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3.xml" ContentType="application/vnd.openxmlformats-officedocument.wordprocessingml.footer+xml"/>
  <Override PartName="/word/footer2.xml" ContentType="application/vnd.openxmlformats-officedocument.wordprocessingml.footer+xml"/>
  <Override PartName="/word/footer1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webSettings.xml" ContentType="application/vnd.openxmlformats-officedocument.wordprocessingml.webSettings+xml"/>
  <Override PartName="/docProps/app.xml" ContentType="application/vnd.openxmlformats-officedocument.extended-properties+xml"/>
  <Override PartName="/docMetadata/LabelInfo.xml" ContentType="application/vnd.ms-office.classificationlabels+xml"/>
  <Override PartName="/word/numbering.xml" ContentType="application/vnd.openxmlformats-officedocument.wordprocessingml.numbering+xml"/>
  <Override PartName="/customXml/itemProps1.xml" ContentType="application/vnd.openxmlformats-officedocument.customXml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microsoft.com/office/2020/02/relationships/classificationlabels" Target="docMetadata/LabelInfo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58748E" w14:paraId="36B82D32" w14:textId="77777777">
        <w:tc>
          <w:tcPr>
            <w:tcW w:w="9290" w:type="dxa"/>
          </w:tcPr>
          <w:p w14:paraId="01080ACE" w14:textId="248915A9" w:rsidR="00F843D2" w:rsidRPr="00220238" w:rsidRDefault="00F843D2" w:rsidP="00F843D2">
            <w:pPr>
              <w:widowControl w:val="0"/>
            </w:pPr>
            <w:r w:rsidRPr="00220238">
              <w:t xml:space="preserve">Dan id-dokument fih l-informazzjoni dwar il-prodott </w:t>
            </w:r>
            <w:r w:rsidRPr="00220238">
              <w:rPr>
                <w:lang w:val="en-GB"/>
              </w:rPr>
              <w:t>approvata</w:t>
            </w:r>
            <w:r w:rsidRPr="00220238">
              <w:t xml:space="preserve"> għall-</w:t>
            </w:r>
            <w:r>
              <w:t>Wezenla</w:t>
            </w:r>
            <w:r w:rsidRPr="00220238">
              <w:t>, bil-bidliet li saru mill-aħħar proċedura li affettwa</w:t>
            </w:r>
            <w:r w:rsidRPr="00220238">
              <w:rPr>
                <w:lang w:val="en-GB"/>
              </w:rPr>
              <w:t>t</w:t>
            </w:r>
            <w:r w:rsidRPr="00220238">
              <w:t xml:space="preserve"> l-informazzjoni dwar il-prodott (</w:t>
            </w:r>
            <w:r w:rsidR="00C83DDB">
              <w:t>EMA/VR/0000332249</w:t>
            </w:r>
            <w:r w:rsidRPr="00220238">
              <w:t xml:space="preserve">) </w:t>
            </w:r>
            <w:r w:rsidRPr="00220238">
              <w:rPr>
                <w:lang w:val="en-GB"/>
              </w:rPr>
              <w:t>qed</w:t>
            </w:r>
            <w:r w:rsidRPr="00220238">
              <w:t xml:space="preserve"> jiġu </w:t>
            </w:r>
            <w:r w:rsidRPr="00220238">
              <w:rPr>
                <w:lang w:val="en-GB"/>
              </w:rPr>
              <w:t>immarkati</w:t>
            </w:r>
            <w:r w:rsidRPr="00220238">
              <w:t>.</w:t>
            </w:r>
          </w:p>
          <w:p w14:paraId="2C932567" w14:textId="77777777" w:rsidR="00F843D2" w:rsidRPr="00220238" w:rsidRDefault="00F843D2" w:rsidP="00F843D2">
            <w:pPr>
              <w:widowControl w:val="0"/>
            </w:pPr>
          </w:p>
          <w:p w14:paraId="3DC481E6" w14:textId="4B3F846A" w:rsidR="0058748E" w:rsidRDefault="00F843D2" w:rsidP="00F843D2">
            <w:pPr>
              <w:suppressAutoHyphens/>
            </w:pPr>
            <w:r w:rsidRPr="00220238">
              <w:t xml:space="preserve">Għal aktar informazzjoni, ara s-sit web tal-Aġenzija Ewropea għall-Mediċini: </w:t>
            </w:r>
            <w:hyperlink r:id="rId8" w:history="1">
              <w:r w:rsidR="0050557D" w:rsidRPr="0008236A">
                <w:rPr>
                  <w:rStyle w:val="Hyperlink"/>
                </w:rPr>
                <w:t>https://www.ema.europa.eu/en/medicines/human/EPAR/wezenla</w:t>
              </w:r>
            </w:hyperlink>
          </w:p>
        </w:tc>
      </w:tr>
    </w:tbl>
    <w:p w14:paraId="745F4E5A" w14:textId="77777777" w:rsidR="00843B14" w:rsidRPr="00DA3743" w:rsidRDefault="00843B14" w:rsidP="006902F7">
      <w:pPr>
        <w:suppressAutoHyphens/>
      </w:pPr>
    </w:p>
    <w:p w14:paraId="745F4E5B" w14:textId="77777777" w:rsidR="00843B14" w:rsidRPr="00DA3743" w:rsidRDefault="00843B14" w:rsidP="006902F7">
      <w:pPr>
        <w:suppressAutoHyphens/>
      </w:pPr>
    </w:p>
    <w:p w14:paraId="745F4E5C" w14:textId="77777777" w:rsidR="00843B14" w:rsidRPr="00DA3743" w:rsidRDefault="00843B14" w:rsidP="006902F7">
      <w:pPr>
        <w:suppressAutoHyphens/>
      </w:pPr>
    </w:p>
    <w:p w14:paraId="745F4E5D" w14:textId="77777777" w:rsidR="00843B14" w:rsidRPr="00DA3743" w:rsidRDefault="00843B14" w:rsidP="006902F7">
      <w:pPr>
        <w:suppressAutoHyphens/>
      </w:pPr>
    </w:p>
    <w:p w14:paraId="745F4E5E" w14:textId="77777777" w:rsidR="00843B14" w:rsidRPr="00DA3743" w:rsidRDefault="00843B14" w:rsidP="006902F7">
      <w:pPr>
        <w:suppressAutoHyphens/>
      </w:pPr>
    </w:p>
    <w:p w14:paraId="745F4E5F" w14:textId="77777777" w:rsidR="00843B14" w:rsidRPr="00DA3743" w:rsidRDefault="00843B14" w:rsidP="006902F7">
      <w:pPr>
        <w:suppressAutoHyphens/>
      </w:pPr>
    </w:p>
    <w:p w14:paraId="745F4E64" w14:textId="77777777" w:rsidR="00843B14" w:rsidRPr="00DA3743" w:rsidRDefault="00843B14" w:rsidP="006902F7">
      <w:pPr>
        <w:suppressAutoHyphens/>
      </w:pPr>
    </w:p>
    <w:p w14:paraId="745F4E66" w14:textId="77777777" w:rsidR="00843B14" w:rsidRPr="00DA3743" w:rsidRDefault="00843B14" w:rsidP="006902F7">
      <w:pPr>
        <w:suppressAutoHyphens/>
      </w:pPr>
    </w:p>
    <w:p w14:paraId="745F4E67" w14:textId="77777777" w:rsidR="00843B14" w:rsidRPr="00DA3743" w:rsidRDefault="00843B14" w:rsidP="006902F7">
      <w:pPr>
        <w:suppressAutoHyphens/>
      </w:pPr>
    </w:p>
    <w:p w14:paraId="745F4E68" w14:textId="77777777" w:rsidR="00843B14" w:rsidRPr="00DA3743" w:rsidRDefault="00843B14" w:rsidP="006902F7">
      <w:pPr>
        <w:suppressAutoHyphens/>
      </w:pPr>
    </w:p>
    <w:p w14:paraId="745F4E69" w14:textId="77777777" w:rsidR="00843B14" w:rsidRPr="00DA3743" w:rsidRDefault="00843B14" w:rsidP="006902F7">
      <w:pPr>
        <w:suppressAutoHyphens/>
      </w:pPr>
    </w:p>
    <w:p w14:paraId="745F4E6A" w14:textId="77777777" w:rsidR="00843B14" w:rsidRPr="00DA3743" w:rsidRDefault="00843B14" w:rsidP="006902F7">
      <w:pPr>
        <w:suppressAutoHyphens/>
      </w:pPr>
    </w:p>
    <w:p w14:paraId="745F4E6B" w14:textId="77777777" w:rsidR="00843B14" w:rsidRPr="00DA3743" w:rsidRDefault="00843B14" w:rsidP="006902F7">
      <w:pPr>
        <w:suppressAutoHyphens/>
      </w:pPr>
    </w:p>
    <w:p w14:paraId="745F4E6C" w14:textId="77777777" w:rsidR="00843B14" w:rsidRPr="00DA3743" w:rsidRDefault="00843B14" w:rsidP="006902F7">
      <w:pPr>
        <w:suppressAutoHyphens/>
      </w:pPr>
    </w:p>
    <w:p w14:paraId="28F3872F" w14:textId="77777777" w:rsidR="00C84D29" w:rsidRPr="00DA3743" w:rsidRDefault="00C84D29" w:rsidP="006902F7">
      <w:pPr>
        <w:suppressAutoHyphens/>
      </w:pPr>
    </w:p>
    <w:p w14:paraId="0AE07235" w14:textId="77777777" w:rsidR="00C84D29" w:rsidRPr="00DA3743" w:rsidRDefault="00C84D29" w:rsidP="006902F7">
      <w:pPr>
        <w:suppressAutoHyphens/>
      </w:pPr>
    </w:p>
    <w:p w14:paraId="4FE51C46" w14:textId="77777777" w:rsidR="00C84D29" w:rsidRPr="00DA3743" w:rsidRDefault="00C84D29" w:rsidP="006902F7">
      <w:pPr>
        <w:suppressAutoHyphens/>
      </w:pPr>
    </w:p>
    <w:p w14:paraId="745F4E6D" w14:textId="237A9A0D" w:rsidR="00843B14" w:rsidRPr="00DA3743" w:rsidRDefault="005E3319" w:rsidP="006902F7">
      <w:pPr>
        <w:suppressAutoHyphens/>
        <w:jc w:val="center"/>
        <w:rPr>
          <w:b/>
        </w:rPr>
      </w:pPr>
      <w:r w:rsidRPr="00DA3743">
        <w:rPr>
          <w:b/>
        </w:rPr>
        <w:t>ANNESS</w:t>
      </w:r>
      <w:r w:rsidRPr="00DA3743">
        <w:rPr>
          <w:b/>
          <w:spacing w:val="-7"/>
        </w:rPr>
        <w:t xml:space="preserve"> </w:t>
      </w:r>
      <w:r w:rsidRPr="00DA3743">
        <w:rPr>
          <w:b/>
          <w:spacing w:val="-10"/>
        </w:rPr>
        <w:t>I</w:t>
      </w:r>
    </w:p>
    <w:p w14:paraId="745F4E6E" w14:textId="77777777" w:rsidR="00843B14" w:rsidRPr="00DA3743" w:rsidRDefault="00843B14" w:rsidP="006902F7">
      <w:pPr>
        <w:suppressAutoHyphens/>
        <w:jc w:val="center"/>
        <w:rPr>
          <w:bCs/>
        </w:rPr>
      </w:pPr>
    </w:p>
    <w:p w14:paraId="745F4E6F" w14:textId="77777777" w:rsidR="00843B14" w:rsidRPr="00DA3743" w:rsidRDefault="005E3319" w:rsidP="006902F7">
      <w:pPr>
        <w:pStyle w:val="TitleA"/>
        <w:suppressAutoHyphens/>
        <w:rPr>
          <w:spacing w:val="-2"/>
        </w:rPr>
      </w:pPr>
      <w:bookmarkStart w:id="0" w:name="SOMMARJU_TAL-KARATTERISTIĊI_TAL-PRODOTT"/>
      <w:bookmarkEnd w:id="0"/>
      <w:r w:rsidRPr="00DA3743">
        <w:t>SOMMARJU</w:t>
      </w:r>
      <w:r w:rsidRPr="00DA3743">
        <w:rPr>
          <w:spacing w:val="-14"/>
        </w:rPr>
        <w:t xml:space="preserve"> </w:t>
      </w:r>
      <w:r w:rsidRPr="00DA3743">
        <w:t>TAL-KARATTERISTIĊI</w:t>
      </w:r>
      <w:r w:rsidRPr="00DA3743">
        <w:rPr>
          <w:spacing w:val="-13"/>
        </w:rPr>
        <w:t xml:space="preserve"> </w:t>
      </w:r>
      <w:r w:rsidRPr="00DA3743">
        <w:t>TAL-</w:t>
      </w:r>
      <w:r w:rsidRPr="00DA3743">
        <w:rPr>
          <w:spacing w:val="-2"/>
        </w:rPr>
        <w:t>PRODOTT</w:t>
      </w:r>
    </w:p>
    <w:p w14:paraId="20A49234" w14:textId="79D1F76D" w:rsidR="00C84D29" w:rsidRPr="00DA3743" w:rsidRDefault="00C84D29" w:rsidP="006902F7">
      <w:pPr>
        <w:suppressAutoHyphens/>
      </w:pPr>
      <w:r w:rsidRPr="00DA3743">
        <w:rPr>
          <w:b/>
          <w:spacing w:val="-2"/>
        </w:rPr>
        <w:br w:type="page"/>
      </w:r>
      <w:r w:rsidR="00DE6F77">
        <w:rPr>
          <w:lang w:val="en-US" w:eastAsia="zh-CN"/>
        </w:rPr>
        <w:lastRenderedPageBreak/>
        <w:drawing>
          <wp:inline distT="0" distB="0" distL="0" distR="0" wp14:anchorId="5106412D" wp14:editId="2981F648">
            <wp:extent cx="179705" cy="179705"/>
            <wp:effectExtent l="0" t="0" r="0" b="0"/>
            <wp:docPr id="1" name="Picture 14" descr="BT_1000x858px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 descr="BT_1000x858px"/>
                    <pic:cNvPicPr>
                      <a:picLocks noChangeAspect="1" noChangeArrowheads="1"/>
                    </pic:cNvPicPr>
                  </pic:nvPicPr>
                  <pic:blipFill>
                    <a:blip r:embed="rId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9705" cy="1797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DB3884" w:rsidRPr="00DA3743">
        <w:t xml:space="preserve">Dan il-prodott mediċinali huwa </w:t>
      </w:r>
      <w:r w:rsidR="00DB3884" w:rsidRPr="00DA3743">
        <w:rPr>
          <w:color w:val="000000"/>
        </w:rPr>
        <w:t>suġġett</w:t>
      </w:r>
      <w:r w:rsidR="00DB3884" w:rsidRPr="00DA3743">
        <w:t xml:space="preserve"> għal monitoraġġ addizzjonali. Dan ser jippermetti identifikazzjoni ta’ malajr ta’ informazzjoni ġdida dwar is-sigurtà. Il-professjonisti tal-kura tas-saħħa huma mitluba jirrappurtaw kwalunkwe reazzjoni avversa suspettata. Ara sezzjoni</w:t>
      </w:r>
      <w:r w:rsidR="00082A76" w:rsidRPr="00DA3743">
        <w:t> </w:t>
      </w:r>
      <w:r w:rsidR="00DB3884" w:rsidRPr="00DA3743">
        <w:t xml:space="preserve">4.8 dwar kif għandhom jiġu rappurtati </w:t>
      </w:r>
      <w:r w:rsidR="00DB3884" w:rsidRPr="00DA3743">
        <w:rPr>
          <w:color w:val="000000"/>
        </w:rPr>
        <w:t>reazzjonijiet avversi.</w:t>
      </w:r>
    </w:p>
    <w:p w14:paraId="23B59AAA" w14:textId="77777777" w:rsidR="00DB3884" w:rsidRPr="00DA3743" w:rsidRDefault="00DB3884" w:rsidP="006902F7">
      <w:pPr>
        <w:suppressAutoHyphens/>
      </w:pPr>
    </w:p>
    <w:p w14:paraId="23A9E1D5" w14:textId="77777777" w:rsidR="00DB3884" w:rsidRPr="00DA3743" w:rsidRDefault="00DB3884" w:rsidP="006902F7">
      <w:pPr>
        <w:suppressAutoHyphens/>
      </w:pPr>
    </w:p>
    <w:p w14:paraId="745F4E71" w14:textId="7E903A4C" w:rsidR="00843B14" w:rsidRPr="00DA3743" w:rsidRDefault="00C84D29" w:rsidP="006902F7">
      <w:pPr>
        <w:keepNext/>
        <w:tabs>
          <w:tab w:val="left" w:pos="567"/>
        </w:tabs>
        <w:suppressAutoHyphens/>
        <w:ind w:left="567" w:hanging="567"/>
        <w:rPr>
          <w:b/>
        </w:rPr>
      </w:pPr>
      <w:r w:rsidRPr="00DA3743">
        <w:rPr>
          <w:b/>
        </w:rPr>
        <w:t>1.</w:t>
      </w:r>
      <w:r w:rsidRPr="00DA3743">
        <w:rPr>
          <w:b/>
        </w:rPr>
        <w:tab/>
      </w:r>
      <w:r w:rsidR="005E3319" w:rsidRPr="00DA3743">
        <w:rPr>
          <w:b/>
          <w:bCs/>
          <w:spacing w:val="-2"/>
        </w:rPr>
        <w:t>ISEM</w:t>
      </w:r>
      <w:r w:rsidR="005E3319" w:rsidRPr="00DA3743">
        <w:rPr>
          <w:b/>
          <w:spacing w:val="-6"/>
        </w:rPr>
        <w:t xml:space="preserve"> </w:t>
      </w:r>
      <w:r w:rsidR="005E3319" w:rsidRPr="00DA3743">
        <w:rPr>
          <w:b/>
        </w:rPr>
        <w:t>IL-PRODOTT</w:t>
      </w:r>
      <w:r w:rsidR="005E3319" w:rsidRPr="00DA3743">
        <w:rPr>
          <w:b/>
          <w:spacing w:val="-5"/>
        </w:rPr>
        <w:t xml:space="preserve"> </w:t>
      </w:r>
      <w:r w:rsidR="005E3319" w:rsidRPr="00DA3743">
        <w:rPr>
          <w:b/>
          <w:spacing w:val="-2"/>
        </w:rPr>
        <w:t>MEDIĊINALI</w:t>
      </w:r>
    </w:p>
    <w:p w14:paraId="745F4E72" w14:textId="77777777" w:rsidR="00843B14" w:rsidRPr="00DA3743" w:rsidRDefault="00843B14" w:rsidP="006902F7">
      <w:pPr>
        <w:keepNext/>
        <w:suppressAutoHyphens/>
      </w:pPr>
    </w:p>
    <w:p w14:paraId="745F4E73" w14:textId="54E2EFBE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rPr>
          <w:spacing w:val="-8"/>
        </w:rPr>
        <w:t xml:space="preserve"> </w:t>
      </w:r>
      <w:r w:rsidR="005E3319" w:rsidRPr="00DA3743">
        <w:t>130</w:t>
      </w:r>
      <w:r w:rsidR="00C84D29" w:rsidRPr="00DA3743">
        <w:rPr>
          <w:spacing w:val="-6"/>
        </w:rPr>
        <w:t> mg</w:t>
      </w:r>
      <w:r w:rsidR="005E3319" w:rsidRPr="00DA3743">
        <w:rPr>
          <w:spacing w:val="-8"/>
        </w:rPr>
        <w:t xml:space="preserve"> </w:t>
      </w:r>
      <w:r w:rsidR="005E3319" w:rsidRPr="00DA3743">
        <w:t>konċentrat</w:t>
      </w:r>
      <w:r w:rsidR="005E3319" w:rsidRPr="00DA3743">
        <w:rPr>
          <w:spacing w:val="-6"/>
        </w:rPr>
        <w:t xml:space="preserve"> </w:t>
      </w:r>
      <w:r w:rsidR="005E3319" w:rsidRPr="00DA3743">
        <w:t>għal</w:t>
      </w:r>
      <w:r w:rsidR="005E3319" w:rsidRPr="00DA3743">
        <w:rPr>
          <w:spacing w:val="-7"/>
        </w:rPr>
        <w:t xml:space="preserve"> </w:t>
      </w:r>
      <w:r w:rsidR="005E3319" w:rsidRPr="00DA3743">
        <w:t>soluzzjoni</w:t>
      </w:r>
      <w:r w:rsidR="005E3319" w:rsidRPr="00DA3743">
        <w:rPr>
          <w:spacing w:val="-6"/>
        </w:rPr>
        <w:t xml:space="preserve"> </w:t>
      </w:r>
      <w:r w:rsidR="005E3319" w:rsidRPr="00DA3743">
        <w:t>għall-</w:t>
      </w:r>
      <w:r w:rsidR="005E3319" w:rsidRPr="00DA3743">
        <w:rPr>
          <w:spacing w:val="-2"/>
        </w:rPr>
        <w:t>infużjoni</w:t>
      </w:r>
    </w:p>
    <w:p w14:paraId="745F4E74" w14:textId="77777777" w:rsidR="00843B14" w:rsidRPr="00DA3743" w:rsidRDefault="00843B14" w:rsidP="006902F7">
      <w:pPr>
        <w:suppressAutoHyphens/>
      </w:pPr>
    </w:p>
    <w:p w14:paraId="745F4E75" w14:textId="77777777" w:rsidR="00843B14" w:rsidRPr="00DA3743" w:rsidRDefault="00843B14" w:rsidP="006902F7">
      <w:pPr>
        <w:suppressAutoHyphens/>
      </w:pPr>
    </w:p>
    <w:p w14:paraId="745F4E76" w14:textId="6F3A1727" w:rsidR="00843B14" w:rsidRPr="00DA3743" w:rsidRDefault="00C84D29" w:rsidP="006902F7">
      <w:pPr>
        <w:keepNext/>
        <w:tabs>
          <w:tab w:val="left" w:pos="567"/>
        </w:tabs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2.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 xml:space="preserve">GĦAMLA </w:t>
      </w:r>
      <w:r w:rsidR="005E3319" w:rsidRPr="00DA3743">
        <w:rPr>
          <w:b/>
          <w:bCs/>
        </w:rPr>
        <w:t>KWALITATTIVA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  <w:spacing w:val="-2"/>
        </w:rPr>
        <w:t>KWANTITATTIVA</w:t>
      </w:r>
    </w:p>
    <w:p w14:paraId="4523DA09" w14:textId="77777777" w:rsidR="004D6AA3" w:rsidRPr="00DA3743" w:rsidRDefault="004D6AA3" w:rsidP="006902F7">
      <w:pPr>
        <w:keepNext/>
        <w:suppressAutoHyphens/>
      </w:pPr>
    </w:p>
    <w:p w14:paraId="745F4E77" w14:textId="691AD32A" w:rsidR="00843B14" w:rsidRPr="00DA3743" w:rsidRDefault="005E3319" w:rsidP="006902F7">
      <w:pPr>
        <w:suppressAutoHyphens/>
      </w:pPr>
      <w:r w:rsidRPr="00DA3743">
        <w:t>Kull</w:t>
      </w:r>
      <w:r w:rsidRPr="00DA3743">
        <w:rPr>
          <w:spacing w:val="-5"/>
        </w:rPr>
        <w:t xml:space="preserve"> </w:t>
      </w:r>
      <w:r w:rsidRPr="00DA3743">
        <w:t>kunjett</w:t>
      </w:r>
      <w:r w:rsidRPr="00DA3743">
        <w:rPr>
          <w:spacing w:val="-4"/>
        </w:rPr>
        <w:t xml:space="preserve"> </w:t>
      </w:r>
      <w:r w:rsidRPr="00DA3743">
        <w:t>fih</w:t>
      </w:r>
      <w:r w:rsidRPr="00DA3743">
        <w:rPr>
          <w:spacing w:val="-4"/>
        </w:rPr>
        <w:t xml:space="preserve"> </w:t>
      </w:r>
      <w:r w:rsidRPr="00DA3743">
        <w:t>130</w:t>
      </w:r>
      <w:r w:rsidR="00C84D29" w:rsidRPr="00DA3743">
        <w:rPr>
          <w:spacing w:val="-4"/>
        </w:rPr>
        <w:t> mg</w:t>
      </w:r>
      <w:r w:rsidRPr="00DA3743">
        <w:rPr>
          <w:spacing w:val="-5"/>
        </w:rPr>
        <w:t xml:space="preserve"> </w:t>
      </w:r>
      <w:r w:rsidRPr="00DA3743">
        <w:t>ustekinumab</w:t>
      </w:r>
      <w:r w:rsidRPr="00DA3743">
        <w:rPr>
          <w:spacing w:val="-4"/>
        </w:rPr>
        <w:t xml:space="preserve"> </w:t>
      </w:r>
      <w:r w:rsidRPr="00DA3743">
        <w:t>f’26</w:t>
      </w:r>
      <w:r w:rsidR="00150EEC" w:rsidRPr="00DA3743">
        <w:rPr>
          <w:spacing w:val="-3"/>
        </w:rPr>
        <w:t> mL</w:t>
      </w:r>
      <w:r w:rsidRPr="00DA3743">
        <w:rPr>
          <w:spacing w:val="-5"/>
        </w:rPr>
        <w:t xml:space="preserve"> </w:t>
      </w:r>
      <w:r w:rsidRPr="00DA3743">
        <w:t>(5</w:t>
      </w:r>
      <w:r w:rsidR="00C84D29" w:rsidRPr="00DA3743">
        <w:rPr>
          <w:spacing w:val="-3"/>
        </w:rPr>
        <w:t> mg</w:t>
      </w:r>
      <w:r w:rsidRPr="00DA3743">
        <w:rPr>
          <w:spacing w:val="-2"/>
        </w:rPr>
        <w:t>/mL).</w:t>
      </w:r>
    </w:p>
    <w:p w14:paraId="745F4E78" w14:textId="77777777" w:rsidR="00843B14" w:rsidRPr="00DA3743" w:rsidRDefault="00843B14" w:rsidP="006902F7">
      <w:pPr>
        <w:suppressAutoHyphens/>
      </w:pPr>
    </w:p>
    <w:p w14:paraId="745F4E79" w14:textId="21143321" w:rsidR="00843B14" w:rsidRPr="00DA3743" w:rsidRDefault="005E3319" w:rsidP="006902F7">
      <w:pPr>
        <w:suppressAutoHyphens/>
      </w:pPr>
      <w:r w:rsidRPr="00DA3743">
        <w:t>Ustekinumab</w:t>
      </w:r>
      <w:r w:rsidRPr="00DA3743">
        <w:rPr>
          <w:spacing w:val="-4"/>
        </w:rPr>
        <w:t xml:space="preserve"> </w:t>
      </w:r>
      <w:r w:rsidRPr="00DA3743">
        <w:t>huwa</w:t>
      </w:r>
      <w:r w:rsidRPr="00DA3743">
        <w:rPr>
          <w:spacing w:val="-4"/>
        </w:rPr>
        <w:t xml:space="preserve"> </w:t>
      </w:r>
      <w:r w:rsidRPr="00DA3743">
        <w:t>antikorp</w:t>
      </w:r>
      <w:r w:rsidRPr="00DA3743">
        <w:rPr>
          <w:spacing w:val="-4"/>
        </w:rPr>
        <w:t xml:space="preserve"> </w:t>
      </w:r>
      <w:r w:rsidRPr="00DA3743">
        <w:t>monoklonali</w:t>
      </w:r>
      <w:r w:rsidRPr="00DA3743">
        <w:rPr>
          <w:spacing w:val="-4"/>
        </w:rPr>
        <w:t xml:space="preserve"> </w:t>
      </w:r>
      <w:r w:rsidRPr="00DA3743">
        <w:t>IgG1κ</w:t>
      </w:r>
      <w:r w:rsidRPr="00DA3743">
        <w:rPr>
          <w:spacing w:val="-4"/>
        </w:rPr>
        <w:t xml:space="preserve"> </w:t>
      </w:r>
      <w:r w:rsidRPr="00DA3743">
        <w:t>kollu</w:t>
      </w:r>
      <w:r w:rsidRPr="00DA3743">
        <w:rPr>
          <w:spacing w:val="-4"/>
        </w:rPr>
        <w:t xml:space="preserve"> </w:t>
      </w:r>
      <w:r w:rsidRPr="00DA3743">
        <w:t>kemm</w:t>
      </w:r>
      <w:r w:rsidRPr="00DA3743">
        <w:rPr>
          <w:spacing w:val="-4"/>
        </w:rPr>
        <w:t xml:space="preserve"> </w:t>
      </w:r>
      <w:r w:rsidRPr="00DA3743">
        <w:t>hu</w:t>
      </w:r>
      <w:r w:rsidRPr="00DA3743">
        <w:rPr>
          <w:spacing w:val="-4"/>
        </w:rPr>
        <w:t xml:space="preserve"> </w:t>
      </w:r>
      <w:r w:rsidRPr="00DA3743">
        <w:t>uman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interleukin</w:t>
      </w:r>
      <w:r w:rsidRPr="00DA3743">
        <w:rPr>
          <w:spacing w:val="-4"/>
        </w:rPr>
        <w:t xml:space="preserve"> </w:t>
      </w:r>
      <w:r w:rsidRPr="00DA3743">
        <w:t>(IL)</w:t>
      </w:r>
      <w:r w:rsidR="005D7386" w:rsidRPr="00DA3743">
        <w:noBreakHyphen/>
      </w:r>
      <w:r w:rsidRPr="00DA3743">
        <w:t>12/23</w:t>
      </w:r>
      <w:r w:rsidR="005D7386" w:rsidRPr="00DA3743">
        <w:t> </w:t>
      </w:r>
      <w:r w:rsidRPr="00DA3743">
        <w:t xml:space="preserve">magħmul f’linja ta’ ċelloli </w:t>
      </w:r>
      <w:r w:rsidR="00DB3884" w:rsidRPr="00DA3743">
        <w:t>tal-ovarji tal-ħamster Ċiniż</w:t>
      </w:r>
      <w:r w:rsidRPr="00DA3743">
        <w:t xml:space="preserve"> bl-użu tat-teknoloġija rikombinanti tad-DNA.</w:t>
      </w:r>
    </w:p>
    <w:p w14:paraId="11266599" w14:textId="77777777" w:rsidR="00C70BC9" w:rsidRDefault="00C70BC9" w:rsidP="006902F7">
      <w:pPr>
        <w:suppressAutoHyphens/>
      </w:pPr>
    </w:p>
    <w:p w14:paraId="071BEEE9" w14:textId="77777777" w:rsidR="0091672C" w:rsidRPr="001969CC" w:rsidRDefault="0091672C" w:rsidP="0091672C">
      <w:pPr>
        <w:suppressAutoHyphens/>
        <w:rPr>
          <w:u w:val="single"/>
        </w:rPr>
      </w:pPr>
      <w:r w:rsidRPr="001969CC">
        <w:rPr>
          <w:u w:val="single"/>
        </w:rPr>
        <w:t>Eċċipjent b’effett magħruf</w:t>
      </w:r>
    </w:p>
    <w:p w14:paraId="59F790E4" w14:textId="77777777" w:rsidR="0091672C" w:rsidRPr="001969CC" w:rsidRDefault="0091672C" w:rsidP="0091672C">
      <w:pPr>
        <w:suppressAutoHyphens/>
      </w:pPr>
    </w:p>
    <w:p w14:paraId="55A90462" w14:textId="0F5303D4" w:rsidR="0091672C" w:rsidRPr="004244BC" w:rsidRDefault="0091672C" w:rsidP="0091672C">
      <w:pPr>
        <w:suppressAutoHyphens/>
      </w:pPr>
      <w:r w:rsidRPr="001969CC">
        <w:t>Din il-mediċina fiha 10.4</w:t>
      </w:r>
      <w:r w:rsidR="00714029">
        <w:t> </w:t>
      </w:r>
      <w:r w:rsidRPr="004244BC">
        <w:t xml:space="preserve">mg ta' polysorbate 80 (E 433) f'kull unità ta' doża. </w:t>
      </w:r>
    </w:p>
    <w:p w14:paraId="10CC795B" w14:textId="77777777" w:rsidR="0091672C" w:rsidRPr="00DA3743" w:rsidRDefault="0091672C" w:rsidP="006902F7">
      <w:pPr>
        <w:suppressAutoHyphens/>
      </w:pPr>
    </w:p>
    <w:p w14:paraId="745F4E7A" w14:textId="7E2CA70A" w:rsidR="00843B14" w:rsidRPr="00DA3743" w:rsidRDefault="005E3319" w:rsidP="006902F7">
      <w:pPr>
        <w:suppressAutoHyphens/>
      </w:pPr>
      <w:r w:rsidRPr="00DA3743">
        <w:t>Għal-lista</w:t>
      </w:r>
      <w:r w:rsidRPr="00DA3743">
        <w:rPr>
          <w:spacing w:val="-7"/>
        </w:rPr>
        <w:t xml:space="preserve"> </w:t>
      </w:r>
      <w:r w:rsidR="00B96947" w:rsidRPr="00DA3743">
        <w:t>sħiħa</w:t>
      </w:r>
      <w:r w:rsidR="00B96947" w:rsidRPr="00DA3743" w:rsidDel="00B96947"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t>eċċipjenti,</w:t>
      </w:r>
      <w:r w:rsidRPr="00DA3743">
        <w:rPr>
          <w:spacing w:val="-7"/>
        </w:rPr>
        <w:t xml:space="preserve"> </w:t>
      </w:r>
      <w:r w:rsidRPr="00DA3743">
        <w:t>ara</w:t>
      </w:r>
      <w:r w:rsidRPr="00DA3743">
        <w:rPr>
          <w:spacing w:val="-7"/>
        </w:rPr>
        <w:t xml:space="preserve"> </w:t>
      </w:r>
      <w:r w:rsidRPr="00DA3743">
        <w:t>sezzjoni</w:t>
      </w:r>
      <w:r w:rsidR="00FB1871" w:rsidRPr="00DA3743">
        <w:rPr>
          <w:spacing w:val="-6"/>
        </w:rPr>
        <w:t> </w:t>
      </w:r>
      <w:r w:rsidRPr="00DA3743">
        <w:rPr>
          <w:spacing w:val="-4"/>
        </w:rPr>
        <w:t>6.1.</w:t>
      </w:r>
    </w:p>
    <w:p w14:paraId="745F4E7B" w14:textId="77777777" w:rsidR="00843B14" w:rsidRPr="00DA3743" w:rsidRDefault="00843B14" w:rsidP="006902F7">
      <w:pPr>
        <w:suppressAutoHyphens/>
      </w:pPr>
    </w:p>
    <w:p w14:paraId="745F4E7C" w14:textId="77777777" w:rsidR="00843B14" w:rsidRPr="00DA3743" w:rsidRDefault="00843B14" w:rsidP="006902F7">
      <w:pPr>
        <w:suppressAutoHyphens/>
      </w:pPr>
    </w:p>
    <w:p w14:paraId="745F4E7D" w14:textId="40C69711" w:rsidR="00843B14" w:rsidRPr="00DA3743" w:rsidRDefault="004D6AA3" w:rsidP="006902F7">
      <w:pPr>
        <w:keepNext/>
        <w:tabs>
          <w:tab w:val="left" w:pos="567"/>
        </w:tabs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3.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GĦAMLA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  <w:spacing w:val="-2"/>
        </w:rPr>
        <w:t>FARMAĊEWTIKA</w:t>
      </w:r>
    </w:p>
    <w:p w14:paraId="6EC1EB96" w14:textId="77777777" w:rsidR="004D6AA3" w:rsidRPr="00DA3743" w:rsidRDefault="004D6AA3" w:rsidP="006902F7">
      <w:pPr>
        <w:keepNext/>
        <w:suppressAutoHyphens/>
      </w:pPr>
    </w:p>
    <w:p w14:paraId="6B6EDD30" w14:textId="77777777" w:rsidR="00C70BC9" w:rsidRPr="00DA3743" w:rsidRDefault="005E3319" w:rsidP="006902F7">
      <w:pPr>
        <w:suppressAutoHyphens/>
      </w:pPr>
      <w:r w:rsidRPr="00DA3743">
        <w:t xml:space="preserve">Konċentrat għal soluzzjoni għall-infużjoni. </w:t>
      </w:r>
    </w:p>
    <w:p w14:paraId="05468ABA" w14:textId="77777777" w:rsidR="00C70BC9" w:rsidRPr="00DA3743" w:rsidRDefault="00C70BC9" w:rsidP="006902F7">
      <w:pPr>
        <w:suppressAutoHyphens/>
      </w:pPr>
    </w:p>
    <w:p w14:paraId="745F4E7E" w14:textId="1CB7AAA4" w:rsidR="00843B14" w:rsidRPr="00DA3743" w:rsidRDefault="005E3319" w:rsidP="006902F7">
      <w:pPr>
        <w:suppressAutoHyphens/>
      </w:pPr>
      <w:r w:rsidRPr="00DA3743">
        <w:t>Is-soluzzjoni</w:t>
      </w:r>
      <w:r w:rsidRPr="00DA3743">
        <w:rPr>
          <w:spacing w:val="-4"/>
        </w:rPr>
        <w:t xml:space="preserve"> </w:t>
      </w:r>
      <w:r w:rsidRPr="00DA3743">
        <w:t>hija</w:t>
      </w:r>
      <w:r w:rsidRPr="00DA3743">
        <w:rPr>
          <w:spacing w:val="-5"/>
        </w:rPr>
        <w:t xml:space="preserve"> </w:t>
      </w:r>
      <w:r w:rsidRPr="00DA3743">
        <w:t>ċara</w:t>
      </w:r>
      <w:r w:rsidR="00DB3884" w:rsidRPr="00DA3743">
        <w:t xml:space="preserve"> sa </w:t>
      </w:r>
      <w:r w:rsidR="003466A0" w:rsidRPr="00DA3743">
        <w:t>tkanġi</w:t>
      </w:r>
      <w:r w:rsidRPr="00DA3743">
        <w:t>,</w:t>
      </w:r>
      <w:r w:rsidRPr="00DA3743">
        <w:rPr>
          <w:spacing w:val="-5"/>
        </w:rPr>
        <w:t xml:space="preserve"> </w:t>
      </w:r>
      <w:r w:rsidRPr="00DA3743">
        <w:t>bla</w:t>
      </w:r>
      <w:r w:rsidRPr="00DA3743">
        <w:rPr>
          <w:spacing w:val="-5"/>
        </w:rPr>
        <w:t xml:space="preserve"> </w:t>
      </w:r>
      <w:r w:rsidRPr="00DA3743">
        <w:t>kulur</w:t>
      </w:r>
      <w:r w:rsidRPr="00DA3743">
        <w:rPr>
          <w:spacing w:val="-5"/>
        </w:rPr>
        <w:t xml:space="preserve"> </w:t>
      </w:r>
      <w:r w:rsidRPr="00DA3743">
        <w:t>sa</w:t>
      </w:r>
      <w:r w:rsidRPr="00DA3743">
        <w:rPr>
          <w:spacing w:val="-5"/>
        </w:rPr>
        <w:t xml:space="preserve"> </w:t>
      </w:r>
      <w:r w:rsidRPr="00DA3743">
        <w:t>isfar</w:t>
      </w:r>
      <w:r w:rsidRPr="00DA3743">
        <w:rPr>
          <w:spacing w:val="-5"/>
        </w:rPr>
        <w:t xml:space="preserve"> </w:t>
      </w:r>
      <w:r w:rsidRPr="00DA3743">
        <w:t>ċar.</w:t>
      </w:r>
      <w:r w:rsidR="00637A2C">
        <w:t xml:space="preserve"> </w:t>
      </w:r>
      <w:r w:rsidR="00637A2C" w:rsidRPr="00637A2C">
        <w:t>Is-soluzzjoni għandha pH ta’ madwar 6.0 u ożmolalità ta’ madwar 28</w:t>
      </w:r>
      <w:r w:rsidR="00913187">
        <w:t>0</w:t>
      </w:r>
      <w:r w:rsidR="00637A2C" w:rsidRPr="00DA3743">
        <w:rPr>
          <w:spacing w:val="-3"/>
        </w:rPr>
        <w:t> </w:t>
      </w:r>
      <w:r w:rsidR="00637A2C" w:rsidRPr="00637A2C">
        <w:t>mOsm/kg.</w:t>
      </w:r>
    </w:p>
    <w:p w14:paraId="68BA07AB" w14:textId="77777777" w:rsidR="004D6AA3" w:rsidRPr="00DA3743" w:rsidRDefault="004D6AA3" w:rsidP="006902F7">
      <w:pPr>
        <w:suppressAutoHyphens/>
      </w:pPr>
    </w:p>
    <w:p w14:paraId="4BB70D4F" w14:textId="77777777" w:rsidR="00EF46F3" w:rsidRPr="00DA3743" w:rsidRDefault="00EF46F3" w:rsidP="006902F7">
      <w:pPr>
        <w:suppressAutoHyphens/>
      </w:pPr>
    </w:p>
    <w:p w14:paraId="745F4E7F" w14:textId="737BA01A" w:rsidR="00843B14" w:rsidRPr="00DA3743" w:rsidRDefault="004D6AA3" w:rsidP="006902F7">
      <w:pPr>
        <w:keepNext/>
        <w:tabs>
          <w:tab w:val="left" w:pos="567"/>
        </w:tabs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TAGĦRIF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  <w:spacing w:val="-2"/>
        </w:rPr>
        <w:t>KLINIKU</w:t>
      </w:r>
    </w:p>
    <w:p w14:paraId="745F4E80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4E81" w14:textId="5BEEA789" w:rsidR="00843B14" w:rsidRPr="00DA3743" w:rsidRDefault="004D6AA3" w:rsidP="006902F7">
      <w:pPr>
        <w:keepNext/>
        <w:tabs>
          <w:tab w:val="left" w:pos="567"/>
        </w:tabs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4.1</w:t>
      </w:r>
      <w:r w:rsidRPr="00DA3743">
        <w:rPr>
          <w:b/>
          <w:bCs/>
          <w:spacing w:val="-2"/>
        </w:rPr>
        <w:tab/>
      </w:r>
      <w:r w:rsidR="005E3319" w:rsidRPr="00DA3743">
        <w:rPr>
          <w:b/>
          <w:bCs/>
          <w:spacing w:val="-6"/>
        </w:rPr>
        <w:t>Indikazzjonijiet</w:t>
      </w:r>
      <w:r w:rsidR="005E3319" w:rsidRPr="00DA3743">
        <w:rPr>
          <w:b/>
          <w:bCs/>
          <w:spacing w:val="16"/>
        </w:rPr>
        <w:t xml:space="preserve"> </w:t>
      </w:r>
      <w:r w:rsidR="005E3319" w:rsidRPr="00DA3743">
        <w:rPr>
          <w:b/>
          <w:bCs/>
          <w:spacing w:val="-2"/>
        </w:rPr>
        <w:t>terapewtiċi</w:t>
      </w:r>
    </w:p>
    <w:p w14:paraId="745F4E82" w14:textId="77777777" w:rsidR="00843B14" w:rsidRPr="00DA3743" w:rsidRDefault="00843B14" w:rsidP="006902F7">
      <w:pPr>
        <w:keepNext/>
        <w:suppressAutoHyphens/>
        <w:rPr>
          <w:bCs/>
        </w:rPr>
      </w:pPr>
    </w:p>
    <w:p w14:paraId="3278F884" w14:textId="77777777" w:rsidR="009B4649" w:rsidRDefault="005E3319" w:rsidP="009B4649">
      <w:pPr>
        <w:keepNext/>
        <w:rPr>
          <w:u w:val="single"/>
        </w:rPr>
      </w:pPr>
      <w:r w:rsidRPr="00DA3743">
        <w:rPr>
          <w:u w:val="single"/>
        </w:rPr>
        <w:t>Il-</w:t>
      </w:r>
      <w:r w:rsidR="00DB3884" w:rsidRPr="00DA3743">
        <w:rPr>
          <w:u w:val="single"/>
        </w:rPr>
        <w:t>m</w:t>
      </w:r>
      <w:r w:rsidRPr="00DA3743">
        <w:rPr>
          <w:u w:val="single"/>
        </w:rPr>
        <w:t>arda</w:t>
      </w:r>
      <w:r w:rsidRPr="00DA3743">
        <w:rPr>
          <w:spacing w:val="-3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2"/>
          <w:u w:val="single"/>
        </w:rPr>
        <w:t xml:space="preserve"> Crohn</w:t>
      </w:r>
      <w:r w:rsidR="009B4649" w:rsidRPr="00014544">
        <w:rPr>
          <w:u w:val="single"/>
        </w:rPr>
        <w:t xml:space="preserve"> </w:t>
      </w:r>
      <w:r w:rsidR="009B4649" w:rsidRPr="007149EE">
        <w:rPr>
          <w:u w:val="single"/>
        </w:rPr>
        <w:t>fl-Adulti</w:t>
      </w:r>
    </w:p>
    <w:p w14:paraId="745F4E83" w14:textId="65E2AEDA" w:rsidR="00843B14" w:rsidRPr="00DA3743" w:rsidRDefault="00843B14" w:rsidP="006902F7">
      <w:pPr>
        <w:keepNext/>
        <w:suppressAutoHyphens/>
        <w:rPr>
          <w:spacing w:val="-2"/>
          <w:u w:val="single"/>
        </w:rPr>
      </w:pPr>
    </w:p>
    <w:p w14:paraId="56ECC46E" w14:textId="77777777" w:rsidR="008C5987" w:rsidRPr="00DA3743" w:rsidRDefault="008C5987" w:rsidP="006902F7">
      <w:pPr>
        <w:keepNext/>
        <w:suppressAutoHyphens/>
      </w:pPr>
    </w:p>
    <w:p w14:paraId="745F4E84" w14:textId="7EC69A94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t xml:space="preserve"> huwa indikat għat-trattament ta’ pazjenti adulti bil-marda ta’ Crohn attiva b’mod moderat sa</w:t>
      </w:r>
      <w:r w:rsidR="005E3319" w:rsidRPr="00DA3743">
        <w:rPr>
          <w:spacing w:val="-2"/>
        </w:rPr>
        <w:t xml:space="preserve"> </w:t>
      </w:r>
      <w:r w:rsidR="005E3319" w:rsidRPr="00DA3743">
        <w:t>sever</w:t>
      </w:r>
      <w:r w:rsidR="005E3319" w:rsidRPr="00DA3743">
        <w:rPr>
          <w:spacing w:val="-2"/>
        </w:rPr>
        <w:t xml:space="preserve"> </w:t>
      </w:r>
      <w:r w:rsidR="005E3319" w:rsidRPr="00DA3743">
        <w:t>li</w:t>
      </w:r>
      <w:r w:rsidR="005E3319" w:rsidRPr="00DA3743">
        <w:rPr>
          <w:spacing w:val="-2"/>
        </w:rPr>
        <w:t xml:space="preserve"> </w:t>
      </w:r>
      <w:r w:rsidR="005E3319" w:rsidRPr="00DA3743">
        <w:t>kellhom</w:t>
      </w:r>
      <w:r w:rsidR="005E3319" w:rsidRPr="00DA3743">
        <w:rPr>
          <w:spacing w:val="-2"/>
        </w:rPr>
        <w:t xml:space="preserve"> </w:t>
      </w:r>
      <w:r w:rsidR="005E3319" w:rsidRPr="00DA3743">
        <w:t>rispons</w:t>
      </w:r>
      <w:r w:rsidR="005E3319" w:rsidRPr="00DA3743">
        <w:rPr>
          <w:spacing w:val="-2"/>
        </w:rPr>
        <w:t xml:space="preserve"> </w:t>
      </w:r>
      <w:r w:rsidR="005E3319" w:rsidRPr="00DA3743">
        <w:t>mhux</w:t>
      </w:r>
      <w:r w:rsidR="005E3319" w:rsidRPr="00DA3743">
        <w:rPr>
          <w:spacing w:val="-2"/>
        </w:rPr>
        <w:t xml:space="preserve"> </w:t>
      </w:r>
      <w:r w:rsidR="005E3319" w:rsidRPr="00DA3743">
        <w:t>adegwat,</w:t>
      </w:r>
      <w:r w:rsidR="005E3319" w:rsidRPr="00DA3743">
        <w:rPr>
          <w:spacing w:val="-2"/>
        </w:rPr>
        <w:t xml:space="preserve"> </w:t>
      </w:r>
      <w:r w:rsidR="005E3319" w:rsidRPr="00DA3743">
        <w:t>ma</w:t>
      </w:r>
      <w:r w:rsidR="005E3319" w:rsidRPr="00DA3743">
        <w:rPr>
          <w:spacing w:val="-2"/>
        </w:rPr>
        <w:t xml:space="preserve"> </w:t>
      </w:r>
      <w:r w:rsidR="005E3319" w:rsidRPr="00DA3743">
        <w:t>baqgħux</w:t>
      </w:r>
      <w:r w:rsidR="005E3319" w:rsidRPr="00DA3743">
        <w:rPr>
          <w:spacing w:val="-2"/>
        </w:rPr>
        <w:t xml:space="preserve"> </w:t>
      </w:r>
      <w:r w:rsidR="005E3319" w:rsidRPr="00DA3743">
        <w:t>jirrispondu,</w:t>
      </w:r>
      <w:r w:rsidR="005E3319" w:rsidRPr="00DA3743">
        <w:rPr>
          <w:spacing w:val="-2"/>
        </w:rPr>
        <w:t xml:space="preserve"> </w:t>
      </w:r>
      <w:r w:rsidR="005E3319" w:rsidRPr="00DA3743">
        <w:t>jew</w:t>
      </w:r>
      <w:r w:rsidR="005E3319" w:rsidRPr="00DA3743">
        <w:rPr>
          <w:spacing w:val="-2"/>
        </w:rPr>
        <w:t xml:space="preserve"> </w:t>
      </w:r>
      <w:r w:rsidR="005E3319" w:rsidRPr="00DA3743">
        <w:t>kienu</w:t>
      </w:r>
      <w:r w:rsidR="005E3319" w:rsidRPr="00DA3743">
        <w:rPr>
          <w:spacing w:val="-2"/>
        </w:rPr>
        <w:t xml:space="preserve"> </w:t>
      </w:r>
      <w:r w:rsidR="005E3319" w:rsidRPr="00DA3743">
        <w:t>intolleranti</w:t>
      </w:r>
      <w:r w:rsidR="005E3319" w:rsidRPr="00DA3743">
        <w:rPr>
          <w:spacing w:val="-2"/>
        </w:rPr>
        <w:t xml:space="preserve"> </w:t>
      </w:r>
      <w:r w:rsidR="005E3319" w:rsidRPr="00DA3743">
        <w:t>għal</w:t>
      </w:r>
      <w:r w:rsidR="005E3319" w:rsidRPr="00DA3743">
        <w:rPr>
          <w:spacing w:val="-2"/>
        </w:rPr>
        <w:t xml:space="preserve"> </w:t>
      </w:r>
      <w:r w:rsidR="005E3319" w:rsidRPr="00DA3743">
        <w:t>terapija konvenzjonali jew għal antagonist ta’ TNFα.</w:t>
      </w:r>
    </w:p>
    <w:p w14:paraId="5F9098F6" w14:textId="77777777" w:rsidR="00906F76" w:rsidRDefault="00906F76" w:rsidP="00906F76"/>
    <w:p w14:paraId="4948F7F9" w14:textId="77777777" w:rsidR="00906F76" w:rsidRDefault="00906F76" w:rsidP="00906F76">
      <w:pPr>
        <w:keepNext/>
        <w:rPr>
          <w:u w:val="single"/>
        </w:rPr>
      </w:pPr>
      <w:r>
        <w:rPr>
          <w:u w:val="single"/>
        </w:rPr>
        <w:t>Il-Marda ta’ Crohn Pedjatrika</w:t>
      </w:r>
    </w:p>
    <w:p w14:paraId="0F5DE6CC" w14:textId="77777777" w:rsidR="00906F76" w:rsidRPr="003D5E49" w:rsidRDefault="00906F76" w:rsidP="00906F76">
      <w:pPr>
        <w:keepNext/>
        <w:rPr>
          <w:u w:val="single"/>
        </w:rPr>
      </w:pPr>
    </w:p>
    <w:p w14:paraId="206BE3B2" w14:textId="64F6052D" w:rsidR="00906F76" w:rsidRDefault="00906F76" w:rsidP="00906F76">
      <w:pPr>
        <w:widowControl w:val="0"/>
      </w:pPr>
      <w:r>
        <w:t>WEZENLA</w:t>
      </w:r>
      <w:r w:rsidRPr="008B5B6E">
        <w:t xml:space="preserve"> </w:t>
      </w:r>
      <w:r>
        <w:t xml:space="preserve">huwa indikat għat-trattament ta’ marda ta’ Crohn attiva b’mod moderat sa sever f’pazjenti pedjatriċi li jiżnu mill-inqas </w:t>
      </w:r>
      <w:r w:rsidRPr="008B5B6E">
        <w:t>40 kg,</w:t>
      </w:r>
      <w:r>
        <w:t xml:space="preserve"> li kellhom rispons mhux adegwat, jew kienu intolleranti għal terapija jew konvenzjonali jew bijoloġika.</w:t>
      </w:r>
    </w:p>
    <w:p w14:paraId="0EE8A530" w14:textId="77777777" w:rsidR="00F42CE6" w:rsidRPr="00DA3743" w:rsidRDefault="00F42CE6" w:rsidP="006902F7">
      <w:pPr>
        <w:suppressAutoHyphens/>
        <w:rPr>
          <w:u w:val="single"/>
        </w:rPr>
      </w:pPr>
    </w:p>
    <w:p w14:paraId="745F4E88" w14:textId="1483CF1E" w:rsidR="00843B14" w:rsidRPr="00DA3743" w:rsidRDefault="00F42CE6" w:rsidP="006902F7">
      <w:pPr>
        <w:keepNext/>
        <w:tabs>
          <w:tab w:val="left" w:pos="567"/>
        </w:tabs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4.2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Pożoloġija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metodu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ta’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kif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għandu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  <w:spacing w:val="-2"/>
        </w:rPr>
        <w:t>jingħata</w:t>
      </w:r>
    </w:p>
    <w:p w14:paraId="70F9AE3F" w14:textId="77777777" w:rsidR="00F42CE6" w:rsidRPr="00DA3743" w:rsidRDefault="00F42CE6" w:rsidP="006902F7">
      <w:pPr>
        <w:keepNext/>
        <w:suppressAutoHyphens/>
      </w:pPr>
    </w:p>
    <w:p w14:paraId="745F4E89" w14:textId="35731B3E" w:rsidR="00843B14" w:rsidRPr="00DA3743" w:rsidRDefault="005E3319" w:rsidP="006902F7">
      <w:pPr>
        <w:suppressAutoHyphens/>
      </w:pPr>
      <w:r w:rsidRPr="00DA3743">
        <w:t xml:space="preserve">L-iskop ta’ </w:t>
      </w:r>
      <w:r w:rsidR="00332AF3" w:rsidRPr="00DA3743">
        <w:t>WEZENLA</w:t>
      </w:r>
      <w:r w:rsidRPr="00DA3743">
        <w:t xml:space="preserve"> konċentrat għal soluzzjoni għall-infużjoni huwa li jintuża taħt il-gwida u s</w:t>
      </w:r>
      <w:r w:rsidR="00077D8C" w:rsidRPr="00DA3743">
        <w:noBreakHyphen/>
      </w:r>
      <w:r w:rsidRPr="00DA3743">
        <w:t xml:space="preserve">superviżjoni ta’ tobba b’esperjenza fid-dijanjosi u l-kura tal-marda ta’ Crohn. </w:t>
      </w:r>
      <w:r w:rsidR="00332AF3" w:rsidRPr="00DA3743">
        <w:t>WEZENLA</w:t>
      </w:r>
      <w:r w:rsidRPr="00DA3743">
        <w:rPr>
          <w:spacing w:val="-4"/>
        </w:rPr>
        <w:t xml:space="preserve"> </w:t>
      </w:r>
      <w:r w:rsidRPr="00DA3743">
        <w:t>konċentrat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soluzzjoni</w:t>
      </w:r>
      <w:r w:rsidRPr="00DA3743">
        <w:rPr>
          <w:spacing w:val="-3"/>
        </w:rPr>
        <w:t xml:space="preserve"> </w:t>
      </w:r>
      <w:r w:rsidRPr="00DA3743">
        <w:t>għall-infużjoni</w:t>
      </w:r>
      <w:r w:rsidRPr="00DA3743">
        <w:rPr>
          <w:spacing w:val="-5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jintuża</w:t>
      </w:r>
      <w:r w:rsidRPr="00DA3743">
        <w:rPr>
          <w:spacing w:val="-3"/>
        </w:rPr>
        <w:t xml:space="preserve"> </w:t>
      </w:r>
      <w:r w:rsidRPr="00DA3743">
        <w:t>biss</w:t>
      </w:r>
      <w:r w:rsidRPr="00DA3743">
        <w:rPr>
          <w:spacing w:val="-3"/>
        </w:rPr>
        <w:t xml:space="preserve"> </w:t>
      </w:r>
      <w:r w:rsidRPr="00DA3743">
        <w:t>għad-doża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induzzjoni</w:t>
      </w:r>
      <w:r w:rsidRPr="00DA3743">
        <w:rPr>
          <w:spacing w:val="-4"/>
        </w:rPr>
        <w:t xml:space="preserve"> </w:t>
      </w:r>
      <w:r w:rsidRPr="00DA3743">
        <w:t>fil</w:t>
      </w:r>
      <w:r w:rsidR="00077D8C" w:rsidRPr="00DA3743">
        <w:noBreakHyphen/>
      </w:r>
      <w:r w:rsidRPr="00DA3743">
        <w:rPr>
          <w:spacing w:val="-2"/>
        </w:rPr>
        <w:t>vini.</w:t>
      </w:r>
    </w:p>
    <w:p w14:paraId="7782B547" w14:textId="77777777" w:rsidR="00F42CE6" w:rsidRPr="00DA3743" w:rsidRDefault="00F42CE6" w:rsidP="006902F7">
      <w:pPr>
        <w:suppressAutoHyphens/>
        <w:rPr>
          <w:spacing w:val="-2"/>
          <w:u w:val="single"/>
        </w:rPr>
      </w:pPr>
    </w:p>
    <w:p w14:paraId="745F4E8A" w14:textId="20870976" w:rsidR="00843B14" w:rsidRPr="00DA3743" w:rsidRDefault="005E3319" w:rsidP="006902F7">
      <w:pPr>
        <w:keepNext/>
        <w:suppressAutoHyphens/>
      </w:pPr>
      <w:r w:rsidRPr="00DA3743">
        <w:rPr>
          <w:spacing w:val="-2"/>
          <w:u w:val="single"/>
        </w:rPr>
        <w:lastRenderedPageBreak/>
        <w:t>Pożoloġija</w:t>
      </w:r>
    </w:p>
    <w:p w14:paraId="14C8F818" w14:textId="77777777" w:rsidR="00265DC7" w:rsidRDefault="00265DC7" w:rsidP="004373B4">
      <w:pPr>
        <w:keepNext/>
        <w:rPr>
          <w:bCs/>
          <w:u w:val="single"/>
        </w:rPr>
      </w:pPr>
    </w:p>
    <w:p w14:paraId="1D78EA39" w14:textId="7444F71D" w:rsidR="004373B4" w:rsidRPr="001969CC" w:rsidRDefault="004373B4" w:rsidP="004373B4">
      <w:pPr>
        <w:keepNext/>
        <w:rPr>
          <w:bCs/>
          <w:u w:val="single"/>
        </w:rPr>
      </w:pPr>
      <w:r>
        <w:rPr>
          <w:bCs/>
          <w:u w:val="single"/>
        </w:rPr>
        <w:t>Adulti</w:t>
      </w:r>
    </w:p>
    <w:p w14:paraId="745F4E8B" w14:textId="77777777" w:rsidR="00843B14" w:rsidRPr="00DA3743" w:rsidRDefault="00843B14" w:rsidP="006902F7">
      <w:pPr>
        <w:keepNext/>
        <w:suppressAutoHyphens/>
      </w:pPr>
    </w:p>
    <w:p w14:paraId="745F4E8C" w14:textId="26CA8BA3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Il-</w:t>
      </w:r>
      <w:r w:rsidR="00675035" w:rsidRPr="00DA3743">
        <w:rPr>
          <w:i/>
          <w:iCs/>
        </w:rPr>
        <w:t>m</w:t>
      </w:r>
      <w:r w:rsidRPr="00DA3743">
        <w:rPr>
          <w:i/>
          <w:iCs/>
        </w:rPr>
        <w:t>arda</w:t>
      </w:r>
      <w:r w:rsidRPr="00DA3743">
        <w:rPr>
          <w:i/>
          <w:iCs/>
          <w:spacing w:val="-4"/>
        </w:rPr>
        <w:t xml:space="preserve"> </w:t>
      </w:r>
      <w:r w:rsidRPr="00DA3743">
        <w:rPr>
          <w:i/>
          <w:iCs/>
        </w:rPr>
        <w:t>ta’</w:t>
      </w:r>
      <w:r w:rsidRPr="00DA3743">
        <w:rPr>
          <w:i/>
          <w:iCs/>
          <w:spacing w:val="-3"/>
        </w:rPr>
        <w:t xml:space="preserve"> </w:t>
      </w:r>
      <w:r w:rsidRPr="00DA3743">
        <w:rPr>
          <w:i/>
          <w:iCs/>
        </w:rPr>
        <w:t>Crohn</w:t>
      </w:r>
    </w:p>
    <w:p w14:paraId="08FFFF8F" w14:textId="77777777" w:rsidR="008C5987" w:rsidRPr="00DA3743" w:rsidRDefault="008C5987" w:rsidP="006902F7">
      <w:pPr>
        <w:keepNext/>
        <w:suppressAutoHyphens/>
      </w:pPr>
    </w:p>
    <w:p w14:paraId="745F4E8D" w14:textId="0D32ECE6" w:rsidR="00843B14" w:rsidRPr="00DA3743" w:rsidRDefault="005E3319" w:rsidP="006902F7">
      <w:pPr>
        <w:suppressAutoHyphens/>
      </w:pPr>
      <w:r w:rsidRPr="00DA3743">
        <w:t>It-trattament b</w:t>
      </w:r>
      <w:r w:rsidR="0062354D" w:rsidRPr="00DA3743">
        <w:t>’</w:t>
      </w:r>
      <w:r w:rsidR="00332AF3" w:rsidRPr="00DA3743">
        <w:t>WEZENLA</w:t>
      </w:r>
      <w:r w:rsidRPr="00DA3743">
        <w:t xml:space="preserve"> għandu jimbeda b’doża waħda fil-vini bbażata fuq il-piż tal-ġisem. Is</w:t>
      </w:r>
      <w:r w:rsidR="00077D8C" w:rsidRPr="00DA3743">
        <w:noBreakHyphen/>
      </w:r>
      <w:r w:rsidRPr="00DA3743">
        <w:t>soluzzjoni</w:t>
      </w:r>
      <w:r w:rsidRPr="00DA3743">
        <w:rPr>
          <w:spacing w:val="-2"/>
        </w:rPr>
        <w:t xml:space="preserve"> </w:t>
      </w:r>
      <w:r w:rsidRPr="00DA3743">
        <w:t>għall-infużjoni</w:t>
      </w:r>
      <w:r w:rsidRPr="00DA3743">
        <w:rPr>
          <w:spacing w:val="-2"/>
        </w:rPr>
        <w:t xml:space="preserve"> </w:t>
      </w:r>
      <w:r w:rsidRPr="00DA3743">
        <w:t>għandha</w:t>
      </w:r>
      <w:r w:rsidRPr="00DA3743">
        <w:rPr>
          <w:spacing w:val="-2"/>
        </w:rPr>
        <w:t xml:space="preserve"> </w:t>
      </w:r>
      <w:r w:rsidRPr="00DA3743">
        <w:t>tiġi</w:t>
      </w:r>
      <w:r w:rsidRPr="00DA3743">
        <w:rPr>
          <w:spacing w:val="-3"/>
        </w:rPr>
        <w:t xml:space="preserve"> </w:t>
      </w:r>
      <w:r w:rsidRPr="00DA3743">
        <w:t>komposta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numru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kunjetti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130</w:t>
      </w:r>
      <w:r w:rsidR="00C84D29" w:rsidRPr="00DA3743">
        <w:rPr>
          <w:spacing w:val="-3"/>
        </w:rPr>
        <w:t> mg</w:t>
      </w:r>
      <w:r w:rsidRPr="00DA3743">
        <w:rPr>
          <w:spacing w:val="-3"/>
        </w:rPr>
        <w:t xml:space="preserve"> </w:t>
      </w:r>
      <w:r w:rsidRPr="00DA3743">
        <w:t>kif speċifikat fit-</w:t>
      </w:r>
      <w:r w:rsidR="00675035" w:rsidRPr="00DA3743">
        <w:t>t</w:t>
      </w:r>
      <w:r w:rsidRPr="00DA3743">
        <w:t>abella</w:t>
      </w:r>
      <w:r w:rsidR="004F3189" w:rsidRPr="00DA3743">
        <w:t> </w:t>
      </w:r>
      <w:r w:rsidRPr="00DA3743">
        <w:t>1 (ara sezzjoni</w:t>
      </w:r>
      <w:r w:rsidR="00FB1871" w:rsidRPr="00DA3743">
        <w:t> </w:t>
      </w:r>
      <w:r w:rsidRPr="00DA3743">
        <w:t>6.6 għall-preparazzjoni).</w:t>
      </w:r>
    </w:p>
    <w:p w14:paraId="6B32B00B" w14:textId="77777777" w:rsidR="00F42CE6" w:rsidRPr="00DA3743" w:rsidRDefault="00F42CE6" w:rsidP="006902F7">
      <w:pPr>
        <w:suppressAutoHyphens/>
      </w:pPr>
    </w:p>
    <w:p w14:paraId="745F4E8F" w14:textId="05441A16" w:rsidR="00843B14" w:rsidRPr="00DA3743" w:rsidRDefault="005E3319" w:rsidP="006902F7">
      <w:pPr>
        <w:keepNext/>
        <w:suppressAutoHyphens/>
        <w:rPr>
          <w:b/>
          <w:bCs/>
          <w:iCs/>
          <w:spacing w:val="-2"/>
        </w:rPr>
      </w:pPr>
      <w:r w:rsidRPr="00DA3743">
        <w:rPr>
          <w:b/>
          <w:bCs/>
          <w:iCs/>
        </w:rPr>
        <w:t>Tabella</w:t>
      </w:r>
      <w:r w:rsidRPr="00DA3743">
        <w:rPr>
          <w:b/>
          <w:bCs/>
          <w:iCs/>
          <w:spacing w:val="-2"/>
        </w:rPr>
        <w:t xml:space="preserve"> </w:t>
      </w:r>
      <w:r w:rsidRPr="00DA3743">
        <w:rPr>
          <w:b/>
          <w:bCs/>
          <w:iCs/>
          <w:spacing w:val="-10"/>
        </w:rPr>
        <w:t>1</w:t>
      </w:r>
      <w:r w:rsidR="00F24E39" w:rsidRPr="00DA3743">
        <w:rPr>
          <w:b/>
          <w:bCs/>
          <w:iCs/>
          <w:spacing w:val="-10"/>
        </w:rPr>
        <w:t>.</w:t>
      </w:r>
      <w:r w:rsidR="0040779E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Dożaġġ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inizjali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fil-vini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ta’</w:t>
      </w:r>
      <w:r w:rsidRPr="00DA3743">
        <w:rPr>
          <w:b/>
          <w:bCs/>
          <w:iCs/>
          <w:spacing w:val="-6"/>
        </w:rPr>
        <w:t xml:space="preserve"> </w:t>
      </w:r>
      <w:r w:rsidR="00332AF3" w:rsidRPr="00DA3743">
        <w:rPr>
          <w:b/>
          <w:bCs/>
          <w:iCs/>
          <w:spacing w:val="-2"/>
        </w:rPr>
        <w:t>WEZENLA</w:t>
      </w:r>
    </w:p>
    <w:p w14:paraId="00A4CCDA" w14:textId="77777777" w:rsidR="00F42CE6" w:rsidRPr="00DA3743" w:rsidRDefault="00F42CE6" w:rsidP="006902F7">
      <w:pPr>
        <w:keepNext/>
        <w:suppressAutoHyphens/>
      </w:pPr>
    </w:p>
    <w:tbl>
      <w:tblPr>
        <w:tblW w:w="5000" w:type="pct"/>
        <w:tblLayout w:type="fixed"/>
        <w:tblCellMar>
          <w:left w:w="0" w:type="dxa"/>
          <w:right w:w="0" w:type="dxa"/>
        </w:tblCellMar>
        <w:tblLook w:val="01E0" w:firstRow="1" w:lastRow="1" w:firstColumn="1" w:lastColumn="1" w:noHBand="0" w:noVBand="0"/>
      </w:tblPr>
      <w:tblGrid>
        <w:gridCol w:w="4297"/>
        <w:gridCol w:w="2001"/>
        <w:gridCol w:w="2766"/>
      </w:tblGrid>
      <w:tr w:rsidR="00843B14" w:rsidRPr="00DA3743" w14:paraId="745F4E93" w14:textId="77777777" w:rsidTr="0019587C">
        <w:trPr>
          <w:cantSplit/>
          <w:trHeight w:val="582"/>
          <w:tblHeader/>
        </w:trPr>
        <w:tc>
          <w:tcPr>
            <w:tcW w:w="2370" w:type="pct"/>
            <w:tcBorders>
              <w:top w:val="single" w:sz="4" w:space="0" w:color="000000"/>
              <w:left w:val="single" w:sz="4" w:space="0" w:color="000000"/>
              <w:bottom w:val="single" w:sz="4" w:space="0" w:color="000000"/>
            </w:tcBorders>
            <w:vAlign w:val="center"/>
          </w:tcPr>
          <w:p w14:paraId="745F4E90" w14:textId="77777777" w:rsidR="00843B14" w:rsidRPr="00DA3743" w:rsidRDefault="005E3319" w:rsidP="006902F7">
            <w:pPr>
              <w:keepNext/>
              <w:suppressAutoHyphens/>
              <w:ind w:left="113"/>
              <w:rPr>
                <w:b/>
              </w:rPr>
            </w:pPr>
            <w:r w:rsidRPr="00DA3743">
              <w:rPr>
                <w:b/>
              </w:rPr>
              <w:t>Piż</w:t>
            </w:r>
            <w:r w:rsidRPr="00DA3743">
              <w:rPr>
                <w:b/>
                <w:spacing w:val="-9"/>
              </w:rPr>
              <w:t xml:space="preserve"> </w:t>
            </w:r>
            <w:r w:rsidRPr="00DA3743">
              <w:rPr>
                <w:b/>
              </w:rPr>
              <w:t>tal-ġisem</w:t>
            </w:r>
            <w:r w:rsidRPr="00DA3743">
              <w:rPr>
                <w:b/>
                <w:spacing w:val="-8"/>
              </w:rPr>
              <w:t xml:space="preserve"> </w:t>
            </w:r>
            <w:r w:rsidRPr="00DA3743">
              <w:rPr>
                <w:b/>
              </w:rPr>
              <w:t>tal-pazjent</w:t>
            </w:r>
            <w:r w:rsidRPr="00DA3743">
              <w:rPr>
                <w:b/>
                <w:spacing w:val="-8"/>
              </w:rPr>
              <w:t xml:space="preserve"> </w:t>
            </w:r>
            <w:r w:rsidRPr="00DA3743">
              <w:rPr>
                <w:b/>
              </w:rPr>
              <w:t>fil-ħin</w:t>
            </w:r>
            <w:r w:rsidRPr="00DA3743">
              <w:rPr>
                <w:b/>
                <w:spacing w:val="-7"/>
              </w:rPr>
              <w:t xml:space="preserve"> </w:t>
            </w:r>
            <w:r w:rsidRPr="00DA3743">
              <w:rPr>
                <w:b/>
              </w:rPr>
              <w:t>tad-</w:t>
            </w:r>
            <w:r w:rsidRPr="00DA3743">
              <w:rPr>
                <w:b/>
                <w:spacing w:val="-2"/>
              </w:rPr>
              <w:t>dożaġġ</w:t>
            </w:r>
          </w:p>
        </w:tc>
        <w:tc>
          <w:tcPr>
            <w:tcW w:w="1104" w:type="pct"/>
            <w:tcBorders>
              <w:top w:val="single" w:sz="4" w:space="0" w:color="000000"/>
              <w:bottom w:val="single" w:sz="4" w:space="0" w:color="000000"/>
            </w:tcBorders>
            <w:vAlign w:val="center"/>
          </w:tcPr>
          <w:p w14:paraId="09B67DC5" w14:textId="39039169" w:rsidR="0040779E" w:rsidRPr="00DA3743" w:rsidRDefault="005E3319" w:rsidP="006902F7">
            <w:pPr>
              <w:keepNext/>
              <w:suppressAutoHyphens/>
              <w:jc w:val="center"/>
              <w:rPr>
                <w:b/>
                <w:spacing w:val="-4"/>
              </w:rPr>
            </w:pPr>
            <w:r w:rsidRPr="00DA3743">
              <w:rPr>
                <w:b/>
                <w:spacing w:val="-4"/>
              </w:rPr>
              <w:t>Doża</w:t>
            </w:r>
          </w:p>
          <w:p w14:paraId="745F4E91" w14:textId="3FA72155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2"/>
              </w:rPr>
              <w:t>rrakkomandata</w:t>
            </w:r>
            <w:r w:rsidRPr="00DA3743">
              <w:rPr>
                <w:b/>
                <w:spacing w:val="-2"/>
                <w:vertAlign w:val="superscript"/>
              </w:rPr>
              <w:t>a</w:t>
            </w:r>
          </w:p>
        </w:tc>
        <w:tc>
          <w:tcPr>
            <w:tcW w:w="1526" w:type="pct"/>
            <w:tcBorders>
              <w:top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45F4E92" w14:textId="35B88440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Numru</w:t>
            </w:r>
            <w:r w:rsidRPr="00DA3743">
              <w:rPr>
                <w:b/>
                <w:spacing w:val="-12"/>
              </w:rPr>
              <w:t xml:space="preserve"> </w:t>
            </w:r>
            <w:r w:rsidRPr="00DA3743">
              <w:rPr>
                <w:b/>
              </w:rPr>
              <w:t>ta’</w:t>
            </w:r>
            <w:r w:rsidRPr="00DA3743">
              <w:rPr>
                <w:b/>
                <w:spacing w:val="-12"/>
              </w:rPr>
              <w:t xml:space="preserve"> </w:t>
            </w:r>
            <w:r w:rsidR="00082A76" w:rsidRPr="00DA3743">
              <w:rPr>
                <w:b/>
              </w:rPr>
              <w:t>k</w:t>
            </w:r>
            <w:r w:rsidRPr="00DA3743">
              <w:rPr>
                <w:b/>
              </w:rPr>
              <w:t>unjetti</w:t>
            </w:r>
            <w:r w:rsidRPr="00DA3743">
              <w:rPr>
                <w:b/>
                <w:spacing w:val="-12"/>
              </w:rPr>
              <w:t xml:space="preserve"> </w:t>
            </w:r>
            <w:r w:rsidRPr="00DA3743">
              <w:rPr>
                <w:b/>
              </w:rPr>
              <w:t xml:space="preserve">ta’ </w:t>
            </w:r>
            <w:r w:rsidR="00332AF3" w:rsidRPr="00DA3743">
              <w:rPr>
                <w:b/>
              </w:rPr>
              <w:t>WEZENLA</w:t>
            </w:r>
            <w:r w:rsidRPr="00DA3743">
              <w:rPr>
                <w:b/>
              </w:rPr>
              <w:t xml:space="preserve"> 130</w:t>
            </w:r>
            <w:r w:rsidR="00C84D29" w:rsidRPr="00DA3743">
              <w:rPr>
                <w:b/>
              </w:rPr>
              <w:t> mg</w:t>
            </w:r>
          </w:p>
        </w:tc>
      </w:tr>
      <w:tr w:rsidR="00843B14" w:rsidRPr="00DA3743" w14:paraId="745F4E97" w14:textId="77777777" w:rsidTr="0019587C">
        <w:trPr>
          <w:cantSplit/>
          <w:trHeight w:val="257"/>
          <w:tblHeader/>
        </w:trPr>
        <w:tc>
          <w:tcPr>
            <w:tcW w:w="2370" w:type="pct"/>
            <w:tcBorders>
              <w:top w:val="single" w:sz="4" w:space="0" w:color="000000"/>
              <w:left w:val="single" w:sz="4" w:space="0" w:color="000000"/>
              <w:bottom w:val="single" w:sz="4" w:space="0" w:color="auto"/>
            </w:tcBorders>
            <w:vAlign w:val="center"/>
          </w:tcPr>
          <w:p w14:paraId="745F4E94" w14:textId="44029914" w:rsidR="00843B14" w:rsidRPr="00DA3743" w:rsidRDefault="00EF5590" w:rsidP="006902F7">
            <w:pPr>
              <w:suppressAutoHyphens/>
              <w:ind w:left="113"/>
            </w:pPr>
            <w:r w:rsidRPr="00DA3743">
              <w:t>≤ </w:t>
            </w:r>
            <w:r w:rsidR="005E3319" w:rsidRPr="00DA3743">
              <w:t>55</w:t>
            </w:r>
            <w:r w:rsidR="00150EEC" w:rsidRPr="00DA3743">
              <w:t> kg</w:t>
            </w:r>
          </w:p>
        </w:tc>
        <w:tc>
          <w:tcPr>
            <w:tcW w:w="1104" w:type="pct"/>
            <w:tcBorders>
              <w:top w:val="single" w:sz="4" w:space="0" w:color="000000"/>
              <w:bottom w:val="single" w:sz="4" w:space="0" w:color="auto"/>
            </w:tcBorders>
            <w:vAlign w:val="center"/>
          </w:tcPr>
          <w:p w14:paraId="745F4E95" w14:textId="00C99128" w:rsidR="00843B14" w:rsidRPr="00DA3743" w:rsidRDefault="005E3319" w:rsidP="006902F7">
            <w:pPr>
              <w:suppressAutoHyphens/>
              <w:jc w:val="center"/>
            </w:pPr>
            <w:r w:rsidRPr="00DA3743">
              <w:t>260</w:t>
            </w:r>
            <w:r w:rsidR="00C84D29" w:rsidRPr="00DA3743">
              <w:t> mg</w:t>
            </w:r>
          </w:p>
        </w:tc>
        <w:tc>
          <w:tcPr>
            <w:tcW w:w="1526" w:type="pct"/>
            <w:tcBorders>
              <w:top w:val="single" w:sz="4" w:space="0" w:color="000000"/>
              <w:bottom w:val="single" w:sz="4" w:space="0" w:color="auto"/>
              <w:right w:val="single" w:sz="4" w:space="0" w:color="000000"/>
            </w:tcBorders>
            <w:vAlign w:val="center"/>
          </w:tcPr>
          <w:p w14:paraId="745F4E9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10"/>
              </w:rPr>
              <w:t>2</w:t>
            </w:r>
          </w:p>
        </w:tc>
      </w:tr>
      <w:tr w:rsidR="00843B14" w:rsidRPr="00DA3743" w14:paraId="745F4E9B" w14:textId="77777777" w:rsidTr="0019587C">
        <w:trPr>
          <w:cantSplit/>
          <w:trHeight w:val="252"/>
          <w:tblHeader/>
        </w:trPr>
        <w:tc>
          <w:tcPr>
            <w:tcW w:w="2370" w:type="pct"/>
            <w:tcBorders>
              <w:top w:val="single" w:sz="4" w:space="0" w:color="auto"/>
              <w:left w:val="single" w:sz="4" w:space="0" w:color="000000"/>
              <w:bottom w:val="single" w:sz="4" w:space="0" w:color="auto"/>
            </w:tcBorders>
            <w:vAlign w:val="center"/>
          </w:tcPr>
          <w:p w14:paraId="745F4E98" w14:textId="2CD71F22" w:rsidR="00843B14" w:rsidRPr="00DA3743" w:rsidRDefault="00EF5590" w:rsidP="006902F7">
            <w:pPr>
              <w:suppressAutoHyphens/>
              <w:ind w:left="113"/>
            </w:pPr>
            <w:r w:rsidRPr="00DA3743">
              <w:t>&gt; </w:t>
            </w:r>
            <w:r w:rsidR="005E3319" w:rsidRPr="00DA3743">
              <w:t>55</w:t>
            </w:r>
            <w:r w:rsidR="00150EEC" w:rsidRPr="00DA3743">
              <w:rPr>
                <w:spacing w:val="-1"/>
              </w:rPr>
              <w:t> kg</w:t>
            </w:r>
            <w:r w:rsidR="005E3319" w:rsidRPr="00DA3743">
              <w:rPr>
                <w:spacing w:val="-4"/>
              </w:rPr>
              <w:t xml:space="preserve"> </w:t>
            </w:r>
            <w:r w:rsidR="005E3319" w:rsidRPr="00DA3743">
              <w:t xml:space="preserve">sa </w:t>
            </w:r>
            <w:r w:rsidRPr="00DA3743">
              <w:t>≤ </w:t>
            </w:r>
            <w:r w:rsidR="005E3319" w:rsidRPr="00DA3743">
              <w:t>85</w:t>
            </w:r>
            <w:r w:rsidR="00150EEC" w:rsidRPr="00DA3743">
              <w:t> kg</w:t>
            </w:r>
          </w:p>
        </w:tc>
        <w:tc>
          <w:tcPr>
            <w:tcW w:w="1104" w:type="pct"/>
            <w:tcBorders>
              <w:top w:val="single" w:sz="4" w:space="0" w:color="auto"/>
              <w:bottom w:val="single" w:sz="4" w:space="0" w:color="auto"/>
            </w:tcBorders>
            <w:vAlign w:val="center"/>
          </w:tcPr>
          <w:p w14:paraId="745F4E99" w14:textId="524EFB86" w:rsidR="00843B14" w:rsidRPr="00DA3743" w:rsidRDefault="005E3319" w:rsidP="006902F7">
            <w:pPr>
              <w:suppressAutoHyphens/>
              <w:jc w:val="center"/>
            </w:pPr>
            <w:r w:rsidRPr="00DA3743">
              <w:t>390</w:t>
            </w:r>
            <w:r w:rsidR="00C84D29" w:rsidRPr="00DA3743">
              <w:t> mg</w:t>
            </w:r>
          </w:p>
        </w:tc>
        <w:tc>
          <w:tcPr>
            <w:tcW w:w="1526" w:type="pct"/>
            <w:tcBorders>
              <w:top w:val="single" w:sz="4" w:space="0" w:color="auto"/>
              <w:bottom w:val="single" w:sz="4" w:space="0" w:color="auto"/>
              <w:right w:val="single" w:sz="4" w:space="0" w:color="000000"/>
            </w:tcBorders>
            <w:vAlign w:val="center"/>
          </w:tcPr>
          <w:p w14:paraId="745F4E9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10"/>
              </w:rPr>
              <w:t>3</w:t>
            </w:r>
          </w:p>
        </w:tc>
      </w:tr>
      <w:tr w:rsidR="00843B14" w:rsidRPr="00DA3743" w14:paraId="745F4E9F" w14:textId="77777777" w:rsidTr="0019587C">
        <w:trPr>
          <w:cantSplit/>
          <w:trHeight w:val="250"/>
          <w:tblHeader/>
        </w:trPr>
        <w:tc>
          <w:tcPr>
            <w:tcW w:w="2370" w:type="pct"/>
            <w:tcBorders>
              <w:top w:val="single" w:sz="4" w:space="0" w:color="auto"/>
              <w:left w:val="single" w:sz="4" w:space="0" w:color="000000"/>
              <w:bottom w:val="single" w:sz="4" w:space="0" w:color="000000"/>
            </w:tcBorders>
            <w:vAlign w:val="center"/>
          </w:tcPr>
          <w:p w14:paraId="745F4E9C" w14:textId="1C6FE292" w:rsidR="00843B14" w:rsidRPr="00DA3743" w:rsidRDefault="00EF5590" w:rsidP="006902F7">
            <w:pPr>
              <w:suppressAutoHyphens/>
              <w:ind w:left="113"/>
            </w:pPr>
            <w:r w:rsidRPr="00DA3743">
              <w:t>&gt; </w:t>
            </w:r>
            <w:r w:rsidR="005E3319" w:rsidRPr="00DA3743">
              <w:t>85</w:t>
            </w:r>
            <w:r w:rsidR="00150EEC" w:rsidRPr="00DA3743">
              <w:t> kg</w:t>
            </w:r>
          </w:p>
        </w:tc>
        <w:tc>
          <w:tcPr>
            <w:tcW w:w="1104" w:type="pct"/>
            <w:tcBorders>
              <w:top w:val="single" w:sz="4" w:space="0" w:color="auto"/>
              <w:bottom w:val="single" w:sz="4" w:space="0" w:color="000000"/>
            </w:tcBorders>
            <w:vAlign w:val="center"/>
          </w:tcPr>
          <w:p w14:paraId="745F4E9D" w14:textId="0DA929E6" w:rsidR="00843B14" w:rsidRPr="00DA3743" w:rsidRDefault="005E3319" w:rsidP="006902F7">
            <w:pPr>
              <w:suppressAutoHyphens/>
              <w:jc w:val="center"/>
            </w:pPr>
            <w:r w:rsidRPr="00DA3743">
              <w:t>520</w:t>
            </w:r>
            <w:r w:rsidR="00C84D29" w:rsidRPr="00DA3743">
              <w:t> mg</w:t>
            </w:r>
          </w:p>
        </w:tc>
        <w:tc>
          <w:tcPr>
            <w:tcW w:w="1526" w:type="pct"/>
            <w:tcBorders>
              <w:top w:val="single" w:sz="4" w:space="0" w:color="auto"/>
              <w:bottom w:val="single" w:sz="4" w:space="0" w:color="000000"/>
              <w:right w:val="single" w:sz="4" w:space="0" w:color="000000"/>
            </w:tcBorders>
            <w:vAlign w:val="center"/>
          </w:tcPr>
          <w:p w14:paraId="745F4E9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10"/>
              </w:rPr>
              <w:t>4</w:t>
            </w:r>
          </w:p>
        </w:tc>
      </w:tr>
    </w:tbl>
    <w:p w14:paraId="745F4EA0" w14:textId="2CA547A4" w:rsidR="00843B14" w:rsidRPr="00DA3743" w:rsidRDefault="005E3319" w:rsidP="006902F7">
      <w:pPr>
        <w:suppressAutoHyphens/>
        <w:rPr>
          <w:sz w:val="18"/>
        </w:rPr>
      </w:pPr>
      <w:r w:rsidRPr="00DA3743">
        <w:rPr>
          <w:spacing w:val="-10"/>
          <w:position w:val="8"/>
          <w:sz w:val="14"/>
        </w:rPr>
        <w:t>a</w:t>
      </w:r>
      <w:r w:rsidR="00F42CE6" w:rsidRPr="00DA3743">
        <w:t xml:space="preserve"> </w:t>
      </w:r>
      <w:r w:rsidRPr="00DA3743">
        <w:rPr>
          <w:sz w:val="18"/>
        </w:rPr>
        <w:t>Madwar</w:t>
      </w:r>
      <w:r w:rsidRPr="00DA3743">
        <w:rPr>
          <w:spacing w:val="-5"/>
          <w:sz w:val="18"/>
        </w:rPr>
        <w:t xml:space="preserve"> </w:t>
      </w:r>
      <w:r w:rsidRPr="00DA3743">
        <w:rPr>
          <w:sz w:val="18"/>
        </w:rPr>
        <w:t>6</w:t>
      </w:r>
      <w:r w:rsidR="00C84D29" w:rsidRPr="00DA3743">
        <w:rPr>
          <w:spacing w:val="-1"/>
          <w:sz w:val="18"/>
        </w:rPr>
        <w:t> mg</w:t>
      </w:r>
      <w:r w:rsidRPr="00DA3743">
        <w:rPr>
          <w:spacing w:val="-4"/>
          <w:sz w:val="18"/>
        </w:rPr>
        <w:t>/kg</w:t>
      </w:r>
    </w:p>
    <w:p w14:paraId="745F4EA1" w14:textId="77777777" w:rsidR="00843B14" w:rsidRPr="00DA3743" w:rsidRDefault="00843B14" w:rsidP="006902F7">
      <w:pPr>
        <w:suppressAutoHyphens/>
      </w:pPr>
    </w:p>
    <w:p w14:paraId="745F4EA2" w14:textId="5716171C" w:rsidR="00843B14" w:rsidRPr="00DA3743" w:rsidRDefault="005E3319" w:rsidP="006902F7">
      <w:pPr>
        <w:suppressAutoHyphens/>
      </w:pPr>
      <w:r w:rsidRPr="00DA3743">
        <w:t>L-ewwel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taħt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għandha</w:t>
      </w:r>
      <w:r w:rsidRPr="00DA3743">
        <w:rPr>
          <w:spacing w:val="-3"/>
        </w:rPr>
        <w:t xml:space="preserve"> </w:t>
      </w:r>
      <w:r w:rsidRPr="00DA3743">
        <w:t>tingħata</w:t>
      </w:r>
      <w:r w:rsidRPr="00DA3743">
        <w:rPr>
          <w:spacing w:val="-3"/>
        </w:rPr>
        <w:t xml:space="preserve"> </w:t>
      </w:r>
      <w:r w:rsidRPr="00DA3743">
        <w:t>f’ġimgħa 8</w:t>
      </w:r>
      <w:r w:rsidR="0074654F" w:rsidRPr="00DA3743">
        <w:rPr>
          <w:spacing w:val="-3"/>
        </w:rPr>
        <w:t> 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d-doża</w:t>
      </w:r>
      <w:r w:rsidRPr="00DA3743">
        <w:rPr>
          <w:spacing w:val="-3"/>
        </w:rPr>
        <w:t xml:space="preserve"> </w:t>
      </w:r>
      <w:r w:rsidRPr="00DA3743">
        <w:t>fil-vini.</w:t>
      </w:r>
      <w:r w:rsidRPr="00DA3743">
        <w:rPr>
          <w:spacing w:val="-3"/>
        </w:rPr>
        <w:t xml:space="preserve"> </w:t>
      </w:r>
      <w:r w:rsidRPr="00DA3743">
        <w:t>Għall-pożoloġija</w:t>
      </w:r>
      <w:r w:rsidRPr="00DA3743">
        <w:rPr>
          <w:spacing w:val="-3"/>
        </w:rPr>
        <w:t xml:space="preserve"> </w:t>
      </w:r>
      <w:r w:rsidRPr="00DA3743">
        <w:t>tal-kors ta’ dożaġġ taħt il-ġilda ta’ wara, ara sezzjoni</w:t>
      </w:r>
      <w:r w:rsidR="00FB1871" w:rsidRPr="00DA3743">
        <w:t> </w:t>
      </w:r>
      <w:r w:rsidRPr="00DA3743">
        <w:t xml:space="preserve">4.2 tal-SmPC ta’ </w:t>
      </w:r>
      <w:r w:rsidR="00332AF3" w:rsidRPr="00DA3743">
        <w:t>WEZENLA</w:t>
      </w:r>
      <w:r w:rsidRPr="00DA3743">
        <w:t xml:space="preserve"> soluzzjoni għall-injezzjoni (kunjett) u soluzzjoni għall-injezzjoni f’siringa mimlija għal-lest</w:t>
      </w:r>
      <w:r w:rsidR="00C41C1C" w:rsidRPr="00DA3743">
        <w:t xml:space="preserve"> </w:t>
      </w:r>
      <w:r w:rsidR="00C41C1C" w:rsidRPr="00681231">
        <w:t>jew tal-SmPC ta</w:t>
      </w:r>
      <w:r w:rsidR="00125B2C" w:rsidRPr="00681231">
        <w:t>l-</w:t>
      </w:r>
      <w:r w:rsidR="00C41C1C" w:rsidRPr="00681231">
        <w:t>pinna mimlija għal-lest</w:t>
      </w:r>
      <w:r w:rsidRPr="00DA3743">
        <w:t>.</w:t>
      </w:r>
    </w:p>
    <w:p w14:paraId="745F4EA3" w14:textId="77777777" w:rsidR="00843B14" w:rsidRPr="00DA3743" w:rsidRDefault="00843B14" w:rsidP="006902F7">
      <w:pPr>
        <w:suppressAutoHyphens/>
      </w:pPr>
    </w:p>
    <w:p w14:paraId="745F4EA4" w14:textId="073D3B3B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Anzjani</w:t>
      </w:r>
      <w:r w:rsidRPr="00DA3743">
        <w:rPr>
          <w:i/>
          <w:spacing w:val="-4"/>
        </w:rPr>
        <w:t xml:space="preserve"> </w:t>
      </w:r>
      <w:r w:rsidRPr="00DA3743">
        <w:rPr>
          <w:i/>
        </w:rPr>
        <w:t>(</w:t>
      </w:r>
      <w:r w:rsidR="00305489" w:rsidRPr="00DA3743">
        <w:rPr>
          <w:i/>
        </w:rPr>
        <w:t>≥ </w:t>
      </w:r>
      <w:r w:rsidRPr="00DA3743">
        <w:rPr>
          <w:i/>
        </w:rPr>
        <w:t>65</w:t>
      </w:r>
      <w:r w:rsidR="00BE3DC5" w:rsidRPr="00DA3743">
        <w:rPr>
          <w:i/>
        </w:rPr>
        <w:t> </w:t>
      </w:r>
      <w:r w:rsidRPr="00DA3743">
        <w:rPr>
          <w:i/>
          <w:spacing w:val="-2"/>
        </w:rPr>
        <w:t>sena)</w:t>
      </w:r>
    </w:p>
    <w:p w14:paraId="56CE30BD" w14:textId="77777777" w:rsidR="008C5987" w:rsidRPr="00DA3743" w:rsidRDefault="008C5987" w:rsidP="006902F7">
      <w:pPr>
        <w:keepNext/>
        <w:suppressAutoHyphens/>
        <w:rPr>
          <w:i/>
        </w:rPr>
      </w:pPr>
    </w:p>
    <w:p w14:paraId="745F4EA5" w14:textId="2E0801A3" w:rsidR="00843B14" w:rsidRPr="00DA3743" w:rsidRDefault="005E3319" w:rsidP="006902F7">
      <w:pPr>
        <w:suppressAutoHyphens/>
      </w:pPr>
      <w:r w:rsidRPr="00DA3743">
        <w:t>Ma</w:t>
      </w:r>
      <w:r w:rsidRPr="00DA3743">
        <w:rPr>
          <w:spacing w:val="-7"/>
        </w:rPr>
        <w:t xml:space="preserve"> </w:t>
      </w:r>
      <w:r w:rsidRPr="00DA3743">
        <w:t>huwa</w:t>
      </w:r>
      <w:r w:rsidRPr="00DA3743">
        <w:rPr>
          <w:spacing w:val="-6"/>
        </w:rPr>
        <w:t xml:space="preserve"> </w:t>
      </w:r>
      <w:r w:rsidRPr="00DA3743">
        <w:t>meħtieġ</w:t>
      </w:r>
      <w:r w:rsidRPr="00DA3743">
        <w:rPr>
          <w:spacing w:val="-8"/>
        </w:rPr>
        <w:t xml:space="preserve"> </w:t>
      </w:r>
      <w:r w:rsidRPr="00DA3743">
        <w:t>l-ebda</w:t>
      </w:r>
      <w:r w:rsidRPr="00DA3743">
        <w:rPr>
          <w:spacing w:val="-5"/>
        </w:rPr>
        <w:t xml:space="preserve"> </w:t>
      </w:r>
      <w:r w:rsidRPr="00DA3743">
        <w:t>aġġustament</w:t>
      </w:r>
      <w:r w:rsidRPr="00DA3743">
        <w:rPr>
          <w:spacing w:val="-6"/>
        </w:rPr>
        <w:t xml:space="preserve"> </w:t>
      </w:r>
      <w:r w:rsidRPr="00DA3743">
        <w:t>tad-doża</w:t>
      </w:r>
      <w:r w:rsidRPr="00DA3743">
        <w:rPr>
          <w:spacing w:val="-6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pazjenti</w:t>
      </w:r>
      <w:r w:rsidRPr="00DA3743">
        <w:rPr>
          <w:spacing w:val="-6"/>
        </w:rPr>
        <w:t xml:space="preserve"> </w:t>
      </w:r>
      <w:r w:rsidRPr="00DA3743">
        <w:t>anzjani</w:t>
      </w:r>
      <w:r w:rsidRPr="00DA3743">
        <w:rPr>
          <w:spacing w:val="-6"/>
        </w:rPr>
        <w:t xml:space="preserve"> </w:t>
      </w:r>
      <w:r w:rsidRPr="00DA3743">
        <w:t>(ara</w:t>
      </w:r>
      <w:r w:rsidRPr="00DA3743">
        <w:rPr>
          <w:spacing w:val="-7"/>
        </w:rPr>
        <w:t xml:space="preserve"> </w:t>
      </w:r>
      <w:r w:rsidRPr="00DA3743">
        <w:t>sezzjoni</w:t>
      </w:r>
      <w:r w:rsidR="00FB1871" w:rsidRPr="00DA3743">
        <w:rPr>
          <w:spacing w:val="-7"/>
        </w:rPr>
        <w:t> </w:t>
      </w:r>
      <w:r w:rsidRPr="00DA3743">
        <w:rPr>
          <w:spacing w:val="-2"/>
        </w:rPr>
        <w:t>4.4).</w:t>
      </w:r>
    </w:p>
    <w:p w14:paraId="745F4EA6" w14:textId="77777777" w:rsidR="00843B14" w:rsidRPr="00DA3743" w:rsidRDefault="00843B14" w:rsidP="006902F7">
      <w:pPr>
        <w:suppressAutoHyphens/>
      </w:pPr>
    </w:p>
    <w:p w14:paraId="745F4EA7" w14:textId="77777777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Indebolimet</w:t>
      </w:r>
      <w:r w:rsidRPr="00DA3743">
        <w:rPr>
          <w:i/>
          <w:spacing w:val="-9"/>
        </w:rPr>
        <w:t xml:space="preserve"> </w:t>
      </w:r>
      <w:r w:rsidRPr="00DA3743">
        <w:rPr>
          <w:i/>
        </w:rPr>
        <w:t>tal-kliewi</w:t>
      </w:r>
      <w:r w:rsidRPr="00DA3743">
        <w:rPr>
          <w:i/>
          <w:spacing w:val="-9"/>
        </w:rPr>
        <w:t xml:space="preserve"> </w:t>
      </w:r>
      <w:r w:rsidRPr="00DA3743">
        <w:rPr>
          <w:i/>
        </w:rPr>
        <w:t>u</w:t>
      </w:r>
      <w:r w:rsidRPr="00DA3743">
        <w:rPr>
          <w:i/>
          <w:spacing w:val="-8"/>
        </w:rPr>
        <w:t xml:space="preserve"> </w:t>
      </w:r>
      <w:r w:rsidRPr="00DA3743">
        <w:rPr>
          <w:i/>
        </w:rPr>
        <w:t>tal-</w:t>
      </w:r>
      <w:r w:rsidRPr="00DA3743">
        <w:rPr>
          <w:i/>
          <w:spacing w:val="-2"/>
        </w:rPr>
        <w:t>fwied</w:t>
      </w:r>
    </w:p>
    <w:p w14:paraId="45E83812" w14:textId="77777777" w:rsidR="008C5987" w:rsidRPr="00DA3743" w:rsidRDefault="008C5987" w:rsidP="006902F7">
      <w:pPr>
        <w:keepNext/>
        <w:suppressAutoHyphens/>
        <w:rPr>
          <w:i/>
        </w:rPr>
      </w:pPr>
    </w:p>
    <w:p w14:paraId="745F4EA8" w14:textId="615ACD1A" w:rsidR="00843B14" w:rsidRPr="00DA3743" w:rsidRDefault="00675035" w:rsidP="006902F7">
      <w:pPr>
        <w:suppressAutoHyphens/>
      </w:pPr>
      <w:r w:rsidRPr="00DA3743">
        <w:t>Ustekinumab</w:t>
      </w:r>
      <w:r w:rsidR="005E3319" w:rsidRPr="00DA3743">
        <w:rPr>
          <w:spacing w:val="-3"/>
        </w:rPr>
        <w:t xml:space="preserve"> </w:t>
      </w:r>
      <w:r w:rsidR="005E3319" w:rsidRPr="00DA3743">
        <w:t>ma</w:t>
      </w:r>
      <w:r w:rsidR="005E3319" w:rsidRPr="00DA3743">
        <w:rPr>
          <w:spacing w:val="-3"/>
        </w:rPr>
        <w:t xml:space="preserve"> </w:t>
      </w:r>
      <w:r w:rsidR="005E3319" w:rsidRPr="00DA3743">
        <w:t>ġiex</w:t>
      </w:r>
      <w:r w:rsidR="005E3319" w:rsidRPr="00DA3743">
        <w:rPr>
          <w:spacing w:val="-3"/>
        </w:rPr>
        <w:t xml:space="preserve"> </w:t>
      </w:r>
      <w:r w:rsidR="005E3319" w:rsidRPr="00DA3743">
        <w:t>studjat</w:t>
      </w:r>
      <w:r w:rsidR="005E3319" w:rsidRPr="00DA3743">
        <w:rPr>
          <w:spacing w:val="-3"/>
        </w:rPr>
        <w:t xml:space="preserve"> </w:t>
      </w:r>
      <w:r w:rsidR="005E3319" w:rsidRPr="00DA3743">
        <w:t>f’dawn</w:t>
      </w:r>
      <w:r w:rsidR="005E3319" w:rsidRPr="00DA3743">
        <w:rPr>
          <w:spacing w:val="-3"/>
        </w:rPr>
        <w:t xml:space="preserve"> </w:t>
      </w:r>
      <w:r w:rsidR="005E3319" w:rsidRPr="00DA3743">
        <w:t>il-popolazzjonijiet</w:t>
      </w:r>
      <w:r w:rsidR="005E3319" w:rsidRPr="00DA3743">
        <w:rPr>
          <w:spacing w:val="-3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5E3319" w:rsidRPr="00DA3743">
        <w:t>pazjenti</w:t>
      </w:r>
      <w:r w:rsidR="005E3319" w:rsidRPr="00DA3743">
        <w:rPr>
          <w:spacing w:val="-3"/>
        </w:rPr>
        <w:t xml:space="preserve"> </w:t>
      </w:r>
      <w:r w:rsidR="005E3319" w:rsidRPr="00DA3743">
        <w:t>u</w:t>
      </w:r>
      <w:r w:rsidR="005E3319" w:rsidRPr="00DA3743">
        <w:rPr>
          <w:spacing w:val="-3"/>
        </w:rPr>
        <w:t xml:space="preserve"> </w:t>
      </w:r>
      <w:r w:rsidR="005E3319" w:rsidRPr="00DA3743">
        <w:t>għalhekk</w:t>
      </w:r>
      <w:r w:rsidR="005E3319" w:rsidRPr="00DA3743">
        <w:rPr>
          <w:spacing w:val="-2"/>
        </w:rPr>
        <w:t xml:space="preserve"> </w:t>
      </w:r>
      <w:r w:rsidR="005E3319" w:rsidRPr="00DA3743">
        <w:t>ma</w:t>
      </w:r>
      <w:r w:rsidR="005E3319" w:rsidRPr="00DA3743">
        <w:rPr>
          <w:spacing w:val="-2"/>
        </w:rPr>
        <w:t xml:space="preserve"> </w:t>
      </w:r>
      <w:r w:rsidR="005E3319" w:rsidRPr="00DA3743">
        <w:t>tista’</w:t>
      </w:r>
      <w:r w:rsidR="005E3319" w:rsidRPr="00DA3743">
        <w:rPr>
          <w:spacing w:val="-2"/>
        </w:rPr>
        <w:t xml:space="preserve"> </w:t>
      </w:r>
      <w:r w:rsidR="005E3319" w:rsidRPr="00DA3743">
        <w:t>ssir</w:t>
      </w:r>
      <w:r w:rsidR="005E3319" w:rsidRPr="00DA3743">
        <w:rPr>
          <w:spacing w:val="-4"/>
        </w:rPr>
        <w:t xml:space="preserve"> </w:t>
      </w:r>
      <w:r w:rsidR="005E3319" w:rsidRPr="00DA3743">
        <w:t>l-ebda rakkomandazzjoni tad-doża.</w:t>
      </w:r>
    </w:p>
    <w:p w14:paraId="745F4EA9" w14:textId="77777777" w:rsidR="00843B14" w:rsidRPr="00DA3743" w:rsidRDefault="00843B14" w:rsidP="006902F7">
      <w:pPr>
        <w:suppressAutoHyphens/>
      </w:pPr>
    </w:p>
    <w:p w14:paraId="745F4EAA" w14:textId="77777777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Popolazzjoni</w:t>
      </w:r>
      <w:r w:rsidRPr="00DA3743">
        <w:rPr>
          <w:i/>
          <w:spacing w:val="-12"/>
        </w:rPr>
        <w:t xml:space="preserve"> </w:t>
      </w:r>
      <w:r w:rsidRPr="00DA3743">
        <w:rPr>
          <w:i/>
          <w:spacing w:val="-2"/>
        </w:rPr>
        <w:t>pedjatrika</w:t>
      </w:r>
    </w:p>
    <w:p w14:paraId="7450C8FA" w14:textId="77777777" w:rsidR="00B1141D" w:rsidRDefault="00B1141D" w:rsidP="00B1141D">
      <w:pPr>
        <w:keepNext/>
        <w:rPr>
          <w:u w:val="single"/>
        </w:rPr>
      </w:pPr>
    </w:p>
    <w:p w14:paraId="0D7A6D25" w14:textId="4C911148" w:rsidR="00B1141D" w:rsidRDefault="00B1141D" w:rsidP="00B1141D">
      <w:pPr>
        <w:keepNext/>
        <w:rPr>
          <w:u w:val="single"/>
        </w:rPr>
      </w:pPr>
      <w:r>
        <w:rPr>
          <w:u w:val="single"/>
        </w:rPr>
        <w:t xml:space="preserve">Il-Marda ta’ Crohn Pedjatrika </w:t>
      </w:r>
      <w:r w:rsidRPr="003D5E49">
        <w:rPr>
          <w:u w:val="single"/>
        </w:rPr>
        <w:t>(</w:t>
      </w:r>
      <w:r>
        <w:rPr>
          <w:u w:val="single"/>
        </w:rPr>
        <w:t xml:space="preserve">pazjenti li jiżnu mill-inqas </w:t>
      </w:r>
      <w:r w:rsidRPr="003D5E49">
        <w:rPr>
          <w:u w:val="single"/>
        </w:rPr>
        <w:t>40 kg)</w:t>
      </w:r>
    </w:p>
    <w:p w14:paraId="054EC2CE" w14:textId="77777777" w:rsidR="00B1141D" w:rsidRPr="003D5E49" w:rsidRDefault="00B1141D" w:rsidP="00B1141D">
      <w:pPr>
        <w:keepNext/>
        <w:rPr>
          <w:u w:val="single"/>
        </w:rPr>
      </w:pPr>
    </w:p>
    <w:p w14:paraId="2CB9ED0C" w14:textId="2BAF47DA" w:rsidR="00B1141D" w:rsidRPr="006C037C" w:rsidRDefault="00B1141D" w:rsidP="00B1141D">
      <w:r>
        <w:rPr>
          <w:lang w:eastAsia="en-GB"/>
        </w:rPr>
        <w:t>It-trattament bi WEZENLA</w:t>
      </w:r>
      <w:r w:rsidRPr="002B2393">
        <w:rPr>
          <w:lang w:eastAsia="en-GB"/>
        </w:rPr>
        <w:t xml:space="preserve"> </w:t>
      </w:r>
      <w:r>
        <w:rPr>
          <w:lang w:eastAsia="en-GB"/>
        </w:rPr>
        <w:t xml:space="preserve">għandu jinbeda b’doża waħda fil-vini bbażata fuq il-piż tal-ġisem. </w:t>
      </w:r>
      <w:r>
        <w:t>Is-soluzzjoni għall-infużjoni għandha tiġi komposta minn numru ta’ kunjetti ta’ WEZENLA 130 mg kif speċifikat fit-Tabella 2 (ara sezzjoni 6.6 għall-preparazzjoni).</w:t>
      </w:r>
    </w:p>
    <w:p w14:paraId="73C7BF92" w14:textId="77777777" w:rsidR="00B1141D" w:rsidRPr="003D5E49" w:rsidRDefault="00B1141D" w:rsidP="00B1141D"/>
    <w:p w14:paraId="510D388D" w14:textId="21527B92" w:rsidR="00B1141D" w:rsidRDefault="00B1141D" w:rsidP="00B1141D">
      <w:pPr>
        <w:keepNext/>
        <w:tabs>
          <w:tab w:val="left" w:pos="0"/>
        </w:tabs>
        <w:rPr>
          <w:b/>
          <w:bCs/>
        </w:rPr>
      </w:pPr>
      <w:r w:rsidRPr="001969CC">
        <w:rPr>
          <w:b/>
          <w:bCs/>
        </w:rPr>
        <w:t>Tabella 2</w:t>
      </w:r>
      <w:r>
        <w:rPr>
          <w:b/>
          <w:bCs/>
        </w:rPr>
        <w:t xml:space="preserve">. </w:t>
      </w:r>
      <w:r w:rsidRPr="001969CC">
        <w:rPr>
          <w:b/>
          <w:bCs/>
          <w:lang w:val="it-IT"/>
        </w:rPr>
        <w:t>D</w:t>
      </w:r>
      <w:r w:rsidRPr="001969CC">
        <w:rPr>
          <w:b/>
          <w:bCs/>
        </w:rPr>
        <w:t xml:space="preserve">ożaġġ inizjali </w:t>
      </w:r>
      <w:r w:rsidRPr="001969CC">
        <w:rPr>
          <w:b/>
          <w:bCs/>
          <w:lang w:val="it-IT"/>
        </w:rPr>
        <w:t>fi</w:t>
      </w:r>
      <w:r w:rsidRPr="001969CC">
        <w:rPr>
          <w:b/>
          <w:bCs/>
        </w:rPr>
        <w:t>l-vini ta</w:t>
      </w:r>
      <w:r w:rsidRPr="001969CC">
        <w:rPr>
          <w:b/>
          <w:bCs/>
          <w:lang w:val="it-IT"/>
        </w:rPr>
        <w:t>’</w:t>
      </w:r>
      <w:r w:rsidRPr="001969CC">
        <w:rPr>
          <w:b/>
          <w:bCs/>
        </w:rPr>
        <w:t xml:space="preserve"> </w:t>
      </w:r>
      <w:r>
        <w:rPr>
          <w:b/>
          <w:bCs/>
        </w:rPr>
        <w:t>WEZENLA</w:t>
      </w:r>
    </w:p>
    <w:p w14:paraId="145B10C6" w14:textId="77777777" w:rsidR="00B1141D" w:rsidRPr="001969CC" w:rsidRDefault="00B1141D" w:rsidP="00B1141D">
      <w:pPr>
        <w:keepNext/>
        <w:tabs>
          <w:tab w:val="left" w:pos="0"/>
        </w:tabs>
        <w:rPr>
          <w:rFonts w:cs="Calibri"/>
          <w:b/>
          <w:bCs/>
        </w:rPr>
      </w:pPr>
    </w:p>
    <w:tbl>
      <w:tblPr>
        <w:tblW w:w="9072" w:type="dxa"/>
        <w:jc w:val="center"/>
        <w:tblBorders>
          <w:top w:val="outset" w:sz="6" w:space="0" w:color="auto"/>
          <w:left w:val="outset" w:sz="6" w:space="0" w:color="auto"/>
          <w:bottom w:val="outset" w:sz="6" w:space="0" w:color="auto"/>
          <w:right w:val="outset" w:sz="6" w:space="0" w:color="auto"/>
        </w:tblBorders>
        <w:tblLook w:val="04A0" w:firstRow="1" w:lastRow="0" w:firstColumn="1" w:lastColumn="0" w:noHBand="0" w:noVBand="1"/>
      </w:tblPr>
      <w:tblGrid>
        <w:gridCol w:w="3942"/>
        <w:gridCol w:w="2422"/>
        <w:gridCol w:w="2708"/>
      </w:tblGrid>
      <w:tr w:rsidR="00B1141D" w14:paraId="12A720F6" w14:textId="77777777" w:rsidTr="001969CC">
        <w:trPr>
          <w:cantSplit/>
          <w:jc w:val="center"/>
        </w:trPr>
        <w:tc>
          <w:tcPr>
            <w:tcW w:w="3942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4" w:space="0" w:color="auto"/>
            </w:tcBorders>
            <w:hideMark/>
          </w:tcPr>
          <w:p w14:paraId="033F6473" w14:textId="77777777" w:rsidR="00B1141D" w:rsidRPr="002B2393" w:rsidRDefault="00B1141D" w:rsidP="002F173E">
            <w:pPr>
              <w:keepNext/>
              <w:textAlignment w:val="baseline"/>
              <w:rPr>
                <w:sz w:val="24"/>
                <w:szCs w:val="24"/>
                <w:lang w:eastAsia="en-GB"/>
              </w:rPr>
            </w:pPr>
            <w:r w:rsidRPr="00503165">
              <w:rPr>
                <w:rFonts w:cs="Calibri"/>
                <w:b/>
              </w:rPr>
              <w:t>Piż tal-ġisem tal-pazjent fil-</w:t>
            </w:r>
            <w:r w:rsidRPr="00503165">
              <w:rPr>
                <w:rFonts w:cs="Calibri" w:hint="eastAsia"/>
                <w:b/>
              </w:rPr>
              <w:t>ħ</w:t>
            </w:r>
            <w:r w:rsidRPr="00503165">
              <w:rPr>
                <w:rFonts w:cs="Calibri"/>
                <w:b/>
              </w:rPr>
              <w:t>in tad-dożaġġ</w:t>
            </w:r>
          </w:p>
        </w:tc>
        <w:tc>
          <w:tcPr>
            <w:tcW w:w="2422" w:type="dxa"/>
            <w:tcBorders>
              <w:top w:val="single" w:sz="6" w:space="0" w:color="auto"/>
              <w:left w:val="single" w:sz="4" w:space="0" w:color="auto"/>
              <w:bottom w:val="single" w:sz="6" w:space="0" w:color="auto"/>
              <w:right w:val="single" w:sz="4" w:space="0" w:color="auto"/>
            </w:tcBorders>
            <w:hideMark/>
          </w:tcPr>
          <w:p w14:paraId="31FD407B" w14:textId="77777777" w:rsidR="00B1141D" w:rsidRPr="002B2393" w:rsidRDefault="00B1141D" w:rsidP="002F173E">
            <w:pPr>
              <w:keepNext/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503165">
              <w:rPr>
                <w:rFonts w:cs="Calibri"/>
                <w:b/>
                <w:lang w:val="en-GB"/>
              </w:rPr>
              <w:t>Doża rrakkomandata</w:t>
            </w:r>
            <w:r w:rsidRPr="003D5E49">
              <w:rPr>
                <w:b/>
                <w:bCs/>
                <w:szCs w:val="17"/>
                <w:vertAlign w:val="superscript"/>
                <w:lang w:eastAsia="en-GB"/>
              </w:rPr>
              <w:t>a</w:t>
            </w:r>
          </w:p>
        </w:tc>
        <w:tc>
          <w:tcPr>
            <w:tcW w:w="2708" w:type="dxa"/>
            <w:tcBorders>
              <w:top w:val="single" w:sz="6" w:space="0" w:color="auto"/>
              <w:left w:val="single" w:sz="4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5B9F8B12" w14:textId="320E8C92" w:rsidR="00B1141D" w:rsidRPr="002B2393" w:rsidRDefault="00B1141D" w:rsidP="002F173E">
            <w:pPr>
              <w:keepNext/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503165">
              <w:rPr>
                <w:rFonts w:cs="Calibri"/>
                <w:b/>
              </w:rPr>
              <w:t xml:space="preserve">Numru ta’ Kunjetti ta’ </w:t>
            </w:r>
            <w:r>
              <w:rPr>
                <w:rFonts w:cs="Calibri"/>
                <w:b/>
              </w:rPr>
              <w:t>WEZENLA</w:t>
            </w:r>
            <w:r w:rsidRPr="00503165">
              <w:rPr>
                <w:rFonts w:cs="Calibri"/>
                <w:b/>
              </w:rPr>
              <w:t xml:space="preserve"> 130</w:t>
            </w:r>
            <w:r w:rsidRPr="00503165">
              <w:rPr>
                <w:b/>
              </w:rPr>
              <w:t> </w:t>
            </w:r>
            <w:r w:rsidRPr="00503165">
              <w:rPr>
                <w:rFonts w:cs="Calibri"/>
                <w:b/>
              </w:rPr>
              <w:t>mg</w:t>
            </w:r>
            <w:r w:rsidRPr="002B2393">
              <w:rPr>
                <w:lang w:eastAsia="en-GB"/>
              </w:rPr>
              <w:t> </w:t>
            </w:r>
          </w:p>
        </w:tc>
      </w:tr>
      <w:tr w:rsidR="00B1141D" w14:paraId="39DAEA29" w14:textId="77777777" w:rsidTr="001969CC">
        <w:trPr>
          <w:cantSplit/>
          <w:jc w:val="center"/>
        </w:trPr>
        <w:tc>
          <w:tcPr>
            <w:tcW w:w="3942" w:type="dxa"/>
            <w:tcBorders>
              <w:top w:val="single" w:sz="6" w:space="0" w:color="auto"/>
              <w:left w:val="single" w:sz="6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30A834AA" w14:textId="77777777" w:rsidR="00B1141D" w:rsidRPr="002B2393" w:rsidRDefault="00B1141D" w:rsidP="002F173E">
            <w:pPr>
              <w:textAlignment w:val="baseline"/>
              <w:rPr>
                <w:sz w:val="24"/>
                <w:szCs w:val="24"/>
                <w:lang w:eastAsia="en-GB"/>
              </w:rPr>
            </w:pPr>
            <w:r w:rsidRPr="003D5E49">
              <w:t>≥</w:t>
            </w:r>
            <w:r w:rsidRPr="002B2393">
              <w:rPr>
                <w:lang w:eastAsia="en-GB"/>
              </w:rPr>
              <w:t xml:space="preserve"> 40 kg </w:t>
            </w:r>
            <w:r>
              <w:rPr>
                <w:lang w:eastAsia="en-GB"/>
              </w:rPr>
              <w:t>sa</w:t>
            </w:r>
            <w:r w:rsidRPr="002B2393">
              <w:rPr>
                <w:lang w:eastAsia="en-GB"/>
              </w:rPr>
              <w:t xml:space="preserve"> ≤ 55 kg</w:t>
            </w:r>
          </w:p>
        </w:tc>
        <w:tc>
          <w:tcPr>
            <w:tcW w:w="2422" w:type="dxa"/>
            <w:tcBorders>
              <w:top w:val="single" w:sz="6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3FF9398C" w14:textId="77777777" w:rsidR="00B1141D" w:rsidRPr="002B2393" w:rsidRDefault="00B1141D" w:rsidP="002F173E">
            <w:pPr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2B2393">
              <w:rPr>
                <w:lang w:eastAsia="en-GB"/>
              </w:rPr>
              <w:t>260 mg</w:t>
            </w:r>
          </w:p>
        </w:tc>
        <w:tc>
          <w:tcPr>
            <w:tcW w:w="2708" w:type="dxa"/>
            <w:tcBorders>
              <w:top w:val="single" w:sz="6" w:space="0" w:color="auto"/>
              <w:left w:val="single" w:sz="4" w:space="0" w:color="auto"/>
              <w:bottom w:val="single" w:sz="4" w:space="0" w:color="auto"/>
              <w:right w:val="single" w:sz="6" w:space="0" w:color="auto"/>
            </w:tcBorders>
            <w:hideMark/>
          </w:tcPr>
          <w:p w14:paraId="572176E4" w14:textId="77777777" w:rsidR="00B1141D" w:rsidRPr="002B2393" w:rsidRDefault="00B1141D" w:rsidP="002F173E">
            <w:pPr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2B2393">
              <w:rPr>
                <w:lang w:eastAsia="en-GB"/>
              </w:rPr>
              <w:t>2</w:t>
            </w:r>
          </w:p>
        </w:tc>
      </w:tr>
      <w:tr w:rsidR="00B1141D" w14:paraId="36EE4A34" w14:textId="77777777" w:rsidTr="001969CC">
        <w:trPr>
          <w:cantSplit/>
          <w:jc w:val="center"/>
        </w:trPr>
        <w:tc>
          <w:tcPr>
            <w:tcW w:w="3942" w:type="dxa"/>
            <w:tcBorders>
              <w:top w:val="single" w:sz="4" w:space="0" w:color="auto"/>
              <w:left w:val="single" w:sz="6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1E55FEDD" w14:textId="77777777" w:rsidR="00B1141D" w:rsidRPr="002B2393" w:rsidRDefault="00B1141D" w:rsidP="002F173E">
            <w:pPr>
              <w:textAlignment w:val="baseline"/>
              <w:rPr>
                <w:sz w:val="24"/>
                <w:szCs w:val="24"/>
                <w:lang w:eastAsia="en-GB"/>
              </w:rPr>
            </w:pPr>
            <w:r w:rsidRPr="002B2393">
              <w:rPr>
                <w:lang w:eastAsia="en-GB"/>
              </w:rPr>
              <w:t xml:space="preserve">&gt; 55 kg </w:t>
            </w:r>
            <w:r>
              <w:rPr>
                <w:lang w:eastAsia="en-GB"/>
              </w:rPr>
              <w:t>sa</w:t>
            </w:r>
            <w:r w:rsidRPr="002B2393">
              <w:rPr>
                <w:lang w:eastAsia="en-GB"/>
              </w:rPr>
              <w:t xml:space="preserve"> ≤ 85 kg</w:t>
            </w:r>
          </w:p>
        </w:tc>
        <w:tc>
          <w:tcPr>
            <w:tcW w:w="242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641F2133" w14:textId="77777777" w:rsidR="00B1141D" w:rsidRPr="002B2393" w:rsidRDefault="00B1141D" w:rsidP="002F173E">
            <w:pPr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2B2393">
              <w:rPr>
                <w:lang w:eastAsia="en-GB"/>
              </w:rPr>
              <w:t>390 mg</w:t>
            </w:r>
          </w:p>
        </w:tc>
        <w:tc>
          <w:tcPr>
            <w:tcW w:w="2708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6" w:space="0" w:color="auto"/>
            </w:tcBorders>
            <w:hideMark/>
          </w:tcPr>
          <w:p w14:paraId="19499538" w14:textId="77777777" w:rsidR="00B1141D" w:rsidRPr="002B2393" w:rsidRDefault="00B1141D" w:rsidP="002F173E">
            <w:pPr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2B2393">
              <w:rPr>
                <w:lang w:eastAsia="en-GB"/>
              </w:rPr>
              <w:t>3</w:t>
            </w:r>
          </w:p>
        </w:tc>
      </w:tr>
      <w:tr w:rsidR="00B1141D" w14:paraId="06B33DA0" w14:textId="77777777" w:rsidTr="001969CC">
        <w:trPr>
          <w:cantSplit/>
          <w:jc w:val="center"/>
        </w:trPr>
        <w:tc>
          <w:tcPr>
            <w:tcW w:w="3942" w:type="dxa"/>
            <w:tcBorders>
              <w:top w:val="single" w:sz="4" w:space="0" w:color="auto"/>
              <w:left w:val="single" w:sz="6" w:space="0" w:color="auto"/>
              <w:bottom w:val="single" w:sz="6" w:space="0" w:color="auto"/>
              <w:right w:val="single" w:sz="4" w:space="0" w:color="auto"/>
            </w:tcBorders>
            <w:hideMark/>
          </w:tcPr>
          <w:p w14:paraId="6EA183F4" w14:textId="77777777" w:rsidR="00B1141D" w:rsidRPr="002B2393" w:rsidRDefault="00B1141D" w:rsidP="002F173E">
            <w:pPr>
              <w:textAlignment w:val="baseline"/>
              <w:rPr>
                <w:sz w:val="24"/>
                <w:szCs w:val="24"/>
                <w:lang w:eastAsia="en-GB"/>
              </w:rPr>
            </w:pPr>
            <w:r w:rsidRPr="002B2393">
              <w:rPr>
                <w:lang w:eastAsia="en-GB"/>
              </w:rPr>
              <w:t>&gt; 85 kg</w:t>
            </w:r>
          </w:p>
        </w:tc>
        <w:tc>
          <w:tcPr>
            <w:tcW w:w="2422" w:type="dxa"/>
            <w:tcBorders>
              <w:top w:val="single" w:sz="4" w:space="0" w:color="auto"/>
              <w:left w:val="single" w:sz="4" w:space="0" w:color="auto"/>
              <w:bottom w:val="single" w:sz="6" w:space="0" w:color="auto"/>
              <w:right w:val="single" w:sz="4" w:space="0" w:color="auto"/>
            </w:tcBorders>
            <w:hideMark/>
          </w:tcPr>
          <w:p w14:paraId="45502A64" w14:textId="77777777" w:rsidR="00B1141D" w:rsidRPr="002B2393" w:rsidRDefault="00B1141D" w:rsidP="002F173E">
            <w:pPr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2B2393">
              <w:rPr>
                <w:lang w:eastAsia="en-GB"/>
              </w:rPr>
              <w:t>520 mg</w:t>
            </w:r>
          </w:p>
        </w:tc>
        <w:tc>
          <w:tcPr>
            <w:tcW w:w="2708" w:type="dxa"/>
            <w:tcBorders>
              <w:top w:val="single" w:sz="4" w:space="0" w:color="auto"/>
              <w:left w:val="single" w:sz="4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2F7716D2" w14:textId="77777777" w:rsidR="00B1141D" w:rsidRPr="002B2393" w:rsidRDefault="00B1141D" w:rsidP="002F173E">
            <w:pPr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2B2393">
              <w:rPr>
                <w:lang w:eastAsia="en-GB"/>
              </w:rPr>
              <w:t>4</w:t>
            </w:r>
          </w:p>
        </w:tc>
      </w:tr>
    </w:tbl>
    <w:p w14:paraId="76D93229" w14:textId="25583A7B" w:rsidR="00B1141D" w:rsidRPr="001969CC" w:rsidRDefault="005207A2" w:rsidP="00B1141D">
      <w:pPr>
        <w:rPr>
          <w:sz w:val="20"/>
          <w:szCs w:val="20"/>
        </w:rPr>
      </w:pPr>
      <w:r w:rsidRPr="001969CC">
        <w:rPr>
          <w:sz w:val="20"/>
          <w:szCs w:val="20"/>
          <w:vertAlign w:val="superscript"/>
          <w:lang w:eastAsia="en-GB"/>
        </w:rPr>
        <w:t>a</w:t>
      </w:r>
      <w:r w:rsidRPr="001969CC">
        <w:rPr>
          <w:sz w:val="20"/>
          <w:szCs w:val="20"/>
        </w:rPr>
        <w:t xml:space="preserve"> </w:t>
      </w:r>
      <w:r w:rsidRPr="001969CC">
        <w:rPr>
          <w:rFonts w:cs="Calibri"/>
          <w:sz w:val="20"/>
          <w:szCs w:val="20"/>
          <w:lang w:val="en-GB"/>
        </w:rPr>
        <w:t>Madwar</w:t>
      </w:r>
      <w:r w:rsidRPr="001969CC">
        <w:rPr>
          <w:rFonts w:cs="Calibri"/>
          <w:sz w:val="20"/>
          <w:szCs w:val="20"/>
        </w:rPr>
        <w:t xml:space="preserve"> 6 mg/kg</w:t>
      </w:r>
    </w:p>
    <w:p w14:paraId="0BB0487A" w14:textId="77777777" w:rsidR="00D90380" w:rsidRDefault="00D90380" w:rsidP="00B1141D"/>
    <w:p w14:paraId="05663481" w14:textId="0DFD3D1F" w:rsidR="00B1141D" w:rsidRPr="00146F1B" w:rsidRDefault="00B1141D" w:rsidP="00B1141D">
      <w:pPr>
        <w:rPr>
          <w:bCs/>
          <w:i/>
        </w:rPr>
      </w:pPr>
      <w:r>
        <w:t>L-ewwel doża ta</w:t>
      </w:r>
      <w:r>
        <w:rPr>
          <w:rFonts w:hint="eastAsia"/>
        </w:rPr>
        <w:t>ħ</w:t>
      </w:r>
      <w:r>
        <w:t>t il-ġilda g</w:t>
      </w:r>
      <w:r>
        <w:rPr>
          <w:rFonts w:hint="eastAsia"/>
        </w:rPr>
        <w:t>ħ</w:t>
      </w:r>
      <w:r>
        <w:t>andha ting</w:t>
      </w:r>
      <w:r>
        <w:rPr>
          <w:rFonts w:hint="eastAsia"/>
        </w:rPr>
        <w:t>ħ</w:t>
      </w:r>
      <w:r>
        <w:t>ata f’ġimg</w:t>
      </w:r>
      <w:r>
        <w:rPr>
          <w:rFonts w:hint="eastAsia"/>
        </w:rPr>
        <w:t>ħ</w:t>
      </w:r>
      <w:r>
        <w:t>a 8 wara d-doża fil-vini. G</w:t>
      </w:r>
      <w:r>
        <w:rPr>
          <w:rFonts w:hint="eastAsia"/>
        </w:rPr>
        <w:t>ħ</w:t>
      </w:r>
      <w:r>
        <w:t>all-pożoloġija tal-kors ta’ dożaġġ ta</w:t>
      </w:r>
      <w:r>
        <w:rPr>
          <w:rFonts w:hint="eastAsia"/>
        </w:rPr>
        <w:t>ħ</w:t>
      </w:r>
      <w:r>
        <w:t>t il-ġilda ta’ wara, ara sezzjoni 4.2 tal-</w:t>
      </w:r>
      <w:r>
        <w:rPr>
          <w:rFonts w:hint="eastAsia"/>
        </w:rPr>
        <w:t>SmPC</w:t>
      </w:r>
      <w:r>
        <w:t xml:space="preserve"> ta’ </w:t>
      </w:r>
      <w:r w:rsidR="000768C9">
        <w:t>WEZENLA</w:t>
      </w:r>
      <w:r>
        <w:t xml:space="preserve"> soluzzjoni g</w:t>
      </w:r>
      <w:r>
        <w:rPr>
          <w:rFonts w:hint="eastAsia"/>
        </w:rPr>
        <w:t>ħ</w:t>
      </w:r>
      <w:r>
        <w:t>all-injezzjoni (kunjett) u soluzzjoni g</w:t>
      </w:r>
      <w:r>
        <w:rPr>
          <w:rFonts w:hint="eastAsia"/>
        </w:rPr>
        <w:t>ħ</w:t>
      </w:r>
      <w:r>
        <w:t>all-injezzjoni f’siringa mimli</w:t>
      </w:r>
      <w:r>
        <w:rPr>
          <w:rFonts w:hint="eastAsia"/>
        </w:rPr>
        <w:t>ja għal-lest</w:t>
      </w:r>
      <w:r>
        <w:t>.</w:t>
      </w:r>
    </w:p>
    <w:p w14:paraId="5A777772" w14:textId="77777777" w:rsidR="008C5987" w:rsidRPr="00DA3743" w:rsidRDefault="008C5987" w:rsidP="006902F7">
      <w:pPr>
        <w:keepNext/>
        <w:suppressAutoHyphens/>
        <w:rPr>
          <w:i/>
        </w:rPr>
      </w:pPr>
    </w:p>
    <w:p w14:paraId="745F4EAB" w14:textId="7902E6BE" w:rsidR="00843B14" w:rsidRPr="00DA3743" w:rsidRDefault="005E3319" w:rsidP="006902F7">
      <w:pPr>
        <w:suppressAutoHyphens/>
      </w:pPr>
      <w:r w:rsidRPr="00DA3743">
        <w:t>Is-sigurtà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675035" w:rsidRPr="00DA3743">
        <w:t>ustekinumab</w:t>
      </w:r>
      <w:r w:rsidRPr="00DA3743">
        <w:rPr>
          <w:spacing w:val="-3"/>
        </w:rPr>
        <w:t xml:space="preserve"> </w:t>
      </w:r>
      <w:r w:rsidRPr="00DA3743">
        <w:t>għat-trattament</w:t>
      </w:r>
      <w:r w:rsidRPr="00DA3743">
        <w:rPr>
          <w:spacing w:val="-2"/>
        </w:rPr>
        <w:t xml:space="preserve"> </w:t>
      </w:r>
      <w:r w:rsidRPr="00DA3743">
        <w:t>tal-marda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5"/>
        </w:rPr>
        <w:t xml:space="preserve"> </w:t>
      </w:r>
      <w:r w:rsidR="00F3434E">
        <w:t xml:space="preserve">f’pazjenti pedjatriċi li jiżnu inqas minn 40 kg </w:t>
      </w:r>
      <w:r w:rsidRPr="00DA3743">
        <w:t xml:space="preserve">ma ġewx determinati s’issa. M’hemm l-ebda </w:t>
      </w:r>
      <w:r w:rsidRPr="00DA3743">
        <w:rPr>
          <w:i/>
        </w:rPr>
        <w:t xml:space="preserve">data </w:t>
      </w:r>
      <w:r w:rsidRPr="00DA3743">
        <w:t>disponibbli.</w:t>
      </w:r>
    </w:p>
    <w:p w14:paraId="6E888B0D" w14:textId="77777777" w:rsidR="00F42CE6" w:rsidRPr="00DA3743" w:rsidRDefault="00F42CE6" w:rsidP="006902F7">
      <w:pPr>
        <w:suppressAutoHyphens/>
        <w:rPr>
          <w:u w:val="single"/>
        </w:rPr>
      </w:pPr>
    </w:p>
    <w:p w14:paraId="745F4EAC" w14:textId="41157078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Metodu</w:t>
      </w:r>
      <w:r w:rsidRPr="00DA3743">
        <w:rPr>
          <w:spacing w:val="-4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2"/>
          <w:u w:val="single"/>
        </w:rPr>
        <w:t xml:space="preserve"> </w:t>
      </w:r>
      <w:r w:rsidRPr="00DA3743">
        <w:rPr>
          <w:u w:val="single"/>
        </w:rPr>
        <w:t>kif</w:t>
      </w:r>
      <w:r w:rsidRPr="00DA3743">
        <w:rPr>
          <w:spacing w:val="-5"/>
          <w:u w:val="single"/>
        </w:rPr>
        <w:t xml:space="preserve"> </w:t>
      </w:r>
      <w:r w:rsidRPr="00DA3743">
        <w:rPr>
          <w:u w:val="single"/>
        </w:rPr>
        <w:t>għandu</w:t>
      </w:r>
      <w:r w:rsidRPr="00DA3743">
        <w:rPr>
          <w:spacing w:val="-5"/>
          <w:u w:val="single"/>
        </w:rPr>
        <w:t xml:space="preserve"> </w:t>
      </w:r>
      <w:r w:rsidRPr="00DA3743">
        <w:rPr>
          <w:spacing w:val="-2"/>
          <w:u w:val="single"/>
        </w:rPr>
        <w:t>jingħata</w:t>
      </w:r>
    </w:p>
    <w:p w14:paraId="6A8ACC1C" w14:textId="77777777" w:rsidR="008C5987" w:rsidRPr="00DA3743" w:rsidRDefault="008C5987" w:rsidP="006902F7">
      <w:pPr>
        <w:keepNext/>
        <w:suppressAutoHyphens/>
      </w:pPr>
    </w:p>
    <w:p w14:paraId="745F4EAD" w14:textId="50902C9F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rPr>
          <w:spacing w:val="-3"/>
        </w:rPr>
        <w:t xml:space="preserve"> </w:t>
      </w:r>
      <w:r w:rsidR="005E3319" w:rsidRPr="00DA3743">
        <w:t>130</w:t>
      </w:r>
      <w:r w:rsidR="00C84D29" w:rsidRPr="00DA3743">
        <w:rPr>
          <w:spacing w:val="-2"/>
        </w:rPr>
        <w:t> mg</w:t>
      </w:r>
      <w:r w:rsidR="005E3319" w:rsidRPr="00DA3743">
        <w:rPr>
          <w:spacing w:val="-4"/>
        </w:rPr>
        <w:t xml:space="preserve"> </w:t>
      </w:r>
      <w:r w:rsidR="005E3319" w:rsidRPr="00DA3743">
        <w:t>huwa</w:t>
      </w:r>
      <w:r w:rsidR="005E3319" w:rsidRPr="00DA3743">
        <w:rPr>
          <w:spacing w:val="-4"/>
        </w:rPr>
        <w:t xml:space="preserve"> </w:t>
      </w:r>
      <w:r w:rsidR="005E3319" w:rsidRPr="00DA3743">
        <w:t>għall-użu</w:t>
      </w:r>
      <w:r w:rsidR="005E3319" w:rsidRPr="00DA3743">
        <w:rPr>
          <w:spacing w:val="-2"/>
        </w:rPr>
        <w:t xml:space="preserve"> </w:t>
      </w:r>
      <w:r w:rsidR="005E3319" w:rsidRPr="00DA3743">
        <w:t>fil-vini</w:t>
      </w:r>
      <w:r w:rsidR="005E3319" w:rsidRPr="00DA3743">
        <w:rPr>
          <w:spacing w:val="-2"/>
        </w:rPr>
        <w:t xml:space="preserve"> </w:t>
      </w:r>
      <w:r w:rsidR="005E3319" w:rsidRPr="00DA3743">
        <w:t>biss.</w:t>
      </w:r>
      <w:r w:rsidR="005E3319" w:rsidRPr="00DA3743">
        <w:rPr>
          <w:spacing w:val="-3"/>
        </w:rPr>
        <w:t xml:space="preserve"> </w:t>
      </w:r>
      <w:r w:rsidR="005E3319" w:rsidRPr="00DA3743">
        <w:t>Għandu</w:t>
      </w:r>
      <w:r w:rsidR="005E3319" w:rsidRPr="00DA3743">
        <w:rPr>
          <w:spacing w:val="-3"/>
        </w:rPr>
        <w:t xml:space="preserve"> </w:t>
      </w:r>
      <w:r w:rsidR="005E3319" w:rsidRPr="00DA3743">
        <w:t>jingħata</w:t>
      </w:r>
      <w:r w:rsidR="005E3319" w:rsidRPr="00DA3743">
        <w:rPr>
          <w:spacing w:val="-3"/>
        </w:rPr>
        <w:t xml:space="preserve"> </w:t>
      </w:r>
      <w:r w:rsidR="005E3319" w:rsidRPr="00DA3743">
        <w:t>fuq</w:t>
      </w:r>
      <w:r w:rsidR="005E3319" w:rsidRPr="00DA3743">
        <w:rPr>
          <w:spacing w:val="-3"/>
        </w:rPr>
        <w:t xml:space="preserve"> </w:t>
      </w:r>
      <w:r w:rsidR="005E3319" w:rsidRPr="00DA3743">
        <w:t>medda</w:t>
      </w:r>
      <w:r w:rsidR="005E3319" w:rsidRPr="00DA3743">
        <w:rPr>
          <w:spacing w:val="-3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5E3319" w:rsidRPr="00DA3743">
        <w:t>mill-inqas</w:t>
      </w:r>
      <w:r w:rsidR="005E3319" w:rsidRPr="00DA3743">
        <w:rPr>
          <w:spacing w:val="-1"/>
        </w:rPr>
        <w:t xml:space="preserve"> </w:t>
      </w:r>
      <w:r w:rsidR="005E3319" w:rsidRPr="00DA3743">
        <w:t>siegħa. Għal istruzzjonijiet fuq dilwizzjoni tal-prodott mediċinali qabel jingħata, ara sezzjoni</w:t>
      </w:r>
      <w:r w:rsidR="00FB1871" w:rsidRPr="00DA3743">
        <w:t> </w:t>
      </w:r>
      <w:r w:rsidR="005E3319" w:rsidRPr="00DA3743">
        <w:t>6.6.</w:t>
      </w:r>
    </w:p>
    <w:p w14:paraId="4434D43A" w14:textId="77777777" w:rsidR="000B2817" w:rsidRPr="00DA3743" w:rsidRDefault="000B2817" w:rsidP="006902F7">
      <w:pPr>
        <w:suppressAutoHyphens/>
        <w:rPr>
          <w:spacing w:val="-2"/>
        </w:rPr>
      </w:pPr>
    </w:p>
    <w:p w14:paraId="745F4EAE" w14:textId="6B497813" w:rsidR="00843B14" w:rsidRPr="00DA3743" w:rsidRDefault="000B2817" w:rsidP="006902F7">
      <w:pPr>
        <w:keepNext/>
        <w:tabs>
          <w:tab w:val="left" w:pos="567"/>
        </w:tabs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4.3</w:t>
      </w:r>
      <w:r w:rsidRPr="00DA3743">
        <w:rPr>
          <w:b/>
          <w:bCs/>
          <w:spacing w:val="-2"/>
        </w:rPr>
        <w:tab/>
      </w:r>
      <w:r w:rsidR="005E3319" w:rsidRPr="00DA3743">
        <w:rPr>
          <w:b/>
          <w:bCs/>
          <w:spacing w:val="-6"/>
        </w:rPr>
        <w:t>Kontraindikazzjonijiet</w:t>
      </w:r>
    </w:p>
    <w:p w14:paraId="745F4EAF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4EB0" w14:textId="25BBB0D5" w:rsidR="00843B14" w:rsidRPr="00DA3743" w:rsidRDefault="005E3319" w:rsidP="006902F7">
      <w:pPr>
        <w:suppressAutoHyphens/>
      </w:pPr>
      <w:r w:rsidRPr="00DA3743">
        <w:t>Sensittività</w:t>
      </w:r>
      <w:r w:rsidRPr="00DA3743">
        <w:rPr>
          <w:spacing w:val="-3"/>
        </w:rPr>
        <w:t xml:space="preserve"> </w:t>
      </w:r>
      <w:r w:rsidRPr="00DA3743">
        <w:t>eċċessiva</w:t>
      </w:r>
      <w:r w:rsidRPr="00DA3743">
        <w:rPr>
          <w:spacing w:val="-3"/>
        </w:rPr>
        <w:t xml:space="preserve"> </w:t>
      </w:r>
      <w:r w:rsidRPr="00DA3743">
        <w:t>għas-sustanza</w:t>
      </w:r>
      <w:r w:rsidRPr="00DA3743">
        <w:rPr>
          <w:spacing w:val="-3"/>
        </w:rPr>
        <w:t xml:space="preserve"> </w:t>
      </w:r>
      <w:r w:rsidRPr="00DA3743">
        <w:t>attiva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kwalunkwe</w:t>
      </w:r>
      <w:r w:rsidRPr="00DA3743">
        <w:rPr>
          <w:spacing w:val="-3"/>
        </w:rPr>
        <w:t xml:space="preserve"> </w:t>
      </w:r>
      <w:r w:rsidRPr="00DA3743">
        <w:t>wieћed</w:t>
      </w:r>
      <w:r w:rsidRPr="00DA3743">
        <w:rPr>
          <w:spacing w:val="-3"/>
        </w:rPr>
        <w:t xml:space="preserve"> </w:t>
      </w:r>
      <w:r w:rsidRPr="00DA3743">
        <w:t>mill-eċċipjenti</w:t>
      </w:r>
      <w:r w:rsidRPr="00DA3743">
        <w:rPr>
          <w:spacing w:val="-3"/>
        </w:rPr>
        <w:t xml:space="preserve"> </w:t>
      </w:r>
      <w:r w:rsidRPr="00DA3743">
        <w:t>elenkati</w:t>
      </w:r>
      <w:r w:rsidRPr="00DA3743">
        <w:rPr>
          <w:spacing w:val="-3"/>
        </w:rPr>
        <w:t xml:space="preserve"> </w:t>
      </w:r>
      <w:r w:rsidRPr="00DA3743">
        <w:t>fis</w:t>
      </w:r>
      <w:r w:rsidR="00077D8C" w:rsidRPr="00DA3743">
        <w:noBreakHyphen/>
      </w:r>
      <w:r w:rsidRPr="00DA3743">
        <w:t>sezzjoni</w:t>
      </w:r>
      <w:r w:rsidR="00FB1871" w:rsidRPr="00DA3743">
        <w:t> </w:t>
      </w:r>
      <w:r w:rsidRPr="00DA3743">
        <w:t>6.1.</w:t>
      </w:r>
    </w:p>
    <w:p w14:paraId="2E832C48" w14:textId="77777777" w:rsidR="00C70BC9" w:rsidRPr="00DA3743" w:rsidRDefault="00C70BC9" w:rsidP="006902F7">
      <w:pPr>
        <w:suppressAutoHyphens/>
      </w:pPr>
    </w:p>
    <w:p w14:paraId="745F4EB1" w14:textId="207C7BAC" w:rsidR="00843B14" w:rsidRPr="00DA3743" w:rsidRDefault="005E3319" w:rsidP="006902F7">
      <w:pPr>
        <w:suppressAutoHyphens/>
      </w:pPr>
      <w:r w:rsidRPr="00DA3743">
        <w:t>Infezzjoni</w:t>
      </w:r>
      <w:r w:rsidRPr="00DA3743">
        <w:rPr>
          <w:spacing w:val="-10"/>
        </w:rPr>
        <w:t xml:space="preserve"> </w:t>
      </w:r>
      <w:r w:rsidRPr="00DA3743">
        <w:t>attiva</w:t>
      </w:r>
      <w:r w:rsidRPr="00DA3743">
        <w:rPr>
          <w:spacing w:val="-8"/>
        </w:rPr>
        <w:t xml:space="preserve"> </w:t>
      </w:r>
      <w:r w:rsidRPr="00DA3743">
        <w:t>klinikament</w:t>
      </w:r>
      <w:r w:rsidRPr="00DA3743">
        <w:rPr>
          <w:spacing w:val="-8"/>
        </w:rPr>
        <w:t xml:space="preserve"> </w:t>
      </w:r>
      <w:r w:rsidRPr="00DA3743">
        <w:t>sinifikanti</w:t>
      </w:r>
      <w:r w:rsidRPr="00DA3743">
        <w:rPr>
          <w:spacing w:val="-8"/>
        </w:rPr>
        <w:t xml:space="preserve"> </w:t>
      </w:r>
      <w:r w:rsidRPr="00DA3743">
        <w:t>(eż.</w:t>
      </w:r>
      <w:r w:rsidRPr="00DA3743">
        <w:rPr>
          <w:spacing w:val="-8"/>
        </w:rPr>
        <w:t xml:space="preserve"> </w:t>
      </w:r>
      <w:r w:rsidRPr="00DA3743">
        <w:t>tuberkulosi</w:t>
      </w:r>
      <w:r w:rsidRPr="00DA3743">
        <w:rPr>
          <w:spacing w:val="-8"/>
        </w:rPr>
        <w:t xml:space="preserve"> </w:t>
      </w:r>
      <w:r w:rsidRPr="00DA3743">
        <w:t>attiva,</w:t>
      </w:r>
      <w:r w:rsidRPr="00DA3743">
        <w:rPr>
          <w:spacing w:val="-8"/>
        </w:rPr>
        <w:t xml:space="preserve"> </w:t>
      </w:r>
      <w:r w:rsidRPr="00DA3743">
        <w:t>ara</w:t>
      </w:r>
      <w:r w:rsidRPr="00DA3743">
        <w:rPr>
          <w:spacing w:val="-8"/>
        </w:rPr>
        <w:t xml:space="preserve"> </w:t>
      </w:r>
      <w:r w:rsidRPr="00DA3743">
        <w:t>sezzjoni</w:t>
      </w:r>
      <w:r w:rsidR="00FB1871" w:rsidRPr="00DA3743">
        <w:rPr>
          <w:spacing w:val="-10"/>
        </w:rPr>
        <w:t> </w:t>
      </w:r>
      <w:r w:rsidRPr="00DA3743">
        <w:rPr>
          <w:spacing w:val="-2"/>
        </w:rPr>
        <w:t>4.4).</w:t>
      </w:r>
    </w:p>
    <w:p w14:paraId="745F4EB2" w14:textId="77777777" w:rsidR="00843B14" w:rsidRPr="00DA3743" w:rsidRDefault="00843B14" w:rsidP="006902F7">
      <w:pPr>
        <w:suppressAutoHyphens/>
      </w:pPr>
    </w:p>
    <w:p w14:paraId="745F4EB3" w14:textId="5D896C8C" w:rsidR="00843B14" w:rsidRPr="00DA3743" w:rsidRDefault="000B2817" w:rsidP="006902F7">
      <w:pPr>
        <w:keepNext/>
        <w:tabs>
          <w:tab w:val="left" w:pos="567"/>
        </w:tabs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4.4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Twissijiet</w:t>
      </w:r>
      <w:r w:rsidR="005E3319" w:rsidRPr="00DA3743">
        <w:rPr>
          <w:b/>
          <w:bCs/>
          <w:spacing w:val="-9"/>
        </w:rPr>
        <w:t xml:space="preserve"> </w:t>
      </w:r>
      <w:r w:rsidR="005E3319" w:rsidRPr="00DA3743">
        <w:rPr>
          <w:b/>
          <w:bCs/>
        </w:rPr>
        <w:t>speċjali</w:t>
      </w:r>
      <w:r w:rsidR="005E3319" w:rsidRPr="00DA3743">
        <w:rPr>
          <w:b/>
          <w:bCs/>
          <w:spacing w:val="-9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9"/>
        </w:rPr>
        <w:t xml:space="preserve"> </w:t>
      </w:r>
      <w:r w:rsidR="005E3319" w:rsidRPr="00DA3743">
        <w:rPr>
          <w:b/>
          <w:bCs/>
        </w:rPr>
        <w:t>prekawzjonijiet</w:t>
      </w:r>
      <w:r w:rsidR="005E3319" w:rsidRPr="00DA3743">
        <w:rPr>
          <w:b/>
          <w:bCs/>
          <w:spacing w:val="-9"/>
        </w:rPr>
        <w:t xml:space="preserve"> </w:t>
      </w:r>
      <w:r w:rsidR="005E3319" w:rsidRPr="00DA3743">
        <w:rPr>
          <w:b/>
          <w:bCs/>
        </w:rPr>
        <w:t>għall-</w:t>
      </w:r>
      <w:r w:rsidR="005E3319" w:rsidRPr="00DA3743">
        <w:rPr>
          <w:b/>
          <w:bCs/>
          <w:spacing w:val="-5"/>
        </w:rPr>
        <w:t>użu</w:t>
      </w:r>
    </w:p>
    <w:p w14:paraId="745F4EB4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4EB5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Traċċabilità</w:t>
      </w:r>
    </w:p>
    <w:p w14:paraId="4F965EFB" w14:textId="77777777" w:rsidR="008C5987" w:rsidRPr="00DA3743" w:rsidRDefault="008C5987" w:rsidP="006902F7">
      <w:pPr>
        <w:keepNext/>
        <w:suppressAutoHyphens/>
      </w:pPr>
    </w:p>
    <w:p w14:paraId="745F4EB6" w14:textId="5DC6E35B" w:rsidR="00843B14" w:rsidRPr="00DA3743" w:rsidRDefault="005E3319" w:rsidP="006902F7">
      <w:pPr>
        <w:suppressAutoHyphens/>
      </w:pPr>
      <w:r w:rsidRPr="00DA3743">
        <w:t>Sabiex</w:t>
      </w:r>
      <w:r w:rsidRPr="00DA3743">
        <w:rPr>
          <w:spacing w:val="-4"/>
        </w:rPr>
        <w:t xml:space="preserve"> </w:t>
      </w:r>
      <w:r w:rsidRPr="00DA3743">
        <w:t>titjieb</w:t>
      </w:r>
      <w:r w:rsidRPr="00DA3743">
        <w:rPr>
          <w:spacing w:val="-4"/>
        </w:rPr>
        <w:t xml:space="preserve"> </w:t>
      </w:r>
      <w:r w:rsidRPr="00DA3743">
        <w:t>it-traċċabilità</w:t>
      </w:r>
      <w:r w:rsidRPr="00DA3743">
        <w:rPr>
          <w:spacing w:val="-4"/>
        </w:rPr>
        <w:t xml:space="preserve"> </w:t>
      </w:r>
      <w:r w:rsidRPr="00DA3743">
        <w:t>tal-prodotti</w:t>
      </w:r>
      <w:r w:rsidRPr="00DA3743">
        <w:rPr>
          <w:spacing w:val="-4"/>
        </w:rPr>
        <w:t xml:space="preserve"> </w:t>
      </w:r>
      <w:r w:rsidRPr="00DA3743">
        <w:t>mediċinali</w:t>
      </w:r>
      <w:r w:rsidRPr="00DA3743">
        <w:rPr>
          <w:spacing w:val="-4"/>
        </w:rPr>
        <w:t xml:space="preserve"> </w:t>
      </w:r>
      <w:r w:rsidRPr="00DA3743">
        <w:t>bijoloġiċi,</w:t>
      </w:r>
      <w:r w:rsidRPr="00DA3743">
        <w:rPr>
          <w:spacing w:val="-3"/>
        </w:rPr>
        <w:t xml:space="preserve"> </w:t>
      </w:r>
      <w:r w:rsidRPr="00DA3743">
        <w:t>it-trejdmark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n-numru</w:t>
      </w:r>
      <w:r w:rsidRPr="00DA3743">
        <w:rPr>
          <w:spacing w:val="-3"/>
        </w:rPr>
        <w:t xml:space="preserve"> </w:t>
      </w:r>
      <w:r w:rsidRPr="00DA3743">
        <w:t>tal-lott</w:t>
      </w:r>
      <w:r w:rsidRPr="00DA3743">
        <w:rPr>
          <w:spacing w:val="-3"/>
        </w:rPr>
        <w:t xml:space="preserve"> </w:t>
      </w:r>
      <w:r w:rsidRPr="00DA3743">
        <w:t>tal-prodott li jingħata għandhom jitniżżlu b’mod ċar.</w:t>
      </w:r>
    </w:p>
    <w:p w14:paraId="4F5690A1" w14:textId="77777777" w:rsidR="000B2817" w:rsidRPr="00DA3743" w:rsidRDefault="000B2817" w:rsidP="006902F7">
      <w:pPr>
        <w:suppressAutoHyphens/>
        <w:rPr>
          <w:spacing w:val="-2"/>
          <w:u w:val="single"/>
        </w:rPr>
      </w:pPr>
    </w:p>
    <w:p w14:paraId="745F4EB7" w14:textId="29D79AB3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Infezzjonijiet</w:t>
      </w:r>
    </w:p>
    <w:p w14:paraId="1C494371" w14:textId="77777777" w:rsidR="008C5987" w:rsidRPr="00DA3743" w:rsidRDefault="008C5987" w:rsidP="006902F7">
      <w:pPr>
        <w:keepNext/>
        <w:suppressAutoHyphens/>
      </w:pPr>
    </w:p>
    <w:p w14:paraId="745F4EB8" w14:textId="6DC7F6A4" w:rsidR="00843B14" w:rsidRPr="00DA3743" w:rsidRDefault="005E3319" w:rsidP="006902F7">
      <w:pPr>
        <w:suppressAutoHyphens/>
      </w:pPr>
      <w:r w:rsidRPr="00DA3743">
        <w:t>Ustekinumab jista’ jkollu l-effett li jżid ir-riskju ta’ infezzjonijiet u jattiva mill-ġdid infezzjonijiet rieqda.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1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osservazzjoni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t-tqegħid</w:t>
      </w:r>
      <w:r w:rsidRPr="00DA3743">
        <w:rPr>
          <w:spacing w:val="-1"/>
        </w:rPr>
        <w:t xml:space="preserve"> </w:t>
      </w:r>
      <w:r w:rsidRPr="00DA3743">
        <w:t>fis-suq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 xml:space="preserve">psorijasi, infezzjonijiet serji batterjali, fungali, u virali kienu osservati f’pazjenti li kienu qed jingħataw </w:t>
      </w:r>
      <w:r w:rsidR="00675035" w:rsidRPr="00DA3743">
        <w:t>ustekinumab</w:t>
      </w:r>
      <w:r w:rsidRPr="00DA3743">
        <w:t xml:space="preserve"> (ara sezzjoni</w:t>
      </w:r>
      <w:r w:rsidR="00FB1871" w:rsidRPr="00DA3743">
        <w:t> </w:t>
      </w:r>
      <w:r w:rsidRPr="00DA3743">
        <w:t>4.8).</w:t>
      </w:r>
    </w:p>
    <w:p w14:paraId="2216721C" w14:textId="77777777" w:rsidR="00C70BC9" w:rsidRPr="00DA3743" w:rsidRDefault="00C70BC9" w:rsidP="006902F7">
      <w:pPr>
        <w:suppressAutoHyphens/>
      </w:pPr>
    </w:p>
    <w:p w14:paraId="745F4EB9" w14:textId="37AA762F" w:rsidR="00843B14" w:rsidRPr="00DA3743" w:rsidRDefault="005E3319" w:rsidP="006902F7">
      <w:pPr>
        <w:suppressAutoHyphens/>
      </w:pPr>
      <w:r w:rsidRPr="00DA3743">
        <w:t>Infezzjonijiet opportunistiċi li jinkludu riattivazzjoni ta’ tuberkulożi, infezzjonijiet batterjali opportunistiċi oħra (li jinkludu infezzjoni mikobatterjali atipika, meninġite b’listerja, pnewmonja b’leġjonella,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nokardjożi),</w:t>
      </w:r>
      <w:r w:rsidRPr="00DA3743">
        <w:rPr>
          <w:spacing w:val="-4"/>
        </w:rPr>
        <w:t xml:space="preserve"> </w:t>
      </w:r>
      <w:r w:rsidRPr="00DA3743">
        <w:t>infezzjonijiet</w:t>
      </w:r>
      <w:r w:rsidRPr="00DA3743">
        <w:rPr>
          <w:spacing w:val="-4"/>
        </w:rPr>
        <w:t xml:space="preserve"> </w:t>
      </w:r>
      <w:r w:rsidRPr="00DA3743">
        <w:t>fungali</w:t>
      </w:r>
      <w:r w:rsidRPr="00DA3743">
        <w:rPr>
          <w:spacing w:val="-4"/>
        </w:rPr>
        <w:t xml:space="preserve"> </w:t>
      </w:r>
      <w:r w:rsidRPr="00DA3743">
        <w:t>opportunistiċi,</w:t>
      </w:r>
      <w:r w:rsidRPr="00DA3743">
        <w:rPr>
          <w:spacing w:val="-3"/>
        </w:rPr>
        <w:t xml:space="preserve"> </w:t>
      </w:r>
      <w:r w:rsidRPr="00DA3743">
        <w:t>infezzjonijiet</w:t>
      </w:r>
      <w:r w:rsidRPr="00DA3743">
        <w:rPr>
          <w:spacing w:val="-4"/>
        </w:rPr>
        <w:t xml:space="preserve"> </w:t>
      </w:r>
      <w:r w:rsidRPr="00DA3743">
        <w:t>virali</w:t>
      </w:r>
      <w:r w:rsidRPr="00DA3743">
        <w:rPr>
          <w:spacing w:val="-4"/>
        </w:rPr>
        <w:t xml:space="preserve"> </w:t>
      </w:r>
      <w:r w:rsidRPr="00DA3743">
        <w:t>opportunistiċi</w:t>
      </w:r>
      <w:r w:rsidRPr="00DA3743">
        <w:rPr>
          <w:spacing w:val="-3"/>
        </w:rPr>
        <w:t xml:space="preserve"> </w:t>
      </w:r>
      <w:r w:rsidRPr="00DA3743">
        <w:t>(li jinkludu enċefalite kkawżat minn herpes simplex</w:t>
      </w:r>
      <w:r w:rsidR="0074654F" w:rsidRPr="00DA3743">
        <w:t> </w:t>
      </w:r>
      <w:r w:rsidRPr="00DA3743">
        <w:t>2), u infezzjonijiet parasitiċi (li jinkludu tossoplasmosis okulari) ġew rapportati f’pazjenti trattati b’ustekinumab.</w:t>
      </w:r>
    </w:p>
    <w:p w14:paraId="198097F5" w14:textId="77777777" w:rsidR="000B2817" w:rsidRPr="00DA3743" w:rsidRDefault="000B2817" w:rsidP="006902F7">
      <w:pPr>
        <w:suppressAutoHyphens/>
      </w:pPr>
    </w:p>
    <w:p w14:paraId="745F4EBA" w14:textId="6821B8C0" w:rsidR="00843B14" w:rsidRPr="00DA3743" w:rsidRDefault="005E3319" w:rsidP="006902F7">
      <w:pPr>
        <w:suppressAutoHyphens/>
      </w:pPr>
      <w:r w:rsidRPr="00DA3743">
        <w:t>Wieħed</w:t>
      </w:r>
      <w:r w:rsidRPr="00DA3743">
        <w:rPr>
          <w:spacing w:val="-2"/>
        </w:rPr>
        <w:t xml:space="preserve"> </w:t>
      </w:r>
      <w:r w:rsidRPr="00DA3743">
        <w:t>għandu</w:t>
      </w:r>
      <w:r w:rsidRPr="00DA3743">
        <w:rPr>
          <w:spacing w:val="-5"/>
        </w:rPr>
        <w:t xml:space="preserve"> </w:t>
      </w:r>
      <w:r w:rsidRPr="00DA3743">
        <w:t>joqgħod</w:t>
      </w:r>
      <w:r w:rsidRPr="00DA3743">
        <w:rPr>
          <w:spacing w:val="-2"/>
        </w:rPr>
        <w:t xml:space="preserve"> </w:t>
      </w:r>
      <w:r w:rsidRPr="00DA3743">
        <w:t>attent</w:t>
      </w:r>
      <w:r w:rsidRPr="00DA3743">
        <w:rPr>
          <w:spacing w:val="-1"/>
        </w:rPr>
        <w:t xml:space="preserve"> </w:t>
      </w:r>
      <w:r w:rsidRPr="00DA3743">
        <w:t>meta</w:t>
      </w:r>
      <w:r w:rsidRPr="00DA3743">
        <w:rPr>
          <w:spacing w:val="-4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l-użu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b’infezzjoni kronika jew storja ta’ infezzjoni li terġa’ titfaċċa (ara sezzjoni</w:t>
      </w:r>
      <w:r w:rsidR="00FB1871" w:rsidRPr="00DA3743">
        <w:t> </w:t>
      </w:r>
      <w:r w:rsidRPr="00DA3743">
        <w:t>4.3).</w:t>
      </w:r>
    </w:p>
    <w:p w14:paraId="635E2A8C" w14:textId="77777777" w:rsidR="000B2817" w:rsidRPr="00DA3743" w:rsidRDefault="000B2817" w:rsidP="006902F7">
      <w:pPr>
        <w:suppressAutoHyphens/>
      </w:pPr>
    </w:p>
    <w:p w14:paraId="745F4EBC" w14:textId="462E8BB1" w:rsidR="00843B14" w:rsidRPr="00DA3743" w:rsidRDefault="005E3319" w:rsidP="006902F7">
      <w:pPr>
        <w:suppressAutoHyphens/>
      </w:pPr>
      <w:r w:rsidRPr="00DA3743">
        <w:t xml:space="preserve">Qabel ma tinbeda kura bi </w:t>
      </w:r>
      <w:r w:rsidR="00332AF3" w:rsidRPr="00DA3743">
        <w:t>WEZENLA</w:t>
      </w:r>
      <w:r w:rsidRPr="00DA3743">
        <w:t>, il-pazjenti għandhom jiġu evalwati għal infezzjoni bit</w:t>
      </w:r>
      <w:r w:rsidR="00077D8C" w:rsidRPr="00DA3743">
        <w:noBreakHyphen/>
      </w:r>
      <w:r w:rsidRPr="00DA3743">
        <w:t xml:space="preserve">tuberkulosi. </w:t>
      </w:r>
      <w:r w:rsidR="00332AF3" w:rsidRPr="00DA3743">
        <w:t>WEZENLA</w:t>
      </w:r>
      <w:r w:rsidRPr="00DA3743">
        <w:t xml:space="preserve"> m’għandux</w:t>
      </w:r>
      <w:r w:rsidRPr="00DA3743">
        <w:rPr>
          <w:spacing w:val="-1"/>
        </w:rPr>
        <w:t xml:space="preserve"> </w:t>
      </w:r>
      <w:r w:rsidRPr="00DA3743">
        <w:t>jingħata lill-pazjenti b’tuberkulosi attiva (ara sezzjoni</w:t>
      </w:r>
      <w:r w:rsidR="00FB1871" w:rsidRPr="00DA3743">
        <w:t> </w:t>
      </w:r>
      <w:r w:rsidRPr="00DA3743">
        <w:t xml:space="preserve">4.3). Kura tal-infezzjoni tat-tuberkulosi rieqda għandha tinbeda qabel ma jingħata </w:t>
      </w:r>
      <w:r w:rsidR="00332AF3" w:rsidRPr="00DA3743">
        <w:t>WEZENLA</w:t>
      </w:r>
      <w:r w:rsidRPr="00DA3743">
        <w:t>. L-użu ta’ kura għal</w:t>
      </w:r>
      <w:r w:rsidRPr="00DA3743">
        <w:rPr>
          <w:spacing w:val="-2"/>
        </w:rPr>
        <w:t xml:space="preserve"> </w:t>
      </w:r>
      <w:r w:rsidRPr="00DA3743">
        <w:t>kontra</w:t>
      </w:r>
      <w:r w:rsidRPr="00DA3743">
        <w:rPr>
          <w:spacing w:val="-2"/>
        </w:rPr>
        <w:t xml:space="preserve"> </w:t>
      </w:r>
      <w:r w:rsidRPr="00DA3743">
        <w:t>t-tuberkulosi</w:t>
      </w:r>
      <w:r w:rsidRPr="00DA3743">
        <w:rPr>
          <w:spacing w:val="-2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qabel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tinbeda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3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f’każ</w:t>
      </w:r>
      <w:r w:rsidRPr="00DA3743">
        <w:rPr>
          <w:spacing w:val="-3"/>
        </w:rPr>
        <w:t xml:space="preserve"> </w:t>
      </w:r>
      <w:r w:rsidRPr="00DA3743">
        <w:t xml:space="preserve">ta’ pazjenti li għandhom storja ta’ tuberkulosi attiva jew rieqda, u li fil-każ tagħhom ma jistgħax jiġi kkonfermat jekk huma ħadux kura adegwata għaliha jew le. Pazjenti li qed jirċievu </w:t>
      </w:r>
      <w:r w:rsidR="00332AF3" w:rsidRPr="00DA3743">
        <w:t>WEZENLA</w:t>
      </w:r>
      <w:r w:rsidRPr="00DA3743">
        <w:t xml:space="preserve"> għandhom</w:t>
      </w:r>
      <w:r w:rsidRPr="00DA3743">
        <w:rPr>
          <w:spacing w:val="-2"/>
        </w:rPr>
        <w:t xml:space="preserve"> </w:t>
      </w:r>
      <w:r w:rsidRPr="00DA3743">
        <w:t>jiġu</w:t>
      </w:r>
      <w:r w:rsidRPr="00DA3743">
        <w:rPr>
          <w:spacing w:val="-2"/>
        </w:rPr>
        <w:t xml:space="preserve"> </w:t>
      </w:r>
      <w:r w:rsidRPr="00DA3743">
        <w:t>mmonitorjati</w:t>
      </w:r>
      <w:r w:rsidRPr="00DA3743">
        <w:rPr>
          <w:spacing w:val="-3"/>
        </w:rPr>
        <w:t xml:space="preserve"> </w:t>
      </w:r>
      <w:r w:rsidRPr="00DA3743">
        <w:t>mill-qrib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sinjali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sintomi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tuberkulosi</w:t>
      </w:r>
      <w:r w:rsidRPr="00DA3743">
        <w:rPr>
          <w:spacing w:val="-3"/>
        </w:rPr>
        <w:t xml:space="preserve"> </w:t>
      </w:r>
      <w:r w:rsidRPr="00DA3743">
        <w:t>attiva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l-kura.</w:t>
      </w:r>
    </w:p>
    <w:p w14:paraId="745F4EBD" w14:textId="77777777" w:rsidR="00843B14" w:rsidRPr="00DA3743" w:rsidRDefault="00843B14" w:rsidP="006902F7">
      <w:pPr>
        <w:suppressAutoHyphens/>
      </w:pPr>
    </w:p>
    <w:p w14:paraId="745F4EBE" w14:textId="7ADBCFFE" w:rsidR="00843B14" w:rsidRPr="00DA3743" w:rsidRDefault="005E3319" w:rsidP="006902F7">
      <w:pPr>
        <w:suppressAutoHyphens/>
      </w:pPr>
      <w:r w:rsidRPr="00DA3743">
        <w:t>Il-pazjenti għandhom ikunu mwissija biex jitolbu parir mediku jekk ifiġġu sinjali jew sintomi li jindikaw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infezzjoni.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pazjent</w:t>
      </w:r>
      <w:r w:rsidRPr="00DA3743">
        <w:rPr>
          <w:spacing w:val="-3"/>
        </w:rPr>
        <w:t xml:space="preserve"> </w:t>
      </w:r>
      <w:r w:rsidRPr="00DA3743">
        <w:t>jiżviluppa</w:t>
      </w:r>
      <w:r w:rsidRPr="00DA3743">
        <w:rPr>
          <w:spacing w:val="-3"/>
        </w:rPr>
        <w:t xml:space="preserve"> </w:t>
      </w:r>
      <w:r w:rsidRPr="00DA3743">
        <w:t>infezzjoni</w:t>
      </w:r>
      <w:r w:rsidRPr="00DA3743">
        <w:rPr>
          <w:spacing w:val="-3"/>
        </w:rPr>
        <w:t xml:space="preserve"> </w:t>
      </w:r>
      <w:r w:rsidRPr="00DA3743">
        <w:t>serja,</w:t>
      </w:r>
      <w:r w:rsidRPr="00DA3743">
        <w:rPr>
          <w:spacing w:val="-3"/>
        </w:rPr>
        <w:t xml:space="preserve"> </w:t>
      </w:r>
      <w:r w:rsidRPr="00DA3743">
        <w:t>il-pazjent</w:t>
      </w:r>
      <w:r w:rsidRPr="00DA3743">
        <w:rPr>
          <w:spacing w:val="-2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mmonitorjat mill</w:t>
      </w:r>
      <w:r w:rsidR="00077D8C" w:rsidRPr="00DA3743">
        <w:noBreakHyphen/>
      </w:r>
      <w:r w:rsidRPr="00DA3743">
        <w:t xml:space="preserve">qrib u </w:t>
      </w:r>
      <w:r w:rsidR="00332AF3" w:rsidRPr="00DA3743">
        <w:t>WEZENLA</w:t>
      </w:r>
      <w:r w:rsidRPr="00DA3743">
        <w:t xml:space="preserve"> m’għandux jingħata qabel l-infezzjoni tfieq.</w:t>
      </w:r>
    </w:p>
    <w:p w14:paraId="145DE9E8" w14:textId="77777777" w:rsidR="000B2817" w:rsidRPr="00DA3743" w:rsidRDefault="000B2817" w:rsidP="006902F7">
      <w:pPr>
        <w:suppressAutoHyphens/>
        <w:rPr>
          <w:u w:val="single"/>
        </w:rPr>
      </w:pPr>
    </w:p>
    <w:p w14:paraId="745F4EBF" w14:textId="5F427A62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Tumuri</w:t>
      </w:r>
      <w:r w:rsidRPr="00DA3743">
        <w:rPr>
          <w:spacing w:val="-6"/>
          <w:u w:val="single"/>
        </w:rPr>
        <w:t xml:space="preserve"> </w:t>
      </w:r>
      <w:r w:rsidRPr="00DA3743">
        <w:rPr>
          <w:spacing w:val="-2"/>
          <w:u w:val="single"/>
        </w:rPr>
        <w:t>malinni</w:t>
      </w:r>
    </w:p>
    <w:p w14:paraId="24B6B8AA" w14:textId="77777777" w:rsidR="008C5987" w:rsidRPr="00DA3743" w:rsidRDefault="008C5987" w:rsidP="006902F7">
      <w:pPr>
        <w:keepNext/>
        <w:suppressAutoHyphens/>
      </w:pPr>
    </w:p>
    <w:p w14:paraId="745F4EC0" w14:textId="3D60EB6E" w:rsidR="00843B14" w:rsidRPr="00DA3743" w:rsidRDefault="005E3319" w:rsidP="006902F7">
      <w:pPr>
        <w:suppressAutoHyphens/>
      </w:pPr>
      <w:r w:rsidRPr="00DA3743">
        <w:t xml:space="preserve">Immunosoppressanti bħal ustekinumab jistgħu iżidu r-riskju ta’ tumuri malinni. Fi studji kliniċi u fi studju ta’ osservazzjoni ta’ wara t-tqegħid fis-suq f’pazjenti bi psorijasi, xi pazjenti li ngħataw </w:t>
      </w:r>
      <w:r w:rsidR="00675035" w:rsidRPr="00DA3743">
        <w:t>ustekinumab</w:t>
      </w:r>
      <w:r w:rsidRPr="00DA3743">
        <w:rPr>
          <w:spacing w:val="-3"/>
        </w:rPr>
        <w:t xml:space="preserve"> </w:t>
      </w:r>
      <w:r w:rsidRPr="00DA3743">
        <w:t>żviluppaw</w:t>
      </w:r>
      <w:r w:rsidRPr="00DA3743">
        <w:rPr>
          <w:spacing w:val="-3"/>
        </w:rPr>
        <w:t xml:space="preserve"> </w:t>
      </w:r>
      <w:r w:rsidRPr="00DA3743">
        <w:t>tumuri</w:t>
      </w:r>
      <w:r w:rsidRPr="00DA3743">
        <w:rPr>
          <w:spacing w:val="-3"/>
        </w:rPr>
        <w:t xml:space="preserve"> </w:t>
      </w:r>
      <w:r w:rsidRPr="00DA3743">
        <w:t>malinni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oħrajn</w:t>
      </w:r>
      <w:r w:rsidRPr="00DA3743">
        <w:rPr>
          <w:spacing w:val="-3"/>
        </w:rPr>
        <w:t xml:space="preserve"> </w:t>
      </w:r>
      <w:r w:rsidRPr="00DA3743">
        <w:t>mhux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(ara</w:t>
      </w:r>
      <w:r w:rsidRPr="00DA3743">
        <w:rPr>
          <w:spacing w:val="-3"/>
        </w:rPr>
        <w:t xml:space="preserve"> </w:t>
      </w:r>
      <w:r w:rsidRPr="00DA3743">
        <w:t>sezzjoni</w:t>
      </w:r>
      <w:r w:rsidR="00FB1871" w:rsidRPr="00DA3743">
        <w:rPr>
          <w:spacing w:val="-2"/>
        </w:rPr>
        <w:t> </w:t>
      </w:r>
      <w:r w:rsidRPr="00DA3743">
        <w:t>4.8).</w:t>
      </w:r>
      <w:r w:rsidRPr="00DA3743">
        <w:rPr>
          <w:spacing w:val="-2"/>
        </w:rPr>
        <w:t xml:space="preserve"> </w:t>
      </w:r>
      <w:r w:rsidRPr="00DA3743">
        <w:t>Ir-riskju</w:t>
      </w:r>
      <w:r w:rsidRPr="00DA3743">
        <w:rPr>
          <w:spacing w:val="-2"/>
        </w:rPr>
        <w:t xml:space="preserve"> </w:t>
      </w:r>
      <w:r w:rsidRPr="00DA3743">
        <w:t>ta’ tumur malinn jista’ jkun ogħla f’pazjenti bi psorijasi li ġew ittrattati bi prodotti oħra bijoloġiċi matul l</w:t>
      </w:r>
      <w:r w:rsidR="00077D8C" w:rsidRPr="00DA3743">
        <w:noBreakHyphen/>
      </w:r>
      <w:r w:rsidRPr="00DA3743">
        <w:t>iżvilupp tal-marda tagħhom.</w:t>
      </w:r>
    </w:p>
    <w:p w14:paraId="72D09B97" w14:textId="77777777" w:rsidR="003525D4" w:rsidRPr="00DA3743" w:rsidRDefault="003525D4" w:rsidP="006902F7">
      <w:pPr>
        <w:suppressAutoHyphens/>
      </w:pPr>
    </w:p>
    <w:p w14:paraId="745F4EC1" w14:textId="37FD9D7A" w:rsidR="00843B14" w:rsidRPr="00DA3743" w:rsidRDefault="005E3319" w:rsidP="006902F7">
      <w:pPr>
        <w:suppressAutoHyphens/>
      </w:pPr>
      <w:r w:rsidRPr="00DA3743">
        <w:lastRenderedPageBreak/>
        <w:t>L-ebda</w:t>
      </w:r>
      <w:r w:rsidRPr="00DA3743">
        <w:rPr>
          <w:spacing w:val="-2"/>
        </w:rPr>
        <w:t xml:space="preserve"> </w:t>
      </w:r>
      <w:r w:rsidRPr="00DA3743">
        <w:t>studji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saru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jikludu</w:t>
      </w:r>
      <w:r w:rsidRPr="00DA3743">
        <w:rPr>
          <w:spacing w:val="-2"/>
        </w:rPr>
        <w:t xml:space="preserve"> </w:t>
      </w:r>
      <w:r w:rsidRPr="00DA3743">
        <w:t>pazjenti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2"/>
        </w:rPr>
        <w:t xml:space="preserve"> </w:t>
      </w:r>
      <w:r w:rsidRPr="00DA3743">
        <w:t>storja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tumur</w:t>
      </w:r>
      <w:r w:rsidRPr="00DA3743">
        <w:rPr>
          <w:spacing w:val="-2"/>
        </w:rPr>
        <w:t xml:space="preserve"> </w:t>
      </w:r>
      <w:r w:rsidRPr="00DA3743">
        <w:t>malinn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f’pazjenti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komplew</w:t>
      </w:r>
      <w:r w:rsidRPr="00DA3743">
        <w:rPr>
          <w:spacing w:val="-2"/>
        </w:rPr>
        <w:t xml:space="preserve"> </w:t>
      </w:r>
      <w:r w:rsidRPr="00DA3743">
        <w:t>il-kura wara li żviluppaw tumur malinn waqt li kienu qed jirċievu kura b</w:t>
      </w:r>
      <w:r w:rsidR="00505E0D" w:rsidRPr="00DA3743">
        <w:t>’ustekinumab</w:t>
      </w:r>
      <w:r w:rsidRPr="00DA3743">
        <w:t xml:space="preserve">. Għalhekk, wieħed għandu joqgħod attent meta jiġi kkunsidrat l-użu ta’ </w:t>
      </w:r>
      <w:r w:rsidR="00C41C1C" w:rsidRPr="00A514DF">
        <w:t>ustekinumab</w:t>
      </w:r>
      <w:r w:rsidRPr="00DA3743">
        <w:t xml:space="preserve"> f’dawn il-pazjenti.</w:t>
      </w:r>
    </w:p>
    <w:p w14:paraId="745F4EC2" w14:textId="77777777" w:rsidR="00843B14" w:rsidRPr="00DA3743" w:rsidRDefault="00843B14" w:rsidP="006902F7">
      <w:pPr>
        <w:suppressAutoHyphens/>
      </w:pPr>
    </w:p>
    <w:p w14:paraId="745F4EC3" w14:textId="6C2E4BE6" w:rsidR="00843B14" w:rsidRPr="00DA3743" w:rsidRDefault="005E3319" w:rsidP="006902F7">
      <w:pPr>
        <w:suppressAutoHyphens/>
      </w:pPr>
      <w:r w:rsidRPr="00DA3743">
        <w:t>Il-pazjenti</w:t>
      </w:r>
      <w:r w:rsidRPr="00DA3743">
        <w:rPr>
          <w:spacing w:val="-3"/>
        </w:rPr>
        <w:t xml:space="preserve"> </w:t>
      </w:r>
      <w:r w:rsidRPr="00DA3743">
        <w:t>kollha,</w:t>
      </w:r>
      <w:r w:rsidRPr="00DA3743">
        <w:rPr>
          <w:spacing w:val="-3"/>
        </w:rPr>
        <w:t xml:space="preserve"> </w:t>
      </w:r>
      <w:r w:rsidRPr="00DA3743">
        <w:t>partikolarment</w:t>
      </w:r>
      <w:r w:rsidRPr="00DA3743">
        <w:rPr>
          <w:spacing w:val="-3"/>
        </w:rPr>
        <w:t xml:space="preserve"> </w:t>
      </w:r>
      <w:r w:rsidRPr="00DA3743">
        <w:t>dawk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60</w:t>
      </w:r>
      <w:r w:rsidR="00BC04DA" w:rsidRPr="00DA3743">
        <w:rPr>
          <w:spacing w:val="-5"/>
        </w:rPr>
        <w:t> </w:t>
      </w:r>
      <w:r w:rsidRPr="00DA3743">
        <w:t>sena,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2"/>
        </w:rPr>
        <w:t xml:space="preserve"> </w:t>
      </w:r>
      <w:r w:rsidRPr="00DA3743">
        <w:t>storja medika ta’ terapija immunosoppressiva fit-tul jew dawk b’storja ta’ trattament b’PUVA, għandhom jiġu mmonitorjati għad-dehra ta’ kanċer tal-ġilda (ara sezzjoni</w:t>
      </w:r>
      <w:r w:rsidR="00FB1871" w:rsidRPr="00DA3743">
        <w:t> </w:t>
      </w:r>
      <w:r w:rsidRPr="00DA3743">
        <w:t>4.8).</w:t>
      </w:r>
    </w:p>
    <w:p w14:paraId="745F4EC4" w14:textId="77777777" w:rsidR="00843B14" w:rsidRPr="00DA3743" w:rsidRDefault="00843B14" w:rsidP="006902F7">
      <w:pPr>
        <w:suppressAutoHyphens/>
      </w:pPr>
    </w:p>
    <w:p w14:paraId="745F4EC5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Reazzjonijiet</w:t>
      </w:r>
      <w:r w:rsidRPr="00DA3743">
        <w:rPr>
          <w:spacing w:val="-10"/>
          <w:u w:val="single"/>
        </w:rPr>
        <w:t xml:space="preserve"> </w:t>
      </w:r>
      <w:r w:rsidRPr="00DA3743">
        <w:rPr>
          <w:u w:val="single"/>
        </w:rPr>
        <w:t>sistemiċi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u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respiratorji</w:t>
      </w:r>
      <w:r w:rsidRPr="00DA3743">
        <w:rPr>
          <w:spacing w:val="-11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sensittività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eċċessiva</w:t>
      </w:r>
    </w:p>
    <w:p w14:paraId="26A2816F" w14:textId="77777777" w:rsidR="008C5987" w:rsidRPr="00DA3743" w:rsidRDefault="008C5987" w:rsidP="006902F7">
      <w:pPr>
        <w:keepNext/>
        <w:suppressAutoHyphens/>
      </w:pPr>
    </w:p>
    <w:p w14:paraId="745F4EC6" w14:textId="77777777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  <w:spacing w:val="-2"/>
        </w:rPr>
        <w:t>Sistemiċi</w:t>
      </w:r>
    </w:p>
    <w:p w14:paraId="5E76666F" w14:textId="77777777" w:rsidR="008C5987" w:rsidRPr="00DA3743" w:rsidRDefault="008C5987" w:rsidP="006902F7">
      <w:pPr>
        <w:keepNext/>
        <w:suppressAutoHyphens/>
        <w:rPr>
          <w:i/>
        </w:rPr>
      </w:pPr>
    </w:p>
    <w:p w14:paraId="745F4EC7" w14:textId="4A5F70EB" w:rsidR="00843B14" w:rsidRPr="00DA3743" w:rsidRDefault="005E3319" w:rsidP="006902F7">
      <w:pPr>
        <w:suppressAutoHyphens/>
      </w:pPr>
      <w:r w:rsidRPr="00DA3743">
        <w:t>Kienu</w:t>
      </w:r>
      <w:r w:rsidRPr="00DA3743">
        <w:rPr>
          <w:spacing w:val="-3"/>
        </w:rPr>
        <w:t xml:space="preserve"> </w:t>
      </w:r>
      <w:r w:rsidRPr="00DA3743">
        <w:t>rrappurtati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serji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sensittività</w:t>
      </w:r>
      <w:r w:rsidRPr="00DA3743">
        <w:rPr>
          <w:spacing w:val="-3"/>
        </w:rPr>
        <w:t xml:space="preserve"> </w:t>
      </w:r>
      <w:r w:rsidRPr="00DA3743">
        <w:t>eċċessiva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t-tqegħid</w:t>
      </w:r>
      <w:r w:rsidRPr="00DA3743">
        <w:rPr>
          <w:spacing w:val="-2"/>
        </w:rPr>
        <w:t xml:space="preserve"> </w:t>
      </w:r>
      <w:r w:rsidRPr="00DA3743">
        <w:t>fis-suq,</w:t>
      </w:r>
      <w:r w:rsidRPr="00DA3743">
        <w:rPr>
          <w:spacing w:val="-3"/>
        </w:rPr>
        <w:t xml:space="preserve"> </w:t>
      </w:r>
      <w:r w:rsidRPr="00DA3743">
        <w:t>f’xi</w:t>
      </w:r>
      <w:r w:rsidRPr="00DA3743">
        <w:rPr>
          <w:spacing w:val="-3"/>
        </w:rPr>
        <w:t xml:space="preserve"> </w:t>
      </w:r>
      <w:r w:rsidRPr="00DA3743">
        <w:t>każijiet</w:t>
      </w:r>
      <w:r w:rsidRPr="00DA3743">
        <w:rPr>
          <w:spacing w:val="-3"/>
        </w:rPr>
        <w:t xml:space="preserve"> </w:t>
      </w:r>
      <w:r w:rsidRPr="00DA3743">
        <w:t xml:space="preserve">diversi jiem wara l-kura. Seħħew anafilassi u anġjoedima. Jekk ikun hemm reazzjoni anafilattika jew xi reazzjoni serja oħra ta’ sensittività eċċessiva, għandha tinbeda kura adattata u l-għoti ta’ </w:t>
      </w:r>
      <w:r w:rsidR="00332AF3" w:rsidRPr="00DA3743">
        <w:t>WEZENLA</w:t>
      </w:r>
      <w:r w:rsidRPr="00DA3743">
        <w:t xml:space="preserve"> għandu jitwaqqaf immedjatament (ara sezzjoni</w:t>
      </w:r>
      <w:r w:rsidR="00FB1871" w:rsidRPr="00DA3743">
        <w:t> </w:t>
      </w:r>
      <w:r w:rsidRPr="00DA3743">
        <w:t>4.8).</w:t>
      </w:r>
    </w:p>
    <w:p w14:paraId="745F4EC8" w14:textId="77777777" w:rsidR="00843B14" w:rsidRPr="00DA3743" w:rsidRDefault="00843B14" w:rsidP="006902F7">
      <w:pPr>
        <w:suppressAutoHyphens/>
      </w:pPr>
    </w:p>
    <w:p w14:paraId="745F4EC9" w14:textId="77777777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  <w:spacing w:val="-2"/>
        </w:rPr>
        <w:t>Reazzjonijiet</w:t>
      </w:r>
      <w:r w:rsidRPr="00DA3743">
        <w:rPr>
          <w:i/>
          <w:iCs/>
          <w:spacing w:val="12"/>
        </w:rPr>
        <w:t xml:space="preserve"> </w:t>
      </w:r>
      <w:r w:rsidRPr="00DA3743">
        <w:rPr>
          <w:i/>
          <w:iCs/>
          <w:spacing w:val="-2"/>
        </w:rPr>
        <w:t>marbutin</w:t>
      </w:r>
      <w:r w:rsidRPr="00DA3743">
        <w:rPr>
          <w:i/>
          <w:iCs/>
          <w:spacing w:val="10"/>
        </w:rPr>
        <w:t xml:space="preserve"> </w:t>
      </w:r>
      <w:r w:rsidRPr="00DA3743">
        <w:rPr>
          <w:i/>
          <w:iCs/>
          <w:spacing w:val="-2"/>
        </w:rPr>
        <w:t>mal-infużjoni</w:t>
      </w:r>
    </w:p>
    <w:p w14:paraId="06EA971A" w14:textId="77777777" w:rsidR="008C5987" w:rsidRPr="00DA3743" w:rsidRDefault="008C5987" w:rsidP="006902F7">
      <w:pPr>
        <w:keepNext/>
        <w:suppressAutoHyphens/>
      </w:pPr>
    </w:p>
    <w:p w14:paraId="745F4ECB" w14:textId="161726C7" w:rsidR="00843B14" w:rsidRPr="00DA3743" w:rsidRDefault="005E3319" w:rsidP="006902F7">
      <w:pPr>
        <w:suppressAutoHyphens/>
      </w:pPr>
      <w:r w:rsidRPr="00DA3743">
        <w:t>Reazzjonijiet</w:t>
      </w:r>
      <w:r w:rsidRPr="00DA3743">
        <w:rPr>
          <w:spacing w:val="-4"/>
        </w:rPr>
        <w:t xml:space="preserve"> </w:t>
      </w:r>
      <w:r w:rsidRPr="00DA3743">
        <w:t>marbutin</w:t>
      </w:r>
      <w:r w:rsidRPr="00DA3743">
        <w:rPr>
          <w:spacing w:val="-4"/>
        </w:rPr>
        <w:t xml:space="preserve"> </w:t>
      </w:r>
      <w:r w:rsidRPr="00DA3743">
        <w:t>mal-infużjoni</w:t>
      </w:r>
      <w:r w:rsidRPr="00DA3743">
        <w:rPr>
          <w:spacing w:val="-3"/>
        </w:rPr>
        <w:t xml:space="preserve"> </w:t>
      </w:r>
      <w:r w:rsidRPr="00DA3743">
        <w:t>ġew</w:t>
      </w:r>
      <w:r w:rsidRPr="00DA3743">
        <w:rPr>
          <w:spacing w:val="-4"/>
        </w:rPr>
        <w:t xml:space="preserve"> </w:t>
      </w:r>
      <w:r w:rsidRPr="00DA3743">
        <w:t>osservati</w:t>
      </w:r>
      <w:r w:rsidRPr="00DA3743">
        <w:rPr>
          <w:spacing w:val="-4"/>
        </w:rPr>
        <w:t xml:space="preserve"> </w:t>
      </w:r>
      <w:r w:rsidRPr="00DA3743">
        <w:t>fil-provi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4"/>
        </w:rPr>
        <w:t xml:space="preserve"> </w:t>
      </w:r>
      <w:r w:rsidRPr="00DA3743">
        <w:t>(ara</w:t>
      </w:r>
      <w:r w:rsidRPr="00DA3743">
        <w:rPr>
          <w:spacing w:val="-4"/>
        </w:rPr>
        <w:t xml:space="preserve"> </w:t>
      </w:r>
      <w:r w:rsidRPr="00DA3743">
        <w:t>sezzjoni</w:t>
      </w:r>
      <w:r w:rsidR="00FB1871" w:rsidRPr="00DA3743">
        <w:rPr>
          <w:spacing w:val="-3"/>
        </w:rPr>
        <w:t> </w:t>
      </w:r>
      <w:r w:rsidRPr="00DA3743">
        <w:t>4.8).</w:t>
      </w:r>
      <w:r w:rsidRPr="00DA3743">
        <w:rPr>
          <w:spacing w:val="-4"/>
        </w:rPr>
        <w:t xml:space="preserve"> </w:t>
      </w:r>
      <w:r w:rsidRPr="00DA3743">
        <w:t>Reazzjonijiet serji marbutin mal-infużjoni li jinkludu reazzjonijiet anafilattiċi għall-infużjoni ġew rapportati</w:t>
      </w:r>
      <w:r w:rsidR="0079670B" w:rsidRPr="00DA3743">
        <w:t xml:space="preserve"> </w:t>
      </w:r>
      <w:r w:rsidRPr="00DA3743">
        <w:t>fl-ambjent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t-tqegħid</w:t>
      </w:r>
      <w:r w:rsidRPr="00DA3743">
        <w:rPr>
          <w:spacing w:val="-2"/>
        </w:rPr>
        <w:t xml:space="preserve"> </w:t>
      </w:r>
      <w:r w:rsidRPr="00DA3743">
        <w:t>fis-suq.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reazzjoni</w:t>
      </w:r>
      <w:r w:rsidRPr="00DA3743">
        <w:rPr>
          <w:spacing w:val="-3"/>
        </w:rPr>
        <w:t xml:space="preserve"> </w:t>
      </w:r>
      <w:r w:rsidRPr="00DA3743">
        <w:t>serja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theddida</w:t>
      </w:r>
      <w:r w:rsidRPr="00DA3743">
        <w:rPr>
          <w:spacing w:val="-3"/>
        </w:rPr>
        <w:t xml:space="preserve"> </w:t>
      </w:r>
      <w:r w:rsidRPr="00DA3743">
        <w:t>għall-ħajja</w:t>
      </w:r>
      <w:r w:rsidRPr="00DA3743">
        <w:rPr>
          <w:spacing w:val="-4"/>
        </w:rPr>
        <w:t xml:space="preserve"> </w:t>
      </w:r>
      <w:r w:rsidRPr="00DA3743">
        <w:t>tiġi</w:t>
      </w:r>
      <w:r w:rsidRPr="00DA3743">
        <w:rPr>
          <w:spacing w:val="-1"/>
        </w:rPr>
        <w:t xml:space="preserve"> </w:t>
      </w:r>
      <w:r w:rsidRPr="00DA3743">
        <w:t>osservata, terapija xierqa għandha tiġi istitwita u ustekinumab għandu jitwaqqaf.</w:t>
      </w:r>
    </w:p>
    <w:p w14:paraId="2FED1A7F" w14:textId="77777777" w:rsidR="000B2817" w:rsidRPr="00DA3743" w:rsidRDefault="000B2817" w:rsidP="006902F7">
      <w:pPr>
        <w:suppressAutoHyphens/>
        <w:rPr>
          <w:i/>
          <w:spacing w:val="-2"/>
        </w:rPr>
      </w:pPr>
    </w:p>
    <w:p w14:paraId="745F4ECC" w14:textId="71E316C3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  <w:spacing w:val="-2"/>
        </w:rPr>
        <w:t>Respiratorji</w:t>
      </w:r>
    </w:p>
    <w:p w14:paraId="2EE8FC9E" w14:textId="77777777" w:rsidR="008C5987" w:rsidRPr="00DA3743" w:rsidRDefault="008C5987" w:rsidP="006902F7">
      <w:pPr>
        <w:keepNext/>
        <w:suppressAutoHyphens/>
        <w:rPr>
          <w:i/>
        </w:rPr>
      </w:pPr>
    </w:p>
    <w:p w14:paraId="745F4ECE" w14:textId="65074A12" w:rsidR="00843B14" w:rsidRPr="00DA3743" w:rsidRDefault="005E3319" w:rsidP="006902F7">
      <w:pPr>
        <w:suppressAutoHyphens/>
      </w:pPr>
      <w:r w:rsidRPr="00DA3743">
        <w:t>Kienu rrappurtati każijiet ta’ alveolite allerġika u pulmonite eosinofilika, u pulmonite sistematizzata mhux infettiva waqt l-użu ta’ ustekinumab wara l-approvazzjoni. Preżentazzjonijiet kliniċi kienu jinkludu</w:t>
      </w:r>
      <w:r w:rsidRPr="00DA3743">
        <w:rPr>
          <w:spacing w:val="-2"/>
        </w:rPr>
        <w:t xml:space="preserve"> </w:t>
      </w:r>
      <w:r w:rsidRPr="00DA3743">
        <w:t>sogħla,</w:t>
      </w:r>
      <w:r w:rsidRPr="00DA3743">
        <w:rPr>
          <w:spacing w:val="-3"/>
        </w:rPr>
        <w:t xml:space="preserve"> </w:t>
      </w:r>
      <w:r w:rsidRPr="00DA3743">
        <w:t>qtugħ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nifs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infiltrati</w:t>
      </w:r>
      <w:r w:rsidRPr="00DA3743">
        <w:rPr>
          <w:spacing w:val="-3"/>
        </w:rPr>
        <w:t xml:space="preserve"> </w:t>
      </w:r>
      <w:r w:rsidRPr="00DA3743">
        <w:t>fl-imsaren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l-għoti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tliet</w:t>
      </w:r>
      <w:r w:rsidRPr="00DA3743">
        <w:rPr>
          <w:spacing w:val="-3"/>
        </w:rPr>
        <w:t xml:space="preserve"> </w:t>
      </w:r>
      <w:r w:rsidRPr="00DA3743">
        <w:t>dożi.</w:t>
      </w:r>
      <w:r w:rsidRPr="00DA3743">
        <w:rPr>
          <w:spacing w:val="-2"/>
        </w:rPr>
        <w:t xml:space="preserve"> </w:t>
      </w:r>
      <w:r w:rsidRPr="00DA3743">
        <w:t>Riżultati serji kienu jinkludu insuffiċjenza respiratorja u rikoverar fit-tul l-isptar. Ġie rrappurtat titjib wara t</w:t>
      </w:r>
      <w:r w:rsidR="00077D8C" w:rsidRPr="00DA3743">
        <w:noBreakHyphen/>
      </w:r>
      <w:r w:rsidRPr="00DA3743">
        <w:t>twaqqif ta’ ustekinumab u anke, f’xi każijiet, wara għoti ta’ kortikosterojdi. Jekk tkun ġiet eskluża infezzjoni u tiġi kkonfermata d-dijanjosi, waqqaf ustekinumab u ibda trattament xieraq (ara</w:t>
      </w:r>
      <w:r w:rsidR="001328E6" w:rsidRPr="00DA3743">
        <w:t xml:space="preserve"> s</w:t>
      </w:r>
      <w:r w:rsidRPr="00DA3743">
        <w:t>ezzjoni</w:t>
      </w:r>
      <w:r w:rsidR="00FB1871" w:rsidRPr="00DA3743">
        <w:rPr>
          <w:spacing w:val="-8"/>
        </w:rPr>
        <w:t> </w:t>
      </w:r>
      <w:r w:rsidRPr="00DA3743">
        <w:rPr>
          <w:spacing w:val="-2"/>
        </w:rPr>
        <w:t>4.8).</w:t>
      </w:r>
    </w:p>
    <w:p w14:paraId="42270AE9" w14:textId="77777777" w:rsidR="000B2817" w:rsidRPr="00DA3743" w:rsidRDefault="000B2817" w:rsidP="006902F7">
      <w:pPr>
        <w:suppressAutoHyphens/>
        <w:rPr>
          <w:u w:val="single"/>
        </w:rPr>
      </w:pPr>
    </w:p>
    <w:p w14:paraId="745F4ECF" w14:textId="361E4418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Avvenimenti</w:t>
      </w:r>
      <w:r w:rsidRPr="00DA3743">
        <w:rPr>
          <w:spacing w:val="-11"/>
          <w:u w:val="single"/>
        </w:rPr>
        <w:t xml:space="preserve"> </w:t>
      </w:r>
      <w:r w:rsidRPr="00DA3743">
        <w:rPr>
          <w:spacing w:val="-2"/>
          <w:u w:val="single"/>
        </w:rPr>
        <w:t>kardjovaskulari</w:t>
      </w:r>
    </w:p>
    <w:p w14:paraId="39799538" w14:textId="77777777" w:rsidR="008C5987" w:rsidRPr="00DA3743" w:rsidRDefault="008C5987" w:rsidP="006902F7">
      <w:pPr>
        <w:keepNext/>
        <w:suppressAutoHyphens/>
      </w:pPr>
    </w:p>
    <w:p w14:paraId="745F4ED0" w14:textId="075435F1" w:rsidR="00843B14" w:rsidRPr="00DA3743" w:rsidRDefault="005E3319" w:rsidP="006902F7">
      <w:pPr>
        <w:suppressAutoHyphens/>
      </w:pPr>
      <w:r w:rsidRPr="00DA3743">
        <w:t>Avvenimenti</w:t>
      </w:r>
      <w:r w:rsidRPr="00DA3743">
        <w:rPr>
          <w:spacing w:val="-3"/>
        </w:rPr>
        <w:t xml:space="preserve"> </w:t>
      </w:r>
      <w:r w:rsidRPr="00DA3743">
        <w:t>kardjovaskulari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jinkludu</w:t>
      </w:r>
      <w:r w:rsidRPr="00DA3743">
        <w:rPr>
          <w:spacing w:val="-2"/>
        </w:rPr>
        <w:t xml:space="preserve"> </w:t>
      </w:r>
      <w:r w:rsidRPr="00DA3743">
        <w:t>infart</w:t>
      </w:r>
      <w:r w:rsidRPr="00DA3743">
        <w:rPr>
          <w:spacing w:val="-3"/>
        </w:rPr>
        <w:t xml:space="preserve"> </w:t>
      </w:r>
      <w:r w:rsidRPr="00DA3743">
        <w:t>mijokardiku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aċċident</w:t>
      </w:r>
      <w:r w:rsidRPr="00DA3743">
        <w:rPr>
          <w:spacing w:val="-3"/>
        </w:rPr>
        <w:t xml:space="preserve"> </w:t>
      </w:r>
      <w:r w:rsidRPr="00DA3743">
        <w:t>ċerebrovaskulari</w:t>
      </w:r>
      <w:r w:rsidRPr="00DA3743">
        <w:rPr>
          <w:spacing w:val="-3"/>
        </w:rPr>
        <w:t xml:space="preserve"> </w:t>
      </w:r>
      <w:r w:rsidRPr="00DA3743">
        <w:t>ġew</w:t>
      </w:r>
      <w:r w:rsidRPr="00DA3743">
        <w:rPr>
          <w:spacing w:val="-3"/>
        </w:rPr>
        <w:t xml:space="preserve"> </w:t>
      </w:r>
      <w:r w:rsidRPr="00DA3743">
        <w:t xml:space="preserve">osservati f’pazjenti bi psorijasi esposti għal </w:t>
      </w:r>
      <w:r w:rsidR="00395C34" w:rsidRPr="00DA3743">
        <w:t>ustekinumab</w:t>
      </w:r>
      <w:r w:rsidRPr="00DA3743">
        <w:t xml:space="preserve"> fi studju ta’ osservazzjoni ta’ wara t-tqegħid fis-suq.</w:t>
      </w:r>
    </w:p>
    <w:p w14:paraId="745F4ED1" w14:textId="31FA491F" w:rsidR="00843B14" w:rsidRPr="00DA3743" w:rsidRDefault="005E3319" w:rsidP="006902F7">
      <w:pPr>
        <w:suppressAutoHyphens/>
      </w:pPr>
      <w:r w:rsidRPr="00DA3743">
        <w:t>Fatturi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riskju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mard</w:t>
      </w:r>
      <w:r w:rsidRPr="00DA3743">
        <w:rPr>
          <w:spacing w:val="-3"/>
        </w:rPr>
        <w:t xml:space="preserve"> </w:t>
      </w:r>
      <w:r w:rsidRPr="00DA3743">
        <w:t>kardjovaskulari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jiġu</w:t>
      </w:r>
      <w:r w:rsidRPr="00DA3743">
        <w:rPr>
          <w:spacing w:val="-3"/>
        </w:rPr>
        <w:t xml:space="preserve"> </w:t>
      </w:r>
      <w:r w:rsidRPr="00DA3743">
        <w:t>evalwati</w:t>
      </w:r>
      <w:r w:rsidRPr="00DA3743">
        <w:rPr>
          <w:spacing w:val="-3"/>
        </w:rPr>
        <w:t xml:space="preserve"> </w:t>
      </w:r>
      <w:r w:rsidRPr="00DA3743">
        <w:t>regolarment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it-trattament</w:t>
      </w:r>
      <w:r w:rsidRPr="00DA3743">
        <w:rPr>
          <w:spacing w:val="-2"/>
        </w:rPr>
        <w:t xml:space="preserve"> </w:t>
      </w:r>
      <w:r w:rsidRPr="00DA3743">
        <w:t xml:space="preserve">bi </w:t>
      </w:r>
      <w:r w:rsidR="00332AF3" w:rsidRPr="00DA3743">
        <w:rPr>
          <w:spacing w:val="-2"/>
        </w:rPr>
        <w:t>WEZENLA</w:t>
      </w:r>
      <w:r w:rsidRPr="00DA3743">
        <w:rPr>
          <w:spacing w:val="-2"/>
        </w:rPr>
        <w:t>.</w:t>
      </w:r>
    </w:p>
    <w:p w14:paraId="4D8802BE" w14:textId="77777777" w:rsidR="000B2817" w:rsidRPr="00DA3743" w:rsidRDefault="000B2817" w:rsidP="006902F7">
      <w:pPr>
        <w:suppressAutoHyphens/>
        <w:rPr>
          <w:spacing w:val="-2"/>
          <w:u w:val="single"/>
        </w:rPr>
      </w:pPr>
    </w:p>
    <w:p w14:paraId="745F4ED3" w14:textId="1C1ADC74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Tilqim</w:t>
      </w:r>
    </w:p>
    <w:p w14:paraId="2673AB63" w14:textId="77777777" w:rsidR="008C5987" w:rsidRPr="00DA3743" w:rsidRDefault="008C5987" w:rsidP="006902F7">
      <w:pPr>
        <w:keepNext/>
        <w:suppressAutoHyphens/>
      </w:pPr>
    </w:p>
    <w:p w14:paraId="745F4ED4" w14:textId="503216AB" w:rsidR="00843B14" w:rsidRPr="00DA3743" w:rsidRDefault="005E3319" w:rsidP="006902F7">
      <w:pPr>
        <w:suppressAutoHyphens/>
      </w:pPr>
      <w:r w:rsidRPr="00DA3743">
        <w:t>Huwa</w:t>
      </w:r>
      <w:r w:rsidRPr="00DA3743">
        <w:rPr>
          <w:spacing w:val="-2"/>
        </w:rPr>
        <w:t xml:space="preserve"> </w:t>
      </w:r>
      <w:r w:rsidRPr="00DA3743">
        <w:t>rrakkomadat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tilqim</w:t>
      </w:r>
      <w:r w:rsidRPr="00DA3743">
        <w:rPr>
          <w:spacing w:val="-2"/>
        </w:rPr>
        <w:t xml:space="preserve"> </w:t>
      </w:r>
      <w:r w:rsidRPr="00DA3743">
        <w:t>virali</w:t>
      </w:r>
      <w:r w:rsidRPr="00DA3743">
        <w:rPr>
          <w:spacing w:val="-3"/>
        </w:rPr>
        <w:t xml:space="preserve"> </w:t>
      </w:r>
      <w:r w:rsidRPr="00DA3743">
        <w:t>ħaj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batterjali</w:t>
      </w:r>
      <w:r w:rsidRPr="00DA3743">
        <w:rPr>
          <w:spacing w:val="-2"/>
        </w:rPr>
        <w:t xml:space="preserve"> </w:t>
      </w:r>
      <w:r w:rsidRPr="00DA3743">
        <w:t>ħaj</w:t>
      </w:r>
      <w:r w:rsidRPr="00DA3743">
        <w:rPr>
          <w:spacing w:val="-2"/>
        </w:rPr>
        <w:t xml:space="preserve"> </w:t>
      </w:r>
      <w:r w:rsidRPr="00DA3743">
        <w:t>(bħal</w:t>
      </w:r>
      <w:r w:rsidRPr="00DA3743">
        <w:rPr>
          <w:spacing w:val="-2"/>
        </w:rPr>
        <w:t xml:space="preserve"> </w:t>
      </w:r>
      <w:r w:rsidRPr="00DA3743">
        <w:t>Bacillus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Calmette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Guérin</w:t>
      </w:r>
      <w:r w:rsidRPr="00DA3743">
        <w:rPr>
          <w:spacing w:val="-2"/>
        </w:rPr>
        <w:t xml:space="preserve"> </w:t>
      </w:r>
      <w:r w:rsidRPr="00DA3743">
        <w:t xml:space="preserve">(BCG)) ma jingħatax fl-istess ħin ma’ </w:t>
      </w:r>
      <w:r w:rsidR="00332AF3" w:rsidRPr="00DA3743">
        <w:t>WEZENLA</w:t>
      </w:r>
      <w:r w:rsidRPr="00DA3743">
        <w:t xml:space="preserve">. Ma sarux studji speċifiċi f’pazjenti li dan l-aħħar kienu rċievew tilqim virali ħaj jew batterjali ħaj. M’hemm disponibbli l-ebda dejta dwar it-trasmissjoni sekondarja ta’ infezzjoni minn tilqim ħaj f’pazjenti li jkunu qed jingħataw </w:t>
      </w:r>
      <w:r w:rsidR="00395C34" w:rsidRPr="00DA3743">
        <w:t>ustekinumab</w:t>
      </w:r>
      <w:r w:rsidRPr="00DA3743">
        <w:t xml:space="preserve">. </w:t>
      </w:r>
      <w:r w:rsidR="00332AF3" w:rsidRPr="00DA3743">
        <w:t>WEZENLA</w:t>
      </w:r>
      <w:r w:rsidRPr="00DA3743">
        <w:t xml:space="preserve"> m’għandux jingħata għal mill-anqas 15-il ġimgħa qabel l-ewwel doża ta’ tilqim virali jew batterjali ħaj, u jista’ jerġa’ jingħata mhux inqas minn ġimagħtejn wara t-tilqim. Għal aktar informazzjoni u gwida dwar l-użu konkomitanti ta’ sustanzi immunosoppressivi wara t-tilqim, it-tobba għandhom jikkonsultaw Is-Sommarju tal-Karatteristiċi tal-Prodott tat-tilqima speċifika.</w:t>
      </w:r>
    </w:p>
    <w:p w14:paraId="745F4ED5" w14:textId="77777777" w:rsidR="00843B14" w:rsidRPr="00DA3743" w:rsidRDefault="00843B14" w:rsidP="006902F7">
      <w:pPr>
        <w:suppressAutoHyphens/>
      </w:pPr>
    </w:p>
    <w:p w14:paraId="745F4ED7" w14:textId="178F2265" w:rsidR="00843B14" w:rsidRPr="00DA3743" w:rsidRDefault="005E3319" w:rsidP="006902F7">
      <w:pPr>
        <w:suppressAutoHyphens/>
      </w:pPr>
      <w:r w:rsidRPr="00DA3743">
        <w:t xml:space="preserve">L-għoti ta’ vaċċini ħajjin (bħall-vaċċin tal-BCG) lil trabi esposti </w:t>
      </w:r>
      <w:r w:rsidRPr="00DA3743">
        <w:rPr>
          <w:i/>
        </w:rPr>
        <w:t xml:space="preserve">in utero </w:t>
      </w:r>
      <w:r w:rsidRPr="00DA3743">
        <w:t>għal ustekinumab mhux rakkomandat</w:t>
      </w:r>
      <w:r w:rsidRPr="00DA3743">
        <w:rPr>
          <w:spacing w:val="-3"/>
        </w:rPr>
        <w:t xml:space="preserve"> </w:t>
      </w:r>
      <w:r w:rsidR="007C1931" w:rsidRPr="000C4892">
        <w:t>għal</w:t>
      </w:r>
      <w:r w:rsidR="007C1931" w:rsidRPr="000C4892">
        <w:rPr>
          <w:spacing w:val="-1"/>
        </w:rPr>
        <w:t xml:space="preserve"> </w:t>
      </w:r>
      <w:r w:rsidR="007C1931">
        <w:t>tnax</w:t>
      </w:r>
      <w:r w:rsidR="00AB5E91">
        <w:t>-</w:t>
      </w:r>
      <w:r w:rsidR="007C1931">
        <w:t xml:space="preserve">il xahar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t-twelid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sakemm</w:t>
      </w:r>
      <w:r w:rsidRPr="00DA3743">
        <w:rPr>
          <w:spacing w:val="-3"/>
        </w:rPr>
        <w:t xml:space="preserve"> </w:t>
      </w:r>
      <w:r w:rsidRPr="00DA3743">
        <w:t>il-livelli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fis-serum</w:t>
      </w:r>
      <w:r w:rsidRPr="00DA3743">
        <w:rPr>
          <w:spacing w:val="-2"/>
        </w:rPr>
        <w:t xml:space="preserve"> </w:t>
      </w:r>
      <w:r w:rsidRPr="00DA3743">
        <w:t>tat-trabi</w:t>
      </w:r>
      <w:r w:rsidRPr="00DA3743">
        <w:rPr>
          <w:spacing w:val="-2"/>
        </w:rPr>
        <w:t xml:space="preserve"> </w:t>
      </w:r>
      <w:r w:rsidRPr="00DA3743">
        <w:t>ma jkunux jistgħu jiġu osservati (ara sezzjonijiet</w:t>
      </w:r>
      <w:r w:rsidR="00FB1871" w:rsidRPr="00DA3743">
        <w:t> </w:t>
      </w:r>
      <w:r w:rsidRPr="00DA3743">
        <w:t>4.5 u</w:t>
      </w:r>
      <w:r w:rsidR="00D47022" w:rsidRPr="00DA3743">
        <w:t> </w:t>
      </w:r>
      <w:r w:rsidRPr="00DA3743">
        <w:t>4.6). Jekk ikun hemm benefiċċju kliniku ċar</w:t>
      </w:r>
      <w:r w:rsidR="00077D8C" w:rsidRPr="00DA3743">
        <w:t xml:space="preserve"> </w:t>
      </w:r>
      <w:r w:rsidRPr="00DA3743">
        <w:t>għat</w:t>
      </w:r>
      <w:r w:rsidR="00077D8C" w:rsidRPr="00DA3743">
        <w:noBreakHyphen/>
      </w:r>
      <w:r w:rsidRPr="00DA3743">
        <w:t>tarbija</w:t>
      </w:r>
      <w:r w:rsidRPr="00DA3743">
        <w:rPr>
          <w:spacing w:val="-2"/>
        </w:rPr>
        <w:t xml:space="preserve"> </w:t>
      </w:r>
      <w:r w:rsidRPr="00DA3743">
        <w:t>individwali,</w:t>
      </w:r>
      <w:r w:rsidRPr="00DA3743">
        <w:rPr>
          <w:spacing w:val="-3"/>
        </w:rPr>
        <w:t xml:space="preserve"> </w:t>
      </w:r>
      <w:r w:rsidRPr="00DA3743">
        <w:t>l-għoti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vaċċin</w:t>
      </w:r>
      <w:r w:rsidRPr="00DA3743">
        <w:rPr>
          <w:spacing w:val="-2"/>
        </w:rPr>
        <w:t xml:space="preserve"> </w:t>
      </w:r>
      <w:r w:rsidRPr="00DA3743">
        <w:t>ħaj</w:t>
      </w:r>
      <w:r w:rsidRPr="00DA3743">
        <w:rPr>
          <w:spacing w:val="-4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f’punt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żmien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kmieni,</w:t>
      </w:r>
      <w:r w:rsidRPr="00DA3743">
        <w:rPr>
          <w:spacing w:val="-3"/>
        </w:rPr>
        <w:t xml:space="preserve"> </w:t>
      </w:r>
      <w:r w:rsidRPr="00DA3743">
        <w:t>jekk il-livelli ta’ ustekinumab fis-serum tat-tarbija ma jkunux jistgħu jiġu osservati.</w:t>
      </w:r>
    </w:p>
    <w:p w14:paraId="6DE9F7F6" w14:textId="77777777" w:rsidR="000B2817" w:rsidRPr="00DA3743" w:rsidRDefault="000B2817" w:rsidP="006902F7">
      <w:pPr>
        <w:suppressAutoHyphens/>
      </w:pPr>
    </w:p>
    <w:p w14:paraId="745F4ED8" w14:textId="0A00868D" w:rsidR="00843B14" w:rsidRPr="00DA3743" w:rsidRDefault="005E3319" w:rsidP="006902F7">
      <w:pPr>
        <w:suppressAutoHyphens/>
      </w:pPr>
      <w:r w:rsidRPr="00DA3743">
        <w:t>Pazjenti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qed</w:t>
      </w:r>
      <w:r w:rsidRPr="00DA3743">
        <w:rPr>
          <w:spacing w:val="-6"/>
        </w:rPr>
        <w:t xml:space="preserve"> </w:t>
      </w:r>
      <w:r w:rsidRPr="00DA3743">
        <w:t>jirċievu</w:t>
      </w:r>
      <w:r w:rsidRPr="00DA3743">
        <w:rPr>
          <w:spacing w:val="-6"/>
        </w:rPr>
        <w:t xml:space="preserve"> </w:t>
      </w:r>
      <w:r w:rsidR="00332AF3" w:rsidRPr="00DA3743">
        <w:t>WEZENLA</w:t>
      </w:r>
      <w:r w:rsidRPr="00DA3743">
        <w:rPr>
          <w:spacing w:val="-6"/>
        </w:rPr>
        <w:t xml:space="preserve"> </w:t>
      </w:r>
      <w:r w:rsidRPr="00DA3743">
        <w:t>jistgħu</w:t>
      </w:r>
      <w:r w:rsidRPr="00DA3743">
        <w:rPr>
          <w:spacing w:val="-6"/>
        </w:rPr>
        <w:t xml:space="preserve"> </w:t>
      </w:r>
      <w:r w:rsidRPr="00DA3743">
        <w:t>jirċievu</w:t>
      </w:r>
      <w:r w:rsidRPr="00DA3743">
        <w:rPr>
          <w:spacing w:val="-6"/>
        </w:rPr>
        <w:t xml:space="preserve"> </w:t>
      </w:r>
      <w:r w:rsidRPr="00DA3743">
        <w:t>flimkien</w:t>
      </w:r>
      <w:r w:rsidRPr="00DA3743">
        <w:rPr>
          <w:spacing w:val="-6"/>
        </w:rPr>
        <w:t xml:space="preserve"> </w:t>
      </w:r>
      <w:r w:rsidRPr="00DA3743">
        <w:t>miegħu</w:t>
      </w:r>
      <w:r w:rsidRPr="00DA3743">
        <w:rPr>
          <w:spacing w:val="-6"/>
        </w:rPr>
        <w:t xml:space="preserve"> </w:t>
      </w:r>
      <w:r w:rsidRPr="00DA3743">
        <w:t>tilqim</w:t>
      </w:r>
      <w:r w:rsidRPr="00DA3743">
        <w:rPr>
          <w:spacing w:val="-6"/>
        </w:rPr>
        <w:t xml:space="preserve"> </w:t>
      </w:r>
      <w:r w:rsidRPr="00DA3743">
        <w:t>inattivat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mhux</w:t>
      </w:r>
      <w:r w:rsidRPr="00DA3743">
        <w:rPr>
          <w:spacing w:val="-6"/>
        </w:rPr>
        <w:t xml:space="preserve"> </w:t>
      </w:r>
      <w:r w:rsidRPr="00DA3743">
        <w:rPr>
          <w:spacing w:val="-4"/>
        </w:rPr>
        <w:t>ħaj.</w:t>
      </w:r>
    </w:p>
    <w:p w14:paraId="745F4ED9" w14:textId="77777777" w:rsidR="00843B14" w:rsidRPr="00DA3743" w:rsidRDefault="00843B14" w:rsidP="006902F7">
      <w:pPr>
        <w:suppressAutoHyphens/>
      </w:pPr>
    </w:p>
    <w:p w14:paraId="745F4EDA" w14:textId="1E33DB70" w:rsidR="00843B14" w:rsidRPr="00DA3743" w:rsidRDefault="005E3319" w:rsidP="006902F7">
      <w:pPr>
        <w:suppressAutoHyphens/>
      </w:pPr>
      <w:r w:rsidRPr="00DA3743">
        <w:t>Kura</w:t>
      </w:r>
      <w:r w:rsidRPr="00DA3743">
        <w:rPr>
          <w:spacing w:val="-3"/>
        </w:rPr>
        <w:t xml:space="preserve"> </w:t>
      </w:r>
      <w:r w:rsidRPr="00DA3743">
        <w:t>fit-tul</w:t>
      </w:r>
      <w:r w:rsidRPr="00DA3743">
        <w:rPr>
          <w:spacing w:val="-3"/>
        </w:rPr>
        <w:t xml:space="preserve"> </w:t>
      </w:r>
      <w:r w:rsidRPr="00DA3743">
        <w:t>b’</w:t>
      </w:r>
      <w:r w:rsidR="00C41C1C" w:rsidRPr="004A43A4">
        <w:t>WEZENLA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jxejjinx</w:t>
      </w:r>
      <w:r w:rsidRPr="00DA3743">
        <w:rPr>
          <w:spacing w:val="-3"/>
        </w:rPr>
        <w:t xml:space="preserve"> </w:t>
      </w:r>
      <w:r w:rsidRPr="00DA3743">
        <w:t>ir-rispons</w:t>
      </w:r>
      <w:r w:rsidRPr="00DA3743">
        <w:rPr>
          <w:spacing w:val="-3"/>
        </w:rPr>
        <w:t xml:space="preserve"> </w:t>
      </w:r>
      <w:r w:rsidRPr="00DA3743">
        <w:t>immuni</w:t>
      </w:r>
      <w:r w:rsidRPr="00DA3743">
        <w:rPr>
          <w:spacing w:val="-3"/>
        </w:rPr>
        <w:t xml:space="preserve"> </w:t>
      </w:r>
      <w:r w:rsidRPr="00DA3743">
        <w:t>umorali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polysaccharide</w:t>
      </w:r>
      <w:r w:rsidRPr="00DA3743">
        <w:rPr>
          <w:spacing w:val="-3"/>
        </w:rPr>
        <w:t xml:space="preserve"> </w:t>
      </w:r>
      <w:r w:rsidRPr="00DA3743">
        <w:t>pnewmokokkali jew għat-tilqim tat-tetnu (ara sezzjoni</w:t>
      </w:r>
      <w:r w:rsidR="00FB1871" w:rsidRPr="00DA3743">
        <w:t> </w:t>
      </w:r>
      <w:r w:rsidRPr="00DA3743">
        <w:t>5.1).</w:t>
      </w:r>
    </w:p>
    <w:p w14:paraId="31AC0A84" w14:textId="77777777" w:rsidR="003525D4" w:rsidRPr="00DA3743" w:rsidRDefault="003525D4" w:rsidP="006902F7">
      <w:pPr>
        <w:suppressAutoHyphens/>
        <w:rPr>
          <w:u w:val="single"/>
        </w:rPr>
      </w:pPr>
    </w:p>
    <w:p w14:paraId="745F4EDB" w14:textId="6A1B3ACF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Kura</w:t>
      </w:r>
      <w:r w:rsidRPr="00DA3743">
        <w:rPr>
          <w:spacing w:val="-11"/>
          <w:u w:val="single"/>
        </w:rPr>
        <w:t xml:space="preserve"> </w:t>
      </w:r>
      <w:r w:rsidRPr="00DA3743">
        <w:rPr>
          <w:u w:val="single"/>
        </w:rPr>
        <w:t>immunosoppressiva</w:t>
      </w:r>
      <w:r w:rsidRPr="00DA3743">
        <w:rPr>
          <w:spacing w:val="-10"/>
          <w:u w:val="single"/>
        </w:rPr>
        <w:t xml:space="preserve"> </w:t>
      </w:r>
      <w:r w:rsidRPr="00DA3743">
        <w:rPr>
          <w:spacing w:val="-2"/>
          <w:u w:val="single"/>
        </w:rPr>
        <w:t>konkomitanti</w:t>
      </w:r>
    </w:p>
    <w:p w14:paraId="394A9D45" w14:textId="77777777" w:rsidR="008C5987" w:rsidRPr="00DA3743" w:rsidRDefault="008C5987" w:rsidP="006902F7">
      <w:pPr>
        <w:keepNext/>
        <w:suppressAutoHyphens/>
      </w:pPr>
    </w:p>
    <w:p w14:paraId="745F4EDC" w14:textId="0336AFAE" w:rsidR="00843B14" w:rsidRPr="00DA3743" w:rsidRDefault="005E3319" w:rsidP="006902F7">
      <w:pPr>
        <w:suppressAutoHyphens/>
      </w:pPr>
      <w:r w:rsidRPr="00DA3743">
        <w:t xml:space="preserve">Fi studji dwar il-psorijasi, is-sigurtà u l-effikaċja ta’ </w:t>
      </w:r>
      <w:r w:rsidR="00395C34" w:rsidRPr="00DA3743">
        <w:t>ustekinumab</w:t>
      </w:r>
      <w:r w:rsidRPr="00DA3743">
        <w:t xml:space="preserve"> flimkien ma’ immunosuppressanti, inklużi prodotti bijoloġiċi jew fototerapija, ma ġewx evalwati. Fi studji dwar artrite psorjatika, l-użu ta’ MTX fl-istess ħin ma jidhirx li influwenza s-sigurtà jew l-effikaċja ta’ </w:t>
      </w:r>
      <w:r w:rsidR="00395C34" w:rsidRPr="00DA3743">
        <w:t>ustekinumab</w:t>
      </w:r>
      <w:r w:rsidRPr="00DA3743">
        <w:t xml:space="preserve">. Fi studji dwar il-marda ta’ Crohn u kolite ulċerattiva, l-użu konkomitanti ta’ mediċini immunosuppressivi jew kortikosterojdi ma deherx li jinfluwenza s-sigurtà jew l-effikaċja ta’ </w:t>
      </w:r>
      <w:r w:rsidR="00395C34" w:rsidRPr="00DA3743">
        <w:t>ustekinumab</w:t>
      </w:r>
      <w:r w:rsidRPr="00DA3743">
        <w:t>. Għandha tingħata attenzjoni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l-użu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immunosoppressanti</w:t>
      </w:r>
      <w:r w:rsidRPr="00DA3743">
        <w:rPr>
          <w:spacing w:val="-3"/>
        </w:rPr>
        <w:t xml:space="preserve"> </w:t>
      </w:r>
      <w:r w:rsidRPr="00DA3743">
        <w:t>oħra</w:t>
      </w:r>
      <w:r w:rsidRPr="00DA3743">
        <w:rPr>
          <w:spacing w:val="-3"/>
        </w:rPr>
        <w:t xml:space="preserve"> </w:t>
      </w:r>
      <w:r w:rsidRPr="00DA3743">
        <w:t>flimkien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meta jkun hemm tibdil minn prodotti immunosoppressivi bijoloġiċi oħra (ara sezzjoni</w:t>
      </w:r>
      <w:r w:rsidR="00FB1871" w:rsidRPr="00DA3743">
        <w:t> </w:t>
      </w:r>
      <w:r w:rsidRPr="00DA3743">
        <w:t>4.5).</w:t>
      </w:r>
    </w:p>
    <w:p w14:paraId="745F4EDD" w14:textId="77777777" w:rsidR="00843B14" w:rsidRPr="00DA3743" w:rsidRDefault="00843B14" w:rsidP="006902F7">
      <w:pPr>
        <w:suppressAutoHyphens/>
      </w:pPr>
    </w:p>
    <w:p w14:paraId="745F4EDE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Immunoterapija</w:t>
      </w:r>
    </w:p>
    <w:p w14:paraId="179F11F1" w14:textId="77777777" w:rsidR="008C5987" w:rsidRPr="00DA3743" w:rsidRDefault="008C5987" w:rsidP="006902F7">
      <w:pPr>
        <w:keepNext/>
        <w:suppressAutoHyphens/>
      </w:pPr>
    </w:p>
    <w:p w14:paraId="745F4EDF" w14:textId="50DF4F06" w:rsidR="00843B14" w:rsidRPr="00DA3743" w:rsidRDefault="00395C34" w:rsidP="006902F7">
      <w:pPr>
        <w:suppressAutoHyphens/>
      </w:pPr>
      <w:r w:rsidRPr="00DA3743">
        <w:t>Ustekinumab</w:t>
      </w:r>
      <w:r w:rsidR="005E3319" w:rsidRPr="00DA3743">
        <w:rPr>
          <w:spacing w:val="-3"/>
        </w:rPr>
        <w:t xml:space="preserve"> </w:t>
      </w:r>
      <w:r w:rsidR="005E3319" w:rsidRPr="00DA3743">
        <w:t>ma</w:t>
      </w:r>
      <w:r w:rsidR="005E3319" w:rsidRPr="00DA3743">
        <w:rPr>
          <w:spacing w:val="-3"/>
        </w:rPr>
        <w:t xml:space="preserve"> </w:t>
      </w:r>
      <w:r w:rsidR="005E3319" w:rsidRPr="00DA3743">
        <w:t>kienx</w:t>
      </w:r>
      <w:r w:rsidR="005E3319" w:rsidRPr="00DA3743">
        <w:rPr>
          <w:spacing w:val="-3"/>
        </w:rPr>
        <w:t xml:space="preserve"> </w:t>
      </w:r>
      <w:r w:rsidR="005E3319" w:rsidRPr="00DA3743">
        <w:t>evalwat</w:t>
      </w:r>
      <w:r w:rsidR="005E3319" w:rsidRPr="00DA3743">
        <w:rPr>
          <w:spacing w:val="-3"/>
        </w:rPr>
        <w:t xml:space="preserve"> </w:t>
      </w:r>
      <w:r w:rsidR="005E3319" w:rsidRPr="00DA3743">
        <w:t>f’pazjenti</w:t>
      </w:r>
      <w:r w:rsidR="005E3319" w:rsidRPr="00DA3743">
        <w:rPr>
          <w:spacing w:val="-3"/>
        </w:rPr>
        <w:t xml:space="preserve"> </w:t>
      </w:r>
      <w:r w:rsidR="005E3319" w:rsidRPr="00DA3743">
        <w:t>li</w:t>
      </w:r>
      <w:r w:rsidR="005E3319" w:rsidRPr="00DA3743">
        <w:rPr>
          <w:spacing w:val="-3"/>
        </w:rPr>
        <w:t xml:space="preserve"> </w:t>
      </w:r>
      <w:r w:rsidR="005E3319" w:rsidRPr="00DA3743">
        <w:t>ħadu</w:t>
      </w:r>
      <w:r w:rsidR="005E3319" w:rsidRPr="00DA3743">
        <w:rPr>
          <w:spacing w:val="-3"/>
        </w:rPr>
        <w:t xml:space="preserve"> </w:t>
      </w:r>
      <w:r w:rsidR="005E3319" w:rsidRPr="00DA3743">
        <w:t>immunoterapija</w:t>
      </w:r>
      <w:r w:rsidR="005E3319" w:rsidRPr="00DA3743">
        <w:rPr>
          <w:spacing w:val="-3"/>
        </w:rPr>
        <w:t xml:space="preserve"> </w:t>
      </w:r>
      <w:r w:rsidR="005E3319" w:rsidRPr="00DA3743">
        <w:t>għal</w:t>
      </w:r>
      <w:r w:rsidR="005E3319" w:rsidRPr="00DA3743">
        <w:rPr>
          <w:spacing w:val="-3"/>
        </w:rPr>
        <w:t xml:space="preserve"> </w:t>
      </w:r>
      <w:r w:rsidR="005E3319" w:rsidRPr="00DA3743">
        <w:t>allerġija.</w:t>
      </w:r>
      <w:r w:rsidR="005E3319" w:rsidRPr="00DA3743">
        <w:rPr>
          <w:spacing w:val="-3"/>
        </w:rPr>
        <w:t xml:space="preserve"> </w:t>
      </w:r>
      <w:r w:rsidR="005E3319" w:rsidRPr="00DA3743">
        <w:t>Mhux</w:t>
      </w:r>
      <w:r w:rsidR="005E3319" w:rsidRPr="00DA3743">
        <w:rPr>
          <w:spacing w:val="-3"/>
        </w:rPr>
        <w:t xml:space="preserve"> </w:t>
      </w:r>
      <w:r w:rsidR="005E3319" w:rsidRPr="00DA3743">
        <w:t>magħruf</w:t>
      </w:r>
      <w:r w:rsidR="005E3319" w:rsidRPr="00DA3743">
        <w:rPr>
          <w:spacing w:val="-3"/>
        </w:rPr>
        <w:t xml:space="preserve"> </w:t>
      </w:r>
      <w:r w:rsidR="005E3319" w:rsidRPr="00DA3743">
        <w:t xml:space="preserve">jekk </w:t>
      </w:r>
      <w:r w:rsidR="00332AF3" w:rsidRPr="00DA3743">
        <w:t>WEZENLA</w:t>
      </w:r>
      <w:r w:rsidR="005E3319" w:rsidRPr="00DA3743">
        <w:t xml:space="preserve"> jistax jaffettwa l-immunoterapija għall-allerġija.</w:t>
      </w:r>
    </w:p>
    <w:p w14:paraId="4DEB52C1" w14:textId="77777777" w:rsidR="003525D4" w:rsidRPr="00DA3743" w:rsidRDefault="003525D4" w:rsidP="006902F7">
      <w:pPr>
        <w:suppressAutoHyphens/>
        <w:rPr>
          <w:u w:val="single"/>
        </w:rPr>
      </w:pPr>
    </w:p>
    <w:p w14:paraId="745F4EE0" w14:textId="2B433F9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Kundizzjonijiet</w:t>
      </w:r>
      <w:r w:rsidRPr="00DA3743">
        <w:rPr>
          <w:spacing w:val="-11"/>
          <w:u w:val="single"/>
        </w:rPr>
        <w:t xml:space="preserve"> </w:t>
      </w:r>
      <w:r w:rsidRPr="00DA3743">
        <w:rPr>
          <w:u w:val="single"/>
        </w:rPr>
        <w:t>serji</w:t>
      </w:r>
      <w:r w:rsidRPr="00DA3743">
        <w:rPr>
          <w:spacing w:val="-10"/>
          <w:u w:val="single"/>
        </w:rPr>
        <w:t xml:space="preserve"> </w:t>
      </w:r>
      <w:r w:rsidRPr="00DA3743">
        <w:rPr>
          <w:u w:val="single"/>
        </w:rPr>
        <w:t>fil-</w:t>
      </w:r>
      <w:r w:rsidRPr="00DA3743">
        <w:rPr>
          <w:spacing w:val="-2"/>
          <w:u w:val="single"/>
        </w:rPr>
        <w:t>ġilda</w:t>
      </w:r>
    </w:p>
    <w:p w14:paraId="640AB22E" w14:textId="77777777" w:rsidR="008C5987" w:rsidRPr="00DA3743" w:rsidRDefault="008C5987" w:rsidP="006902F7">
      <w:pPr>
        <w:keepNext/>
        <w:suppressAutoHyphens/>
      </w:pPr>
    </w:p>
    <w:p w14:paraId="745F4EE1" w14:textId="4A565468" w:rsidR="00843B14" w:rsidRPr="00DA3743" w:rsidRDefault="005E3319" w:rsidP="006902F7">
      <w:pPr>
        <w:suppressAutoHyphens/>
      </w:pPr>
      <w:r w:rsidRPr="00DA3743">
        <w:t>F’pazjenti bil-psorijasi, dermatite fejn il-ġilda taqa’ qxur qxur kienet irrappurtata wara kura b’ustekinumab (ara sezzjoni</w:t>
      </w:r>
      <w:r w:rsidR="00FB1871" w:rsidRPr="00DA3743">
        <w:t> </w:t>
      </w:r>
      <w:r w:rsidRPr="00DA3743">
        <w:t>4.8). Pazjenti bi psorijasi tal-plakka jistgħu jiżviluppaw psorijasi eritrodermika,</w:t>
      </w:r>
      <w:r w:rsidRPr="00DA3743">
        <w:rPr>
          <w:spacing w:val="-3"/>
        </w:rPr>
        <w:t xml:space="preserve"> </w:t>
      </w:r>
      <w:r w:rsidRPr="00DA3743">
        <w:t>b’sintomi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klinikament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jkunux</w:t>
      </w:r>
      <w:r w:rsidRPr="00DA3743">
        <w:rPr>
          <w:spacing w:val="-3"/>
        </w:rPr>
        <w:t xml:space="preserve"> </w:t>
      </w:r>
      <w:r w:rsidRPr="00DA3743">
        <w:t>jingħarfu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dermatite</w:t>
      </w:r>
      <w:r w:rsidRPr="00DA3743">
        <w:rPr>
          <w:spacing w:val="-3"/>
        </w:rPr>
        <w:t xml:space="preserve"> </w:t>
      </w:r>
      <w:r w:rsidRPr="00DA3743">
        <w:t>fejn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taqa’ qxur qxur, bħala parti mill-progressjoni naturali tal-marda tagħhom. Bħala parti mill-monitoraġġ tal</w:t>
      </w:r>
      <w:r w:rsidR="00077D8C" w:rsidRPr="00DA3743">
        <w:noBreakHyphen/>
      </w:r>
      <w:r w:rsidRPr="00DA3743">
        <w:t xml:space="preserve">psorijasi tal-pazjent, it-tobba għandhom ikunu attenti għal sintomi ta’ psorijasi eritrodermika jew dermatite fejn il-ġilda taqa’ qxur qxur. Jekk dawn is-sintomi jseħħu, għandha tinbeda terapija xierqa. </w:t>
      </w:r>
      <w:r w:rsidR="00332AF3" w:rsidRPr="00DA3743">
        <w:t>WEZENLA</w:t>
      </w:r>
      <w:r w:rsidRPr="00DA3743">
        <w:t xml:space="preserve"> għandu jitwaqqaf jekk tkun issuspettata reazzjoni għall-mediċina.</w:t>
      </w:r>
    </w:p>
    <w:p w14:paraId="45732398" w14:textId="77777777" w:rsidR="003525D4" w:rsidRPr="00DA3743" w:rsidRDefault="003525D4" w:rsidP="006902F7">
      <w:pPr>
        <w:suppressAutoHyphens/>
        <w:rPr>
          <w:u w:val="single"/>
        </w:rPr>
      </w:pPr>
    </w:p>
    <w:p w14:paraId="745F4EE2" w14:textId="57D29A3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Kondizzjonijiet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relatati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ma’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lupus</w:t>
      </w:r>
    </w:p>
    <w:p w14:paraId="22B5D3D7" w14:textId="77777777" w:rsidR="008C5987" w:rsidRPr="00DA3743" w:rsidRDefault="008C5987" w:rsidP="006902F7">
      <w:pPr>
        <w:keepNext/>
        <w:suppressAutoHyphens/>
      </w:pPr>
    </w:p>
    <w:p w14:paraId="745F4EE3" w14:textId="77777777" w:rsidR="00843B14" w:rsidRPr="00DA3743" w:rsidRDefault="005E3319" w:rsidP="006902F7">
      <w:pPr>
        <w:suppressAutoHyphens/>
      </w:pPr>
      <w:r w:rsidRPr="00DA3743">
        <w:t>Każijiet ta’ kondizzjonijiet relatati ma’ lupus ġew irrappurtati f’pazjenti ttrattati b’ustekinumab, li jinkludu</w:t>
      </w:r>
      <w:r w:rsidRPr="00DA3743">
        <w:rPr>
          <w:spacing w:val="-4"/>
        </w:rPr>
        <w:t xml:space="preserve"> </w:t>
      </w:r>
      <w:r w:rsidRPr="00DA3743">
        <w:t>lupus</w:t>
      </w:r>
      <w:r w:rsidRPr="00DA3743">
        <w:rPr>
          <w:spacing w:val="-3"/>
        </w:rPr>
        <w:t xml:space="preserve"> </w:t>
      </w:r>
      <w:r w:rsidRPr="00DA3743">
        <w:t>erythematosus</w:t>
      </w:r>
      <w:r w:rsidRPr="00DA3743">
        <w:rPr>
          <w:spacing w:val="-1"/>
        </w:rPr>
        <w:t xml:space="preserve"> </w:t>
      </w:r>
      <w:r w:rsidRPr="00DA3743">
        <w:t>tal-ġilda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sindrome</w:t>
      </w:r>
      <w:r w:rsidRPr="00DA3743">
        <w:rPr>
          <w:spacing w:val="-2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Pr="00DA3743">
        <w:t>lupus.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iseħħu</w:t>
      </w:r>
      <w:r w:rsidRPr="00DA3743">
        <w:rPr>
          <w:spacing w:val="-5"/>
        </w:rPr>
        <w:t xml:space="preserve"> </w:t>
      </w:r>
      <w:r w:rsidRPr="00DA3743">
        <w:t>feriti,</w:t>
      </w:r>
      <w:r w:rsidRPr="00DA3743">
        <w:rPr>
          <w:spacing w:val="-3"/>
        </w:rPr>
        <w:t xml:space="preserve"> </w:t>
      </w:r>
      <w:r w:rsidRPr="00DA3743">
        <w:t>speċjalment</w:t>
      </w:r>
      <w:r w:rsidRPr="00DA3743">
        <w:rPr>
          <w:spacing w:val="-3"/>
        </w:rPr>
        <w:t xml:space="preserve"> </w:t>
      </w:r>
      <w:r w:rsidRPr="00DA3743">
        <w:t>f’partijiet tal-ġilda esposti għax-xemx jew jekk akkumpanjati b’artralġja, il-pazjent għandu jfittex attenzjoni medika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malajr.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id-dijanjożi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kondizzjoni</w:t>
      </w:r>
      <w:r w:rsidRPr="00DA3743">
        <w:rPr>
          <w:spacing w:val="-3"/>
        </w:rPr>
        <w:t xml:space="preserve"> </w:t>
      </w:r>
      <w:r w:rsidRPr="00DA3743">
        <w:t>relatata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lupus</w:t>
      </w:r>
      <w:r w:rsidRPr="00DA3743">
        <w:rPr>
          <w:spacing w:val="-3"/>
        </w:rPr>
        <w:t xml:space="preserve"> </w:t>
      </w:r>
      <w:r w:rsidRPr="00DA3743">
        <w:t>tkun</w:t>
      </w:r>
      <w:r w:rsidRPr="00DA3743">
        <w:rPr>
          <w:spacing w:val="-3"/>
        </w:rPr>
        <w:t xml:space="preserve"> </w:t>
      </w:r>
      <w:r w:rsidRPr="00DA3743">
        <w:t>ikkonfermata,</w:t>
      </w:r>
      <w:r w:rsidRPr="00DA3743">
        <w:rPr>
          <w:spacing w:val="-3"/>
        </w:rPr>
        <w:t xml:space="preserve"> </w:t>
      </w:r>
      <w:r w:rsidRPr="00DA3743">
        <w:t>ustekinumab għandu jitwaqqaf u għandu jinbeda trattament xieraq.</w:t>
      </w:r>
    </w:p>
    <w:p w14:paraId="745F4EE4" w14:textId="77777777" w:rsidR="00843B14" w:rsidRPr="00DA3743" w:rsidRDefault="00843B14" w:rsidP="006902F7">
      <w:pPr>
        <w:suppressAutoHyphens/>
      </w:pPr>
    </w:p>
    <w:p w14:paraId="745F4EE5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Popolazzjonijiet</w:t>
      </w:r>
      <w:r w:rsidRPr="00DA3743">
        <w:rPr>
          <w:spacing w:val="16"/>
          <w:u w:val="single"/>
        </w:rPr>
        <w:t xml:space="preserve"> </w:t>
      </w:r>
      <w:r w:rsidRPr="00DA3743">
        <w:rPr>
          <w:spacing w:val="-2"/>
          <w:u w:val="single"/>
        </w:rPr>
        <w:t>speċjali</w:t>
      </w:r>
    </w:p>
    <w:p w14:paraId="13050B98" w14:textId="77777777" w:rsidR="008C5987" w:rsidRPr="00DA3743" w:rsidRDefault="008C5987" w:rsidP="006902F7">
      <w:pPr>
        <w:keepNext/>
        <w:suppressAutoHyphens/>
      </w:pPr>
    </w:p>
    <w:p w14:paraId="745F4EE6" w14:textId="006EE428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Anzjani</w:t>
      </w:r>
      <w:r w:rsidRPr="00DA3743">
        <w:rPr>
          <w:i/>
          <w:spacing w:val="-4"/>
        </w:rPr>
        <w:t xml:space="preserve"> </w:t>
      </w:r>
      <w:r w:rsidRPr="00DA3743">
        <w:rPr>
          <w:i/>
        </w:rPr>
        <w:t>(</w:t>
      </w:r>
      <w:r w:rsidR="00305489" w:rsidRPr="00DA3743">
        <w:rPr>
          <w:i/>
        </w:rPr>
        <w:t>≥ </w:t>
      </w:r>
      <w:r w:rsidRPr="00DA3743">
        <w:rPr>
          <w:i/>
        </w:rPr>
        <w:t>65</w:t>
      </w:r>
      <w:r w:rsidR="00D47022" w:rsidRPr="00DA3743">
        <w:rPr>
          <w:i/>
          <w:spacing w:val="-1"/>
        </w:rPr>
        <w:t> </w:t>
      </w:r>
      <w:r w:rsidRPr="00DA3743">
        <w:rPr>
          <w:i/>
          <w:spacing w:val="-2"/>
        </w:rPr>
        <w:t>snin)</w:t>
      </w:r>
    </w:p>
    <w:p w14:paraId="17B7394A" w14:textId="77777777" w:rsidR="008C5987" w:rsidRPr="00DA3743" w:rsidRDefault="008C5987" w:rsidP="006902F7">
      <w:pPr>
        <w:keepNext/>
        <w:suppressAutoHyphens/>
        <w:rPr>
          <w:iCs/>
        </w:rPr>
      </w:pPr>
    </w:p>
    <w:p w14:paraId="745F4EE9" w14:textId="72D8CB44" w:rsidR="00843B14" w:rsidRPr="00DA3743" w:rsidRDefault="005E3319" w:rsidP="006902F7">
      <w:pPr>
        <w:suppressAutoHyphens/>
      </w:pPr>
      <w:r w:rsidRPr="00DA3743">
        <w:t>Ġeneralment,</w:t>
      </w:r>
      <w:r w:rsidRPr="00DA3743">
        <w:rPr>
          <w:spacing w:val="-3"/>
        </w:rPr>
        <w:t xml:space="preserve"> </w:t>
      </w:r>
      <w:r w:rsidRPr="00DA3743">
        <w:t>ebda</w:t>
      </w:r>
      <w:r w:rsidRPr="00DA3743">
        <w:rPr>
          <w:spacing w:val="-3"/>
        </w:rPr>
        <w:t xml:space="preserve"> </w:t>
      </w:r>
      <w:r w:rsidRPr="00DA3743">
        <w:t>differenzi</w:t>
      </w:r>
      <w:r w:rsidRPr="00DA3743">
        <w:rPr>
          <w:spacing w:val="-2"/>
        </w:rPr>
        <w:t xml:space="preserve"> </w:t>
      </w:r>
      <w:r w:rsidRPr="00DA3743">
        <w:t>fl-effikaċja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fis-sigurtà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ġew</w:t>
      </w:r>
      <w:r w:rsidRPr="00DA3743">
        <w:rPr>
          <w:spacing w:val="-3"/>
        </w:rPr>
        <w:t xml:space="preserve"> </w:t>
      </w:r>
      <w:r w:rsidRPr="00DA3743">
        <w:t>osservati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65</w:t>
      </w:r>
      <w:r w:rsidR="00D47022" w:rsidRPr="00DA3743">
        <w:rPr>
          <w:spacing w:val="-3"/>
        </w:rPr>
        <w:t> 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jew iktar</w:t>
      </w:r>
      <w:r w:rsidRPr="00DA3743">
        <w:rPr>
          <w:spacing w:val="-1"/>
        </w:rPr>
        <w:t xml:space="preserve"> </w:t>
      </w:r>
      <w:r w:rsidRPr="00DA3743">
        <w:t>li</w:t>
      </w:r>
      <w:r w:rsidRPr="00DA3743">
        <w:rPr>
          <w:spacing w:val="-1"/>
        </w:rPr>
        <w:t xml:space="preserve"> </w:t>
      </w:r>
      <w:r w:rsidRPr="00DA3743">
        <w:t>ngħataw</w:t>
      </w:r>
      <w:r w:rsidRPr="00DA3743">
        <w:rPr>
          <w:spacing w:val="-2"/>
        </w:rPr>
        <w:t xml:space="preserve"> </w:t>
      </w:r>
      <w:r w:rsidR="00395C34" w:rsidRPr="00DA3743">
        <w:t>ustekinumab</w:t>
      </w:r>
      <w:r w:rsidRPr="00DA3743">
        <w:rPr>
          <w:spacing w:val="-2"/>
        </w:rPr>
        <w:t xml:space="preserve"> </w:t>
      </w:r>
      <w:r w:rsidRPr="00DA3743">
        <w:t>meta</w:t>
      </w:r>
      <w:r w:rsidRPr="00DA3743">
        <w:rPr>
          <w:spacing w:val="-2"/>
        </w:rPr>
        <w:t xml:space="preserve"> </w:t>
      </w:r>
      <w:r w:rsidRPr="00DA3743">
        <w:t>mqabbla</w:t>
      </w:r>
      <w:r w:rsidRPr="00DA3743">
        <w:rPr>
          <w:spacing w:val="-2"/>
        </w:rPr>
        <w:t xml:space="preserve"> </w:t>
      </w:r>
      <w:r w:rsidRPr="00DA3743">
        <w:t>ma’</w:t>
      </w:r>
      <w:r w:rsidRPr="00DA3743">
        <w:rPr>
          <w:spacing w:val="-2"/>
        </w:rPr>
        <w:t xml:space="preserve"> </w:t>
      </w:r>
      <w:r w:rsidRPr="00DA3743">
        <w:t>pazjenti</w:t>
      </w:r>
      <w:r w:rsidRPr="00DA3743">
        <w:rPr>
          <w:spacing w:val="-2"/>
        </w:rPr>
        <w:t xml:space="preserve"> </w:t>
      </w:r>
      <w:r w:rsidRPr="00DA3743">
        <w:t>iżgħar</w:t>
      </w:r>
      <w:r w:rsidRPr="00DA3743">
        <w:rPr>
          <w:spacing w:val="-1"/>
        </w:rPr>
        <w:t xml:space="preserve"> </w:t>
      </w:r>
      <w:r w:rsidRPr="00DA3743">
        <w:t>fi</w:t>
      </w:r>
      <w:r w:rsidRPr="00DA3743">
        <w:rPr>
          <w:spacing w:val="-1"/>
        </w:rPr>
        <w:t xml:space="preserve"> </w:t>
      </w:r>
      <w:r w:rsidRPr="00DA3743">
        <w:t>studji</w:t>
      </w:r>
      <w:r w:rsidRPr="00DA3743">
        <w:rPr>
          <w:spacing w:val="-1"/>
        </w:rPr>
        <w:t xml:space="preserve"> </w:t>
      </w:r>
      <w:r w:rsidRPr="00DA3743">
        <w:t>kliniċi għall</w:t>
      </w:r>
      <w:r w:rsidR="00D47022" w:rsidRPr="00DA3743">
        <w:noBreakHyphen/>
      </w:r>
      <w:r w:rsidRPr="00DA3743">
        <w:t>indikazzjonijiet approvati, madankollu n-numru ta’ pazjenti li għandhom 65</w:t>
      </w:r>
      <w:r w:rsidR="00D47022" w:rsidRPr="00DA3743">
        <w:t> </w:t>
      </w:r>
      <w:r w:rsidRPr="00DA3743">
        <w:t>sena jew aktar mhuwiex biżżejjed biex jiġi stabbilit jekk jirrispondux b’mod differenti minn pazjenti iżgħar. Minħabba li hemm inċidenza</w:t>
      </w:r>
      <w:r w:rsidR="00FE2E8E" w:rsidRPr="00DA3743">
        <w:t xml:space="preserve"> </w:t>
      </w:r>
      <w:r w:rsidRPr="00DA3743">
        <w:t>ogħla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infezzjonijiet</w:t>
      </w:r>
      <w:r w:rsidRPr="00DA3743">
        <w:rPr>
          <w:spacing w:val="-4"/>
        </w:rPr>
        <w:t xml:space="preserve"> </w:t>
      </w:r>
      <w:r w:rsidRPr="00DA3743">
        <w:t>fil-popolazzjoni</w:t>
      </w:r>
      <w:r w:rsidRPr="00DA3743">
        <w:rPr>
          <w:spacing w:val="-3"/>
        </w:rPr>
        <w:t xml:space="preserve"> </w:t>
      </w:r>
      <w:r w:rsidRPr="00DA3743">
        <w:t>anzjana</w:t>
      </w:r>
      <w:r w:rsidRPr="00DA3743">
        <w:rPr>
          <w:spacing w:val="-3"/>
        </w:rPr>
        <w:t xml:space="preserve"> </w:t>
      </w:r>
      <w:r w:rsidRPr="00DA3743">
        <w:t>inġenerali,</w:t>
      </w:r>
      <w:r w:rsidRPr="00DA3743">
        <w:rPr>
          <w:spacing w:val="-3"/>
        </w:rPr>
        <w:t xml:space="preserve"> </w:t>
      </w:r>
      <w:r w:rsidRPr="00DA3743">
        <w:t>għandha</w:t>
      </w:r>
      <w:r w:rsidRPr="00DA3743">
        <w:rPr>
          <w:spacing w:val="-3"/>
        </w:rPr>
        <w:t xml:space="preserve"> </w:t>
      </w:r>
      <w:r w:rsidRPr="00DA3743">
        <w:t>tingħata</w:t>
      </w:r>
      <w:r w:rsidRPr="00DA3743">
        <w:rPr>
          <w:spacing w:val="-4"/>
        </w:rPr>
        <w:t xml:space="preserve"> </w:t>
      </w:r>
      <w:r w:rsidRPr="00DA3743">
        <w:t>attenzjoni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jiġu kkurati l-anzjani.</w:t>
      </w:r>
    </w:p>
    <w:p w14:paraId="745F4EEA" w14:textId="77777777" w:rsidR="00843B14" w:rsidRPr="00DA3743" w:rsidRDefault="00843B14" w:rsidP="006902F7">
      <w:pPr>
        <w:suppressAutoHyphens/>
      </w:pPr>
    </w:p>
    <w:p w14:paraId="745F4EEB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Kontenut</w:t>
      </w:r>
      <w:r w:rsidRPr="00DA3743">
        <w:rPr>
          <w:spacing w:val="-6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5"/>
          <w:u w:val="single"/>
        </w:rPr>
        <w:t xml:space="preserve"> </w:t>
      </w:r>
      <w:r w:rsidRPr="00DA3743">
        <w:rPr>
          <w:spacing w:val="-2"/>
          <w:u w:val="single"/>
        </w:rPr>
        <w:t>sodium</w:t>
      </w:r>
    </w:p>
    <w:p w14:paraId="654442BF" w14:textId="77777777" w:rsidR="008C5987" w:rsidRPr="00DA3743" w:rsidRDefault="008C5987" w:rsidP="006902F7">
      <w:pPr>
        <w:keepNext/>
        <w:suppressAutoHyphens/>
      </w:pPr>
    </w:p>
    <w:p w14:paraId="745F4EEC" w14:textId="1D936E76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rPr>
          <w:spacing w:val="-1"/>
        </w:rPr>
        <w:t xml:space="preserve"> </w:t>
      </w:r>
      <w:r w:rsidR="005E3319" w:rsidRPr="00DA3743">
        <w:t>fih</w:t>
      </w:r>
      <w:r w:rsidR="005E3319" w:rsidRPr="00DA3743">
        <w:rPr>
          <w:spacing w:val="-1"/>
        </w:rPr>
        <w:t xml:space="preserve"> </w:t>
      </w:r>
      <w:r w:rsidR="005E3319" w:rsidRPr="00DA3743">
        <w:t>inqas</w:t>
      </w:r>
      <w:r w:rsidR="005E3319" w:rsidRPr="00DA3743">
        <w:rPr>
          <w:spacing w:val="-1"/>
        </w:rPr>
        <w:t xml:space="preserve"> </w:t>
      </w:r>
      <w:r w:rsidR="005E3319" w:rsidRPr="00DA3743">
        <w:t>minn</w:t>
      </w:r>
      <w:r w:rsidR="005E3319" w:rsidRPr="00DA3743">
        <w:rPr>
          <w:spacing w:val="-1"/>
        </w:rPr>
        <w:t xml:space="preserve"> </w:t>
      </w:r>
      <w:r w:rsidR="005E3319" w:rsidRPr="00DA3743">
        <w:t>mmol</w:t>
      </w:r>
      <w:r w:rsidR="00D47022" w:rsidRPr="00DA3743">
        <w:t> </w:t>
      </w:r>
      <w:r w:rsidR="005E3319" w:rsidRPr="00DA3743">
        <w:t>1 ta’ sodium</w:t>
      </w:r>
      <w:r w:rsidR="005E3319" w:rsidRPr="00DA3743">
        <w:rPr>
          <w:spacing w:val="-1"/>
        </w:rPr>
        <w:t xml:space="preserve"> </w:t>
      </w:r>
      <w:r w:rsidR="005E3319" w:rsidRPr="00DA3743">
        <w:t>(23</w:t>
      </w:r>
      <w:r w:rsidR="00C84D29" w:rsidRPr="00DA3743">
        <w:rPr>
          <w:spacing w:val="-1"/>
        </w:rPr>
        <w:t> mg</w:t>
      </w:r>
      <w:r w:rsidR="005E3319" w:rsidRPr="00DA3743">
        <w:t>) f’kull</w:t>
      </w:r>
      <w:r w:rsidR="005E3319" w:rsidRPr="00DA3743">
        <w:rPr>
          <w:spacing w:val="-1"/>
        </w:rPr>
        <w:t xml:space="preserve"> </w:t>
      </w:r>
      <w:r w:rsidR="005E3319" w:rsidRPr="00DA3743">
        <w:t>doża,</w:t>
      </w:r>
      <w:r w:rsidR="005E3319" w:rsidRPr="00DA3743">
        <w:rPr>
          <w:spacing w:val="-1"/>
        </w:rPr>
        <w:t xml:space="preserve"> </w:t>
      </w:r>
      <w:r w:rsidR="005E3319" w:rsidRPr="00DA3743">
        <w:t>i.e.</w:t>
      </w:r>
      <w:r w:rsidR="005E3319" w:rsidRPr="00DA3743">
        <w:rPr>
          <w:spacing w:val="-1"/>
        </w:rPr>
        <w:t xml:space="preserve"> </w:t>
      </w:r>
      <w:r w:rsidR="005E3319" w:rsidRPr="00DA3743">
        <w:t>huwa</w:t>
      </w:r>
      <w:r w:rsidR="005E3319" w:rsidRPr="00DA3743">
        <w:rPr>
          <w:spacing w:val="-1"/>
        </w:rPr>
        <w:t xml:space="preserve"> </w:t>
      </w:r>
      <w:r w:rsidR="005E3319" w:rsidRPr="00DA3743">
        <w:t>essenzjalment</w:t>
      </w:r>
      <w:r w:rsidR="005E3319" w:rsidRPr="00DA3743">
        <w:rPr>
          <w:spacing w:val="-1"/>
        </w:rPr>
        <w:t xml:space="preserve"> </w:t>
      </w:r>
      <w:r w:rsidR="005E3319" w:rsidRPr="00DA3743">
        <w:t>‘mingħajr sodium’.</w:t>
      </w:r>
      <w:r w:rsidR="005E3319" w:rsidRPr="00DA3743">
        <w:rPr>
          <w:spacing w:val="-1"/>
        </w:rPr>
        <w:t xml:space="preserve"> </w:t>
      </w:r>
      <w:r w:rsidR="005E3319" w:rsidRPr="00DA3743">
        <w:t>Madankollu</w:t>
      </w:r>
      <w:r w:rsidR="005E3319" w:rsidRPr="00DA3743">
        <w:rPr>
          <w:spacing w:val="-1"/>
        </w:rPr>
        <w:t xml:space="preserve"> </w:t>
      </w:r>
      <w:r w:rsidRPr="00DA3743">
        <w:t>WEZENLA</w:t>
      </w:r>
      <w:r w:rsidR="005E3319" w:rsidRPr="00DA3743">
        <w:rPr>
          <w:spacing w:val="-1"/>
        </w:rPr>
        <w:t xml:space="preserve"> </w:t>
      </w:r>
      <w:r w:rsidR="005E3319" w:rsidRPr="00DA3743">
        <w:t>jiġi,</w:t>
      </w:r>
      <w:r w:rsidR="005E3319" w:rsidRPr="00DA3743">
        <w:rPr>
          <w:spacing w:val="-1"/>
        </w:rPr>
        <w:t xml:space="preserve"> </w:t>
      </w:r>
      <w:r w:rsidR="005E3319" w:rsidRPr="00DA3743">
        <w:t>ddilwit</w:t>
      </w:r>
      <w:r w:rsidR="005E3319" w:rsidRPr="00DA3743">
        <w:rPr>
          <w:spacing w:val="-1"/>
        </w:rPr>
        <w:t xml:space="preserve"> </w:t>
      </w:r>
      <w:r w:rsidR="005E3319" w:rsidRPr="00DA3743">
        <w:t>f’soluzzjoni</w:t>
      </w:r>
      <w:r w:rsidR="005E3319" w:rsidRPr="00DA3743">
        <w:rPr>
          <w:spacing w:val="-1"/>
        </w:rPr>
        <w:t xml:space="preserve"> </w:t>
      </w:r>
      <w:r w:rsidR="005E3319" w:rsidRPr="00DA3743">
        <w:t>għall-infużjoni ta’ 9</w:t>
      </w:r>
      <w:r w:rsidR="00C84D29" w:rsidRPr="00DA3743">
        <w:t> mg</w:t>
      </w:r>
      <w:r w:rsidR="005E3319" w:rsidRPr="00DA3743">
        <w:t>/ml</w:t>
      </w:r>
      <w:r w:rsidR="007C7348" w:rsidRPr="00DA3743">
        <w:rPr>
          <w:spacing w:val="-1"/>
        </w:rPr>
        <w:t> </w:t>
      </w:r>
      <w:r w:rsidR="005E3319" w:rsidRPr="00DA3743">
        <w:t>(0.9%)</w:t>
      </w:r>
      <w:r w:rsidR="005E3319" w:rsidRPr="00DA3743">
        <w:rPr>
          <w:spacing w:val="-1"/>
        </w:rPr>
        <w:t xml:space="preserve"> </w:t>
      </w:r>
      <w:r w:rsidR="005E3319" w:rsidRPr="00DA3743">
        <w:t>sodium chloride.</w:t>
      </w:r>
      <w:r w:rsidR="005E3319" w:rsidRPr="00DA3743">
        <w:rPr>
          <w:spacing w:val="-3"/>
        </w:rPr>
        <w:t xml:space="preserve"> </w:t>
      </w:r>
      <w:r w:rsidR="005E3319" w:rsidRPr="00DA3743">
        <w:t>Dan</w:t>
      </w:r>
      <w:r w:rsidR="005E3319" w:rsidRPr="00DA3743">
        <w:rPr>
          <w:spacing w:val="-3"/>
        </w:rPr>
        <w:t xml:space="preserve"> </w:t>
      </w:r>
      <w:r w:rsidR="005E3319" w:rsidRPr="00DA3743">
        <w:t>għandu</w:t>
      </w:r>
      <w:r w:rsidR="005E3319" w:rsidRPr="00DA3743">
        <w:rPr>
          <w:spacing w:val="-3"/>
        </w:rPr>
        <w:t xml:space="preserve"> </w:t>
      </w:r>
      <w:r w:rsidR="005E3319" w:rsidRPr="00DA3743">
        <w:t>jitqies</w:t>
      </w:r>
      <w:r w:rsidR="005E3319" w:rsidRPr="00DA3743">
        <w:rPr>
          <w:spacing w:val="-3"/>
        </w:rPr>
        <w:t xml:space="preserve"> </w:t>
      </w:r>
      <w:r w:rsidR="005E3319" w:rsidRPr="00DA3743">
        <w:t>għall-pazjenti</w:t>
      </w:r>
      <w:r w:rsidR="005E3319" w:rsidRPr="00DA3743">
        <w:rPr>
          <w:spacing w:val="-3"/>
        </w:rPr>
        <w:t xml:space="preserve"> </w:t>
      </w:r>
      <w:r w:rsidR="005E3319" w:rsidRPr="00DA3743">
        <w:t>li</w:t>
      </w:r>
      <w:r w:rsidR="005E3319" w:rsidRPr="00DA3743">
        <w:rPr>
          <w:spacing w:val="-2"/>
        </w:rPr>
        <w:t xml:space="preserve"> </w:t>
      </w:r>
      <w:r w:rsidR="005E3319" w:rsidRPr="00DA3743">
        <w:t>qegħdin</w:t>
      </w:r>
      <w:r w:rsidR="005E3319" w:rsidRPr="00DA3743">
        <w:rPr>
          <w:spacing w:val="-4"/>
        </w:rPr>
        <w:t xml:space="preserve"> </w:t>
      </w:r>
      <w:r w:rsidR="005E3319" w:rsidRPr="00DA3743">
        <w:t>fuq</w:t>
      </w:r>
      <w:r w:rsidR="005E3319" w:rsidRPr="00DA3743">
        <w:rPr>
          <w:spacing w:val="-3"/>
        </w:rPr>
        <w:t xml:space="preserve"> </w:t>
      </w:r>
      <w:r w:rsidR="005E3319" w:rsidRPr="00DA3743">
        <w:t>dieta</w:t>
      </w:r>
      <w:r w:rsidR="005E3319" w:rsidRPr="00DA3743">
        <w:rPr>
          <w:spacing w:val="-3"/>
        </w:rPr>
        <w:t xml:space="preserve"> </w:t>
      </w:r>
      <w:r w:rsidR="005E3319" w:rsidRPr="00DA3743">
        <w:t>b’ammont</w:t>
      </w:r>
      <w:r w:rsidR="005E3319" w:rsidRPr="00DA3743">
        <w:rPr>
          <w:spacing w:val="-3"/>
        </w:rPr>
        <w:t xml:space="preserve"> </w:t>
      </w:r>
      <w:r w:rsidR="005E3319" w:rsidRPr="00DA3743">
        <w:t>ikkontrollat</w:t>
      </w:r>
      <w:r w:rsidR="005E3319" w:rsidRPr="00DA3743">
        <w:rPr>
          <w:spacing w:val="-3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5E3319" w:rsidRPr="00DA3743">
        <w:t>sodium</w:t>
      </w:r>
      <w:r w:rsidR="005E3319" w:rsidRPr="00DA3743">
        <w:rPr>
          <w:spacing w:val="-3"/>
        </w:rPr>
        <w:t xml:space="preserve"> </w:t>
      </w:r>
      <w:r w:rsidR="005E3319" w:rsidRPr="00DA3743">
        <w:t>(ara sezzjoni</w:t>
      </w:r>
      <w:r w:rsidR="00FB1871" w:rsidRPr="00DA3743">
        <w:t> </w:t>
      </w:r>
      <w:r w:rsidR="005E3319" w:rsidRPr="00DA3743">
        <w:t>6.6).</w:t>
      </w:r>
    </w:p>
    <w:p w14:paraId="1CB1192A" w14:textId="77777777" w:rsidR="007D799A" w:rsidRPr="00BB0DAC" w:rsidRDefault="007D799A" w:rsidP="007D799A">
      <w:pPr>
        <w:suppressAutoHyphens/>
      </w:pPr>
    </w:p>
    <w:p w14:paraId="511F1EBF" w14:textId="77777777" w:rsidR="007D799A" w:rsidRPr="00A50D07" w:rsidRDefault="007D799A" w:rsidP="007D799A">
      <w:pPr>
        <w:suppressAutoHyphens/>
        <w:rPr>
          <w:u w:val="single"/>
        </w:rPr>
      </w:pPr>
      <w:r w:rsidRPr="00A50D07">
        <w:rPr>
          <w:u w:val="single"/>
        </w:rPr>
        <w:lastRenderedPageBreak/>
        <w:t>Polysorbate 80</w:t>
      </w:r>
    </w:p>
    <w:p w14:paraId="31EB71F6" w14:textId="77777777" w:rsidR="007D799A" w:rsidRDefault="007D799A" w:rsidP="007D799A">
      <w:pPr>
        <w:suppressAutoHyphens/>
      </w:pPr>
    </w:p>
    <w:p w14:paraId="307FA569" w14:textId="0155B1E2" w:rsidR="007D799A" w:rsidRPr="00A50D07" w:rsidRDefault="007D799A" w:rsidP="007D799A">
      <w:pPr>
        <w:suppressAutoHyphens/>
      </w:pPr>
      <w:r w:rsidRPr="00A50D07">
        <w:t xml:space="preserve">WEZENLA fih 10.4 mg ta’ polysorbate 80 (E 433) </w:t>
      </w:r>
      <w:r w:rsidR="00A50D07" w:rsidRPr="00A50D07">
        <w:t xml:space="preserve">f’kull unità ta’ doża li hija ekwivalenti ghal 0.40 mg/mL. </w:t>
      </w:r>
      <w:r w:rsidR="00A50D07" w:rsidRPr="00401DFF">
        <w:t>Polysorbates jistgħu jikkawżaw reazzjonijiet allerġiċi</w:t>
      </w:r>
      <w:r w:rsidRPr="00A50D07">
        <w:t>.</w:t>
      </w:r>
    </w:p>
    <w:p w14:paraId="2A72508A" w14:textId="77777777" w:rsidR="00FE2E8E" w:rsidRPr="00401DFF" w:rsidRDefault="00FE2E8E" w:rsidP="006902F7">
      <w:pPr>
        <w:suppressAutoHyphens/>
      </w:pPr>
    </w:p>
    <w:p w14:paraId="745F4EED" w14:textId="13B1E386" w:rsidR="00843B14" w:rsidRPr="00DA3743" w:rsidRDefault="00FE2E8E" w:rsidP="006902F7">
      <w:pPr>
        <w:keepNext/>
        <w:tabs>
          <w:tab w:val="left" w:pos="567"/>
        </w:tabs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4.5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Interazzjoni</w:t>
      </w:r>
      <w:r w:rsidR="005E3319" w:rsidRPr="00DA3743">
        <w:rPr>
          <w:b/>
          <w:bCs/>
          <w:spacing w:val="-8"/>
        </w:rPr>
        <w:t xml:space="preserve"> </w:t>
      </w:r>
      <w:r w:rsidR="005E3319" w:rsidRPr="00DA3743">
        <w:rPr>
          <w:b/>
          <w:bCs/>
        </w:rPr>
        <w:t>ma’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prodotti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mediċinali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oħra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forom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oħra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ta’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  <w:spacing w:val="-2"/>
        </w:rPr>
        <w:t>interazzjoni</w:t>
      </w:r>
    </w:p>
    <w:p w14:paraId="745F4EEE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4EEF" w14:textId="1C676578" w:rsidR="00843B14" w:rsidRPr="00DA3743" w:rsidRDefault="005E3319" w:rsidP="006902F7">
      <w:pPr>
        <w:suppressAutoHyphens/>
      </w:pPr>
      <w:r w:rsidRPr="00DA3743">
        <w:t>Vaċċini</w:t>
      </w:r>
      <w:r w:rsidRPr="00DA3743">
        <w:rPr>
          <w:spacing w:val="-6"/>
        </w:rPr>
        <w:t xml:space="preserve"> </w:t>
      </w:r>
      <w:r w:rsidRPr="00DA3743">
        <w:t>ħajjin</w:t>
      </w:r>
      <w:r w:rsidRPr="00DA3743">
        <w:rPr>
          <w:spacing w:val="-6"/>
        </w:rPr>
        <w:t xml:space="preserve"> </w:t>
      </w:r>
      <w:r w:rsidRPr="00DA3743">
        <w:t>m’għandhomx</w:t>
      </w:r>
      <w:r w:rsidRPr="00DA3743">
        <w:rPr>
          <w:spacing w:val="-6"/>
        </w:rPr>
        <w:t xml:space="preserve"> </w:t>
      </w:r>
      <w:r w:rsidRPr="00DA3743">
        <w:t>jingħataw</w:t>
      </w:r>
      <w:r w:rsidRPr="00DA3743">
        <w:rPr>
          <w:spacing w:val="-6"/>
        </w:rPr>
        <w:t xml:space="preserve"> </w:t>
      </w:r>
      <w:r w:rsidRPr="00DA3743">
        <w:t>fl-istess</w:t>
      </w:r>
      <w:r w:rsidRPr="00DA3743">
        <w:rPr>
          <w:spacing w:val="-7"/>
        </w:rPr>
        <w:t xml:space="preserve"> </w:t>
      </w:r>
      <w:r w:rsidRPr="00DA3743">
        <w:t>ħin</w:t>
      </w:r>
      <w:r w:rsidRPr="00DA3743">
        <w:rPr>
          <w:spacing w:val="-6"/>
        </w:rPr>
        <w:t xml:space="preserve"> </w:t>
      </w:r>
      <w:r w:rsidRPr="00DA3743">
        <w:t>ma’</w:t>
      </w:r>
      <w:r w:rsidRPr="00DA3743">
        <w:rPr>
          <w:spacing w:val="-5"/>
        </w:rPr>
        <w:t xml:space="preserve"> </w:t>
      </w:r>
      <w:r w:rsidR="00332AF3" w:rsidRPr="00DA3743">
        <w:rPr>
          <w:spacing w:val="-2"/>
        </w:rPr>
        <w:t>WEZENLA</w:t>
      </w:r>
      <w:r w:rsidRPr="00DA3743">
        <w:rPr>
          <w:spacing w:val="-2"/>
        </w:rPr>
        <w:t>.</w:t>
      </w:r>
    </w:p>
    <w:p w14:paraId="745F4EF0" w14:textId="77777777" w:rsidR="00843B14" w:rsidRPr="00DA3743" w:rsidRDefault="00843B14" w:rsidP="006902F7">
      <w:pPr>
        <w:suppressAutoHyphens/>
      </w:pPr>
    </w:p>
    <w:p w14:paraId="745F4EF2" w14:textId="692744B2" w:rsidR="00843B14" w:rsidRPr="00DA3743" w:rsidRDefault="005E3319" w:rsidP="006902F7">
      <w:pPr>
        <w:suppressAutoHyphens/>
      </w:pPr>
      <w:r w:rsidRPr="00DA3743">
        <w:t xml:space="preserve">L-għoti ta’ vaċċini ħajjin (bħall-vaċċin tal-BCG) lil trabi esposti </w:t>
      </w:r>
      <w:r w:rsidRPr="00DA3743">
        <w:rPr>
          <w:i/>
        </w:rPr>
        <w:t xml:space="preserve">in utero </w:t>
      </w:r>
      <w:r w:rsidRPr="00DA3743">
        <w:t>għal ustekinumab mhux rakkomandat</w:t>
      </w:r>
      <w:r w:rsidRPr="00DA3743">
        <w:rPr>
          <w:spacing w:val="-3"/>
        </w:rPr>
        <w:t xml:space="preserve"> </w:t>
      </w:r>
      <w:r w:rsidR="007C1931" w:rsidRPr="000C4892">
        <w:t>għal</w:t>
      </w:r>
      <w:r w:rsidR="007C1931" w:rsidRPr="000C4892">
        <w:rPr>
          <w:spacing w:val="-1"/>
        </w:rPr>
        <w:t xml:space="preserve"> </w:t>
      </w:r>
      <w:r w:rsidR="007C1931">
        <w:t>tnax</w:t>
      </w:r>
      <w:r w:rsidR="00AB5E91">
        <w:t>-</w:t>
      </w:r>
      <w:r w:rsidR="007C1931">
        <w:t>il xahar</w:t>
      </w:r>
      <w:r w:rsidR="007C1931" w:rsidRPr="000C4892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t-twelid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sakemm</w:t>
      </w:r>
      <w:r w:rsidRPr="00DA3743">
        <w:rPr>
          <w:spacing w:val="-3"/>
        </w:rPr>
        <w:t xml:space="preserve"> </w:t>
      </w:r>
      <w:r w:rsidRPr="00DA3743">
        <w:t>il-livelli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fis-serum</w:t>
      </w:r>
      <w:r w:rsidRPr="00DA3743">
        <w:rPr>
          <w:spacing w:val="-2"/>
        </w:rPr>
        <w:t xml:space="preserve"> </w:t>
      </w:r>
      <w:r w:rsidRPr="00DA3743">
        <w:t>tat-trabi</w:t>
      </w:r>
      <w:r w:rsidRPr="00DA3743">
        <w:rPr>
          <w:spacing w:val="-2"/>
        </w:rPr>
        <w:t xml:space="preserve"> </w:t>
      </w:r>
      <w:r w:rsidRPr="00DA3743">
        <w:t>ma jkunux jistgħu jiġu osservati (ara sezzjonijiet</w:t>
      </w:r>
      <w:r w:rsidR="00FB1871" w:rsidRPr="00DA3743">
        <w:t> </w:t>
      </w:r>
      <w:r w:rsidRPr="00DA3743">
        <w:t>4.4 u</w:t>
      </w:r>
      <w:r w:rsidR="00C04864" w:rsidRPr="00DA3743">
        <w:t> </w:t>
      </w:r>
      <w:r w:rsidRPr="00DA3743">
        <w:t>4.6). Jekk ikun hemm benefiċċju kliniku ċar</w:t>
      </w:r>
      <w:r w:rsidR="008C4817" w:rsidRPr="00DA3743">
        <w:t xml:space="preserve"> </w:t>
      </w:r>
      <w:r w:rsidRPr="00DA3743">
        <w:t>għat</w:t>
      </w:r>
      <w:r w:rsidR="00077D8C" w:rsidRPr="00DA3743">
        <w:noBreakHyphen/>
      </w:r>
      <w:r w:rsidRPr="00DA3743">
        <w:t>tarbija</w:t>
      </w:r>
      <w:r w:rsidRPr="00DA3743">
        <w:rPr>
          <w:spacing w:val="-3"/>
        </w:rPr>
        <w:t xml:space="preserve"> </w:t>
      </w:r>
      <w:r w:rsidRPr="00DA3743">
        <w:t>individwali,</w:t>
      </w:r>
      <w:r w:rsidRPr="00DA3743">
        <w:rPr>
          <w:spacing w:val="-3"/>
        </w:rPr>
        <w:t xml:space="preserve"> </w:t>
      </w:r>
      <w:r w:rsidRPr="00DA3743">
        <w:t>l-għoti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vaċċin</w:t>
      </w:r>
      <w:r w:rsidRPr="00DA3743">
        <w:rPr>
          <w:spacing w:val="-2"/>
        </w:rPr>
        <w:t xml:space="preserve"> </w:t>
      </w:r>
      <w:r w:rsidRPr="00DA3743">
        <w:t>ħaj</w:t>
      </w:r>
      <w:r w:rsidRPr="00DA3743">
        <w:rPr>
          <w:spacing w:val="-4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f’punt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żmien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kmieni,</w:t>
      </w:r>
      <w:r w:rsidRPr="00DA3743">
        <w:rPr>
          <w:spacing w:val="-3"/>
        </w:rPr>
        <w:t xml:space="preserve"> </w:t>
      </w:r>
      <w:r w:rsidRPr="00DA3743">
        <w:t>jekk il-livelli ta’ ustekinumab fis-serum tat-tarbija ma jkunux jistgħu jiġu osservati.</w:t>
      </w:r>
    </w:p>
    <w:p w14:paraId="039DC3F5" w14:textId="77777777" w:rsidR="008A33F9" w:rsidRPr="00DA3743" w:rsidRDefault="008A33F9" w:rsidP="006902F7">
      <w:pPr>
        <w:suppressAutoHyphens/>
      </w:pPr>
    </w:p>
    <w:p w14:paraId="745F4EF3" w14:textId="229B73AE" w:rsidR="00843B14" w:rsidRPr="00DA3743" w:rsidRDefault="005E3319" w:rsidP="006902F7">
      <w:pPr>
        <w:suppressAutoHyphens/>
      </w:pPr>
      <w:r w:rsidRPr="00DA3743">
        <w:t>Fl</w:t>
      </w:r>
      <w:r w:rsidR="00077D8C" w:rsidRPr="00DA3743">
        <w:noBreakHyphen/>
      </w:r>
      <w:r w:rsidRPr="00DA3743">
        <w:t>analiżijiet tal-farmakokinetika ta’ popolazzjoni fl-istudji tal-fażi</w:t>
      </w:r>
      <w:r w:rsidR="00F87D7A" w:rsidRPr="00DA3743">
        <w:t> </w:t>
      </w:r>
      <w:r w:rsidRPr="00DA3743">
        <w:t>3, kien studjat l-effett ta’ prodotti mediċinali</w:t>
      </w:r>
      <w:r w:rsidRPr="00DA3743">
        <w:rPr>
          <w:spacing w:val="-4"/>
        </w:rPr>
        <w:t xml:space="preserve"> </w:t>
      </w:r>
      <w:r w:rsidRPr="00DA3743">
        <w:t>konkomitanti</w:t>
      </w:r>
      <w:r w:rsidRPr="00DA3743">
        <w:rPr>
          <w:spacing w:val="-4"/>
        </w:rPr>
        <w:t xml:space="preserve"> </w:t>
      </w:r>
      <w:r w:rsidRPr="00DA3743">
        <w:t>użati</w:t>
      </w:r>
      <w:r w:rsidRPr="00DA3743">
        <w:rPr>
          <w:spacing w:val="-4"/>
        </w:rPr>
        <w:t xml:space="preserve"> </w:t>
      </w:r>
      <w:r w:rsidRPr="00DA3743">
        <w:t>l-aktar</w:t>
      </w:r>
      <w:r w:rsidRPr="00DA3743">
        <w:rPr>
          <w:spacing w:val="-4"/>
        </w:rPr>
        <w:t xml:space="preserve"> </w:t>
      </w:r>
      <w:r w:rsidRPr="00DA3743">
        <w:t>frekwenti</w:t>
      </w:r>
      <w:r w:rsidRPr="00DA3743">
        <w:rPr>
          <w:spacing w:val="-4"/>
        </w:rPr>
        <w:t xml:space="preserve"> </w:t>
      </w:r>
      <w:r w:rsidRPr="00DA3743">
        <w:t>f’pazjenti</w:t>
      </w:r>
      <w:r w:rsidRPr="00DA3743">
        <w:rPr>
          <w:spacing w:val="-4"/>
        </w:rPr>
        <w:t xml:space="preserve"> </w:t>
      </w:r>
      <w:r w:rsidRPr="00DA3743">
        <w:t>bil-psorijasi</w:t>
      </w:r>
      <w:r w:rsidRPr="00DA3743">
        <w:rPr>
          <w:spacing w:val="-4"/>
        </w:rPr>
        <w:t xml:space="preserve"> </w:t>
      </w:r>
      <w:r w:rsidRPr="00DA3743">
        <w:t>(inkluż</w:t>
      </w:r>
      <w:r w:rsidRPr="00DA3743">
        <w:rPr>
          <w:spacing w:val="-4"/>
        </w:rPr>
        <w:t xml:space="preserve"> </w:t>
      </w:r>
      <w:r w:rsidRPr="00DA3743">
        <w:t>paracetamol,</w:t>
      </w:r>
      <w:r w:rsidRPr="00DA3743">
        <w:rPr>
          <w:spacing w:val="-4"/>
        </w:rPr>
        <w:t xml:space="preserve"> </w:t>
      </w:r>
      <w:r w:rsidRPr="00DA3743">
        <w:t>ibuprofen, acetylsalicylic acid, metformin, atorvastatin, levothyroxine) fuq il-farmakokinetika ta’ ustekinumab. Ma kienx hemm indikazzjonijiet li dawn il-prodotti mediċinali konkomitanti ma jaqblux mal-prodott mediċinali. Il-bażi ta’ din l-analiżi kienet li mill-anqas 100</w:t>
      </w:r>
      <w:r w:rsidR="00F87D7A" w:rsidRPr="00DA3743">
        <w:t> </w:t>
      </w:r>
      <w:r w:rsidRPr="00DA3743">
        <w:t>pazjent (</w:t>
      </w:r>
      <w:r w:rsidR="00EF5590" w:rsidRPr="00DA3743">
        <w:t>&gt; </w:t>
      </w:r>
      <w:r w:rsidRPr="00DA3743">
        <w:t>5% tal-popolazzjoni studjata) kienu kkurati fl-istess waqt b’dawn il-prodotti mediċinali għal mill-anqas 90% tal-perijodu ta’ l</w:t>
      </w:r>
      <w:r w:rsidR="00077D8C" w:rsidRPr="00DA3743">
        <w:noBreakHyphen/>
      </w:r>
      <w:r w:rsidRPr="00DA3743">
        <w:t>istudju. Il-farmakokinetika ta’ ustekinumab ma ġietx affettwata mill-użu fl-istess ħin ta’ MTX, NSAIDs, 6</w:t>
      </w:r>
      <w:r w:rsidR="007D799A" w:rsidRPr="00A50D07">
        <w:rPr>
          <w:spacing w:val="-2"/>
        </w:rPr>
        <w:noBreakHyphen/>
      </w:r>
      <w:r w:rsidRPr="00DA3743">
        <w:t>mercaptopurine, azathioprine u kortikosterojdi orali f’pazjenti b’artrite psorjatika, bil</w:t>
      </w:r>
      <w:r w:rsidR="00077D8C" w:rsidRPr="00DA3743">
        <w:noBreakHyphen/>
      </w:r>
      <w:r w:rsidRPr="00DA3743">
        <w:t>marda ta’ Crohn jew b’kolite ulċerattiva, jew esponiment fil-passat għal mediċini kontra TNFα, f’pazjenti b’artrite psorijatika jew bil-marda ta’ Crohn jew perezz ta’ esponiment fil-passat għal sustanzi bijoloġiċi (i.e sustanzi kontra TNFα u/jew vedolizumab) f’pazjenti b’kolite ulċerattiva.</w:t>
      </w:r>
    </w:p>
    <w:p w14:paraId="745F4EF4" w14:textId="77777777" w:rsidR="00843B14" w:rsidRPr="00DA3743" w:rsidRDefault="00843B14" w:rsidP="006902F7">
      <w:pPr>
        <w:suppressAutoHyphens/>
      </w:pPr>
    </w:p>
    <w:p w14:paraId="745F4EF5" w14:textId="4BD83696" w:rsidR="00843B14" w:rsidRPr="00DA3743" w:rsidRDefault="005E3319" w:rsidP="006902F7">
      <w:pPr>
        <w:suppressAutoHyphens/>
      </w:pPr>
      <w:r w:rsidRPr="00DA3743">
        <w:t>Ir-riżultati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studju</w:t>
      </w:r>
      <w:r w:rsidRPr="00DA3743">
        <w:rPr>
          <w:spacing w:val="-3"/>
        </w:rPr>
        <w:t xml:space="preserve"> </w:t>
      </w:r>
      <w:r w:rsidRPr="00DA3743">
        <w:rPr>
          <w:i/>
        </w:rPr>
        <w:t>in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vitro</w:t>
      </w:r>
      <w:r w:rsidRPr="00DA3743">
        <w:rPr>
          <w:i/>
          <w:spacing w:val="-2"/>
        </w:rPr>
        <w:t xml:space="preserve"> </w:t>
      </w:r>
      <w:r w:rsidR="007D799A" w:rsidRPr="00BB0DAC">
        <w:rPr>
          <w:iCs/>
          <w:spacing w:val="-2"/>
        </w:rPr>
        <w:t>u studju ta’ fa</w:t>
      </w:r>
      <w:r w:rsidR="00C8518D">
        <w:rPr>
          <w:iCs/>
          <w:spacing w:val="-2"/>
        </w:rPr>
        <w:t>ż</w:t>
      </w:r>
      <w:r w:rsidR="007D799A" w:rsidRPr="00BB0DAC">
        <w:rPr>
          <w:iCs/>
          <w:spacing w:val="-2"/>
        </w:rPr>
        <w:t>i</w:t>
      </w:r>
      <w:r w:rsidR="007D799A">
        <w:rPr>
          <w:iCs/>
          <w:spacing w:val="-2"/>
        </w:rPr>
        <w:t> </w:t>
      </w:r>
      <w:r w:rsidR="007D799A" w:rsidRPr="00BB0DAC">
        <w:rPr>
          <w:iCs/>
          <w:spacing w:val="-2"/>
        </w:rPr>
        <w:t>1 f’individwi bil-marda ta’ Crohn attiva</w:t>
      </w:r>
      <w:r w:rsidR="007D799A"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jindikawx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hemm</w:t>
      </w:r>
      <w:r w:rsidRPr="00DA3743">
        <w:rPr>
          <w:spacing w:val="-3"/>
        </w:rPr>
        <w:t xml:space="preserve"> </w:t>
      </w:r>
      <w:r w:rsidRPr="00DA3743">
        <w:t>bżonn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jsiru</w:t>
      </w:r>
      <w:r w:rsidRPr="00DA3743">
        <w:rPr>
          <w:spacing w:val="-2"/>
        </w:rPr>
        <w:t xml:space="preserve"> </w:t>
      </w:r>
      <w:r w:rsidRPr="00DA3743">
        <w:t>tibdiliet</w:t>
      </w:r>
      <w:r w:rsidRPr="00DA3743">
        <w:rPr>
          <w:spacing w:val="-3"/>
        </w:rPr>
        <w:t xml:space="preserve"> </w:t>
      </w:r>
      <w:r w:rsidRPr="00DA3743">
        <w:t>tad-dożi</w:t>
      </w:r>
      <w:r w:rsidRPr="00DA3743">
        <w:rPr>
          <w:spacing w:val="-2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jkunu qed jingħataw sottostrati ta’ CYP450 fl-istess ħin (ara sezzjoni</w:t>
      </w:r>
      <w:r w:rsidR="00FB1871" w:rsidRPr="00DA3743">
        <w:t> </w:t>
      </w:r>
      <w:r w:rsidRPr="00DA3743">
        <w:t>5.2).</w:t>
      </w:r>
    </w:p>
    <w:p w14:paraId="35B71B02" w14:textId="77777777" w:rsidR="00FE2E8E" w:rsidRPr="00DA3743" w:rsidRDefault="00FE2E8E" w:rsidP="006902F7">
      <w:pPr>
        <w:suppressAutoHyphens/>
      </w:pPr>
    </w:p>
    <w:p w14:paraId="745F4EF6" w14:textId="354F6CED" w:rsidR="00843B14" w:rsidRPr="00DA3743" w:rsidRDefault="005E3319" w:rsidP="006902F7">
      <w:pPr>
        <w:suppressAutoHyphens/>
      </w:pPr>
      <w:r w:rsidRPr="00DA3743">
        <w:t xml:space="preserve">Fi studji dwar il-psorijasi, is-sigurtà u l-effikaċja ta’ </w:t>
      </w:r>
      <w:r w:rsidR="00042FDE" w:rsidRPr="00DA3743">
        <w:t>ustekinumab</w:t>
      </w:r>
      <w:r w:rsidRPr="00DA3743">
        <w:t xml:space="preserve"> flimkien ma’ immunosoppressanti, inklużi</w:t>
      </w:r>
      <w:r w:rsidRPr="00DA3743">
        <w:rPr>
          <w:spacing w:val="-1"/>
        </w:rPr>
        <w:t xml:space="preserve"> </w:t>
      </w:r>
      <w:r w:rsidRPr="00DA3743">
        <w:t>prodotti</w:t>
      </w:r>
      <w:r w:rsidRPr="00DA3743">
        <w:rPr>
          <w:spacing w:val="-1"/>
        </w:rPr>
        <w:t xml:space="preserve"> </w:t>
      </w:r>
      <w:r w:rsidRPr="00DA3743">
        <w:t>bijoloġiċi,</w:t>
      </w:r>
      <w:r w:rsidRPr="00DA3743">
        <w:rPr>
          <w:spacing w:val="-1"/>
        </w:rPr>
        <w:t xml:space="preserve"> </w:t>
      </w:r>
      <w:r w:rsidRPr="00DA3743">
        <w:t>jew</w:t>
      </w:r>
      <w:r w:rsidRPr="00DA3743">
        <w:rPr>
          <w:spacing w:val="-1"/>
        </w:rPr>
        <w:t xml:space="preserve"> </w:t>
      </w:r>
      <w:r w:rsidRPr="00DA3743">
        <w:t>fototerapija</w:t>
      </w:r>
      <w:r w:rsidRPr="00DA3743">
        <w:rPr>
          <w:spacing w:val="-1"/>
        </w:rPr>
        <w:t xml:space="preserve"> </w:t>
      </w:r>
      <w:r w:rsidRPr="00DA3743">
        <w:t>ma</w:t>
      </w:r>
      <w:r w:rsidRPr="00DA3743">
        <w:rPr>
          <w:spacing w:val="-1"/>
        </w:rPr>
        <w:t xml:space="preserve"> </w:t>
      </w:r>
      <w:r w:rsidRPr="00DA3743">
        <w:t>ġewx</w:t>
      </w:r>
      <w:r w:rsidRPr="00DA3743">
        <w:rPr>
          <w:spacing w:val="-1"/>
        </w:rPr>
        <w:t xml:space="preserve"> </w:t>
      </w:r>
      <w:r w:rsidRPr="00DA3743">
        <w:t>evalwati.</w:t>
      </w:r>
      <w:r w:rsidRPr="00DA3743">
        <w:rPr>
          <w:spacing w:val="-1"/>
        </w:rPr>
        <w:t xml:space="preserve"> </w:t>
      </w:r>
      <w:r w:rsidRPr="00DA3743">
        <w:t>Fi</w:t>
      </w:r>
      <w:r w:rsidRPr="00DA3743">
        <w:rPr>
          <w:spacing w:val="-1"/>
        </w:rPr>
        <w:t xml:space="preserve"> </w:t>
      </w:r>
      <w:r w:rsidRPr="00DA3743">
        <w:t>studji</w:t>
      </w:r>
      <w:r w:rsidRPr="00DA3743">
        <w:rPr>
          <w:spacing w:val="-1"/>
        </w:rPr>
        <w:t xml:space="preserve"> </w:t>
      </w:r>
      <w:r w:rsidRPr="00DA3743">
        <w:t>dwar</w:t>
      </w:r>
      <w:r w:rsidRPr="00DA3743">
        <w:rPr>
          <w:spacing w:val="-1"/>
        </w:rPr>
        <w:t xml:space="preserve"> </w:t>
      </w:r>
      <w:r w:rsidRPr="00DA3743">
        <w:t>artrite</w:t>
      </w:r>
      <w:r w:rsidRPr="00DA3743">
        <w:rPr>
          <w:spacing w:val="-1"/>
        </w:rPr>
        <w:t xml:space="preserve"> </w:t>
      </w:r>
      <w:r w:rsidRPr="00DA3743">
        <w:t>psorjatika,</w:t>
      </w:r>
      <w:r w:rsidRPr="00DA3743">
        <w:rPr>
          <w:spacing w:val="-1"/>
        </w:rPr>
        <w:t xml:space="preserve"> </w:t>
      </w:r>
      <w:r w:rsidRPr="00DA3743">
        <w:t>l-użu ta’</w:t>
      </w:r>
      <w:r w:rsidRPr="00DA3743">
        <w:rPr>
          <w:spacing w:val="-3"/>
        </w:rPr>
        <w:t xml:space="preserve"> </w:t>
      </w:r>
      <w:r w:rsidRPr="00DA3743">
        <w:t>MTX</w:t>
      </w:r>
      <w:r w:rsidRPr="00DA3743">
        <w:rPr>
          <w:spacing w:val="-3"/>
        </w:rPr>
        <w:t xml:space="preserve"> </w:t>
      </w:r>
      <w:r w:rsidRPr="00DA3743">
        <w:t>fl-istess</w:t>
      </w:r>
      <w:r w:rsidRPr="00DA3743">
        <w:rPr>
          <w:spacing w:val="-2"/>
        </w:rPr>
        <w:t xml:space="preserve"> </w:t>
      </w:r>
      <w:r w:rsidRPr="00DA3743">
        <w:t>ħin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jidhirx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influwenza</w:t>
      </w:r>
      <w:r w:rsidRPr="00DA3743">
        <w:rPr>
          <w:spacing w:val="-3"/>
        </w:rPr>
        <w:t xml:space="preserve"> </w:t>
      </w:r>
      <w:r w:rsidRPr="00DA3743">
        <w:t>s-sigurtà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042FDE" w:rsidRPr="00DA3743">
        <w:t>ustekinumab</w:t>
      </w:r>
      <w:r w:rsidRPr="00DA3743">
        <w:t>.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dwar il</w:t>
      </w:r>
      <w:r w:rsidR="00077D8C" w:rsidRPr="00DA3743">
        <w:noBreakHyphen/>
      </w:r>
      <w:r w:rsidRPr="00DA3743">
        <w:t xml:space="preserve">marda ta’ Crohn u l-kolite ulċerattiva, l-użu konkomitanti ta’ mediċini immunosuppressivi jew kortikosterojdi ma deherx li jinfluwenza s-sigurtà jew l-effikaċja ta’ </w:t>
      </w:r>
      <w:r w:rsidR="00042FDE" w:rsidRPr="00DA3743">
        <w:t>ustekinumab</w:t>
      </w:r>
      <w:r w:rsidRPr="00DA3743">
        <w:t xml:space="preserve"> (ara sezzjoni</w:t>
      </w:r>
      <w:r w:rsidR="00FB1871" w:rsidRPr="00DA3743">
        <w:t> </w:t>
      </w:r>
      <w:r w:rsidRPr="00DA3743">
        <w:t>4.4).</w:t>
      </w:r>
    </w:p>
    <w:p w14:paraId="16B28BAF" w14:textId="77777777" w:rsidR="00FE2E8E" w:rsidRPr="00DA3743" w:rsidRDefault="00FE2E8E" w:rsidP="006902F7">
      <w:pPr>
        <w:suppressAutoHyphens/>
      </w:pPr>
    </w:p>
    <w:p w14:paraId="745F4EF7" w14:textId="12CB2762" w:rsidR="00843B14" w:rsidRPr="00DA3743" w:rsidRDefault="00FE2E8E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4.6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Fertilità</w:t>
      </w:r>
      <w:r w:rsidR="005E3319" w:rsidRPr="00DA3743">
        <w:rPr>
          <w:b/>
          <w:bCs/>
        </w:rPr>
        <w:t>,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tqala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  <w:spacing w:val="-2"/>
        </w:rPr>
        <w:t>treddigħ</w:t>
      </w:r>
    </w:p>
    <w:p w14:paraId="745F4EF8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4EF9" w14:textId="77777777" w:rsidR="00843B14" w:rsidRPr="00DA3743" w:rsidRDefault="005E3319" w:rsidP="006902F7">
      <w:pPr>
        <w:keepNext/>
        <w:suppressAutoHyphens/>
        <w:rPr>
          <w:spacing w:val="-4"/>
          <w:u w:val="single"/>
        </w:rPr>
      </w:pPr>
      <w:r w:rsidRPr="00DA3743">
        <w:rPr>
          <w:u w:val="single"/>
        </w:rPr>
        <w:t>Nisa</w:t>
      </w:r>
      <w:r w:rsidRPr="00DA3743">
        <w:rPr>
          <w:spacing w:val="-4"/>
          <w:u w:val="single"/>
        </w:rPr>
        <w:t xml:space="preserve"> </w:t>
      </w:r>
      <w:r w:rsidRPr="00DA3743">
        <w:rPr>
          <w:u w:val="single"/>
        </w:rPr>
        <w:t>li</w:t>
      </w:r>
      <w:r w:rsidRPr="00DA3743">
        <w:rPr>
          <w:spacing w:val="-3"/>
          <w:u w:val="single"/>
        </w:rPr>
        <w:t xml:space="preserve"> </w:t>
      </w:r>
      <w:r w:rsidRPr="00DA3743">
        <w:rPr>
          <w:u w:val="single"/>
        </w:rPr>
        <w:t>jistgħu</w:t>
      </w:r>
      <w:r w:rsidRPr="00DA3743">
        <w:rPr>
          <w:spacing w:val="-4"/>
          <w:u w:val="single"/>
        </w:rPr>
        <w:t xml:space="preserve"> </w:t>
      </w:r>
      <w:r w:rsidRPr="00DA3743">
        <w:rPr>
          <w:u w:val="single"/>
        </w:rPr>
        <w:t>joħorġu</w:t>
      </w:r>
      <w:r w:rsidRPr="00DA3743">
        <w:rPr>
          <w:spacing w:val="-4"/>
          <w:u w:val="single"/>
        </w:rPr>
        <w:t xml:space="preserve"> tqal</w:t>
      </w:r>
    </w:p>
    <w:p w14:paraId="4B5F10D7" w14:textId="77777777" w:rsidR="008C5987" w:rsidRPr="00DA3743" w:rsidRDefault="008C5987" w:rsidP="006902F7">
      <w:pPr>
        <w:keepNext/>
        <w:suppressAutoHyphens/>
      </w:pPr>
    </w:p>
    <w:p w14:paraId="745F4EFA" w14:textId="77777777" w:rsidR="00843B14" w:rsidRPr="00DA3743" w:rsidRDefault="005E3319" w:rsidP="006902F7">
      <w:pPr>
        <w:suppressAutoHyphens/>
      </w:pPr>
      <w:r w:rsidRPr="00DA3743">
        <w:t>Nisa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joħorġu</w:t>
      </w:r>
      <w:r w:rsidRPr="00DA3743">
        <w:rPr>
          <w:spacing w:val="-3"/>
        </w:rPr>
        <w:t xml:space="preserve"> </w:t>
      </w:r>
      <w:r w:rsidRPr="00DA3743">
        <w:t>tqal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jużaw</w:t>
      </w:r>
      <w:r w:rsidRPr="00DA3743">
        <w:rPr>
          <w:spacing w:val="-3"/>
        </w:rPr>
        <w:t xml:space="preserve"> </w:t>
      </w:r>
      <w:r w:rsidRPr="00DA3743">
        <w:t>kontraċettiv</w:t>
      </w:r>
      <w:r w:rsidRPr="00DA3743">
        <w:rPr>
          <w:spacing w:val="-3"/>
        </w:rPr>
        <w:t xml:space="preserve"> </w:t>
      </w:r>
      <w:r w:rsidRPr="00DA3743">
        <w:t>effettiv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għall-anqas</w:t>
      </w:r>
      <w:r w:rsidRPr="00DA3743">
        <w:rPr>
          <w:spacing w:val="-2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15-ġimgħa wara t-trattament.</w:t>
      </w:r>
    </w:p>
    <w:p w14:paraId="745F4EFB" w14:textId="77777777" w:rsidR="00843B14" w:rsidRPr="00DA3743" w:rsidRDefault="00843B14" w:rsidP="006902F7">
      <w:pPr>
        <w:suppressAutoHyphens/>
      </w:pPr>
    </w:p>
    <w:p w14:paraId="745F4EFC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Tqala</w:t>
      </w:r>
    </w:p>
    <w:p w14:paraId="75F1A4F2" w14:textId="77777777" w:rsidR="008C5987" w:rsidRPr="00DA3743" w:rsidRDefault="008C5987" w:rsidP="006902F7">
      <w:pPr>
        <w:keepNext/>
        <w:suppressAutoHyphens/>
      </w:pPr>
    </w:p>
    <w:p w14:paraId="26791301" w14:textId="77777777" w:rsidR="007C1931" w:rsidRPr="0054009B" w:rsidRDefault="007C1931" w:rsidP="007C1931">
      <w:pPr>
        <w:suppressAutoHyphens/>
      </w:pPr>
      <w:r w:rsidRPr="0054009B">
        <w:rPr>
          <w:i/>
          <w:iCs/>
        </w:rPr>
        <w:t xml:space="preserve">Data </w:t>
      </w:r>
      <w:r w:rsidRPr="0054009B">
        <w:t xml:space="preserve">minn numru moderat ta’ tqaliet miġbura b’mod prospettiv wara esponiment għal </w:t>
      </w:r>
      <w:r w:rsidRPr="00756236">
        <w:t>ustekinumab</w:t>
      </w:r>
      <w:r>
        <w:t xml:space="preserve"> </w:t>
      </w:r>
      <w:r w:rsidRPr="0054009B">
        <w:t>b’riżultati magħrufa, li jinkludu iktar minn 450 tqala esposti waqt l-ewwel trimestru, ma jindikawx</w:t>
      </w:r>
      <w:r>
        <w:t xml:space="preserve"> </w:t>
      </w:r>
      <w:r w:rsidRPr="0054009B">
        <w:t>riskju miżjud ta’ malformazzjonijiet konġenitali maġġuri fit-tarbija tat-twelid.</w:t>
      </w:r>
    </w:p>
    <w:p w14:paraId="0DDAE542" w14:textId="77777777" w:rsidR="007C1931" w:rsidRDefault="007C1931" w:rsidP="007C1931">
      <w:pPr>
        <w:suppressAutoHyphens/>
      </w:pPr>
    </w:p>
    <w:p w14:paraId="2199CAED" w14:textId="77777777" w:rsidR="007C1931" w:rsidRDefault="007C1931" w:rsidP="007C1931">
      <w:pPr>
        <w:suppressAutoHyphens/>
      </w:pPr>
      <w:r w:rsidRPr="000C4892">
        <w:t>Studji f’annimali ma jurux effetti</w:t>
      </w:r>
      <w:r w:rsidRPr="000C4892">
        <w:rPr>
          <w:spacing w:val="-2"/>
        </w:rPr>
        <w:t xml:space="preserve"> </w:t>
      </w:r>
      <w:r w:rsidRPr="000C4892">
        <w:t>ħżiena</w:t>
      </w:r>
      <w:r w:rsidRPr="000C4892">
        <w:rPr>
          <w:spacing w:val="-3"/>
        </w:rPr>
        <w:t xml:space="preserve"> </w:t>
      </w:r>
      <w:r w:rsidRPr="000C4892">
        <w:t>diretti</w:t>
      </w:r>
      <w:r w:rsidRPr="000C4892">
        <w:rPr>
          <w:spacing w:val="-3"/>
        </w:rPr>
        <w:t xml:space="preserve"> </w:t>
      </w:r>
      <w:r w:rsidRPr="000C4892">
        <w:t>jew</w:t>
      </w:r>
      <w:r w:rsidRPr="000C4892">
        <w:rPr>
          <w:spacing w:val="-3"/>
        </w:rPr>
        <w:t xml:space="preserve"> </w:t>
      </w:r>
      <w:r w:rsidRPr="000C4892">
        <w:t>indiretti</w:t>
      </w:r>
      <w:r w:rsidRPr="000C4892">
        <w:rPr>
          <w:spacing w:val="-3"/>
        </w:rPr>
        <w:t xml:space="preserve"> </w:t>
      </w:r>
      <w:r w:rsidRPr="000C4892">
        <w:t>fuq</w:t>
      </w:r>
      <w:r w:rsidRPr="000C4892">
        <w:rPr>
          <w:spacing w:val="-3"/>
        </w:rPr>
        <w:t xml:space="preserve"> </w:t>
      </w:r>
      <w:r w:rsidRPr="000C4892">
        <w:t>it-tqala,</w:t>
      </w:r>
      <w:r w:rsidRPr="000C4892">
        <w:rPr>
          <w:spacing w:val="-2"/>
        </w:rPr>
        <w:t xml:space="preserve"> </w:t>
      </w:r>
      <w:r w:rsidRPr="000C4892">
        <w:t>fuq</w:t>
      </w:r>
      <w:r w:rsidRPr="000C4892">
        <w:rPr>
          <w:spacing w:val="-2"/>
        </w:rPr>
        <w:t xml:space="preserve"> </w:t>
      </w:r>
      <w:r w:rsidRPr="000C4892">
        <w:t>l-iżvilupp</w:t>
      </w:r>
      <w:r w:rsidRPr="000C4892">
        <w:rPr>
          <w:spacing w:val="-2"/>
        </w:rPr>
        <w:t xml:space="preserve"> </w:t>
      </w:r>
      <w:r w:rsidRPr="000C4892">
        <w:t>ta’</w:t>
      </w:r>
      <w:r w:rsidRPr="000C4892">
        <w:rPr>
          <w:spacing w:val="-2"/>
        </w:rPr>
        <w:t xml:space="preserve"> </w:t>
      </w:r>
      <w:r w:rsidRPr="000C4892">
        <w:t>l-embriju/fetu,</w:t>
      </w:r>
      <w:r w:rsidRPr="000C4892">
        <w:rPr>
          <w:spacing w:val="-3"/>
        </w:rPr>
        <w:t xml:space="preserve"> </w:t>
      </w:r>
      <w:r w:rsidRPr="000C4892">
        <w:t>ħlas</w:t>
      </w:r>
      <w:r w:rsidRPr="000C4892">
        <w:rPr>
          <w:spacing w:val="-3"/>
        </w:rPr>
        <w:t xml:space="preserve"> </w:t>
      </w:r>
      <w:r w:rsidRPr="000C4892">
        <w:t>jew</w:t>
      </w:r>
      <w:r w:rsidRPr="000C4892">
        <w:rPr>
          <w:spacing w:val="-3"/>
        </w:rPr>
        <w:t xml:space="preserve"> </w:t>
      </w:r>
      <w:r w:rsidRPr="000C4892">
        <w:t>żvilupp</w:t>
      </w:r>
      <w:r w:rsidRPr="000C4892">
        <w:rPr>
          <w:spacing w:val="-3"/>
        </w:rPr>
        <w:t xml:space="preserve"> </w:t>
      </w:r>
      <w:r w:rsidRPr="000C4892">
        <w:t>wara</w:t>
      </w:r>
      <w:r w:rsidRPr="000C4892">
        <w:rPr>
          <w:spacing w:val="-3"/>
        </w:rPr>
        <w:t xml:space="preserve"> </w:t>
      </w:r>
      <w:r w:rsidRPr="000C4892">
        <w:t>t</w:t>
      </w:r>
      <w:r w:rsidRPr="000C4892">
        <w:noBreakHyphen/>
        <w:t xml:space="preserve">twelid (ara sezzjoni 5.3). </w:t>
      </w:r>
    </w:p>
    <w:p w14:paraId="240AB78C" w14:textId="77777777" w:rsidR="007C1931" w:rsidRDefault="007C1931" w:rsidP="007C1931">
      <w:pPr>
        <w:suppressAutoHyphens/>
      </w:pPr>
    </w:p>
    <w:p w14:paraId="4A303A58" w14:textId="77777777" w:rsidR="007C1931" w:rsidRPr="000C4892" w:rsidRDefault="007C1931" w:rsidP="007C1931">
      <w:pPr>
        <w:suppressAutoHyphens/>
      </w:pPr>
      <w:r w:rsidRPr="0054009B">
        <w:t>Madankollu, l-esperjenza klinika disponibbli hija limitata.</w:t>
      </w:r>
      <w:r>
        <w:t xml:space="preserve"> </w:t>
      </w:r>
      <w:r w:rsidRPr="000C4892">
        <w:t xml:space="preserve">Bћala prekawzjoni hu preferribli li ma jintuzax </w:t>
      </w:r>
      <w:r>
        <w:t>WEZENLA</w:t>
      </w:r>
      <w:r w:rsidRPr="000C4892">
        <w:t xml:space="preserve"> waqt it-tqala.</w:t>
      </w:r>
    </w:p>
    <w:p w14:paraId="373B1C8F" w14:textId="77777777" w:rsidR="007C1931" w:rsidRPr="000C4892" w:rsidRDefault="007C1931" w:rsidP="007C1931">
      <w:pPr>
        <w:suppressAutoHyphens/>
      </w:pPr>
    </w:p>
    <w:p w14:paraId="745F4F03" w14:textId="40B19C00" w:rsidR="00843B14" w:rsidRPr="00DA3743" w:rsidRDefault="007C1931" w:rsidP="007C1931">
      <w:pPr>
        <w:suppressAutoHyphens/>
      </w:pPr>
      <w:r w:rsidRPr="000C4892">
        <w:lastRenderedPageBreak/>
        <w:t>Ustekinumab</w:t>
      </w:r>
      <w:r w:rsidRPr="000C4892">
        <w:rPr>
          <w:spacing w:val="-3"/>
        </w:rPr>
        <w:t xml:space="preserve"> </w:t>
      </w:r>
      <w:r w:rsidRPr="000C4892">
        <w:t>jgħaddi</w:t>
      </w:r>
      <w:r w:rsidRPr="000C4892">
        <w:rPr>
          <w:spacing w:val="-3"/>
        </w:rPr>
        <w:t xml:space="preserve"> </w:t>
      </w:r>
      <w:r w:rsidRPr="000C4892">
        <w:t>mill-plaċenta</w:t>
      </w:r>
      <w:r w:rsidRPr="000C4892">
        <w:rPr>
          <w:spacing w:val="-3"/>
        </w:rPr>
        <w:t xml:space="preserve"> </w:t>
      </w:r>
      <w:r w:rsidRPr="000C4892">
        <w:t>u</w:t>
      </w:r>
      <w:r w:rsidRPr="000C4892">
        <w:rPr>
          <w:spacing w:val="-3"/>
        </w:rPr>
        <w:t xml:space="preserve"> </w:t>
      </w:r>
      <w:r w:rsidRPr="000C4892">
        <w:t>ġie</w:t>
      </w:r>
      <w:r w:rsidRPr="000C4892">
        <w:rPr>
          <w:spacing w:val="-3"/>
        </w:rPr>
        <w:t xml:space="preserve"> </w:t>
      </w:r>
      <w:r w:rsidRPr="000C4892">
        <w:t>osservat</w:t>
      </w:r>
      <w:r w:rsidRPr="000C4892">
        <w:rPr>
          <w:spacing w:val="-3"/>
        </w:rPr>
        <w:t xml:space="preserve"> </w:t>
      </w:r>
      <w:r w:rsidRPr="000C4892">
        <w:t>fis-serum</w:t>
      </w:r>
      <w:r w:rsidRPr="000C4892">
        <w:rPr>
          <w:spacing w:val="-3"/>
        </w:rPr>
        <w:t xml:space="preserve"> </w:t>
      </w:r>
      <w:r w:rsidRPr="000C4892">
        <w:t>ta’</w:t>
      </w:r>
      <w:r w:rsidRPr="000C4892">
        <w:rPr>
          <w:spacing w:val="-3"/>
        </w:rPr>
        <w:t xml:space="preserve"> </w:t>
      </w:r>
      <w:r w:rsidRPr="000C4892">
        <w:t>trabi</w:t>
      </w:r>
      <w:r w:rsidRPr="000C4892">
        <w:rPr>
          <w:spacing w:val="-3"/>
        </w:rPr>
        <w:t xml:space="preserve"> </w:t>
      </w:r>
      <w:r w:rsidRPr="000C4892">
        <w:t>mwielda</w:t>
      </w:r>
      <w:r w:rsidRPr="000C4892">
        <w:rPr>
          <w:spacing w:val="-3"/>
        </w:rPr>
        <w:t xml:space="preserve"> </w:t>
      </w:r>
      <w:r w:rsidRPr="000C4892">
        <w:t>minn</w:t>
      </w:r>
      <w:r w:rsidRPr="000C4892">
        <w:rPr>
          <w:spacing w:val="-3"/>
        </w:rPr>
        <w:t xml:space="preserve"> </w:t>
      </w:r>
      <w:r w:rsidRPr="000C4892">
        <w:t>pazjenti</w:t>
      </w:r>
      <w:r w:rsidRPr="000C4892">
        <w:rPr>
          <w:spacing w:val="-3"/>
        </w:rPr>
        <w:t xml:space="preserve"> </w:t>
      </w:r>
      <w:r w:rsidRPr="000C4892">
        <w:t xml:space="preserve">nisa ttrattati b’ustekinumab waqt it-tqala. L-impatt kliniku ta’ dan mhuwiex magħruf, madanakollu, ir-riskju ta’ infezzjoni fi trabi esposti </w:t>
      </w:r>
      <w:r w:rsidRPr="000C4892">
        <w:rPr>
          <w:i/>
        </w:rPr>
        <w:t xml:space="preserve">in utero </w:t>
      </w:r>
      <w:r w:rsidRPr="000C4892">
        <w:t>għal ustekinumab jista’ jiżdied wara t-twelid.</w:t>
      </w:r>
      <w:r w:rsidRPr="00235F88">
        <w:t xml:space="preserve"> </w:t>
      </w:r>
      <w:r w:rsidRPr="000C4892">
        <w:t xml:space="preserve">L-għoti ta’ vaċċini ħajjin (bħall-vaċċin tal-BCG) lil trabi esposti </w:t>
      </w:r>
      <w:r w:rsidRPr="000C4892">
        <w:rPr>
          <w:i/>
        </w:rPr>
        <w:t xml:space="preserve">in utero </w:t>
      </w:r>
      <w:r w:rsidRPr="000C4892">
        <w:t>għal ustekinumab mhux rakkomandat</w:t>
      </w:r>
      <w:r w:rsidRPr="000C4892">
        <w:rPr>
          <w:spacing w:val="-3"/>
        </w:rPr>
        <w:t xml:space="preserve"> </w:t>
      </w:r>
      <w:r w:rsidRPr="000C4892">
        <w:t>għal</w:t>
      </w:r>
      <w:r w:rsidRPr="000C4892">
        <w:rPr>
          <w:spacing w:val="-2"/>
        </w:rPr>
        <w:t xml:space="preserve"> </w:t>
      </w:r>
      <w:r>
        <w:t>tnax</w:t>
      </w:r>
      <w:r w:rsidR="00AB5E91">
        <w:t>-</w:t>
      </w:r>
      <w:r>
        <w:t>il xahar</w:t>
      </w:r>
      <w:r w:rsidRPr="000C4892">
        <w:rPr>
          <w:spacing w:val="-3"/>
        </w:rPr>
        <w:t xml:space="preserve"> </w:t>
      </w:r>
      <w:r w:rsidRPr="000C4892">
        <w:t>wara</w:t>
      </w:r>
      <w:r w:rsidRPr="000C4892">
        <w:rPr>
          <w:spacing w:val="-3"/>
        </w:rPr>
        <w:t xml:space="preserve"> </w:t>
      </w:r>
      <w:r w:rsidRPr="000C4892">
        <w:t>t-twelid</w:t>
      </w:r>
      <w:r w:rsidRPr="000C4892">
        <w:rPr>
          <w:spacing w:val="-3"/>
        </w:rPr>
        <w:t xml:space="preserve"> </w:t>
      </w:r>
      <w:r w:rsidRPr="000C4892">
        <w:t>jew</w:t>
      </w:r>
      <w:r w:rsidRPr="000C4892">
        <w:rPr>
          <w:spacing w:val="-3"/>
        </w:rPr>
        <w:t xml:space="preserve"> </w:t>
      </w:r>
      <w:r w:rsidRPr="000C4892">
        <w:t>sakemm</w:t>
      </w:r>
      <w:r w:rsidRPr="000C4892">
        <w:rPr>
          <w:spacing w:val="-3"/>
        </w:rPr>
        <w:t xml:space="preserve"> </w:t>
      </w:r>
      <w:r w:rsidRPr="000C4892">
        <w:t>il-livelli</w:t>
      </w:r>
      <w:r w:rsidRPr="000C4892">
        <w:rPr>
          <w:spacing w:val="-3"/>
        </w:rPr>
        <w:t xml:space="preserve"> </w:t>
      </w:r>
      <w:r w:rsidRPr="000C4892">
        <w:t>ta’</w:t>
      </w:r>
      <w:r w:rsidRPr="000C4892">
        <w:rPr>
          <w:spacing w:val="-3"/>
        </w:rPr>
        <w:t xml:space="preserve"> </w:t>
      </w:r>
      <w:r w:rsidRPr="000C4892">
        <w:t>ustekinumab</w:t>
      </w:r>
      <w:r w:rsidRPr="000C4892">
        <w:rPr>
          <w:spacing w:val="-3"/>
        </w:rPr>
        <w:t xml:space="preserve"> </w:t>
      </w:r>
      <w:r w:rsidRPr="000C4892">
        <w:t>fis-serum</w:t>
      </w:r>
      <w:r w:rsidRPr="000C4892">
        <w:rPr>
          <w:spacing w:val="-2"/>
        </w:rPr>
        <w:t xml:space="preserve"> </w:t>
      </w:r>
      <w:r w:rsidRPr="000C4892">
        <w:t>tat-trabi</w:t>
      </w:r>
      <w:r w:rsidRPr="000C4892">
        <w:rPr>
          <w:spacing w:val="-3"/>
        </w:rPr>
        <w:t xml:space="preserve"> </w:t>
      </w:r>
      <w:r w:rsidRPr="000C4892">
        <w:t>ma jkunux</w:t>
      </w:r>
      <w:r w:rsidRPr="000C4892">
        <w:rPr>
          <w:spacing w:val="-9"/>
        </w:rPr>
        <w:t xml:space="preserve"> </w:t>
      </w:r>
      <w:r w:rsidRPr="000C4892">
        <w:t>jistgħu</w:t>
      </w:r>
      <w:r w:rsidRPr="000C4892">
        <w:rPr>
          <w:spacing w:val="-7"/>
        </w:rPr>
        <w:t xml:space="preserve"> </w:t>
      </w:r>
      <w:r w:rsidRPr="000C4892">
        <w:t>jiġu</w:t>
      </w:r>
      <w:r w:rsidRPr="000C4892">
        <w:rPr>
          <w:spacing w:val="-5"/>
        </w:rPr>
        <w:t xml:space="preserve"> </w:t>
      </w:r>
      <w:r w:rsidRPr="000C4892">
        <w:t>osservati</w:t>
      </w:r>
      <w:r w:rsidRPr="000C4892">
        <w:rPr>
          <w:spacing w:val="-5"/>
        </w:rPr>
        <w:t xml:space="preserve"> </w:t>
      </w:r>
      <w:r w:rsidRPr="000C4892">
        <w:t>(ara</w:t>
      </w:r>
      <w:r w:rsidRPr="000C4892">
        <w:rPr>
          <w:spacing w:val="-5"/>
        </w:rPr>
        <w:t xml:space="preserve"> </w:t>
      </w:r>
      <w:r w:rsidRPr="000C4892">
        <w:t>sezzjonijiet</w:t>
      </w:r>
      <w:r w:rsidRPr="000C4892">
        <w:rPr>
          <w:spacing w:val="-4"/>
        </w:rPr>
        <w:t> </w:t>
      </w:r>
      <w:r w:rsidRPr="000C4892">
        <w:t>4.4</w:t>
      </w:r>
      <w:r w:rsidRPr="000C4892">
        <w:rPr>
          <w:spacing w:val="-5"/>
        </w:rPr>
        <w:t xml:space="preserve"> </w:t>
      </w:r>
      <w:r w:rsidRPr="000C4892">
        <w:t>u</w:t>
      </w:r>
      <w:r w:rsidRPr="000C4892">
        <w:rPr>
          <w:spacing w:val="-4"/>
        </w:rPr>
        <w:t> </w:t>
      </w:r>
      <w:r w:rsidRPr="000C4892">
        <w:t>4.5).</w:t>
      </w:r>
      <w:r w:rsidRPr="000C4892">
        <w:rPr>
          <w:spacing w:val="-5"/>
        </w:rPr>
        <w:t xml:space="preserve"> </w:t>
      </w:r>
      <w:r w:rsidRPr="000C4892">
        <w:t>Jekk</w:t>
      </w:r>
      <w:r w:rsidRPr="000C4892">
        <w:rPr>
          <w:spacing w:val="-5"/>
        </w:rPr>
        <w:t xml:space="preserve"> </w:t>
      </w:r>
      <w:r w:rsidRPr="000C4892">
        <w:t>ikun</w:t>
      </w:r>
      <w:r w:rsidRPr="000C4892">
        <w:rPr>
          <w:spacing w:val="-5"/>
        </w:rPr>
        <w:t xml:space="preserve"> </w:t>
      </w:r>
      <w:r w:rsidRPr="000C4892">
        <w:t>hemm</w:t>
      </w:r>
      <w:r w:rsidRPr="000C4892">
        <w:rPr>
          <w:spacing w:val="-5"/>
        </w:rPr>
        <w:t xml:space="preserve"> </w:t>
      </w:r>
      <w:r w:rsidRPr="000C4892">
        <w:t>benefiċċju</w:t>
      </w:r>
      <w:r w:rsidRPr="000C4892">
        <w:rPr>
          <w:spacing w:val="-5"/>
        </w:rPr>
        <w:t xml:space="preserve"> </w:t>
      </w:r>
      <w:r w:rsidRPr="000C4892">
        <w:t>kliniku</w:t>
      </w:r>
      <w:r w:rsidRPr="000C4892">
        <w:rPr>
          <w:spacing w:val="-4"/>
        </w:rPr>
        <w:t xml:space="preserve"> </w:t>
      </w:r>
      <w:r w:rsidRPr="000C4892">
        <w:rPr>
          <w:spacing w:val="-5"/>
        </w:rPr>
        <w:t>ċar</w:t>
      </w:r>
      <w:r w:rsidRPr="000C4892">
        <w:t xml:space="preserve"> għat</w:t>
      </w:r>
      <w:r w:rsidRPr="000C4892">
        <w:noBreakHyphen/>
        <w:t>tarbija</w:t>
      </w:r>
      <w:r w:rsidRPr="000C4892">
        <w:rPr>
          <w:spacing w:val="-2"/>
        </w:rPr>
        <w:t xml:space="preserve"> </w:t>
      </w:r>
      <w:r w:rsidRPr="000C4892">
        <w:t>individwali,</w:t>
      </w:r>
      <w:r w:rsidRPr="000C4892">
        <w:rPr>
          <w:spacing w:val="-3"/>
        </w:rPr>
        <w:t xml:space="preserve"> </w:t>
      </w:r>
      <w:r w:rsidRPr="000C4892">
        <w:t>l-għoti</w:t>
      </w:r>
      <w:r w:rsidRPr="000C4892">
        <w:rPr>
          <w:spacing w:val="-4"/>
        </w:rPr>
        <w:t xml:space="preserve"> </w:t>
      </w:r>
      <w:r w:rsidRPr="000C4892">
        <w:t>ta’</w:t>
      </w:r>
      <w:r w:rsidRPr="000C4892">
        <w:rPr>
          <w:spacing w:val="-2"/>
        </w:rPr>
        <w:t xml:space="preserve"> </w:t>
      </w:r>
      <w:r w:rsidRPr="000C4892">
        <w:t>vaċċin</w:t>
      </w:r>
      <w:r w:rsidRPr="000C4892">
        <w:rPr>
          <w:spacing w:val="-2"/>
        </w:rPr>
        <w:t xml:space="preserve"> </w:t>
      </w:r>
      <w:r w:rsidRPr="000C4892">
        <w:t>ħaj</w:t>
      </w:r>
      <w:r w:rsidRPr="000C4892">
        <w:rPr>
          <w:spacing w:val="-4"/>
        </w:rPr>
        <w:t xml:space="preserve"> </w:t>
      </w:r>
      <w:r w:rsidRPr="000C4892">
        <w:t>jista’</w:t>
      </w:r>
      <w:r w:rsidRPr="000C4892">
        <w:rPr>
          <w:spacing w:val="-3"/>
        </w:rPr>
        <w:t xml:space="preserve"> </w:t>
      </w:r>
      <w:r w:rsidRPr="000C4892">
        <w:t>jiġi</w:t>
      </w:r>
      <w:r w:rsidRPr="000C4892">
        <w:rPr>
          <w:spacing w:val="-3"/>
        </w:rPr>
        <w:t xml:space="preserve"> </w:t>
      </w:r>
      <w:r w:rsidRPr="000C4892">
        <w:t>kkunsidrat</w:t>
      </w:r>
      <w:r w:rsidRPr="000C4892">
        <w:rPr>
          <w:spacing w:val="-3"/>
        </w:rPr>
        <w:t xml:space="preserve"> </w:t>
      </w:r>
      <w:r w:rsidRPr="000C4892">
        <w:t>f’punt</w:t>
      </w:r>
      <w:r w:rsidRPr="000C4892">
        <w:rPr>
          <w:spacing w:val="-3"/>
        </w:rPr>
        <w:t xml:space="preserve"> </w:t>
      </w:r>
      <w:r w:rsidRPr="000C4892">
        <w:t>ta’</w:t>
      </w:r>
      <w:r w:rsidRPr="000C4892">
        <w:rPr>
          <w:spacing w:val="-3"/>
        </w:rPr>
        <w:t xml:space="preserve"> </w:t>
      </w:r>
      <w:r w:rsidRPr="000C4892">
        <w:t>żmien</w:t>
      </w:r>
      <w:r w:rsidRPr="000C4892">
        <w:rPr>
          <w:spacing w:val="-3"/>
        </w:rPr>
        <w:t xml:space="preserve"> </w:t>
      </w:r>
      <w:r w:rsidRPr="000C4892">
        <w:t>iktar</w:t>
      </w:r>
      <w:r w:rsidRPr="000C4892">
        <w:rPr>
          <w:spacing w:val="-3"/>
        </w:rPr>
        <w:t xml:space="preserve"> </w:t>
      </w:r>
      <w:r w:rsidRPr="000C4892">
        <w:t>kmieni,</w:t>
      </w:r>
      <w:r w:rsidRPr="000C4892">
        <w:rPr>
          <w:spacing w:val="-3"/>
        </w:rPr>
        <w:t xml:space="preserve"> </w:t>
      </w:r>
      <w:r w:rsidRPr="000C4892">
        <w:t>jekk il-livelli ta’ ustekinumab fis-serum tat-tarbija ma jkunux jistgħu jiġu osservati.</w:t>
      </w:r>
    </w:p>
    <w:p w14:paraId="0CDF6F22" w14:textId="77777777" w:rsidR="00FE2E8E" w:rsidRPr="00DA3743" w:rsidRDefault="00FE2E8E" w:rsidP="006902F7">
      <w:pPr>
        <w:suppressAutoHyphens/>
      </w:pPr>
    </w:p>
    <w:p w14:paraId="745F4F04" w14:textId="0F13FD0C" w:rsidR="00843B14" w:rsidRPr="00DA3743" w:rsidRDefault="005E3319" w:rsidP="006902F7">
      <w:pPr>
        <w:keepNext/>
        <w:suppressAutoHyphens/>
        <w:rPr>
          <w:u w:val="single"/>
        </w:rPr>
      </w:pPr>
      <w:r w:rsidRPr="00DA3743">
        <w:rPr>
          <w:u w:val="single"/>
        </w:rPr>
        <w:t>Treddigħ</w:t>
      </w:r>
    </w:p>
    <w:p w14:paraId="2A41389C" w14:textId="77777777" w:rsidR="008C5987" w:rsidRPr="00DA3743" w:rsidRDefault="008C5987" w:rsidP="006902F7">
      <w:pPr>
        <w:keepNext/>
        <w:suppressAutoHyphens/>
      </w:pPr>
    </w:p>
    <w:p w14:paraId="745F4F05" w14:textId="60F926A7" w:rsidR="00843B14" w:rsidRPr="00DA3743" w:rsidRDefault="005E3319" w:rsidP="006902F7">
      <w:pPr>
        <w:suppressAutoHyphens/>
      </w:pPr>
      <w:r w:rsidRPr="00DA3743">
        <w:t>Data</w:t>
      </w:r>
      <w:r w:rsidRPr="00DA3743">
        <w:rPr>
          <w:spacing w:val="-3"/>
        </w:rPr>
        <w:t xml:space="preserve"> </w:t>
      </w:r>
      <w:r w:rsidRPr="00DA3743">
        <w:t>ristretta</w:t>
      </w:r>
      <w:r w:rsidRPr="00DA3743">
        <w:rPr>
          <w:spacing w:val="-4"/>
        </w:rPr>
        <w:t xml:space="preserve"> </w:t>
      </w:r>
      <w:r w:rsidRPr="00DA3743">
        <w:t>mil-letteratura</w:t>
      </w:r>
      <w:r w:rsidRPr="00DA3743">
        <w:rPr>
          <w:spacing w:val="-4"/>
        </w:rPr>
        <w:t xml:space="preserve"> </w:t>
      </w:r>
      <w:r w:rsidRPr="00DA3743">
        <w:t>medika</w:t>
      </w:r>
      <w:r w:rsidRPr="00DA3743">
        <w:rPr>
          <w:spacing w:val="-4"/>
        </w:rPr>
        <w:t xml:space="preserve"> </w:t>
      </w:r>
      <w:r w:rsidRPr="00DA3743">
        <w:t>ppublikata</w:t>
      </w:r>
      <w:r w:rsidRPr="00DA3743">
        <w:rPr>
          <w:spacing w:val="-4"/>
        </w:rPr>
        <w:t xml:space="preserve"> </w:t>
      </w:r>
      <w:r w:rsidRPr="00DA3743">
        <w:t>tissuġerixxi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4"/>
        </w:rPr>
        <w:t xml:space="preserve"> </w:t>
      </w:r>
      <w:r w:rsidRPr="00DA3743">
        <w:t>jiġi</w:t>
      </w:r>
      <w:r w:rsidRPr="00DA3743">
        <w:rPr>
          <w:spacing w:val="-2"/>
        </w:rPr>
        <w:t xml:space="preserve"> </w:t>
      </w:r>
      <w:r w:rsidRPr="00DA3743">
        <w:t>eliminat</w:t>
      </w:r>
      <w:r w:rsidRPr="00DA3743">
        <w:rPr>
          <w:spacing w:val="-4"/>
        </w:rPr>
        <w:t xml:space="preserve"> </w:t>
      </w:r>
      <w:r w:rsidRPr="00DA3743">
        <w:t>mill-ħalib</w:t>
      </w:r>
      <w:r w:rsidRPr="00DA3743">
        <w:rPr>
          <w:spacing w:val="-3"/>
        </w:rPr>
        <w:t xml:space="preserve"> </w:t>
      </w:r>
      <w:r w:rsidRPr="00DA3743">
        <w:t>tas</w:t>
      </w:r>
      <w:r w:rsidR="00077D8C" w:rsidRPr="00DA3743">
        <w:noBreakHyphen/>
      </w:r>
      <w:r w:rsidRPr="00DA3743">
        <w:t xml:space="preserve">sider f’ammonti żgħar ħafna. M’huwiex magħruf jekk ustekinumab jiġix assorbit fil-ġisem wara li jittieħed mill-ħalq. Minħabba r-reazzjonijiet avversi li jista’ jkun hemm minn ustekinumab fi trabi li qed jieħdu l-ħalib tas-sider, gћandha tittieћed deċiżjoni jekk il-mara twaqqafx it-treddigћ jew twaqqafx it-trattament bi </w:t>
      </w:r>
      <w:r w:rsidR="00332AF3" w:rsidRPr="00DA3743">
        <w:t>WEZENLA</w:t>
      </w:r>
      <w:r w:rsidRPr="00DA3743">
        <w:t xml:space="preserve">, u sa 15-il ġimgħa wara t-trattament, jew jitwaqqafx </w:t>
      </w:r>
      <w:r w:rsidR="00332AF3" w:rsidRPr="00DA3743">
        <w:t>WEZENLA</w:t>
      </w:r>
      <w:r w:rsidRPr="00DA3743">
        <w:t xml:space="preserve"> għal kollox, wara li jiġi kkunsidrat il-benefiċċju ta’ treddigћ gћat-tarbija u l-benefiċċju tat-trattament </w:t>
      </w:r>
      <w:r w:rsidRPr="00DA3743">
        <w:rPr>
          <w:spacing w:val="-2"/>
        </w:rPr>
        <w:t>gћall</w:t>
      </w:r>
      <w:r w:rsidR="00077D8C" w:rsidRPr="00DA3743">
        <w:rPr>
          <w:spacing w:val="-2"/>
        </w:rPr>
        <w:noBreakHyphen/>
      </w:r>
      <w:r w:rsidRPr="00DA3743">
        <w:rPr>
          <w:spacing w:val="-2"/>
        </w:rPr>
        <w:t>omm.</w:t>
      </w:r>
    </w:p>
    <w:p w14:paraId="745F4F06" w14:textId="77777777" w:rsidR="00843B14" w:rsidRPr="00DA3743" w:rsidRDefault="00843B14" w:rsidP="006902F7">
      <w:pPr>
        <w:suppressAutoHyphens/>
      </w:pPr>
    </w:p>
    <w:p w14:paraId="745F4F07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Fertilità</w:t>
      </w:r>
    </w:p>
    <w:p w14:paraId="72952738" w14:textId="77777777" w:rsidR="008C5987" w:rsidRPr="00DA3743" w:rsidRDefault="008C5987" w:rsidP="006902F7">
      <w:pPr>
        <w:keepNext/>
        <w:suppressAutoHyphens/>
      </w:pPr>
    </w:p>
    <w:p w14:paraId="745F4F08" w14:textId="2BDC3994" w:rsidR="00843B14" w:rsidRPr="00DA3743" w:rsidRDefault="005E3319" w:rsidP="006902F7">
      <w:pPr>
        <w:suppressAutoHyphens/>
      </w:pPr>
      <w:r w:rsidRPr="00DA3743">
        <w:t>L-effett</w:t>
      </w:r>
      <w:r w:rsidRPr="00DA3743">
        <w:rPr>
          <w:spacing w:val="-8"/>
        </w:rPr>
        <w:t xml:space="preserve"> </w:t>
      </w:r>
      <w:r w:rsidRPr="00DA3743">
        <w:t>ta’</w:t>
      </w:r>
      <w:r w:rsidRPr="00DA3743">
        <w:rPr>
          <w:spacing w:val="-7"/>
        </w:rPr>
        <w:t xml:space="preserve"> </w:t>
      </w:r>
      <w:r w:rsidRPr="00DA3743">
        <w:t>ustekinumab</w:t>
      </w:r>
      <w:r w:rsidRPr="00DA3743">
        <w:rPr>
          <w:spacing w:val="-7"/>
        </w:rPr>
        <w:t xml:space="preserve"> </w:t>
      </w:r>
      <w:r w:rsidRPr="00DA3743">
        <w:t>fuq</w:t>
      </w:r>
      <w:r w:rsidRPr="00DA3743">
        <w:rPr>
          <w:spacing w:val="-7"/>
        </w:rPr>
        <w:t xml:space="preserve"> </w:t>
      </w:r>
      <w:r w:rsidRPr="00DA3743">
        <w:t>il-fertilità</w:t>
      </w:r>
      <w:r w:rsidRPr="00DA3743">
        <w:rPr>
          <w:spacing w:val="-7"/>
        </w:rPr>
        <w:t xml:space="preserve"> </w:t>
      </w:r>
      <w:r w:rsidRPr="00DA3743">
        <w:t>fil-bniedem</w:t>
      </w:r>
      <w:r w:rsidRPr="00DA3743">
        <w:rPr>
          <w:spacing w:val="-7"/>
        </w:rPr>
        <w:t xml:space="preserve"> </w:t>
      </w:r>
      <w:r w:rsidRPr="00DA3743">
        <w:t>għadu</w:t>
      </w:r>
      <w:r w:rsidRPr="00DA3743">
        <w:rPr>
          <w:spacing w:val="-6"/>
        </w:rPr>
        <w:t xml:space="preserve"> </w:t>
      </w:r>
      <w:r w:rsidRPr="00DA3743">
        <w:t>ma</w:t>
      </w:r>
      <w:r w:rsidRPr="00DA3743">
        <w:rPr>
          <w:spacing w:val="-6"/>
        </w:rPr>
        <w:t xml:space="preserve"> </w:t>
      </w:r>
      <w:r w:rsidRPr="00DA3743">
        <w:t>ġiex</w:t>
      </w:r>
      <w:r w:rsidRPr="00DA3743">
        <w:rPr>
          <w:spacing w:val="-7"/>
        </w:rPr>
        <w:t xml:space="preserve"> </w:t>
      </w:r>
      <w:r w:rsidRPr="00DA3743">
        <w:t>evalwat</w:t>
      </w:r>
      <w:r w:rsidRPr="00DA3743">
        <w:rPr>
          <w:spacing w:val="-7"/>
        </w:rPr>
        <w:t xml:space="preserve"> </w:t>
      </w:r>
      <w:r w:rsidRPr="00DA3743">
        <w:t>(ara</w:t>
      </w:r>
      <w:r w:rsidRPr="00DA3743">
        <w:rPr>
          <w:spacing w:val="-7"/>
        </w:rPr>
        <w:t xml:space="preserve"> </w:t>
      </w:r>
      <w:r w:rsidRPr="00DA3743">
        <w:t>sezzjoni</w:t>
      </w:r>
      <w:r w:rsidR="00FB1871" w:rsidRPr="00DA3743">
        <w:rPr>
          <w:spacing w:val="-6"/>
        </w:rPr>
        <w:t> </w:t>
      </w:r>
      <w:r w:rsidRPr="00DA3743">
        <w:rPr>
          <w:spacing w:val="-2"/>
        </w:rPr>
        <w:t>5.3).</w:t>
      </w:r>
    </w:p>
    <w:p w14:paraId="745F4F09" w14:textId="77777777" w:rsidR="00843B14" w:rsidRPr="00DA3743" w:rsidRDefault="00843B14" w:rsidP="006902F7">
      <w:pPr>
        <w:suppressAutoHyphens/>
      </w:pPr>
    </w:p>
    <w:p w14:paraId="745F4F0A" w14:textId="659CA1B1" w:rsidR="00843B14" w:rsidRPr="00DA3743" w:rsidRDefault="00054554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4.7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 xml:space="preserve">Effetti </w:t>
      </w:r>
      <w:r w:rsidR="005E3319" w:rsidRPr="00DA3743">
        <w:rPr>
          <w:b/>
          <w:bCs/>
        </w:rPr>
        <w:t>fuq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il-ħila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biex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issuq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tħaddem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  <w:spacing w:val="-2"/>
        </w:rPr>
        <w:t>magni</w:t>
      </w:r>
    </w:p>
    <w:p w14:paraId="745F4F0B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4F0C" w14:textId="0739B29B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rPr>
          <w:spacing w:val="-3"/>
        </w:rPr>
        <w:t xml:space="preserve"> </w:t>
      </w:r>
      <w:r w:rsidR="005E3319" w:rsidRPr="00DA3743">
        <w:t>m’għandu</w:t>
      </w:r>
      <w:r w:rsidR="005E3319" w:rsidRPr="00DA3743">
        <w:rPr>
          <w:spacing w:val="-2"/>
        </w:rPr>
        <w:t xml:space="preserve"> </w:t>
      </w:r>
      <w:r w:rsidR="005E3319" w:rsidRPr="00DA3743">
        <w:t>l-ebda</w:t>
      </w:r>
      <w:r w:rsidR="005E3319" w:rsidRPr="00DA3743">
        <w:rPr>
          <w:spacing w:val="-2"/>
        </w:rPr>
        <w:t xml:space="preserve"> </w:t>
      </w:r>
      <w:r w:rsidR="005E3319" w:rsidRPr="00DA3743">
        <w:t>effett</w:t>
      </w:r>
      <w:r w:rsidR="005E3319" w:rsidRPr="00DA3743">
        <w:rPr>
          <w:spacing w:val="-2"/>
        </w:rPr>
        <w:t xml:space="preserve"> </w:t>
      </w:r>
      <w:r w:rsidR="005E3319" w:rsidRPr="00DA3743">
        <w:t>jew</w:t>
      </w:r>
      <w:r w:rsidR="005E3319" w:rsidRPr="00DA3743">
        <w:rPr>
          <w:spacing w:val="-3"/>
        </w:rPr>
        <w:t xml:space="preserve"> </w:t>
      </w:r>
      <w:r w:rsidR="005E3319" w:rsidRPr="00DA3743">
        <w:t>ftit</w:t>
      </w:r>
      <w:r w:rsidR="005E3319" w:rsidRPr="00DA3743">
        <w:rPr>
          <w:spacing w:val="-2"/>
        </w:rPr>
        <w:t xml:space="preserve"> </w:t>
      </w:r>
      <w:r w:rsidR="005E3319" w:rsidRPr="00DA3743">
        <w:t>li</w:t>
      </w:r>
      <w:r w:rsidR="005E3319" w:rsidRPr="00DA3743">
        <w:rPr>
          <w:spacing w:val="-2"/>
        </w:rPr>
        <w:t xml:space="preserve"> </w:t>
      </w:r>
      <w:r w:rsidR="005E3319" w:rsidRPr="00DA3743">
        <w:t>xejn</w:t>
      </w:r>
      <w:r w:rsidR="005E3319" w:rsidRPr="00DA3743">
        <w:rPr>
          <w:spacing w:val="-2"/>
        </w:rPr>
        <w:t xml:space="preserve"> </w:t>
      </w:r>
      <w:r w:rsidR="005E3319" w:rsidRPr="00DA3743">
        <w:t>għandu</w:t>
      </w:r>
      <w:r w:rsidR="005E3319" w:rsidRPr="00DA3743">
        <w:rPr>
          <w:spacing w:val="-3"/>
        </w:rPr>
        <w:t xml:space="preserve"> </w:t>
      </w:r>
      <w:r w:rsidR="005E3319" w:rsidRPr="00DA3743">
        <w:t>effett</w:t>
      </w:r>
      <w:r w:rsidR="005E3319" w:rsidRPr="00DA3743">
        <w:rPr>
          <w:spacing w:val="-3"/>
        </w:rPr>
        <w:t xml:space="preserve"> </w:t>
      </w:r>
      <w:r w:rsidR="005E3319" w:rsidRPr="00DA3743">
        <w:t>fuq</w:t>
      </w:r>
      <w:r w:rsidR="005E3319" w:rsidRPr="00DA3743">
        <w:rPr>
          <w:spacing w:val="-3"/>
        </w:rPr>
        <w:t xml:space="preserve"> </w:t>
      </w:r>
      <w:r w:rsidR="005E3319" w:rsidRPr="00DA3743">
        <w:t>il-ħila</w:t>
      </w:r>
      <w:r w:rsidR="005E3319" w:rsidRPr="00DA3743">
        <w:rPr>
          <w:spacing w:val="-3"/>
        </w:rPr>
        <w:t xml:space="preserve"> </w:t>
      </w:r>
      <w:r w:rsidR="005E3319" w:rsidRPr="00DA3743">
        <w:t>biex</w:t>
      </w:r>
      <w:r w:rsidR="005E3319" w:rsidRPr="00DA3743">
        <w:rPr>
          <w:spacing w:val="-3"/>
        </w:rPr>
        <w:t xml:space="preserve"> </w:t>
      </w:r>
      <w:r w:rsidR="005E3319" w:rsidRPr="00DA3743">
        <w:t>issuq</w:t>
      </w:r>
      <w:r w:rsidR="005E3319" w:rsidRPr="00DA3743">
        <w:rPr>
          <w:spacing w:val="-3"/>
        </w:rPr>
        <w:t xml:space="preserve"> </w:t>
      </w:r>
      <w:r w:rsidR="005E3319" w:rsidRPr="00DA3743">
        <w:t>u</w:t>
      </w:r>
      <w:r w:rsidR="005E3319" w:rsidRPr="00DA3743">
        <w:rPr>
          <w:spacing w:val="-3"/>
        </w:rPr>
        <w:t xml:space="preserve"> </w:t>
      </w:r>
      <w:r w:rsidR="005E3319" w:rsidRPr="00DA3743">
        <w:t xml:space="preserve">tħaddem </w:t>
      </w:r>
      <w:r w:rsidR="005E3319" w:rsidRPr="00DA3743">
        <w:rPr>
          <w:spacing w:val="-2"/>
        </w:rPr>
        <w:t>magni.</w:t>
      </w:r>
    </w:p>
    <w:p w14:paraId="330B3888" w14:textId="77777777" w:rsidR="00054554" w:rsidRPr="00DA3743" w:rsidRDefault="00054554" w:rsidP="006902F7">
      <w:pPr>
        <w:suppressAutoHyphens/>
      </w:pPr>
    </w:p>
    <w:p w14:paraId="745F4F0D" w14:textId="2DBC7CC4" w:rsidR="00843B14" w:rsidRPr="00DA3743" w:rsidRDefault="00054554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4.8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Effetti</w:t>
      </w:r>
      <w:r w:rsidR="005E3319" w:rsidRPr="00DA3743">
        <w:rPr>
          <w:b/>
          <w:bCs/>
          <w:spacing w:val="-8"/>
        </w:rPr>
        <w:t xml:space="preserve"> </w:t>
      </w:r>
      <w:r w:rsidR="005E3319" w:rsidRPr="00DA3743">
        <w:rPr>
          <w:b/>
          <w:bCs/>
        </w:rPr>
        <w:t>mhux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  <w:spacing w:val="-2"/>
        </w:rPr>
        <w:t>mixtieqa</w:t>
      </w:r>
    </w:p>
    <w:p w14:paraId="745F4F0E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4F0F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Sommarju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tal-profil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tas-</w:t>
      </w:r>
      <w:r w:rsidRPr="00DA3743">
        <w:rPr>
          <w:spacing w:val="-2"/>
          <w:u w:val="single"/>
        </w:rPr>
        <w:t>sigurtà</w:t>
      </w:r>
    </w:p>
    <w:p w14:paraId="4864508C" w14:textId="77777777" w:rsidR="008C5987" w:rsidRPr="00DA3743" w:rsidRDefault="008C5987" w:rsidP="006902F7">
      <w:pPr>
        <w:keepNext/>
        <w:suppressAutoHyphens/>
      </w:pPr>
    </w:p>
    <w:p w14:paraId="745F4F10" w14:textId="61B7ADB0" w:rsidR="00843B14" w:rsidRPr="00DA3743" w:rsidRDefault="005E3319" w:rsidP="006902F7">
      <w:pPr>
        <w:suppressAutoHyphens/>
      </w:pPr>
      <w:r w:rsidRPr="00DA3743">
        <w:t>L-iktar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avversi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(</w:t>
      </w:r>
      <w:r w:rsidR="00EF5590" w:rsidRPr="00DA3743">
        <w:t>&gt; </w:t>
      </w:r>
      <w:r w:rsidRPr="00DA3743">
        <w:t>5%)</w:t>
      </w:r>
      <w:r w:rsidRPr="00DA3743">
        <w:rPr>
          <w:spacing w:val="-3"/>
        </w:rPr>
        <w:t xml:space="preserve"> </w:t>
      </w:r>
      <w:r w:rsidRPr="00DA3743">
        <w:t>f’perijodi</w:t>
      </w:r>
      <w:r w:rsidRPr="00DA3743">
        <w:rPr>
          <w:spacing w:val="-3"/>
        </w:rPr>
        <w:t xml:space="preserve"> </w:t>
      </w:r>
      <w:r w:rsidRPr="00DA3743">
        <w:t>kkontrollati</w:t>
      </w:r>
      <w:r w:rsidRPr="00DA3743">
        <w:rPr>
          <w:spacing w:val="-2"/>
        </w:rPr>
        <w:t xml:space="preserve"> </w:t>
      </w:r>
      <w:r w:rsidRPr="00DA3743">
        <w:t>tal-istudji</w:t>
      </w:r>
      <w:r w:rsidRPr="00DA3743">
        <w:rPr>
          <w:spacing w:val="-2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il-psorijasi,</w:t>
      </w:r>
      <w:r w:rsidRPr="00DA3743">
        <w:rPr>
          <w:spacing w:val="-2"/>
        </w:rPr>
        <w:t xml:space="preserve"> </w:t>
      </w:r>
      <w:r w:rsidRPr="00DA3743">
        <w:t>l</w:t>
      </w:r>
      <w:r w:rsidR="00077D8C" w:rsidRPr="00DA3743">
        <w:noBreakHyphen/>
      </w:r>
      <w:r w:rsidRPr="00DA3743">
        <w:t>artrite psorjatika, il-marda ta’ Crohn u kolite ulċerattiva fl-adulti b’ustekinumab kienu nażofarinġite u uġigħ ta’ ras. Il-biċċa l-kbira kienu kkunsidrati bħala ħfief u ma kinux jeħtieġu t-twaqqif tal-kura tal</w:t>
      </w:r>
      <w:r w:rsidR="00077D8C" w:rsidRPr="00DA3743">
        <w:noBreakHyphen/>
      </w:r>
      <w:r w:rsidRPr="00DA3743">
        <w:t xml:space="preserve">istudju. L-iktar reazzjonijiet avversi serji li ġew irrappurtati għal </w:t>
      </w:r>
      <w:r w:rsidR="00764E7E" w:rsidRPr="00DA3743">
        <w:t>ustekinumab</w:t>
      </w:r>
      <w:r w:rsidRPr="00DA3743">
        <w:t xml:space="preserve"> kienu reazzjonijiet serji ta’ sensittività eċċessiva li jinkludu anafilassi (ara sezzjoni</w:t>
      </w:r>
      <w:r w:rsidR="00FB1871" w:rsidRPr="00DA3743">
        <w:t> </w:t>
      </w:r>
      <w:r w:rsidRPr="00DA3743">
        <w:t>4.4). Il-profil ta’ sigurtà globali kien simili għall-pazjenti bi psorijasi, artrite psorijatika, il-marda ta’ Crohn u kolite ulċerattiva.</w:t>
      </w:r>
    </w:p>
    <w:p w14:paraId="6CD6338D" w14:textId="77777777" w:rsidR="00054554" w:rsidRPr="00DA3743" w:rsidRDefault="00054554" w:rsidP="006902F7">
      <w:pPr>
        <w:suppressAutoHyphens/>
        <w:rPr>
          <w:u w:val="single"/>
        </w:rPr>
      </w:pPr>
    </w:p>
    <w:p w14:paraId="745F4F11" w14:textId="7DC43FF2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Lista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tabulata</w:t>
      </w:r>
      <w:r w:rsidRPr="00DA3743">
        <w:rPr>
          <w:spacing w:val="-7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7"/>
          <w:u w:val="single"/>
        </w:rPr>
        <w:t xml:space="preserve"> </w:t>
      </w:r>
      <w:r w:rsidRPr="00DA3743">
        <w:rPr>
          <w:u w:val="single"/>
        </w:rPr>
        <w:t>reazzjonijiet</w:t>
      </w:r>
      <w:r w:rsidRPr="00DA3743">
        <w:rPr>
          <w:spacing w:val="-7"/>
          <w:u w:val="single"/>
        </w:rPr>
        <w:t xml:space="preserve"> </w:t>
      </w:r>
      <w:r w:rsidRPr="00DA3743">
        <w:rPr>
          <w:spacing w:val="-2"/>
          <w:u w:val="single"/>
        </w:rPr>
        <w:t>avversi</w:t>
      </w:r>
    </w:p>
    <w:p w14:paraId="1004AC7D" w14:textId="77777777" w:rsidR="008C5987" w:rsidRPr="00DA3743" w:rsidRDefault="008C5987" w:rsidP="006902F7">
      <w:pPr>
        <w:keepNext/>
        <w:suppressAutoHyphens/>
      </w:pPr>
    </w:p>
    <w:p w14:paraId="745F4F12" w14:textId="51126D93" w:rsidR="00843B14" w:rsidRPr="00525B07" w:rsidRDefault="005E3319" w:rsidP="006902F7">
      <w:pPr>
        <w:suppressAutoHyphens/>
      </w:pPr>
      <w:r w:rsidRPr="00525B07">
        <w:t>It-tagħrif ta’ sigurtà deskritt hawn taħt jirrifletti esponiment għal ustekinumab fl-adulti fi 14-il studju kkontrollat ta’ fażi</w:t>
      </w:r>
      <w:r w:rsidR="00F87D7A" w:rsidRPr="00525B07">
        <w:t> </w:t>
      </w:r>
      <w:r w:rsidRPr="00525B07">
        <w:t>2 u fażi</w:t>
      </w:r>
      <w:r w:rsidR="00F87D7A" w:rsidRPr="00525B07">
        <w:t> </w:t>
      </w:r>
      <w:r w:rsidRPr="00525B07">
        <w:t>3 ta’6</w:t>
      </w:r>
      <w:r w:rsidR="008A27E9" w:rsidRPr="00525B07">
        <w:t> </w:t>
      </w:r>
      <w:r w:rsidRPr="00525B07">
        <w:t>7</w:t>
      </w:r>
      <w:r w:rsidR="007D799A" w:rsidRPr="00525B07">
        <w:t>10</w:t>
      </w:r>
      <w:r w:rsidR="008163F5" w:rsidRPr="00525B07">
        <w:t> </w:t>
      </w:r>
      <w:r w:rsidRPr="00525B07">
        <w:t>pazjent</w:t>
      </w:r>
      <w:r w:rsidR="007D799A" w:rsidRPr="00525B07">
        <w:t>i</w:t>
      </w:r>
      <w:r w:rsidRPr="00525B07">
        <w:t xml:space="preserve"> (4</w:t>
      </w:r>
      <w:r w:rsidR="008A27E9" w:rsidRPr="00525B07">
        <w:t> </w:t>
      </w:r>
      <w:r w:rsidRPr="00525B07">
        <w:t>135</w:t>
      </w:r>
      <w:r w:rsidR="008163F5" w:rsidRPr="00525B07">
        <w:t> </w:t>
      </w:r>
      <w:r w:rsidRPr="00525B07">
        <w:t>bi psorijasi u/jew artrite psorjatika, 1</w:t>
      </w:r>
      <w:r w:rsidR="008163F5" w:rsidRPr="00525B07">
        <w:t> </w:t>
      </w:r>
      <w:r w:rsidRPr="00525B07">
        <w:t>749</w:t>
      </w:r>
      <w:r w:rsidR="00077D8C" w:rsidRPr="00525B07">
        <w:t> </w:t>
      </w:r>
      <w:r w:rsidRPr="00525B07">
        <w:t>bil</w:t>
      </w:r>
      <w:r w:rsidR="00077D8C" w:rsidRPr="00525B07">
        <w:noBreakHyphen/>
      </w:r>
      <w:r w:rsidRPr="00525B07">
        <w:t>marda ta’ Crohn u 82</w:t>
      </w:r>
      <w:r w:rsidR="007D799A" w:rsidRPr="00525B07">
        <w:t>6</w:t>
      </w:r>
      <w:r w:rsidR="008163F5" w:rsidRPr="00525B07">
        <w:t> </w:t>
      </w:r>
      <w:r w:rsidRPr="00525B07">
        <w:t xml:space="preserve">pazjent b’kolite ulċerattiva). Dan jinkludi esponiment għal </w:t>
      </w:r>
      <w:r w:rsidR="00764E7E" w:rsidRPr="00525B07">
        <w:t>ustekinumab</w:t>
      </w:r>
      <w:r w:rsidRPr="00525B07">
        <w:t xml:space="preserve"> fil</w:t>
      </w:r>
      <w:r w:rsidR="00077D8C" w:rsidRPr="00525B07">
        <w:noBreakHyphen/>
      </w:r>
      <w:r w:rsidRPr="00525B07">
        <w:t xml:space="preserve">perijodi kkontrollati u mhux ikkontrollati tal-istudji kliniċi </w:t>
      </w:r>
      <w:r w:rsidR="007D799A" w:rsidRPr="00525B07">
        <w:t>f’pazjenti bi psorijasi, artrite psorjatika, marda ta’ Crohn jew kolite ul</w:t>
      </w:r>
      <w:r w:rsidR="00C8518D" w:rsidRPr="00525B07">
        <w:t>ċ</w:t>
      </w:r>
      <w:r w:rsidR="007D799A" w:rsidRPr="00525B07">
        <w:t xml:space="preserve">erattiva </w:t>
      </w:r>
      <w:r w:rsidRPr="00525B07">
        <w:t>għal mill-inqas 6</w:t>
      </w:r>
      <w:r w:rsidR="007F702C" w:rsidRPr="00525B07">
        <w:t> </w:t>
      </w:r>
      <w:r w:rsidRPr="00525B07">
        <w:t>xhur (4</w:t>
      </w:r>
      <w:r w:rsidR="008163F5" w:rsidRPr="00525B07">
        <w:t> </w:t>
      </w:r>
      <w:r w:rsidRPr="00525B07">
        <w:t>577</w:t>
      </w:r>
      <w:r w:rsidR="007D799A" w:rsidRPr="00525B07">
        <w:t> pazjent)</w:t>
      </w:r>
      <w:r w:rsidR="008163F5" w:rsidRPr="00525B07">
        <w:t xml:space="preserve"> </w:t>
      </w:r>
      <w:r w:rsidR="000B5487" w:rsidRPr="00525B07">
        <w:t>jew mill-anqas sena (3 648 pazjent).</w:t>
      </w:r>
      <w:r w:rsidRPr="00525B07">
        <w:rPr>
          <w:spacing w:val="-3"/>
        </w:rPr>
        <w:t xml:space="preserve"> </w:t>
      </w:r>
      <w:r w:rsidR="000B5487" w:rsidRPr="00525B07">
        <w:t xml:space="preserve">2 194 pazjent </w:t>
      </w:r>
      <w:r w:rsidRPr="00525B07">
        <w:t>bi</w:t>
      </w:r>
      <w:r w:rsidRPr="00525B07">
        <w:rPr>
          <w:spacing w:val="-3"/>
        </w:rPr>
        <w:t xml:space="preserve"> </w:t>
      </w:r>
      <w:r w:rsidRPr="00525B07">
        <w:t>psorijasi,</w:t>
      </w:r>
      <w:r w:rsidRPr="00525B07">
        <w:rPr>
          <w:spacing w:val="-3"/>
        </w:rPr>
        <w:t xml:space="preserve"> </w:t>
      </w:r>
      <w:r w:rsidRPr="00525B07">
        <w:t>il-marda</w:t>
      </w:r>
      <w:r w:rsidRPr="00525B07">
        <w:rPr>
          <w:spacing w:val="-3"/>
        </w:rPr>
        <w:t xml:space="preserve"> </w:t>
      </w:r>
      <w:r w:rsidRPr="00525B07">
        <w:t>ta’</w:t>
      </w:r>
      <w:r w:rsidRPr="00525B07">
        <w:rPr>
          <w:spacing w:val="-3"/>
        </w:rPr>
        <w:t xml:space="preserve"> </w:t>
      </w:r>
      <w:r w:rsidRPr="00525B07">
        <w:t>Crohn</w:t>
      </w:r>
      <w:r w:rsidRPr="00525B07">
        <w:rPr>
          <w:spacing w:val="-5"/>
        </w:rPr>
        <w:t xml:space="preserve"> </w:t>
      </w:r>
      <w:r w:rsidRPr="00525B07">
        <w:t>jew</w:t>
      </w:r>
      <w:r w:rsidRPr="00525B07">
        <w:rPr>
          <w:spacing w:val="-3"/>
        </w:rPr>
        <w:t xml:space="preserve"> </w:t>
      </w:r>
      <w:r w:rsidRPr="00525B07">
        <w:t>kolite</w:t>
      </w:r>
      <w:r w:rsidRPr="00525B07">
        <w:rPr>
          <w:spacing w:val="-3"/>
        </w:rPr>
        <w:t xml:space="preserve"> </w:t>
      </w:r>
      <w:r w:rsidRPr="00525B07">
        <w:t>ulċerattiva</w:t>
      </w:r>
      <w:r w:rsidR="000B5487" w:rsidRPr="00525B07">
        <w:t xml:space="preserve"> kienu esposti</w:t>
      </w:r>
      <w:r w:rsidRPr="00525B07">
        <w:t xml:space="preserve"> għal mill-anqas 4</w:t>
      </w:r>
      <w:r w:rsidR="007F702C" w:rsidRPr="00525B07">
        <w:t> </w:t>
      </w:r>
      <w:r w:rsidR="000B5487" w:rsidRPr="00525B07">
        <w:t>snin filwaqt li 1 148 pazjent bi psorijasi jew marda ta’ Crohn kienu esposti g</w:t>
      </w:r>
      <w:r w:rsidR="00C8518D" w:rsidRPr="00525B07">
        <w:t>ħ</w:t>
      </w:r>
      <w:r w:rsidR="000B5487" w:rsidRPr="00525B07">
        <w:t>al mill-</w:t>
      </w:r>
      <w:r w:rsidR="00B6153D" w:rsidRPr="00525B07">
        <w:t>a</w:t>
      </w:r>
      <w:r w:rsidR="000B5487" w:rsidRPr="00525B07">
        <w:t>nqas</w:t>
      </w:r>
      <w:r w:rsidRPr="00525B07">
        <w:t xml:space="preserve"> 5</w:t>
      </w:r>
      <w:r w:rsidR="007F702C" w:rsidRPr="00525B07">
        <w:t> </w:t>
      </w:r>
      <w:r w:rsidRPr="00525B07">
        <w:t>snin.</w:t>
      </w:r>
    </w:p>
    <w:p w14:paraId="06C364BB" w14:textId="77777777" w:rsidR="00054554" w:rsidRPr="00525B07" w:rsidRDefault="00054554" w:rsidP="006902F7">
      <w:pPr>
        <w:suppressAutoHyphens/>
      </w:pPr>
    </w:p>
    <w:p w14:paraId="745F4F15" w14:textId="7F5B0041" w:rsidR="00843B14" w:rsidRPr="00DA3743" w:rsidRDefault="005E3319" w:rsidP="006902F7">
      <w:pPr>
        <w:suppressAutoHyphens/>
      </w:pPr>
      <w:r w:rsidRPr="00525B07">
        <w:t>Tabella</w:t>
      </w:r>
      <w:r w:rsidR="004F3189" w:rsidRPr="00525B07">
        <w:t> </w:t>
      </w:r>
      <w:r w:rsidR="00652483">
        <w:t>3</w:t>
      </w:r>
      <w:r w:rsidRPr="00525B07">
        <w:t xml:space="preserve"> tagħti lista tar-reazzjonijiet avversi mill-istudji kliniċi tal-psorijasi, artrite psorijatika, il</w:t>
      </w:r>
      <w:r w:rsidR="00077D8C" w:rsidRPr="00525B07">
        <w:noBreakHyphen/>
      </w:r>
      <w:r w:rsidRPr="00525B07">
        <w:t xml:space="preserve"> marda</w:t>
      </w:r>
      <w:r w:rsidRPr="00525B07">
        <w:rPr>
          <w:spacing w:val="-3"/>
        </w:rPr>
        <w:t xml:space="preserve"> </w:t>
      </w:r>
      <w:r w:rsidRPr="00525B07">
        <w:t>ta’</w:t>
      </w:r>
      <w:r w:rsidRPr="00525B07">
        <w:rPr>
          <w:spacing w:val="-3"/>
        </w:rPr>
        <w:t xml:space="preserve"> </w:t>
      </w:r>
      <w:r w:rsidRPr="00525B07">
        <w:t>Crohn</w:t>
      </w:r>
      <w:r w:rsidRPr="00525B07">
        <w:rPr>
          <w:spacing w:val="-3"/>
        </w:rPr>
        <w:t xml:space="preserve"> </w:t>
      </w:r>
      <w:r w:rsidRPr="00525B07">
        <w:t>u</w:t>
      </w:r>
      <w:r w:rsidRPr="00525B07">
        <w:rPr>
          <w:spacing w:val="-3"/>
        </w:rPr>
        <w:t xml:space="preserve"> </w:t>
      </w:r>
      <w:r w:rsidRPr="00525B07">
        <w:t>kolite</w:t>
      </w:r>
      <w:r w:rsidRPr="00525B07">
        <w:rPr>
          <w:spacing w:val="-3"/>
        </w:rPr>
        <w:t xml:space="preserve"> </w:t>
      </w:r>
      <w:r w:rsidRPr="00525B07">
        <w:t>ulċerattiva</w:t>
      </w:r>
      <w:r w:rsidRPr="00525B07">
        <w:rPr>
          <w:spacing w:val="-2"/>
        </w:rPr>
        <w:t xml:space="preserve"> </w:t>
      </w:r>
      <w:r w:rsidRPr="00525B07">
        <w:t>fl</w:t>
      </w:r>
      <w:r w:rsidRPr="00DA3743">
        <w:t>-adulti</w:t>
      </w:r>
      <w:r w:rsidRPr="00DA3743">
        <w:rPr>
          <w:spacing w:val="-3"/>
        </w:rPr>
        <w:t xml:space="preserve"> </w:t>
      </w:r>
      <w:r w:rsidRPr="00DA3743">
        <w:t>kif</w:t>
      </w:r>
      <w:r w:rsidRPr="00DA3743">
        <w:rPr>
          <w:spacing w:val="-3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avversi</w:t>
      </w:r>
      <w:r w:rsidRPr="00DA3743">
        <w:rPr>
          <w:spacing w:val="-3"/>
        </w:rPr>
        <w:t xml:space="preserve"> </w:t>
      </w:r>
      <w:r w:rsidRPr="00DA3743">
        <w:t>rrappurtati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esperjenza ta’ wara t-tqegħid fis-suq. Ir-reazzjonijiet avversi huma kklassifikati skont is-</w:t>
      </w:r>
      <w:r w:rsidR="00764E7E" w:rsidRPr="00DA3743">
        <w:t>s</w:t>
      </w:r>
      <w:r w:rsidRPr="00DA3743">
        <w:t>istema tal</w:t>
      </w:r>
      <w:r w:rsidR="00077D8C" w:rsidRPr="00DA3743">
        <w:noBreakHyphen/>
      </w:r>
      <w:r w:rsidR="00764E7E" w:rsidRPr="00DA3743">
        <w:t>k</w:t>
      </w:r>
      <w:r w:rsidRPr="00DA3743">
        <w:t>lassifika</w:t>
      </w:r>
      <w:r w:rsidR="00077D8C" w:rsidRPr="00DA3743">
        <w:t xml:space="preserve"> </w:t>
      </w:r>
      <w:r w:rsidRPr="00DA3743">
        <w:t>tal-</w:t>
      </w:r>
      <w:r w:rsidR="00764E7E" w:rsidRPr="00DA3743">
        <w:t>o</w:t>
      </w:r>
      <w:r w:rsidRPr="00DA3743">
        <w:t>rgani</w:t>
      </w:r>
      <w:r w:rsidRPr="00DA3743">
        <w:rPr>
          <w:spacing w:val="-6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l-frekwenza</w:t>
      </w:r>
      <w:r w:rsidRPr="00DA3743">
        <w:rPr>
          <w:spacing w:val="-5"/>
        </w:rPr>
        <w:t xml:space="preserve"> </w:t>
      </w:r>
      <w:r w:rsidRPr="00DA3743">
        <w:t>bl-użu</w:t>
      </w:r>
      <w:r w:rsidRPr="00DA3743">
        <w:rPr>
          <w:spacing w:val="-6"/>
        </w:rPr>
        <w:t xml:space="preserve"> </w:t>
      </w:r>
      <w:r w:rsidRPr="00DA3743">
        <w:t>tal-konvenzjoni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5"/>
        </w:rPr>
        <w:t xml:space="preserve"> </w:t>
      </w:r>
      <w:r w:rsidRPr="00DA3743">
        <w:t>ġejja:</w:t>
      </w:r>
      <w:r w:rsidRPr="00DA3743">
        <w:rPr>
          <w:spacing w:val="-6"/>
        </w:rPr>
        <w:t xml:space="preserve"> </w:t>
      </w:r>
      <w:r w:rsidR="00764E7E" w:rsidRPr="00DA3743">
        <w:t>k</w:t>
      </w:r>
      <w:r w:rsidRPr="00DA3743">
        <w:t>omuni</w:t>
      </w:r>
      <w:r w:rsidRPr="00DA3743">
        <w:rPr>
          <w:spacing w:val="-6"/>
        </w:rPr>
        <w:t xml:space="preserve"> </w:t>
      </w:r>
      <w:r w:rsidRPr="00DA3743">
        <w:t>ħafna</w:t>
      </w:r>
      <w:r w:rsidRPr="00DA3743">
        <w:rPr>
          <w:spacing w:val="-6"/>
        </w:rPr>
        <w:t xml:space="preserve"> </w:t>
      </w:r>
      <w:r w:rsidRPr="00DA3743">
        <w:t>(</w:t>
      </w:r>
      <w:r w:rsidR="00305489" w:rsidRPr="00DA3743">
        <w:t>≥ </w:t>
      </w:r>
      <w:r w:rsidRPr="00DA3743">
        <w:t>1/10),</w:t>
      </w:r>
      <w:r w:rsidRPr="00DA3743">
        <w:rPr>
          <w:spacing w:val="-6"/>
        </w:rPr>
        <w:t xml:space="preserve"> </w:t>
      </w:r>
      <w:r w:rsidR="00764E7E" w:rsidRPr="00DA3743">
        <w:t>k</w:t>
      </w:r>
      <w:r w:rsidRPr="00DA3743">
        <w:t>omuni</w:t>
      </w:r>
      <w:r w:rsidRPr="00DA3743">
        <w:rPr>
          <w:spacing w:val="-6"/>
        </w:rPr>
        <w:t xml:space="preserve"> </w:t>
      </w:r>
      <w:r w:rsidRPr="00DA3743">
        <w:t>(</w:t>
      </w:r>
      <w:r w:rsidR="00305489" w:rsidRPr="00DA3743">
        <w:t>≥ </w:t>
      </w:r>
      <w:r w:rsidRPr="00DA3743">
        <w:t>1/100</w:t>
      </w:r>
      <w:r w:rsidRPr="00DA3743">
        <w:rPr>
          <w:spacing w:val="-5"/>
        </w:rPr>
        <w:t xml:space="preserve"> sa</w:t>
      </w:r>
      <w:r w:rsidR="00305489" w:rsidRPr="00DA3743">
        <w:t> &lt; </w:t>
      </w:r>
      <w:r w:rsidRPr="00DA3743">
        <w:t>1/10),</w:t>
      </w:r>
      <w:r w:rsidRPr="00DA3743">
        <w:rPr>
          <w:spacing w:val="-2"/>
        </w:rPr>
        <w:t xml:space="preserve"> </w:t>
      </w:r>
      <w:r w:rsidR="00764E7E" w:rsidRPr="00DA3743">
        <w:t>m</w:t>
      </w:r>
      <w:r w:rsidRPr="00DA3743">
        <w:t>hux</w:t>
      </w:r>
      <w:r w:rsidRPr="00DA3743">
        <w:rPr>
          <w:spacing w:val="-2"/>
        </w:rPr>
        <w:t xml:space="preserve"> </w:t>
      </w:r>
      <w:r w:rsidRPr="00DA3743">
        <w:t>komuni</w:t>
      </w:r>
      <w:r w:rsidRPr="00DA3743">
        <w:rPr>
          <w:spacing w:val="-2"/>
        </w:rPr>
        <w:t xml:space="preserve"> </w:t>
      </w:r>
      <w:r w:rsidRPr="00DA3743">
        <w:t>(</w:t>
      </w:r>
      <w:r w:rsidR="00305489" w:rsidRPr="00DA3743">
        <w:t>≥ </w:t>
      </w:r>
      <w:r w:rsidRPr="00DA3743">
        <w:t>1/1</w:t>
      </w:r>
      <w:r w:rsidR="008163F5" w:rsidRPr="00DA3743">
        <w:t> </w:t>
      </w:r>
      <w:r w:rsidRPr="00DA3743">
        <w:t>000</w:t>
      </w:r>
      <w:r w:rsidRPr="00DA3743">
        <w:rPr>
          <w:spacing w:val="-2"/>
        </w:rPr>
        <w:t xml:space="preserve"> </w:t>
      </w:r>
      <w:r w:rsidRPr="00DA3743">
        <w:t>sa</w:t>
      </w:r>
      <w:r w:rsidR="00305489" w:rsidRPr="00DA3743">
        <w:t> &lt; </w:t>
      </w:r>
      <w:r w:rsidRPr="00DA3743">
        <w:t>1/100),</w:t>
      </w:r>
      <w:r w:rsidRPr="00DA3743">
        <w:rPr>
          <w:spacing w:val="-2"/>
        </w:rPr>
        <w:t xml:space="preserve"> </w:t>
      </w:r>
      <w:r w:rsidR="00764E7E" w:rsidRPr="00DA3743">
        <w:t>r</w:t>
      </w:r>
      <w:r w:rsidRPr="00DA3743">
        <w:t>ari</w:t>
      </w:r>
      <w:r w:rsidRPr="00DA3743">
        <w:rPr>
          <w:spacing w:val="-2"/>
        </w:rPr>
        <w:t xml:space="preserve"> </w:t>
      </w:r>
      <w:r w:rsidRPr="00DA3743">
        <w:t>(</w:t>
      </w:r>
      <w:r w:rsidR="00305489" w:rsidRPr="00DA3743">
        <w:t>≥ </w:t>
      </w:r>
      <w:r w:rsidRPr="00DA3743">
        <w:t>1/10</w:t>
      </w:r>
      <w:r w:rsidR="008163F5" w:rsidRPr="00DA3743">
        <w:t> </w:t>
      </w:r>
      <w:r w:rsidRPr="00DA3743">
        <w:t>000</w:t>
      </w:r>
      <w:r w:rsidRPr="00DA3743">
        <w:rPr>
          <w:spacing w:val="-2"/>
        </w:rPr>
        <w:t xml:space="preserve"> </w:t>
      </w:r>
      <w:r w:rsidRPr="00DA3743">
        <w:t>sa</w:t>
      </w:r>
      <w:r w:rsidR="00305489" w:rsidRPr="00DA3743">
        <w:t> &lt; </w:t>
      </w:r>
      <w:r w:rsidRPr="00DA3743">
        <w:t>1/1</w:t>
      </w:r>
      <w:r w:rsidR="008163F5" w:rsidRPr="00DA3743">
        <w:t> </w:t>
      </w:r>
      <w:r w:rsidRPr="00DA3743">
        <w:t>000),</w:t>
      </w:r>
      <w:r w:rsidRPr="00DA3743">
        <w:rPr>
          <w:spacing w:val="-2"/>
        </w:rPr>
        <w:t xml:space="preserve"> </w:t>
      </w:r>
      <w:r w:rsidR="00764E7E" w:rsidRPr="00DA3743">
        <w:t>r</w:t>
      </w:r>
      <w:r w:rsidRPr="00DA3743">
        <w:t>ari</w:t>
      </w:r>
      <w:r w:rsidRPr="00DA3743">
        <w:rPr>
          <w:spacing w:val="-2"/>
        </w:rPr>
        <w:t xml:space="preserve"> </w:t>
      </w:r>
      <w:r w:rsidRPr="00DA3743">
        <w:t>ħafna</w:t>
      </w:r>
      <w:r w:rsidRPr="00DA3743">
        <w:rPr>
          <w:spacing w:val="-2"/>
        </w:rPr>
        <w:t xml:space="preserve"> </w:t>
      </w:r>
      <w:r w:rsidRPr="00DA3743">
        <w:t>(</w:t>
      </w:r>
      <w:r w:rsidR="00305489" w:rsidRPr="00DA3743">
        <w:t> &lt; </w:t>
      </w:r>
      <w:r w:rsidRPr="00DA3743">
        <w:t>1/10</w:t>
      </w:r>
      <w:r w:rsidR="008163F5" w:rsidRPr="00DA3743">
        <w:t> </w:t>
      </w:r>
      <w:r w:rsidRPr="00DA3743">
        <w:t xml:space="preserve">000), </w:t>
      </w:r>
      <w:r w:rsidR="000C4892" w:rsidRPr="00DA3743">
        <w:t>m</w:t>
      </w:r>
      <w:r w:rsidRPr="00DA3743">
        <w:t xml:space="preserve">hux magħruf (ma tistax tittieħed stima mid-data disponibbli). F’kull sezzjoni ta’ </w:t>
      </w:r>
      <w:r w:rsidRPr="00DA3743">
        <w:lastRenderedPageBreak/>
        <w:t>frekwenza, l-effetti mhux mixtieqa huma mniżżla skont is-serjetà tagħhom, bl-aktar serji jitniżżlu l</w:t>
      </w:r>
      <w:r w:rsidR="00077D8C" w:rsidRPr="00DA3743">
        <w:noBreakHyphen/>
      </w:r>
      <w:r w:rsidRPr="00DA3743">
        <w:t>ewwel.</w:t>
      </w:r>
    </w:p>
    <w:p w14:paraId="745F4F16" w14:textId="77777777" w:rsidR="00843B14" w:rsidRPr="00DA3743" w:rsidRDefault="00843B14" w:rsidP="006902F7">
      <w:pPr>
        <w:suppressAutoHyphens/>
      </w:pPr>
    </w:p>
    <w:p w14:paraId="745F4F17" w14:textId="6125B9EB" w:rsidR="00843B14" w:rsidRPr="00DA3743" w:rsidRDefault="005E3319" w:rsidP="006902F7">
      <w:pPr>
        <w:keepNext/>
        <w:suppressAutoHyphens/>
        <w:rPr>
          <w:b/>
          <w:bCs/>
          <w:iCs/>
          <w:spacing w:val="-2"/>
        </w:rPr>
      </w:pPr>
      <w:r w:rsidRPr="00DA3743">
        <w:rPr>
          <w:b/>
          <w:bCs/>
          <w:iCs/>
        </w:rPr>
        <w:t>Tabella</w:t>
      </w:r>
      <w:r w:rsidR="008163F5" w:rsidRPr="00DA3743">
        <w:rPr>
          <w:b/>
          <w:bCs/>
          <w:iCs/>
          <w:spacing w:val="-6"/>
        </w:rPr>
        <w:t> </w:t>
      </w:r>
      <w:r w:rsidR="00652483">
        <w:rPr>
          <w:b/>
          <w:bCs/>
          <w:iCs/>
          <w:spacing w:val="-10"/>
        </w:rPr>
        <w:t>3</w:t>
      </w:r>
      <w:r w:rsidR="0079670B" w:rsidRPr="00DA3743">
        <w:rPr>
          <w:b/>
          <w:bCs/>
          <w:iCs/>
          <w:spacing w:val="-10"/>
        </w:rPr>
        <w:t>.</w:t>
      </w:r>
      <w:r w:rsidR="003F3CFA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Lista</w:t>
      </w:r>
      <w:r w:rsidRPr="00DA3743">
        <w:rPr>
          <w:b/>
          <w:bCs/>
          <w:iCs/>
          <w:spacing w:val="-10"/>
        </w:rPr>
        <w:t xml:space="preserve"> </w:t>
      </w:r>
      <w:r w:rsidRPr="00DA3743">
        <w:rPr>
          <w:b/>
          <w:bCs/>
          <w:iCs/>
        </w:rPr>
        <w:t>tar-reazzjonijiet</w:t>
      </w:r>
      <w:r w:rsidRPr="00DA3743">
        <w:rPr>
          <w:b/>
          <w:bCs/>
          <w:iCs/>
          <w:spacing w:val="-10"/>
        </w:rPr>
        <w:t xml:space="preserve"> </w:t>
      </w:r>
      <w:r w:rsidRPr="00DA3743">
        <w:rPr>
          <w:b/>
          <w:bCs/>
          <w:iCs/>
          <w:spacing w:val="-2"/>
        </w:rPr>
        <w:t>avversi</w:t>
      </w:r>
    </w:p>
    <w:p w14:paraId="328DDE8C" w14:textId="77777777" w:rsidR="003F3CFA" w:rsidRPr="00DA3743" w:rsidRDefault="003F3CFA" w:rsidP="006902F7">
      <w:pPr>
        <w:keepNext/>
        <w:suppressAutoHyphens/>
        <w:rPr>
          <w:i/>
          <w:spacing w:val="-2"/>
        </w:rPr>
      </w:pPr>
    </w:p>
    <w:tbl>
      <w:tblPr>
        <w:tblW w:w="4987" w:type="pct"/>
        <w:tblInd w:w="10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3144"/>
        <w:gridCol w:w="5896"/>
      </w:tblGrid>
      <w:tr w:rsidR="003F3CFA" w:rsidRPr="00DA3743" w14:paraId="54FAB9B3" w14:textId="77777777" w:rsidTr="006C6D37">
        <w:trPr>
          <w:cantSplit/>
          <w:tblHeader/>
        </w:trPr>
        <w:tc>
          <w:tcPr>
            <w:tcW w:w="1739" w:type="pct"/>
          </w:tcPr>
          <w:p w14:paraId="66D87132" w14:textId="7C2FB520" w:rsidR="003F3CFA" w:rsidRPr="00DA3743" w:rsidRDefault="003F3CFA" w:rsidP="006902F7">
            <w:pPr>
              <w:keepNext/>
              <w:suppressAutoHyphens/>
              <w:rPr>
                <w:b/>
                <w:bCs/>
                <w:iCs/>
              </w:rPr>
            </w:pPr>
            <w:r w:rsidRPr="00DA3743">
              <w:rPr>
                <w:b/>
                <w:bCs/>
                <w:iCs/>
              </w:rPr>
              <w:t>Sistema tal-</w:t>
            </w:r>
            <w:r w:rsidR="00764E7E" w:rsidRPr="00DA3743">
              <w:rPr>
                <w:b/>
                <w:bCs/>
                <w:iCs/>
              </w:rPr>
              <w:t>k</w:t>
            </w:r>
            <w:r w:rsidRPr="00DA3743">
              <w:rPr>
                <w:b/>
                <w:bCs/>
                <w:iCs/>
              </w:rPr>
              <w:t>lassifika tal</w:t>
            </w:r>
            <w:r w:rsidR="00662649" w:rsidRPr="00DA3743">
              <w:rPr>
                <w:b/>
                <w:bCs/>
                <w:iCs/>
              </w:rPr>
              <w:noBreakHyphen/>
            </w:r>
            <w:r w:rsidR="00764E7E" w:rsidRPr="00DA3743">
              <w:rPr>
                <w:b/>
                <w:bCs/>
                <w:iCs/>
              </w:rPr>
              <w:t>o</w:t>
            </w:r>
            <w:r w:rsidRPr="00DA3743">
              <w:rPr>
                <w:b/>
                <w:bCs/>
                <w:iCs/>
              </w:rPr>
              <w:t>rgani</w:t>
            </w:r>
          </w:p>
        </w:tc>
        <w:tc>
          <w:tcPr>
            <w:tcW w:w="3261" w:type="pct"/>
          </w:tcPr>
          <w:p w14:paraId="187B806E" w14:textId="4D4479A5" w:rsidR="003F3CFA" w:rsidRPr="00DA3743" w:rsidRDefault="003F3CFA" w:rsidP="006902F7">
            <w:pPr>
              <w:keepNext/>
              <w:suppressAutoHyphens/>
              <w:rPr>
                <w:b/>
                <w:bCs/>
                <w:iCs/>
              </w:rPr>
            </w:pPr>
            <w:r w:rsidRPr="00DA3743">
              <w:rPr>
                <w:b/>
                <w:bCs/>
                <w:iCs/>
              </w:rPr>
              <w:t xml:space="preserve">Frekwenza: </w:t>
            </w:r>
            <w:r w:rsidR="00764E7E" w:rsidRPr="00DA3743">
              <w:rPr>
                <w:b/>
                <w:bCs/>
                <w:iCs/>
              </w:rPr>
              <w:t>r</w:t>
            </w:r>
            <w:r w:rsidRPr="00DA3743">
              <w:rPr>
                <w:b/>
                <w:bCs/>
                <w:iCs/>
              </w:rPr>
              <w:t>eazzjoni avversa</w:t>
            </w:r>
          </w:p>
        </w:tc>
      </w:tr>
      <w:tr w:rsidR="003F3CFA" w:rsidRPr="00DA3743" w14:paraId="75491490" w14:textId="77777777" w:rsidTr="006C6D37">
        <w:trPr>
          <w:cantSplit/>
        </w:trPr>
        <w:tc>
          <w:tcPr>
            <w:tcW w:w="1739" w:type="pct"/>
          </w:tcPr>
          <w:p w14:paraId="31B2FBA5" w14:textId="2DE412E2" w:rsidR="003F3CFA" w:rsidRPr="00DA3743" w:rsidRDefault="003F3CFA" w:rsidP="006902F7">
            <w:pPr>
              <w:suppressAutoHyphens/>
              <w:rPr>
                <w:iCs/>
              </w:rPr>
            </w:pPr>
            <w:r w:rsidRPr="00DA3743">
              <w:rPr>
                <w:iCs/>
              </w:rPr>
              <w:t>Infezzjonijiet u</w:t>
            </w:r>
            <w:r w:rsidR="00872F0B" w:rsidRPr="00DA3743">
              <w:rPr>
                <w:iCs/>
              </w:rPr>
              <w:t xml:space="preserve"> </w:t>
            </w:r>
            <w:r w:rsidRPr="00DA3743">
              <w:rPr>
                <w:iCs/>
              </w:rPr>
              <w:t>infestazzjonijiet</w:t>
            </w:r>
          </w:p>
        </w:tc>
        <w:tc>
          <w:tcPr>
            <w:tcW w:w="3261" w:type="pct"/>
          </w:tcPr>
          <w:p w14:paraId="7E9BBF32" w14:textId="527B8C91" w:rsidR="003F3CFA" w:rsidRPr="00DA3743" w:rsidRDefault="003F3CFA" w:rsidP="006902F7">
            <w:pPr>
              <w:suppressAutoHyphens/>
              <w:rPr>
                <w:iCs/>
              </w:rPr>
            </w:pPr>
            <w:r w:rsidRPr="00DA3743">
              <w:rPr>
                <w:iCs/>
              </w:rPr>
              <w:t>Komuni ħafna: Infezzjoni fil-parti ta’ fuq tal-apparat respiratorju, nażofarinġite, sinożite</w:t>
            </w:r>
          </w:p>
          <w:p w14:paraId="66562DBB" w14:textId="77777777" w:rsidR="003F3CFA" w:rsidRPr="00DA3743" w:rsidRDefault="003F3CFA" w:rsidP="006902F7">
            <w:pPr>
              <w:suppressAutoHyphens/>
              <w:rPr>
                <w:iCs/>
              </w:rPr>
            </w:pPr>
            <w:r w:rsidRPr="00DA3743">
              <w:rPr>
                <w:iCs/>
              </w:rPr>
              <w:t>Mhux komuni: Ċellulite, infezzjonijiet fis-snien, herpes zoster (ħruq ta’ Sant’Antnin), infezzjoni fil-parti t’isfel tal-apparat respiratorju, infezzjoni virali fil-parti ta’ fuq tal-passaġġ respiratorju, infezzjoni mikotika tal-vulva u l-vaġina</w:t>
            </w:r>
          </w:p>
          <w:p w14:paraId="3A6CA6D5" w14:textId="6439D89F" w:rsidR="00D133E7" w:rsidRPr="00DA3743" w:rsidRDefault="00D133E7" w:rsidP="006902F7">
            <w:pPr>
              <w:suppressAutoHyphens/>
              <w:rPr>
                <w:iCs/>
              </w:rPr>
            </w:pPr>
          </w:p>
        </w:tc>
      </w:tr>
      <w:tr w:rsidR="003F3CFA" w:rsidRPr="00DA3743" w14:paraId="6A23FF57" w14:textId="77777777" w:rsidTr="006C6D37">
        <w:trPr>
          <w:cantSplit/>
        </w:trPr>
        <w:tc>
          <w:tcPr>
            <w:tcW w:w="1739" w:type="pct"/>
          </w:tcPr>
          <w:p w14:paraId="0FA6DAB1" w14:textId="536B10D3" w:rsidR="003F3CFA" w:rsidRPr="00DA3743" w:rsidRDefault="003F3CFA" w:rsidP="006902F7">
            <w:pPr>
              <w:suppressAutoHyphens/>
              <w:rPr>
                <w:iCs/>
              </w:rPr>
            </w:pPr>
            <w:r w:rsidRPr="00DA3743">
              <w:rPr>
                <w:iCs/>
              </w:rPr>
              <w:t>Disturbi fis-sistema immuni</w:t>
            </w:r>
            <w:r w:rsidR="00544FF2" w:rsidRPr="00DA3743">
              <w:rPr>
                <w:iCs/>
              </w:rPr>
              <w:t>tarja</w:t>
            </w:r>
          </w:p>
        </w:tc>
        <w:tc>
          <w:tcPr>
            <w:tcW w:w="3261" w:type="pct"/>
          </w:tcPr>
          <w:p w14:paraId="1B7287C9" w14:textId="291A2006" w:rsidR="003F3CFA" w:rsidRPr="00DA3743" w:rsidRDefault="003F3CFA" w:rsidP="006902F7">
            <w:pPr>
              <w:suppressAutoHyphens/>
              <w:rPr>
                <w:iCs/>
              </w:rPr>
            </w:pPr>
            <w:r w:rsidRPr="00DA3743">
              <w:rPr>
                <w:iCs/>
              </w:rPr>
              <w:t>Mhux komuni: Reazzjonijiet ta’ sensittività eċċessiva (li jinkludu raxx, urtikarja)</w:t>
            </w:r>
          </w:p>
          <w:p w14:paraId="1B8615FA" w14:textId="77777777" w:rsidR="003F3CFA" w:rsidRPr="00DA3743" w:rsidRDefault="003F3CFA" w:rsidP="006902F7">
            <w:pPr>
              <w:suppressAutoHyphens/>
              <w:rPr>
                <w:iCs/>
              </w:rPr>
            </w:pPr>
            <w:r w:rsidRPr="00DA3743">
              <w:rPr>
                <w:iCs/>
              </w:rPr>
              <w:t>Rari: Reazzjonijiet ta’ sensittività eċċessiva serji (li jinkludu anafilassi, anġjoedima)</w:t>
            </w:r>
          </w:p>
          <w:p w14:paraId="0F206DE1" w14:textId="3CD19578" w:rsidR="00D133E7" w:rsidRPr="00DA3743" w:rsidRDefault="00D133E7" w:rsidP="006902F7">
            <w:pPr>
              <w:suppressAutoHyphens/>
              <w:rPr>
                <w:iCs/>
              </w:rPr>
            </w:pPr>
          </w:p>
        </w:tc>
      </w:tr>
      <w:tr w:rsidR="003F3CFA" w:rsidRPr="00DA3743" w14:paraId="4320EB7F" w14:textId="77777777" w:rsidTr="006C6D37">
        <w:trPr>
          <w:cantSplit/>
        </w:trPr>
        <w:tc>
          <w:tcPr>
            <w:tcW w:w="1739" w:type="pct"/>
          </w:tcPr>
          <w:p w14:paraId="0207AC10" w14:textId="7025A2B6" w:rsidR="003F3CFA" w:rsidRPr="00DA3743" w:rsidRDefault="003F3CFA" w:rsidP="006902F7">
            <w:pPr>
              <w:suppressAutoHyphens/>
              <w:rPr>
                <w:iCs/>
              </w:rPr>
            </w:pPr>
            <w:r w:rsidRPr="00DA3743">
              <w:rPr>
                <w:rFonts w:eastAsia="Calibri"/>
              </w:rPr>
              <w:t>Disturbi psikjatriċi</w:t>
            </w:r>
          </w:p>
        </w:tc>
        <w:tc>
          <w:tcPr>
            <w:tcW w:w="3261" w:type="pct"/>
          </w:tcPr>
          <w:p w14:paraId="7B609429" w14:textId="337642D8" w:rsidR="003F3CFA" w:rsidRPr="00DA3743" w:rsidRDefault="003F3CFA" w:rsidP="006902F7">
            <w:pPr>
              <w:suppressAutoHyphens/>
              <w:rPr>
                <w:iCs/>
              </w:rPr>
            </w:pPr>
            <w:r w:rsidRPr="00DA3743">
              <w:rPr>
                <w:rFonts w:eastAsia="Calibri"/>
              </w:rPr>
              <w:t>Mhux komuni: Depressjoni</w:t>
            </w:r>
          </w:p>
        </w:tc>
      </w:tr>
      <w:tr w:rsidR="003F3CFA" w:rsidRPr="00DA3743" w14:paraId="4F835403" w14:textId="77777777" w:rsidTr="006C6D37">
        <w:trPr>
          <w:cantSplit/>
        </w:trPr>
        <w:tc>
          <w:tcPr>
            <w:tcW w:w="1739" w:type="pct"/>
          </w:tcPr>
          <w:p w14:paraId="60F7489E" w14:textId="17C2A9EA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Disturbi fis-sistema</w:t>
            </w:r>
            <w:r w:rsidR="00872F0B" w:rsidRPr="00DA3743">
              <w:rPr>
                <w:rFonts w:eastAsia="Calibri"/>
              </w:rPr>
              <w:t xml:space="preserve"> </w:t>
            </w:r>
            <w:r w:rsidRPr="00DA3743">
              <w:rPr>
                <w:rFonts w:eastAsia="Calibri"/>
              </w:rPr>
              <w:t>nervuża</w:t>
            </w:r>
          </w:p>
        </w:tc>
        <w:tc>
          <w:tcPr>
            <w:tcW w:w="3261" w:type="pct"/>
          </w:tcPr>
          <w:p w14:paraId="272412BA" w14:textId="77777777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 xml:space="preserve">Komuni: Sturdament, uġigħ ta’ ras </w:t>
            </w:r>
          </w:p>
          <w:p w14:paraId="341E2B3B" w14:textId="77777777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Mhux komuni: Paraliżi fil-wiċċ</w:t>
            </w:r>
          </w:p>
          <w:p w14:paraId="09A9BB4E" w14:textId="2A76B5AA" w:rsidR="00D133E7" w:rsidRPr="00DA3743" w:rsidRDefault="00D133E7" w:rsidP="006902F7">
            <w:pPr>
              <w:suppressAutoHyphens/>
              <w:adjustRightInd w:val="0"/>
              <w:rPr>
                <w:rFonts w:eastAsia="Calibri"/>
              </w:rPr>
            </w:pPr>
          </w:p>
        </w:tc>
      </w:tr>
      <w:tr w:rsidR="003F3CFA" w:rsidRPr="00DA3743" w14:paraId="32A55CFC" w14:textId="77777777" w:rsidTr="006C6D37">
        <w:trPr>
          <w:cantSplit/>
        </w:trPr>
        <w:tc>
          <w:tcPr>
            <w:tcW w:w="1739" w:type="pct"/>
          </w:tcPr>
          <w:p w14:paraId="7C3AC529" w14:textId="78FD8503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Disturbi respiratorji,</w:t>
            </w:r>
            <w:r w:rsidR="00872F0B" w:rsidRPr="00DA3743">
              <w:rPr>
                <w:rFonts w:eastAsia="Calibri"/>
              </w:rPr>
              <w:t xml:space="preserve"> </w:t>
            </w:r>
            <w:r w:rsidRPr="00DA3743">
              <w:rPr>
                <w:rFonts w:eastAsia="Calibri"/>
              </w:rPr>
              <w:t>toraċiċi u medjastinali</w:t>
            </w:r>
          </w:p>
        </w:tc>
        <w:tc>
          <w:tcPr>
            <w:tcW w:w="3261" w:type="pct"/>
          </w:tcPr>
          <w:p w14:paraId="384D1F46" w14:textId="77777777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Komuni: Oropharyngeal pain (Uġigħ fil-ħalq u fil-gerżuma)</w:t>
            </w:r>
          </w:p>
          <w:p w14:paraId="01B5A3B7" w14:textId="77777777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Mhux komuni: Konġestjoni fl-imnifsejn</w:t>
            </w:r>
          </w:p>
          <w:p w14:paraId="30564A72" w14:textId="77777777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Rari: Alveolite allerġika, pulmonite eosinofilika</w:t>
            </w:r>
          </w:p>
          <w:p w14:paraId="6D9F9947" w14:textId="77777777" w:rsidR="003F3CFA" w:rsidRPr="00DA3743" w:rsidRDefault="003F3CFA" w:rsidP="006902F7">
            <w:pPr>
              <w:suppressAutoHyphens/>
              <w:rPr>
                <w:rFonts w:eastAsia="Calibri"/>
              </w:rPr>
            </w:pPr>
            <w:r w:rsidRPr="00DA3743">
              <w:rPr>
                <w:rFonts w:eastAsia="Calibri"/>
              </w:rPr>
              <w:t>Rari ħafna: Pulmonite sistematizzata*</w:t>
            </w:r>
          </w:p>
          <w:p w14:paraId="75AAC06F" w14:textId="7972BC46" w:rsidR="00D133E7" w:rsidRPr="00DA3743" w:rsidRDefault="00D133E7" w:rsidP="006902F7">
            <w:pPr>
              <w:suppressAutoHyphens/>
              <w:rPr>
                <w:iCs/>
              </w:rPr>
            </w:pPr>
          </w:p>
        </w:tc>
      </w:tr>
      <w:tr w:rsidR="003F3CFA" w:rsidRPr="00DA3743" w14:paraId="0BDDDB20" w14:textId="77777777" w:rsidTr="006C6D37">
        <w:trPr>
          <w:cantSplit/>
        </w:trPr>
        <w:tc>
          <w:tcPr>
            <w:tcW w:w="1739" w:type="pct"/>
          </w:tcPr>
          <w:p w14:paraId="0CECF05D" w14:textId="77D7846D" w:rsidR="003F3CFA" w:rsidRPr="00DA3743" w:rsidRDefault="003F3CFA" w:rsidP="006902F7">
            <w:pPr>
              <w:suppressAutoHyphens/>
              <w:rPr>
                <w:iCs/>
              </w:rPr>
            </w:pPr>
            <w:r w:rsidRPr="00DA3743">
              <w:rPr>
                <w:rFonts w:eastAsia="Calibri"/>
              </w:rPr>
              <w:t>Disturbi gastro-intestinali</w:t>
            </w:r>
          </w:p>
        </w:tc>
        <w:tc>
          <w:tcPr>
            <w:tcW w:w="3261" w:type="pct"/>
          </w:tcPr>
          <w:p w14:paraId="02144241" w14:textId="77777777" w:rsidR="003F3CFA" w:rsidRPr="00DA3743" w:rsidRDefault="003F3CFA" w:rsidP="006902F7">
            <w:pPr>
              <w:suppressAutoHyphens/>
              <w:rPr>
                <w:rFonts w:eastAsia="Calibri"/>
              </w:rPr>
            </w:pPr>
            <w:r w:rsidRPr="00DA3743">
              <w:rPr>
                <w:rFonts w:eastAsia="Calibri"/>
              </w:rPr>
              <w:t>Komuni: Dijarea, dardir, rimettar</w:t>
            </w:r>
          </w:p>
          <w:p w14:paraId="78CDD7D4" w14:textId="2D77024B" w:rsidR="00D133E7" w:rsidRPr="00DA3743" w:rsidRDefault="00D133E7" w:rsidP="006902F7">
            <w:pPr>
              <w:suppressAutoHyphens/>
              <w:rPr>
                <w:iCs/>
              </w:rPr>
            </w:pPr>
          </w:p>
        </w:tc>
      </w:tr>
      <w:tr w:rsidR="003F3CFA" w:rsidRPr="00DA3743" w14:paraId="64D778CB" w14:textId="77777777" w:rsidTr="006C6D37">
        <w:trPr>
          <w:cantSplit/>
        </w:trPr>
        <w:tc>
          <w:tcPr>
            <w:tcW w:w="1739" w:type="pct"/>
          </w:tcPr>
          <w:p w14:paraId="4B6B262F" w14:textId="77777777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Disturbi fil-ġilda u fittessuti</w:t>
            </w:r>
          </w:p>
          <w:p w14:paraId="592C1EE2" w14:textId="68A4BD7A" w:rsidR="003F3CFA" w:rsidRPr="00DA3743" w:rsidRDefault="003F3CFA" w:rsidP="006902F7">
            <w:pPr>
              <w:suppressAutoHyphens/>
              <w:rPr>
                <w:iCs/>
              </w:rPr>
            </w:pPr>
            <w:r w:rsidRPr="00DA3743">
              <w:rPr>
                <w:rFonts w:eastAsia="Calibri"/>
              </w:rPr>
              <w:t>ta’ taħt il-ġilda</w:t>
            </w:r>
          </w:p>
        </w:tc>
        <w:tc>
          <w:tcPr>
            <w:tcW w:w="3261" w:type="pct"/>
          </w:tcPr>
          <w:p w14:paraId="00E59C7F" w14:textId="77777777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Komuni: Ħakk</w:t>
            </w:r>
          </w:p>
          <w:p w14:paraId="698B9753" w14:textId="77777777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 xml:space="preserve">Mhux komuni: Psorijasi bil-ponot, ġilda titqaxxar, akne </w:t>
            </w:r>
          </w:p>
          <w:p w14:paraId="2A867418" w14:textId="6FD1476F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Rari: Dermatite fejn il-ġilda taqa’ qxur qxur, vaskulite minħabba sensittività eċċessiva</w:t>
            </w:r>
          </w:p>
          <w:p w14:paraId="1951DD8B" w14:textId="77777777" w:rsidR="003F3CFA" w:rsidRPr="00DA3743" w:rsidRDefault="003F3CFA" w:rsidP="006902F7">
            <w:pPr>
              <w:suppressAutoHyphens/>
              <w:rPr>
                <w:rFonts w:eastAsia="Calibri"/>
              </w:rPr>
            </w:pPr>
            <w:r w:rsidRPr="00DA3743">
              <w:rPr>
                <w:rFonts w:eastAsia="Calibri"/>
              </w:rPr>
              <w:t>Rari ħafna: Infafet pemfigojdi, lupus erythematosus tal-ġilda</w:t>
            </w:r>
          </w:p>
          <w:p w14:paraId="0CA9B027" w14:textId="03207BE3" w:rsidR="00D133E7" w:rsidRPr="00DA3743" w:rsidRDefault="00D133E7" w:rsidP="006902F7">
            <w:pPr>
              <w:suppressAutoHyphens/>
              <w:rPr>
                <w:iCs/>
              </w:rPr>
            </w:pPr>
          </w:p>
        </w:tc>
      </w:tr>
      <w:tr w:rsidR="003F3CFA" w:rsidRPr="00DA3743" w14:paraId="77C80958" w14:textId="77777777" w:rsidTr="006C6D37">
        <w:trPr>
          <w:cantSplit/>
        </w:trPr>
        <w:tc>
          <w:tcPr>
            <w:tcW w:w="1739" w:type="pct"/>
          </w:tcPr>
          <w:p w14:paraId="34CA8B99" w14:textId="1A1CD4DB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Disturbi muskolu-skeletriċi</w:t>
            </w:r>
            <w:r w:rsidR="00872F0B" w:rsidRPr="00DA3743">
              <w:rPr>
                <w:rFonts w:eastAsia="Calibri"/>
              </w:rPr>
              <w:t xml:space="preserve"> </w:t>
            </w:r>
            <w:r w:rsidRPr="00DA3743">
              <w:rPr>
                <w:rFonts w:eastAsia="Calibri"/>
              </w:rPr>
              <w:t>u tat</w:t>
            </w:r>
            <w:r w:rsidR="005E6459" w:rsidRPr="00DA3743">
              <w:rPr>
                <w:rFonts w:eastAsia="Calibri"/>
              </w:rPr>
              <w:noBreakHyphen/>
            </w:r>
            <w:r w:rsidRPr="00DA3743">
              <w:rPr>
                <w:rFonts w:eastAsia="Calibri"/>
              </w:rPr>
              <w:t>tessuti konnettivi</w:t>
            </w:r>
          </w:p>
        </w:tc>
        <w:tc>
          <w:tcPr>
            <w:tcW w:w="3261" w:type="pct"/>
          </w:tcPr>
          <w:p w14:paraId="26BD7C89" w14:textId="77777777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Komuni: Uġigħ fid-dahar, majalġja, artralġja</w:t>
            </w:r>
          </w:p>
          <w:p w14:paraId="285A89C8" w14:textId="77777777" w:rsidR="003F3CFA" w:rsidRPr="00DA3743" w:rsidRDefault="003F3CFA" w:rsidP="006902F7">
            <w:pPr>
              <w:suppressAutoHyphens/>
              <w:rPr>
                <w:rFonts w:eastAsia="Calibri"/>
              </w:rPr>
            </w:pPr>
            <w:r w:rsidRPr="00DA3743">
              <w:rPr>
                <w:rFonts w:eastAsia="Calibri"/>
              </w:rPr>
              <w:t>Rari ħafna: Sindrome bħal lupus</w:t>
            </w:r>
          </w:p>
          <w:p w14:paraId="595A49A4" w14:textId="4E5F4EAA" w:rsidR="00D133E7" w:rsidRPr="00DA3743" w:rsidRDefault="00D133E7" w:rsidP="006902F7">
            <w:pPr>
              <w:suppressAutoHyphens/>
              <w:rPr>
                <w:iCs/>
              </w:rPr>
            </w:pPr>
          </w:p>
        </w:tc>
      </w:tr>
      <w:tr w:rsidR="003F3CFA" w:rsidRPr="00DA3743" w14:paraId="1173EF70" w14:textId="77777777" w:rsidTr="006C6D37">
        <w:trPr>
          <w:cantSplit/>
        </w:trPr>
        <w:tc>
          <w:tcPr>
            <w:tcW w:w="1739" w:type="pct"/>
          </w:tcPr>
          <w:p w14:paraId="25E16DBD" w14:textId="353CFF78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Disturbi ġenerali u</w:t>
            </w:r>
            <w:r w:rsidR="00872F0B" w:rsidRPr="00DA3743">
              <w:rPr>
                <w:rFonts w:eastAsia="Calibri"/>
              </w:rPr>
              <w:t xml:space="preserve"> </w:t>
            </w:r>
            <w:r w:rsidRPr="00DA3743">
              <w:rPr>
                <w:rFonts w:eastAsia="Calibri"/>
              </w:rPr>
              <w:t>kondizzjonijiet ta’ mnejn</w:t>
            </w:r>
            <w:r w:rsidR="00872F0B" w:rsidRPr="00DA3743">
              <w:rPr>
                <w:rFonts w:eastAsia="Calibri"/>
              </w:rPr>
              <w:t xml:space="preserve"> </w:t>
            </w:r>
            <w:r w:rsidRPr="00DA3743">
              <w:rPr>
                <w:rFonts w:eastAsia="Calibri"/>
              </w:rPr>
              <w:t>jingħata</w:t>
            </w:r>
          </w:p>
        </w:tc>
        <w:tc>
          <w:tcPr>
            <w:tcW w:w="3261" w:type="pct"/>
          </w:tcPr>
          <w:p w14:paraId="450F53AB" w14:textId="77777777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Komuni: Għeja kbira, eritema fis-sit ta’ l-injezzjoni, uġigħ fis-sit talinjezzjoni</w:t>
            </w:r>
          </w:p>
          <w:p w14:paraId="0F125779" w14:textId="77777777" w:rsidR="003F3CFA" w:rsidRPr="00DA3743" w:rsidRDefault="003F3CFA" w:rsidP="006902F7">
            <w:pPr>
              <w:suppressAutoHyphens/>
              <w:adjustRightInd w:val="0"/>
              <w:rPr>
                <w:rFonts w:eastAsia="Calibri"/>
              </w:rPr>
            </w:pPr>
            <w:r w:rsidRPr="00DA3743">
              <w:rPr>
                <w:rFonts w:eastAsia="Calibri"/>
              </w:rPr>
              <w:t>Mhux komuni: Reazzjonijiet fis-sit ta’ l-injezzjoni (li jinkludi emorraġija, ematoma, ebusija, nefħa u ħakk), astenja</w:t>
            </w:r>
          </w:p>
          <w:p w14:paraId="543BB3F7" w14:textId="11D930E9" w:rsidR="00D133E7" w:rsidRPr="00DA3743" w:rsidRDefault="00D133E7" w:rsidP="006902F7">
            <w:pPr>
              <w:suppressAutoHyphens/>
              <w:adjustRightInd w:val="0"/>
              <w:rPr>
                <w:rFonts w:eastAsia="Calibri"/>
              </w:rPr>
            </w:pPr>
          </w:p>
        </w:tc>
      </w:tr>
    </w:tbl>
    <w:p w14:paraId="745F4F35" w14:textId="05E456D5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*</w:t>
      </w:r>
      <w:r w:rsidR="00054554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Ara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sezzjoni</w:t>
      </w:r>
      <w:r w:rsidR="00FB1871" w:rsidRPr="00DA3743">
        <w:rPr>
          <w:spacing w:val="-1"/>
          <w:sz w:val="20"/>
          <w:szCs w:val="20"/>
        </w:rPr>
        <w:t> </w:t>
      </w:r>
      <w:r w:rsidRPr="00DA3743">
        <w:rPr>
          <w:sz w:val="20"/>
          <w:szCs w:val="20"/>
        </w:rPr>
        <w:t>4.4,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Reazzjonijiet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sistemiċi</w:t>
      </w:r>
      <w:r w:rsidRPr="00DA3743">
        <w:rPr>
          <w:spacing w:val="-1"/>
          <w:sz w:val="20"/>
          <w:szCs w:val="20"/>
        </w:rPr>
        <w:t xml:space="preserve"> </w:t>
      </w:r>
      <w:r w:rsidRPr="00DA3743">
        <w:rPr>
          <w:sz w:val="20"/>
          <w:szCs w:val="20"/>
        </w:rPr>
        <w:t>u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respiratorji</w:t>
      </w:r>
      <w:r w:rsidRPr="00DA3743">
        <w:rPr>
          <w:spacing w:val="-1"/>
          <w:sz w:val="20"/>
          <w:szCs w:val="20"/>
        </w:rPr>
        <w:t xml:space="preserve"> </w:t>
      </w:r>
      <w:r w:rsidRPr="00DA3743">
        <w:rPr>
          <w:sz w:val="20"/>
          <w:szCs w:val="20"/>
        </w:rPr>
        <w:t>ta’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sensittività</w:t>
      </w:r>
      <w:r w:rsidRPr="00DA3743">
        <w:rPr>
          <w:spacing w:val="-2"/>
          <w:sz w:val="20"/>
          <w:szCs w:val="20"/>
        </w:rPr>
        <w:t xml:space="preserve"> eċċessiva.</w:t>
      </w:r>
    </w:p>
    <w:p w14:paraId="745F4F36" w14:textId="77777777" w:rsidR="00843B14" w:rsidRPr="00DA3743" w:rsidRDefault="00843B14" w:rsidP="006902F7">
      <w:pPr>
        <w:suppressAutoHyphens/>
      </w:pPr>
    </w:p>
    <w:p w14:paraId="745F4F37" w14:textId="77777777" w:rsidR="00843B14" w:rsidRPr="00DA3743" w:rsidRDefault="005E3319" w:rsidP="006902F7">
      <w:pPr>
        <w:keepNext/>
        <w:suppressAutoHyphens/>
      </w:pPr>
      <w:r w:rsidRPr="00DA3743">
        <w:rPr>
          <w:u w:val="single"/>
        </w:rPr>
        <w:t>Deskrizzjoni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reazzjonijiet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avversi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magħżula</w:t>
      </w:r>
    </w:p>
    <w:p w14:paraId="745F4F38" w14:textId="77777777" w:rsidR="00843B14" w:rsidRPr="00DA3743" w:rsidRDefault="00843B14" w:rsidP="006902F7">
      <w:pPr>
        <w:keepNext/>
        <w:suppressAutoHyphens/>
      </w:pPr>
    </w:p>
    <w:p w14:paraId="745F4F39" w14:textId="77777777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  <w:spacing w:val="-2"/>
        </w:rPr>
        <w:t>Infezzjonijiet</w:t>
      </w:r>
    </w:p>
    <w:p w14:paraId="7D049C12" w14:textId="77777777" w:rsidR="008C5987" w:rsidRPr="00DA3743" w:rsidRDefault="008C5987" w:rsidP="006902F7">
      <w:pPr>
        <w:keepNext/>
        <w:suppressAutoHyphens/>
        <w:rPr>
          <w:i/>
          <w:iCs/>
        </w:rPr>
      </w:pPr>
    </w:p>
    <w:p w14:paraId="745F4F3A" w14:textId="0BD9659C" w:rsidR="00843B14" w:rsidRPr="00DA3743" w:rsidRDefault="005E3319" w:rsidP="006902F7">
      <w:pPr>
        <w:suppressAutoHyphens/>
      </w:pPr>
      <w:r w:rsidRPr="00DA3743">
        <w:t>Fi studji kkontrollati bi plaċebo ta’ pazjenti bil-psorijasi, artrite psorijatika, il-marda ta’ Crohn u kolite ulċerattiva, ir-rati ta’ infezzjonijiet jew infezzjonijiet serji kienu jixtiebhu bejn pazjenti kkurati b’ustekinumab</w:t>
      </w:r>
      <w:r w:rsidRPr="00DA3743">
        <w:rPr>
          <w:spacing w:val="-1"/>
        </w:rPr>
        <w:t xml:space="preserve"> </w:t>
      </w:r>
      <w:r w:rsidRPr="00DA3743">
        <w:t>u</w:t>
      </w:r>
      <w:r w:rsidRPr="00DA3743">
        <w:rPr>
          <w:spacing w:val="-1"/>
        </w:rPr>
        <w:t xml:space="preserve"> </w:t>
      </w:r>
      <w:r w:rsidRPr="00DA3743">
        <w:t>dawk</w:t>
      </w:r>
      <w:r w:rsidRPr="00DA3743">
        <w:rPr>
          <w:spacing w:val="-1"/>
        </w:rPr>
        <w:t xml:space="preserve"> </w:t>
      </w:r>
      <w:r w:rsidRPr="00DA3743">
        <w:t>ikkurati</w:t>
      </w:r>
      <w:r w:rsidRPr="00DA3743">
        <w:rPr>
          <w:spacing w:val="-1"/>
        </w:rPr>
        <w:t xml:space="preserve"> </w:t>
      </w:r>
      <w:r w:rsidRPr="00DA3743">
        <w:t>bi</w:t>
      </w:r>
      <w:r w:rsidRPr="00DA3743">
        <w:rPr>
          <w:spacing w:val="-1"/>
        </w:rPr>
        <w:t xml:space="preserve"> </w:t>
      </w:r>
      <w:r w:rsidRPr="00DA3743">
        <w:t>plaċebo.</w:t>
      </w:r>
      <w:r w:rsidRPr="00DA3743">
        <w:rPr>
          <w:spacing w:val="-1"/>
        </w:rPr>
        <w:t xml:space="preserve"> </w:t>
      </w:r>
      <w:r w:rsidRPr="00DA3743">
        <w:t>Fil-perjodu</w:t>
      </w:r>
      <w:r w:rsidRPr="00DA3743">
        <w:rPr>
          <w:spacing w:val="-1"/>
        </w:rPr>
        <w:t xml:space="preserve"> </w:t>
      </w:r>
      <w:r w:rsidRPr="00DA3743">
        <w:t>kkontrollat</w:t>
      </w:r>
      <w:r w:rsidRPr="00DA3743">
        <w:rPr>
          <w:spacing w:val="-1"/>
        </w:rPr>
        <w:t xml:space="preserve"> </w:t>
      </w:r>
      <w:r w:rsidRPr="00DA3743">
        <w:t>bi</w:t>
      </w:r>
      <w:r w:rsidRPr="00DA3743">
        <w:rPr>
          <w:spacing w:val="-1"/>
        </w:rPr>
        <w:t xml:space="preserve"> </w:t>
      </w:r>
      <w:r w:rsidRPr="00DA3743">
        <w:t>plaċebo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dawn</w:t>
      </w:r>
      <w:r w:rsidRPr="00DA3743">
        <w:rPr>
          <w:spacing w:val="-1"/>
        </w:rPr>
        <w:t xml:space="preserve"> </w:t>
      </w:r>
      <w:r w:rsidRPr="00DA3743">
        <w:t>l-istudji kliniċi, ir-rata ta’ infezzjoni kienet ta’ 1.36</w:t>
      </w:r>
      <w:r w:rsidR="00756798" w:rsidRPr="00DA3743">
        <w:t> </w:t>
      </w:r>
      <w:r w:rsidRPr="00DA3743">
        <w:t>għal kull sena ta’ sorveljanza wara l-kura ta’ pazjent fil-pazjenti kkurati b’ustekinumab u 1.34</w:t>
      </w:r>
      <w:r w:rsidR="00756798" w:rsidRPr="00DA3743">
        <w:t> </w:t>
      </w:r>
      <w:r w:rsidRPr="00DA3743">
        <w:t>fil-pazjenti kkurati bi plaċebo. Infezzjonijiet serji seħħew b’rata ta’ 0.03</w:t>
      </w:r>
      <w:r w:rsidR="00101973" w:rsidRPr="00DA3743">
        <w:t> 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sorvelajanza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</w:t>
      </w:r>
      <w:r w:rsidRPr="00DA3743">
        <w:rPr>
          <w:spacing w:val="-3"/>
        </w:rPr>
        <w:t xml:space="preserve"> </w:t>
      </w:r>
      <w:r w:rsidRPr="00DA3743">
        <w:t>fil-pazjenti</w:t>
      </w:r>
      <w:r w:rsidRPr="00DA3743">
        <w:rPr>
          <w:spacing w:val="-2"/>
        </w:rPr>
        <w:t xml:space="preserve"> </w:t>
      </w:r>
      <w:r w:rsidRPr="00DA3743">
        <w:t>kkurati</w:t>
      </w:r>
      <w:r w:rsidRPr="00DA3743">
        <w:rPr>
          <w:spacing w:val="-2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lastRenderedPageBreak/>
        <w:t>(30</w:t>
      </w:r>
      <w:r w:rsidR="00101973" w:rsidRPr="00DA3743">
        <w:rPr>
          <w:spacing w:val="-2"/>
        </w:rPr>
        <w:t> </w:t>
      </w:r>
      <w:r w:rsidRPr="00DA3743">
        <w:t>infezzjoni serja f’930</w:t>
      </w:r>
      <w:r w:rsidR="00756798" w:rsidRPr="00DA3743">
        <w:t> </w:t>
      </w:r>
      <w:r w:rsidRPr="00DA3743">
        <w:t>sena ta’ sorveljanza wara l-kura ta’ pazjent) u 0.03</w:t>
      </w:r>
      <w:r w:rsidR="00756798" w:rsidRPr="00DA3743">
        <w:t> </w:t>
      </w:r>
      <w:r w:rsidRPr="00DA3743">
        <w:t>fil-pazjenti kkurati bi plaċebo (15-il infezzjoni serja fi 434</w:t>
      </w:r>
      <w:r w:rsidR="00756798" w:rsidRPr="00DA3743">
        <w:t> </w:t>
      </w:r>
      <w:r w:rsidRPr="00DA3743">
        <w:t>sena ta’ sorveljanza wara l-kura ta’pazjent) (ara sezzjoni</w:t>
      </w:r>
      <w:r w:rsidR="00FB1871" w:rsidRPr="00DA3743">
        <w:t> </w:t>
      </w:r>
      <w:r w:rsidRPr="00DA3743">
        <w:t>4.4).</w:t>
      </w:r>
    </w:p>
    <w:p w14:paraId="745F4F3B" w14:textId="77777777" w:rsidR="00843B14" w:rsidRPr="00DA3743" w:rsidRDefault="00843B14" w:rsidP="006902F7">
      <w:pPr>
        <w:suppressAutoHyphens/>
      </w:pPr>
    </w:p>
    <w:p w14:paraId="745F4F3E" w14:textId="7DC1C464" w:rsidR="00843B14" w:rsidRPr="00DA3743" w:rsidRDefault="005E3319" w:rsidP="006902F7">
      <w:pPr>
        <w:suppressAutoHyphens/>
      </w:pPr>
      <w:r w:rsidRPr="00DA3743">
        <w:t>Fil-porzjonijiet</w:t>
      </w:r>
      <w:r w:rsidRPr="00DA3743">
        <w:rPr>
          <w:spacing w:val="-2"/>
        </w:rPr>
        <w:t xml:space="preserve"> </w:t>
      </w:r>
      <w:r w:rsidRPr="00DA3743">
        <w:t>tal-istudji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tal-psorijasi,</w:t>
      </w:r>
      <w:r w:rsidRPr="00DA3743">
        <w:rPr>
          <w:spacing w:val="-3"/>
        </w:rPr>
        <w:t xml:space="preserve"> </w:t>
      </w:r>
      <w:r w:rsidRPr="00DA3743">
        <w:t>artrite</w:t>
      </w:r>
      <w:r w:rsidRPr="00DA3743">
        <w:rPr>
          <w:spacing w:val="-3"/>
        </w:rPr>
        <w:t xml:space="preserve"> </w:t>
      </w:r>
      <w:r w:rsidRPr="00DA3743">
        <w:t>psorijatika,</w:t>
      </w:r>
      <w:r w:rsidRPr="00DA3743">
        <w:rPr>
          <w:spacing w:val="-2"/>
        </w:rPr>
        <w:t xml:space="preserve"> </w:t>
      </w:r>
      <w:r w:rsidRPr="00DA3743">
        <w:t>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kolite</w:t>
      </w:r>
      <w:r w:rsidRPr="00DA3743">
        <w:rPr>
          <w:spacing w:val="-2"/>
        </w:rPr>
        <w:t xml:space="preserve"> </w:t>
      </w:r>
      <w:r w:rsidRPr="00DA3743">
        <w:t>ulċerattiva kkontrollati u mhux ikkontrollati, li jirrappreżentaw 1</w:t>
      </w:r>
      <w:r w:rsidR="000B5487">
        <w:t>5</w:t>
      </w:r>
      <w:r w:rsidR="00756798" w:rsidRPr="00DA3743">
        <w:t> </w:t>
      </w:r>
      <w:r w:rsidR="000B5487">
        <w:t>227</w:t>
      </w:r>
      <w:r w:rsidR="00756798" w:rsidRPr="00DA3743">
        <w:t> </w:t>
      </w:r>
      <w:r w:rsidRPr="00DA3743">
        <w:t>sena ta’ pazjenti ta’ espożizzjoni</w:t>
      </w:r>
      <w:r w:rsidR="00465BDD" w:rsidRPr="00DA3743">
        <w:t xml:space="preserve"> </w:t>
      </w:r>
      <w:r w:rsidR="000B5487">
        <w:t xml:space="preserve">għal </w:t>
      </w:r>
      <w:r w:rsidR="000B5487" w:rsidRPr="00A50D07">
        <w:t>ustekinumab</w:t>
      </w:r>
      <w:r w:rsidR="000B5487" w:rsidRPr="00DA3743">
        <w:t xml:space="preserve"> </w:t>
      </w:r>
      <w:r w:rsidRPr="00DA3743">
        <w:t>f’6</w:t>
      </w:r>
      <w:r w:rsidR="00756798" w:rsidRPr="00DA3743">
        <w:t> </w:t>
      </w:r>
      <w:r w:rsidRPr="00DA3743">
        <w:t>7</w:t>
      </w:r>
      <w:r w:rsidR="000B5487">
        <w:t>10</w:t>
      </w:r>
      <w:r w:rsidR="00662649" w:rsidRPr="00DA3743">
        <w:rPr>
          <w:spacing w:val="-5"/>
        </w:rPr>
        <w:t> </w:t>
      </w:r>
      <w:r w:rsidRPr="00DA3743">
        <w:t>pazjenti,</w:t>
      </w:r>
      <w:r w:rsidRPr="00DA3743">
        <w:rPr>
          <w:spacing w:val="-4"/>
        </w:rPr>
        <w:t xml:space="preserve"> </w:t>
      </w:r>
      <w:r w:rsidRPr="00DA3743">
        <w:t>i</w:t>
      </w:r>
      <w:r w:rsidR="00ED6E0F" w:rsidRPr="00DA3743">
        <w:t>l</w:t>
      </w:r>
      <w:r w:rsidRPr="00DA3743">
        <w:t>-segwitu</w:t>
      </w:r>
      <w:r w:rsidRPr="00DA3743">
        <w:rPr>
          <w:spacing w:val="-5"/>
        </w:rPr>
        <w:t xml:space="preserve"> </w:t>
      </w:r>
      <w:r w:rsidRPr="00DA3743">
        <w:t>medjan</w:t>
      </w:r>
      <w:r w:rsidRPr="00DA3743">
        <w:rPr>
          <w:spacing w:val="-5"/>
        </w:rPr>
        <w:t xml:space="preserve"> </w:t>
      </w:r>
      <w:r w:rsidRPr="00DA3743">
        <w:t>kien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t>1.</w:t>
      </w:r>
      <w:r w:rsidR="000B5487">
        <w:t>2</w:t>
      </w:r>
      <w:r w:rsidR="00756798" w:rsidRPr="00DA3743">
        <w:rPr>
          <w:spacing w:val="-7"/>
        </w:rPr>
        <w:t> </w:t>
      </w:r>
      <w:r w:rsidRPr="00DA3743">
        <w:t>sena;</w:t>
      </w:r>
      <w:r w:rsidRPr="00DA3743">
        <w:rPr>
          <w:spacing w:val="-5"/>
        </w:rPr>
        <w:t xml:space="preserve"> </w:t>
      </w:r>
      <w:r w:rsidRPr="00DA3743">
        <w:t>1.</w:t>
      </w:r>
      <w:r w:rsidR="000B5487">
        <w:t>7</w:t>
      </w:r>
      <w:r w:rsidR="00756798" w:rsidRPr="00DA3743">
        <w:rPr>
          <w:spacing w:val="-5"/>
        </w:rPr>
        <w:t> </w:t>
      </w:r>
      <w:r w:rsidR="000B5487">
        <w:rPr>
          <w:spacing w:val="-5"/>
        </w:rPr>
        <w:t>sena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5"/>
        </w:rPr>
        <w:t xml:space="preserve"> </w:t>
      </w:r>
      <w:r w:rsidRPr="00DA3743">
        <w:t>studji</w:t>
      </w:r>
      <w:r w:rsidRPr="00DA3743">
        <w:rPr>
          <w:spacing w:val="-6"/>
        </w:rPr>
        <w:t xml:space="preserve"> </w:t>
      </w:r>
      <w:r w:rsidRPr="00DA3743">
        <w:t>dwar</w:t>
      </w:r>
      <w:r w:rsidRPr="00DA3743">
        <w:rPr>
          <w:spacing w:val="-5"/>
        </w:rPr>
        <w:t xml:space="preserve"> </w:t>
      </w:r>
      <w:r w:rsidRPr="00DA3743">
        <w:t>il-mard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psorjatiku,</w:t>
      </w:r>
      <w:r w:rsidR="00101973" w:rsidRPr="00DA3743">
        <w:t xml:space="preserve"> </w:t>
      </w:r>
      <w:r w:rsidRPr="00DA3743">
        <w:t>0.6</w:t>
      </w:r>
      <w:r w:rsidR="00101973" w:rsidRPr="00DA3743">
        <w:t> </w:t>
      </w:r>
      <w:r w:rsidRPr="00DA3743">
        <w:t xml:space="preserve">snin għal studji dwar il-marda ta’ Crohn u </w:t>
      </w:r>
      <w:r w:rsidR="000B5487">
        <w:t>2.3 snin</w:t>
      </w:r>
      <w:r w:rsidRPr="00DA3743">
        <w:t xml:space="preserve"> għal studji dwar kolite ulċerattiva. Ir-rata ta’ infezzjoni kienet 0.</w:t>
      </w:r>
      <w:r w:rsidR="00E64C91">
        <w:t>85</w:t>
      </w:r>
      <w:r w:rsidR="00614838" w:rsidRPr="00DA3743">
        <w:t> </w:t>
      </w:r>
      <w:r w:rsidRPr="00DA3743">
        <w:t>għal kull sena ta’ sorveljanza wara l-kura ta’ pazjent fil-pazjenti kkurati b’ustekinumab,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r-rata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serji</w:t>
      </w:r>
      <w:r w:rsidRPr="00DA3743">
        <w:rPr>
          <w:spacing w:val="-3"/>
        </w:rPr>
        <w:t xml:space="preserve"> </w:t>
      </w:r>
      <w:r w:rsidRPr="00DA3743">
        <w:t>kienet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0.02</w:t>
      </w:r>
      <w:r w:rsidR="00756798" w:rsidRPr="00DA3743">
        <w:rPr>
          <w:spacing w:val="-3"/>
        </w:rPr>
        <w:t> 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sorveljanza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 ta’ pazjent fil-pazjenti kkurati b’ustekinumab (</w:t>
      </w:r>
      <w:r w:rsidR="00E64C91">
        <w:t>289</w:t>
      </w:r>
      <w:r w:rsidR="00614838" w:rsidRPr="00DA3743">
        <w:t> </w:t>
      </w:r>
      <w:r w:rsidRPr="00DA3743">
        <w:t>infezzjoni serja f’</w:t>
      </w:r>
      <w:r w:rsidR="00E64C91">
        <w:t>15</w:t>
      </w:r>
      <w:r w:rsidR="00614838" w:rsidRPr="00DA3743">
        <w:t> </w:t>
      </w:r>
      <w:r w:rsidR="00E64C91">
        <w:t>227 </w:t>
      </w:r>
      <w:r w:rsidRPr="00DA3743">
        <w:t>sena ta’ sorveljanza wara l-kura ta’ pazjenti) u infezzjonijiet serji rrapportati kienu jinkludu pulmonite, axxess fl-anus, ċellulite, pulmonite, divertikulite, gastroenterite u infezzjonijiet virali.</w:t>
      </w:r>
    </w:p>
    <w:p w14:paraId="745F4F3F" w14:textId="77777777" w:rsidR="00843B14" w:rsidRPr="00DA3743" w:rsidRDefault="00843B14" w:rsidP="006902F7">
      <w:pPr>
        <w:suppressAutoHyphens/>
      </w:pPr>
    </w:p>
    <w:p w14:paraId="745F4F40" w14:textId="77777777" w:rsidR="00843B14" w:rsidRPr="00DA3743" w:rsidRDefault="005E3319" w:rsidP="006902F7">
      <w:pPr>
        <w:suppressAutoHyphens/>
      </w:pPr>
      <w:r w:rsidRPr="00DA3743">
        <w:t>Fl-istudji</w:t>
      </w:r>
      <w:r w:rsidRPr="00DA3743">
        <w:rPr>
          <w:spacing w:val="-2"/>
        </w:rPr>
        <w:t xml:space="preserve"> </w:t>
      </w:r>
      <w:r w:rsidRPr="00DA3743">
        <w:t>kliniċi,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b’tuberkulosi</w:t>
      </w:r>
      <w:r w:rsidRPr="00DA3743">
        <w:rPr>
          <w:spacing w:val="-3"/>
        </w:rPr>
        <w:t xml:space="preserve"> </w:t>
      </w:r>
      <w:r w:rsidRPr="00DA3743">
        <w:t>mhux</w:t>
      </w:r>
      <w:r w:rsidRPr="00DA3743">
        <w:rPr>
          <w:spacing w:val="-3"/>
        </w:rPr>
        <w:t xml:space="preserve"> </w:t>
      </w:r>
      <w:r w:rsidRPr="00DA3743">
        <w:t>attiva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fl-istess</w:t>
      </w:r>
      <w:r w:rsidRPr="00DA3743">
        <w:rPr>
          <w:spacing w:val="-2"/>
        </w:rPr>
        <w:t xml:space="preserve"> </w:t>
      </w:r>
      <w:r w:rsidRPr="00DA3743">
        <w:t>ħin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b’isoniazid</w:t>
      </w:r>
      <w:r w:rsidRPr="00DA3743">
        <w:rPr>
          <w:spacing w:val="-3"/>
        </w:rPr>
        <w:t xml:space="preserve"> </w:t>
      </w:r>
      <w:r w:rsidRPr="00DA3743">
        <w:t>ma żviluppawx tuberkulosi.</w:t>
      </w:r>
    </w:p>
    <w:p w14:paraId="23BB382B" w14:textId="77777777" w:rsidR="000F4C4A" w:rsidRPr="00DA3743" w:rsidRDefault="000F4C4A" w:rsidP="006902F7">
      <w:pPr>
        <w:suppressAutoHyphens/>
        <w:rPr>
          <w:u w:val="single"/>
        </w:rPr>
      </w:pPr>
    </w:p>
    <w:p w14:paraId="745F4F42" w14:textId="622E4288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Tumuri</w:t>
      </w:r>
      <w:r w:rsidRPr="00DA3743">
        <w:rPr>
          <w:i/>
          <w:iCs/>
          <w:spacing w:val="-6"/>
        </w:rPr>
        <w:t xml:space="preserve"> </w:t>
      </w:r>
      <w:r w:rsidRPr="00DA3743">
        <w:rPr>
          <w:i/>
          <w:iCs/>
          <w:spacing w:val="-2"/>
        </w:rPr>
        <w:t>malinni</w:t>
      </w:r>
    </w:p>
    <w:p w14:paraId="3639262F" w14:textId="77777777" w:rsidR="008C5987" w:rsidRPr="00DA3743" w:rsidRDefault="008C5987" w:rsidP="006902F7">
      <w:pPr>
        <w:keepNext/>
        <w:suppressAutoHyphens/>
        <w:rPr>
          <w:i/>
          <w:iCs/>
        </w:rPr>
      </w:pPr>
    </w:p>
    <w:p w14:paraId="745F4F43" w14:textId="3B003CE5" w:rsidR="00843B14" w:rsidRPr="00DA3743" w:rsidRDefault="005E3319" w:rsidP="006902F7">
      <w:pPr>
        <w:suppressAutoHyphens/>
      </w:pPr>
      <w:r w:rsidRPr="00DA3743">
        <w:t>Fil-perijodu</w:t>
      </w:r>
      <w:r w:rsidRPr="00DA3743">
        <w:rPr>
          <w:spacing w:val="-1"/>
        </w:rPr>
        <w:t xml:space="preserve"> </w:t>
      </w:r>
      <w:r w:rsidRPr="00DA3743">
        <w:t>kkontrollat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2"/>
        </w:rPr>
        <w:t xml:space="preserve"> </w:t>
      </w:r>
      <w:r w:rsidRPr="00DA3743">
        <w:t>plaċebo</w:t>
      </w:r>
      <w:r w:rsidRPr="00DA3743">
        <w:rPr>
          <w:spacing w:val="-2"/>
        </w:rPr>
        <w:t xml:space="preserve"> </w:t>
      </w:r>
      <w:r w:rsidRPr="00DA3743">
        <w:t>tal-istudji</w:t>
      </w:r>
      <w:r w:rsidRPr="00DA3743">
        <w:rPr>
          <w:spacing w:val="-2"/>
        </w:rPr>
        <w:t xml:space="preserve"> </w:t>
      </w:r>
      <w:r w:rsidRPr="00DA3743">
        <w:t>kliniċi</w:t>
      </w:r>
      <w:r w:rsidRPr="00DA3743">
        <w:rPr>
          <w:spacing w:val="-2"/>
        </w:rPr>
        <w:t xml:space="preserve"> </w:t>
      </w:r>
      <w:r w:rsidRPr="00DA3743">
        <w:t>tal-psorijasi,</w:t>
      </w:r>
      <w:r w:rsidRPr="00DA3743">
        <w:rPr>
          <w:spacing w:val="-2"/>
        </w:rPr>
        <w:t xml:space="preserve"> </w:t>
      </w:r>
      <w:r w:rsidRPr="00DA3743">
        <w:t>artrite</w:t>
      </w:r>
      <w:r w:rsidRPr="00DA3743">
        <w:rPr>
          <w:spacing w:val="-2"/>
        </w:rPr>
        <w:t xml:space="preserve"> </w:t>
      </w:r>
      <w:r w:rsidRPr="00DA3743">
        <w:t>psorijatika,</w:t>
      </w:r>
      <w:r w:rsidRPr="00DA3743">
        <w:rPr>
          <w:spacing w:val="-1"/>
        </w:rPr>
        <w:t xml:space="preserve"> </w:t>
      </w:r>
      <w:r w:rsidRPr="00DA3743">
        <w:t>il-marda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Crohn u</w:t>
      </w:r>
      <w:r w:rsidRPr="00DA3743">
        <w:rPr>
          <w:spacing w:val="-3"/>
        </w:rPr>
        <w:t xml:space="preserve"> </w:t>
      </w:r>
      <w:r w:rsidRPr="00DA3743">
        <w:t>kolite</w:t>
      </w:r>
      <w:r w:rsidRPr="00DA3743">
        <w:rPr>
          <w:spacing w:val="-2"/>
        </w:rPr>
        <w:t xml:space="preserve"> </w:t>
      </w:r>
      <w:r w:rsidRPr="00DA3743">
        <w:t>ulċerattiva,</w:t>
      </w:r>
      <w:r w:rsidRPr="00DA3743">
        <w:rPr>
          <w:spacing w:val="-2"/>
        </w:rPr>
        <w:t xml:space="preserve"> </w:t>
      </w:r>
      <w:r w:rsidRPr="00DA3743">
        <w:t>l-inċidenza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tumuri</w:t>
      </w:r>
      <w:r w:rsidRPr="00DA3743">
        <w:rPr>
          <w:spacing w:val="-3"/>
        </w:rPr>
        <w:t xml:space="preserve"> </w:t>
      </w:r>
      <w:r w:rsidRPr="00DA3743">
        <w:t>malinni</w:t>
      </w:r>
      <w:r w:rsidRPr="00DA3743">
        <w:rPr>
          <w:spacing w:val="-3"/>
        </w:rPr>
        <w:t xml:space="preserve"> </w:t>
      </w:r>
      <w:r w:rsidRPr="00DA3743">
        <w:t>minbarra</w:t>
      </w:r>
      <w:r w:rsidRPr="00DA3743">
        <w:rPr>
          <w:spacing w:val="-3"/>
        </w:rPr>
        <w:t xml:space="preserve"> </w:t>
      </w:r>
      <w:r w:rsidRPr="00DA3743">
        <w:t>kanċer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mhux</w:t>
      </w:r>
      <w:r w:rsidRPr="00DA3743">
        <w:rPr>
          <w:spacing w:val="-3"/>
        </w:rPr>
        <w:t xml:space="preserve"> </w:t>
      </w:r>
      <w:r w:rsidRPr="00DA3743">
        <w:t>melanoma,</w:t>
      </w:r>
      <w:r w:rsidRPr="00DA3743">
        <w:rPr>
          <w:spacing w:val="-3"/>
        </w:rPr>
        <w:t xml:space="preserve"> </w:t>
      </w:r>
      <w:r w:rsidRPr="00DA3743">
        <w:t>kienet ta’</w:t>
      </w:r>
      <w:r w:rsidRPr="00DA3743">
        <w:rPr>
          <w:spacing w:val="-2"/>
        </w:rPr>
        <w:t xml:space="preserve"> </w:t>
      </w:r>
      <w:r w:rsidRPr="00DA3743">
        <w:t>0.11</w:t>
      </w:r>
      <w:r w:rsidR="001D4F2B" w:rsidRPr="00DA3743">
        <w:rPr>
          <w:spacing w:val="-2"/>
        </w:rPr>
        <w:t> 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kull</w:t>
      </w:r>
      <w:r w:rsidRPr="00DA3743">
        <w:rPr>
          <w:spacing w:val="-2"/>
        </w:rPr>
        <w:t xml:space="preserve"> </w:t>
      </w:r>
      <w:r w:rsidRPr="00DA3743">
        <w:t>100</w:t>
      </w:r>
      <w:r w:rsidR="001D4F2B" w:rsidRPr="00DA3743">
        <w:rPr>
          <w:spacing w:val="-5"/>
        </w:rPr>
        <w:t> 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sorveljanza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pazjent</w:t>
      </w:r>
      <w:r w:rsidRPr="00DA3743">
        <w:rPr>
          <w:spacing w:val="-2"/>
        </w:rPr>
        <w:t xml:space="preserve"> </w:t>
      </w:r>
      <w:r w:rsidRPr="00DA3743">
        <w:t>għall-pazjenti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b’ustekinumab (pazjent wieħed f’929</w:t>
      </w:r>
      <w:r w:rsidR="001D4F2B" w:rsidRPr="00DA3743">
        <w:t> </w:t>
      </w:r>
      <w:r w:rsidRPr="00DA3743">
        <w:t>snin ta’ sorveljanza wara l-kura ta’ pazjenti) meta mqabbla ma’ 0.23</w:t>
      </w:r>
      <w:r w:rsidR="001D4F2B" w:rsidRPr="00DA3743">
        <w:t> </w:t>
      </w:r>
      <w:r w:rsidRPr="00DA3743">
        <w:t>għall</w:t>
      </w:r>
      <w:r w:rsidR="00101973" w:rsidRPr="00DA3743">
        <w:noBreakHyphen/>
      </w:r>
      <w:r w:rsidRPr="00DA3743">
        <w:t>pazjenti kkurati bi plaċebo (pazjent wieħed fi 434</w:t>
      </w:r>
      <w:r w:rsidR="001D4F2B" w:rsidRPr="00DA3743">
        <w:t> </w:t>
      </w:r>
      <w:r w:rsidRPr="00DA3743">
        <w:t>sena ta’ sorveljanza wara l-kura ta’ pazjent). L- inċidenza ta’ kanċer tal-ġilda li mhux melanoma kien ta’ 0.43</w:t>
      </w:r>
      <w:r w:rsidR="001D4F2B" w:rsidRPr="00DA3743">
        <w:t> </w:t>
      </w:r>
      <w:r w:rsidRPr="00DA3743">
        <w:t>għal kull 100</w:t>
      </w:r>
      <w:r w:rsidR="001D4F2B" w:rsidRPr="00DA3743">
        <w:t> </w:t>
      </w:r>
      <w:r w:rsidRPr="00DA3743">
        <w:t>sena ta’ pazjent għal pazjenti kkurati b’ustekinumab (4</w:t>
      </w:r>
      <w:r w:rsidR="001D4F2B" w:rsidRPr="00DA3743">
        <w:t> </w:t>
      </w:r>
      <w:r w:rsidRPr="00DA3743">
        <w:t>pazjenti fi 929</w:t>
      </w:r>
      <w:r w:rsidR="00D85F19" w:rsidRPr="00DA3743">
        <w:t> </w:t>
      </w:r>
      <w:r w:rsidRPr="00DA3743">
        <w:t>sena ta’ sorveljanza wara l-kura ta’ pazjent) meta mqabbla ma’ 0.46</w:t>
      </w:r>
      <w:r w:rsidR="001D4F2B" w:rsidRPr="00DA3743">
        <w:t> </w:t>
      </w:r>
      <w:r w:rsidRPr="00DA3743">
        <w:t>għal pazjenti kkurati bi plaċebo (2</w:t>
      </w:r>
      <w:r w:rsidR="00626324" w:rsidRPr="00DA3743">
        <w:t> </w:t>
      </w:r>
      <w:r w:rsidRPr="00DA3743">
        <w:t>pazjenti fi 433</w:t>
      </w:r>
      <w:r w:rsidR="001D4F2B" w:rsidRPr="00DA3743">
        <w:t> </w:t>
      </w:r>
      <w:r w:rsidRPr="00DA3743">
        <w:t>sena ta’ sorveljanza wara l-kura ta’ pazjent).</w:t>
      </w:r>
    </w:p>
    <w:p w14:paraId="5BDC0013" w14:textId="77777777" w:rsidR="000F4C4A" w:rsidRPr="00DA3743" w:rsidRDefault="000F4C4A" w:rsidP="006902F7">
      <w:pPr>
        <w:suppressAutoHyphens/>
      </w:pPr>
    </w:p>
    <w:p w14:paraId="745F4F45" w14:textId="7BCFA105" w:rsidR="00843B14" w:rsidRPr="00DA3743" w:rsidRDefault="005E3319" w:rsidP="006902F7">
      <w:pPr>
        <w:suppressAutoHyphens/>
      </w:pPr>
      <w:r w:rsidRPr="00DA3743">
        <w:t>Fil-perijodi kkontrollati u mhux ikkontrollati tal-istudji kliniċi dwar il-psorijasi, artrite psorijatika, il</w:t>
      </w:r>
      <w:r w:rsidR="00101973" w:rsidRPr="00DA3743">
        <w:noBreakHyphen/>
      </w:r>
      <w:r w:rsidRPr="00DA3743">
        <w:t>marda ta’ Crohn u kolite ulċerattiva, li jirrappreżentaw 1</w:t>
      </w:r>
      <w:r w:rsidR="00E64C91">
        <w:t>5</w:t>
      </w:r>
      <w:r w:rsidR="00B233C6" w:rsidRPr="00DA3743">
        <w:t> </w:t>
      </w:r>
      <w:r w:rsidR="00E64C91">
        <w:t>205 </w:t>
      </w:r>
      <w:r w:rsidR="006903F4">
        <w:t>snin</w:t>
      </w:r>
      <w:r w:rsidRPr="00DA3743">
        <w:t xml:space="preserve"> ta’ pazjenti ta’ espożizzjoni </w:t>
      </w:r>
      <w:r w:rsidR="00E64C91">
        <w:t xml:space="preserve">għal </w:t>
      </w:r>
      <w:r w:rsidR="00E64C91" w:rsidRPr="00A50D07">
        <w:t>ustekinumab</w:t>
      </w:r>
      <w:r w:rsidR="00E64C91" w:rsidRPr="00DA3743">
        <w:t xml:space="preserve"> </w:t>
      </w:r>
      <w:r w:rsidRPr="00DA3743">
        <w:t>f’6</w:t>
      </w:r>
      <w:r w:rsidR="00626324" w:rsidRPr="00DA3743">
        <w:t> </w:t>
      </w:r>
      <w:r w:rsidRPr="00DA3743">
        <w:t>7</w:t>
      </w:r>
      <w:r w:rsidR="00E64C91">
        <w:t>10</w:t>
      </w:r>
      <w:r w:rsidR="00626324" w:rsidRPr="00DA3743">
        <w:t> </w:t>
      </w:r>
      <w:r w:rsidRPr="00DA3743">
        <w:t>pazjenti, il-perijodu ta’ sorveljanza medjan kien ta’ 1.</w:t>
      </w:r>
      <w:r w:rsidR="00E64C91">
        <w:t>2</w:t>
      </w:r>
      <w:r w:rsidR="00B233C6" w:rsidRPr="00DA3743">
        <w:t> </w:t>
      </w:r>
      <w:r w:rsidRPr="00DA3743">
        <w:t>sena; 1.</w:t>
      </w:r>
      <w:r w:rsidR="00E64C91">
        <w:t>7</w:t>
      </w:r>
      <w:r w:rsidR="00B233C6" w:rsidRPr="00DA3743">
        <w:t> </w:t>
      </w:r>
      <w:r w:rsidR="00E64C91">
        <w:t>sena</w:t>
      </w:r>
      <w:r w:rsidR="00E64C91" w:rsidRPr="00DA3743">
        <w:t xml:space="preserve"> </w:t>
      </w:r>
      <w:r w:rsidRPr="00DA3743">
        <w:t>għal studji dwar mard psorjatiku, 0.6</w:t>
      </w:r>
      <w:r w:rsidR="00B233C6" w:rsidRPr="00DA3743">
        <w:t> </w:t>
      </w:r>
      <w:r w:rsidRPr="00DA3743">
        <w:t xml:space="preserve">snin għal studji dwar il-marda ta’ Crohn u </w:t>
      </w:r>
      <w:r w:rsidR="00E64C91">
        <w:t>2.3 snin</w:t>
      </w:r>
      <w:r w:rsidRPr="00DA3743">
        <w:t xml:space="preserve"> għal studji dwar kolite ulċerattiva. Tumuri malinni li ma jinkludux kanċer tal-ġilda li mhux melanoma ġew irrappurtati f’</w:t>
      </w:r>
      <w:r w:rsidR="00E64C91">
        <w:t>76</w:t>
      </w:r>
      <w:r w:rsidR="00B233C6" w:rsidRPr="00DA3743">
        <w:t> </w:t>
      </w:r>
      <w:r w:rsidRPr="00DA3743">
        <w:t xml:space="preserve">pazjent </w:t>
      </w:r>
      <w:r w:rsidR="00E64C91" w:rsidRPr="00DA3743">
        <w:t>f’1</w:t>
      </w:r>
      <w:r w:rsidR="00E64C91">
        <w:t>5</w:t>
      </w:r>
      <w:r w:rsidR="00E64C91" w:rsidRPr="00DA3743">
        <w:t> </w:t>
      </w:r>
      <w:r w:rsidR="00E64C91">
        <w:t>205 snin</w:t>
      </w:r>
      <w:r w:rsidRPr="00DA3743">
        <w:t xml:space="preserve"> ta’ pazjenti ssorveljati wara l-kura (inċidenza ta’ 0.5</w:t>
      </w:r>
      <w:r w:rsidR="00E64C91">
        <w:t>0</w:t>
      </w:r>
      <w:r w:rsidR="00B233C6" w:rsidRPr="00DA3743">
        <w:t> </w:t>
      </w:r>
      <w:r w:rsidRPr="00DA3743">
        <w:t>kull 100</w:t>
      </w:r>
      <w:r w:rsidR="00B233C6" w:rsidRPr="00DA3743">
        <w:t> </w:t>
      </w:r>
      <w:r w:rsidRPr="00DA3743">
        <w:t>sena ta’ sorveljanza ta’ pazjent wara l-kura għal dawk il-pazjenti kkurati b’ustekinumab). L-inċidenza ta’ tumuri malinni rrappurtata f’pazjenti kkurati b’ustekinumab kienet tixbah l-inċidenza mistennija fil-popolazzjoni ġenerali (proporzjon ta’ inċidenza standardizzat</w:t>
      </w:r>
      <w:r w:rsidR="00B233C6" w:rsidRPr="00DA3743">
        <w:t> </w:t>
      </w:r>
      <w:r w:rsidRPr="00DA3743">
        <w:t>=</w:t>
      </w:r>
      <w:r w:rsidR="00B233C6" w:rsidRPr="00DA3743">
        <w:t> </w:t>
      </w:r>
      <w:r w:rsidRPr="00DA3743">
        <w:t>0.9</w:t>
      </w:r>
      <w:r w:rsidR="00E64C91">
        <w:t>4</w:t>
      </w:r>
      <w:r w:rsidRPr="00DA3743">
        <w:t xml:space="preserve"> [95% intervall ta’ kunfidenza: 0.7</w:t>
      </w:r>
      <w:r w:rsidR="00E64C91">
        <w:t>3</w:t>
      </w:r>
      <w:r w:rsidRPr="00DA3743">
        <w:t>, 1.</w:t>
      </w:r>
      <w:r w:rsidR="00E64C91">
        <w:t>18</w:t>
      </w:r>
      <w:r w:rsidRPr="00DA3743">
        <w:t>], aġġustat għall-età, sess u razza). It-tumuri malinni osservati l-aktar frekwenti, minbarra kanċer tal</w:t>
      </w:r>
      <w:r w:rsidR="00101973" w:rsidRPr="00DA3743">
        <w:noBreakHyphen/>
      </w:r>
      <w:r w:rsidRPr="00DA3743">
        <w:t>ġilda li mhux melanoma, kienu fil-prostata, melanoma</w:t>
      </w:r>
      <w:r w:rsidR="00E64C91">
        <w:t xml:space="preserve">, </w:t>
      </w:r>
      <w:r w:rsidR="00E64C91" w:rsidRPr="00A50D07">
        <w:t>kanċer fil-kolon u r-rektum</w:t>
      </w:r>
      <w:r w:rsidRPr="00DA3743">
        <w:t xml:space="preserve"> u fis-sider. L</w:t>
      </w:r>
      <w:r w:rsidR="00101973" w:rsidRPr="00DA3743">
        <w:noBreakHyphen/>
      </w:r>
      <w:r w:rsidRPr="00DA3743">
        <w:t>inċidenza ta’ kanċer tal-ġilda li mhux melanoma kienet ta’ 0.4</w:t>
      </w:r>
      <w:r w:rsidR="00E64C91">
        <w:t>6</w:t>
      </w:r>
      <w:r w:rsidR="00B233C6" w:rsidRPr="00DA3743">
        <w:t> </w:t>
      </w:r>
      <w:r w:rsidRPr="00DA3743">
        <w:t>kull 100</w:t>
      </w:r>
      <w:r w:rsidR="00B233C6" w:rsidRPr="00DA3743">
        <w:t> </w:t>
      </w:r>
      <w:r w:rsidRPr="00DA3743">
        <w:t>sena ta’ sorveljanza tal</w:t>
      </w:r>
      <w:r w:rsidR="00101973" w:rsidRPr="00DA3743">
        <w:noBreakHyphen/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(</w:t>
      </w:r>
      <w:r w:rsidR="00E64C91">
        <w:t>69</w:t>
      </w:r>
      <w:r w:rsidR="00B233C6" w:rsidRPr="00DA3743">
        <w:rPr>
          <w:spacing w:val="-2"/>
        </w:rPr>
        <w:t> </w:t>
      </w:r>
      <w:r w:rsidRPr="00DA3743">
        <w:t>pazjent</w:t>
      </w:r>
      <w:r w:rsidRPr="00DA3743">
        <w:rPr>
          <w:spacing w:val="-3"/>
        </w:rPr>
        <w:t xml:space="preserve"> </w:t>
      </w:r>
      <w:r w:rsidRPr="00DA3743">
        <w:t>f’1</w:t>
      </w:r>
      <w:r w:rsidR="00E64C91">
        <w:t>5</w:t>
      </w:r>
      <w:r w:rsidR="00B233C6" w:rsidRPr="00DA3743">
        <w:t> </w:t>
      </w:r>
      <w:r w:rsidR="00E64C91">
        <w:t>165</w:t>
      </w:r>
      <w:r w:rsidR="00B233C6" w:rsidRPr="00DA3743">
        <w:t> 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sorveljanza</w:t>
      </w:r>
      <w:r w:rsidRPr="00DA3743">
        <w:rPr>
          <w:spacing w:val="-3"/>
        </w:rPr>
        <w:t xml:space="preserve"> </w:t>
      </w:r>
      <w:r w:rsidRPr="00DA3743">
        <w:t>tal- pazjent wara l-kura). Il-proporzjon ta’ pazjenti b’kanċer tal-ġilda taċ-ċelluli bażali kontra taċ</w:t>
      </w:r>
      <w:r w:rsidR="00101973" w:rsidRPr="00DA3743">
        <w:noBreakHyphen/>
      </w:r>
      <w:r w:rsidRPr="00DA3743">
        <w:t>ċelluli skwamużi (3:1) hu komparabbli mal-proporzjon mistenni fil-popolazzjoni in ġenerali (ara</w:t>
      </w:r>
      <w:r w:rsidR="00101973" w:rsidRPr="00DA3743">
        <w:t xml:space="preserve"> </w:t>
      </w:r>
      <w:r w:rsidRPr="00DA3743">
        <w:t>sezzjoni</w:t>
      </w:r>
      <w:r w:rsidR="00FB1871" w:rsidRPr="00DA3743">
        <w:rPr>
          <w:spacing w:val="-8"/>
        </w:rPr>
        <w:t> </w:t>
      </w:r>
      <w:r w:rsidRPr="00DA3743">
        <w:rPr>
          <w:spacing w:val="-2"/>
        </w:rPr>
        <w:t>4.4).</w:t>
      </w:r>
    </w:p>
    <w:p w14:paraId="745F4F46" w14:textId="77777777" w:rsidR="00843B14" w:rsidRPr="00DA3743" w:rsidRDefault="00843B14" w:rsidP="006902F7">
      <w:pPr>
        <w:suppressAutoHyphens/>
      </w:pPr>
    </w:p>
    <w:p w14:paraId="745F4F47" w14:textId="77777777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Reazzjonijiet</w:t>
      </w:r>
      <w:r w:rsidRPr="00DA3743">
        <w:rPr>
          <w:i/>
          <w:iCs/>
          <w:spacing w:val="-10"/>
        </w:rPr>
        <w:t xml:space="preserve"> </w:t>
      </w:r>
      <w:r w:rsidRPr="00DA3743">
        <w:rPr>
          <w:i/>
          <w:iCs/>
        </w:rPr>
        <w:t>ta’</w:t>
      </w:r>
      <w:r w:rsidRPr="00DA3743">
        <w:rPr>
          <w:i/>
          <w:iCs/>
          <w:spacing w:val="-9"/>
        </w:rPr>
        <w:t xml:space="preserve"> </w:t>
      </w:r>
      <w:r w:rsidRPr="00DA3743">
        <w:rPr>
          <w:i/>
          <w:iCs/>
        </w:rPr>
        <w:t>sensittività</w:t>
      </w:r>
      <w:r w:rsidRPr="00DA3743">
        <w:rPr>
          <w:i/>
          <w:iCs/>
          <w:spacing w:val="-9"/>
        </w:rPr>
        <w:t xml:space="preserve"> </w:t>
      </w:r>
      <w:r w:rsidRPr="00DA3743">
        <w:rPr>
          <w:i/>
          <w:iCs/>
        </w:rPr>
        <w:t>eċċessiva</w:t>
      </w:r>
      <w:r w:rsidRPr="00DA3743">
        <w:rPr>
          <w:i/>
          <w:iCs/>
          <w:spacing w:val="-9"/>
        </w:rPr>
        <w:t xml:space="preserve"> </w:t>
      </w:r>
      <w:r w:rsidRPr="00DA3743">
        <w:rPr>
          <w:i/>
          <w:iCs/>
        </w:rPr>
        <w:t>u</w:t>
      </w:r>
      <w:r w:rsidRPr="00DA3743">
        <w:rPr>
          <w:i/>
          <w:iCs/>
          <w:spacing w:val="-9"/>
        </w:rPr>
        <w:t xml:space="preserve"> </w:t>
      </w:r>
      <w:r w:rsidRPr="00DA3743">
        <w:rPr>
          <w:i/>
          <w:iCs/>
        </w:rPr>
        <w:t>għall-</w:t>
      </w:r>
      <w:r w:rsidRPr="00DA3743">
        <w:rPr>
          <w:i/>
          <w:iCs/>
          <w:spacing w:val="-2"/>
        </w:rPr>
        <w:t>infużjoni</w:t>
      </w:r>
    </w:p>
    <w:p w14:paraId="039EA7A4" w14:textId="77777777" w:rsidR="008C5987" w:rsidRPr="00DA3743" w:rsidRDefault="008C5987" w:rsidP="006902F7">
      <w:pPr>
        <w:keepNext/>
        <w:suppressAutoHyphens/>
        <w:rPr>
          <w:i/>
          <w:iCs/>
        </w:rPr>
      </w:pPr>
    </w:p>
    <w:p w14:paraId="745F4F48" w14:textId="15485302" w:rsidR="00843B14" w:rsidRPr="00DA3743" w:rsidRDefault="005E3319" w:rsidP="006902F7">
      <w:pPr>
        <w:suppressAutoHyphens/>
      </w:pPr>
      <w:r w:rsidRPr="00DA3743">
        <w:t>Fi studji ta’ induzzjoni fil-vina fil-marda Crohn u kolite ulcerattiva, ma kien irrappurtat l-ebda avvenimenti ta’ anafilassi jew ta’ reazzjonijiet għall-infużjoni serji oħra wara doża waħda fil-vini. F’dawn l-istudji, 2.2% ta’ 785</w:t>
      </w:r>
      <w:r w:rsidR="00B233C6" w:rsidRPr="00DA3743">
        <w:t> </w:t>
      </w:r>
      <w:r w:rsidRPr="00DA3743">
        <w:t>pazjent ittrattati bil-plaċebo u 1.9% ta’ 790</w:t>
      </w:r>
      <w:r w:rsidR="00B233C6" w:rsidRPr="00DA3743">
        <w:t> </w:t>
      </w:r>
      <w:r w:rsidRPr="00DA3743">
        <w:t>pazjent ittrattati bid-doża rrakkomandata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ustekinumab</w:t>
      </w:r>
      <w:r w:rsidRPr="00DA3743">
        <w:rPr>
          <w:spacing w:val="-2"/>
        </w:rPr>
        <w:t xml:space="preserve"> </w:t>
      </w:r>
      <w:r w:rsidRPr="00DA3743">
        <w:t>irrappurtaw</w:t>
      </w:r>
      <w:r w:rsidRPr="00DA3743">
        <w:rPr>
          <w:spacing w:val="-3"/>
        </w:rPr>
        <w:t xml:space="preserve"> </w:t>
      </w:r>
      <w:r w:rsidRPr="00DA3743">
        <w:t>avvenimenti</w:t>
      </w:r>
      <w:r w:rsidRPr="00DA3743">
        <w:rPr>
          <w:spacing w:val="-3"/>
        </w:rPr>
        <w:t xml:space="preserve"> </w:t>
      </w:r>
      <w:r w:rsidRPr="00DA3743">
        <w:t>avversi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seħħew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żmien</w:t>
      </w:r>
      <w:r w:rsidRPr="00DA3743">
        <w:rPr>
          <w:spacing w:val="-3"/>
        </w:rPr>
        <w:t xml:space="preserve"> </w:t>
      </w:r>
      <w:r w:rsidRPr="00DA3743">
        <w:t>siegħa mill-infużjoni. Reazzjonijiet serji marbuta mal-infużjoni li jinkludu reazzjonijiet anafilattiċi għall</w:t>
      </w:r>
      <w:r w:rsidR="001A7087" w:rsidRPr="00DA3743">
        <w:noBreakHyphen/>
      </w:r>
      <w:r w:rsidRPr="00DA3743">
        <w:t>infużjoni ġew rapportati fl-ambjent ta’ wara t-tqegħid fis-suq (ara sezzjoni</w:t>
      </w:r>
      <w:r w:rsidR="00FB1871" w:rsidRPr="00DA3743">
        <w:t> </w:t>
      </w:r>
      <w:r w:rsidRPr="00DA3743">
        <w:t>4.4).</w:t>
      </w:r>
    </w:p>
    <w:p w14:paraId="5077EF86" w14:textId="77777777" w:rsidR="000F4C4A" w:rsidRPr="00DA3743" w:rsidRDefault="000F4C4A" w:rsidP="006902F7">
      <w:pPr>
        <w:suppressAutoHyphens/>
        <w:rPr>
          <w:u w:val="single"/>
        </w:rPr>
      </w:pPr>
    </w:p>
    <w:p w14:paraId="745F4F49" w14:textId="21FBB5BE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lastRenderedPageBreak/>
        <w:t>Popolazzjoni</w:t>
      </w:r>
      <w:r w:rsidRPr="00DA3743">
        <w:rPr>
          <w:spacing w:val="-12"/>
          <w:u w:val="single"/>
        </w:rPr>
        <w:t xml:space="preserve"> </w:t>
      </w:r>
      <w:r w:rsidRPr="00DA3743">
        <w:rPr>
          <w:spacing w:val="-2"/>
          <w:u w:val="single"/>
        </w:rPr>
        <w:t>pedjatrika</w:t>
      </w:r>
    </w:p>
    <w:p w14:paraId="10D7C215" w14:textId="77777777" w:rsidR="008C5987" w:rsidRPr="00DA3743" w:rsidRDefault="008C5987" w:rsidP="006902F7">
      <w:pPr>
        <w:keepNext/>
        <w:suppressAutoHyphens/>
      </w:pPr>
    </w:p>
    <w:p w14:paraId="745F4F4A" w14:textId="67368C88" w:rsidR="00843B14" w:rsidRPr="00DA3743" w:rsidRDefault="005E3319" w:rsidP="006902F7">
      <w:pPr>
        <w:keepNext/>
        <w:suppressAutoHyphens/>
        <w:rPr>
          <w:i/>
          <w:iCs/>
        </w:rPr>
      </w:pPr>
      <w:r w:rsidRPr="00DA3743">
        <w:rPr>
          <w:i/>
          <w:iCs/>
        </w:rPr>
        <w:t>Pazjenti pedjatriċi ta’ 6</w:t>
      </w:r>
      <w:r w:rsidR="00B233C6" w:rsidRPr="00DA3743">
        <w:rPr>
          <w:i/>
          <w:iCs/>
        </w:rPr>
        <w:t> </w:t>
      </w:r>
      <w:r w:rsidRPr="00DA3743">
        <w:rPr>
          <w:i/>
          <w:iCs/>
        </w:rPr>
        <w:t>snin u aktar bi psorijasi tal-plakka</w:t>
      </w:r>
    </w:p>
    <w:p w14:paraId="780BCDA0" w14:textId="77777777" w:rsidR="008C5987" w:rsidRPr="00DA3743" w:rsidRDefault="008C5987" w:rsidP="006902F7">
      <w:pPr>
        <w:keepNext/>
        <w:suppressAutoHyphens/>
        <w:rPr>
          <w:i/>
          <w:iCs/>
        </w:rPr>
      </w:pPr>
    </w:p>
    <w:p w14:paraId="745F4F4B" w14:textId="526B5C48" w:rsidR="00843B14" w:rsidRPr="00DA3743" w:rsidRDefault="005E3319" w:rsidP="006902F7">
      <w:pPr>
        <w:suppressAutoHyphens/>
      </w:pPr>
      <w:r w:rsidRPr="00DA3743">
        <w:t>Is-sigurtà ta’ ustekinumab ġiet studjata f’żewġ studji ta’ fażi</w:t>
      </w:r>
      <w:r w:rsidR="00B233C6" w:rsidRPr="00DA3743">
        <w:t> </w:t>
      </w:r>
      <w:r w:rsidRPr="00DA3743">
        <w:t>3 ta’ pazjenti pedjatriċi bi psorijasi tal</w:t>
      </w:r>
      <w:r w:rsidR="001A7087" w:rsidRPr="00DA3743">
        <w:noBreakHyphen/>
      </w:r>
      <w:r w:rsidRPr="00DA3743">
        <w:t>plakka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moderata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severa.</w:t>
      </w:r>
      <w:r w:rsidRPr="00DA3743">
        <w:rPr>
          <w:spacing w:val="-3"/>
        </w:rPr>
        <w:t xml:space="preserve"> </w:t>
      </w:r>
      <w:r w:rsidRPr="00DA3743">
        <w:t>L-ewwel</w:t>
      </w:r>
      <w:r w:rsidRPr="00DA3743">
        <w:rPr>
          <w:spacing w:val="-2"/>
        </w:rPr>
        <w:t xml:space="preserve"> </w:t>
      </w:r>
      <w:r w:rsidRPr="00DA3743">
        <w:t>studju</w:t>
      </w:r>
      <w:r w:rsidRPr="00DA3743">
        <w:rPr>
          <w:spacing w:val="-3"/>
        </w:rPr>
        <w:t xml:space="preserve"> </w:t>
      </w:r>
      <w:r w:rsidRPr="00DA3743">
        <w:t>sar</w:t>
      </w:r>
      <w:r w:rsidRPr="00DA3743">
        <w:rPr>
          <w:spacing w:val="-3"/>
        </w:rPr>
        <w:t xml:space="preserve"> </w:t>
      </w:r>
      <w:r w:rsidRPr="00DA3743">
        <w:t>f’110</w:t>
      </w:r>
      <w:r w:rsidR="00B233C6" w:rsidRPr="00DA3743">
        <w:rPr>
          <w:spacing w:val="-2"/>
        </w:rPr>
        <w:t> </w:t>
      </w:r>
      <w:r w:rsidRPr="00DA3743">
        <w:t>pazjent</w:t>
      </w:r>
      <w:r w:rsidRPr="00DA3743">
        <w:rPr>
          <w:spacing w:val="-1"/>
        </w:rPr>
        <w:t xml:space="preserve"> </w:t>
      </w:r>
      <w:r w:rsidRPr="00DA3743">
        <w:t>b’età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12</w:t>
      </w:r>
      <w:r w:rsidR="00B233C6" w:rsidRPr="00DA3743">
        <w:rPr>
          <w:spacing w:val="-3"/>
        </w:rPr>
        <w:t> 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17-il</w:t>
      </w:r>
      <w:r w:rsidRPr="00DA3743">
        <w:rPr>
          <w:spacing w:val="-1"/>
        </w:rPr>
        <w:t xml:space="preserve"> 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trattati sa 60</w:t>
      </w:r>
      <w:r w:rsidR="00B233C6" w:rsidRPr="00DA3743">
        <w:t> </w:t>
      </w:r>
      <w:r w:rsidRPr="00DA3743">
        <w:t>ġimgħa u t-tieni studju sar f’44</w:t>
      </w:r>
      <w:r w:rsidR="00B233C6" w:rsidRPr="00DA3743">
        <w:t> </w:t>
      </w:r>
      <w:r w:rsidRPr="00DA3743">
        <w:t>pazjent b’età minn 6</w:t>
      </w:r>
      <w:r w:rsidR="00B233C6" w:rsidRPr="00DA3743">
        <w:t> </w:t>
      </w:r>
      <w:r w:rsidRPr="00DA3743">
        <w:t>snin sa 11-il sena trattati sa 56</w:t>
      </w:r>
      <w:r w:rsidR="001A7087" w:rsidRPr="00DA3743">
        <w:t> </w:t>
      </w:r>
      <w:r w:rsidRPr="00DA3743">
        <w:t>ġimgħa.</w:t>
      </w:r>
    </w:p>
    <w:p w14:paraId="745F4F4C" w14:textId="77777777" w:rsidR="00843B14" w:rsidRPr="00DA3743" w:rsidRDefault="005E3319" w:rsidP="006902F7">
      <w:pPr>
        <w:suppressAutoHyphens/>
      </w:pPr>
      <w:r w:rsidRPr="00DA3743">
        <w:t>B’mod</w:t>
      </w:r>
      <w:r w:rsidRPr="00DA3743">
        <w:rPr>
          <w:spacing w:val="-3"/>
        </w:rPr>
        <w:t xml:space="preserve"> </w:t>
      </w:r>
      <w:r w:rsidRPr="00DA3743">
        <w:t>ġenerali,</w:t>
      </w:r>
      <w:r w:rsidRPr="00DA3743">
        <w:rPr>
          <w:spacing w:val="-5"/>
        </w:rPr>
        <w:t xml:space="preserve"> </w:t>
      </w:r>
      <w:r w:rsidRPr="00DA3743">
        <w:t>l-avvenimenti</w:t>
      </w:r>
      <w:r w:rsidRPr="00DA3743">
        <w:rPr>
          <w:spacing w:val="-3"/>
        </w:rPr>
        <w:t xml:space="preserve"> </w:t>
      </w:r>
      <w:r w:rsidRPr="00DA3743">
        <w:t>avversi</w:t>
      </w:r>
      <w:r w:rsidRPr="00DA3743">
        <w:rPr>
          <w:spacing w:val="-3"/>
        </w:rPr>
        <w:t xml:space="preserve"> </w:t>
      </w:r>
      <w:r w:rsidRPr="00DA3743">
        <w:t>rrappurtati</w:t>
      </w:r>
      <w:r w:rsidRPr="00DA3743">
        <w:rPr>
          <w:spacing w:val="-6"/>
        </w:rPr>
        <w:t xml:space="preserve"> </w:t>
      </w:r>
      <w:r w:rsidRPr="00DA3743">
        <w:t>f’dawn</w:t>
      </w:r>
      <w:r w:rsidRPr="00DA3743">
        <w:rPr>
          <w:spacing w:val="-3"/>
        </w:rPr>
        <w:t xml:space="preserve"> </w:t>
      </w:r>
      <w:r w:rsidRPr="00DA3743">
        <w:t>iż-żewġ</w:t>
      </w:r>
      <w:r w:rsidRPr="00DA3743">
        <w:rPr>
          <w:spacing w:val="-2"/>
        </w:rPr>
        <w:t xml:space="preserve"> </w:t>
      </w:r>
      <w:r w:rsidRPr="00DA3743">
        <w:t>studji</w:t>
      </w:r>
      <w:r w:rsidRPr="00DA3743">
        <w:rPr>
          <w:spacing w:val="-5"/>
        </w:rPr>
        <w:t xml:space="preserve"> </w:t>
      </w:r>
      <w:r w:rsidRPr="00DA3743">
        <w:t>b’tagħrif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sigurtà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sena kienu jixbhu lil dawk li dehru fi studji li saru qabel f’adulti bi psorijasi tal-plakka.</w:t>
      </w:r>
    </w:p>
    <w:p w14:paraId="2BD96A35" w14:textId="77777777" w:rsidR="008001E4" w:rsidRDefault="008001E4" w:rsidP="008001E4">
      <w:pPr>
        <w:rPr>
          <w:bCs/>
        </w:rPr>
      </w:pPr>
    </w:p>
    <w:p w14:paraId="4ECC43F3" w14:textId="77777777" w:rsidR="008001E4" w:rsidRDefault="008001E4" w:rsidP="008001E4">
      <w:pPr>
        <w:keepNext/>
        <w:widowControl w:val="0"/>
        <w:rPr>
          <w:i/>
          <w:iCs/>
        </w:rPr>
      </w:pPr>
      <w:r w:rsidRPr="00146F1B">
        <w:rPr>
          <w:i/>
          <w:iCs/>
        </w:rPr>
        <w:t>Pazjenti pedjatriċi li jiżnu mill-inqas 40 kg bi</w:t>
      </w:r>
      <w:r>
        <w:rPr>
          <w:i/>
          <w:iCs/>
        </w:rPr>
        <w:t>l-marda ta’ Crohn</w:t>
      </w:r>
    </w:p>
    <w:p w14:paraId="2583E230" w14:textId="77777777" w:rsidR="00AA7C8E" w:rsidRPr="003D5E49" w:rsidRDefault="00AA7C8E" w:rsidP="008001E4">
      <w:pPr>
        <w:keepNext/>
        <w:widowControl w:val="0"/>
        <w:rPr>
          <w:i/>
          <w:iCs/>
        </w:rPr>
      </w:pPr>
    </w:p>
    <w:p w14:paraId="0D57B32C" w14:textId="77777777" w:rsidR="008001E4" w:rsidRPr="003D5E49" w:rsidRDefault="008001E4" w:rsidP="008001E4">
      <w:pPr>
        <w:widowControl w:val="0"/>
      </w:pPr>
      <w:r>
        <w:rPr>
          <w:bCs/>
        </w:rPr>
        <w:t xml:space="preserve">Is-sigurtà ta’ ustekinumab ġiet studjata fi studju wieħed ta’ fażi 1 u studju wieħed ta’ fażi 3 </w:t>
      </w:r>
      <w:r>
        <w:t>ta’ pazjenti pedjatriċi bil-marda ta’ Crohn attiva b’mod moderat sa sever sa ġimgħa </w:t>
      </w:r>
      <w:r w:rsidRPr="003D5E49">
        <w:t xml:space="preserve">240 </w:t>
      </w:r>
      <w:r>
        <w:t>u ġimgħa </w:t>
      </w:r>
      <w:r w:rsidRPr="003D5E49">
        <w:t xml:space="preserve">52, </w:t>
      </w:r>
      <w:r>
        <w:t>rispettivament</w:t>
      </w:r>
      <w:r w:rsidRPr="003D5E49">
        <w:t xml:space="preserve">. </w:t>
      </w:r>
      <w:r>
        <w:t xml:space="preserve">B’mod ġenerali, il-profil ta’ sigurtà f’dan il-koorti </w:t>
      </w:r>
      <w:r w:rsidRPr="003D5E49">
        <w:t>(n</w:t>
      </w:r>
      <w:r>
        <w:t> </w:t>
      </w:r>
      <w:r w:rsidRPr="003D5E49">
        <w:t>=</w:t>
      </w:r>
      <w:r>
        <w:t> </w:t>
      </w:r>
      <w:r w:rsidRPr="003D5E49">
        <w:t xml:space="preserve">71) </w:t>
      </w:r>
      <w:r>
        <w:t>kien simili għal dak li deher fi studji preċedenti f’adulti bil-marda ta’ Crohn</w:t>
      </w:r>
      <w:r w:rsidRPr="003D5E49">
        <w:t>.</w:t>
      </w:r>
    </w:p>
    <w:p w14:paraId="6242B16C" w14:textId="77777777" w:rsidR="000F4C4A" w:rsidRPr="00DA3743" w:rsidRDefault="000F4C4A" w:rsidP="006902F7">
      <w:pPr>
        <w:suppressAutoHyphens/>
        <w:rPr>
          <w:u w:val="single"/>
        </w:rPr>
      </w:pPr>
    </w:p>
    <w:p w14:paraId="745F4F4D" w14:textId="242CB5AF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Rappurtar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reazzjonijiet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avversi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suspettati</w:t>
      </w:r>
    </w:p>
    <w:p w14:paraId="5E723893" w14:textId="77777777" w:rsidR="008C5987" w:rsidRPr="00DA3743" w:rsidRDefault="008C5987" w:rsidP="006902F7">
      <w:pPr>
        <w:keepNext/>
        <w:suppressAutoHyphens/>
      </w:pPr>
    </w:p>
    <w:p w14:paraId="745F4F4E" w14:textId="56FB93DE" w:rsidR="00843B14" w:rsidRPr="00DA3743" w:rsidRDefault="005E3319" w:rsidP="006902F7">
      <w:pPr>
        <w:suppressAutoHyphens/>
      </w:pPr>
      <w:r w:rsidRPr="00DA3743">
        <w:t>Huwa</w:t>
      </w:r>
      <w:r w:rsidRPr="00DA3743">
        <w:rPr>
          <w:spacing w:val="-4"/>
        </w:rPr>
        <w:t xml:space="preserve"> </w:t>
      </w:r>
      <w:r w:rsidRPr="00DA3743">
        <w:t>importanti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jiġu</w:t>
      </w:r>
      <w:r w:rsidRPr="00DA3743">
        <w:rPr>
          <w:spacing w:val="-4"/>
        </w:rPr>
        <w:t xml:space="preserve"> </w:t>
      </w:r>
      <w:r w:rsidRPr="00DA3743">
        <w:t>rrappurtati</w:t>
      </w:r>
      <w:r w:rsidRPr="00DA3743">
        <w:rPr>
          <w:spacing w:val="-4"/>
        </w:rPr>
        <w:t xml:space="preserve"> </w:t>
      </w:r>
      <w:r w:rsidRPr="00DA3743">
        <w:t>reazzjonijiet</w:t>
      </w:r>
      <w:r w:rsidRPr="00DA3743">
        <w:rPr>
          <w:spacing w:val="-4"/>
        </w:rPr>
        <w:t xml:space="preserve"> </w:t>
      </w:r>
      <w:r w:rsidRPr="00DA3743">
        <w:t>avversi</w:t>
      </w:r>
      <w:r w:rsidRPr="00DA3743">
        <w:rPr>
          <w:spacing w:val="-5"/>
        </w:rPr>
        <w:t xml:space="preserve"> </w:t>
      </w:r>
      <w:r w:rsidRPr="00DA3743">
        <w:t>suspettati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4"/>
        </w:rPr>
        <w:t xml:space="preserve"> </w:t>
      </w:r>
      <w:r w:rsidRPr="00DA3743">
        <w:t>l-awtorizzazzjoni</w:t>
      </w:r>
      <w:r w:rsidRPr="00DA3743">
        <w:rPr>
          <w:spacing w:val="-4"/>
        </w:rPr>
        <w:t xml:space="preserve"> </w:t>
      </w:r>
      <w:r w:rsidRPr="00DA3743">
        <w:t xml:space="preserve">tal-prodott mediċinali. Dan jippermetti monitoraġġ kontinwu tal-bilanċ bejn il-benefiċċju u r-riskju tal-prodott mediċinali. Il-professjonisti dwar il-kura tas-saħħa huma mitluba jirrappurtaw kwalunkwe reazzjoni avversa suspettata permezz </w:t>
      </w:r>
      <w:r>
        <w:rPr>
          <w:szCs w:val="20"/>
          <w:highlight w:val="lightGray"/>
          <w:lang w:eastAsia="mt-MT" w:bidi="mt-MT"/>
        </w:rPr>
        <w:t>tas-sistema ta’ rappurtar nazzjonali imniżż</w:t>
      </w:r>
      <w:r w:rsidR="00036ECD">
        <w:rPr>
          <w:szCs w:val="20"/>
          <w:highlight w:val="lightGray"/>
          <w:lang w:eastAsia="mt-MT" w:bidi="mt-MT"/>
        </w:rPr>
        <w:t>la f’</w:t>
      </w:r>
      <w:hyperlink r:id="rId10" w:history="1">
        <w:r w:rsidR="00766368">
          <w:rPr>
            <w:color w:val="0000FF"/>
            <w:szCs w:val="20"/>
            <w:highlight w:val="lightGray"/>
            <w:u w:val="single"/>
            <w:lang w:eastAsia="mt-MT" w:bidi="mt-MT"/>
          </w:rPr>
          <w:t>Appendiċi V</w:t>
        </w:r>
      </w:hyperlink>
      <w:r w:rsidRPr="00DA3743">
        <w:rPr>
          <w:color w:val="000000"/>
        </w:rPr>
        <w:t>.</w:t>
      </w:r>
    </w:p>
    <w:p w14:paraId="745F4F4F" w14:textId="77777777" w:rsidR="00843B14" w:rsidRPr="00DA3743" w:rsidRDefault="00843B14" w:rsidP="006902F7">
      <w:pPr>
        <w:suppressAutoHyphens/>
      </w:pPr>
    </w:p>
    <w:p w14:paraId="745F4F50" w14:textId="09C01D00" w:rsidR="00843B14" w:rsidRPr="00DA3743" w:rsidRDefault="008C4817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4.9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Doża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  <w:spacing w:val="-2"/>
        </w:rPr>
        <w:t>eċċessiva</w:t>
      </w:r>
    </w:p>
    <w:p w14:paraId="745F4F51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4F52" w14:textId="4026AD5B" w:rsidR="00843B14" w:rsidRPr="00DA3743" w:rsidRDefault="005E3319" w:rsidP="006902F7">
      <w:pPr>
        <w:suppressAutoHyphens/>
      </w:pPr>
      <w:r w:rsidRPr="00DA3743">
        <w:t>Dożi</w:t>
      </w:r>
      <w:r w:rsidRPr="00DA3743">
        <w:rPr>
          <w:spacing w:val="-3"/>
        </w:rPr>
        <w:t xml:space="preserve"> </w:t>
      </w:r>
      <w:r w:rsidRPr="00DA3743">
        <w:t>waħdiet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6</w:t>
      </w:r>
      <w:r w:rsidR="00C84D29" w:rsidRPr="00DA3743">
        <w:rPr>
          <w:spacing w:val="-3"/>
        </w:rPr>
        <w:t> mg</w:t>
      </w:r>
      <w:r w:rsidRPr="00DA3743">
        <w:t>/kg</w:t>
      </w:r>
      <w:r w:rsidRPr="00DA3743">
        <w:rPr>
          <w:spacing w:val="-3"/>
        </w:rPr>
        <w:t xml:space="preserve"> </w:t>
      </w:r>
      <w:r w:rsidRPr="00DA3743">
        <w:t>ingħataw</w:t>
      </w:r>
      <w:r w:rsidRPr="00DA3743">
        <w:rPr>
          <w:spacing w:val="-2"/>
        </w:rPr>
        <w:t xml:space="preserve"> </w:t>
      </w:r>
      <w:r w:rsidRPr="00DA3743">
        <w:t>ġol-vina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mingħajr</w:t>
      </w:r>
      <w:r w:rsidRPr="00DA3743">
        <w:rPr>
          <w:spacing w:val="-3"/>
        </w:rPr>
        <w:t xml:space="preserve"> </w:t>
      </w:r>
      <w:r w:rsidRPr="00DA3743">
        <w:t>tossiċità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tillimita</w:t>
      </w:r>
      <w:r w:rsidRPr="00DA3743">
        <w:rPr>
          <w:spacing w:val="-3"/>
        </w:rPr>
        <w:t xml:space="preserve"> </w:t>
      </w:r>
      <w:r w:rsidRPr="00DA3743">
        <w:t>d-doża.</w:t>
      </w:r>
      <w:r w:rsidRPr="00DA3743">
        <w:rPr>
          <w:spacing w:val="-3"/>
        </w:rPr>
        <w:t xml:space="preserve"> </w:t>
      </w:r>
      <w:r w:rsidRPr="00DA3743">
        <w:t>F’każ ta’ doża eċċessiva, huwa rrakkomandat li l-pazjent jiġi mmonitorjat għal xi sinjali jew sintomi ta’ reazzjonijiet avversi u kura xierqa tas-sintomi għandha tinbeda immedjatament.</w:t>
      </w:r>
    </w:p>
    <w:p w14:paraId="57317DEA" w14:textId="77777777" w:rsidR="000F4C4A" w:rsidRPr="00DA3743" w:rsidRDefault="000F4C4A" w:rsidP="006902F7">
      <w:pPr>
        <w:suppressAutoHyphens/>
      </w:pPr>
    </w:p>
    <w:p w14:paraId="669FEF68" w14:textId="77777777" w:rsidR="00EF46F3" w:rsidRPr="00DA3743" w:rsidRDefault="00EF46F3" w:rsidP="006902F7">
      <w:pPr>
        <w:suppressAutoHyphens/>
      </w:pPr>
    </w:p>
    <w:p w14:paraId="745F4F54" w14:textId="775FF7A3" w:rsidR="00843B14" w:rsidRPr="00DA3743" w:rsidRDefault="002726D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PROPRJETAJIET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  <w:spacing w:val="-2"/>
        </w:rPr>
        <w:t>FARMAKOLOĠIĊI</w:t>
      </w:r>
    </w:p>
    <w:p w14:paraId="745F4F55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4F56" w14:textId="3D31F0DF" w:rsidR="00843B14" w:rsidRPr="00DA3743" w:rsidRDefault="002726D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5.1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Proprjetajiet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  <w:spacing w:val="-2"/>
        </w:rPr>
        <w:t>farmakodinamiċi</w:t>
      </w:r>
    </w:p>
    <w:p w14:paraId="745F4F57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4F58" w14:textId="77777777" w:rsidR="00843B14" w:rsidRPr="00DA3743" w:rsidRDefault="005E3319" w:rsidP="006902F7">
      <w:pPr>
        <w:suppressAutoHyphens/>
        <w:rPr>
          <w:spacing w:val="-2"/>
        </w:rPr>
      </w:pPr>
      <w:r w:rsidRPr="00DA3743">
        <w:t>Kategorija</w:t>
      </w:r>
      <w:r w:rsidRPr="00DA3743">
        <w:rPr>
          <w:spacing w:val="-5"/>
        </w:rPr>
        <w:t xml:space="preserve"> </w:t>
      </w:r>
      <w:r w:rsidRPr="00DA3743">
        <w:t>farmakoterapewtika:</w:t>
      </w:r>
      <w:r w:rsidRPr="00DA3743">
        <w:rPr>
          <w:spacing w:val="-5"/>
        </w:rPr>
        <w:t xml:space="preserve"> </w:t>
      </w:r>
      <w:r w:rsidRPr="00DA3743">
        <w:t>Immunosoppressanti,</w:t>
      </w:r>
      <w:r w:rsidRPr="00DA3743">
        <w:rPr>
          <w:spacing w:val="-5"/>
        </w:rPr>
        <w:t xml:space="preserve"> </w:t>
      </w:r>
      <w:r w:rsidRPr="00DA3743">
        <w:t>impedituri</w:t>
      </w:r>
      <w:r w:rsidRPr="00DA3743">
        <w:rPr>
          <w:spacing w:val="-6"/>
        </w:rPr>
        <w:t xml:space="preserve"> </w:t>
      </w:r>
      <w:r w:rsidRPr="00DA3743">
        <w:t>tal-interleukin.</w:t>
      </w:r>
      <w:r w:rsidRPr="00DA3743">
        <w:rPr>
          <w:spacing w:val="-5"/>
        </w:rPr>
        <w:t xml:space="preserve"> </w:t>
      </w:r>
      <w:r w:rsidRPr="00DA3743">
        <w:t>Kodiċi</w:t>
      </w:r>
      <w:r w:rsidRPr="00DA3743">
        <w:rPr>
          <w:spacing w:val="-5"/>
        </w:rPr>
        <w:t xml:space="preserve"> </w:t>
      </w:r>
      <w:r w:rsidRPr="00DA3743">
        <w:t xml:space="preserve">ATC: </w:t>
      </w:r>
      <w:r w:rsidRPr="00DA3743">
        <w:rPr>
          <w:spacing w:val="-2"/>
        </w:rPr>
        <w:t>L04AC05.</w:t>
      </w:r>
    </w:p>
    <w:p w14:paraId="77C03BB2" w14:textId="77777777" w:rsidR="00764E7E" w:rsidRPr="00DA3743" w:rsidRDefault="00764E7E" w:rsidP="006902F7">
      <w:pPr>
        <w:suppressAutoHyphens/>
        <w:rPr>
          <w:spacing w:val="-2"/>
        </w:rPr>
      </w:pPr>
    </w:p>
    <w:p w14:paraId="3D383C5A" w14:textId="0C649F31" w:rsidR="00764E7E" w:rsidRPr="00DA3743" w:rsidRDefault="00764E7E" w:rsidP="006902F7">
      <w:pPr>
        <w:suppressAutoHyphens/>
      </w:pPr>
      <w:r w:rsidRPr="00DA3743">
        <w:rPr>
          <w:spacing w:val="-2"/>
        </w:rPr>
        <w:t xml:space="preserve">WEZENLA </w:t>
      </w:r>
      <w:r w:rsidRPr="00DA3743">
        <w:t xml:space="preserve">huwa prodott mediċinali bijoloġiku simili. Informazzjoni dettaljata dwar din il-mediċina tinsab fuq is-sit elettroniku tal-Aġenzija Ewropea għall-Mediċini </w:t>
      </w:r>
      <w:hyperlink r:id="rId11" w:history="1">
        <w:r w:rsidR="0046145B" w:rsidRPr="00DA3743">
          <w:rPr>
            <w:rStyle w:val="Hyperlink"/>
          </w:rPr>
          <w:t>https://www.ema.europa.eu</w:t>
        </w:r>
      </w:hyperlink>
      <w:r w:rsidRPr="00DA3743">
        <w:t>.</w:t>
      </w:r>
    </w:p>
    <w:p w14:paraId="5D275E77" w14:textId="77777777" w:rsidR="000F4C4A" w:rsidRPr="00DA3743" w:rsidRDefault="000F4C4A" w:rsidP="006902F7">
      <w:pPr>
        <w:suppressAutoHyphens/>
        <w:rPr>
          <w:u w:val="single"/>
        </w:rPr>
      </w:pPr>
    </w:p>
    <w:p w14:paraId="745F4F59" w14:textId="20B865D5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Mekkaniżmu</w:t>
      </w:r>
      <w:r w:rsidRPr="00DA3743">
        <w:rPr>
          <w:spacing w:val="-7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6"/>
          <w:u w:val="single"/>
        </w:rPr>
        <w:t xml:space="preserve"> </w:t>
      </w:r>
      <w:r w:rsidRPr="00DA3743">
        <w:rPr>
          <w:spacing w:val="-2"/>
          <w:u w:val="single"/>
        </w:rPr>
        <w:t>azzjoni</w:t>
      </w:r>
    </w:p>
    <w:p w14:paraId="66A3D767" w14:textId="77777777" w:rsidR="008C5987" w:rsidRPr="00DA3743" w:rsidRDefault="008C5987" w:rsidP="006902F7">
      <w:pPr>
        <w:keepNext/>
        <w:suppressAutoHyphens/>
      </w:pPr>
    </w:p>
    <w:p w14:paraId="745F4F5B" w14:textId="69B3F497" w:rsidR="00843B14" w:rsidRPr="00DA3743" w:rsidRDefault="005E3319" w:rsidP="006902F7">
      <w:pPr>
        <w:suppressAutoHyphens/>
      </w:pPr>
      <w:r w:rsidRPr="00DA3743">
        <w:t>Ustekinumab huwa antikorp monoklonali IgG1κ kollu kemm hu uman li jeħel bi speċifiċità mas- sottoparti</w:t>
      </w:r>
      <w:r w:rsidRPr="00DA3743">
        <w:rPr>
          <w:spacing w:val="-3"/>
        </w:rPr>
        <w:t xml:space="preserve"> </w:t>
      </w:r>
      <w:r w:rsidRPr="00DA3743">
        <w:t>tal-proteina</w:t>
      </w:r>
      <w:r w:rsidRPr="00DA3743">
        <w:rPr>
          <w:spacing w:val="-3"/>
        </w:rPr>
        <w:t xml:space="preserve"> </w:t>
      </w:r>
      <w:r w:rsidRPr="00DA3743">
        <w:t>kondiviża</w:t>
      </w:r>
      <w:r w:rsidRPr="00DA3743">
        <w:rPr>
          <w:spacing w:val="-3"/>
        </w:rPr>
        <w:t xml:space="preserve"> </w:t>
      </w:r>
      <w:r w:rsidRPr="00DA3743">
        <w:t>p40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interleukin</w:t>
      </w:r>
      <w:r w:rsidRPr="00DA3743">
        <w:rPr>
          <w:spacing w:val="-3"/>
        </w:rPr>
        <w:t xml:space="preserve"> </w:t>
      </w:r>
      <w:r w:rsidRPr="00DA3743">
        <w:t>cytokines</w:t>
      </w:r>
      <w:r w:rsidRPr="00DA3743">
        <w:rPr>
          <w:spacing w:val="-3"/>
        </w:rPr>
        <w:t xml:space="preserve"> </w:t>
      </w:r>
      <w:r w:rsidRPr="00DA3743">
        <w:t>umani</w:t>
      </w:r>
      <w:r w:rsidRPr="00DA3743">
        <w:rPr>
          <w:spacing w:val="-3"/>
        </w:rPr>
        <w:t xml:space="preserve"> </w:t>
      </w:r>
      <w:r w:rsidRPr="00DA3743">
        <w:t>(IL)-12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IL-23.</w:t>
      </w:r>
      <w:r w:rsidRPr="00DA3743">
        <w:rPr>
          <w:spacing w:val="-3"/>
        </w:rPr>
        <w:t xml:space="preserve"> </w:t>
      </w:r>
      <w:r w:rsidRPr="00DA3743">
        <w:t>Ustekinumab jimpedixxi l-bijoattività tal-IL-12 u IL-23 umani billi ma jħallix p40 jeħlu mal-proteina riċettur</w:t>
      </w:r>
      <w:r w:rsidR="00465BDD" w:rsidRPr="00DA3743">
        <w:t xml:space="preserve"> </w:t>
      </w:r>
      <w:r w:rsidRPr="00DA3743">
        <w:t>IL</w:t>
      </w:r>
      <w:r w:rsidR="001A7087" w:rsidRPr="00DA3743">
        <w:noBreakHyphen/>
      </w:r>
      <w:r w:rsidRPr="00DA3743">
        <w:t>12Rβ1</w:t>
      </w:r>
      <w:r w:rsidRPr="00DA3743">
        <w:rPr>
          <w:spacing w:val="-3"/>
        </w:rPr>
        <w:t xml:space="preserve"> </w:t>
      </w:r>
      <w:r w:rsidRPr="00DA3743">
        <w:t>espress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il-wiċċ</w:t>
      </w:r>
      <w:r w:rsidRPr="00DA3743">
        <w:rPr>
          <w:spacing w:val="-2"/>
        </w:rPr>
        <w:t xml:space="preserve"> </w:t>
      </w:r>
      <w:r w:rsidRPr="00DA3743">
        <w:t>taċ-ċelloli</w:t>
      </w:r>
      <w:r w:rsidRPr="00DA3743">
        <w:rPr>
          <w:spacing w:val="-3"/>
        </w:rPr>
        <w:t xml:space="preserve"> </w:t>
      </w:r>
      <w:r w:rsidRPr="00DA3743">
        <w:t>immuni.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jistax</w:t>
      </w:r>
      <w:r w:rsidRPr="00DA3743">
        <w:rPr>
          <w:spacing w:val="-3"/>
        </w:rPr>
        <w:t xml:space="preserve"> </w:t>
      </w:r>
      <w:r w:rsidRPr="00DA3743">
        <w:t>jeħel</w:t>
      </w:r>
      <w:r w:rsidRPr="00DA3743">
        <w:rPr>
          <w:spacing w:val="-3"/>
        </w:rPr>
        <w:t xml:space="preserve"> </w:t>
      </w:r>
      <w:r w:rsidRPr="00DA3743">
        <w:t>mal-IL-12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IL-23</w:t>
      </w:r>
      <w:r w:rsidRPr="00DA3743">
        <w:rPr>
          <w:spacing w:val="-1"/>
        </w:rPr>
        <w:t xml:space="preserve"> </w:t>
      </w:r>
      <w:r w:rsidRPr="00DA3743">
        <w:t>li huma diġà marbutin mar-riċetturi IL-12Rβ fuq il-wiċċ taċ-ċellola. B’hekk, ustekinumab x’aktarx ma jikontribwixxix għal ċitotossiċità medjata minn komplement jew antikorp ta’ ċelluli ma’ riċetturi b’IL</w:t>
      </w:r>
      <w:r w:rsidR="001A7087" w:rsidRPr="00DA3743">
        <w:noBreakHyphen/>
      </w:r>
      <w:r w:rsidRPr="00DA3743">
        <w:t>12 u/jew IL-23. IL-12 u IL-23 huma cytokines eterodimeriċi li huma mnixxija minn ċelloli attivati li jippreżentaw l-antiġen, bħal ma huma l-makrofaġi u ċ-ċelloli tad-dendrite, u ż-żewġ cytokines jipparteċipaw fil-funzjonijiet immuni; IL-12 tistimula ċ-ċelluli qattiela naturali (NK</w:t>
      </w:r>
      <w:r w:rsidR="001A7087" w:rsidRPr="00DA3743">
        <w:noBreakHyphen/>
      </w:r>
      <w:r w:rsidRPr="00DA3743">
        <w:rPr>
          <w:i/>
        </w:rPr>
        <w:t>natural killer</w:t>
      </w:r>
      <w:r w:rsidRPr="00DA3743">
        <w:t>) u tikkontrolla d-differenzjazzjoni ta’ ċelluli CD4 + T lejn il-fenotip T helper 1 (Th1), IL-23 tinduċi l-passaġġ helper T 17 (Th17). Madankollu, ir-regolazzjoni anormali ta’ IL-12 u IL-23 ġiet assoċjata ma’ mard medjat immuni, bħal psorijasi, artrite psorijatika</w:t>
      </w:r>
      <w:r w:rsidR="00F956ED" w:rsidRPr="00DA3743">
        <w:t xml:space="preserve"> u </w:t>
      </w:r>
      <w:r w:rsidRPr="00DA3743">
        <w:t>l-marda ta’ Crohn</w:t>
      </w:r>
      <w:r w:rsidRPr="00DA3743">
        <w:rPr>
          <w:spacing w:val="-2"/>
        </w:rPr>
        <w:t>.</w:t>
      </w:r>
    </w:p>
    <w:p w14:paraId="7764F660" w14:textId="77777777" w:rsidR="002726D3" w:rsidRPr="00DA3743" w:rsidRDefault="002726D3" w:rsidP="006902F7">
      <w:pPr>
        <w:suppressAutoHyphens/>
      </w:pPr>
    </w:p>
    <w:p w14:paraId="745F4F5C" w14:textId="216CFAA3" w:rsidR="00843B14" w:rsidRPr="00DA3743" w:rsidRDefault="005E3319" w:rsidP="006902F7">
      <w:pPr>
        <w:suppressAutoHyphens/>
      </w:pPr>
      <w:r w:rsidRPr="00DA3743">
        <w:lastRenderedPageBreak/>
        <w:t>Billi</w:t>
      </w:r>
      <w:r w:rsidRPr="00DA3743">
        <w:rPr>
          <w:spacing w:val="-3"/>
        </w:rPr>
        <w:t xml:space="preserve"> </w:t>
      </w:r>
      <w:r w:rsidRPr="00DA3743">
        <w:t>jwaħħal</w:t>
      </w:r>
      <w:r w:rsidRPr="00DA3743">
        <w:rPr>
          <w:spacing w:val="-3"/>
        </w:rPr>
        <w:t xml:space="preserve"> </w:t>
      </w:r>
      <w:r w:rsidRPr="00DA3743">
        <w:t>is-sottounità</w:t>
      </w:r>
      <w:r w:rsidRPr="00DA3743">
        <w:rPr>
          <w:spacing w:val="-3"/>
        </w:rPr>
        <w:t xml:space="preserve"> </w:t>
      </w:r>
      <w:r w:rsidRPr="00DA3743">
        <w:t>kondiviża</w:t>
      </w:r>
      <w:r w:rsidRPr="00DA3743">
        <w:rPr>
          <w:spacing w:val="-3"/>
        </w:rPr>
        <w:t xml:space="preserve"> </w:t>
      </w:r>
      <w:r w:rsidRPr="00DA3743">
        <w:t>p40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IL-12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IL-23,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jeżerċita</w:t>
      </w:r>
      <w:r w:rsidRPr="00DA3743">
        <w:rPr>
          <w:spacing w:val="-3"/>
        </w:rPr>
        <w:t xml:space="preserve"> </w:t>
      </w:r>
      <w:r w:rsidRPr="00DA3743">
        <w:t>l-effetti</w:t>
      </w:r>
      <w:r w:rsidRPr="00DA3743">
        <w:rPr>
          <w:spacing w:val="-2"/>
        </w:rPr>
        <w:t xml:space="preserve"> </w:t>
      </w:r>
      <w:r w:rsidRPr="00DA3743">
        <w:t>kliniċi tiegħu fi psorijasi, f’artrite psorijatika</w:t>
      </w:r>
      <w:r w:rsidR="00F956ED" w:rsidRPr="00DA3743">
        <w:t xml:space="preserve"> u </w:t>
      </w:r>
      <w:r w:rsidRPr="00DA3743">
        <w:t>fil-marda ta’ Crohn permezz ta’ interruzzjoni tal-passaġġi Th1 u Th17 cytokine, li huma ċentrali għall-patoloġija ta’ dan il-mard.</w:t>
      </w:r>
    </w:p>
    <w:p w14:paraId="745F4F5D" w14:textId="77777777" w:rsidR="00843B14" w:rsidRPr="00DA3743" w:rsidRDefault="00843B14" w:rsidP="006902F7">
      <w:pPr>
        <w:suppressAutoHyphens/>
      </w:pPr>
    </w:p>
    <w:p w14:paraId="745F4F5E" w14:textId="0E77FC0E" w:rsidR="00843B14" w:rsidRPr="00DA3743" w:rsidRDefault="005E3319" w:rsidP="006902F7">
      <w:pPr>
        <w:suppressAutoHyphens/>
      </w:pPr>
      <w:r w:rsidRPr="00DA3743">
        <w:t xml:space="preserve">F’pazjenti bil-marda ta’ Crohn, it-trattament b’ustekinumab wassal għal tnaqqis fil-markaturi tal- infjammazzjoni inkluż il-Proteina Riattiva Ċ (CRP - </w:t>
      </w:r>
      <w:r w:rsidRPr="00DA3743">
        <w:rPr>
          <w:i/>
        </w:rPr>
        <w:t>C-Reactive Protein</w:t>
      </w:r>
      <w:r w:rsidRPr="00DA3743">
        <w:t>) u calprotectin fl-ippurgar matul</w:t>
      </w:r>
      <w:r w:rsidRPr="00DA3743">
        <w:rPr>
          <w:spacing w:val="-3"/>
        </w:rPr>
        <w:t xml:space="preserve"> </w:t>
      </w:r>
      <w:r w:rsidRPr="00DA3743">
        <w:t>il-fażi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induzzjoni,</w:t>
      </w:r>
      <w:r w:rsidRPr="00DA3743">
        <w:rPr>
          <w:spacing w:val="-4"/>
        </w:rPr>
        <w:t xml:space="preserve"> </w:t>
      </w:r>
      <w:r w:rsidRPr="00DA3743">
        <w:t>imbagħad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4"/>
        </w:rPr>
        <w:t xml:space="preserve"> </w:t>
      </w:r>
      <w:r w:rsidRPr="00DA3743">
        <w:t>miżmuma</w:t>
      </w:r>
      <w:r w:rsidRPr="00DA3743">
        <w:rPr>
          <w:spacing w:val="-4"/>
        </w:rPr>
        <w:t xml:space="preserve"> </w:t>
      </w:r>
      <w:r w:rsidRPr="00DA3743">
        <w:t>matul</w:t>
      </w:r>
      <w:r w:rsidRPr="00DA3743">
        <w:rPr>
          <w:spacing w:val="-4"/>
        </w:rPr>
        <w:t xml:space="preserve"> </w:t>
      </w:r>
      <w:r w:rsidRPr="00DA3743">
        <w:t>il-fażi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manteniment.</w:t>
      </w:r>
      <w:r w:rsidRPr="00DA3743">
        <w:rPr>
          <w:spacing w:val="-3"/>
        </w:rPr>
        <w:t xml:space="preserve"> </w:t>
      </w:r>
      <w:r w:rsidRPr="00DA3743">
        <w:t>Is-CRP</w:t>
      </w:r>
      <w:r w:rsidRPr="00DA3743">
        <w:rPr>
          <w:spacing w:val="-3"/>
        </w:rPr>
        <w:t xml:space="preserve"> </w:t>
      </w:r>
      <w:r w:rsidRPr="00DA3743">
        <w:t>ġie stmat matul l-istudju ta’ estensjoni u t-tnaqqis osservat matul il-manteniment b’mod ġenerali nżamm sa ġimgħa</w:t>
      </w:r>
      <w:r w:rsidR="003206A4" w:rsidRPr="00DA3743">
        <w:t> </w:t>
      </w:r>
      <w:r w:rsidRPr="00DA3743">
        <w:t>252.</w:t>
      </w:r>
    </w:p>
    <w:p w14:paraId="745F4F5F" w14:textId="77777777" w:rsidR="00843B14" w:rsidRPr="00DA3743" w:rsidRDefault="00843B14" w:rsidP="006902F7">
      <w:pPr>
        <w:suppressAutoHyphens/>
      </w:pPr>
    </w:p>
    <w:p w14:paraId="745F4F61" w14:textId="4A5FDD03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Immunizzazzjoni</w:t>
      </w:r>
    </w:p>
    <w:p w14:paraId="1D66C015" w14:textId="77777777" w:rsidR="008C5987" w:rsidRPr="00DA3743" w:rsidRDefault="008C5987" w:rsidP="006902F7">
      <w:pPr>
        <w:keepNext/>
        <w:suppressAutoHyphens/>
      </w:pPr>
    </w:p>
    <w:p w14:paraId="745F4F62" w14:textId="4390AB2D" w:rsidR="00843B14" w:rsidRPr="00DA3743" w:rsidRDefault="005E3319" w:rsidP="006902F7">
      <w:pPr>
        <w:suppressAutoHyphens/>
      </w:pPr>
      <w:r w:rsidRPr="00DA3743">
        <w:t>Matul l-estensjoni fit-tul tal-Istudju Psorijasi</w:t>
      </w:r>
      <w:r w:rsidR="003206A4" w:rsidRPr="00DA3743">
        <w:t> </w:t>
      </w:r>
      <w:r w:rsidRPr="00DA3743">
        <w:t>2 (PHOENIX</w:t>
      </w:r>
      <w:r w:rsidR="003206A4" w:rsidRPr="00DA3743">
        <w:t> </w:t>
      </w:r>
      <w:r w:rsidRPr="00DA3743">
        <w:t>2), pazjenti adulti kkurati b’</w:t>
      </w:r>
      <w:r w:rsidR="003B14C5" w:rsidRPr="00DA3743">
        <w:t>ustekinumab</w:t>
      </w:r>
      <w:r w:rsidRPr="00DA3743">
        <w:t xml:space="preserve"> għal mill-inqas 3.5</w:t>
      </w:r>
      <w:r w:rsidR="003206A4" w:rsidRPr="00DA3743">
        <w:t> </w:t>
      </w:r>
      <w:r w:rsidRPr="00DA3743">
        <w:t>snin urew rispons ta’ antikorpi kemm għal polysaccharide pnewmokokkali kif ukoll għat-tilqim tat-tetnu simili għal grupp psorijatiku ta’ kontroll mhux ittrattat sistemikament. Proporzjonijiet</w:t>
      </w:r>
      <w:r w:rsidRPr="00DA3743">
        <w:rPr>
          <w:spacing w:val="-3"/>
        </w:rPr>
        <w:t xml:space="preserve"> </w:t>
      </w:r>
      <w:r w:rsidRPr="00DA3743">
        <w:t>simili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adulti</w:t>
      </w:r>
      <w:r w:rsidRPr="00DA3743">
        <w:rPr>
          <w:spacing w:val="-3"/>
        </w:rPr>
        <w:t xml:space="preserve"> </w:t>
      </w:r>
      <w:r w:rsidRPr="00DA3743">
        <w:t>żviluppaw</w:t>
      </w:r>
      <w:r w:rsidRPr="00DA3743">
        <w:rPr>
          <w:spacing w:val="-3"/>
        </w:rPr>
        <w:t xml:space="preserve"> </w:t>
      </w:r>
      <w:r w:rsidRPr="00DA3743">
        <w:t>livelli</w:t>
      </w:r>
      <w:r w:rsidRPr="00DA3743">
        <w:rPr>
          <w:spacing w:val="-3"/>
        </w:rPr>
        <w:t xml:space="preserve"> </w:t>
      </w:r>
      <w:r w:rsidRPr="00DA3743">
        <w:t>protettivi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antikorpi</w:t>
      </w:r>
      <w:r w:rsidRPr="00DA3743">
        <w:rPr>
          <w:spacing w:val="-3"/>
        </w:rPr>
        <w:t xml:space="preserve"> </w:t>
      </w:r>
      <w:r w:rsidRPr="00DA3743">
        <w:t>kontra</w:t>
      </w:r>
      <w:r w:rsidRPr="00DA3743">
        <w:rPr>
          <w:spacing w:val="-3"/>
        </w:rPr>
        <w:t xml:space="preserve"> </w:t>
      </w:r>
      <w:r w:rsidRPr="00DA3743">
        <w:t>pnewmokokku u tetnu, u livelli ta’ antikorpi kienu simili fost pazjenti kkurati b’</w:t>
      </w:r>
      <w:r w:rsidR="001D4704" w:rsidRPr="00DA3743">
        <w:t>ustekinumab</w:t>
      </w:r>
      <w:r w:rsidRPr="00DA3743">
        <w:t xml:space="preserve"> u pazjenti ta’ kontroll.</w:t>
      </w:r>
    </w:p>
    <w:p w14:paraId="7BF1AA71" w14:textId="77777777" w:rsidR="000F4C4A" w:rsidRPr="00DA3743" w:rsidRDefault="000F4C4A" w:rsidP="006902F7">
      <w:pPr>
        <w:suppressAutoHyphens/>
        <w:rPr>
          <w:u w:val="single"/>
        </w:rPr>
      </w:pPr>
    </w:p>
    <w:p w14:paraId="745F4F63" w14:textId="4F187EE9" w:rsidR="00843B14" w:rsidRPr="00DA3743" w:rsidRDefault="005E3319" w:rsidP="006902F7">
      <w:pPr>
        <w:keepNext/>
        <w:suppressAutoHyphens/>
      </w:pPr>
      <w:r w:rsidRPr="00DA3743">
        <w:rPr>
          <w:u w:val="single"/>
        </w:rPr>
        <w:t>Effikaċja</w:t>
      </w:r>
      <w:r w:rsidRPr="00DA3743">
        <w:rPr>
          <w:spacing w:val="-3"/>
          <w:u w:val="single"/>
        </w:rPr>
        <w:t xml:space="preserve"> </w:t>
      </w:r>
      <w:r w:rsidRPr="00DA3743">
        <w:rPr>
          <w:spacing w:val="-2"/>
          <w:u w:val="single"/>
        </w:rPr>
        <w:t>klinika</w:t>
      </w:r>
      <w:r w:rsidR="003B14C5" w:rsidRPr="00DA3743">
        <w:rPr>
          <w:spacing w:val="-2"/>
          <w:u w:val="single"/>
        </w:rPr>
        <w:t xml:space="preserve"> u sigurtà</w:t>
      </w:r>
    </w:p>
    <w:p w14:paraId="745F4F64" w14:textId="77777777" w:rsidR="00843B14" w:rsidRPr="00DA3743" w:rsidRDefault="00843B14" w:rsidP="006902F7">
      <w:pPr>
        <w:keepNext/>
        <w:suppressAutoHyphens/>
      </w:pPr>
    </w:p>
    <w:p w14:paraId="745F4F65" w14:textId="2003B564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Il-</w:t>
      </w:r>
      <w:r w:rsidR="001D4704" w:rsidRPr="00DA3743">
        <w:rPr>
          <w:i/>
          <w:iCs/>
        </w:rPr>
        <w:t>m</w:t>
      </w:r>
      <w:r w:rsidRPr="00DA3743">
        <w:rPr>
          <w:i/>
          <w:iCs/>
        </w:rPr>
        <w:t>arda</w:t>
      </w:r>
      <w:r w:rsidRPr="00DA3743">
        <w:rPr>
          <w:i/>
          <w:iCs/>
          <w:spacing w:val="-3"/>
        </w:rPr>
        <w:t xml:space="preserve"> </w:t>
      </w:r>
      <w:r w:rsidRPr="00DA3743">
        <w:rPr>
          <w:i/>
          <w:iCs/>
        </w:rPr>
        <w:t>ta’</w:t>
      </w:r>
      <w:r w:rsidRPr="00DA3743">
        <w:rPr>
          <w:i/>
          <w:iCs/>
          <w:spacing w:val="-2"/>
        </w:rPr>
        <w:t xml:space="preserve"> Crohn</w:t>
      </w:r>
    </w:p>
    <w:p w14:paraId="7BAEEFE4" w14:textId="77777777" w:rsidR="008C5987" w:rsidRPr="00DA3743" w:rsidRDefault="008C5987" w:rsidP="006902F7">
      <w:pPr>
        <w:keepNext/>
        <w:suppressAutoHyphens/>
        <w:rPr>
          <w:i/>
          <w:iCs/>
        </w:rPr>
      </w:pPr>
    </w:p>
    <w:p w14:paraId="745F4F67" w14:textId="2B9F8EFE" w:rsidR="00843B14" w:rsidRPr="00DA3743" w:rsidRDefault="005E3319" w:rsidP="006902F7">
      <w:pPr>
        <w:suppressAutoHyphens/>
      </w:pPr>
      <w:r w:rsidRPr="00DA3743">
        <w:t>Is-sigurtà u l-effikaċja ta’ ustekinumab kienet evalwata fi tliet studji randomised double-blind, ikkontrollati bil-plaċebo, b’aktar minn ċentru wieħed f’pazjenti adulti bil-marda ta’ Crohn attiva</w:t>
      </w:r>
      <w:r w:rsidRPr="00DA3743">
        <w:rPr>
          <w:spacing w:val="40"/>
        </w:rPr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moderat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severa</w:t>
      </w:r>
      <w:r w:rsidRPr="00DA3743">
        <w:rPr>
          <w:spacing w:val="-3"/>
        </w:rPr>
        <w:t xml:space="preserve"> </w:t>
      </w:r>
      <w:r w:rsidRPr="00DA3743">
        <w:t>(punteġġ</w:t>
      </w:r>
      <w:r w:rsidRPr="00DA3743">
        <w:rPr>
          <w:spacing w:val="-4"/>
        </w:rPr>
        <w:t xml:space="preserve"> </w:t>
      </w:r>
      <w:r w:rsidRPr="00DA3743">
        <w:t>tal-Indiċi</w:t>
      </w:r>
      <w:r w:rsidRPr="00DA3743">
        <w:rPr>
          <w:spacing w:val="-2"/>
        </w:rPr>
        <w:t xml:space="preserve"> </w:t>
      </w:r>
      <w:r w:rsidRPr="00DA3743">
        <w:t>tal-Attività</w:t>
      </w:r>
      <w:r w:rsidRPr="00DA3743">
        <w:rPr>
          <w:spacing w:val="-3"/>
        </w:rPr>
        <w:t xml:space="preserve"> </w:t>
      </w:r>
      <w:r w:rsidRPr="00DA3743">
        <w:t>tal-Marda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3"/>
        </w:rPr>
        <w:t xml:space="preserve"> </w:t>
      </w:r>
      <w:r w:rsidRPr="00DA3743">
        <w:t>[CDAI -</w:t>
      </w:r>
      <w:r w:rsidRPr="00DA3743">
        <w:rPr>
          <w:spacing w:val="-6"/>
        </w:rPr>
        <w:t xml:space="preserve"> </w:t>
      </w:r>
      <w:r w:rsidRPr="00DA3743">
        <w:rPr>
          <w:i/>
        </w:rPr>
        <w:t>Crohn’s</w:t>
      </w:r>
      <w:r w:rsidRPr="00DA3743">
        <w:rPr>
          <w:i/>
          <w:spacing w:val="-2"/>
        </w:rPr>
        <w:t xml:space="preserve"> </w:t>
      </w:r>
      <w:r w:rsidRPr="00DA3743">
        <w:rPr>
          <w:i/>
        </w:rPr>
        <w:t>Disease Activity Index</w:t>
      </w:r>
      <w:r w:rsidRPr="00DA3743">
        <w:t xml:space="preserve">] ta’ </w:t>
      </w:r>
      <w:r w:rsidR="00305489" w:rsidRPr="00DA3743">
        <w:t>≥ </w:t>
      </w:r>
      <w:r w:rsidRPr="00DA3743">
        <w:t xml:space="preserve">220 u </w:t>
      </w:r>
      <w:r w:rsidR="00EF5590" w:rsidRPr="00DA3743">
        <w:t>≤ </w:t>
      </w:r>
      <w:r w:rsidRPr="00DA3743">
        <w:t>450). Il-programm ta’ żvilupp kliniku kien jikkonsisti minn żewġ studji ta’ 8</w:t>
      </w:r>
      <w:r w:rsidR="00F33055" w:rsidRPr="00DA3743">
        <w:t> </w:t>
      </w:r>
      <w:r w:rsidRPr="00DA3743">
        <w:t>ġimgħat ta’ induzzjoni fil-vini (UNITI-1 u UNITI-2) segwiti minn studju ta’ manteniment ta’44</w:t>
      </w:r>
      <w:r w:rsidR="005E6459" w:rsidRPr="00DA3743">
        <w:rPr>
          <w:spacing w:val="-6"/>
        </w:rPr>
        <w:t> </w:t>
      </w:r>
      <w:r w:rsidRPr="00DA3743">
        <w:t>ġimgħa</w:t>
      </w:r>
      <w:r w:rsidRPr="00DA3743">
        <w:rPr>
          <w:spacing w:val="-5"/>
        </w:rPr>
        <w:t xml:space="preserve"> </w:t>
      </w:r>
      <w:r w:rsidRPr="00DA3743">
        <w:t>randomised,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irtirar</w:t>
      </w:r>
      <w:r w:rsidRPr="00DA3743">
        <w:rPr>
          <w:spacing w:val="-5"/>
        </w:rPr>
        <w:t xml:space="preserve"> </w:t>
      </w:r>
      <w:r w:rsidRPr="00DA3743">
        <w:t>taħt</w:t>
      </w:r>
      <w:r w:rsidRPr="00DA3743">
        <w:rPr>
          <w:spacing w:val="-6"/>
        </w:rPr>
        <w:t xml:space="preserve"> </w:t>
      </w:r>
      <w:r w:rsidRPr="00DA3743">
        <w:t>il-ġilda</w:t>
      </w:r>
      <w:r w:rsidRPr="00DA3743">
        <w:rPr>
          <w:spacing w:val="-6"/>
        </w:rPr>
        <w:t xml:space="preserve"> </w:t>
      </w:r>
      <w:r w:rsidRPr="00DA3743">
        <w:t>(IM-UNITI)</w:t>
      </w:r>
      <w:r w:rsidRPr="00DA3743">
        <w:rPr>
          <w:spacing w:val="-5"/>
        </w:rPr>
        <w:t xml:space="preserve"> </w:t>
      </w:r>
      <w:r w:rsidRPr="00DA3743">
        <w:t>li</w:t>
      </w:r>
      <w:r w:rsidRPr="00DA3743">
        <w:rPr>
          <w:spacing w:val="-5"/>
        </w:rPr>
        <w:t xml:space="preserve"> </w:t>
      </w:r>
      <w:r w:rsidRPr="00DA3743">
        <w:t>jirrappreżentaw</w:t>
      </w:r>
      <w:r w:rsidRPr="00DA3743">
        <w:rPr>
          <w:spacing w:val="-7"/>
        </w:rPr>
        <w:t xml:space="preserve"> </w:t>
      </w:r>
      <w:r w:rsidRPr="00DA3743">
        <w:t>52</w:t>
      </w:r>
      <w:r w:rsidR="00F33055" w:rsidRPr="00DA3743">
        <w:rPr>
          <w:spacing w:val="-8"/>
        </w:rPr>
        <w:t> </w:t>
      </w:r>
      <w:r w:rsidRPr="00DA3743">
        <w:t>ġimgħa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terapija.</w:t>
      </w:r>
    </w:p>
    <w:p w14:paraId="575B6538" w14:textId="77777777" w:rsidR="002726D3" w:rsidRPr="00DA3743" w:rsidRDefault="002726D3" w:rsidP="006902F7">
      <w:pPr>
        <w:suppressAutoHyphens/>
      </w:pPr>
    </w:p>
    <w:p w14:paraId="745F4F6A" w14:textId="46EF021E" w:rsidR="00843B14" w:rsidRPr="00DA3743" w:rsidRDefault="005E3319" w:rsidP="006902F7">
      <w:pPr>
        <w:suppressAutoHyphens/>
      </w:pPr>
      <w:r w:rsidRPr="00DA3743">
        <w:t>L-istudji ta’ induzzjoni kienu jinkludu 1</w:t>
      </w:r>
      <w:r w:rsidR="00F33055" w:rsidRPr="00DA3743">
        <w:t> </w:t>
      </w:r>
      <w:r w:rsidRPr="00DA3743">
        <w:t>409 (UNITI-1, n</w:t>
      </w:r>
      <w:r w:rsidR="00F33055" w:rsidRPr="00DA3743">
        <w:t> </w:t>
      </w:r>
      <w:r w:rsidRPr="00DA3743">
        <w:t>=</w:t>
      </w:r>
      <w:r w:rsidR="00F33055" w:rsidRPr="00DA3743">
        <w:t> </w:t>
      </w:r>
      <w:r w:rsidRPr="00DA3743">
        <w:t>769; UNITI-2</w:t>
      </w:r>
      <w:ins w:id="1" w:author="Author">
        <w:r w:rsidR="00D0656D">
          <w:t>,</w:t>
        </w:r>
      </w:ins>
      <w:r w:rsidRPr="00DA3743">
        <w:t xml:space="preserve"> n</w:t>
      </w:r>
      <w:r w:rsidR="00F33055" w:rsidRPr="00DA3743">
        <w:t> </w:t>
      </w:r>
      <w:r w:rsidRPr="00DA3743">
        <w:t>=</w:t>
      </w:r>
      <w:r w:rsidR="00F33055" w:rsidRPr="00DA3743">
        <w:t> </w:t>
      </w:r>
      <w:r w:rsidRPr="00DA3743">
        <w:t>640) pazjenti. Il-punt finali primarju għaż-żewġ studji ta’ induzzjoni kien il-proporzjon ta’ individwi f’rispons kliniku (definit</w:t>
      </w:r>
      <w:r w:rsidRPr="00DA3743">
        <w:rPr>
          <w:spacing w:val="-2"/>
        </w:rPr>
        <w:t xml:space="preserve"> </w:t>
      </w:r>
      <w:r w:rsidRPr="00DA3743">
        <w:t>bħala</w:t>
      </w:r>
      <w:r w:rsidRPr="00DA3743">
        <w:rPr>
          <w:spacing w:val="-3"/>
        </w:rPr>
        <w:t xml:space="preserve"> </w:t>
      </w:r>
      <w:r w:rsidRPr="00DA3743">
        <w:t>tnaqqis</w:t>
      </w:r>
      <w:r w:rsidRPr="00DA3743">
        <w:rPr>
          <w:spacing w:val="-3"/>
        </w:rPr>
        <w:t xml:space="preserve"> </w:t>
      </w:r>
      <w:r w:rsidRPr="00DA3743">
        <w:t>fil-punteġġ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CDAI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05489" w:rsidRPr="00DA3743">
        <w:t>≥ </w:t>
      </w:r>
      <w:r w:rsidRPr="00DA3743">
        <w:t>100</w:t>
      </w:r>
      <w:r w:rsidR="00F33055" w:rsidRPr="00DA3743">
        <w:rPr>
          <w:spacing w:val="-3"/>
        </w:rPr>
        <w:t> </w:t>
      </w:r>
      <w:r w:rsidRPr="00DA3743">
        <w:t>punt)</w:t>
      </w:r>
      <w:r w:rsidRPr="00DA3743">
        <w:rPr>
          <w:spacing w:val="-3"/>
        </w:rPr>
        <w:t xml:space="preserve"> </w:t>
      </w:r>
      <w:r w:rsidRPr="00DA3743">
        <w:t>f’ġimgħa</w:t>
      </w:r>
      <w:r w:rsidR="00F33055" w:rsidRPr="00DA3743">
        <w:rPr>
          <w:spacing w:val="-3"/>
        </w:rPr>
        <w:t> </w:t>
      </w:r>
      <w:r w:rsidRPr="00DA3743">
        <w:t>6.</w:t>
      </w:r>
      <w:r w:rsidRPr="00DA3743">
        <w:rPr>
          <w:spacing w:val="-3"/>
        </w:rPr>
        <w:t xml:space="preserve"> </w:t>
      </w:r>
      <w:r w:rsidRPr="00DA3743">
        <w:t>Id-dejta</w:t>
      </w:r>
      <w:r w:rsidRPr="00DA3743">
        <w:rPr>
          <w:spacing w:val="-2"/>
        </w:rPr>
        <w:t xml:space="preserve"> </w:t>
      </w:r>
      <w:r w:rsidRPr="00DA3743">
        <w:t>dwar</w:t>
      </w:r>
      <w:r w:rsidRPr="00DA3743">
        <w:rPr>
          <w:spacing w:val="-2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>kienet miġbura u analizzata sa tmiem ġimgħa</w:t>
      </w:r>
      <w:r w:rsidR="00F33055" w:rsidRPr="00DA3743">
        <w:t> </w:t>
      </w:r>
      <w:r w:rsidRPr="00DA3743">
        <w:t>8 għaż-żewġ studji. Kienu permessi dożi konkomitanti ta’kortikosterojdi</w:t>
      </w:r>
      <w:r w:rsidRPr="00DA3743">
        <w:rPr>
          <w:spacing w:val="-4"/>
        </w:rPr>
        <w:t xml:space="preserve"> </w:t>
      </w:r>
      <w:r w:rsidRPr="00DA3743">
        <w:t>orali,</w:t>
      </w:r>
      <w:r w:rsidRPr="00DA3743">
        <w:rPr>
          <w:spacing w:val="-4"/>
        </w:rPr>
        <w:t xml:space="preserve"> </w:t>
      </w:r>
      <w:r w:rsidRPr="00DA3743">
        <w:t>immunomodulaturi,</w:t>
      </w:r>
      <w:r w:rsidRPr="00DA3743">
        <w:rPr>
          <w:spacing w:val="-4"/>
        </w:rPr>
        <w:t xml:space="preserve"> </w:t>
      </w:r>
      <w:r w:rsidRPr="00DA3743">
        <w:t>aminosalicylates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antibijotiċi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75%</w:t>
      </w:r>
      <w:r w:rsidRPr="00DA3743">
        <w:rPr>
          <w:spacing w:val="-4"/>
        </w:rPr>
        <w:t xml:space="preserve"> </w:t>
      </w:r>
      <w:r w:rsidRPr="00DA3743">
        <w:t>tal-pazjenti</w:t>
      </w:r>
      <w:r w:rsidRPr="00DA3743">
        <w:rPr>
          <w:spacing w:val="-3"/>
        </w:rPr>
        <w:t xml:space="preserve"> </w:t>
      </w:r>
      <w:r w:rsidRPr="00DA3743">
        <w:t>komplew jirċievu</w:t>
      </w:r>
      <w:r w:rsidRPr="00DA3743">
        <w:rPr>
          <w:spacing w:val="-2"/>
        </w:rPr>
        <w:t xml:space="preserve"> </w:t>
      </w:r>
      <w:r w:rsidRPr="00DA3743">
        <w:t>mill-inqas</w:t>
      </w:r>
      <w:r w:rsidRPr="00DA3743">
        <w:rPr>
          <w:spacing w:val="-1"/>
        </w:rPr>
        <w:t xml:space="preserve"> </w:t>
      </w:r>
      <w:r w:rsidRPr="00DA3743">
        <w:t>waħda</w:t>
      </w:r>
      <w:r w:rsidRPr="00DA3743">
        <w:rPr>
          <w:spacing w:val="-2"/>
        </w:rPr>
        <w:t xml:space="preserve"> </w:t>
      </w:r>
      <w:r w:rsidRPr="00DA3743">
        <w:t>minn</w:t>
      </w:r>
      <w:r w:rsidRPr="00DA3743">
        <w:rPr>
          <w:spacing w:val="-2"/>
        </w:rPr>
        <w:t xml:space="preserve"> </w:t>
      </w:r>
      <w:r w:rsidRPr="00DA3743">
        <w:t>dawn</w:t>
      </w:r>
      <w:r w:rsidRPr="00DA3743">
        <w:rPr>
          <w:spacing w:val="-2"/>
        </w:rPr>
        <w:t xml:space="preserve"> </w:t>
      </w:r>
      <w:r w:rsidRPr="00DA3743">
        <w:t>il-mediċini.</w:t>
      </w:r>
      <w:r w:rsidRPr="00DA3743">
        <w:rPr>
          <w:spacing w:val="-2"/>
        </w:rPr>
        <w:t xml:space="preserve"> </w:t>
      </w:r>
      <w:r w:rsidRPr="00DA3743">
        <w:t>Fiż-żewġ</w:t>
      </w:r>
      <w:r w:rsidRPr="00DA3743">
        <w:rPr>
          <w:spacing w:val="-2"/>
        </w:rPr>
        <w:t xml:space="preserve"> </w:t>
      </w:r>
      <w:r w:rsidRPr="00DA3743">
        <w:t>studji,</w:t>
      </w:r>
      <w:r w:rsidRPr="00DA3743">
        <w:rPr>
          <w:spacing w:val="-2"/>
        </w:rPr>
        <w:t xml:space="preserve"> </w:t>
      </w:r>
      <w:r w:rsidRPr="00DA3743">
        <w:t>il-pazjenti</w:t>
      </w:r>
      <w:r w:rsidRPr="00DA3743">
        <w:rPr>
          <w:spacing w:val="-2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randomised</w:t>
      </w:r>
      <w:r w:rsidRPr="00DA3743">
        <w:rPr>
          <w:spacing w:val="-2"/>
        </w:rPr>
        <w:t xml:space="preserve"> </w:t>
      </w:r>
      <w:r w:rsidRPr="00DA3743">
        <w:t xml:space="preserve">biex jirċievu għoti darba fil-vini tad-doża </w:t>
      </w:r>
      <w:r w:rsidRPr="00DA3743">
        <w:rPr>
          <w:i/>
        </w:rPr>
        <w:t xml:space="preserve">tiered </w:t>
      </w:r>
      <w:r w:rsidRPr="00DA3743">
        <w:t>irrakkomandata ta’ madwar 6</w:t>
      </w:r>
      <w:r w:rsidR="00C84D29" w:rsidRPr="00DA3743">
        <w:t> mg</w:t>
      </w:r>
      <w:r w:rsidRPr="00DA3743">
        <w:t xml:space="preserve">/kg (ara </w:t>
      </w:r>
      <w:r w:rsidR="001D4704" w:rsidRPr="00DA3743">
        <w:t>t</w:t>
      </w:r>
      <w:r w:rsidRPr="00DA3743">
        <w:t>abella</w:t>
      </w:r>
      <w:r w:rsidR="004F3189" w:rsidRPr="00DA3743">
        <w:t> </w:t>
      </w:r>
      <w:r w:rsidRPr="00DA3743">
        <w:t>1, sezzjoni</w:t>
      </w:r>
      <w:r w:rsidR="00FB1871" w:rsidRPr="00DA3743">
        <w:t> </w:t>
      </w:r>
      <w:r w:rsidRPr="00DA3743">
        <w:t>4.2), doża fissa ta’ 130</w:t>
      </w:r>
      <w:r w:rsidR="00C84D29" w:rsidRPr="00DA3743">
        <w:t> mg</w:t>
      </w:r>
      <w:r w:rsidRPr="00DA3743">
        <w:t xml:space="preserve"> ustekinumab, jew plaċebo f’ġimgħa 0.</w:t>
      </w:r>
    </w:p>
    <w:p w14:paraId="745F4F6B" w14:textId="77777777" w:rsidR="00843B14" w:rsidRPr="00DA3743" w:rsidRDefault="00843B14" w:rsidP="006902F7">
      <w:pPr>
        <w:suppressAutoHyphens/>
      </w:pPr>
    </w:p>
    <w:p w14:paraId="745F4F6C" w14:textId="0A7A36B7" w:rsidR="00843B14" w:rsidRPr="00DA3743" w:rsidRDefault="005E3319" w:rsidP="006902F7">
      <w:pPr>
        <w:suppressAutoHyphens/>
      </w:pPr>
      <w:r w:rsidRPr="00DA3743">
        <w:t>Pazjenti f’UNITI-1 ma rrispondewx jew kienu intolleranti għal terapija preċedenti kontra TNFα. Madwar 48% tal-pazjenti ma rrispondewx għal terapija preċedenti darba kontra TNFα u 52% ma rrispondewx</w:t>
      </w:r>
      <w:r w:rsidRPr="00DA3743">
        <w:rPr>
          <w:spacing w:val="-3"/>
        </w:rPr>
        <w:t xml:space="preserve"> </w:t>
      </w:r>
      <w:r w:rsidRPr="00DA3743">
        <w:t>għal</w:t>
      </w:r>
      <w:r w:rsidR="005317A2" w:rsidRPr="00DA3743">
        <w:rPr>
          <w:spacing w:val="-3"/>
        </w:rPr>
        <w:t> </w:t>
      </w:r>
      <w:r w:rsidRPr="00DA3743">
        <w:t>2</w:t>
      </w:r>
      <w:r w:rsidRPr="00DA3743">
        <w:rPr>
          <w:spacing w:val="-3"/>
        </w:rPr>
        <w:t xml:space="preserve"> </w:t>
      </w:r>
      <w:r w:rsidRPr="00DA3743">
        <w:t>jew</w:t>
      </w:r>
      <w:r w:rsidR="005317A2" w:rsidRPr="00DA3743">
        <w:rPr>
          <w:spacing w:val="-3"/>
        </w:rPr>
        <w:t> </w:t>
      </w:r>
      <w:r w:rsidRPr="00DA3743">
        <w:t>3</w:t>
      </w:r>
      <w:r w:rsidRPr="00DA3743">
        <w:rPr>
          <w:spacing w:val="-3"/>
        </w:rPr>
        <w:t xml:space="preserve"> </w:t>
      </w:r>
      <w:r w:rsidRPr="00DA3743">
        <w:t>terapiji</w:t>
      </w:r>
      <w:r w:rsidRPr="00DA3743">
        <w:rPr>
          <w:spacing w:val="-3"/>
        </w:rPr>
        <w:t xml:space="preserve"> </w:t>
      </w:r>
      <w:r w:rsidRPr="00DA3743">
        <w:t>preċedenti</w:t>
      </w:r>
      <w:r w:rsidRPr="00DA3743">
        <w:rPr>
          <w:spacing w:val="-3"/>
        </w:rPr>
        <w:t xml:space="preserve"> </w:t>
      </w:r>
      <w:r w:rsidRPr="00DA3743">
        <w:t>kontra</w:t>
      </w:r>
      <w:r w:rsidRPr="00DA3743">
        <w:rPr>
          <w:spacing w:val="-3"/>
        </w:rPr>
        <w:t xml:space="preserve"> </w:t>
      </w:r>
      <w:r w:rsidRPr="00DA3743">
        <w:t>TNFα.</w:t>
      </w:r>
      <w:r w:rsidRPr="00DA3743">
        <w:rPr>
          <w:spacing w:val="-3"/>
        </w:rPr>
        <w:t xml:space="preserve"> </w:t>
      </w:r>
      <w:r w:rsidRPr="00DA3743">
        <w:t>F’dan</w:t>
      </w:r>
      <w:r w:rsidRPr="00DA3743">
        <w:rPr>
          <w:spacing w:val="-3"/>
        </w:rPr>
        <w:t xml:space="preserve"> </w:t>
      </w:r>
      <w:r w:rsidRPr="00DA3743">
        <w:t>l-istudju,</w:t>
      </w:r>
      <w:r w:rsidRPr="00DA3743">
        <w:rPr>
          <w:spacing w:val="-3"/>
        </w:rPr>
        <w:t xml:space="preserve"> </w:t>
      </w:r>
      <w:r w:rsidRPr="00DA3743">
        <w:t>29.1%</w:t>
      </w:r>
      <w:r w:rsidRPr="00DA3743">
        <w:rPr>
          <w:spacing w:val="-3"/>
        </w:rPr>
        <w:t xml:space="preserve"> </w:t>
      </w:r>
      <w:r w:rsidRPr="00DA3743">
        <w:t>tal-pazjenti</w:t>
      </w:r>
      <w:r w:rsidRPr="00DA3743">
        <w:rPr>
          <w:spacing w:val="-3"/>
        </w:rPr>
        <w:t xml:space="preserve"> </w:t>
      </w:r>
      <w:r w:rsidRPr="00DA3743">
        <w:t>kellhom rispons inizjali inadegwat (ma rrispondewx b’mod primarju), 69.4% irrispondew iżda tilfu r-rispons (ma rrispondewx b’mod sekondarju), u 36.4% kienu intolleranti għal terapiji kontra TNFα.</w:t>
      </w:r>
    </w:p>
    <w:p w14:paraId="48191215" w14:textId="77777777" w:rsidR="000F4C4A" w:rsidRPr="00DA3743" w:rsidRDefault="000F4C4A" w:rsidP="006902F7">
      <w:pPr>
        <w:suppressAutoHyphens/>
      </w:pPr>
    </w:p>
    <w:p w14:paraId="745F4F6D" w14:textId="5926FF32" w:rsidR="00843B14" w:rsidRPr="00DA3743" w:rsidRDefault="005E3319" w:rsidP="006902F7">
      <w:pPr>
        <w:suppressAutoHyphens/>
      </w:pPr>
      <w:r w:rsidRPr="00DA3743">
        <w:t>Pazjenti f’UNITI-2 ma rrispondewx għal mill-inqas terapija konvenzjonali waħda, inkluż kortikosterojdi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immunomodulaturi,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persuni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qatt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rċevew</w:t>
      </w:r>
      <w:r w:rsidRPr="00DA3743">
        <w:rPr>
          <w:spacing w:val="-3"/>
        </w:rPr>
        <w:t xml:space="preserve"> </w:t>
      </w:r>
      <w:r w:rsidRPr="00DA3743">
        <w:t>terapija</w:t>
      </w:r>
      <w:r w:rsidRPr="00DA3743">
        <w:rPr>
          <w:spacing w:val="-3"/>
        </w:rPr>
        <w:t xml:space="preserve"> </w:t>
      </w:r>
      <w:r w:rsidRPr="00DA3743">
        <w:t>kontra</w:t>
      </w:r>
      <w:r w:rsidRPr="00DA3743">
        <w:rPr>
          <w:spacing w:val="-3"/>
        </w:rPr>
        <w:t xml:space="preserve"> </w:t>
      </w:r>
      <w:r w:rsidRPr="00DA3743">
        <w:t>TNF</w:t>
      </w:r>
      <w:del w:id="2" w:author="Author">
        <w:r w:rsidRPr="00DA3743" w:rsidDel="00D0656D">
          <w:delText>-</w:delText>
        </w:r>
      </w:del>
      <w:r w:rsidRPr="00DA3743">
        <w:t>α (68.6%)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kienu</w:t>
      </w:r>
      <w:r w:rsidRPr="00DA3743">
        <w:rPr>
          <w:spacing w:val="-6"/>
        </w:rPr>
        <w:t xml:space="preserve"> </w:t>
      </w:r>
      <w:r w:rsidRPr="00DA3743">
        <w:t>rċevew</w:t>
      </w:r>
      <w:r w:rsidRPr="00DA3743">
        <w:rPr>
          <w:spacing w:val="-6"/>
        </w:rPr>
        <w:t xml:space="preserve"> </w:t>
      </w:r>
      <w:r w:rsidRPr="00DA3743">
        <w:t>iżda</w:t>
      </w:r>
      <w:r w:rsidRPr="00DA3743">
        <w:rPr>
          <w:spacing w:val="-6"/>
        </w:rPr>
        <w:t xml:space="preserve"> </w:t>
      </w:r>
      <w:r w:rsidRPr="00DA3743">
        <w:t>ma</w:t>
      </w:r>
      <w:r w:rsidRPr="00DA3743">
        <w:rPr>
          <w:spacing w:val="-6"/>
        </w:rPr>
        <w:t xml:space="preserve"> </w:t>
      </w:r>
      <w:r w:rsidRPr="00DA3743">
        <w:t>rrispondewx</w:t>
      </w:r>
      <w:r w:rsidRPr="00DA3743">
        <w:rPr>
          <w:spacing w:val="-6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terapija</w:t>
      </w:r>
      <w:r w:rsidRPr="00DA3743">
        <w:rPr>
          <w:spacing w:val="-5"/>
        </w:rPr>
        <w:t xml:space="preserve"> </w:t>
      </w:r>
      <w:r w:rsidRPr="00DA3743">
        <w:t>preċedenti</w:t>
      </w:r>
      <w:r w:rsidRPr="00DA3743">
        <w:rPr>
          <w:spacing w:val="-6"/>
        </w:rPr>
        <w:t xml:space="preserve"> </w:t>
      </w:r>
      <w:r w:rsidRPr="00DA3743">
        <w:t>kontra</w:t>
      </w:r>
      <w:r w:rsidRPr="00DA3743">
        <w:rPr>
          <w:spacing w:val="-6"/>
        </w:rPr>
        <w:t xml:space="preserve"> </w:t>
      </w:r>
      <w:r w:rsidRPr="00DA3743">
        <w:t>TNF-α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(31.4%).</w:t>
      </w:r>
    </w:p>
    <w:p w14:paraId="745F4F6E" w14:textId="77777777" w:rsidR="00843B14" w:rsidRPr="00DA3743" w:rsidRDefault="00843B14" w:rsidP="006902F7">
      <w:pPr>
        <w:suppressAutoHyphens/>
      </w:pPr>
    </w:p>
    <w:p w14:paraId="745F4F6F" w14:textId="7F5A5365" w:rsidR="00843B14" w:rsidRPr="00DA3743" w:rsidRDefault="005E3319" w:rsidP="006902F7">
      <w:pPr>
        <w:suppressAutoHyphens/>
      </w:pPr>
      <w:r w:rsidRPr="00DA3743">
        <w:t>Kemm f’UNITI-1 kif ukoll f’UNITI-2, proporzjon akbar b’mod sinifikanti ta’ pazjenti kellhom rispons kliniku u kienu f’remissjoni klinika fil-grupp ittrattat b’ustekinumab meta mqabbla mal- plaċebo</w:t>
      </w:r>
      <w:r w:rsidRPr="00DA3743">
        <w:rPr>
          <w:spacing w:val="-3"/>
        </w:rPr>
        <w:t xml:space="preserve"> </w:t>
      </w:r>
      <w:r w:rsidRPr="00DA3743">
        <w:t>(</w:t>
      </w:r>
      <w:r w:rsidR="001D4704" w:rsidRPr="00DA3743">
        <w:t>ara tabella</w:t>
      </w:r>
      <w:r w:rsidR="001D4704" w:rsidRPr="00DA3743">
        <w:rPr>
          <w:spacing w:val="-2"/>
        </w:rPr>
        <w:t> </w:t>
      </w:r>
      <w:r w:rsidR="008F2408">
        <w:t>4</w:t>
      </w:r>
      <w:r w:rsidRPr="00DA3743">
        <w:t>).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remissjoni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sinifikanti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ġimgħa</w:t>
      </w:r>
      <w:r w:rsidR="005317A2" w:rsidRPr="00DA3743">
        <w:rPr>
          <w:spacing w:val="-2"/>
        </w:rPr>
        <w:t> </w:t>
      </w:r>
      <w:r w:rsidRPr="00DA3743">
        <w:t>3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2"/>
        </w:rPr>
        <w:t xml:space="preserve"> </w:t>
      </w:r>
      <w:r w:rsidRPr="00DA3743">
        <w:t>ttrattati b’ustekinumab u komplew jitjiebu sa tmiem ġimgħa 8. F’dawn l-istudji ta’ induzzjoni, l-effikaċja kienet ogħla u sostnuta aħjar fil-grupp ta’ doża</w:t>
      </w:r>
      <w:r w:rsidRPr="00DA3743">
        <w:rPr>
          <w:spacing w:val="-1"/>
        </w:rPr>
        <w:t xml:space="preserve"> </w:t>
      </w:r>
      <w:r w:rsidRPr="00DA3743">
        <w:rPr>
          <w:i/>
        </w:rPr>
        <w:t>tiered</w:t>
      </w:r>
      <w:r w:rsidRPr="00DA3743">
        <w:rPr>
          <w:i/>
          <w:spacing w:val="-1"/>
        </w:rPr>
        <w:t xml:space="preserve"> </w:t>
      </w:r>
      <w:r w:rsidRPr="00DA3743">
        <w:t>meta mqabbla mal-grupp ta’ doża ta’ 130</w:t>
      </w:r>
      <w:r w:rsidR="00C84D29" w:rsidRPr="00DA3743">
        <w:rPr>
          <w:spacing w:val="-1"/>
        </w:rPr>
        <w:t> mg</w:t>
      </w:r>
      <w:r w:rsidRPr="00DA3743">
        <w:t xml:space="preserve">, u għalhekk għoti ta’ doża </w:t>
      </w:r>
      <w:r w:rsidRPr="00DA3743">
        <w:rPr>
          <w:i/>
        </w:rPr>
        <w:t xml:space="preserve">tiered </w:t>
      </w:r>
      <w:r w:rsidRPr="00DA3743">
        <w:t>huwa id-doża rrakkomandata ta’ induzzjoni fil-vini.</w:t>
      </w:r>
    </w:p>
    <w:p w14:paraId="743B3147" w14:textId="77777777" w:rsidR="00EA3A49" w:rsidRPr="00DA3743" w:rsidRDefault="00EA3A49" w:rsidP="006902F7">
      <w:pPr>
        <w:suppressAutoHyphens/>
        <w:rPr>
          <w:i/>
        </w:rPr>
      </w:pPr>
    </w:p>
    <w:p w14:paraId="745F4F70" w14:textId="473E4087" w:rsidR="00843B14" w:rsidRPr="00DA3743" w:rsidRDefault="005E3319" w:rsidP="006902F7">
      <w:pPr>
        <w:keepNext/>
        <w:suppressAutoHyphens/>
        <w:rPr>
          <w:b/>
          <w:bCs/>
          <w:iCs/>
          <w:spacing w:val="-10"/>
        </w:rPr>
      </w:pPr>
      <w:r w:rsidRPr="00DA3743">
        <w:rPr>
          <w:b/>
          <w:bCs/>
          <w:iCs/>
        </w:rPr>
        <w:lastRenderedPageBreak/>
        <w:t>Tabella</w:t>
      </w:r>
      <w:r w:rsidR="003E1CEB" w:rsidRPr="00DA3743">
        <w:rPr>
          <w:b/>
          <w:bCs/>
          <w:iCs/>
          <w:spacing w:val="-6"/>
        </w:rPr>
        <w:t> </w:t>
      </w:r>
      <w:r w:rsidR="008F2408">
        <w:rPr>
          <w:b/>
          <w:bCs/>
          <w:iCs/>
          <w:spacing w:val="-5"/>
        </w:rPr>
        <w:t>4</w:t>
      </w:r>
      <w:r w:rsidR="008C5987" w:rsidRPr="00DA3743">
        <w:rPr>
          <w:b/>
          <w:bCs/>
          <w:iCs/>
          <w:spacing w:val="-5"/>
        </w:rPr>
        <w:t>.</w:t>
      </w:r>
      <w:r w:rsidR="00465BDD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Induzzjoni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ta’</w:t>
      </w:r>
      <w:r w:rsidRPr="00DA3743">
        <w:rPr>
          <w:b/>
          <w:bCs/>
          <w:iCs/>
          <w:spacing w:val="-6"/>
        </w:rPr>
        <w:t xml:space="preserve"> </w:t>
      </w:r>
      <w:r w:rsidR="001D4704" w:rsidRPr="00DA3743">
        <w:rPr>
          <w:b/>
          <w:bCs/>
          <w:iCs/>
        </w:rPr>
        <w:t>r</w:t>
      </w:r>
      <w:r w:rsidRPr="00DA3743">
        <w:rPr>
          <w:b/>
          <w:bCs/>
          <w:iCs/>
        </w:rPr>
        <w:t>ispons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6"/>
        </w:rPr>
        <w:t xml:space="preserve"> </w:t>
      </w:r>
      <w:r w:rsidR="001D4704" w:rsidRPr="00DA3743">
        <w:rPr>
          <w:b/>
          <w:bCs/>
          <w:iCs/>
          <w:spacing w:val="-6"/>
        </w:rPr>
        <w:t>r</w:t>
      </w:r>
      <w:r w:rsidRPr="00DA3743">
        <w:rPr>
          <w:b/>
          <w:bCs/>
          <w:iCs/>
        </w:rPr>
        <w:t>emissjoni</w:t>
      </w:r>
      <w:r w:rsidRPr="00DA3743">
        <w:rPr>
          <w:b/>
          <w:bCs/>
          <w:iCs/>
          <w:spacing w:val="-5"/>
        </w:rPr>
        <w:t xml:space="preserve"> </w:t>
      </w:r>
      <w:r w:rsidR="001D4704" w:rsidRPr="00DA3743">
        <w:rPr>
          <w:b/>
          <w:bCs/>
          <w:iCs/>
          <w:spacing w:val="-5"/>
        </w:rPr>
        <w:t>k</w:t>
      </w:r>
      <w:r w:rsidRPr="00DA3743">
        <w:rPr>
          <w:b/>
          <w:bCs/>
          <w:iCs/>
        </w:rPr>
        <w:t>liniċi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f’UNITI-1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UNITI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  <w:spacing w:val="-10"/>
        </w:rPr>
        <w:t>2</w:t>
      </w:r>
    </w:p>
    <w:p w14:paraId="5A37C3FB" w14:textId="77777777" w:rsidR="000F4C4A" w:rsidRPr="00DA3743" w:rsidRDefault="000F4C4A" w:rsidP="006902F7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3117"/>
        <w:gridCol w:w="1302"/>
        <w:gridCol w:w="1650"/>
        <w:gridCol w:w="1296"/>
        <w:gridCol w:w="1699"/>
      </w:tblGrid>
      <w:tr w:rsidR="00843B14" w:rsidRPr="00DA3743" w14:paraId="745F4F74" w14:textId="77777777" w:rsidTr="00A915EC">
        <w:trPr>
          <w:cantSplit/>
          <w:trHeight w:val="251"/>
          <w:tblHeader/>
        </w:trPr>
        <w:tc>
          <w:tcPr>
            <w:tcW w:w="1720" w:type="pct"/>
            <w:vAlign w:val="center"/>
          </w:tcPr>
          <w:p w14:paraId="745F4F71" w14:textId="77777777" w:rsidR="00843B14" w:rsidRPr="00DA3743" w:rsidRDefault="00843B14" w:rsidP="006902F7">
            <w:pPr>
              <w:keepNext/>
              <w:suppressAutoHyphens/>
              <w:rPr>
                <w:sz w:val="18"/>
              </w:rPr>
            </w:pPr>
          </w:p>
        </w:tc>
        <w:tc>
          <w:tcPr>
            <w:tcW w:w="1628" w:type="pct"/>
            <w:gridSpan w:val="2"/>
          </w:tcPr>
          <w:p w14:paraId="745F4F72" w14:textId="77777777" w:rsidR="00843B14" w:rsidRPr="00DA3743" w:rsidRDefault="005E3319" w:rsidP="006902F7">
            <w:pPr>
              <w:keepNext/>
              <w:suppressAutoHyphens/>
              <w:jc w:val="center"/>
              <w:rPr>
                <w:i/>
              </w:rPr>
            </w:pPr>
            <w:r w:rsidRPr="00DA3743">
              <w:rPr>
                <w:b/>
                <w:spacing w:val="-2"/>
              </w:rPr>
              <w:t>UNITI-</w:t>
            </w:r>
            <w:r w:rsidRPr="00DA3743">
              <w:rPr>
                <w:b/>
                <w:spacing w:val="-5"/>
              </w:rPr>
              <w:t>1</w:t>
            </w:r>
            <w:r w:rsidRPr="00DA3743">
              <w:rPr>
                <w:i/>
                <w:spacing w:val="-5"/>
              </w:rPr>
              <w:t>*</w:t>
            </w:r>
          </w:p>
        </w:tc>
        <w:tc>
          <w:tcPr>
            <w:tcW w:w="1652" w:type="pct"/>
            <w:gridSpan w:val="2"/>
          </w:tcPr>
          <w:p w14:paraId="745F4F73" w14:textId="77777777" w:rsidR="00843B14" w:rsidRPr="00DA3743" w:rsidRDefault="005E3319" w:rsidP="006902F7">
            <w:pPr>
              <w:keepNext/>
              <w:suppressAutoHyphens/>
              <w:jc w:val="center"/>
              <w:rPr>
                <w:i/>
              </w:rPr>
            </w:pPr>
            <w:r w:rsidRPr="00DA3743">
              <w:rPr>
                <w:b/>
                <w:spacing w:val="-2"/>
              </w:rPr>
              <w:t>UNITI-</w:t>
            </w:r>
            <w:r w:rsidRPr="00DA3743">
              <w:rPr>
                <w:b/>
                <w:spacing w:val="-5"/>
              </w:rPr>
              <w:t>2</w:t>
            </w:r>
            <w:r w:rsidRPr="00DA3743">
              <w:rPr>
                <w:i/>
                <w:spacing w:val="-5"/>
              </w:rPr>
              <w:t>**</w:t>
            </w:r>
          </w:p>
        </w:tc>
      </w:tr>
      <w:tr w:rsidR="00302FE9" w:rsidRPr="00DA3743" w14:paraId="745F4F7C" w14:textId="77777777" w:rsidTr="00A915EC">
        <w:trPr>
          <w:cantSplit/>
          <w:trHeight w:val="1266"/>
          <w:tblHeader/>
        </w:trPr>
        <w:tc>
          <w:tcPr>
            <w:tcW w:w="1720" w:type="pct"/>
            <w:vAlign w:val="center"/>
          </w:tcPr>
          <w:p w14:paraId="745F4F75" w14:textId="77777777" w:rsidR="00843B14" w:rsidRPr="00DA3743" w:rsidRDefault="00843B14" w:rsidP="006902F7">
            <w:pPr>
              <w:keepNext/>
              <w:suppressAutoHyphens/>
              <w:rPr>
                <w:sz w:val="20"/>
              </w:rPr>
            </w:pPr>
          </w:p>
        </w:tc>
        <w:tc>
          <w:tcPr>
            <w:tcW w:w="718" w:type="pct"/>
            <w:vAlign w:val="center"/>
          </w:tcPr>
          <w:p w14:paraId="745F4F76" w14:textId="17283BF3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2"/>
              </w:rPr>
              <w:t xml:space="preserve">Plaċebo </w:t>
            </w:r>
            <w:r w:rsidRPr="00DA3743">
              <w:rPr>
                <w:b/>
              </w:rPr>
              <w:t>N</w:t>
            </w:r>
            <w:r w:rsidR="00100EB7" w:rsidRPr="00DA3743">
              <w:rPr>
                <w:b/>
                <w:spacing w:val="-1"/>
              </w:rPr>
              <w:t> </w:t>
            </w:r>
            <w:r w:rsidRPr="00DA3743">
              <w:rPr>
                <w:b/>
              </w:rPr>
              <w:t>=</w:t>
            </w:r>
            <w:r w:rsidR="00100EB7" w:rsidRPr="00DA3743">
              <w:rPr>
                <w:b/>
                <w:spacing w:val="-1"/>
              </w:rPr>
              <w:t> </w:t>
            </w:r>
            <w:r w:rsidRPr="00DA3743">
              <w:rPr>
                <w:b/>
                <w:spacing w:val="-5"/>
              </w:rPr>
              <w:t>247</w:t>
            </w:r>
          </w:p>
        </w:tc>
        <w:tc>
          <w:tcPr>
            <w:tcW w:w="910" w:type="pct"/>
            <w:vAlign w:val="center"/>
          </w:tcPr>
          <w:p w14:paraId="745F4F78" w14:textId="7A7C570F" w:rsidR="00843B14" w:rsidRPr="00DA3743" w:rsidRDefault="005E3319" w:rsidP="006902F7">
            <w:pPr>
              <w:keepNext/>
              <w:suppressAutoHyphens/>
              <w:ind w:left="-50" w:firstLine="14"/>
              <w:jc w:val="center"/>
              <w:rPr>
                <w:b/>
              </w:rPr>
            </w:pPr>
            <w:r w:rsidRPr="00DA3743">
              <w:rPr>
                <w:b/>
                <w:spacing w:val="-4"/>
              </w:rPr>
              <w:t xml:space="preserve">Doża </w:t>
            </w:r>
            <w:r w:rsidRPr="00DA3743">
              <w:rPr>
                <w:b/>
                <w:spacing w:val="-2"/>
              </w:rPr>
              <w:t xml:space="preserve">rakkomandata </w:t>
            </w:r>
            <w:r w:rsidRPr="00DA3743">
              <w:rPr>
                <w:b/>
                <w:spacing w:val="-4"/>
              </w:rPr>
              <w:t>ta’</w:t>
            </w:r>
            <w:r w:rsidR="00100EB7" w:rsidRPr="00DA3743">
              <w:rPr>
                <w:b/>
                <w:spacing w:val="-4"/>
              </w:rPr>
              <w:t xml:space="preserve"> </w:t>
            </w:r>
            <w:r w:rsidRPr="00DA3743">
              <w:rPr>
                <w:b/>
                <w:spacing w:val="-2"/>
              </w:rPr>
              <w:t xml:space="preserve">ustekinumab </w:t>
            </w:r>
            <w:r w:rsidRPr="00DA3743">
              <w:rPr>
                <w:b/>
              </w:rPr>
              <w:t>N</w:t>
            </w:r>
            <w:r w:rsidR="00100EB7" w:rsidRPr="00DA3743">
              <w:rPr>
                <w:b/>
              </w:rPr>
              <w:t> </w:t>
            </w:r>
            <w:r w:rsidRPr="00DA3743">
              <w:rPr>
                <w:b/>
              </w:rPr>
              <w:t>=</w:t>
            </w:r>
            <w:r w:rsidR="00100EB7" w:rsidRPr="00DA3743">
              <w:rPr>
                <w:b/>
              </w:rPr>
              <w:t> </w:t>
            </w:r>
            <w:r w:rsidRPr="00DA3743">
              <w:rPr>
                <w:b/>
              </w:rPr>
              <w:t>249</w:t>
            </w:r>
          </w:p>
        </w:tc>
        <w:tc>
          <w:tcPr>
            <w:tcW w:w="715" w:type="pct"/>
            <w:vAlign w:val="center"/>
          </w:tcPr>
          <w:p w14:paraId="745F4F79" w14:textId="389812BE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2"/>
              </w:rPr>
              <w:t xml:space="preserve">Plaċebo </w:t>
            </w:r>
            <w:r w:rsidRPr="00DA3743">
              <w:rPr>
                <w:b/>
              </w:rPr>
              <w:t>N</w:t>
            </w:r>
            <w:r w:rsidR="00100EB7" w:rsidRPr="00DA3743">
              <w:rPr>
                <w:b/>
                <w:spacing w:val="-1"/>
              </w:rPr>
              <w:t> </w:t>
            </w:r>
            <w:r w:rsidRPr="00DA3743">
              <w:rPr>
                <w:b/>
              </w:rPr>
              <w:t>=</w:t>
            </w:r>
            <w:r w:rsidR="00100EB7" w:rsidRPr="00DA3743">
              <w:rPr>
                <w:b/>
                <w:spacing w:val="-1"/>
              </w:rPr>
              <w:t> </w:t>
            </w:r>
            <w:r w:rsidRPr="00DA3743">
              <w:rPr>
                <w:b/>
                <w:spacing w:val="-5"/>
              </w:rPr>
              <w:t>209</w:t>
            </w:r>
          </w:p>
        </w:tc>
        <w:tc>
          <w:tcPr>
            <w:tcW w:w="937" w:type="pct"/>
            <w:vAlign w:val="center"/>
          </w:tcPr>
          <w:p w14:paraId="745F4F7B" w14:textId="0E92013C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4"/>
              </w:rPr>
              <w:t xml:space="preserve">Doża </w:t>
            </w:r>
            <w:r w:rsidRPr="00DA3743">
              <w:rPr>
                <w:b/>
                <w:spacing w:val="-2"/>
              </w:rPr>
              <w:t xml:space="preserve">rakkomandata </w:t>
            </w:r>
            <w:r w:rsidRPr="00DA3743">
              <w:rPr>
                <w:b/>
                <w:spacing w:val="-4"/>
              </w:rPr>
              <w:t>ta’</w:t>
            </w:r>
            <w:r w:rsidR="00100EB7" w:rsidRPr="00DA3743">
              <w:rPr>
                <w:b/>
                <w:spacing w:val="-4"/>
              </w:rPr>
              <w:t xml:space="preserve"> </w:t>
            </w:r>
            <w:r w:rsidRPr="00DA3743">
              <w:rPr>
                <w:b/>
                <w:spacing w:val="-2"/>
              </w:rPr>
              <w:t xml:space="preserve">ustekinumab </w:t>
            </w:r>
            <w:r w:rsidRPr="00DA3743">
              <w:rPr>
                <w:b/>
              </w:rPr>
              <w:t>N</w:t>
            </w:r>
            <w:r w:rsidR="00100EB7" w:rsidRPr="00DA3743">
              <w:rPr>
                <w:b/>
              </w:rPr>
              <w:t> </w:t>
            </w:r>
            <w:r w:rsidRPr="00DA3743">
              <w:rPr>
                <w:b/>
              </w:rPr>
              <w:t>=</w:t>
            </w:r>
            <w:r w:rsidR="00100EB7" w:rsidRPr="00DA3743">
              <w:rPr>
                <w:b/>
              </w:rPr>
              <w:t> </w:t>
            </w:r>
            <w:r w:rsidRPr="00DA3743">
              <w:rPr>
                <w:b/>
              </w:rPr>
              <w:t>209</w:t>
            </w:r>
          </w:p>
        </w:tc>
      </w:tr>
      <w:tr w:rsidR="00302FE9" w:rsidRPr="00DA3743" w14:paraId="745F4F82" w14:textId="77777777" w:rsidTr="00A915EC">
        <w:trPr>
          <w:cantSplit/>
          <w:trHeight w:val="251"/>
        </w:trPr>
        <w:tc>
          <w:tcPr>
            <w:tcW w:w="1720" w:type="pct"/>
            <w:vAlign w:val="center"/>
          </w:tcPr>
          <w:p w14:paraId="745F4F7D" w14:textId="5E4DCE30" w:rsidR="00843B14" w:rsidRPr="00DA3743" w:rsidRDefault="005E3319" w:rsidP="006902F7">
            <w:pPr>
              <w:suppressAutoHyphens/>
            </w:pPr>
            <w:r w:rsidRPr="00DA3743">
              <w:t>Remissjoni</w:t>
            </w:r>
            <w:r w:rsidRPr="00DA3743">
              <w:rPr>
                <w:spacing w:val="-9"/>
              </w:rPr>
              <w:t xml:space="preserve"> </w:t>
            </w:r>
            <w:r w:rsidR="001D4704" w:rsidRPr="00DA3743">
              <w:t>k</w:t>
            </w:r>
            <w:r w:rsidRPr="00DA3743">
              <w:t>linika,</w:t>
            </w:r>
            <w:r w:rsidRPr="00DA3743">
              <w:rPr>
                <w:spacing w:val="-9"/>
              </w:rPr>
              <w:t xml:space="preserve"> </w:t>
            </w:r>
            <w:r w:rsidRPr="00DA3743">
              <w:t>ġimgħa</w:t>
            </w:r>
            <w:r w:rsidR="003E1CEB" w:rsidRPr="00DA3743">
              <w:t> </w:t>
            </w:r>
            <w:r w:rsidRPr="00DA3743">
              <w:rPr>
                <w:spacing w:val="-10"/>
              </w:rPr>
              <w:t>8</w:t>
            </w:r>
          </w:p>
        </w:tc>
        <w:tc>
          <w:tcPr>
            <w:tcW w:w="718" w:type="pct"/>
            <w:vAlign w:val="center"/>
          </w:tcPr>
          <w:p w14:paraId="745F4F7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18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(7.3%)</w:t>
            </w:r>
          </w:p>
        </w:tc>
        <w:tc>
          <w:tcPr>
            <w:tcW w:w="910" w:type="pct"/>
            <w:vAlign w:val="center"/>
          </w:tcPr>
          <w:p w14:paraId="745F4F7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52</w:t>
            </w:r>
            <w:r w:rsidRPr="00DA3743">
              <w:rPr>
                <w:spacing w:val="-2"/>
              </w:rPr>
              <w:t xml:space="preserve"> (20.9%)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715" w:type="pct"/>
            <w:vAlign w:val="center"/>
          </w:tcPr>
          <w:p w14:paraId="745F4F8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41</w:t>
            </w:r>
            <w:r w:rsidRPr="00DA3743">
              <w:rPr>
                <w:spacing w:val="-2"/>
              </w:rPr>
              <w:t xml:space="preserve"> (19.6%)</w:t>
            </w:r>
          </w:p>
        </w:tc>
        <w:tc>
          <w:tcPr>
            <w:tcW w:w="937" w:type="pct"/>
            <w:vAlign w:val="center"/>
          </w:tcPr>
          <w:p w14:paraId="745F4F8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84</w:t>
            </w:r>
            <w:r w:rsidRPr="00DA3743">
              <w:rPr>
                <w:spacing w:val="-2"/>
              </w:rPr>
              <w:t xml:space="preserve"> (40.2%)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4F88" w14:textId="77777777" w:rsidTr="00A915EC">
        <w:trPr>
          <w:cantSplit/>
          <w:trHeight w:val="506"/>
        </w:trPr>
        <w:tc>
          <w:tcPr>
            <w:tcW w:w="1720" w:type="pct"/>
            <w:vAlign w:val="center"/>
          </w:tcPr>
          <w:p w14:paraId="745F4F83" w14:textId="69EBEE76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12"/>
              </w:rPr>
              <w:t xml:space="preserve"> </w:t>
            </w:r>
            <w:r w:rsidR="001D4704" w:rsidRPr="00DA3743">
              <w:t>k</w:t>
            </w:r>
            <w:r w:rsidRPr="00DA3743">
              <w:t>liniku</w:t>
            </w:r>
            <w:r w:rsidRPr="00DA3743">
              <w:rPr>
                <w:spacing w:val="-13"/>
              </w:rPr>
              <w:t xml:space="preserve"> </w:t>
            </w:r>
            <w:r w:rsidRPr="00DA3743">
              <w:t>(100</w:t>
            </w:r>
            <w:r w:rsidR="003E1CEB" w:rsidRPr="00DA3743">
              <w:t> </w:t>
            </w:r>
            <w:r w:rsidRPr="00DA3743">
              <w:t>punt), ġimgħa</w:t>
            </w:r>
            <w:r w:rsidR="008138C5" w:rsidRPr="00DA3743">
              <w:t> </w:t>
            </w:r>
            <w:r w:rsidRPr="00DA3743">
              <w:t>6</w:t>
            </w:r>
          </w:p>
        </w:tc>
        <w:tc>
          <w:tcPr>
            <w:tcW w:w="718" w:type="pct"/>
            <w:vAlign w:val="center"/>
          </w:tcPr>
          <w:p w14:paraId="745F4F8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53</w:t>
            </w:r>
            <w:r w:rsidRPr="00DA3743">
              <w:rPr>
                <w:spacing w:val="-2"/>
              </w:rPr>
              <w:t xml:space="preserve"> (21.5%)</w:t>
            </w:r>
          </w:p>
        </w:tc>
        <w:tc>
          <w:tcPr>
            <w:tcW w:w="910" w:type="pct"/>
            <w:vAlign w:val="center"/>
          </w:tcPr>
          <w:p w14:paraId="745F4F8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84</w:t>
            </w:r>
            <w:r w:rsidRPr="00DA3743">
              <w:rPr>
                <w:spacing w:val="-2"/>
              </w:rPr>
              <w:t xml:space="preserve"> (33.7%)</w:t>
            </w:r>
            <w:r w:rsidRPr="00DA3743">
              <w:rPr>
                <w:spacing w:val="-2"/>
                <w:vertAlign w:val="superscript"/>
              </w:rPr>
              <w:t>b</w:t>
            </w:r>
          </w:p>
        </w:tc>
        <w:tc>
          <w:tcPr>
            <w:tcW w:w="715" w:type="pct"/>
            <w:vAlign w:val="center"/>
          </w:tcPr>
          <w:p w14:paraId="745F4F8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60</w:t>
            </w:r>
            <w:r w:rsidRPr="00DA3743">
              <w:rPr>
                <w:spacing w:val="-2"/>
              </w:rPr>
              <w:t xml:space="preserve"> (28.7%)</w:t>
            </w:r>
          </w:p>
        </w:tc>
        <w:tc>
          <w:tcPr>
            <w:tcW w:w="937" w:type="pct"/>
            <w:vAlign w:val="center"/>
          </w:tcPr>
          <w:p w14:paraId="745F4F8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116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(55.5%)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4F8F" w14:textId="77777777" w:rsidTr="00A915EC">
        <w:trPr>
          <w:cantSplit/>
          <w:trHeight w:val="504"/>
        </w:trPr>
        <w:tc>
          <w:tcPr>
            <w:tcW w:w="1720" w:type="pct"/>
            <w:vAlign w:val="center"/>
          </w:tcPr>
          <w:p w14:paraId="745F4F89" w14:textId="1B281BB5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6"/>
              </w:rPr>
              <w:t xml:space="preserve"> </w:t>
            </w:r>
            <w:r w:rsidR="001D4704" w:rsidRPr="00DA3743">
              <w:t>k</w:t>
            </w:r>
            <w:r w:rsidRPr="00DA3743">
              <w:t>liniku</w:t>
            </w:r>
            <w:r w:rsidRPr="00DA3743">
              <w:rPr>
                <w:spacing w:val="-6"/>
              </w:rPr>
              <w:t xml:space="preserve"> </w:t>
            </w:r>
            <w:r w:rsidRPr="00DA3743">
              <w:t>(100</w:t>
            </w:r>
            <w:r w:rsidR="003E1CEB" w:rsidRPr="00DA3743">
              <w:t> </w:t>
            </w:r>
            <w:r w:rsidRPr="00DA3743">
              <w:rPr>
                <w:spacing w:val="-2"/>
              </w:rPr>
              <w:t>punt),</w:t>
            </w:r>
          </w:p>
          <w:p w14:paraId="745F4F8A" w14:textId="3134BEBD" w:rsidR="00843B14" w:rsidRPr="00DA3743" w:rsidRDefault="005E3319" w:rsidP="006902F7">
            <w:pPr>
              <w:suppressAutoHyphens/>
            </w:pPr>
            <w:r w:rsidRPr="00DA3743">
              <w:t>ġimgħa</w:t>
            </w:r>
            <w:r w:rsidR="003E1CEB" w:rsidRPr="00DA3743">
              <w:t> </w:t>
            </w:r>
            <w:r w:rsidRPr="00DA3743">
              <w:rPr>
                <w:spacing w:val="-10"/>
              </w:rPr>
              <w:t>8</w:t>
            </w:r>
          </w:p>
        </w:tc>
        <w:tc>
          <w:tcPr>
            <w:tcW w:w="718" w:type="pct"/>
            <w:vAlign w:val="center"/>
          </w:tcPr>
          <w:p w14:paraId="745F4F8B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50</w:t>
            </w:r>
            <w:r w:rsidRPr="00DA3743">
              <w:rPr>
                <w:spacing w:val="-2"/>
              </w:rPr>
              <w:t xml:space="preserve"> (20.2%)</w:t>
            </w:r>
          </w:p>
        </w:tc>
        <w:tc>
          <w:tcPr>
            <w:tcW w:w="910" w:type="pct"/>
            <w:vAlign w:val="center"/>
          </w:tcPr>
          <w:p w14:paraId="745F4F8C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94</w:t>
            </w:r>
            <w:r w:rsidRPr="00DA3743">
              <w:rPr>
                <w:spacing w:val="-2"/>
              </w:rPr>
              <w:t xml:space="preserve"> (37.8%)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715" w:type="pct"/>
            <w:vAlign w:val="center"/>
          </w:tcPr>
          <w:p w14:paraId="745F4F8D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67</w:t>
            </w:r>
            <w:r w:rsidRPr="00DA3743">
              <w:rPr>
                <w:spacing w:val="-2"/>
              </w:rPr>
              <w:t xml:space="preserve"> (32.1%)</w:t>
            </w:r>
          </w:p>
        </w:tc>
        <w:tc>
          <w:tcPr>
            <w:tcW w:w="937" w:type="pct"/>
            <w:vAlign w:val="center"/>
          </w:tcPr>
          <w:p w14:paraId="745F4F8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121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(57.9%)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4F95" w14:textId="77777777" w:rsidTr="00A915EC">
        <w:trPr>
          <w:cantSplit/>
          <w:trHeight w:val="253"/>
        </w:trPr>
        <w:tc>
          <w:tcPr>
            <w:tcW w:w="1720" w:type="pct"/>
            <w:vAlign w:val="center"/>
          </w:tcPr>
          <w:p w14:paraId="745F4F90" w14:textId="6CBBA560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70</w:t>
            </w:r>
            <w:r w:rsidR="008138C5" w:rsidRPr="00DA3743">
              <w:t> </w:t>
            </w:r>
            <w:r w:rsidR="001D4704" w:rsidRPr="00DA3743">
              <w:t>p</w:t>
            </w:r>
            <w:r w:rsidRPr="00DA3743">
              <w:t>unt,</w:t>
            </w:r>
            <w:r w:rsidRPr="00DA3743">
              <w:rPr>
                <w:spacing w:val="-4"/>
              </w:rPr>
              <w:t xml:space="preserve"> </w:t>
            </w:r>
            <w:r w:rsidRPr="00DA3743">
              <w:t>ġimgħa</w:t>
            </w:r>
            <w:r w:rsidR="008138C5" w:rsidRPr="00DA3743">
              <w:t> </w:t>
            </w:r>
            <w:r w:rsidRPr="00DA3743">
              <w:rPr>
                <w:spacing w:val="-10"/>
              </w:rPr>
              <w:t>3</w:t>
            </w:r>
          </w:p>
        </w:tc>
        <w:tc>
          <w:tcPr>
            <w:tcW w:w="718" w:type="pct"/>
            <w:vAlign w:val="center"/>
          </w:tcPr>
          <w:p w14:paraId="745F4F9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67</w:t>
            </w:r>
            <w:r w:rsidRPr="00DA3743">
              <w:rPr>
                <w:spacing w:val="-2"/>
              </w:rPr>
              <w:t xml:space="preserve"> (27.1%)</w:t>
            </w:r>
          </w:p>
        </w:tc>
        <w:tc>
          <w:tcPr>
            <w:tcW w:w="910" w:type="pct"/>
            <w:vAlign w:val="center"/>
          </w:tcPr>
          <w:p w14:paraId="745F4F92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101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(40.6%)</w:t>
            </w:r>
            <w:r w:rsidRPr="00DA3743">
              <w:rPr>
                <w:spacing w:val="-2"/>
                <w:vertAlign w:val="superscript"/>
              </w:rPr>
              <w:t>b</w:t>
            </w:r>
          </w:p>
        </w:tc>
        <w:tc>
          <w:tcPr>
            <w:tcW w:w="715" w:type="pct"/>
            <w:vAlign w:val="center"/>
          </w:tcPr>
          <w:p w14:paraId="745F4F9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66</w:t>
            </w:r>
            <w:r w:rsidRPr="00DA3743">
              <w:rPr>
                <w:spacing w:val="-2"/>
              </w:rPr>
              <w:t xml:space="preserve"> (31.6%)</w:t>
            </w:r>
          </w:p>
        </w:tc>
        <w:tc>
          <w:tcPr>
            <w:tcW w:w="937" w:type="pct"/>
            <w:vAlign w:val="center"/>
          </w:tcPr>
          <w:p w14:paraId="745F4F9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106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(50.7%)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4F9B" w14:textId="77777777" w:rsidTr="00A915EC">
        <w:trPr>
          <w:cantSplit/>
          <w:trHeight w:val="251"/>
        </w:trPr>
        <w:tc>
          <w:tcPr>
            <w:tcW w:w="1720" w:type="pct"/>
            <w:vAlign w:val="center"/>
          </w:tcPr>
          <w:p w14:paraId="745F4F96" w14:textId="75C43DAC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8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70</w:t>
            </w:r>
            <w:r w:rsidR="008138C5" w:rsidRPr="00DA3743">
              <w:t> </w:t>
            </w:r>
            <w:r w:rsidR="001D4704" w:rsidRPr="00DA3743">
              <w:t>p</w:t>
            </w:r>
            <w:r w:rsidRPr="00DA3743">
              <w:t>unt,</w:t>
            </w:r>
            <w:r w:rsidRPr="00DA3743">
              <w:rPr>
                <w:spacing w:val="-5"/>
              </w:rPr>
              <w:t xml:space="preserve"> </w:t>
            </w:r>
            <w:r w:rsidRPr="00DA3743">
              <w:t>ġimgħa</w:t>
            </w:r>
            <w:r w:rsidR="008138C5" w:rsidRPr="00DA3743">
              <w:t> </w:t>
            </w:r>
            <w:r w:rsidRPr="00DA3743">
              <w:rPr>
                <w:spacing w:val="-10"/>
              </w:rPr>
              <w:t>6</w:t>
            </w:r>
          </w:p>
        </w:tc>
        <w:tc>
          <w:tcPr>
            <w:tcW w:w="718" w:type="pct"/>
            <w:vAlign w:val="center"/>
          </w:tcPr>
          <w:p w14:paraId="745F4F9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75</w:t>
            </w:r>
            <w:r w:rsidRPr="00DA3743">
              <w:rPr>
                <w:spacing w:val="-2"/>
              </w:rPr>
              <w:t xml:space="preserve"> (30.4%)</w:t>
            </w:r>
          </w:p>
        </w:tc>
        <w:tc>
          <w:tcPr>
            <w:tcW w:w="910" w:type="pct"/>
            <w:vAlign w:val="center"/>
          </w:tcPr>
          <w:p w14:paraId="745F4F9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109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(43.8%)</w:t>
            </w:r>
            <w:r w:rsidRPr="00DA3743">
              <w:rPr>
                <w:spacing w:val="-2"/>
                <w:vertAlign w:val="superscript"/>
              </w:rPr>
              <w:t>b</w:t>
            </w:r>
          </w:p>
        </w:tc>
        <w:tc>
          <w:tcPr>
            <w:tcW w:w="715" w:type="pct"/>
            <w:vAlign w:val="center"/>
          </w:tcPr>
          <w:p w14:paraId="745F4F9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81</w:t>
            </w:r>
            <w:r w:rsidRPr="00DA3743">
              <w:rPr>
                <w:spacing w:val="-2"/>
              </w:rPr>
              <w:t xml:space="preserve"> (38.8%)</w:t>
            </w:r>
          </w:p>
        </w:tc>
        <w:tc>
          <w:tcPr>
            <w:tcW w:w="937" w:type="pct"/>
            <w:vAlign w:val="center"/>
          </w:tcPr>
          <w:p w14:paraId="745F4F9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135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(64.6%)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</w:tbl>
    <w:p w14:paraId="745F4F9C" w14:textId="047EDB9C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Remissjoni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klinika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hija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definita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bħala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punteġġ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ta’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CDAI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ta’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150;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Rispons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kliniku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huwa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definit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bħala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tnaqqis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ta’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mill-inqas 100</w:t>
      </w:r>
      <w:r w:rsidR="008138C5" w:rsidRPr="00DA3743">
        <w:rPr>
          <w:sz w:val="20"/>
          <w:szCs w:val="20"/>
        </w:rPr>
        <w:t> </w:t>
      </w:r>
      <w:r w:rsidRPr="00DA3743">
        <w:rPr>
          <w:sz w:val="20"/>
          <w:szCs w:val="20"/>
        </w:rPr>
        <w:t>punt fil-punteġġ ta’ CDAI jew li wieħed ikun f’remissjoni klinika</w:t>
      </w:r>
    </w:p>
    <w:p w14:paraId="745F4F9D" w14:textId="6EA65891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Rispons</w:t>
      </w:r>
      <w:r w:rsidRPr="00DA3743">
        <w:rPr>
          <w:spacing w:val="-5"/>
          <w:sz w:val="20"/>
          <w:szCs w:val="20"/>
        </w:rPr>
        <w:t xml:space="preserve"> </w:t>
      </w:r>
      <w:r w:rsidRPr="00DA3743">
        <w:rPr>
          <w:sz w:val="20"/>
          <w:szCs w:val="20"/>
        </w:rPr>
        <w:t>ta’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70</w:t>
      </w:r>
      <w:r w:rsidR="008138C5" w:rsidRPr="00DA3743">
        <w:rPr>
          <w:spacing w:val="-1"/>
          <w:sz w:val="20"/>
          <w:szCs w:val="20"/>
        </w:rPr>
        <w:t> </w:t>
      </w:r>
      <w:r w:rsidRPr="00DA3743">
        <w:rPr>
          <w:sz w:val="20"/>
          <w:szCs w:val="20"/>
        </w:rPr>
        <w:t>punt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huwa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definit</w:t>
      </w:r>
      <w:r w:rsidRPr="00DA3743">
        <w:rPr>
          <w:spacing w:val="-4"/>
          <w:sz w:val="20"/>
          <w:szCs w:val="20"/>
        </w:rPr>
        <w:t xml:space="preserve"> </w:t>
      </w:r>
      <w:r w:rsidRPr="00DA3743">
        <w:rPr>
          <w:sz w:val="20"/>
          <w:szCs w:val="20"/>
        </w:rPr>
        <w:t>bħala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tnaqqis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ta’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mill-inqas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70</w:t>
      </w:r>
      <w:r w:rsidR="008138C5" w:rsidRPr="00DA3743">
        <w:rPr>
          <w:spacing w:val="-1"/>
          <w:sz w:val="20"/>
          <w:szCs w:val="20"/>
        </w:rPr>
        <w:t> </w:t>
      </w:r>
      <w:r w:rsidRPr="00DA3743">
        <w:rPr>
          <w:sz w:val="20"/>
          <w:szCs w:val="20"/>
        </w:rPr>
        <w:t>punt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fil-punteġġ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ta’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pacing w:val="-4"/>
          <w:sz w:val="20"/>
          <w:szCs w:val="20"/>
        </w:rPr>
        <w:t>CDAI</w:t>
      </w:r>
    </w:p>
    <w:p w14:paraId="745F4F9E" w14:textId="4675B5BA" w:rsidR="00843B14" w:rsidRPr="00DA3743" w:rsidRDefault="00F9135F" w:rsidP="006902F7">
      <w:pPr>
        <w:suppressAutoHyphens/>
        <w:rPr>
          <w:sz w:val="20"/>
          <w:szCs w:val="20"/>
        </w:rPr>
      </w:pPr>
      <w:r w:rsidRPr="005A6E26">
        <w:rPr>
          <w:sz w:val="20"/>
          <w:szCs w:val="20"/>
          <w:lang w:val="it-IT"/>
        </w:rPr>
        <w:t xml:space="preserve">* </w:t>
      </w:r>
      <w:r w:rsidR="005E3319" w:rsidRPr="00DA3743">
        <w:rPr>
          <w:sz w:val="20"/>
          <w:szCs w:val="20"/>
        </w:rPr>
        <w:t>Ma</w:t>
      </w:r>
      <w:r w:rsidR="005E3319" w:rsidRPr="00DA3743">
        <w:rPr>
          <w:spacing w:val="-5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rrispondewx</w:t>
      </w:r>
      <w:r w:rsidR="005E3319" w:rsidRPr="00DA3743">
        <w:rPr>
          <w:spacing w:val="-5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għal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terapija</w:t>
      </w:r>
      <w:r w:rsidR="005E3319" w:rsidRPr="00DA3743">
        <w:rPr>
          <w:spacing w:val="-4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kontra</w:t>
      </w:r>
      <w:r w:rsidR="005E3319" w:rsidRPr="00DA3743">
        <w:rPr>
          <w:spacing w:val="-4"/>
          <w:sz w:val="20"/>
          <w:szCs w:val="20"/>
        </w:rPr>
        <w:t xml:space="preserve"> TNFα</w:t>
      </w:r>
    </w:p>
    <w:p w14:paraId="745F4F9F" w14:textId="77777777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** Ma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rrispondewx</w:t>
      </w:r>
      <w:r w:rsidRPr="00DA3743">
        <w:rPr>
          <w:spacing w:val="-4"/>
          <w:sz w:val="20"/>
          <w:szCs w:val="20"/>
        </w:rPr>
        <w:t xml:space="preserve"> </w:t>
      </w:r>
      <w:r w:rsidRPr="00DA3743">
        <w:rPr>
          <w:sz w:val="20"/>
          <w:szCs w:val="20"/>
        </w:rPr>
        <w:t>għal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terapija</w:t>
      </w:r>
      <w:r w:rsidRPr="00DA3743">
        <w:rPr>
          <w:spacing w:val="-2"/>
          <w:sz w:val="20"/>
          <w:szCs w:val="20"/>
        </w:rPr>
        <w:t xml:space="preserve"> konvenzjonali</w:t>
      </w:r>
    </w:p>
    <w:p w14:paraId="745F4FA0" w14:textId="33B911A6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a</w:t>
      </w:r>
      <w:r w:rsidR="00465BDD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p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0.001</w:t>
      </w:r>
    </w:p>
    <w:p w14:paraId="745F4FA1" w14:textId="5DE6CCEB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b</w:t>
      </w:r>
      <w:r w:rsidR="00465BDD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p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0.01</w:t>
      </w:r>
    </w:p>
    <w:p w14:paraId="745F4FA2" w14:textId="77777777" w:rsidR="00843B14" w:rsidRPr="00DA3743" w:rsidRDefault="00843B14" w:rsidP="006902F7">
      <w:pPr>
        <w:suppressAutoHyphens/>
      </w:pPr>
    </w:p>
    <w:p w14:paraId="745F4FA3" w14:textId="69529489" w:rsidR="00843B14" w:rsidRPr="00DA3743" w:rsidRDefault="005E3319" w:rsidP="006902F7">
      <w:pPr>
        <w:suppressAutoHyphens/>
      </w:pPr>
      <w:r w:rsidRPr="00DA3743">
        <w:t>L-istudju ta’ manteniment (IM-UNITI), evalwa 388</w:t>
      </w:r>
      <w:r w:rsidR="00747472" w:rsidRPr="00DA3743">
        <w:t> </w:t>
      </w:r>
      <w:r w:rsidRPr="00DA3743">
        <w:t>pazjent li kisbu rispons kliniku ta’ 100</w:t>
      </w:r>
      <w:r w:rsidR="00747472" w:rsidRPr="00DA3743">
        <w:t> </w:t>
      </w:r>
      <w:r w:rsidRPr="00DA3743">
        <w:t>punt f’ġimgħa</w:t>
      </w:r>
      <w:r w:rsidR="00747472" w:rsidRPr="00DA3743">
        <w:t> </w:t>
      </w:r>
      <w:r w:rsidRPr="00DA3743">
        <w:t>8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induzzjoni</w:t>
      </w:r>
      <w:r w:rsidRPr="00DA3743">
        <w:rPr>
          <w:spacing w:val="-4"/>
        </w:rPr>
        <w:t xml:space="preserve"> </w:t>
      </w:r>
      <w:r w:rsidRPr="00DA3743">
        <w:t>b’ustekinumab</w:t>
      </w:r>
      <w:r w:rsidRPr="00DA3743">
        <w:rPr>
          <w:spacing w:val="-4"/>
        </w:rPr>
        <w:t xml:space="preserve"> </w:t>
      </w:r>
      <w:r w:rsidRPr="00DA3743">
        <w:t>fl-istudji</w:t>
      </w:r>
      <w:r w:rsidRPr="00DA3743">
        <w:rPr>
          <w:spacing w:val="-4"/>
        </w:rPr>
        <w:t xml:space="preserve"> </w:t>
      </w:r>
      <w:r w:rsidRPr="00DA3743">
        <w:t>UNITI-1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UNITI-2.</w:t>
      </w:r>
      <w:r w:rsidRPr="00DA3743">
        <w:rPr>
          <w:spacing w:val="-4"/>
        </w:rPr>
        <w:t xml:space="preserve"> </w:t>
      </w:r>
      <w:r w:rsidRPr="00DA3743">
        <w:t>Il-pazjenti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randomised biex jirċievu kors ta’ manteniment taħt il-ġilda ta’ 90</w:t>
      </w:r>
      <w:r w:rsidR="00C84D29" w:rsidRPr="00DA3743">
        <w:t> mg</w:t>
      </w:r>
      <w:r w:rsidRPr="00DA3743">
        <w:t xml:space="preserve"> ustekinumab kull 8</w:t>
      </w:r>
      <w:r w:rsidR="00747472" w:rsidRPr="00DA3743">
        <w:t> </w:t>
      </w:r>
      <w:r w:rsidRPr="00DA3743">
        <w:t>ġimgħat, 90</w:t>
      </w:r>
      <w:r w:rsidR="00C84D29" w:rsidRPr="00DA3743">
        <w:t> mg</w:t>
      </w:r>
      <w:r w:rsidRPr="00DA3743">
        <w:t xml:space="preserve"> ustekinumab kull 12-il ġimgħa jew plaċebo għal 44 ġimgħa (għall-pożoloġija ta’ manteniment irrakkomandata, ara sezzjoni</w:t>
      </w:r>
      <w:r w:rsidR="00FB1871" w:rsidRPr="00DA3743">
        <w:t> </w:t>
      </w:r>
      <w:r w:rsidRPr="00DA3743">
        <w:t xml:space="preserve">4.2 tal-SmPC ta’ </w:t>
      </w:r>
      <w:r w:rsidR="00332AF3" w:rsidRPr="00DA3743">
        <w:t>WEZENLA</w:t>
      </w:r>
      <w:r w:rsidRPr="00DA3743">
        <w:t xml:space="preserve"> </w:t>
      </w:r>
      <w:r w:rsidR="001D4704" w:rsidRPr="00DA3743">
        <w:t>s</w:t>
      </w:r>
      <w:r w:rsidRPr="00DA3743">
        <w:t xml:space="preserve">oluzzjoni għall-injezzjoni (kunjett) u </w:t>
      </w:r>
      <w:r w:rsidR="001D4704" w:rsidRPr="00DA3743">
        <w:t>s</w:t>
      </w:r>
      <w:r w:rsidRPr="00DA3743">
        <w:t>oluzzjoni għall-injezzjoni f’siringa mimlija għal-lest</w:t>
      </w:r>
      <w:r w:rsidR="00C41C1C" w:rsidRPr="00DA3743">
        <w:t xml:space="preserve"> j</w:t>
      </w:r>
      <w:r w:rsidR="00C41C1C" w:rsidRPr="005A6E26">
        <w:t>ew tal-SmPC ta</w:t>
      </w:r>
      <w:r w:rsidR="00125B2C" w:rsidRPr="005A6E26">
        <w:t>l-</w:t>
      </w:r>
      <w:r w:rsidR="00C41C1C" w:rsidRPr="005A6E26">
        <w:t>pinna mimlija għal-lest</w:t>
      </w:r>
      <w:r w:rsidRPr="00DA3743">
        <w:rPr>
          <w:spacing w:val="-2"/>
        </w:rPr>
        <w:t>).</w:t>
      </w:r>
    </w:p>
    <w:p w14:paraId="7BD9BF29" w14:textId="77777777" w:rsidR="000F4C4A" w:rsidRPr="00DA3743" w:rsidRDefault="000F4C4A" w:rsidP="006902F7">
      <w:pPr>
        <w:suppressAutoHyphens/>
      </w:pPr>
    </w:p>
    <w:p w14:paraId="745F4FA4" w14:textId="3A3E582E" w:rsidR="00843B14" w:rsidRPr="00DA3743" w:rsidRDefault="005E3319" w:rsidP="006902F7">
      <w:pPr>
        <w:suppressAutoHyphens/>
      </w:pPr>
      <w:r w:rsidRPr="00DA3743">
        <w:t>Proporzjonijiet</w:t>
      </w:r>
      <w:r w:rsidRPr="00DA3743">
        <w:rPr>
          <w:spacing w:val="-2"/>
        </w:rPr>
        <w:t xml:space="preserve"> </w:t>
      </w:r>
      <w:r w:rsidRPr="00DA3743">
        <w:t>ogħla</w:t>
      </w:r>
      <w:r w:rsidRPr="00DA3743">
        <w:rPr>
          <w:spacing w:val="-3"/>
        </w:rPr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sinifikanti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baqgħu</w:t>
      </w:r>
      <w:r w:rsidRPr="00DA3743">
        <w:rPr>
          <w:spacing w:val="-3"/>
        </w:rPr>
        <w:t xml:space="preserve"> </w:t>
      </w:r>
      <w:r w:rsidRPr="00DA3743">
        <w:t>f’remissjoni</w:t>
      </w:r>
      <w:r w:rsidRPr="00DA3743">
        <w:rPr>
          <w:spacing w:val="-3"/>
        </w:rPr>
        <w:t xml:space="preserve"> </w:t>
      </w:r>
      <w:r w:rsidRPr="00DA3743">
        <w:t>klinika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kliniku</w:t>
      </w:r>
      <w:r w:rsidRPr="00DA3743">
        <w:rPr>
          <w:spacing w:val="-3"/>
        </w:rPr>
        <w:t xml:space="preserve"> </w:t>
      </w:r>
      <w:r w:rsidRPr="00DA3743">
        <w:t>fil</w:t>
      </w:r>
      <w:r w:rsidR="001A7087" w:rsidRPr="00DA3743">
        <w:noBreakHyphen/>
      </w:r>
      <w:r w:rsidRPr="00DA3743">
        <w:t>gruppi ttrattati b’ustekinumab meta mqabbel mal-grupp tal-plaċebo f’ġimgħa</w:t>
      </w:r>
      <w:r w:rsidR="00201CF1" w:rsidRPr="00DA3743">
        <w:t> </w:t>
      </w:r>
      <w:r w:rsidRPr="00DA3743">
        <w:t xml:space="preserve">44 (ara </w:t>
      </w:r>
      <w:r w:rsidR="001D4704" w:rsidRPr="00DA3743">
        <w:t>t</w:t>
      </w:r>
      <w:r w:rsidRPr="00DA3743">
        <w:t>abella</w:t>
      </w:r>
      <w:r w:rsidR="004F3189" w:rsidRPr="00DA3743">
        <w:t> </w:t>
      </w:r>
      <w:r w:rsidR="008F2408">
        <w:t>5</w:t>
      </w:r>
      <w:r w:rsidRPr="00DA3743">
        <w:t>).</w:t>
      </w:r>
    </w:p>
    <w:p w14:paraId="6836A56F" w14:textId="77777777" w:rsidR="000F4C4A" w:rsidRPr="00DA3743" w:rsidRDefault="000F4C4A" w:rsidP="006902F7">
      <w:pPr>
        <w:suppressAutoHyphens/>
        <w:rPr>
          <w:i/>
        </w:rPr>
      </w:pPr>
    </w:p>
    <w:p w14:paraId="745F4FA6" w14:textId="04C9AE16" w:rsidR="00843B14" w:rsidRPr="00DA3743" w:rsidRDefault="005E3319" w:rsidP="006902F7">
      <w:pPr>
        <w:keepNext/>
        <w:suppressAutoHyphens/>
        <w:rPr>
          <w:b/>
          <w:bCs/>
          <w:iCs/>
        </w:rPr>
      </w:pPr>
      <w:r w:rsidRPr="00DA3743">
        <w:rPr>
          <w:b/>
          <w:bCs/>
          <w:iCs/>
        </w:rPr>
        <w:t>Tabella</w:t>
      </w:r>
      <w:r w:rsidR="00201CF1" w:rsidRPr="00DA3743">
        <w:rPr>
          <w:b/>
          <w:bCs/>
          <w:iCs/>
        </w:rPr>
        <w:t> </w:t>
      </w:r>
      <w:r w:rsidR="008F2408">
        <w:rPr>
          <w:b/>
          <w:bCs/>
          <w:iCs/>
        </w:rPr>
        <w:t>5</w:t>
      </w:r>
      <w:r w:rsidR="008C5987" w:rsidRPr="00DA3743">
        <w:rPr>
          <w:b/>
          <w:bCs/>
          <w:iCs/>
        </w:rPr>
        <w:t>.</w:t>
      </w:r>
      <w:r w:rsidR="00100EB7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Manteniment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ta’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Rispons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Remissjoni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Kliniċi</w:t>
      </w:r>
      <w:r w:rsidRPr="00DA3743">
        <w:rPr>
          <w:b/>
          <w:bCs/>
          <w:iCs/>
          <w:spacing w:val="-2"/>
        </w:rPr>
        <w:t xml:space="preserve"> </w:t>
      </w:r>
      <w:r w:rsidRPr="00DA3743">
        <w:rPr>
          <w:b/>
          <w:bCs/>
          <w:iCs/>
        </w:rPr>
        <w:t>f’IM-UNITI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(ġimgħa</w:t>
      </w:r>
      <w:r w:rsidR="00201CF1" w:rsidRPr="00DA3743">
        <w:rPr>
          <w:b/>
          <w:bCs/>
          <w:iCs/>
          <w:spacing w:val="-5"/>
        </w:rPr>
        <w:t> </w:t>
      </w:r>
      <w:r w:rsidRPr="00DA3743">
        <w:rPr>
          <w:b/>
          <w:bCs/>
          <w:iCs/>
        </w:rPr>
        <w:t>44;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52</w:t>
      </w:r>
      <w:r w:rsidR="00201CF1" w:rsidRPr="00DA3743">
        <w:rPr>
          <w:b/>
          <w:bCs/>
          <w:iCs/>
          <w:spacing w:val="-2"/>
        </w:rPr>
        <w:t> </w:t>
      </w:r>
      <w:r w:rsidRPr="00DA3743">
        <w:rPr>
          <w:b/>
          <w:bCs/>
          <w:iCs/>
        </w:rPr>
        <w:t>ġimgħa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mill</w:t>
      </w:r>
      <w:r w:rsidR="001A7087" w:rsidRPr="00DA3743">
        <w:rPr>
          <w:b/>
          <w:bCs/>
          <w:iCs/>
        </w:rPr>
        <w:noBreakHyphen/>
      </w:r>
      <w:r w:rsidRPr="00DA3743">
        <w:rPr>
          <w:b/>
          <w:bCs/>
          <w:iCs/>
        </w:rPr>
        <w:t>bidu tad-doża ta’ induzzjoni)</w:t>
      </w:r>
    </w:p>
    <w:p w14:paraId="23D3EDE7" w14:textId="77777777" w:rsidR="00811938" w:rsidRPr="00DA3743" w:rsidRDefault="00811938" w:rsidP="006902F7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4403"/>
        <w:gridCol w:w="1365"/>
        <w:gridCol w:w="1534"/>
        <w:gridCol w:w="1762"/>
      </w:tblGrid>
      <w:tr w:rsidR="00302FE9" w:rsidRPr="00DA3743" w14:paraId="745F4FB2" w14:textId="77777777" w:rsidTr="00CD078A">
        <w:trPr>
          <w:cantSplit/>
          <w:trHeight w:val="1304"/>
          <w:tblHeader/>
        </w:trPr>
        <w:tc>
          <w:tcPr>
            <w:tcW w:w="2429" w:type="pct"/>
            <w:vAlign w:val="center"/>
          </w:tcPr>
          <w:p w14:paraId="745F4FA7" w14:textId="77777777" w:rsidR="00843B14" w:rsidRPr="00DA3743" w:rsidRDefault="00843B14" w:rsidP="006902F7">
            <w:pPr>
              <w:keepNext/>
              <w:suppressAutoHyphens/>
              <w:rPr>
                <w:sz w:val="20"/>
              </w:rPr>
            </w:pPr>
          </w:p>
        </w:tc>
        <w:tc>
          <w:tcPr>
            <w:tcW w:w="753" w:type="pct"/>
            <w:vAlign w:val="center"/>
          </w:tcPr>
          <w:p w14:paraId="745F4FA8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2"/>
              </w:rPr>
              <w:t>Plaċebo*</w:t>
            </w:r>
          </w:p>
          <w:p w14:paraId="745F4FA9" w14:textId="77777777" w:rsidR="00843B14" w:rsidRPr="00DA3743" w:rsidRDefault="00843B14" w:rsidP="006902F7">
            <w:pPr>
              <w:keepNext/>
              <w:suppressAutoHyphens/>
              <w:jc w:val="center"/>
              <w:rPr>
                <w:i/>
              </w:rPr>
            </w:pPr>
          </w:p>
          <w:p w14:paraId="745F4FAA" w14:textId="77777777" w:rsidR="00843B14" w:rsidRPr="00DA3743" w:rsidRDefault="00843B14" w:rsidP="006902F7">
            <w:pPr>
              <w:keepNext/>
              <w:suppressAutoHyphens/>
              <w:jc w:val="center"/>
              <w:rPr>
                <w:i/>
              </w:rPr>
            </w:pPr>
          </w:p>
          <w:p w14:paraId="745F4FAB" w14:textId="77777777" w:rsidR="00843B14" w:rsidRPr="00DA3743" w:rsidRDefault="00843B14" w:rsidP="006902F7">
            <w:pPr>
              <w:keepNext/>
              <w:suppressAutoHyphens/>
              <w:jc w:val="center"/>
              <w:rPr>
                <w:i/>
              </w:rPr>
            </w:pPr>
          </w:p>
          <w:p w14:paraId="745F4FAC" w14:textId="05FBF543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</w:t>
            </w:r>
            <w:r w:rsidR="00201CF1" w:rsidRPr="00DA3743">
              <w:rPr>
                <w:b/>
              </w:rPr>
              <w:t> </w:t>
            </w:r>
            <w:r w:rsidRPr="00DA3743">
              <w:rPr>
                <w:b/>
              </w:rPr>
              <w:t>=</w:t>
            </w:r>
            <w:r w:rsidR="00201CF1" w:rsidRPr="00DA3743">
              <w:rPr>
                <w:b/>
              </w:rPr>
              <w:t> </w:t>
            </w:r>
            <w:r w:rsidRPr="00DA3743">
              <w:rPr>
                <w:b/>
                <w:spacing w:val="-4"/>
              </w:rPr>
              <w:t>131</w:t>
            </w:r>
            <w:r w:rsidRPr="00DA3743">
              <w:rPr>
                <w:b/>
                <w:spacing w:val="-4"/>
                <w:vertAlign w:val="superscript"/>
              </w:rPr>
              <w:t>†</w:t>
            </w:r>
          </w:p>
        </w:tc>
        <w:tc>
          <w:tcPr>
            <w:tcW w:w="846" w:type="pct"/>
            <w:vAlign w:val="center"/>
          </w:tcPr>
          <w:p w14:paraId="745F4FAD" w14:textId="5DA41954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90</w:t>
            </w:r>
            <w:r w:rsidR="00C84D29" w:rsidRPr="00DA3743">
              <w:rPr>
                <w:b/>
              </w:rPr>
              <w:t> mg</w:t>
            </w:r>
            <w:r w:rsidRPr="00DA3743">
              <w:rPr>
                <w:b/>
              </w:rPr>
              <w:t xml:space="preserve"> </w:t>
            </w:r>
            <w:r w:rsidRPr="00DA3743">
              <w:rPr>
                <w:b/>
                <w:spacing w:val="-2"/>
              </w:rPr>
              <w:t xml:space="preserve">ustekinumab </w:t>
            </w:r>
            <w:r w:rsidRPr="00DA3743">
              <w:rPr>
                <w:b/>
                <w:spacing w:val="-4"/>
              </w:rPr>
              <w:t>kull</w:t>
            </w:r>
          </w:p>
          <w:p w14:paraId="745F4FAE" w14:textId="56E02AB0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8</w:t>
            </w:r>
            <w:r w:rsidR="00201CF1" w:rsidRPr="00DA3743">
              <w:rPr>
                <w:b/>
              </w:rPr>
              <w:t> </w:t>
            </w:r>
            <w:r w:rsidRPr="00DA3743">
              <w:rPr>
                <w:b/>
                <w:spacing w:val="-2"/>
              </w:rPr>
              <w:t>ġimgħat</w:t>
            </w:r>
          </w:p>
          <w:p w14:paraId="745F4FAF" w14:textId="67036F00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</w:t>
            </w:r>
            <w:r w:rsidR="00201CF1" w:rsidRPr="00DA3743">
              <w:rPr>
                <w:b/>
              </w:rPr>
              <w:t> </w:t>
            </w:r>
            <w:r w:rsidRPr="00DA3743">
              <w:rPr>
                <w:b/>
              </w:rPr>
              <w:t>=</w:t>
            </w:r>
            <w:r w:rsidR="00201CF1" w:rsidRPr="00DA3743">
              <w:rPr>
                <w:b/>
              </w:rPr>
              <w:t> </w:t>
            </w:r>
            <w:r w:rsidRPr="00DA3743">
              <w:rPr>
                <w:b/>
                <w:spacing w:val="-4"/>
              </w:rPr>
              <w:t>128</w:t>
            </w:r>
            <w:r w:rsidRPr="00DA3743">
              <w:rPr>
                <w:b/>
                <w:spacing w:val="-4"/>
                <w:vertAlign w:val="superscript"/>
              </w:rPr>
              <w:t>†</w:t>
            </w:r>
          </w:p>
        </w:tc>
        <w:tc>
          <w:tcPr>
            <w:tcW w:w="972" w:type="pct"/>
            <w:vAlign w:val="center"/>
          </w:tcPr>
          <w:p w14:paraId="745F4FB0" w14:textId="0E9236BB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90</w:t>
            </w:r>
            <w:r w:rsidR="00C84D29" w:rsidRPr="00DA3743">
              <w:rPr>
                <w:b/>
              </w:rPr>
              <w:t> mg</w:t>
            </w:r>
            <w:r w:rsidRPr="00DA3743">
              <w:rPr>
                <w:b/>
              </w:rPr>
              <w:t xml:space="preserve"> </w:t>
            </w:r>
            <w:r w:rsidRPr="00DA3743">
              <w:rPr>
                <w:b/>
                <w:spacing w:val="-2"/>
              </w:rPr>
              <w:t xml:space="preserve">ustekinumab </w:t>
            </w:r>
            <w:r w:rsidRPr="00DA3743">
              <w:rPr>
                <w:b/>
              </w:rPr>
              <w:t xml:space="preserve">kull 12-il </w:t>
            </w:r>
            <w:r w:rsidRPr="00DA3743">
              <w:rPr>
                <w:b/>
                <w:spacing w:val="-2"/>
              </w:rPr>
              <w:t>ġimgħa</w:t>
            </w:r>
          </w:p>
          <w:p w14:paraId="745F4FB1" w14:textId="43E0468F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</w:t>
            </w:r>
            <w:r w:rsidR="00201CF1" w:rsidRPr="00DA3743">
              <w:rPr>
                <w:b/>
                <w:spacing w:val="-1"/>
              </w:rPr>
              <w:t> </w:t>
            </w:r>
            <w:r w:rsidRPr="00DA3743">
              <w:rPr>
                <w:b/>
              </w:rPr>
              <w:t>=</w:t>
            </w:r>
            <w:r w:rsidR="00201CF1" w:rsidRPr="00DA3743">
              <w:rPr>
                <w:b/>
              </w:rPr>
              <w:t> </w:t>
            </w:r>
            <w:r w:rsidRPr="00DA3743">
              <w:rPr>
                <w:b/>
                <w:spacing w:val="-4"/>
              </w:rPr>
              <w:t>129</w:t>
            </w:r>
            <w:r w:rsidRPr="00DA3743">
              <w:rPr>
                <w:b/>
                <w:spacing w:val="-4"/>
                <w:vertAlign w:val="superscript"/>
              </w:rPr>
              <w:t>†</w:t>
            </w:r>
          </w:p>
        </w:tc>
      </w:tr>
      <w:tr w:rsidR="00302FE9" w:rsidRPr="00DA3743" w14:paraId="745F4FB7" w14:textId="77777777" w:rsidTr="00CD078A">
        <w:trPr>
          <w:cantSplit/>
          <w:trHeight w:val="253"/>
        </w:trPr>
        <w:tc>
          <w:tcPr>
            <w:tcW w:w="2429" w:type="pct"/>
            <w:vAlign w:val="center"/>
          </w:tcPr>
          <w:p w14:paraId="745F4FB3" w14:textId="77777777" w:rsidR="00843B14" w:rsidRPr="00DA3743" w:rsidRDefault="005E3319" w:rsidP="006902F7">
            <w:pPr>
              <w:suppressAutoHyphens/>
            </w:pPr>
            <w:r w:rsidRPr="00DA3743">
              <w:t>Remissjoni</w:t>
            </w:r>
            <w:r w:rsidRPr="00DA3743">
              <w:rPr>
                <w:spacing w:val="-10"/>
              </w:rPr>
              <w:t xml:space="preserve"> </w:t>
            </w:r>
            <w:r w:rsidRPr="00DA3743">
              <w:rPr>
                <w:spacing w:val="-2"/>
              </w:rPr>
              <w:t>Klinika</w:t>
            </w:r>
          </w:p>
        </w:tc>
        <w:tc>
          <w:tcPr>
            <w:tcW w:w="753" w:type="pct"/>
            <w:vAlign w:val="center"/>
          </w:tcPr>
          <w:p w14:paraId="745F4FB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36%</w:t>
            </w:r>
          </w:p>
        </w:tc>
        <w:tc>
          <w:tcPr>
            <w:tcW w:w="846" w:type="pct"/>
            <w:vAlign w:val="center"/>
          </w:tcPr>
          <w:p w14:paraId="745F4FB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53%</w:t>
            </w:r>
            <w:r w:rsidRPr="00DA3743">
              <w:rPr>
                <w:spacing w:val="-4"/>
                <w:vertAlign w:val="superscript"/>
              </w:rPr>
              <w:t>a</w:t>
            </w:r>
          </w:p>
        </w:tc>
        <w:tc>
          <w:tcPr>
            <w:tcW w:w="972" w:type="pct"/>
            <w:vAlign w:val="center"/>
          </w:tcPr>
          <w:p w14:paraId="745F4FB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49%</w:t>
            </w:r>
            <w:r w:rsidRPr="00DA3743">
              <w:rPr>
                <w:spacing w:val="-4"/>
                <w:vertAlign w:val="superscript"/>
              </w:rPr>
              <w:t>b</w:t>
            </w:r>
          </w:p>
        </w:tc>
      </w:tr>
      <w:tr w:rsidR="00302FE9" w:rsidRPr="00DA3743" w14:paraId="745F4FBC" w14:textId="77777777" w:rsidTr="00CD078A">
        <w:trPr>
          <w:cantSplit/>
          <w:trHeight w:val="251"/>
        </w:trPr>
        <w:tc>
          <w:tcPr>
            <w:tcW w:w="2429" w:type="pct"/>
            <w:vAlign w:val="center"/>
          </w:tcPr>
          <w:p w14:paraId="745F4FB8" w14:textId="77777777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7"/>
              </w:rPr>
              <w:t xml:space="preserve"> </w:t>
            </w:r>
            <w:r w:rsidRPr="00DA3743">
              <w:rPr>
                <w:spacing w:val="-2"/>
              </w:rPr>
              <w:t>Kliniku</w:t>
            </w:r>
          </w:p>
        </w:tc>
        <w:tc>
          <w:tcPr>
            <w:tcW w:w="753" w:type="pct"/>
            <w:vAlign w:val="center"/>
          </w:tcPr>
          <w:p w14:paraId="745F4FB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44%</w:t>
            </w:r>
          </w:p>
        </w:tc>
        <w:tc>
          <w:tcPr>
            <w:tcW w:w="846" w:type="pct"/>
            <w:vAlign w:val="center"/>
          </w:tcPr>
          <w:p w14:paraId="745F4FB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59%</w:t>
            </w:r>
            <w:r w:rsidRPr="00DA3743">
              <w:rPr>
                <w:spacing w:val="-4"/>
                <w:vertAlign w:val="superscript"/>
              </w:rPr>
              <w:t>b</w:t>
            </w:r>
          </w:p>
        </w:tc>
        <w:tc>
          <w:tcPr>
            <w:tcW w:w="972" w:type="pct"/>
            <w:vAlign w:val="center"/>
          </w:tcPr>
          <w:p w14:paraId="745F4FBB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58%</w:t>
            </w:r>
            <w:r w:rsidRPr="00DA3743">
              <w:rPr>
                <w:spacing w:val="-4"/>
                <w:vertAlign w:val="superscript"/>
              </w:rPr>
              <w:t>b</w:t>
            </w:r>
          </w:p>
        </w:tc>
      </w:tr>
      <w:tr w:rsidR="00302FE9" w:rsidRPr="00DA3743" w14:paraId="745F4FC1" w14:textId="77777777" w:rsidTr="00CD078A">
        <w:trPr>
          <w:cantSplit/>
          <w:trHeight w:val="283"/>
        </w:trPr>
        <w:tc>
          <w:tcPr>
            <w:tcW w:w="2429" w:type="pct"/>
            <w:vAlign w:val="center"/>
          </w:tcPr>
          <w:p w14:paraId="745F4FBD" w14:textId="77777777" w:rsidR="00843B14" w:rsidRPr="00DA3743" w:rsidRDefault="005E3319" w:rsidP="006902F7">
            <w:pPr>
              <w:suppressAutoHyphens/>
            </w:pPr>
            <w:r w:rsidRPr="00DA3743">
              <w:t>Remissjoni</w:t>
            </w:r>
            <w:r w:rsidRPr="00DA3743">
              <w:rPr>
                <w:spacing w:val="-9"/>
              </w:rPr>
              <w:t xml:space="preserve"> </w:t>
            </w:r>
            <w:r w:rsidRPr="00DA3743">
              <w:t>Klinika</w:t>
            </w:r>
            <w:r w:rsidRPr="00DA3743">
              <w:rPr>
                <w:spacing w:val="-9"/>
              </w:rPr>
              <w:t xml:space="preserve"> </w:t>
            </w:r>
            <w:r w:rsidRPr="00DA3743">
              <w:t>Mingħajr</w:t>
            </w:r>
            <w:r w:rsidRPr="00DA3743">
              <w:rPr>
                <w:spacing w:val="-9"/>
              </w:rPr>
              <w:t xml:space="preserve"> </w:t>
            </w:r>
            <w:r w:rsidRPr="00DA3743">
              <w:rPr>
                <w:spacing w:val="-2"/>
              </w:rPr>
              <w:t>Kortikosterojdi</w:t>
            </w:r>
          </w:p>
        </w:tc>
        <w:tc>
          <w:tcPr>
            <w:tcW w:w="753" w:type="pct"/>
            <w:vAlign w:val="center"/>
          </w:tcPr>
          <w:p w14:paraId="745F4FB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30%</w:t>
            </w:r>
          </w:p>
        </w:tc>
        <w:tc>
          <w:tcPr>
            <w:tcW w:w="846" w:type="pct"/>
            <w:vAlign w:val="center"/>
          </w:tcPr>
          <w:p w14:paraId="745F4FB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47%</w:t>
            </w:r>
            <w:r w:rsidRPr="00DA3743">
              <w:rPr>
                <w:spacing w:val="-4"/>
                <w:vertAlign w:val="superscript"/>
              </w:rPr>
              <w:t>a</w:t>
            </w:r>
          </w:p>
        </w:tc>
        <w:tc>
          <w:tcPr>
            <w:tcW w:w="972" w:type="pct"/>
            <w:vAlign w:val="center"/>
          </w:tcPr>
          <w:p w14:paraId="745F4FC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43%</w:t>
            </w:r>
            <w:r w:rsidRPr="00DA3743">
              <w:rPr>
                <w:spacing w:val="-4"/>
                <w:vertAlign w:val="superscript"/>
              </w:rPr>
              <w:t>c</w:t>
            </w:r>
          </w:p>
        </w:tc>
      </w:tr>
      <w:tr w:rsidR="00302FE9" w:rsidRPr="00DA3743" w14:paraId="745F4FC6" w14:textId="77777777" w:rsidTr="00CD078A">
        <w:trPr>
          <w:cantSplit/>
          <w:trHeight w:val="283"/>
        </w:trPr>
        <w:tc>
          <w:tcPr>
            <w:tcW w:w="2429" w:type="pct"/>
            <w:vAlign w:val="center"/>
          </w:tcPr>
          <w:p w14:paraId="745F4FC2" w14:textId="77777777" w:rsidR="00843B14" w:rsidRPr="00DA3743" w:rsidRDefault="005E3319" w:rsidP="006902F7">
            <w:pPr>
              <w:suppressAutoHyphens/>
            </w:pPr>
            <w:r w:rsidRPr="00DA3743">
              <w:t>Remissjoni</w:t>
            </w:r>
            <w:r w:rsidRPr="00DA3743">
              <w:rPr>
                <w:spacing w:val="-9"/>
              </w:rPr>
              <w:t xml:space="preserve"> </w:t>
            </w:r>
            <w:r w:rsidRPr="00DA3743">
              <w:t>Klinika</w:t>
            </w:r>
            <w:r w:rsidRPr="00DA3743">
              <w:rPr>
                <w:spacing w:val="-8"/>
              </w:rPr>
              <w:t xml:space="preserve"> </w:t>
            </w:r>
            <w:r w:rsidRPr="00DA3743">
              <w:rPr>
                <w:spacing w:val="-2"/>
              </w:rPr>
              <w:t>f’pazjenti:</w:t>
            </w:r>
          </w:p>
        </w:tc>
        <w:tc>
          <w:tcPr>
            <w:tcW w:w="753" w:type="pct"/>
            <w:vAlign w:val="center"/>
          </w:tcPr>
          <w:p w14:paraId="745F4FC3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846" w:type="pct"/>
            <w:vAlign w:val="center"/>
          </w:tcPr>
          <w:p w14:paraId="745F4FC4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972" w:type="pct"/>
            <w:vAlign w:val="center"/>
          </w:tcPr>
          <w:p w14:paraId="745F4FC5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</w:tr>
      <w:tr w:rsidR="00302FE9" w:rsidRPr="00DA3743" w14:paraId="745F4FCC" w14:textId="77777777" w:rsidTr="00CD078A">
        <w:trPr>
          <w:cantSplit/>
          <w:trHeight w:val="340"/>
        </w:trPr>
        <w:tc>
          <w:tcPr>
            <w:tcW w:w="2429" w:type="pct"/>
            <w:vAlign w:val="center"/>
          </w:tcPr>
          <w:p w14:paraId="745F4FC8" w14:textId="6CAD00E9" w:rsidR="00843B14" w:rsidRPr="00DA3743" w:rsidRDefault="005E3319" w:rsidP="006902F7">
            <w:pPr>
              <w:suppressAutoHyphens/>
            </w:pPr>
            <w:r w:rsidRPr="00DA3743">
              <w:t>f’remissjoni</w:t>
            </w:r>
            <w:r w:rsidRPr="00DA3743">
              <w:rPr>
                <w:spacing w:val="-7"/>
              </w:rPr>
              <w:t xml:space="preserve"> </w:t>
            </w:r>
            <w:r w:rsidRPr="00DA3743">
              <w:t>fil-bidu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6"/>
              </w:rPr>
              <w:t xml:space="preserve"> </w:t>
            </w:r>
            <w:r w:rsidRPr="00DA3743">
              <w:t>terapija</w:t>
            </w:r>
            <w:r w:rsidRPr="00DA3743">
              <w:rPr>
                <w:spacing w:val="-5"/>
              </w:rPr>
              <w:t xml:space="preserve"> ta’</w:t>
            </w:r>
            <w:r w:rsidRPr="00DA3743">
              <w:rPr>
                <w:spacing w:val="-2"/>
              </w:rPr>
              <w:t>manteniment</w:t>
            </w:r>
          </w:p>
        </w:tc>
        <w:tc>
          <w:tcPr>
            <w:tcW w:w="753" w:type="pct"/>
            <w:vAlign w:val="center"/>
          </w:tcPr>
          <w:p w14:paraId="745F4FC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46%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(36/79)</w:t>
            </w:r>
          </w:p>
        </w:tc>
        <w:tc>
          <w:tcPr>
            <w:tcW w:w="846" w:type="pct"/>
            <w:vAlign w:val="center"/>
          </w:tcPr>
          <w:p w14:paraId="745F4FC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67%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(52/78)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972" w:type="pct"/>
            <w:vAlign w:val="center"/>
          </w:tcPr>
          <w:p w14:paraId="745F4FCB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56%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(44/78)</w:t>
            </w:r>
          </w:p>
        </w:tc>
      </w:tr>
      <w:tr w:rsidR="00302FE9" w:rsidRPr="00DA3743" w14:paraId="745F4FD1" w14:textId="77777777" w:rsidTr="00CD078A">
        <w:trPr>
          <w:cantSplit/>
          <w:trHeight w:val="253"/>
        </w:trPr>
        <w:tc>
          <w:tcPr>
            <w:tcW w:w="2429" w:type="pct"/>
            <w:vAlign w:val="center"/>
          </w:tcPr>
          <w:p w14:paraId="745F4FCD" w14:textId="77777777" w:rsidR="00843B14" w:rsidRPr="00DA3743" w:rsidRDefault="005E3319" w:rsidP="006902F7">
            <w:pPr>
              <w:suppressAutoHyphens/>
            </w:pPr>
            <w:r w:rsidRPr="00DA3743">
              <w:t>li</w:t>
            </w:r>
            <w:r w:rsidRPr="00DA3743">
              <w:rPr>
                <w:spacing w:val="-4"/>
              </w:rPr>
              <w:t xml:space="preserve"> </w:t>
            </w:r>
            <w:r w:rsidRPr="00DA3743">
              <w:t>daħlu</w:t>
            </w:r>
            <w:r w:rsidRPr="00DA3743">
              <w:rPr>
                <w:spacing w:val="-4"/>
              </w:rPr>
              <w:t xml:space="preserve"> </w:t>
            </w:r>
            <w:r w:rsidRPr="00DA3743">
              <w:t>minn</w:t>
            </w:r>
            <w:r w:rsidRPr="00DA3743">
              <w:rPr>
                <w:spacing w:val="-4"/>
              </w:rPr>
              <w:t xml:space="preserve"> </w:t>
            </w:r>
            <w:r w:rsidRPr="00DA3743">
              <w:t>studju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CRD3002</w:t>
            </w:r>
            <w:r w:rsidRPr="00DA3743">
              <w:rPr>
                <w:spacing w:val="-2"/>
                <w:vertAlign w:val="superscript"/>
              </w:rPr>
              <w:t>‡</w:t>
            </w:r>
          </w:p>
        </w:tc>
        <w:tc>
          <w:tcPr>
            <w:tcW w:w="753" w:type="pct"/>
            <w:vAlign w:val="center"/>
          </w:tcPr>
          <w:p w14:paraId="745F4FC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44%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(31/70)</w:t>
            </w:r>
          </w:p>
        </w:tc>
        <w:tc>
          <w:tcPr>
            <w:tcW w:w="846" w:type="pct"/>
            <w:vAlign w:val="center"/>
          </w:tcPr>
          <w:p w14:paraId="745F4FC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63%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(45/72)</w:t>
            </w:r>
            <w:r w:rsidRPr="00DA3743">
              <w:rPr>
                <w:spacing w:val="-2"/>
                <w:vertAlign w:val="superscript"/>
              </w:rPr>
              <w:t>c</w:t>
            </w:r>
          </w:p>
        </w:tc>
        <w:tc>
          <w:tcPr>
            <w:tcW w:w="972" w:type="pct"/>
            <w:vAlign w:val="center"/>
          </w:tcPr>
          <w:p w14:paraId="745F4FD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57%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(41/72)</w:t>
            </w:r>
          </w:p>
        </w:tc>
      </w:tr>
      <w:tr w:rsidR="00302FE9" w:rsidRPr="00DA3743" w14:paraId="745F4FD6" w14:textId="77777777" w:rsidTr="00CD078A">
        <w:trPr>
          <w:cantSplit/>
          <w:trHeight w:val="251"/>
        </w:trPr>
        <w:tc>
          <w:tcPr>
            <w:tcW w:w="2429" w:type="pct"/>
            <w:vAlign w:val="center"/>
          </w:tcPr>
          <w:p w14:paraId="745F4FD2" w14:textId="77777777" w:rsidR="00843B14" w:rsidRPr="00DA3743" w:rsidRDefault="005E3319" w:rsidP="006902F7">
            <w:pPr>
              <w:suppressAutoHyphens/>
            </w:pPr>
            <w:r w:rsidRPr="00DA3743">
              <w:t>li</w:t>
            </w:r>
            <w:r w:rsidRPr="00DA3743">
              <w:rPr>
                <w:spacing w:val="-8"/>
              </w:rPr>
              <w:t xml:space="preserve"> </w:t>
            </w:r>
            <w:r w:rsidRPr="00DA3743">
              <w:t>qatt</w:t>
            </w:r>
            <w:r w:rsidRPr="00DA3743">
              <w:rPr>
                <w:spacing w:val="-6"/>
              </w:rPr>
              <w:t xml:space="preserve"> </w:t>
            </w:r>
            <w:r w:rsidRPr="00DA3743">
              <w:t>ma</w:t>
            </w:r>
            <w:r w:rsidRPr="00DA3743">
              <w:rPr>
                <w:spacing w:val="-5"/>
              </w:rPr>
              <w:t xml:space="preserve"> </w:t>
            </w:r>
            <w:r w:rsidRPr="00DA3743">
              <w:t>rċevew</w:t>
            </w:r>
            <w:r w:rsidRPr="00DA3743">
              <w:rPr>
                <w:spacing w:val="-6"/>
              </w:rPr>
              <w:t xml:space="preserve"> </w:t>
            </w:r>
            <w:r w:rsidRPr="00DA3743">
              <w:t>terapija</w:t>
            </w:r>
            <w:r w:rsidRPr="00DA3743">
              <w:rPr>
                <w:spacing w:val="-6"/>
              </w:rPr>
              <w:t xml:space="preserve"> </w:t>
            </w:r>
            <w:r w:rsidRPr="00DA3743">
              <w:t>kontra</w:t>
            </w:r>
            <w:r w:rsidRPr="00DA3743">
              <w:rPr>
                <w:spacing w:val="-5"/>
              </w:rPr>
              <w:t xml:space="preserve"> </w:t>
            </w:r>
            <w:r w:rsidRPr="00DA3743">
              <w:t>TNF-</w:t>
            </w:r>
            <w:r w:rsidRPr="00DA3743">
              <w:rPr>
                <w:spacing w:val="-10"/>
              </w:rPr>
              <w:t>α</w:t>
            </w:r>
          </w:p>
        </w:tc>
        <w:tc>
          <w:tcPr>
            <w:tcW w:w="753" w:type="pct"/>
            <w:vAlign w:val="center"/>
          </w:tcPr>
          <w:p w14:paraId="745F4FD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49%</w:t>
            </w:r>
            <w:r w:rsidRPr="00DA3743">
              <w:rPr>
                <w:spacing w:val="-2"/>
              </w:rPr>
              <w:t xml:space="preserve"> (25/51)</w:t>
            </w:r>
          </w:p>
        </w:tc>
        <w:tc>
          <w:tcPr>
            <w:tcW w:w="846" w:type="pct"/>
            <w:vAlign w:val="center"/>
          </w:tcPr>
          <w:p w14:paraId="745F4FD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65%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(34/52)</w:t>
            </w:r>
            <w:r w:rsidRPr="00DA3743">
              <w:rPr>
                <w:spacing w:val="-2"/>
                <w:vertAlign w:val="superscript"/>
              </w:rPr>
              <w:t>c</w:t>
            </w:r>
          </w:p>
        </w:tc>
        <w:tc>
          <w:tcPr>
            <w:tcW w:w="972" w:type="pct"/>
            <w:vAlign w:val="center"/>
          </w:tcPr>
          <w:p w14:paraId="745F4FD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57%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(30/53)</w:t>
            </w:r>
          </w:p>
        </w:tc>
      </w:tr>
      <w:tr w:rsidR="00302FE9" w:rsidRPr="00DA3743" w14:paraId="745F4FDB" w14:textId="77777777" w:rsidTr="00CD078A">
        <w:trPr>
          <w:cantSplit/>
          <w:trHeight w:val="253"/>
        </w:trPr>
        <w:tc>
          <w:tcPr>
            <w:tcW w:w="2429" w:type="pct"/>
            <w:vAlign w:val="center"/>
          </w:tcPr>
          <w:p w14:paraId="745F4FD7" w14:textId="77777777" w:rsidR="00843B14" w:rsidRPr="00DA3743" w:rsidRDefault="005E3319" w:rsidP="006902F7">
            <w:pPr>
              <w:suppressAutoHyphens/>
            </w:pPr>
            <w:r w:rsidRPr="00DA3743">
              <w:t>li</w:t>
            </w:r>
            <w:r w:rsidRPr="00DA3743">
              <w:rPr>
                <w:spacing w:val="-4"/>
              </w:rPr>
              <w:t xml:space="preserve"> </w:t>
            </w:r>
            <w:r w:rsidRPr="00DA3743">
              <w:t>daħlu</w:t>
            </w:r>
            <w:r w:rsidRPr="00DA3743">
              <w:rPr>
                <w:spacing w:val="-4"/>
              </w:rPr>
              <w:t xml:space="preserve"> </w:t>
            </w:r>
            <w:r w:rsidRPr="00DA3743">
              <w:t>minn</w:t>
            </w:r>
            <w:r w:rsidRPr="00DA3743">
              <w:rPr>
                <w:spacing w:val="-4"/>
              </w:rPr>
              <w:t xml:space="preserve"> </w:t>
            </w:r>
            <w:r w:rsidRPr="00DA3743">
              <w:t>studju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CRD3001</w:t>
            </w:r>
            <w:r w:rsidRPr="00DA3743">
              <w:rPr>
                <w:spacing w:val="-2"/>
                <w:vertAlign w:val="superscript"/>
              </w:rPr>
              <w:t>§</w:t>
            </w:r>
          </w:p>
        </w:tc>
        <w:tc>
          <w:tcPr>
            <w:tcW w:w="753" w:type="pct"/>
            <w:vAlign w:val="center"/>
          </w:tcPr>
          <w:p w14:paraId="745F4FD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26%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(16/61)</w:t>
            </w:r>
          </w:p>
        </w:tc>
        <w:tc>
          <w:tcPr>
            <w:tcW w:w="846" w:type="pct"/>
            <w:vAlign w:val="center"/>
          </w:tcPr>
          <w:p w14:paraId="745F4FD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41%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(23/56)</w:t>
            </w:r>
          </w:p>
        </w:tc>
        <w:tc>
          <w:tcPr>
            <w:tcW w:w="972" w:type="pct"/>
            <w:vAlign w:val="center"/>
          </w:tcPr>
          <w:p w14:paraId="745F4FD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39%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(22/57)</w:t>
            </w:r>
          </w:p>
        </w:tc>
      </w:tr>
    </w:tbl>
    <w:p w14:paraId="745F4FDC" w14:textId="153D1244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Remissjoni klinika hija definita bħala punteġġ ta’ CDAI ta’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150; Rispons kliniku huwa definit bħala tnaqqis ta’ mill- inqas 100</w:t>
      </w:r>
      <w:r w:rsidR="00880CBD" w:rsidRPr="00DA3743">
        <w:rPr>
          <w:sz w:val="20"/>
          <w:szCs w:val="20"/>
        </w:rPr>
        <w:t> </w:t>
      </w:r>
      <w:r w:rsidRPr="00DA3743">
        <w:rPr>
          <w:sz w:val="20"/>
          <w:szCs w:val="20"/>
        </w:rPr>
        <w:t>punt f’CDAI jew li wieħed ikun f’remissjoni klinika</w:t>
      </w:r>
    </w:p>
    <w:p w14:paraId="745F4FDD" w14:textId="67613706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Il-grupp tal-plaċebo kien jikkonsisti minn pazjenti li kienu f’rispons għal ustekinumab u kienu randomised biex jirċievu plaċebo fil-bidu ta’ terapija ta’ manteniment</w:t>
      </w:r>
    </w:p>
    <w:p w14:paraId="745F4FDE" w14:textId="0A3763DA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†</w:t>
      </w:r>
      <w:r w:rsidRPr="00DA3743">
        <w:rPr>
          <w:sz w:val="20"/>
          <w:szCs w:val="20"/>
        </w:rPr>
        <w:t xml:space="preserve"> Pazjenti li kienu f’rispons kliniku għal ustekinumab ta’ 100</w:t>
      </w:r>
      <w:r w:rsidR="00880CBD" w:rsidRPr="00DA3743">
        <w:rPr>
          <w:sz w:val="20"/>
          <w:szCs w:val="20"/>
        </w:rPr>
        <w:t> </w:t>
      </w:r>
      <w:r w:rsidRPr="00DA3743">
        <w:rPr>
          <w:sz w:val="20"/>
          <w:szCs w:val="20"/>
        </w:rPr>
        <w:t>punt fil-bidu ta’ terapija ta’ manteniment</w:t>
      </w:r>
    </w:p>
    <w:p w14:paraId="745F4FDF" w14:textId="19A71DF2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‡</w:t>
      </w:r>
      <w:r w:rsidR="00D133E7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Pazjenti li ma rrispondewx għal terapija konvenzjonali iżda mhux terapija kontra TNFα</w:t>
      </w:r>
    </w:p>
    <w:p w14:paraId="745F4FE0" w14:textId="5E19AA4C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§</w:t>
      </w:r>
      <w:r w:rsidR="00D133E7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Pazjenti li ma rrispondewx/kienu intolleranti għal terapija kontra TNFα</w:t>
      </w:r>
    </w:p>
    <w:p w14:paraId="745F4FE1" w14:textId="3181F1B9" w:rsidR="00843B14" w:rsidRPr="00DA3743" w:rsidRDefault="00D133E7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a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p</w:t>
      </w:r>
      <w:r w:rsidR="00305489" w:rsidRPr="00DA3743">
        <w:rPr>
          <w:sz w:val="20"/>
          <w:szCs w:val="20"/>
        </w:rPr>
        <w:t> &lt; </w:t>
      </w:r>
      <w:r w:rsidR="005E3319" w:rsidRPr="00DA3743">
        <w:rPr>
          <w:sz w:val="20"/>
          <w:szCs w:val="20"/>
        </w:rPr>
        <w:t>0.01</w:t>
      </w:r>
    </w:p>
    <w:p w14:paraId="745F4FE2" w14:textId="61232511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lastRenderedPageBreak/>
        <w:t>b</w:t>
      </w:r>
      <w:r w:rsidR="00D133E7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p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0.05</w:t>
      </w:r>
    </w:p>
    <w:p w14:paraId="745F4FE3" w14:textId="1C51D55E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c</w:t>
      </w:r>
      <w:r w:rsidR="00D133E7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nominalment sinifikanti (p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0.05)</w:t>
      </w:r>
    </w:p>
    <w:p w14:paraId="745F4FE4" w14:textId="77777777" w:rsidR="00843B14" w:rsidRPr="00DA3743" w:rsidRDefault="00843B14" w:rsidP="006902F7">
      <w:pPr>
        <w:suppressAutoHyphens/>
      </w:pPr>
    </w:p>
    <w:p w14:paraId="745F4FE5" w14:textId="034BD14D" w:rsidR="00843B14" w:rsidRPr="00DA3743" w:rsidRDefault="005E3319" w:rsidP="006902F7">
      <w:pPr>
        <w:suppressAutoHyphens/>
      </w:pPr>
      <w:r w:rsidRPr="00DA3743">
        <w:t>F’IM-UNITI, 29</w:t>
      </w:r>
      <w:r w:rsidR="00880CBD" w:rsidRPr="00DA3743">
        <w:t> </w:t>
      </w:r>
      <w:r w:rsidRPr="00DA3743">
        <w:t>minn 129</w:t>
      </w:r>
      <w:r w:rsidR="00880CBD" w:rsidRPr="00DA3743">
        <w:t> </w:t>
      </w:r>
      <w:r w:rsidRPr="00DA3743">
        <w:t>pazjent ma żammewx rispons għal ustekinumab meta kienu ttrattati kull 12-il ġimgħa u tħallew jaġġustaw id-doża biex jirċievu ustekinumab kull 8</w:t>
      </w:r>
      <w:r w:rsidR="00880CBD" w:rsidRPr="00DA3743">
        <w:t> </w:t>
      </w:r>
      <w:r w:rsidRPr="00DA3743">
        <w:t>ġimgħat. Telf ta’ rispons kien</w:t>
      </w:r>
      <w:r w:rsidRPr="00DA3743">
        <w:rPr>
          <w:spacing w:val="-2"/>
        </w:rPr>
        <w:t xml:space="preserve"> </w:t>
      </w:r>
      <w:r w:rsidRPr="00DA3743">
        <w:t>definit</w:t>
      </w:r>
      <w:r w:rsidRPr="00DA3743">
        <w:rPr>
          <w:spacing w:val="-2"/>
        </w:rPr>
        <w:t xml:space="preserve"> </w:t>
      </w:r>
      <w:r w:rsidRPr="00DA3743">
        <w:t>bħala</w:t>
      </w:r>
      <w:r w:rsidRPr="00DA3743">
        <w:rPr>
          <w:spacing w:val="-2"/>
        </w:rPr>
        <w:t xml:space="preserve"> </w:t>
      </w:r>
      <w:r w:rsidRPr="00DA3743">
        <w:t>punteġġ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CDAI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="00305489" w:rsidRPr="00DA3743">
        <w:t>≥ </w:t>
      </w:r>
      <w:r w:rsidRPr="00DA3743">
        <w:t>220</w:t>
      </w:r>
      <w:r w:rsidR="00880CBD" w:rsidRPr="00DA3743">
        <w:rPr>
          <w:spacing w:val="-2"/>
        </w:rPr>
        <w:t> </w:t>
      </w:r>
      <w:r w:rsidRPr="00DA3743">
        <w:t>punt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żieda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="00305489" w:rsidRPr="00DA3743">
        <w:t>≥ </w:t>
      </w:r>
      <w:r w:rsidRPr="00DA3743">
        <w:t>100</w:t>
      </w:r>
      <w:r w:rsidR="00880CBD" w:rsidRPr="00DA3743">
        <w:t> </w:t>
      </w:r>
      <w:r w:rsidRPr="00DA3743">
        <w:t>punt</w:t>
      </w:r>
      <w:r w:rsidRPr="00DA3743">
        <w:rPr>
          <w:spacing w:val="-2"/>
        </w:rPr>
        <w:t xml:space="preserve"> </w:t>
      </w:r>
      <w:r w:rsidRPr="00DA3743">
        <w:t>mill-punteġġ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CDAI</w:t>
      </w:r>
      <w:r w:rsidRPr="00DA3743">
        <w:rPr>
          <w:spacing w:val="-2"/>
        </w:rPr>
        <w:t xml:space="preserve"> </w:t>
      </w:r>
      <w:r w:rsidRPr="00DA3743">
        <w:t>fil</w:t>
      </w:r>
      <w:r w:rsidR="00D805B0" w:rsidRPr="00DA3743">
        <w:noBreakHyphen/>
      </w:r>
      <w:r w:rsidRPr="00DA3743">
        <w:t>linja bażi. F’dawn il-pazjenti, remissjoni klinika inkisbet f’41.4% tal-pazjenti 16-il ġimgħa wara aġġustament fid-doża.</w:t>
      </w:r>
    </w:p>
    <w:p w14:paraId="77A20F67" w14:textId="77777777" w:rsidR="00EA3A49" w:rsidRPr="00DA3743" w:rsidRDefault="00EA3A49" w:rsidP="006902F7">
      <w:pPr>
        <w:suppressAutoHyphens/>
      </w:pPr>
    </w:p>
    <w:p w14:paraId="745F4FE6" w14:textId="4ACAED50" w:rsidR="00843B14" w:rsidRPr="00DA3743" w:rsidRDefault="005E3319" w:rsidP="006902F7">
      <w:pPr>
        <w:suppressAutoHyphens/>
      </w:pPr>
      <w:r w:rsidRPr="00DA3743">
        <w:t>Pazjenti li ma kinux f’rispons kliniku għal induzzjoni b’ustekinumab f’ġimgħa</w:t>
      </w:r>
      <w:r w:rsidR="00880CBD" w:rsidRPr="00DA3743">
        <w:t> </w:t>
      </w:r>
      <w:r w:rsidRPr="00DA3743">
        <w:t>8 tal-istudji ta’ induzzjoni ta’ UNITI-1 u UNITI-2 (476</w:t>
      </w:r>
      <w:r w:rsidR="00522638" w:rsidRPr="00DA3743">
        <w:t> </w:t>
      </w:r>
      <w:r w:rsidRPr="00DA3743">
        <w:t>pazjent) daħlu fil-porzjon mhux randomised tal-istudju ta’ manteniment (IM-UNITI) u f’dak il-waqt irċevew injezzjoni ta’ 90</w:t>
      </w:r>
      <w:r w:rsidR="00C84D29" w:rsidRPr="00DA3743">
        <w:t> mg</w:t>
      </w:r>
      <w:r w:rsidRPr="00DA3743">
        <w:t xml:space="preserve"> ustekinumab taħt il-ġilda. Tmien ġimgħat wara, 50.5% tal-pazjenti kisbu rispons kliniku u komplew jirċievu għoti ta’ dożi ta’ manteniment</w:t>
      </w:r>
      <w:r w:rsidRPr="00DA3743">
        <w:rPr>
          <w:spacing w:val="-4"/>
        </w:rPr>
        <w:t xml:space="preserve"> </w:t>
      </w:r>
      <w:r w:rsidRPr="00DA3743">
        <w:t>kull</w:t>
      </w:r>
      <w:r w:rsidRPr="00DA3743">
        <w:rPr>
          <w:spacing w:val="-4"/>
        </w:rPr>
        <w:t xml:space="preserve"> </w:t>
      </w:r>
      <w:r w:rsidRPr="00DA3743">
        <w:t>8</w:t>
      </w:r>
      <w:r w:rsidR="00522638" w:rsidRPr="00DA3743">
        <w:rPr>
          <w:spacing w:val="-4"/>
        </w:rPr>
        <w:t> </w:t>
      </w:r>
      <w:r w:rsidRPr="00DA3743">
        <w:t>ġimgħat;</w:t>
      </w:r>
      <w:r w:rsidRPr="00DA3743">
        <w:rPr>
          <w:spacing w:val="-3"/>
        </w:rPr>
        <w:t xml:space="preserve"> </w:t>
      </w:r>
      <w:r w:rsidRPr="00DA3743">
        <w:t>fost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il-pazjenti</w:t>
      </w:r>
      <w:r w:rsidRPr="00DA3743">
        <w:rPr>
          <w:spacing w:val="-4"/>
        </w:rPr>
        <w:t xml:space="preserve"> </w:t>
      </w:r>
      <w:r w:rsidRPr="00DA3743">
        <w:t>b’dożaġġ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manteniment</w:t>
      </w:r>
      <w:r w:rsidRPr="00DA3743">
        <w:rPr>
          <w:spacing w:val="-4"/>
        </w:rPr>
        <w:t xml:space="preserve"> </w:t>
      </w:r>
      <w:r w:rsidRPr="00DA3743">
        <w:t>kontinwu,</w:t>
      </w:r>
      <w:r w:rsidRPr="00DA3743">
        <w:rPr>
          <w:spacing w:val="-4"/>
        </w:rPr>
        <w:t xml:space="preserve"> </w:t>
      </w:r>
      <w:r w:rsidRPr="00DA3743">
        <w:t>il-maġġoranza żammew ir-rispons (68.1%) u kisbu remissjoni (50.2%) f’ġimgħa</w:t>
      </w:r>
      <w:r w:rsidR="00522638" w:rsidRPr="00DA3743">
        <w:t> </w:t>
      </w:r>
      <w:r w:rsidRPr="00DA3743">
        <w:t>44, fi proporzjonijiet li kienu simili għall-pazjenti li fil-bidu rrispondew għal induzzjoni b’ustekinumab.</w:t>
      </w:r>
    </w:p>
    <w:p w14:paraId="745F4FE7" w14:textId="77777777" w:rsidR="00843B14" w:rsidRPr="00DA3743" w:rsidRDefault="00843B14" w:rsidP="006902F7">
      <w:pPr>
        <w:suppressAutoHyphens/>
      </w:pPr>
    </w:p>
    <w:p w14:paraId="745F4FE8" w14:textId="2507BEBC" w:rsidR="00843B14" w:rsidRPr="00DA3743" w:rsidRDefault="005E3319" w:rsidP="006902F7">
      <w:pPr>
        <w:suppressAutoHyphens/>
      </w:pPr>
      <w:r w:rsidRPr="00DA3743">
        <w:t>Minn 131</w:t>
      </w:r>
      <w:r w:rsidR="002D13BE" w:rsidRPr="00DA3743">
        <w:t> </w:t>
      </w:r>
      <w:r w:rsidRPr="00DA3743">
        <w:t>pazjent li rrispondew għal induzzjoni b’ustekinumab, u kienu randomised għall-grupp tal</w:t>
      </w:r>
      <w:r w:rsidR="00D805B0" w:rsidRPr="00DA3743">
        <w:noBreakHyphen/>
      </w:r>
      <w:r w:rsidRPr="00DA3743">
        <w:t>plaċebo fil-bidu tal-istudju ta’ manteniment, 51</w:t>
      </w:r>
      <w:r w:rsidR="002D13BE" w:rsidRPr="00DA3743">
        <w:t> </w:t>
      </w:r>
      <w:r w:rsidRPr="00DA3743">
        <w:t>sussegwentement tilfu r-rispons u rċevew 90</w:t>
      </w:r>
      <w:r w:rsidR="00C84D29" w:rsidRPr="00DA3743">
        <w:t> mg</w:t>
      </w:r>
      <w:r w:rsidRPr="00DA3743">
        <w:t xml:space="preserve"> ustekinumab taħt il-ġilda kull 8</w:t>
      </w:r>
      <w:r w:rsidR="002D13BE" w:rsidRPr="00DA3743">
        <w:t> </w:t>
      </w:r>
      <w:r w:rsidRPr="00DA3743">
        <w:t>ġimgħat. Il-maġġoranza tal-pazjenti li tilfu r-rispons u komplew ustekinumab</w:t>
      </w:r>
      <w:r w:rsidRPr="00DA3743">
        <w:rPr>
          <w:spacing w:val="-3"/>
        </w:rPr>
        <w:t xml:space="preserve"> </w:t>
      </w:r>
      <w:r w:rsidRPr="00DA3743">
        <w:t>għamlu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żmien</w:t>
      </w:r>
      <w:r w:rsidRPr="00DA3743">
        <w:rPr>
          <w:spacing w:val="-3"/>
        </w:rPr>
        <w:t xml:space="preserve"> </w:t>
      </w:r>
      <w:r w:rsidRPr="00DA3743">
        <w:t>24</w:t>
      </w:r>
      <w:r w:rsidR="002D13BE" w:rsidRPr="00DA3743">
        <w:rPr>
          <w:spacing w:val="-3"/>
        </w:rPr>
        <w:t> </w:t>
      </w:r>
      <w:r w:rsidRPr="00DA3743">
        <w:t>ġimgħat</w:t>
      </w:r>
      <w:r w:rsidRPr="00DA3743">
        <w:rPr>
          <w:spacing w:val="-3"/>
        </w:rPr>
        <w:t xml:space="preserve"> </w:t>
      </w:r>
      <w:r w:rsidRPr="00DA3743">
        <w:t>mill-infużjoni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induzzjoni.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il-51</w:t>
      </w:r>
      <w:r w:rsidRPr="00DA3743">
        <w:rPr>
          <w:spacing w:val="-2"/>
        </w:rPr>
        <w:t xml:space="preserve"> </w:t>
      </w:r>
      <w:r w:rsidRPr="00DA3743">
        <w:t>pazjent, 70.6% kisbu rispons kliniku u 39.2% fil-mija kisbu remissjoni klinika 16-il ġimgħa wara li rċevew l</w:t>
      </w:r>
      <w:r w:rsidR="00D805B0" w:rsidRPr="00DA3743">
        <w:noBreakHyphen/>
      </w:r>
      <w:r w:rsidRPr="00DA3743">
        <w:t>ewwel doża taħt il-ġilda ta’ ustekinumab.</w:t>
      </w:r>
    </w:p>
    <w:p w14:paraId="0836DDBE" w14:textId="77777777" w:rsidR="000F4C4A" w:rsidRPr="00DA3743" w:rsidRDefault="000F4C4A" w:rsidP="006902F7">
      <w:pPr>
        <w:suppressAutoHyphens/>
      </w:pPr>
    </w:p>
    <w:p w14:paraId="745F4FE9" w14:textId="409E3238" w:rsidR="00843B14" w:rsidRPr="00DA3743" w:rsidRDefault="005E3319" w:rsidP="006902F7">
      <w:pPr>
        <w:suppressAutoHyphens/>
      </w:pPr>
      <w:r w:rsidRPr="00DA3743">
        <w:t>F’IM-UNITI, il-pazjenti li temmew l-istudju sa ġimgħa</w:t>
      </w:r>
      <w:r w:rsidR="002D13BE" w:rsidRPr="00DA3743">
        <w:t> </w:t>
      </w:r>
      <w:r w:rsidRPr="00DA3743">
        <w:t>44 kienu eliġibbli biex ikomplu t-trattament f’estensjoni tal-istudju. Fost il-567 pazjent li daħlu fuq u ġew trattati b’ustekinumab fl-istudju ta’ estensjoni,</w:t>
      </w:r>
      <w:r w:rsidRPr="00DA3743">
        <w:rPr>
          <w:spacing w:val="-4"/>
        </w:rPr>
        <w:t xml:space="preserve"> </w:t>
      </w:r>
      <w:r w:rsidRPr="00DA3743">
        <w:t>ir-remissjoni</w:t>
      </w:r>
      <w:r w:rsidRPr="00DA3743">
        <w:rPr>
          <w:spacing w:val="-3"/>
        </w:rPr>
        <w:t xml:space="preserve"> </w:t>
      </w:r>
      <w:r w:rsidRPr="00DA3743">
        <w:t>klinika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r-rispons</w:t>
      </w:r>
      <w:r w:rsidRPr="00DA3743">
        <w:rPr>
          <w:spacing w:val="-4"/>
        </w:rPr>
        <w:t xml:space="preserve"> </w:t>
      </w:r>
      <w:r w:rsidRPr="00DA3743">
        <w:t>kliniku</w:t>
      </w:r>
      <w:r w:rsidRPr="00DA3743">
        <w:rPr>
          <w:spacing w:val="-4"/>
        </w:rPr>
        <w:t xml:space="preserve"> </w:t>
      </w:r>
      <w:r w:rsidRPr="00DA3743">
        <w:t>b’mod</w:t>
      </w:r>
      <w:r w:rsidRPr="00DA3743">
        <w:rPr>
          <w:spacing w:val="-1"/>
        </w:rPr>
        <w:t xml:space="preserve"> </w:t>
      </w:r>
      <w:r w:rsidRPr="00DA3743">
        <w:t>ġenerali</w:t>
      </w:r>
      <w:r w:rsidRPr="00DA3743">
        <w:rPr>
          <w:spacing w:val="-4"/>
        </w:rPr>
        <w:t xml:space="preserve"> </w:t>
      </w:r>
      <w:r w:rsidRPr="00DA3743">
        <w:t>nżammu</w:t>
      </w:r>
      <w:r w:rsidRPr="00DA3743">
        <w:rPr>
          <w:spacing w:val="-4"/>
        </w:rPr>
        <w:t xml:space="preserve"> </w:t>
      </w:r>
      <w:r w:rsidRPr="00DA3743">
        <w:t>sa</w:t>
      </w:r>
      <w:r w:rsidRPr="00DA3743">
        <w:rPr>
          <w:spacing w:val="-4"/>
        </w:rPr>
        <w:t xml:space="preserve"> 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252</w:t>
      </w:r>
      <w:r w:rsidR="002D13BE" w:rsidRPr="00DA3743">
        <w:rPr>
          <w:spacing w:val="-3"/>
        </w:rPr>
        <w:t> </w:t>
      </w:r>
      <w:r w:rsidRPr="00DA3743">
        <w:t>kemm</w:t>
      </w:r>
      <w:r w:rsidRPr="00DA3743">
        <w:rPr>
          <w:spacing w:val="-3"/>
        </w:rPr>
        <w:t xml:space="preserve"> </w:t>
      </w:r>
      <w:r w:rsidRPr="00DA3743">
        <w:t xml:space="preserve">għal pazjenti li ma rrispondewx għal terapiji b’TNF kif ukoll dawk li ma rrispondewx għal terapiji </w:t>
      </w:r>
      <w:r w:rsidRPr="00DA3743">
        <w:rPr>
          <w:spacing w:val="-2"/>
        </w:rPr>
        <w:t>konvenzjonali.</w:t>
      </w:r>
    </w:p>
    <w:p w14:paraId="745F4FEA" w14:textId="77777777" w:rsidR="00843B14" w:rsidRPr="00DA3743" w:rsidRDefault="00843B14" w:rsidP="006902F7">
      <w:pPr>
        <w:suppressAutoHyphens/>
      </w:pPr>
    </w:p>
    <w:p w14:paraId="745F4FEB" w14:textId="5D8E0FF8" w:rsidR="00843B14" w:rsidRPr="00DA3743" w:rsidRDefault="005E3319" w:rsidP="006902F7">
      <w:pPr>
        <w:suppressAutoHyphens/>
      </w:pPr>
      <w:r w:rsidRPr="00DA3743">
        <w:t>Ma</w:t>
      </w:r>
      <w:r w:rsidRPr="00DA3743">
        <w:rPr>
          <w:spacing w:val="-2"/>
        </w:rPr>
        <w:t xml:space="preserve"> </w:t>
      </w:r>
      <w:r w:rsidRPr="00DA3743">
        <w:t>ġie</w:t>
      </w:r>
      <w:r w:rsidRPr="00DA3743">
        <w:rPr>
          <w:spacing w:val="-3"/>
        </w:rPr>
        <w:t xml:space="preserve"> </w:t>
      </w:r>
      <w:r w:rsidRPr="00DA3743">
        <w:t>identifikat</w:t>
      </w:r>
      <w:r w:rsidRPr="00DA3743">
        <w:rPr>
          <w:spacing w:val="-3"/>
        </w:rPr>
        <w:t xml:space="preserve"> </w:t>
      </w:r>
      <w:r w:rsidRPr="00DA3743">
        <w:t>l-ebda</w:t>
      </w:r>
      <w:r w:rsidRPr="00DA3743">
        <w:rPr>
          <w:spacing w:val="-2"/>
        </w:rPr>
        <w:t xml:space="preserve"> </w:t>
      </w:r>
      <w:r w:rsidRPr="00DA3743">
        <w:t>tħassib</w:t>
      </w:r>
      <w:r w:rsidRPr="00DA3743">
        <w:rPr>
          <w:spacing w:val="-2"/>
        </w:rPr>
        <w:t xml:space="preserve"> </w:t>
      </w:r>
      <w:r w:rsidRPr="00DA3743">
        <w:t>ġdid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sigurtà</w:t>
      </w:r>
      <w:r w:rsidRPr="00DA3743">
        <w:rPr>
          <w:spacing w:val="-3"/>
        </w:rPr>
        <w:t xml:space="preserve"> </w:t>
      </w:r>
      <w:r w:rsidRPr="00DA3743">
        <w:t>f’din</w:t>
      </w:r>
      <w:r w:rsidRPr="00DA3743">
        <w:rPr>
          <w:spacing w:val="-3"/>
        </w:rPr>
        <w:t xml:space="preserve"> </w:t>
      </w:r>
      <w:r w:rsidRPr="00DA3743">
        <w:t>l-estensjoni</w:t>
      </w:r>
      <w:r w:rsidRPr="00DA3743">
        <w:rPr>
          <w:spacing w:val="-2"/>
        </w:rPr>
        <w:t xml:space="preserve"> </w:t>
      </w:r>
      <w:r w:rsidRPr="00DA3743">
        <w:t>tal-istudju</w:t>
      </w:r>
      <w:r w:rsidRPr="00DA3743">
        <w:rPr>
          <w:spacing w:val="-3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>trattament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5</w:t>
      </w:r>
      <w:r w:rsidR="002D13BE" w:rsidRPr="00DA3743">
        <w:rPr>
          <w:spacing w:val="-5"/>
        </w:rPr>
        <w:t> </w:t>
      </w:r>
      <w:r w:rsidRPr="00DA3743">
        <w:t>snin f’pazjenti bil-</w:t>
      </w:r>
      <w:r w:rsidR="001D4704" w:rsidRPr="00DA3743">
        <w:t>m</w:t>
      </w:r>
      <w:r w:rsidRPr="00DA3743">
        <w:t>arda ta’ Crohn.</w:t>
      </w:r>
    </w:p>
    <w:p w14:paraId="1FD52EFA" w14:textId="77777777" w:rsidR="000F4C4A" w:rsidRPr="00DA3743" w:rsidRDefault="000F4C4A" w:rsidP="006902F7">
      <w:pPr>
        <w:suppressAutoHyphens/>
        <w:rPr>
          <w:i/>
          <w:spacing w:val="-2"/>
        </w:rPr>
      </w:pPr>
    </w:p>
    <w:p w14:paraId="745F4FED" w14:textId="556BB395" w:rsidR="00843B14" w:rsidRPr="00DA3743" w:rsidRDefault="005E3319" w:rsidP="006902F7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spacing w:val="-2"/>
          <w:u w:val="single"/>
        </w:rPr>
        <w:t>Endoskopija</w:t>
      </w:r>
    </w:p>
    <w:p w14:paraId="496E00AC" w14:textId="77777777" w:rsidR="008C5987" w:rsidRPr="00DA3743" w:rsidRDefault="008C5987" w:rsidP="006902F7">
      <w:pPr>
        <w:keepNext/>
        <w:suppressAutoHyphens/>
        <w:rPr>
          <w:iCs/>
        </w:rPr>
      </w:pPr>
    </w:p>
    <w:p w14:paraId="745F4FEE" w14:textId="618486BB" w:rsidR="00843B14" w:rsidRPr="00DA3743" w:rsidRDefault="005E3319" w:rsidP="006902F7">
      <w:pPr>
        <w:suppressAutoHyphens/>
      </w:pPr>
      <w:r w:rsidRPr="00DA3743">
        <w:t>Id-dehra endoskopika tal-mukuża ġiet evalwata f’252</w:t>
      </w:r>
      <w:r w:rsidR="002D13BE" w:rsidRPr="00DA3743">
        <w:t> </w:t>
      </w:r>
      <w:r w:rsidRPr="00DA3743">
        <w:t xml:space="preserve">pazjent b’attività endoskopika tal-marda eliġibbli fil-linja bażi f’sottostudju. Il-punt finali primarju kien bidla mil-linja bażi fil-Punteġġ Simplifikat tas-Severità Endoskopika tal-Marda għall-Marda ta’ Crohn (SES CD - </w:t>
      </w:r>
      <w:r w:rsidRPr="00DA3743">
        <w:rPr>
          <w:i/>
        </w:rPr>
        <w:t>Simplified Endoscopic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Disease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Severity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Score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for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Crohn’s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Disease</w:t>
      </w:r>
      <w:r w:rsidRPr="00DA3743">
        <w:t>),</w:t>
      </w:r>
      <w:r w:rsidRPr="00DA3743">
        <w:rPr>
          <w:spacing w:val="-2"/>
        </w:rPr>
        <w:t xml:space="preserve"> </w:t>
      </w:r>
      <w:r w:rsidRPr="00DA3743">
        <w:t>punteġġ</w:t>
      </w:r>
      <w:r w:rsidRPr="00DA3743">
        <w:rPr>
          <w:spacing w:val="-3"/>
        </w:rPr>
        <w:t xml:space="preserve"> </w:t>
      </w:r>
      <w:r w:rsidRPr="00DA3743">
        <w:t>kompost</w:t>
      </w:r>
      <w:r w:rsidRPr="00DA3743">
        <w:rPr>
          <w:spacing w:val="-3"/>
        </w:rPr>
        <w:t xml:space="preserve"> </w:t>
      </w:r>
      <w:r w:rsidRPr="00DA3743">
        <w:t>tul</w:t>
      </w:r>
      <w:r w:rsidRPr="00DA3743">
        <w:rPr>
          <w:spacing w:val="-3"/>
        </w:rPr>
        <w:t xml:space="preserve"> </w:t>
      </w:r>
      <w:r w:rsidRPr="00DA3743">
        <w:t>5</w:t>
      </w:r>
      <w:r w:rsidR="002D13BE" w:rsidRPr="00DA3743">
        <w:t> </w:t>
      </w:r>
      <w:r w:rsidRPr="00DA3743">
        <w:t>segmenti</w:t>
      </w:r>
      <w:r w:rsidRPr="00DA3743">
        <w:rPr>
          <w:spacing w:val="-3"/>
        </w:rPr>
        <w:t xml:space="preserve"> </w:t>
      </w:r>
      <w:r w:rsidRPr="00DA3743">
        <w:t>tal-ileu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</w:t>
      </w:r>
      <w:r w:rsidR="00D805B0" w:rsidRPr="00DA3743">
        <w:noBreakHyphen/>
      </w:r>
      <w:r w:rsidRPr="00DA3743">
        <w:t>kolon ta’ preżenza/daqs ta’ ulċeri, proporzjon ta’ superfiċje tal-mukuża miksi b’ulċeri, proporzjon ta’ superfiċje tal-mukuża affettwat b’xi feriti oħrajn u l-preżenza/tip ta’ tidjiq/kontrazzjonijiet.</w:t>
      </w:r>
    </w:p>
    <w:p w14:paraId="745F4FF0" w14:textId="7E53314A" w:rsidR="00843B14" w:rsidRPr="00DA3743" w:rsidRDefault="005E3319" w:rsidP="006902F7">
      <w:pPr>
        <w:suppressAutoHyphens/>
      </w:pPr>
      <w:r w:rsidRPr="00DA3743">
        <w:t>F’ġimgħa</w:t>
      </w:r>
      <w:r w:rsidR="00707580" w:rsidRPr="00DA3743">
        <w:rPr>
          <w:spacing w:val="-2"/>
        </w:rPr>
        <w:t> </w:t>
      </w:r>
      <w:r w:rsidRPr="00DA3743">
        <w:t>8,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induzzjoni</w:t>
      </w:r>
      <w:r w:rsidRPr="00DA3743">
        <w:rPr>
          <w:spacing w:val="-3"/>
        </w:rPr>
        <w:t xml:space="preserve"> </w:t>
      </w:r>
      <w:r w:rsidRPr="00DA3743">
        <w:t>fil-vini,</w:t>
      </w:r>
      <w:r w:rsidRPr="00DA3743">
        <w:rPr>
          <w:spacing w:val="-3"/>
        </w:rPr>
        <w:t xml:space="preserve"> </w:t>
      </w:r>
      <w:r w:rsidRPr="00DA3743">
        <w:t>il-bidla</w:t>
      </w:r>
      <w:r w:rsidRPr="00DA3743">
        <w:rPr>
          <w:spacing w:val="-2"/>
        </w:rPr>
        <w:t xml:space="preserve"> </w:t>
      </w:r>
      <w:r w:rsidRPr="00DA3743">
        <w:t>fil-punteġġ</w:t>
      </w:r>
      <w:r w:rsidRPr="00DA3743">
        <w:rPr>
          <w:spacing w:val="-5"/>
        </w:rPr>
        <w:t xml:space="preserve"> </w:t>
      </w:r>
      <w:r w:rsidRPr="00DA3743">
        <w:t>SES-CD</w:t>
      </w:r>
      <w:r w:rsidRPr="00DA3743">
        <w:rPr>
          <w:spacing w:val="-3"/>
        </w:rPr>
        <w:t xml:space="preserve"> </w:t>
      </w:r>
      <w:r w:rsidRPr="00DA3743">
        <w:t>kien</w:t>
      </w:r>
      <w:r w:rsidRPr="00DA3743">
        <w:rPr>
          <w:spacing w:val="-2"/>
        </w:rPr>
        <w:t xml:space="preserve"> </w:t>
      </w:r>
      <w:r w:rsidRPr="00DA3743">
        <w:t>akbar</w:t>
      </w:r>
      <w:r w:rsidRPr="00DA3743">
        <w:rPr>
          <w:spacing w:val="-2"/>
        </w:rPr>
        <w:t xml:space="preserve"> </w:t>
      </w:r>
      <w:r w:rsidRPr="00DA3743">
        <w:t>fil-grupp ta’ ustekinumab (n</w:t>
      </w:r>
      <w:r w:rsidR="00707580" w:rsidRPr="00DA3743">
        <w:t> </w:t>
      </w:r>
      <w:r w:rsidRPr="00DA3743">
        <w:t>=</w:t>
      </w:r>
      <w:r w:rsidR="00707580" w:rsidRPr="00DA3743">
        <w:t> </w:t>
      </w:r>
      <w:r w:rsidRPr="00DA3743">
        <w:t>155, bidla medja</w:t>
      </w:r>
      <w:r w:rsidR="00707580" w:rsidRPr="00DA3743">
        <w:t> </w:t>
      </w:r>
      <w:r w:rsidRPr="00DA3743">
        <w:t>=</w:t>
      </w:r>
      <w:r w:rsidR="00707580" w:rsidRPr="00DA3743">
        <w:t> </w:t>
      </w:r>
      <w:r w:rsidR="0038215C" w:rsidRPr="00DA3743">
        <w:t>−</w:t>
      </w:r>
      <w:r w:rsidRPr="00DA3743">
        <w:t>2.8) milli fil-grupp tal-plaċebo (n</w:t>
      </w:r>
      <w:r w:rsidR="00707580" w:rsidRPr="00DA3743">
        <w:t> </w:t>
      </w:r>
      <w:r w:rsidRPr="00DA3743">
        <w:t>=</w:t>
      </w:r>
      <w:r w:rsidR="00707580" w:rsidRPr="00DA3743">
        <w:t> </w:t>
      </w:r>
      <w:r w:rsidRPr="00DA3743">
        <w:t>97, bidla medja</w:t>
      </w:r>
      <w:r w:rsidR="00707580" w:rsidRPr="00DA3743">
        <w:t> </w:t>
      </w:r>
      <w:r w:rsidRPr="00DA3743">
        <w:t>=</w:t>
      </w:r>
      <w:r w:rsidR="00707580" w:rsidRPr="00DA3743">
        <w:t> </w:t>
      </w:r>
      <w:r w:rsidR="0038215C" w:rsidRPr="00DA3743">
        <w:t>−</w:t>
      </w:r>
      <w:r w:rsidRPr="00DA3743">
        <w:t>0.7,</w:t>
      </w:r>
      <w:r w:rsidR="00D805B0" w:rsidRPr="00DA3743">
        <w:t xml:space="preserve"> </w:t>
      </w:r>
      <w:r w:rsidRPr="00DA3743">
        <w:t>p</w:t>
      </w:r>
      <w:r w:rsidR="00D805B0" w:rsidRPr="00DA3743">
        <w:t> </w:t>
      </w:r>
      <w:r w:rsidRPr="00DA3743">
        <w:t>=</w:t>
      </w:r>
      <w:r w:rsidR="00707580" w:rsidRPr="00DA3743">
        <w:t> </w:t>
      </w:r>
      <w:r w:rsidRPr="00DA3743">
        <w:rPr>
          <w:spacing w:val="-2"/>
        </w:rPr>
        <w:t>0.012).</w:t>
      </w:r>
    </w:p>
    <w:p w14:paraId="235D2457" w14:textId="77777777" w:rsidR="000F4C4A" w:rsidRPr="00DA3743" w:rsidRDefault="000F4C4A" w:rsidP="006902F7">
      <w:pPr>
        <w:suppressAutoHyphens/>
        <w:rPr>
          <w:i/>
        </w:rPr>
      </w:pPr>
    </w:p>
    <w:p w14:paraId="745F4FF1" w14:textId="5077EA1C" w:rsidR="00843B14" w:rsidRPr="00DA3743" w:rsidRDefault="005E3319" w:rsidP="006902F7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Rispons</w:t>
      </w:r>
      <w:r w:rsidRPr="00DA3743">
        <w:rPr>
          <w:i/>
          <w:spacing w:val="-10"/>
          <w:u w:val="single"/>
        </w:rPr>
        <w:t xml:space="preserve"> </w:t>
      </w:r>
      <w:r w:rsidRPr="00DA3743">
        <w:rPr>
          <w:i/>
          <w:u w:val="single"/>
        </w:rPr>
        <w:t>tal-</w:t>
      </w:r>
      <w:r w:rsidRPr="00DA3743">
        <w:rPr>
          <w:i/>
          <w:spacing w:val="-2"/>
          <w:u w:val="single"/>
        </w:rPr>
        <w:t>fistla</w:t>
      </w:r>
    </w:p>
    <w:p w14:paraId="10B2882A" w14:textId="77777777" w:rsidR="008C5987" w:rsidRPr="00DA3743" w:rsidRDefault="008C5987" w:rsidP="006902F7">
      <w:pPr>
        <w:keepNext/>
        <w:suppressAutoHyphens/>
        <w:rPr>
          <w:iCs/>
        </w:rPr>
      </w:pPr>
    </w:p>
    <w:p w14:paraId="745F4FF2" w14:textId="75932575" w:rsidR="00843B14" w:rsidRPr="00DA3743" w:rsidRDefault="005E3319" w:rsidP="006902F7">
      <w:pPr>
        <w:suppressAutoHyphens/>
      </w:pPr>
      <w:r w:rsidRPr="00DA3743">
        <w:t>F’sottogrupp ta’ pazjenti b’fistuli li jnixxu fil-linja bażi (8.8%; n</w:t>
      </w:r>
      <w:r w:rsidR="00707580" w:rsidRPr="00DA3743">
        <w:t> </w:t>
      </w:r>
      <w:r w:rsidRPr="00DA3743">
        <w:t>=</w:t>
      </w:r>
      <w:r w:rsidR="00707580" w:rsidRPr="00DA3743">
        <w:t> </w:t>
      </w:r>
      <w:r w:rsidRPr="00DA3743">
        <w:t>26), 12/15 (80%) tal-pazjenti ttrattati b’ustekinumab kisbu rispons tal-fistla matul 44</w:t>
      </w:r>
      <w:r w:rsidR="008B399B" w:rsidRPr="00DA3743">
        <w:t> </w:t>
      </w:r>
      <w:r w:rsidRPr="00DA3743">
        <w:t xml:space="preserve">ġimgħa (definit bħala tnaqqis ta’ </w:t>
      </w:r>
      <w:r w:rsidR="00305489" w:rsidRPr="00DA3743">
        <w:t>≥ </w:t>
      </w:r>
      <w:r w:rsidRPr="00DA3743">
        <w:t>50% mil</w:t>
      </w:r>
      <w:r w:rsidR="00D805B0" w:rsidRPr="00DA3743">
        <w:noBreakHyphen/>
      </w:r>
      <w:r w:rsidRPr="00DA3743">
        <w:t>linja</w:t>
      </w:r>
      <w:r w:rsidRPr="00DA3743">
        <w:rPr>
          <w:spacing w:val="-2"/>
        </w:rPr>
        <w:t xml:space="preserve"> </w:t>
      </w:r>
      <w:r w:rsidRPr="00DA3743">
        <w:t>bażi</w:t>
      </w:r>
      <w:r w:rsidRPr="00DA3743">
        <w:rPr>
          <w:spacing w:val="-2"/>
        </w:rPr>
        <w:t xml:space="preserve"> </w:t>
      </w:r>
      <w:r w:rsidRPr="00DA3743">
        <w:t>tal-istudju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induzzjoni</w:t>
      </w:r>
      <w:r w:rsidRPr="00DA3743">
        <w:rPr>
          <w:spacing w:val="-2"/>
        </w:rPr>
        <w:t xml:space="preserve"> </w:t>
      </w:r>
      <w:r w:rsidRPr="00DA3743">
        <w:t>fl-għadd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fistli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jnixxu)</w:t>
      </w:r>
      <w:r w:rsidRPr="00DA3743">
        <w:rPr>
          <w:spacing w:val="-2"/>
        </w:rPr>
        <w:t xml:space="preserve"> </w:t>
      </w:r>
      <w:r w:rsidRPr="00DA3743">
        <w:t>meta</w:t>
      </w:r>
      <w:r w:rsidRPr="00DA3743">
        <w:rPr>
          <w:spacing w:val="-2"/>
        </w:rPr>
        <w:t xml:space="preserve"> </w:t>
      </w:r>
      <w:r w:rsidRPr="00DA3743">
        <w:t>mqabbla</w:t>
      </w:r>
      <w:r w:rsidRPr="00DA3743">
        <w:rPr>
          <w:spacing w:val="-2"/>
        </w:rPr>
        <w:t xml:space="preserve"> </w:t>
      </w:r>
      <w:r w:rsidRPr="00DA3743">
        <w:t>ma’</w:t>
      </w:r>
      <w:r w:rsidRPr="00DA3743">
        <w:rPr>
          <w:spacing w:val="-2"/>
        </w:rPr>
        <w:t xml:space="preserve"> </w:t>
      </w:r>
      <w:r w:rsidRPr="00DA3743">
        <w:t>5/11</w:t>
      </w:r>
      <w:r w:rsidR="008B399B" w:rsidRPr="00DA3743">
        <w:rPr>
          <w:spacing w:val="-2"/>
        </w:rPr>
        <w:t> </w:t>
      </w:r>
      <w:r w:rsidRPr="00DA3743">
        <w:t>(45.5%)</w:t>
      </w:r>
      <w:r w:rsidRPr="00DA3743">
        <w:rPr>
          <w:spacing w:val="-2"/>
        </w:rPr>
        <w:t xml:space="preserve"> </w:t>
      </w:r>
      <w:r w:rsidRPr="00DA3743">
        <w:t xml:space="preserve">esposti </w:t>
      </w:r>
      <w:r w:rsidRPr="00DA3743">
        <w:rPr>
          <w:spacing w:val="-2"/>
        </w:rPr>
        <w:t>għall-plaċebo.</w:t>
      </w:r>
    </w:p>
    <w:p w14:paraId="745F4FF3" w14:textId="77777777" w:rsidR="00843B14" w:rsidRPr="00DA3743" w:rsidRDefault="00843B14" w:rsidP="006902F7">
      <w:pPr>
        <w:suppressAutoHyphens/>
      </w:pPr>
    </w:p>
    <w:p w14:paraId="745F4FF4" w14:textId="77777777" w:rsidR="00843B14" w:rsidRPr="00DA3743" w:rsidRDefault="005E3319" w:rsidP="006902F7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Kwalità</w:t>
      </w:r>
      <w:r w:rsidRPr="00DA3743">
        <w:rPr>
          <w:i/>
          <w:spacing w:val="-9"/>
          <w:u w:val="single"/>
        </w:rPr>
        <w:t xml:space="preserve"> </w:t>
      </w:r>
      <w:r w:rsidRPr="00DA3743">
        <w:rPr>
          <w:i/>
          <w:u w:val="single"/>
        </w:rPr>
        <w:t>tal-ħajja</w:t>
      </w:r>
      <w:r w:rsidRPr="00DA3743">
        <w:rPr>
          <w:i/>
          <w:spacing w:val="-9"/>
          <w:u w:val="single"/>
        </w:rPr>
        <w:t xml:space="preserve"> </w:t>
      </w:r>
      <w:r w:rsidRPr="00DA3743">
        <w:rPr>
          <w:i/>
          <w:u w:val="single"/>
        </w:rPr>
        <w:t>relatata</w:t>
      </w:r>
      <w:r w:rsidRPr="00DA3743">
        <w:rPr>
          <w:i/>
          <w:spacing w:val="-8"/>
          <w:u w:val="single"/>
        </w:rPr>
        <w:t xml:space="preserve"> </w:t>
      </w:r>
      <w:r w:rsidRPr="00DA3743">
        <w:rPr>
          <w:i/>
          <w:u w:val="single"/>
        </w:rPr>
        <w:t>mas-</w:t>
      </w:r>
      <w:r w:rsidRPr="00DA3743">
        <w:rPr>
          <w:i/>
          <w:spacing w:val="-2"/>
          <w:u w:val="single"/>
        </w:rPr>
        <w:t>saħħa</w:t>
      </w:r>
    </w:p>
    <w:p w14:paraId="26CADB4A" w14:textId="77777777" w:rsidR="008C5987" w:rsidRPr="00DA3743" w:rsidRDefault="008C5987" w:rsidP="006902F7">
      <w:pPr>
        <w:keepNext/>
        <w:suppressAutoHyphens/>
        <w:rPr>
          <w:i/>
        </w:rPr>
      </w:pPr>
    </w:p>
    <w:p w14:paraId="745F4FF6" w14:textId="4A458547" w:rsidR="00843B14" w:rsidRPr="00DA3743" w:rsidRDefault="005E3319" w:rsidP="006902F7">
      <w:pPr>
        <w:suppressAutoHyphens/>
      </w:pPr>
      <w:r w:rsidRPr="00DA3743">
        <w:t>Il-kwalità tal-ħajja relatata mas-saħħa kienet evalwata permezz tal-Kwestjonarju dwar Mard Infjammatorju</w:t>
      </w:r>
      <w:r w:rsidRPr="00DA3743">
        <w:rPr>
          <w:spacing w:val="-11"/>
        </w:rPr>
        <w:t xml:space="preserve"> </w:t>
      </w:r>
      <w:r w:rsidRPr="00DA3743">
        <w:t>tal-Musrana</w:t>
      </w:r>
      <w:r w:rsidRPr="00DA3743">
        <w:rPr>
          <w:spacing w:val="-9"/>
        </w:rPr>
        <w:t xml:space="preserve"> </w:t>
      </w:r>
      <w:r w:rsidRPr="00DA3743">
        <w:t>(IBDQ</w:t>
      </w:r>
      <w:r w:rsidRPr="00DA3743">
        <w:rPr>
          <w:spacing w:val="-8"/>
        </w:rPr>
        <w:t xml:space="preserve"> </w:t>
      </w:r>
      <w:r w:rsidRPr="00DA3743">
        <w:t>-</w:t>
      </w:r>
      <w:r w:rsidRPr="00DA3743">
        <w:rPr>
          <w:spacing w:val="-11"/>
        </w:rPr>
        <w:t xml:space="preserve"> </w:t>
      </w:r>
      <w:r w:rsidRPr="00DA3743">
        <w:rPr>
          <w:i/>
        </w:rPr>
        <w:t>Inflammatory</w:t>
      </w:r>
      <w:r w:rsidRPr="00DA3743">
        <w:rPr>
          <w:i/>
          <w:spacing w:val="-9"/>
        </w:rPr>
        <w:t xml:space="preserve"> </w:t>
      </w:r>
      <w:r w:rsidRPr="00DA3743">
        <w:rPr>
          <w:i/>
        </w:rPr>
        <w:t>Bowel</w:t>
      </w:r>
      <w:r w:rsidRPr="00DA3743">
        <w:rPr>
          <w:i/>
          <w:spacing w:val="-9"/>
        </w:rPr>
        <w:t xml:space="preserve"> </w:t>
      </w:r>
      <w:r w:rsidRPr="00DA3743">
        <w:rPr>
          <w:i/>
        </w:rPr>
        <w:t>Disease</w:t>
      </w:r>
      <w:r w:rsidRPr="00DA3743">
        <w:rPr>
          <w:i/>
          <w:spacing w:val="-9"/>
        </w:rPr>
        <w:t xml:space="preserve"> </w:t>
      </w:r>
      <w:r w:rsidRPr="00DA3743">
        <w:rPr>
          <w:i/>
        </w:rPr>
        <w:t>Questionnaire</w:t>
      </w:r>
      <w:r w:rsidRPr="00DA3743">
        <w:t>)</w:t>
      </w:r>
      <w:r w:rsidRPr="00DA3743">
        <w:rPr>
          <w:spacing w:val="-10"/>
        </w:rPr>
        <w:t xml:space="preserve"> </w:t>
      </w:r>
      <w:r w:rsidRPr="00DA3743">
        <w:t>u</w:t>
      </w:r>
      <w:r w:rsidRPr="00DA3743">
        <w:rPr>
          <w:spacing w:val="-8"/>
        </w:rPr>
        <w:t xml:space="preserve"> </w:t>
      </w:r>
      <w:r w:rsidRPr="00DA3743">
        <w:t>l-kwestjonarju</w:t>
      </w:r>
      <w:r w:rsidRPr="00DA3743">
        <w:rPr>
          <w:spacing w:val="-8"/>
        </w:rPr>
        <w:t xml:space="preserve"> </w:t>
      </w:r>
      <w:r w:rsidRPr="00DA3743">
        <w:rPr>
          <w:spacing w:val="-5"/>
        </w:rPr>
        <w:t>SF</w:t>
      </w:r>
      <w:r w:rsidR="00D805B0" w:rsidRPr="00DA3743">
        <w:rPr>
          <w:spacing w:val="-5"/>
        </w:rPr>
        <w:noBreakHyphen/>
      </w:r>
      <w:r w:rsidRPr="00DA3743">
        <w:t>36.</w:t>
      </w:r>
      <w:r w:rsidRPr="00DA3743">
        <w:rPr>
          <w:spacing w:val="-2"/>
        </w:rPr>
        <w:t xml:space="preserve"> </w:t>
      </w:r>
      <w:r w:rsidRPr="00DA3743">
        <w:t>F’ġimgħa</w:t>
      </w:r>
      <w:r w:rsidR="008B399B" w:rsidRPr="00DA3743">
        <w:t> </w:t>
      </w:r>
      <w:r w:rsidRPr="00DA3743">
        <w:t>8,</w:t>
      </w:r>
      <w:r w:rsidRPr="00DA3743">
        <w:rPr>
          <w:spacing w:val="-2"/>
        </w:rPr>
        <w:t xml:space="preserve"> </w:t>
      </w:r>
      <w:r w:rsidRPr="00DA3743">
        <w:t>pazjenti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qed</w:t>
      </w:r>
      <w:r w:rsidRPr="00DA3743">
        <w:rPr>
          <w:spacing w:val="-2"/>
        </w:rPr>
        <w:t xml:space="preserve"> </w:t>
      </w:r>
      <w:r w:rsidRPr="00DA3743">
        <w:t>jirċievu</w:t>
      </w:r>
      <w:r w:rsidRPr="00DA3743">
        <w:rPr>
          <w:spacing w:val="-2"/>
        </w:rPr>
        <w:t xml:space="preserve"> </w:t>
      </w:r>
      <w:r w:rsidRPr="00DA3743">
        <w:t>ustekinumab</w:t>
      </w:r>
      <w:r w:rsidRPr="00DA3743">
        <w:rPr>
          <w:spacing w:val="-2"/>
        </w:rPr>
        <w:t xml:space="preserve"> </w:t>
      </w:r>
      <w:r w:rsidRPr="00DA3743">
        <w:t>urew</w:t>
      </w:r>
      <w:r w:rsidRPr="00DA3743">
        <w:rPr>
          <w:spacing w:val="-2"/>
        </w:rPr>
        <w:t xml:space="preserve"> </w:t>
      </w:r>
      <w:r w:rsidRPr="00DA3743">
        <w:t>titjib</w:t>
      </w:r>
      <w:r w:rsidRPr="00DA3743">
        <w:rPr>
          <w:spacing w:val="-2"/>
        </w:rPr>
        <w:t xml:space="preserve"> </w:t>
      </w:r>
      <w:r w:rsidRPr="00DA3743">
        <w:t>statistikament</w:t>
      </w:r>
      <w:r w:rsidRPr="00DA3743">
        <w:rPr>
          <w:spacing w:val="-2"/>
        </w:rPr>
        <w:t xml:space="preserve"> </w:t>
      </w:r>
      <w:r w:rsidRPr="00DA3743">
        <w:t>sinifikanti</w:t>
      </w:r>
      <w:r w:rsidRPr="00DA3743">
        <w:rPr>
          <w:spacing w:val="-2"/>
        </w:rPr>
        <w:t xml:space="preserve"> </w:t>
      </w:r>
      <w:r w:rsidRPr="00DA3743">
        <w:lastRenderedPageBreak/>
        <w:t>akbar</w:t>
      </w:r>
      <w:r w:rsidRPr="00DA3743">
        <w:rPr>
          <w:spacing w:val="-2"/>
        </w:rPr>
        <w:t xml:space="preserve"> </w:t>
      </w:r>
      <w:r w:rsidRPr="00DA3743">
        <w:t>u ta’ sinifikanza klinika fuq il-punteġġ totali ta’ IBDQ u fuq il-punteġġ tas-Sommarju tal</w:t>
      </w:r>
      <w:r w:rsidR="00D805B0" w:rsidRPr="00DA3743">
        <w:noBreakHyphen/>
      </w:r>
      <w:r w:rsidRPr="00DA3743">
        <w:t>Komponent Mentali ta’ SF-36 kemm f’UNITI-1 kif ukoll f’UNITI-2, u fuq il-punteġġ tas</w:t>
      </w:r>
      <w:r w:rsidR="00D805B0" w:rsidRPr="00DA3743">
        <w:noBreakHyphen/>
      </w:r>
      <w:r w:rsidRPr="00DA3743">
        <w:t>Sommarju tal- Komponent Fiżiku ta’ SF-36 f’UNITI-2, meta mqabbel mal-plaċebo. Dan it-titjib ġeneralment kien itwal f’pazjenti ttrattati b’ustekinumab fl-istudju IM-UNITI sa tmiem ġimgħa 44</w:t>
      </w:r>
      <w:r w:rsidR="005E6459" w:rsidRPr="00DA3743">
        <w:t> </w:t>
      </w:r>
      <w:r w:rsidRPr="00DA3743">
        <w:t>meta mqabbel mal- plaċebo. B’mod ġenerali titjib fil-kwalità tal-ħajja relatat mas-saħħa nżamm matul l-estensjoni sal-ġimgħa</w:t>
      </w:r>
      <w:r w:rsidR="008B399B" w:rsidRPr="00DA3743">
        <w:t> </w:t>
      </w:r>
      <w:r w:rsidRPr="00DA3743">
        <w:t>252.</w:t>
      </w:r>
    </w:p>
    <w:p w14:paraId="06B6A428" w14:textId="1788C4E9" w:rsidR="000F4C4A" w:rsidRPr="00DA3743" w:rsidRDefault="000F4C4A" w:rsidP="006902F7">
      <w:pPr>
        <w:suppressAutoHyphens/>
        <w:rPr>
          <w:spacing w:val="-2"/>
          <w:u w:val="single"/>
        </w:rPr>
      </w:pPr>
    </w:p>
    <w:p w14:paraId="745F50D1" w14:textId="7256CB00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Immunoġeniċità</w:t>
      </w:r>
    </w:p>
    <w:p w14:paraId="51F91115" w14:textId="77777777" w:rsidR="008C5987" w:rsidRPr="00DA3743" w:rsidRDefault="008C5987" w:rsidP="006902F7">
      <w:pPr>
        <w:keepNext/>
        <w:suppressAutoHyphens/>
      </w:pPr>
    </w:p>
    <w:p w14:paraId="745F50D2" w14:textId="470A5529" w:rsidR="00843B14" w:rsidRPr="00DA3743" w:rsidRDefault="005E3319" w:rsidP="006902F7">
      <w:pPr>
        <w:suppressAutoHyphens/>
      </w:pPr>
      <w:r w:rsidRPr="00DA3743">
        <w:t>Jistgħu</w:t>
      </w:r>
      <w:r w:rsidRPr="00DA3743">
        <w:rPr>
          <w:spacing w:val="-4"/>
        </w:rPr>
        <w:t xml:space="preserve"> </w:t>
      </w:r>
      <w:r w:rsidRPr="00DA3743">
        <w:t>jiżviluppaw</w:t>
      </w:r>
      <w:r w:rsidRPr="00DA3743">
        <w:rPr>
          <w:spacing w:val="-3"/>
        </w:rPr>
        <w:t xml:space="preserve"> </w:t>
      </w:r>
      <w:r w:rsidRPr="00DA3743">
        <w:t>antikorpi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4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4"/>
        </w:rPr>
        <w:t xml:space="preserve"> </w:t>
      </w:r>
      <w:r w:rsidRPr="00DA3743">
        <w:t>trattament</w:t>
      </w:r>
      <w:r w:rsidRPr="00DA3743">
        <w:rPr>
          <w:spacing w:val="-4"/>
        </w:rPr>
        <w:t xml:space="preserve"> </w:t>
      </w:r>
      <w:r w:rsidRPr="00DA3743">
        <w:t>b’ustekinumab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l-parti</w:t>
      </w:r>
      <w:r w:rsidRPr="00DA3743">
        <w:rPr>
          <w:spacing w:val="-3"/>
        </w:rPr>
        <w:t xml:space="preserve"> </w:t>
      </w:r>
      <w:r w:rsidRPr="00DA3743">
        <w:t>kbira</w:t>
      </w:r>
      <w:r w:rsidRPr="00DA3743">
        <w:rPr>
          <w:spacing w:val="-3"/>
        </w:rPr>
        <w:t xml:space="preserve"> </w:t>
      </w:r>
      <w:r w:rsidRPr="00DA3743">
        <w:t>tagħhom ikunu jinnewtralizzaw. Il-formazzjoni ta’ antikorpi kontra ustekinumab hija assoċjata ma’ żieda fit</w:t>
      </w:r>
      <w:r w:rsidR="007E7DFF" w:rsidRPr="00DA3743">
        <w:noBreakHyphen/>
      </w:r>
      <w:r w:rsidRPr="00DA3743">
        <w:t>tneħħija ta’ ustekinumab f’pazjenti bil-marda ta’ Crohn. Ma ġie osservat l</w:t>
      </w:r>
      <w:r w:rsidR="007E7DFF" w:rsidRPr="00DA3743">
        <w:noBreakHyphen/>
      </w:r>
      <w:r w:rsidRPr="00DA3743">
        <w:t>ebda tnaqqis fl-effikaċja. Ma kien hemm l-ebda korrelazzjoni apparenti bejn il-preżenza ta’ antikorpi kontra ustekinumab u l-okkorrenza ta’ reazzjonijiet fil-post tal-injezzjoni.</w:t>
      </w:r>
    </w:p>
    <w:p w14:paraId="31007DEA" w14:textId="77777777" w:rsidR="000F4C4A" w:rsidRPr="00DA3743" w:rsidRDefault="000F4C4A" w:rsidP="006902F7">
      <w:pPr>
        <w:suppressAutoHyphens/>
        <w:rPr>
          <w:u w:val="single"/>
        </w:rPr>
      </w:pPr>
    </w:p>
    <w:p w14:paraId="745F50D3" w14:textId="27C44E6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Popolazzjoni</w:t>
      </w:r>
      <w:r w:rsidRPr="00DA3743">
        <w:rPr>
          <w:spacing w:val="-12"/>
          <w:u w:val="single"/>
        </w:rPr>
        <w:t xml:space="preserve"> </w:t>
      </w:r>
      <w:r w:rsidRPr="00DA3743">
        <w:rPr>
          <w:spacing w:val="-2"/>
          <w:u w:val="single"/>
        </w:rPr>
        <w:t>pedjatrika</w:t>
      </w:r>
    </w:p>
    <w:p w14:paraId="3E92F5DE" w14:textId="77777777" w:rsidR="008C5987" w:rsidRPr="00DA3743" w:rsidRDefault="008C5987" w:rsidP="006902F7">
      <w:pPr>
        <w:keepNext/>
        <w:suppressAutoHyphens/>
      </w:pPr>
    </w:p>
    <w:p w14:paraId="745F50D4" w14:textId="19DC327B" w:rsidR="00843B14" w:rsidRPr="00DA3743" w:rsidRDefault="005E3319" w:rsidP="006902F7">
      <w:pPr>
        <w:suppressAutoHyphens/>
      </w:pPr>
      <w:r w:rsidRPr="00DA3743">
        <w:t>L-Aġenzija Ewropea għall-Mediċini ddiferiet l-obbligu li jiġu ppreżentati riżultati tal-istudji b’ustekinumab</w:t>
      </w:r>
      <w:r w:rsidRPr="00DA3743">
        <w:rPr>
          <w:spacing w:val="-3"/>
        </w:rPr>
        <w:t xml:space="preserve"> </w:t>
      </w:r>
      <w:r w:rsidRPr="00DA3743">
        <w:t>f’wahda</w:t>
      </w:r>
      <w:r w:rsidRPr="00DA3743">
        <w:rPr>
          <w:spacing w:val="-4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kategoriji</w:t>
      </w:r>
      <w:r w:rsidRPr="00DA3743">
        <w:rPr>
          <w:spacing w:val="-3"/>
        </w:rPr>
        <w:t xml:space="preserve"> </w:t>
      </w:r>
      <w:r w:rsidRPr="00DA3743">
        <w:t>tal-popolazzjoni</w:t>
      </w:r>
      <w:r w:rsidRPr="00DA3743">
        <w:rPr>
          <w:spacing w:val="-3"/>
        </w:rPr>
        <w:t xml:space="preserve"> </w:t>
      </w:r>
      <w:r w:rsidRPr="00DA3743">
        <w:t>pedjatrika</w:t>
      </w:r>
      <w:r w:rsidRPr="00DA3743">
        <w:rPr>
          <w:spacing w:val="-3"/>
        </w:rPr>
        <w:t xml:space="preserve"> </w:t>
      </w:r>
      <w:r w:rsidRPr="00DA3743">
        <w:t>fil-</w:t>
      </w:r>
      <w:r w:rsidR="00A226C7" w:rsidRPr="00DA3743">
        <w:t>m</w:t>
      </w:r>
      <w:r w:rsidRPr="00DA3743">
        <w:t>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 (ara sezzjoni</w:t>
      </w:r>
      <w:r w:rsidR="00FB1871" w:rsidRPr="00DA3743">
        <w:t> </w:t>
      </w:r>
      <w:r w:rsidRPr="00DA3743">
        <w:t>4.2 għal informazzjoni dwar l-użu pedjatriku).</w:t>
      </w:r>
    </w:p>
    <w:p w14:paraId="0B50FEDC" w14:textId="77777777" w:rsidR="004F3899" w:rsidRDefault="004F3899" w:rsidP="003E6223">
      <w:pPr>
        <w:keepNext/>
        <w:widowControl w:val="0"/>
        <w:rPr>
          <w:i/>
        </w:rPr>
      </w:pPr>
    </w:p>
    <w:p w14:paraId="64313080" w14:textId="1ADC2A57" w:rsidR="003E6223" w:rsidRPr="002B2393" w:rsidRDefault="003E6223" w:rsidP="003E6223">
      <w:pPr>
        <w:keepNext/>
        <w:widowControl w:val="0"/>
        <w:rPr>
          <w:i/>
        </w:rPr>
      </w:pPr>
      <w:r>
        <w:rPr>
          <w:i/>
        </w:rPr>
        <w:t>Il-marda ta’ Crohn pedjatrika</w:t>
      </w:r>
    </w:p>
    <w:p w14:paraId="281EBD77" w14:textId="77777777" w:rsidR="004F3899" w:rsidRDefault="004F3899" w:rsidP="003E6223">
      <w:pPr>
        <w:rPr>
          <w:lang w:eastAsia="en-GB"/>
        </w:rPr>
      </w:pPr>
    </w:p>
    <w:p w14:paraId="4E1E780A" w14:textId="4B193CF0" w:rsidR="003E6223" w:rsidRDefault="003E6223" w:rsidP="003E6223">
      <w:pPr>
        <w:rPr>
          <w:lang w:eastAsia="en-GB"/>
        </w:rPr>
      </w:pPr>
      <w:r>
        <w:rPr>
          <w:lang w:eastAsia="en-GB"/>
        </w:rPr>
        <w:t xml:space="preserve">Is-sigurtà u l-effikaċja ta’ </w:t>
      </w:r>
      <w:r w:rsidRPr="002B2393">
        <w:rPr>
          <w:lang w:eastAsia="en-GB"/>
        </w:rPr>
        <w:t xml:space="preserve">ustekinumab </w:t>
      </w:r>
      <w:r>
        <w:rPr>
          <w:lang w:eastAsia="en-GB"/>
        </w:rPr>
        <w:t xml:space="preserve">ġew evalwati fi 48 pazjent pedjatriku li jiżnu mill-inqas </w:t>
      </w:r>
      <w:r w:rsidRPr="002B2393">
        <w:rPr>
          <w:lang w:eastAsia="en-GB"/>
        </w:rPr>
        <w:t xml:space="preserve">40 kg, </w:t>
      </w:r>
      <w:r>
        <w:rPr>
          <w:lang w:eastAsia="en-GB"/>
        </w:rPr>
        <w:t xml:space="preserve">f’analiżi </w:t>
      </w:r>
      <w:r w:rsidRPr="002B2393">
        <w:rPr>
          <w:lang w:eastAsia="en-GB"/>
        </w:rPr>
        <w:t xml:space="preserve">interim </w:t>
      </w:r>
      <w:r>
        <w:rPr>
          <w:lang w:eastAsia="en-GB"/>
        </w:rPr>
        <w:t xml:space="preserve">ta’ studju ta’ fażi 3 b’aktar minn ċentru wieħed </w:t>
      </w:r>
      <w:r w:rsidRPr="002B2393">
        <w:rPr>
          <w:lang w:eastAsia="en-GB"/>
        </w:rPr>
        <w:t xml:space="preserve">(UNITI-Jr) </w:t>
      </w:r>
      <w:r>
        <w:rPr>
          <w:lang w:eastAsia="en-GB"/>
        </w:rPr>
        <w:t xml:space="preserve">għal pazjenti pedjatriċi bil-marda ta’ Crohn </w:t>
      </w:r>
      <w:r>
        <w:t xml:space="preserve">attiva b’mod moderat sa sever </w:t>
      </w:r>
      <w:r w:rsidRPr="002B2393">
        <w:rPr>
          <w:lang w:eastAsia="en-GB"/>
        </w:rPr>
        <w:t>(</w:t>
      </w:r>
      <w:r>
        <w:rPr>
          <w:lang w:eastAsia="en-GB"/>
        </w:rPr>
        <w:t>definita bħala punteġġ tal-</w:t>
      </w:r>
      <w:r w:rsidRPr="00721961">
        <w:rPr>
          <w:lang w:eastAsia="en-GB"/>
        </w:rPr>
        <w:t>Indiċi tal</w:t>
      </w:r>
      <w:r>
        <w:rPr>
          <w:lang w:eastAsia="en-GB"/>
        </w:rPr>
        <w:t>-</w:t>
      </w:r>
      <w:r w:rsidRPr="00721961">
        <w:rPr>
          <w:lang w:eastAsia="en-GB"/>
        </w:rPr>
        <w:t>Attività tal-</w:t>
      </w:r>
      <w:r>
        <w:rPr>
          <w:lang w:eastAsia="en-GB"/>
        </w:rPr>
        <w:t>M</w:t>
      </w:r>
      <w:r w:rsidRPr="00721961">
        <w:rPr>
          <w:lang w:eastAsia="en-GB"/>
        </w:rPr>
        <w:t xml:space="preserve">arda </w:t>
      </w:r>
      <w:r>
        <w:rPr>
          <w:lang w:eastAsia="en-GB"/>
        </w:rPr>
        <w:t xml:space="preserve">ta’ </w:t>
      </w:r>
      <w:r w:rsidRPr="00721961">
        <w:rPr>
          <w:lang w:eastAsia="en-GB"/>
        </w:rPr>
        <w:t>Crohn</w:t>
      </w:r>
      <w:r>
        <w:rPr>
          <w:lang w:eastAsia="en-GB"/>
        </w:rPr>
        <w:t xml:space="preserve"> Pedjatrika</w:t>
      </w:r>
      <w:r w:rsidRPr="00721961">
        <w:rPr>
          <w:lang w:eastAsia="en-GB"/>
        </w:rPr>
        <w:t xml:space="preserve"> </w:t>
      </w:r>
      <w:r w:rsidRPr="002B2393">
        <w:rPr>
          <w:lang w:eastAsia="en-GB"/>
        </w:rPr>
        <w:t xml:space="preserve">[PCDAI] &gt;30) </w:t>
      </w:r>
      <w:r>
        <w:rPr>
          <w:lang w:eastAsia="en-GB"/>
        </w:rPr>
        <w:t xml:space="preserve">matul </w:t>
      </w:r>
      <w:r w:rsidRPr="002B2393">
        <w:rPr>
          <w:lang w:eastAsia="en-GB"/>
        </w:rPr>
        <w:t>52 </w:t>
      </w:r>
      <w:r>
        <w:rPr>
          <w:lang w:eastAsia="en-GB"/>
        </w:rPr>
        <w:t xml:space="preserve">ġimgħa ta’ trattament </w:t>
      </w:r>
      <w:r w:rsidRPr="002B2393">
        <w:rPr>
          <w:lang w:eastAsia="en-GB"/>
        </w:rPr>
        <w:t>(8 </w:t>
      </w:r>
      <w:r>
        <w:rPr>
          <w:lang w:eastAsia="en-GB"/>
        </w:rPr>
        <w:t>ġimgħat ta’ trattament ta’ induzzjoni u 44 ġimgħa ta’ trattament ta’ manteniment</w:t>
      </w:r>
      <w:r w:rsidRPr="002B2393">
        <w:rPr>
          <w:lang w:eastAsia="en-GB"/>
        </w:rPr>
        <w:t xml:space="preserve">). </w:t>
      </w:r>
      <w:r>
        <w:rPr>
          <w:lang w:eastAsia="en-GB"/>
        </w:rPr>
        <w:t xml:space="preserve">Il-pazjenti inklużi fl-istudju jew ma kinux irrispondew b’mod adegwat jew ma kinux ittolleraw terapija bijoloġika jew terapija konvenzjonali preċedenti għall-marda ta’ </w:t>
      </w:r>
      <w:r w:rsidRPr="002B2393">
        <w:rPr>
          <w:lang w:eastAsia="en-GB"/>
        </w:rPr>
        <w:t xml:space="preserve">Crohn. </w:t>
      </w:r>
      <w:r>
        <w:rPr>
          <w:lang w:eastAsia="en-GB"/>
        </w:rPr>
        <w:t xml:space="preserve">L-istudju kien jinkludi trattament ta’ induzzjoni </w:t>
      </w:r>
      <w:r>
        <w:t>open-label</w:t>
      </w:r>
      <w:r w:rsidRPr="00146F1B">
        <w:t xml:space="preserve"> </w:t>
      </w:r>
      <w:r>
        <w:rPr>
          <w:lang w:eastAsia="en-GB"/>
        </w:rPr>
        <w:t xml:space="preserve">b’doża waħda ta’ </w:t>
      </w:r>
      <w:r w:rsidRPr="002B2393">
        <w:rPr>
          <w:lang w:eastAsia="en-GB"/>
        </w:rPr>
        <w:t xml:space="preserve">ustekinumab </w:t>
      </w:r>
      <w:r>
        <w:rPr>
          <w:lang w:eastAsia="en-GB"/>
        </w:rPr>
        <w:t>fil-vini</w:t>
      </w:r>
      <w:r w:rsidRPr="002B2393">
        <w:rPr>
          <w:lang w:eastAsia="en-GB"/>
        </w:rPr>
        <w:t xml:space="preserve">, </w:t>
      </w:r>
      <w:r>
        <w:rPr>
          <w:lang w:eastAsia="en-GB"/>
        </w:rPr>
        <w:t xml:space="preserve">ta’ madwar </w:t>
      </w:r>
      <w:r w:rsidRPr="002B2393">
        <w:rPr>
          <w:lang w:eastAsia="en-GB"/>
        </w:rPr>
        <w:t>6 mg/kg (</w:t>
      </w:r>
      <w:r>
        <w:rPr>
          <w:lang w:eastAsia="en-GB"/>
        </w:rPr>
        <w:t>ara sezzjoni </w:t>
      </w:r>
      <w:r w:rsidRPr="002B2393">
        <w:rPr>
          <w:lang w:eastAsia="en-GB"/>
        </w:rPr>
        <w:t xml:space="preserve">4.2), </w:t>
      </w:r>
      <w:r>
        <w:rPr>
          <w:lang w:eastAsia="en-GB"/>
        </w:rPr>
        <w:t xml:space="preserve">segwita minn kors ta’ manteniment randomizzat taħt il-ġilda </w:t>
      </w:r>
      <w:r>
        <w:t>double-blind</w:t>
      </w:r>
      <w:r w:rsidRPr="00A03702">
        <w:t xml:space="preserve"> </w:t>
      </w:r>
      <w:r>
        <w:rPr>
          <w:lang w:eastAsia="en-GB"/>
        </w:rPr>
        <w:t xml:space="preserve">ta’ </w:t>
      </w:r>
      <w:r w:rsidRPr="002B2393">
        <w:rPr>
          <w:lang w:eastAsia="en-GB"/>
        </w:rPr>
        <w:t>90 mg ustekinumab</w:t>
      </w:r>
      <w:r w:rsidRPr="00146F1B">
        <w:rPr>
          <w:lang w:eastAsia="en-GB"/>
        </w:rPr>
        <w:t xml:space="preserve"> </w:t>
      </w:r>
      <w:r w:rsidRPr="00146F1B">
        <w:rPr>
          <w:rFonts w:hint="eastAsia"/>
          <w:lang w:eastAsia="en-GB"/>
        </w:rPr>
        <w:t>mogħti</w:t>
      </w:r>
      <w:r w:rsidRPr="00146F1B">
        <w:rPr>
          <w:lang w:eastAsia="en-GB"/>
        </w:rPr>
        <w:t xml:space="preserve"> kull 8</w:t>
      </w:r>
      <w:r>
        <w:rPr>
          <w:lang w:eastAsia="en-GB"/>
        </w:rPr>
        <w:t> </w:t>
      </w:r>
      <w:r w:rsidRPr="00146F1B">
        <w:rPr>
          <w:lang w:eastAsia="en-GB"/>
        </w:rPr>
        <w:t>ġimg</w:t>
      </w:r>
      <w:r w:rsidRPr="00146F1B">
        <w:rPr>
          <w:rFonts w:hint="eastAsia"/>
          <w:lang w:eastAsia="en-GB"/>
        </w:rPr>
        <w:t>ħ</w:t>
      </w:r>
      <w:r w:rsidRPr="00146F1B">
        <w:rPr>
          <w:lang w:eastAsia="en-GB"/>
        </w:rPr>
        <w:t>at</w:t>
      </w:r>
      <w:r>
        <w:rPr>
          <w:u w:val="single"/>
          <w:lang w:eastAsia="en-GB"/>
        </w:rPr>
        <w:t xml:space="preserve"> </w:t>
      </w:r>
      <w:r>
        <w:rPr>
          <w:lang w:eastAsia="en-GB"/>
        </w:rPr>
        <w:t>jew kull 12-il ġimgħa</w:t>
      </w:r>
      <w:r w:rsidRPr="002B2393">
        <w:rPr>
          <w:lang w:eastAsia="en-GB"/>
        </w:rPr>
        <w:t>.</w:t>
      </w:r>
    </w:p>
    <w:p w14:paraId="01EFF3CC" w14:textId="77777777" w:rsidR="003E6223" w:rsidRPr="003D5E49" w:rsidRDefault="003E6223" w:rsidP="003E6223"/>
    <w:p w14:paraId="6D689C9E" w14:textId="77777777" w:rsidR="003E6223" w:rsidRPr="001969CC" w:rsidRDefault="003E6223" w:rsidP="003E6223">
      <w:pPr>
        <w:keepNext/>
        <w:widowControl w:val="0"/>
        <w:rPr>
          <w:i/>
          <w:u w:val="single"/>
        </w:rPr>
      </w:pPr>
      <w:r w:rsidRPr="001969CC">
        <w:rPr>
          <w:i/>
          <w:u w:val="single"/>
        </w:rPr>
        <w:t>Riżultati tal-effikaċja</w:t>
      </w:r>
    </w:p>
    <w:p w14:paraId="0BDEE7B3" w14:textId="77777777" w:rsidR="004F3899" w:rsidRPr="002B2393" w:rsidRDefault="004F3899" w:rsidP="003E6223">
      <w:pPr>
        <w:keepNext/>
        <w:widowControl w:val="0"/>
        <w:rPr>
          <w:i/>
        </w:rPr>
      </w:pPr>
    </w:p>
    <w:p w14:paraId="614D4C7D" w14:textId="77777777" w:rsidR="003E6223" w:rsidRPr="003D5E49" w:rsidRDefault="003E6223" w:rsidP="003E6223">
      <w:r w:rsidRPr="00A03702">
        <w:t xml:space="preserve">L-iskop finali primarju </w:t>
      </w:r>
      <w:r>
        <w:rPr>
          <w:lang w:eastAsia="en-GB"/>
        </w:rPr>
        <w:t xml:space="preserve">tal-istudju kien remissjoni klinika fil-ġimgħa ta’ induzzjoni 8 </w:t>
      </w:r>
      <w:r w:rsidRPr="003D5E49">
        <w:rPr>
          <w:lang w:eastAsia="en-GB"/>
        </w:rPr>
        <w:t>(</w:t>
      </w:r>
      <w:r>
        <w:rPr>
          <w:lang w:eastAsia="en-GB"/>
        </w:rPr>
        <w:t xml:space="preserve">definita bħala punteġġ </w:t>
      </w:r>
      <w:r w:rsidRPr="003D5E49">
        <w:rPr>
          <w:lang w:eastAsia="en-GB"/>
        </w:rPr>
        <w:t>PCDAI ≤ 10). </w:t>
      </w:r>
      <w:r>
        <w:rPr>
          <w:lang w:eastAsia="en-GB"/>
        </w:rPr>
        <w:t xml:space="preserve">Il-proporzjon ta’ pazjenti li kisbu remissjoni klinika kien ta’ </w:t>
      </w:r>
      <w:r w:rsidRPr="003D5E49">
        <w:rPr>
          <w:lang w:eastAsia="en-GB"/>
        </w:rPr>
        <w:t>52.1</w:t>
      </w:r>
      <w:r>
        <w:rPr>
          <w:lang w:eastAsia="en-GB"/>
        </w:rPr>
        <w:t> </w:t>
      </w:r>
      <w:r w:rsidRPr="003D5E49">
        <w:rPr>
          <w:lang w:eastAsia="en-GB"/>
        </w:rPr>
        <w:t xml:space="preserve">% (25/48) </w:t>
      </w:r>
      <w:r>
        <w:rPr>
          <w:lang w:eastAsia="en-GB"/>
        </w:rPr>
        <w:t xml:space="preserve">u huwa komparabbli ma’ dak osservat fl-istudji ta’ fażi 3 ta’ </w:t>
      </w:r>
      <w:r w:rsidRPr="003D5E49">
        <w:rPr>
          <w:lang w:eastAsia="en-GB"/>
        </w:rPr>
        <w:t xml:space="preserve">ustekinumab </w:t>
      </w:r>
      <w:r>
        <w:rPr>
          <w:lang w:eastAsia="en-GB"/>
        </w:rPr>
        <w:t>fl-adulti</w:t>
      </w:r>
      <w:r w:rsidRPr="003D5E49">
        <w:rPr>
          <w:lang w:eastAsia="en-GB"/>
        </w:rPr>
        <w:t>.</w:t>
      </w:r>
    </w:p>
    <w:p w14:paraId="6D7C4853" w14:textId="77777777" w:rsidR="003E6223" w:rsidRPr="003D5E49" w:rsidRDefault="003E6223" w:rsidP="003E6223"/>
    <w:p w14:paraId="53EF8E17" w14:textId="77777777" w:rsidR="003E6223" w:rsidRPr="003D5E49" w:rsidRDefault="003E6223" w:rsidP="003E6223">
      <w:r>
        <w:rPr>
          <w:lang w:eastAsia="en-GB"/>
        </w:rPr>
        <w:t>Ġie osservat rispons kliniku sa minn ġimgħa 3</w:t>
      </w:r>
      <w:r w:rsidRPr="003D5E49">
        <w:rPr>
          <w:lang w:eastAsia="en-GB"/>
        </w:rPr>
        <w:t xml:space="preserve">. </w:t>
      </w:r>
      <w:r>
        <w:rPr>
          <w:lang w:eastAsia="en-GB"/>
        </w:rPr>
        <w:t>Il-proporzjon ta’ pazjenti f’rispons kliniku f’ġimgħa </w:t>
      </w:r>
      <w:r w:rsidRPr="003D5E49">
        <w:rPr>
          <w:lang w:eastAsia="en-GB"/>
        </w:rPr>
        <w:t>8 (</w:t>
      </w:r>
      <w:r>
        <w:rPr>
          <w:lang w:eastAsia="en-GB"/>
        </w:rPr>
        <w:t xml:space="preserve">definit bħala tnaqqis mil-linja bażi fil-punteġġ </w:t>
      </w:r>
      <w:r w:rsidRPr="003D5E49">
        <w:rPr>
          <w:lang w:eastAsia="en-GB"/>
        </w:rPr>
        <w:t xml:space="preserve">PCDAI </w:t>
      </w:r>
      <w:r>
        <w:rPr>
          <w:lang w:eastAsia="en-GB"/>
        </w:rPr>
        <w:t xml:space="preserve">ta’ </w:t>
      </w:r>
      <w:r w:rsidRPr="003D5E49">
        <w:rPr>
          <w:lang w:eastAsia="en-GB"/>
        </w:rPr>
        <w:t>&gt;12.5</w:t>
      </w:r>
      <w:r>
        <w:rPr>
          <w:lang w:eastAsia="en-GB"/>
        </w:rPr>
        <w:t>-il</w:t>
      </w:r>
      <w:r w:rsidRPr="003D5E49">
        <w:rPr>
          <w:lang w:eastAsia="en-GB"/>
        </w:rPr>
        <w:t> </w:t>
      </w:r>
      <w:r>
        <w:rPr>
          <w:lang w:eastAsia="en-GB"/>
        </w:rPr>
        <w:t xml:space="preserve">punt b’punteġġ </w:t>
      </w:r>
      <w:r w:rsidRPr="003D5E49">
        <w:rPr>
          <w:lang w:eastAsia="en-GB"/>
        </w:rPr>
        <w:t xml:space="preserve">PCDAI </w:t>
      </w:r>
      <w:r>
        <w:rPr>
          <w:lang w:eastAsia="en-GB"/>
        </w:rPr>
        <w:t xml:space="preserve">totali ta’ mhux aktar minn </w:t>
      </w:r>
      <w:r w:rsidRPr="003D5E49">
        <w:rPr>
          <w:lang w:eastAsia="en-GB"/>
        </w:rPr>
        <w:t xml:space="preserve">30) </w:t>
      </w:r>
      <w:r>
        <w:rPr>
          <w:lang w:eastAsia="en-GB"/>
        </w:rPr>
        <w:t xml:space="preserve">kien ta’ </w:t>
      </w:r>
      <w:r w:rsidRPr="003D5E49">
        <w:rPr>
          <w:lang w:eastAsia="en-GB"/>
        </w:rPr>
        <w:t>93.8</w:t>
      </w:r>
      <w:r>
        <w:rPr>
          <w:lang w:eastAsia="en-GB"/>
        </w:rPr>
        <w:t> </w:t>
      </w:r>
      <w:r w:rsidRPr="003D5E49">
        <w:rPr>
          <w:lang w:eastAsia="en-GB"/>
        </w:rPr>
        <w:t>% (45/48).</w:t>
      </w:r>
    </w:p>
    <w:p w14:paraId="282ADE9A" w14:textId="77777777" w:rsidR="003E6223" w:rsidRPr="003D5E49" w:rsidRDefault="003E6223" w:rsidP="003E6223"/>
    <w:p w14:paraId="0FAA700C" w14:textId="22438D72" w:rsidR="003E6223" w:rsidRPr="003D5E49" w:rsidRDefault="003E6223" w:rsidP="003E6223">
      <w:r>
        <w:rPr>
          <w:lang w:eastAsia="en-GB"/>
        </w:rPr>
        <w:t>Tabella </w:t>
      </w:r>
      <w:r w:rsidR="004F3899">
        <w:rPr>
          <w:lang w:eastAsia="en-GB"/>
        </w:rPr>
        <w:t>6</w:t>
      </w:r>
      <w:r w:rsidRPr="003D5E49">
        <w:rPr>
          <w:lang w:eastAsia="en-GB"/>
        </w:rPr>
        <w:t xml:space="preserve"> </w:t>
      </w:r>
      <w:r>
        <w:rPr>
          <w:lang w:eastAsia="en-GB"/>
        </w:rPr>
        <w:t>tippreżenta l-analiżijiet għall-iskopijiet finali sekondarji sa ġimgħa ta’ manteniment </w:t>
      </w:r>
      <w:r w:rsidRPr="003D5E49">
        <w:rPr>
          <w:lang w:eastAsia="en-GB"/>
        </w:rPr>
        <w:t>44.</w:t>
      </w:r>
    </w:p>
    <w:p w14:paraId="18993562" w14:textId="77777777" w:rsidR="003E6223" w:rsidRPr="003D5E49" w:rsidRDefault="003E6223" w:rsidP="003E6223"/>
    <w:p w14:paraId="48A1ACD8" w14:textId="59DBF91C" w:rsidR="003E6223" w:rsidRDefault="003E6223" w:rsidP="003E6223">
      <w:pPr>
        <w:keepNext/>
        <w:ind w:left="1134" w:hanging="1134"/>
        <w:rPr>
          <w:b/>
          <w:bCs/>
        </w:rPr>
      </w:pPr>
      <w:r w:rsidRPr="001969CC">
        <w:rPr>
          <w:b/>
          <w:bCs/>
        </w:rPr>
        <w:t xml:space="preserve">Tabella </w:t>
      </w:r>
      <w:r w:rsidR="004F3899" w:rsidRPr="001969CC">
        <w:rPr>
          <w:b/>
          <w:bCs/>
        </w:rPr>
        <w:t xml:space="preserve">6. </w:t>
      </w:r>
      <w:r w:rsidRPr="001969CC">
        <w:rPr>
          <w:b/>
          <w:bCs/>
        </w:rPr>
        <w:t>Sommarju ta’ Skopijiet finali sekondarji sa Ġimgħa ta’ manteniment 44</w:t>
      </w:r>
    </w:p>
    <w:p w14:paraId="553240D7" w14:textId="77777777" w:rsidR="004F3899" w:rsidRPr="001969CC" w:rsidRDefault="004F3899" w:rsidP="003E6223">
      <w:pPr>
        <w:keepNext/>
        <w:ind w:left="1134" w:hanging="1134"/>
        <w:rPr>
          <w:b/>
          <w:bCs/>
        </w:rPr>
      </w:pPr>
    </w:p>
    <w:tbl>
      <w:tblPr>
        <w:tblW w:w="9072" w:type="dxa"/>
        <w:jc w:val="center"/>
        <w:tblBorders>
          <w:top w:val="outset" w:sz="6" w:space="0" w:color="auto"/>
          <w:left w:val="outset" w:sz="6" w:space="0" w:color="auto"/>
          <w:bottom w:val="outset" w:sz="6" w:space="0" w:color="auto"/>
          <w:right w:val="outset" w:sz="6" w:space="0" w:color="auto"/>
        </w:tblBorders>
        <w:tblLook w:val="04A0" w:firstRow="1" w:lastRow="0" w:firstColumn="1" w:lastColumn="0" w:noHBand="0" w:noVBand="1"/>
      </w:tblPr>
      <w:tblGrid>
        <w:gridCol w:w="3409"/>
        <w:gridCol w:w="1835"/>
        <w:gridCol w:w="1779"/>
        <w:gridCol w:w="2049"/>
      </w:tblGrid>
      <w:tr w:rsidR="003E6223" w14:paraId="2859612A" w14:textId="77777777" w:rsidTr="001969CC">
        <w:trPr>
          <w:tblHeader/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7D70B5CE" w14:textId="77777777" w:rsidR="003E6223" w:rsidRPr="003D5E49" w:rsidRDefault="003E6223" w:rsidP="002F173E">
            <w:pPr>
              <w:keepNext/>
              <w:jc w:val="center"/>
              <w:rPr>
                <w:b/>
                <w:bCs/>
              </w:rPr>
            </w:pPr>
            <w:r w:rsidRPr="003D5E49">
              <w:rPr>
                <w:b/>
                <w:bCs/>
              </w:rPr>
              <w:t> </w:t>
            </w: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67FB89C8" w14:textId="77777777" w:rsidR="003E6223" w:rsidRPr="003D5E49" w:rsidRDefault="003E6223" w:rsidP="002F173E">
            <w:pPr>
              <w:keepNext/>
              <w:jc w:val="center"/>
              <w:textAlignment w:val="baseline"/>
              <w:rPr>
                <w:b/>
                <w:bCs/>
                <w:lang w:eastAsia="en-GB"/>
              </w:rPr>
            </w:pPr>
            <w:r w:rsidRPr="003D5E49">
              <w:rPr>
                <w:b/>
                <w:bCs/>
                <w:lang w:eastAsia="en-GB"/>
              </w:rPr>
              <w:t xml:space="preserve">90 mg ustekinumab </w:t>
            </w:r>
            <w:r>
              <w:rPr>
                <w:b/>
                <w:bCs/>
                <w:lang w:eastAsia="en-GB"/>
              </w:rPr>
              <w:t>kull 8 ġimgħat</w:t>
            </w:r>
          </w:p>
          <w:p w14:paraId="37E1B7DD" w14:textId="77777777" w:rsidR="003E6223" w:rsidRPr="003D5E49" w:rsidRDefault="003E6223" w:rsidP="002F173E">
            <w:pPr>
              <w:keepNext/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b/>
                <w:bCs/>
                <w:lang w:eastAsia="en-GB"/>
              </w:rPr>
              <w:t>N = 23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69577CF0" w14:textId="66F09A8F" w:rsidR="003E6223" w:rsidRPr="003D5E49" w:rsidRDefault="003E6223" w:rsidP="002F173E">
            <w:pPr>
              <w:keepNext/>
              <w:jc w:val="center"/>
              <w:textAlignment w:val="baseline"/>
              <w:rPr>
                <w:b/>
                <w:bCs/>
                <w:lang w:eastAsia="en-GB"/>
              </w:rPr>
            </w:pPr>
            <w:r w:rsidRPr="003D5E49">
              <w:rPr>
                <w:b/>
                <w:bCs/>
                <w:lang w:eastAsia="en-GB"/>
              </w:rPr>
              <w:t xml:space="preserve">90 mg ustekinumab </w:t>
            </w:r>
            <w:r>
              <w:rPr>
                <w:b/>
                <w:bCs/>
                <w:lang w:eastAsia="en-GB"/>
              </w:rPr>
              <w:t>kull 12-il ġimgħa</w:t>
            </w:r>
          </w:p>
          <w:p w14:paraId="5C60F35B" w14:textId="77777777" w:rsidR="003E6223" w:rsidRPr="003D5E49" w:rsidRDefault="003E6223" w:rsidP="002F173E">
            <w:pPr>
              <w:keepNext/>
              <w:jc w:val="center"/>
              <w:textAlignment w:val="baseline"/>
              <w:rPr>
                <w:b/>
                <w:bCs/>
                <w:lang w:eastAsia="en-GB"/>
              </w:rPr>
            </w:pPr>
            <w:r w:rsidRPr="003D5E49">
              <w:rPr>
                <w:b/>
                <w:bCs/>
                <w:lang w:eastAsia="en-GB"/>
              </w:rPr>
              <w:t>N = 25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0E64C0AE" w14:textId="376655AA" w:rsidR="003E6223" w:rsidRPr="003D5E49" w:rsidRDefault="003E6223" w:rsidP="002F173E">
            <w:pPr>
              <w:keepNext/>
              <w:jc w:val="center"/>
              <w:textAlignment w:val="baseline"/>
              <w:rPr>
                <w:b/>
                <w:bCs/>
                <w:lang w:eastAsia="en-GB"/>
              </w:rPr>
            </w:pPr>
            <w:r>
              <w:rPr>
                <w:b/>
                <w:bCs/>
                <w:lang w:eastAsia="en-GB"/>
              </w:rPr>
              <w:t>Numru totali ta’ pazjenti</w:t>
            </w:r>
          </w:p>
          <w:p w14:paraId="4A4085CA" w14:textId="77777777" w:rsidR="003E6223" w:rsidRPr="003D5E49" w:rsidRDefault="003E6223" w:rsidP="002F173E">
            <w:pPr>
              <w:keepNext/>
              <w:jc w:val="center"/>
              <w:textAlignment w:val="baseline"/>
              <w:rPr>
                <w:b/>
                <w:bCs/>
                <w:lang w:eastAsia="en-GB"/>
              </w:rPr>
            </w:pPr>
            <w:r w:rsidRPr="003D5E49">
              <w:rPr>
                <w:b/>
                <w:bCs/>
                <w:lang w:eastAsia="en-GB"/>
              </w:rPr>
              <w:t>N = 48</w:t>
            </w:r>
          </w:p>
        </w:tc>
      </w:tr>
      <w:tr w:rsidR="003E6223" w14:paraId="4E062D94" w14:textId="77777777" w:rsidTr="001969CC">
        <w:trPr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07F14661" w14:textId="77777777" w:rsidR="003E6223" w:rsidRPr="003D5E49" w:rsidRDefault="003E6223" w:rsidP="002F173E">
            <w:pPr>
              <w:textAlignment w:val="baseline"/>
              <w:rPr>
                <w:lang w:eastAsia="en-GB"/>
              </w:rPr>
            </w:pPr>
            <w:r>
              <w:rPr>
                <w:lang w:eastAsia="en-GB"/>
              </w:rPr>
              <w:t>Remissjoni Klinika</w:t>
            </w:r>
            <w:r w:rsidRPr="003D5E49">
              <w:rPr>
                <w:lang w:eastAsia="en-GB"/>
              </w:rPr>
              <w:t xml:space="preserve"> </w:t>
            </w:r>
            <w:r w:rsidRPr="003D5E49">
              <w:rPr>
                <w:vertAlign w:val="superscript"/>
                <w:lang w:eastAsia="en-GB"/>
              </w:rPr>
              <w:t>* </w:t>
            </w: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4E259A9B" w14:textId="77777777" w:rsidR="003E6223" w:rsidRPr="003D5E49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43.5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(10/23)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13A8FBF6" w14:textId="77777777" w:rsidR="003E6223" w:rsidRPr="003D5E49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60.0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(15/25)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54D6C310" w14:textId="77777777" w:rsidR="003E6223" w:rsidRPr="003D5E49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52.1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(25/48)</w:t>
            </w:r>
          </w:p>
        </w:tc>
      </w:tr>
      <w:tr w:rsidR="003E6223" w14:paraId="685F8AFB" w14:textId="77777777" w:rsidTr="001969CC">
        <w:trPr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5E0F6EC4" w14:textId="77777777" w:rsidR="003E6223" w:rsidRPr="003D5E49" w:rsidRDefault="003E6223" w:rsidP="002F173E">
            <w:pPr>
              <w:textAlignment w:val="baseline"/>
              <w:rPr>
                <w:lang w:eastAsia="en-GB"/>
              </w:rPr>
            </w:pPr>
            <w:r>
              <w:rPr>
                <w:lang w:eastAsia="en-GB"/>
              </w:rPr>
              <w:t xml:space="preserve">Remissjoni Klinika </w:t>
            </w:r>
            <w:r>
              <w:rPr>
                <w:lang w:val="en-US"/>
              </w:rPr>
              <w:t>Mingħajr Kortikosterojdi</w:t>
            </w:r>
            <w:r w:rsidRPr="003D5E49">
              <w:rPr>
                <w:vertAlign w:val="superscript"/>
                <w:lang w:eastAsia="en-GB"/>
              </w:rPr>
              <w:t xml:space="preserve"> §</w:t>
            </w:r>
            <w:r w:rsidRPr="003D5E49">
              <w:rPr>
                <w:lang w:eastAsia="en-GB"/>
              </w:rPr>
              <w:t> </w:t>
            </w: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1119338B" w14:textId="77777777" w:rsidR="003E6223" w:rsidRPr="003D5E49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43.5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(10/23)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0EDB02E9" w14:textId="77777777" w:rsidR="003E6223" w:rsidRPr="003D5E49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60.0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(15/25)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030B6CF4" w14:textId="77777777" w:rsidR="003E6223" w:rsidRPr="003D5E49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52.1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(25/48)</w:t>
            </w:r>
          </w:p>
        </w:tc>
      </w:tr>
      <w:tr w:rsidR="003E6223" w14:paraId="48AFAC76" w14:textId="77777777" w:rsidTr="001969CC">
        <w:trPr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34639DD2" w14:textId="77777777" w:rsidR="003E6223" w:rsidRPr="002B2393" w:rsidRDefault="003E6223" w:rsidP="001969CC">
            <w:pPr>
              <w:keepNext/>
              <w:keepLines/>
              <w:textAlignment w:val="baseline"/>
              <w:rPr>
                <w:lang w:eastAsia="en-GB"/>
              </w:rPr>
            </w:pPr>
            <w:r>
              <w:rPr>
                <w:lang w:eastAsia="en-GB"/>
              </w:rPr>
              <w:lastRenderedPageBreak/>
              <w:t>Remissjoni klinika f’pazjenti li kienu f’remissjoni klinika f’ġimgħa ta’ induzzjoni </w:t>
            </w:r>
            <w:r w:rsidRPr="003D5E49">
              <w:rPr>
                <w:lang w:eastAsia="en-GB"/>
              </w:rPr>
              <w:t>8</w:t>
            </w:r>
            <w:r w:rsidRPr="003D5E49">
              <w:rPr>
                <w:vertAlign w:val="superscript"/>
                <w:lang w:eastAsia="en-GB"/>
              </w:rPr>
              <w:t xml:space="preserve"> *</w:t>
            </w:r>
            <w:r w:rsidRPr="003D5E49">
              <w:rPr>
                <w:lang w:eastAsia="en-GB"/>
              </w:rPr>
              <w:t> </w:t>
            </w: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6CAA5B93" w14:textId="77777777" w:rsidR="003E6223" w:rsidRPr="002B2393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64.3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(9/14)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5E8811E2" w14:textId="77777777" w:rsidR="003E6223" w:rsidRPr="002B2393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54.5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(6/11)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2522F221" w14:textId="77777777" w:rsidR="003E6223" w:rsidRPr="002B2393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60.0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(15/25)</w:t>
            </w:r>
          </w:p>
        </w:tc>
      </w:tr>
      <w:tr w:rsidR="003E6223" w14:paraId="41B84EF7" w14:textId="77777777" w:rsidTr="001969CC">
        <w:trPr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167807DB" w14:textId="77777777" w:rsidR="003E6223" w:rsidRPr="002B2393" w:rsidRDefault="003E6223" w:rsidP="002F173E">
            <w:pPr>
              <w:textAlignment w:val="baseline"/>
              <w:rPr>
                <w:lang w:eastAsia="en-GB"/>
              </w:rPr>
            </w:pPr>
            <w:r>
              <w:rPr>
                <w:lang w:eastAsia="en-GB"/>
              </w:rPr>
              <w:t>Rispons Kliniku</w:t>
            </w:r>
            <w:r w:rsidRPr="003D5E49">
              <w:rPr>
                <w:lang w:eastAsia="en-GB"/>
              </w:rPr>
              <w:t xml:space="preserve"> </w:t>
            </w:r>
            <w:r w:rsidRPr="003D5E49">
              <w:rPr>
                <w:vertAlign w:val="superscript"/>
                <w:lang w:eastAsia="en-GB"/>
              </w:rPr>
              <w:t>†</w:t>
            </w:r>
            <w:r w:rsidRPr="003D5E49">
              <w:rPr>
                <w:lang w:eastAsia="en-GB"/>
              </w:rPr>
              <w:t> </w:t>
            </w: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15D21FFF" w14:textId="77777777" w:rsidR="003E6223" w:rsidRPr="002B2393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52.2% (12/23)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39223F65" w14:textId="77777777" w:rsidR="003E6223" w:rsidRPr="002B2393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60.0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(15/25)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71E6E3A6" w14:textId="77777777" w:rsidR="003E6223" w:rsidRPr="002B2393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56.3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(27/48)</w:t>
            </w:r>
          </w:p>
        </w:tc>
      </w:tr>
      <w:tr w:rsidR="003E6223" w14:paraId="5ABB7C64" w14:textId="77777777" w:rsidTr="001969CC">
        <w:trPr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56BA36B7" w14:textId="77777777" w:rsidR="003E6223" w:rsidRPr="002B2393" w:rsidRDefault="003E6223" w:rsidP="002F173E">
            <w:pPr>
              <w:textAlignment w:val="baseline"/>
              <w:rPr>
                <w:lang w:eastAsia="en-GB"/>
              </w:rPr>
            </w:pPr>
            <w:r>
              <w:rPr>
                <w:lang w:eastAsia="en-GB"/>
              </w:rPr>
              <w:t>Rispons endoskopiku</w:t>
            </w:r>
            <w:r w:rsidRPr="003D5E49">
              <w:rPr>
                <w:lang w:eastAsia="en-GB"/>
              </w:rPr>
              <w:t xml:space="preserve"> </w:t>
            </w:r>
            <w:r w:rsidRPr="003D5E49">
              <w:rPr>
                <w:vertAlign w:val="superscript"/>
                <w:lang w:eastAsia="en-GB"/>
              </w:rPr>
              <w:t>£</w:t>
            </w:r>
            <w:r w:rsidRPr="003D5E49">
              <w:rPr>
                <w:lang w:eastAsia="en-GB"/>
              </w:rPr>
              <w:t> </w:t>
            </w: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40D1F448" w14:textId="77777777" w:rsidR="003E6223" w:rsidRPr="002B2393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22.7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(5/22)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519533EA" w14:textId="77777777" w:rsidR="003E6223" w:rsidRPr="002B2393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28.0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(7/25)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63F575F7" w14:textId="77777777" w:rsidR="003E6223" w:rsidRPr="002B2393" w:rsidRDefault="003E6223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25.5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(12/47)</w:t>
            </w:r>
          </w:p>
        </w:tc>
      </w:tr>
    </w:tbl>
    <w:p w14:paraId="3A05EE9E" w14:textId="77777777" w:rsidR="00E41D36" w:rsidRPr="002B2393" w:rsidRDefault="00E41D36" w:rsidP="00E41D36">
      <w:pPr>
        <w:adjustRightInd w:val="0"/>
        <w:rPr>
          <w:sz w:val="18"/>
          <w:szCs w:val="18"/>
        </w:rPr>
      </w:pPr>
      <w:r w:rsidRPr="003D5E49">
        <w:rPr>
          <w:vertAlign w:val="superscript"/>
        </w:rPr>
        <w:t>*</w:t>
      </w:r>
      <w:r>
        <w:rPr>
          <w:sz w:val="18"/>
          <w:szCs w:val="18"/>
        </w:rPr>
        <w:t xml:space="preserve"> Remissjoni klinika hija ddefinita bħala punteġġ </w:t>
      </w:r>
      <w:r w:rsidRPr="002B2393">
        <w:rPr>
          <w:sz w:val="18"/>
          <w:szCs w:val="18"/>
        </w:rPr>
        <w:t xml:space="preserve">PCDAI </w:t>
      </w:r>
      <w:r>
        <w:rPr>
          <w:sz w:val="18"/>
          <w:szCs w:val="18"/>
        </w:rPr>
        <w:t xml:space="preserve">ta’ </w:t>
      </w:r>
      <w:r w:rsidRPr="002B2393">
        <w:rPr>
          <w:sz w:val="18"/>
          <w:szCs w:val="18"/>
        </w:rPr>
        <w:t>≤10 </w:t>
      </w:r>
      <w:r>
        <w:rPr>
          <w:sz w:val="18"/>
          <w:szCs w:val="18"/>
        </w:rPr>
        <w:t>punti</w:t>
      </w:r>
      <w:r w:rsidRPr="002B2393">
        <w:rPr>
          <w:sz w:val="18"/>
          <w:szCs w:val="18"/>
        </w:rPr>
        <w:t>.</w:t>
      </w:r>
    </w:p>
    <w:p w14:paraId="10A004A9" w14:textId="77777777" w:rsidR="00E41D36" w:rsidRPr="002B2393" w:rsidRDefault="00E41D36" w:rsidP="00E41D36">
      <w:pPr>
        <w:adjustRightInd w:val="0"/>
        <w:rPr>
          <w:sz w:val="18"/>
          <w:szCs w:val="18"/>
        </w:rPr>
      </w:pPr>
      <w:r w:rsidRPr="003D5E49">
        <w:rPr>
          <w:vertAlign w:val="superscript"/>
        </w:rPr>
        <w:t>§</w:t>
      </w:r>
      <w:r>
        <w:rPr>
          <w:sz w:val="18"/>
          <w:szCs w:val="18"/>
        </w:rPr>
        <w:t xml:space="preserve"> Remissjoni mingħajr kortikosterojdi hija ddefinita bħala punteġġ </w:t>
      </w:r>
      <w:r w:rsidRPr="002B2393">
        <w:rPr>
          <w:sz w:val="18"/>
          <w:szCs w:val="18"/>
        </w:rPr>
        <w:t xml:space="preserve">PCDAI </w:t>
      </w:r>
      <w:r>
        <w:rPr>
          <w:sz w:val="18"/>
          <w:szCs w:val="18"/>
        </w:rPr>
        <w:t xml:space="preserve">ta’ </w:t>
      </w:r>
      <w:r w:rsidRPr="002B2393">
        <w:rPr>
          <w:sz w:val="18"/>
          <w:szCs w:val="18"/>
        </w:rPr>
        <w:t>≤10 </w:t>
      </w:r>
      <w:r>
        <w:rPr>
          <w:sz w:val="18"/>
          <w:szCs w:val="18"/>
        </w:rPr>
        <w:t xml:space="preserve">punti u li ma jirċevux kortikosterojdi għal mill-inqas 90 jum qabel Ġimgħa </w:t>
      </w:r>
      <w:r w:rsidRPr="002B2393">
        <w:rPr>
          <w:sz w:val="18"/>
          <w:szCs w:val="18"/>
        </w:rPr>
        <w:t>M-44.</w:t>
      </w:r>
    </w:p>
    <w:p w14:paraId="65DF7207" w14:textId="77777777" w:rsidR="00E41D36" w:rsidRPr="002B2393" w:rsidRDefault="00E41D36" w:rsidP="00E41D36">
      <w:pPr>
        <w:adjustRightInd w:val="0"/>
        <w:rPr>
          <w:sz w:val="18"/>
          <w:szCs w:val="18"/>
        </w:rPr>
      </w:pPr>
      <w:r w:rsidRPr="003D5E49">
        <w:rPr>
          <w:vertAlign w:val="superscript"/>
        </w:rPr>
        <w:t>†</w:t>
      </w:r>
      <w:r>
        <w:rPr>
          <w:sz w:val="18"/>
          <w:szCs w:val="18"/>
        </w:rPr>
        <w:t xml:space="preserve"> Rispons kliniku huwa ddefinit bħala tnaqqis mil-linja bażi fil-punteġġ </w:t>
      </w:r>
      <w:r w:rsidRPr="002B2393">
        <w:rPr>
          <w:sz w:val="18"/>
          <w:szCs w:val="18"/>
        </w:rPr>
        <w:t xml:space="preserve">PCDAI </w:t>
      </w:r>
      <w:r>
        <w:rPr>
          <w:sz w:val="18"/>
          <w:szCs w:val="18"/>
        </w:rPr>
        <w:t xml:space="preserve">ta’ </w:t>
      </w:r>
      <w:r w:rsidRPr="002B2393">
        <w:rPr>
          <w:sz w:val="18"/>
          <w:szCs w:val="18"/>
        </w:rPr>
        <w:t>≥12.5</w:t>
      </w:r>
      <w:r>
        <w:rPr>
          <w:sz w:val="18"/>
          <w:szCs w:val="18"/>
        </w:rPr>
        <w:t>-il</w:t>
      </w:r>
      <w:r w:rsidRPr="002B2393">
        <w:rPr>
          <w:sz w:val="18"/>
          <w:szCs w:val="18"/>
        </w:rPr>
        <w:t> </w:t>
      </w:r>
      <w:r>
        <w:rPr>
          <w:sz w:val="18"/>
          <w:szCs w:val="18"/>
        </w:rPr>
        <w:t xml:space="preserve">punt b’punteġġ </w:t>
      </w:r>
      <w:r w:rsidRPr="002B2393">
        <w:rPr>
          <w:sz w:val="18"/>
          <w:szCs w:val="18"/>
        </w:rPr>
        <w:t xml:space="preserve">PCDAI </w:t>
      </w:r>
      <w:r>
        <w:rPr>
          <w:sz w:val="18"/>
          <w:szCs w:val="18"/>
        </w:rPr>
        <w:t>totali ta’ mhux aktar minn 30</w:t>
      </w:r>
      <w:r w:rsidRPr="002B2393">
        <w:rPr>
          <w:sz w:val="18"/>
          <w:szCs w:val="18"/>
        </w:rPr>
        <w:t>.</w:t>
      </w:r>
    </w:p>
    <w:p w14:paraId="1912A1FB" w14:textId="48265DF2" w:rsidR="003E6223" w:rsidRDefault="00E41D36" w:rsidP="00E41D36">
      <w:r w:rsidRPr="003D5E49">
        <w:rPr>
          <w:vertAlign w:val="superscript"/>
        </w:rPr>
        <w:t>£</w:t>
      </w:r>
      <w:r>
        <w:rPr>
          <w:sz w:val="18"/>
          <w:szCs w:val="18"/>
        </w:rPr>
        <w:t xml:space="preserve"> Rispons endoskopiku huwa ddefinit bħala tnaqqis fil-punteġġ </w:t>
      </w:r>
      <w:r w:rsidRPr="002B2393">
        <w:rPr>
          <w:sz w:val="18"/>
          <w:szCs w:val="18"/>
        </w:rPr>
        <w:t xml:space="preserve">SES-CD </w:t>
      </w:r>
      <w:r>
        <w:rPr>
          <w:sz w:val="18"/>
          <w:szCs w:val="18"/>
        </w:rPr>
        <w:t xml:space="preserve">ta’ </w:t>
      </w:r>
      <w:r w:rsidRPr="002B2393">
        <w:rPr>
          <w:sz w:val="18"/>
          <w:szCs w:val="18"/>
        </w:rPr>
        <w:t xml:space="preserve">≥50% </w:t>
      </w:r>
      <w:r>
        <w:rPr>
          <w:sz w:val="18"/>
          <w:szCs w:val="18"/>
        </w:rPr>
        <w:t xml:space="preserve">jew fil-punteġġ </w:t>
      </w:r>
      <w:r w:rsidRPr="002B2393">
        <w:rPr>
          <w:sz w:val="18"/>
          <w:szCs w:val="18"/>
        </w:rPr>
        <w:t xml:space="preserve">SES-CD </w:t>
      </w:r>
      <w:r>
        <w:rPr>
          <w:sz w:val="18"/>
          <w:szCs w:val="18"/>
        </w:rPr>
        <w:t xml:space="preserve">ta’ </w:t>
      </w:r>
      <w:r w:rsidRPr="002B2393">
        <w:rPr>
          <w:sz w:val="18"/>
          <w:szCs w:val="18"/>
        </w:rPr>
        <w:t xml:space="preserve">≤2, </w:t>
      </w:r>
      <w:r>
        <w:rPr>
          <w:sz w:val="18"/>
          <w:szCs w:val="18"/>
        </w:rPr>
        <w:t xml:space="preserve">f’pazjenti b’punteġġ SES-CD tal-linja bażi ta’ </w:t>
      </w:r>
      <w:r w:rsidRPr="002B2393">
        <w:rPr>
          <w:sz w:val="18"/>
          <w:szCs w:val="18"/>
        </w:rPr>
        <w:t>≥3.</w:t>
      </w:r>
    </w:p>
    <w:p w14:paraId="2E37367D" w14:textId="77777777" w:rsidR="00E41D36" w:rsidRDefault="00E41D36" w:rsidP="003E6223">
      <w:pPr>
        <w:keepNext/>
        <w:rPr>
          <w:i/>
          <w:iCs/>
          <w:u w:val="single"/>
        </w:rPr>
      </w:pPr>
    </w:p>
    <w:p w14:paraId="7ADCD4C6" w14:textId="5276AF7D" w:rsidR="003E6223" w:rsidRPr="001969CC" w:rsidRDefault="003E6223" w:rsidP="003E6223">
      <w:pPr>
        <w:keepNext/>
        <w:rPr>
          <w:i/>
          <w:iCs/>
          <w:u w:val="single"/>
        </w:rPr>
      </w:pPr>
      <w:r w:rsidRPr="001969CC">
        <w:rPr>
          <w:i/>
          <w:iCs/>
          <w:u w:val="single"/>
        </w:rPr>
        <w:t>Aġġustament tal-frekwenza tad-dożaġġ</w:t>
      </w:r>
    </w:p>
    <w:p w14:paraId="661CFA1E" w14:textId="77777777" w:rsidR="0072399E" w:rsidRPr="001969CC" w:rsidRDefault="0072399E" w:rsidP="001969CC">
      <w:pPr>
        <w:keepNext/>
        <w:rPr>
          <w:i/>
          <w:iCs/>
        </w:rPr>
      </w:pPr>
    </w:p>
    <w:p w14:paraId="04DBB1C9" w14:textId="2C0597C0" w:rsidR="003E6223" w:rsidRPr="00F750DC" w:rsidRDefault="003E6223" w:rsidP="003E6223">
      <w:r w:rsidRPr="00F750DC">
        <w:t>Pazjenti li daħlu fil-kors ta</w:t>
      </w:r>
      <w:r>
        <w:t>’</w:t>
      </w:r>
      <w:r w:rsidRPr="00F750DC">
        <w:t xml:space="preserve"> manteniment u esperjenzaw telf </w:t>
      </w:r>
      <w:r>
        <w:t>fir-</w:t>
      </w:r>
      <w:r w:rsidRPr="00F750DC">
        <w:t xml:space="preserve">rispons (LOR) </w:t>
      </w:r>
      <w:r>
        <w:t>abbażi tal-</w:t>
      </w:r>
      <w:r w:rsidRPr="00F750DC">
        <w:t xml:space="preserve">punteġġ PCDAI kienu eliġibbli għal aġġustament fid-doża. Il-pazjenti jew </w:t>
      </w:r>
      <w:r>
        <w:t>inqelbu</w:t>
      </w:r>
      <w:r w:rsidRPr="00F750DC">
        <w:t xml:space="preserve"> mit-trattament kull 12-il ġimgħa għal </w:t>
      </w:r>
      <w:r>
        <w:t xml:space="preserve">wieħed </w:t>
      </w:r>
      <w:r w:rsidRPr="00F750DC">
        <w:t>kull 8</w:t>
      </w:r>
      <w:r>
        <w:t> </w:t>
      </w:r>
      <w:r w:rsidRPr="00F750DC">
        <w:t xml:space="preserve">ġimgħat jew baqgħu fuq </w:t>
      </w:r>
      <w:r>
        <w:t>it-trattament</w:t>
      </w:r>
      <w:r w:rsidRPr="00F750DC">
        <w:t xml:space="preserve"> kull 8</w:t>
      </w:r>
      <w:r>
        <w:t> </w:t>
      </w:r>
      <w:r w:rsidRPr="00F750DC">
        <w:t>ġimgħat (aġġustament fittizju). 2</w:t>
      </w:r>
      <w:r>
        <w:t> </w:t>
      </w:r>
      <w:r w:rsidRPr="00F750DC">
        <w:t xml:space="preserve">pazjenti </w:t>
      </w:r>
      <w:r>
        <w:t>kellhom id-doża aġġustata</w:t>
      </w:r>
      <w:r w:rsidRPr="00F750DC">
        <w:t xml:space="preserve"> għall-intervall iqsar tad-dożaġġ. F</w:t>
      </w:r>
      <w:r>
        <w:t>’</w:t>
      </w:r>
      <w:r w:rsidRPr="00F750DC">
        <w:t>dawn il-pazjenti, remissjoni klinika nkisbet f</w:t>
      </w:r>
      <w:r>
        <w:t>’</w:t>
      </w:r>
      <w:r w:rsidRPr="00F750DC">
        <w:t>100% (2/2) tal-pazjenti 8</w:t>
      </w:r>
      <w:r>
        <w:t> </w:t>
      </w:r>
      <w:r w:rsidRPr="00F750DC">
        <w:t>ġimgħat wara l-aġġustament tad-doża.</w:t>
      </w:r>
    </w:p>
    <w:p w14:paraId="7B401740" w14:textId="77777777" w:rsidR="003E6223" w:rsidRPr="00F750DC" w:rsidRDefault="003E6223" w:rsidP="003E6223"/>
    <w:p w14:paraId="64C8EB08" w14:textId="7F2856A1" w:rsidR="003E6223" w:rsidRPr="00F750DC" w:rsidRDefault="003E6223" w:rsidP="003E6223">
      <w:r w:rsidRPr="00F750DC">
        <w:t>Il-profil tas-sigurtà tal-kors tad-doża ta’ induzzjoni u ż-żewġ korsijiet tad-doża ta’ manteniment fil-popolazzjoni pedjatrika li tiżen mill-inqas 40</w:t>
      </w:r>
      <w:r>
        <w:t> </w:t>
      </w:r>
      <w:r w:rsidRPr="00F750DC">
        <w:t>kg huwa komparabbli ma’ dak stabbilit fil-popolazzjoni adulta tal-marda ta’ Crohn (ara Sezzjoni</w:t>
      </w:r>
      <w:r>
        <w:t> </w:t>
      </w:r>
      <w:r w:rsidRPr="00F750DC">
        <w:t>4.8).</w:t>
      </w:r>
    </w:p>
    <w:p w14:paraId="0AED8A9F" w14:textId="77777777" w:rsidR="003E6223" w:rsidRPr="003D5E49" w:rsidRDefault="003E6223" w:rsidP="003E6223"/>
    <w:p w14:paraId="55EB9AC6" w14:textId="77777777" w:rsidR="003E6223" w:rsidRPr="001969CC" w:rsidRDefault="003E6223" w:rsidP="003E6223">
      <w:pPr>
        <w:keepNext/>
        <w:widowControl w:val="0"/>
        <w:rPr>
          <w:i/>
          <w:u w:val="single"/>
        </w:rPr>
      </w:pPr>
      <w:r w:rsidRPr="001969CC">
        <w:rPr>
          <w:i/>
          <w:u w:val="single"/>
        </w:rPr>
        <w:t>Bijomarkaturi infjammatorji tas-serum u tal-ippurgar</w:t>
      </w:r>
    </w:p>
    <w:p w14:paraId="281F7A8F" w14:textId="77777777" w:rsidR="00A86492" w:rsidRPr="002B2393" w:rsidRDefault="00A86492" w:rsidP="003E6223">
      <w:pPr>
        <w:keepNext/>
        <w:widowControl w:val="0"/>
        <w:rPr>
          <w:i/>
        </w:rPr>
      </w:pPr>
    </w:p>
    <w:p w14:paraId="4A9D93CB" w14:textId="77777777" w:rsidR="003E6223" w:rsidRDefault="003E6223" w:rsidP="003E6223">
      <w:pPr>
        <w:textAlignment w:val="baseline"/>
        <w:rPr>
          <w:lang w:eastAsia="en-GB"/>
        </w:rPr>
      </w:pPr>
      <w:r>
        <w:rPr>
          <w:lang w:eastAsia="en-GB"/>
        </w:rPr>
        <w:t>Il-bidla medja mil-linja bażi fil-ġimgħa ta’ manteniment 44 fil-</w:t>
      </w:r>
      <w:r>
        <w:rPr>
          <w:iCs/>
        </w:rPr>
        <w:t>p</w:t>
      </w:r>
      <w:r>
        <w:rPr>
          <w:rFonts w:hint="eastAsia"/>
          <w:iCs/>
        </w:rPr>
        <w:t xml:space="preserve">roteina </w:t>
      </w:r>
      <w:r>
        <w:rPr>
          <w:iCs/>
        </w:rPr>
        <w:t xml:space="preserve">Ċ-Reattiva </w:t>
      </w:r>
      <w:r>
        <w:rPr>
          <w:rFonts w:hint="eastAsia"/>
          <w:iCs/>
        </w:rPr>
        <w:t>(CR</w:t>
      </w:r>
      <w:r>
        <w:rPr>
          <w:iCs/>
        </w:rPr>
        <w:t>P</w:t>
      </w:r>
      <w:r>
        <w:rPr>
          <w:rFonts w:hint="eastAsia"/>
          <w:iCs/>
        </w:rPr>
        <w:t xml:space="preserve">) </w:t>
      </w:r>
      <w:r>
        <w:rPr>
          <w:lang w:eastAsia="en-GB"/>
        </w:rPr>
        <w:t xml:space="preserve">u fil-konċentrazzjonijiet ta’ calprotectin fl-ippurgar kienet ta’ </w:t>
      </w:r>
      <w:r w:rsidRPr="003D5E49">
        <w:rPr>
          <w:lang w:eastAsia="en-GB"/>
        </w:rPr>
        <w:t xml:space="preserve">-11.17 mg/L (24.159) </w:t>
      </w:r>
      <w:r>
        <w:rPr>
          <w:lang w:eastAsia="en-GB"/>
        </w:rPr>
        <w:t xml:space="preserve">u </w:t>
      </w:r>
      <w:r w:rsidRPr="003D5E49">
        <w:rPr>
          <w:lang w:eastAsia="en-GB"/>
        </w:rPr>
        <w:t>-538.2 mg/kg (1271.33), r</w:t>
      </w:r>
      <w:r>
        <w:rPr>
          <w:lang w:eastAsia="en-GB"/>
        </w:rPr>
        <w:t>ispettivament</w:t>
      </w:r>
      <w:r w:rsidRPr="003D5E49">
        <w:rPr>
          <w:lang w:eastAsia="en-GB"/>
        </w:rPr>
        <w:t>.</w:t>
      </w:r>
    </w:p>
    <w:p w14:paraId="1A3BA1DF" w14:textId="77777777" w:rsidR="003E6223" w:rsidRPr="003D5E49" w:rsidRDefault="003E6223" w:rsidP="003E6223">
      <w:pPr>
        <w:textAlignment w:val="baseline"/>
        <w:rPr>
          <w:lang w:eastAsia="en-GB"/>
        </w:rPr>
      </w:pPr>
    </w:p>
    <w:p w14:paraId="7CBDBAA7" w14:textId="77777777" w:rsidR="003E6223" w:rsidRDefault="003E6223" w:rsidP="003E6223">
      <w:pPr>
        <w:keepNext/>
        <w:widowControl w:val="0"/>
        <w:rPr>
          <w:i/>
          <w:u w:val="single"/>
        </w:rPr>
      </w:pPr>
      <w:r w:rsidRPr="001969CC">
        <w:rPr>
          <w:i/>
          <w:u w:val="single"/>
        </w:rPr>
        <w:t>Kwalità tal-ħajja relatata mas-saħħa</w:t>
      </w:r>
    </w:p>
    <w:p w14:paraId="24300E5F" w14:textId="77777777" w:rsidR="00A86492" w:rsidRPr="001969CC" w:rsidRDefault="00A86492" w:rsidP="003E6223">
      <w:pPr>
        <w:keepNext/>
        <w:widowControl w:val="0"/>
        <w:rPr>
          <w:i/>
          <w:u w:val="single"/>
        </w:rPr>
      </w:pPr>
    </w:p>
    <w:p w14:paraId="1B1E2741" w14:textId="15AEA649" w:rsidR="00EA3A49" w:rsidRDefault="003E6223" w:rsidP="003E6223">
      <w:pPr>
        <w:suppressAutoHyphens/>
        <w:rPr>
          <w:lang w:eastAsia="en-GB"/>
        </w:rPr>
      </w:pPr>
      <w:r>
        <w:rPr>
          <w:lang w:eastAsia="en-GB"/>
        </w:rPr>
        <w:t xml:space="preserve">Il-punteġġi totali ta’ </w:t>
      </w:r>
      <w:r w:rsidRPr="003D5E49">
        <w:rPr>
          <w:lang w:eastAsia="en-GB"/>
        </w:rPr>
        <w:t xml:space="preserve">IMPACT-III </w:t>
      </w:r>
      <w:r>
        <w:rPr>
          <w:lang w:eastAsia="en-GB"/>
        </w:rPr>
        <w:t xml:space="preserve">u s-sottodominji kollha </w:t>
      </w:r>
      <w:r w:rsidRPr="003D5E49">
        <w:rPr>
          <w:lang w:eastAsia="en-GB"/>
        </w:rPr>
        <w:t>(</w:t>
      </w:r>
      <w:r>
        <w:rPr>
          <w:lang w:eastAsia="en-GB"/>
        </w:rPr>
        <w:t>sintomi tal-musrana, sintomi sistemiċi relatati ma’ għeja</w:t>
      </w:r>
      <w:r w:rsidRPr="003D5E49">
        <w:rPr>
          <w:lang w:eastAsia="en-GB"/>
        </w:rPr>
        <w:t xml:space="preserve"> </w:t>
      </w:r>
      <w:r>
        <w:rPr>
          <w:lang w:eastAsia="en-GB"/>
        </w:rPr>
        <w:t>u benesseri</w:t>
      </w:r>
      <w:r w:rsidRPr="003D5E49">
        <w:rPr>
          <w:lang w:eastAsia="en-GB"/>
        </w:rPr>
        <w:t xml:space="preserve">) </w:t>
      </w:r>
      <w:r>
        <w:rPr>
          <w:lang w:eastAsia="en-GB"/>
        </w:rPr>
        <w:t xml:space="preserve">urew titjib klinikament sinifikanti wara </w:t>
      </w:r>
      <w:r w:rsidRPr="003D5E49">
        <w:rPr>
          <w:lang w:eastAsia="en-GB"/>
        </w:rPr>
        <w:t>52 </w:t>
      </w:r>
      <w:r>
        <w:rPr>
          <w:lang w:eastAsia="en-GB"/>
        </w:rPr>
        <w:t>ġimgħa.</w:t>
      </w:r>
    </w:p>
    <w:p w14:paraId="25F7FF77" w14:textId="77777777" w:rsidR="00B136E4" w:rsidRPr="00DA3743" w:rsidRDefault="00B136E4" w:rsidP="003E6223">
      <w:pPr>
        <w:suppressAutoHyphens/>
      </w:pPr>
    </w:p>
    <w:p w14:paraId="745F50D5" w14:textId="7224611E" w:rsidR="00843B14" w:rsidRPr="00DA3743" w:rsidRDefault="00EA3A49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5.2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Tagħrif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  <w:spacing w:val="-2"/>
        </w:rPr>
        <w:t>farmakokinetiku</w:t>
      </w:r>
    </w:p>
    <w:p w14:paraId="745F50D6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0D7" w14:textId="06E4E456" w:rsidR="00843B14" w:rsidRPr="00DA3743" w:rsidRDefault="005E3319" w:rsidP="006902F7">
      <w:pPr>
        <w:suppressAutoHyphens/>
      </w:pPr>
      <w:r w:rsidRPr="00DA3743">
        <w:t>Wara d-doża rrakkomandata ta’ induzzjoni fil-vina, il-medjan tal-konċentrazzjoni massima ta’ ustekinumab</w:t>
      </w:r>
      <w:r w:rsidRPr="00DA3743">
        <w:rPr>
          <w:spacing w:val="-3"/>
        </w:rPr>
        <w:t xml:space="preserve"> </w:t>
      </w:r>
      <w:r w:rsidRPr="00DA3743">
        <w:t>fis-serum,</w:t>
      </w:r>
      <w:r w:rsidRPr="00DA3743">
        <w:rPr>
          <w:spacing w:val="-2"/>
        </w:rPr>
        <w:t xml:space="preserve"> </w:t>
      </w:r>
      <w:r w:rsidRPr="00DA3743">
        <w:t>osservat</w:t>
      </w:r>
      <w:r w:rsidRPr="00DA3743">
        <w:rPr>
          <w:spacing w:val="-2"/>
        </w:rPr>
        <w:t xml:space="preserve"> </w:t>
      </w:r>
      <w:r w:rsidRPr="00DA3743">
        <w:t>siegħa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l-infużjoni,</w:t>
      </w:r>
      <w:r w:rsidRPr="00DA3743">
        <w:rPr>
          <w:spacing w:val="-3"/>
        </w:rPr>
        <w:t xml:space="preserve"> </w:t>
      </w:r>
      <w:r w:rsidRPr="00DA3743">
        <w:t>kien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126.1</w:t>
      </w:r>
      <w:r w:rsidR="00B40C61" w:rsidRPr="00DA3743">
        <w:rPr>
          <w:spacing w:val="-2"/>
        </w:rPr>
        <w:t> </w:t>
      </w:r>
      <w:r w:rsidR="00F9135F" w:rsidRPr="00DA3743">
        <w:t>mc</w:t>
      </w:r>
      <w:r w:rsidRPr="00DA3743">
        <w:t>g/mL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bil-marda</w:t>
      </w:r>
      <w:r w:rsidRPr="00DA3743">
        <w:rPr>
          <w:spacing w:val="-3"/>
        </w:rPr>
        <w:t xml:space="preserve"> </w:t>
      </w:r>
      <w:r w:rsidRPr="00DA3743">
        <w:t>ta’ Crohn.</w:t>
      </w:r>
    </w:p>
    <w:p w14:paraId="745F50D8" w14:textId="77777777" w:rsidR="00843B14" w:rsidRPr="00DA3743" w:rsidRDefault="00843B14" w:rsidP="006902F7">
      <w:pPr>
        <w:suppressAutoHyphens/>
      </w:pPr>
    </w:p>
    <w:p w14:paraId="745F50D9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Distribuzzjoni</w:t>
      </w:r>
    </w:p>
    <w:p w14:paraId="7357FBAB" w14:textId="77777777" w:rsidR="006C559D" w:rsidRPr="00DA3743" w:rsidRDefault="006C559D" w:rsidP="006902F7">
      <w:pPr>
        <w:keepNext/>
        <w:suppressAutoHyphens/>
      </w:pPr>
    </w:p>
    <w:p w14:paraId="745F50DA" w14:textId="4B67CFA9" w:rsidR="00843B14" w:rsidRPr="00DA3743" w:rsidRDefault="005E3319" w:rsidP="006902F7">
      <w:pPr>
        <w:suppressAutoHyphens/>
      </w:pPr>
      <w:r w:rsidRPr="00DA3743">
        <w:t>Il-medjan</w:t>
      </w:r>
      <w:r w:rsidRPr="00DA3743">
        <w:rPr>
          <w:spacing w:val="-2"/>
        </w:rPr>
        <w:t xml:space="preserve"> </w:t>
      </w:r>
      <w:r w:rsidRPr="00DA3743">
        <w:t>tal-volum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distribuzzjoni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l-aħħar</w:t>
      </w:r>
      <w:r w:rsidRPr="00DA3743">
        <w:rPr>
          <w:spacing w:val="-3"/>
        </w:rPr>
        <w:t xml:space="preserve"> </w:t>
      </w:r>
      <w:r w:rsidRPr="00DA3743">
        <w:t>fażi</w:t>
      </w:r>
      <w:r w:rsidRPr="00DA3743">
        <w:rPr>
          <w:spacing w:val="-3"/>
        </w:rPr>
        <w:t xml:space="preserve"> </w:t>
      </w:r>
      <w:r w:rsidRPr="00DA3743">
        <w:t>(V</w:t>
      </w:r>
      <w:r w:rsidRPr="00DA3743">
        <w:rPr>
          <w:vertAlign w:val="subscript"/>
        </w:rPr>
        <w:t>z</w:t>
      </w:r>
      <w:r w:rsidRPr="00DA3743">
        <w:t>)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mogħtija</w:t>
      </w:r>
      <w:r w:rsidRPr="00DA3743">
        <w:rPr>
          <w:spacing w:val="-2"/>
        </w:rPr>
        <w:t xml:space="preserve"> </w:t>
      </w:r>
      <w:r w:rsidRPr="00DA3743">
        <w:t>fil-vina</w:t>
      </w:r>
      <w:r w:rsidRPr="00DA3743">
        <w:rPr>
          <w:spacing w:val="-3"/>
        </w:rPr>
        <w:t xml:space="preserve"> </w:t>
      </w:r>
      <w:r w:rsidRPr="00DA3743">
        <w:t>lill</w:t>
      </w:r>
      <w:r w:rsidR="007E7DFF" w:rsidRPr="00DA3743">
        <w:noBreakHyphen/>
      </w:r>
      <w:r w:rsidRPr="00DA3743">
        <w:t>pazjenti bil-psorijasi kien f’medda bejn 57</w:t>
      </w:r>
      <w:r w:rsidR="00B40C61" w:rsidRPr="00DA3743">
        <w:t> </w:t>
      </w:r>
      <w:r w:rsidRPr="00DA3743">
        <w:t>u 83</w:t>
      </w:r>
      <w:r w:rsidR="00150EEC" w:rsidRPr="00DA3743">
        <w:t> mL</w:t>
      </w:r>
      <w:r w:rsidRPr="00DA3743">
        <w:t>/kg.</w:t>
      </w:r>
    </w:p>
    <w:p w14:paraId="30BD405A" w14:textId="77777777" w:rsidR="000F4C4A" w:rsidRPr="00DA3743" w:rsidRDefault="000F4C4A" w:rsidP="006902F7">
      <w:pPr>
        <w:suppressAutoHyphens/>
        <w:rPr>
          <w:spacing w:val="-2"/>
          <w:u w:val="single"/>
        </w:rPr>
      </w:pPr>
    </w:p>
    <w:p w14:paraId="745F50DB" w14:textId="7AEB5232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Bijotrasformazzjoni</w:t>
      </w:r>
    </w:p>
    <w:p w14:paraId="7BEB846A" w14:textId="77777777" w:rsidR="006C559D" w:rsidRPr="00DA3743" w:rsidRDefault="006C559D" w:rsidP="006902F7">
      <w:pPr>
        <w:keepNext/>
        <w:suppressAutoHyphens/>
      </w:pPr>
    </w:p>
    <w:p w14:paraId="745F50DC" w14:textId="109C54BD" w:rsidR="00843B14" w:rsidRPr="00DA3743" w:rsidRDefault="005E3319" w:rsidP="006902F7">
      <w:pPr>
        <w:suppressAutoHyphens/>
      </w:pPr>
      <w:r w:rsidRPr="00DA3743">
        <w:t>Mhijiex</w:t>
      </w:r>
      <w:r w:rsidRPr="00DA3743">
        <w:rPr>
          <w:spacing w:val="-7"/>
        </w:rPr>
        <w:t xml:space="preserve"> </w:t>
      </w:r>
      <w:r w:rsidRPr="00DA3743">
        <w:t>magħrufa</w:t>
      </w:r>
      <w:r w:rsidRPr="00DA3743">
        <w:rPr>
          <w:spacing w:val="-5"/>
        </w:rPr>
        <w:t xml:space="preserve"> </w:t>
      </w:r>
      <w:r w:rsidRPr="00DA3743">
        <w:t>n-nisġa</w:t>
      </w:r>
      <w:r w:rsidRPr="00DA3743">
        <w:rPr>
          <w:spacing w:val="-6"/>
        </w:rPr>
        <w:t xml:space="preserve"> </w:t>
      </w:r>
      <w:r w:rsidRPr="00DA3743">
        <w:t>eżatta</w:t>
      </w:r>
      <w:r w:rsidRPr="00DA3743">
        <w:rPr>
          <w:spacing w:val="-7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t>metaboliżmu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ustekinumab.</w:t>
      </w:r>
    </w:p>
    <w:p w14:paraId="15938261" w14:textId="77777777" w:rsidR="000F4C4A" w:rsidRPr="00DA3743" w:rsidRDefault="000F4C4A" w:rsidP="006902F7">
      <w:pPr>
        <w:suppressAutoHyphens/>
        <w:rPr>
          <w:spacing w:val="-2"/>
          <w:u w:val="single"/>
        </w:rPr>
      </w:pPr>
    </w:p>
    <w:p w14:paraId="745F50DD" w14:textId="675A7DA8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lastRenderedPageBreak/>
        <w:t>Eliminazzjoni</w:t>
      </w:r>
    </w:p>
    <w:p w14:paraId="66E9F1ED" w14:textId="77777777" w:rsidR="006C559D" w:rsidRPr="00DA3743" w:rsidRDefault="006C559D" w:rsidP="006902F7">
      <w:pPr>
        <w:keepNext/>
        <w:suppressAutoHyphens/>
      </w:pPr>
    </w:p>
    <w:p w14:paraId="745F50DE" w14:textId="233C08E9" w:rsidR="00843B14" w:rsidRPr="00DA3743" w:rsidRDefault="005E3319" w:rsidP="006902F7">
      <w:pPr>
        <w:suppressAutoHyphens/>
      </w:pPr>
      <w:r w:rsidRPr="00DA3743">
        <w:t xml:space="preserve">Il-medjan tat-tneħħija sistemika (CL) wara doża waħda mogħtija fil-vina lill-pazjenti bi psorijasi kien </w:t>
      </w:r>
      <w:r w:rsidRPr="00DA3743">
        <w:rPr>
          <w:position w:val="2"/>
        </w:rPr>
        <w:t>f’medda bejn 1.99</w:t>
      </w:r>
      <w:r w:rsidR="0085127A" w:rsidRPr="00DA3743">
        <w:rPr>
          <w:position w:val="2"/>
        </w:rPr>
        <w:t> </w:t>
      </w:r>
      <w:r w:rsidRPr="00DA3743">
        <w:rPr>
          <w:position w:val="2"/>
        </w:rPr>
        <w:t>u 2.34</w:t>
      </w:r>
      <w:r w:rsidR="00150EEC" w:rsidRPr="00DA3743">
        <w:rPr>
          <w:position w:val="2"/>
        </w:rPr>
        <w:t> mL</w:t>
      </w:r>
      <w:r w:rsidRPr="00DA3743">
        <w:rPr>
          <w:position w:val="2"/>
        </w:rPr>
        <w:t>/jum/kg. Il-medjan tal-half-life (t</w:t>
      </w:r>
      <w:r w:rsidRPr="00DA3743">
        <w:rPr>
          <w:sz w:val="14"/>
        </w:rPr>
        <w:t>1/2</w:t>
      </w:r>
      <w:r w:rsidRPr="00DA3743">
        <w:rPr>
          <w:position w:val="2"/>
        </w:rPr>
        <w:t xml:space="preserve">) ta’ ustekinumab kien bejn wieħed u </w:t>
      </w:r>
      <w:r w:rsidRPr="00DA3743">
        <w:t>ieħor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3</w:t>
      </w:r>
      <w:r w:rsidR="0085127A" w:rsidRPr="00DA3743">
        <w:rPr>
          <w:spacing w:val="-2"/>
        </w:rPr>
        <w:t> </w:t>
      </w:r>
      <w:r w:rsidRPr="00DA3743">
        <w:t>ġimgħat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bil-marda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Crohn,</w:t>
      </w:r>
      <w:r w:rsidRPr="00DA3743">
        <w:rPr>
          <w:spacing w:val="-3"/>
        </w:rPr>
        <w:t xml:space="preserve"> </w:t>
      </w:r>
      <w:r w:rsidRPr="00DA3743">
        <w:t>psorijasi</w:t>
      </w:r>
      <w:r w:rsidRPr="00DA3743">
        <w:rPr>
          <w:spacing w:val="-3"/>
        </w:rPr>
        <w:t xml:space="preserve"> </w:t>
      </w:r>
      <w:r w:rsidRPr="00DA3743">
        <w:t>u/jew</w:t>
      </w:r>
      <w:r w:rsidRPr="00DA3743">
        <w:rPr>
          <w:spacing w:val="-3"/>
        </w:rPr>
        <w:t xml:space="preserve"> </w:t>
      </w:r>
      <w:r w:rsidRPr="00DA3743">
        <w:t>artrite</w:t>
      </w:r>
      <w:r w:rsidRPr="00DA3743">
        <w:rPr>
          <w:spacing w:val="-3"/>
        </w:rPr>
        <w:t xml:space="preserve"> </w:t>
      </w:r>
      <w:r w:rsidRPr="00DA3743">
        <w:t>psorjatika, fuq medda minn 15</w:t>
      </w:r>
      <w:r w:rsidR="0085127A" w:rsidRPr="00DA3743">
        <w:t> </w:t>
      </w:r>
      <w:r w:rsidRPr="00DA3743">
        <w:t>sa 32</w:t>
      </w:r>
      <w:r w:rsidR="0085127A" w:rsidRPr="00DA3743">
        <w:t> </w:t>
      </w:r>
      <w:r w:rsidRPr="00DA3743">
        <w:t>jum fl-istudji kollha tal-psorijasi u artrite psorjatika.</w:t>
      </w:r>
    </w:p>
    <w:p w14:paraId="484528E6" w14:textId="77777777" w:rsidR="000F4C4A" w:rsidRPr="00DA3743" w:rsidRDefault="000F4C4A" w:rsidP="006902F7">
      <w:pPr>
        <w:suppressAutoHyphens/>
        <w:rPr>
          <w:u w:val="single"/>
        </w:rPr>
      </w:pPr>
    </w:p>
    <w:p w14:paraId="745F50E0" w14:textId="48E3050A" w:rsidR="00843B14" w:rsidRPr="00DA3743" w:rsidRDefault="005E3319" w:rsidP="006902F7">
      <w:pPr>
        <w:keepNext/>
        <w:suppressAutoHyphens/>
        <w:rPr>
          <w:spacing w:val="-4"/>
          <w:u w:val="single"/>
        </w:rPr>
      </w:pPr>
      <w:r w:rsidRPr="00DA3743">
        <w:rPr>
          <w:u w:val="single"/>
        </w:rPr>
        <w:t>Il-</w:t>
      </w:r>
      <w:r w:rsidRPr="00DA3743">
        <w:rPr>
          <w:spacing w:val="-2"/>
          <w:u w:val="single"/>
        </w:rPr>
        <w:t>kwalità</w:t>
      </w:r>
      <w:r w:rsidRPr="00DA3743">
        <w:rPr>
          <w:spacing w:val="-14"/>
          <w:u w:val="single"/>
        </w:rPr>
        <w:t xml:space="preserve"> </w:t>
      </w:r>
      <w:r w:rsidRPr="00DA3743">
        <w:rPr>
          <w:u w:val="single"/>
        </w:rPr>
        <w:t>lineari</w:t>
      </w:r>
      <w:r w:rsidRPr="00DA3743">
        <w:rPr>
          <w:spacing w:val="-12"/>
          <w:u w:val="single"/>
        </w:rPr>
        <w:t xml:space="preserve"> </w:t>
      </w:r>
      <w:r w:rsidRPr="00DA3743">
        <w:rPr>
          <w:u w:val="single"/>
        </w:rPr>
        <w:t>tad-</w:t>
      </w:r>
      <w:r w:rsidRPr="00DA3743">
        <w:rPr>
          <w:spacing w:val="-4"/>
          <w:u w:val="single"/>
        </w:rPr>
        <w:t>doża</w:t>
      </w:r>
    </w:p>
    <w:p w14:paraId="030B273A" w14:textId="77777777" w:rsidR="006C559D" w:rsidRPr="00DA3743" w:rsidRDefault="006C559D" w:rsidP="006902F7">
      <w:pPr>
        <w:keepNext/>
        <w:suppressAutoHyphens/>
      </w:pPr>
    </w:p>
    <w:p w14:paraId="745F50E1" w14:textId="4FC91C72" w:rsidR="00843B14" w:rsidRPr="00DA3743" w:rsidRDefault="005E3319" w:rsidP="006902F7">
      <w:pPr>
        <w:suppressAutoHyphens/>
      </w:pPr>
      <w:r w:rsidRPr="00DA3743">
        <w:rPr>
          <w:position w:val="2"/>
        </w:rPr>
        <w:t>L-esponiment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sistemiku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ta’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ustekinumab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(C</w:t>
      </w:r>
      <w:r w:rsidRPr="00DA3743">
        <w:rPr>
          <w:sz w:val="14"/>
        </w:rPr>
        <w:t>max</w:t>
      </w:r>
      <w:r w:rsidRPr="00DA3743">
        <w:rPr>
          <w:spacing w:val="15"/>
          <w:sz w:val="14"/>
        </w:rPr>
        <w:t xml:space="preserve"> </w:t>
      </w:r>
      <w:r w:rsidRPr="00DA3743">
        <w:rPr>
          <w:position w:val="2"/>
        </w:rPr>
        <w:t>u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AUC)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żdied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bejn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wieħed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u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ieħor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b’mod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 xml:space="preserve">proporzjonali </w:t>
      </w:r>
      <w:r w:rsidRPr="00DA3743">
        <w:t>mad-doża wara li ngħatat doża waħda ġol-vina f’dożi fuq medda ta’ bejn 0.09</w:t>
      </w:r>
      <w:r w:rsidR="00C84D29" w:rsidRPr="00DA3743">
        <w:t> mg</w:t>
      </w:r>
      <w:r w:rsidRPr="00DA3743">
        <w:t>/kg u 4.5</w:t>
      </w:r>
      <w:r w:rsidR="00C84D29" w:rsidRPr="00DA3743">
        <w:t> mg</w:t>
      </w:r>
      <w:r w:rsidRPr="00DA3743">
        <w:t>/kg.</w:t>
      </w:r>
    </w:p>
    <w:p w14:paraId="745F50E2" w14:textId="77777777" w:rsidR="00843B14" w:rsidRPr="00DA3743" w:rsidRDefault="00843B14" w:rsidP="006902F7">
      <w:pPr>
        <w:suppressAutoHyphens/>
      </w:pPr>
    </w:p>
    <w:p w14:paraId="745F50E3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Popolazzjonijiet</w:t>
      </w:r>
      <w:r w:rsidRPr="00DA3743">
        <w:rPr>
          <w:spacing w:val="16"/>
          <w:u w:val="single"/>
        </w:rPr>
        <w:t xml:space="preserve"> </w:t>
      </w:r>
      <w:r w:rsidRPr="00DA3743">
        <w:rPr>
          <w:spacing w:val="-2"/>
          <w:u w:val="single"/>
        </w:rPr>
        <w:t>speċjali</w:t>
      </w:r>
    </w:p>
    <w:p w14:paraId="562F2C56" w14:textId="77777777" w:rsidR="006C559D" w:rsidRPr="00DA3743" w:rsidRDefault="006C559D" w:rsidP="006902F7">
      <w:pPr>
        <w:keepNext/>
        <w:suppressAutoHyphens/>
      </w:pPr>
    </w:p>
    <w:p w14:paraId="745F50E4" w14:textId="77777777" w:rsidR="00843B14" w:rsidRPr="00DA3743" w:rsidRDefault="005E3319" w:rsidP="006902F7">
      <w:pPr>
        <w:suppressAutoHyphens/>
      </w:pPr>
      <w:r w:rsidRPr="00DA3743">
        <w:t>L-ebda</w:t>
      </w:r>
      <w:r w:rsidRPr="00DA3743">
        <w:rPr>
          <w:spacing w:val="-3"/>
        </w:rPr>
        <w:t xml:space="preserve"> </w:t>
      </w:r>
      <w:r w:rsidRPr="00DA3743">
        <w:t>tagħrif</w:t>
      </w:r>
      <w:r w:rsidRPr="00DA3743">
        <w:rPr>
          <w:spacing w:val="-4"/>
        </w:rPr>
        <w:t xml:space="preserve"> </w:t>
      </w:r>
      <w:r w:rsidRPr="00DA3743">
        <w:t>farmakokinetiku</w:t>
      </w:r>
      <w:r w:rsidRPr="00DA3743">
        <w:rPr>
          <w:spacing w:val="-4"/>
        </w:rPr>
        <w:t xml:space="preserve"> </w:t>
      </w:r>
      <w:r w:rsidRPr="00DA3743">
        <w:t>ma</w:t>
      </w:r>
      <w:r w:rsidRPr="00DA3743">
        <w:rPr>
          <w:spacing w:val="-4"/>
        </w:rPr>
        <w:t xml:space="preserve"> </w:t>
      </w:r>
      <w:r w:rsidRPr="00DA3743">
        <w:t>huwa</w:t>
      </w:r>
      <w:r w:rsidRPr="00DA3743">
        <w:rPr>
          <w:spacing w:val="-4"/>
        </w:rPr>
        <w:t xml:space="preserve"> </w:t>
      </w:r>
      <w:r w:rsidRPr="00DA3743">
        <w:t>disponibbli</w:t>
      </w:r>
      <w:r w:rsidRPr="00DA3743">
        <w:rPr>
          <w:spacing w:val="-4"/>
        </w:rPr>
        <w:t xml:space="preserve"> </w:t>
      </w:r>
      <w:r w:rsidRPr="00DA3743">
        <w:t>f’pazjenti</w:t>
      </w:r>
      <w:r w:rsidRPr="00DA3743">
        <w:rPr>
          <w:spacing w:val="-4"/>
        </w:rPr>
        <w:t xml:space="preserve"> </w:t>
      </w:r>
      <w:r w:rsidRPr="00DA3743">
        <w:t>b’indeboliment</w:t>
      </w:r>
      <w:r w:rsidRPr="00DA3743">
        <w:rPr>
          <w:spacing w:val="-4"/>
        </w:rPr>
        <w:t xml:space="preserve"> </w:t>
      </w:r>
      <w:r w:rsidRPr="00DA3743">
        <w:t>fil-funzjoni</w:t>
      </w:r>
      <w:r w:rsidRPr="00DA3743">
        <w:rPr>
          <w:spacing w:val="-4"/>
        </w:rPr>
        <w:t xml:space="preserve"> </w:t>
      </w:r>
      <w:r w:rsidRPr="00DA3743">
        <w:t>tal-kliewi jew tal-fwied.</w:t>
      </w:r>
    </w:p>
    <w:p w14:paraId="50AEAFEE" w14:textId="77777777" w:rsidR="00E101D0" w:rsidRPr="00DA3743" w:rsidRDefault="00E101D0" w:rsidP="006902F7">
      <w:pPr>
        <w:suppressAutoHyphens/>
      </w:pPr>
    </w:p>
    <w:p w14:paraId="745F50E5" w14:textId="7DE8856F" w:rsidR="00843B14" w:rsidRPr="00DA3743" w:rsidRDefault="005E3319" w:rsidP="006902F7">
      <w:pPr>
        <w:suppressAutoHyphens/>
      </w:pPr>
      <w:r w:rsidRPr="00DA3743">
        <w:t>Ma</w:t>
      </w:r>
      <w:r w:rsidRPr="00DA3743">
        <w:rPr>
          <w:spacing w:val="-9"/>
        </w:rPr>
        <w:t xml:space="preserve"> </w:t>
      </w:r>
      <w:r w:rsidRPr="00DA3743">
        <w:t>saru</w:t>
      </w:r>
      <w:r w:rsidRPr="00DA3743">
        <w:rPr>
          <w:spacing w:val="-6"/>
        </w:rPr>
        <w:t xml:space="preserve"> </w:t>
      </w:r>
      <w:r w:rsidRPr="00DA3743">
        <w:t>l-ebda</w:t>
      </w:r>
      <w:r w:rsidRPr="00DA3743">
        <w:rPr>
          <w:spacing w:val="-6"/>
        </w:rPr>
        <w:t xml:space="preserve"> </w:t>
      </w:r>
      <w:r w:rsidRPr="00DA3743">
        <w:t>studji</w:t>
      </w:r>
      <w:r w:rsidRPr="00DA3743">
        <w:rPr>
          <w:spacing w:val="-5"/>
        </w:rPr>
        <w:t xml:space="preserve"> </w:t>
      </w:r>
      <w:r w:rsidRPr="00DA3743">
        <w:t>speċifiċi</w:t>
      </w:r>
      <w:r w:rsidRPr="00DA3743">
        <w:rPr>
          <w:spacing w:val="-7"/>
        </w:rPr>
        <w:t xml:space="preserve"> </w:t>
      </w:r>
      <w:r w:rsidRPr="00DA3743">
        <w:t>b’ustekinumab</w:t>
      </w:r>
      <w:r w:rsidRPr="00DA3743">
        <w:rPr>
          <w:spacing w:val="-6"/>
        </w:rPr>
        <w:t xml:space="preserve"> </w:t>
      </w:r>
      <w:r w:rsidRPr="00DA3743">
        <w:t>fil-vini</w:t>
      </w:r>
      <w:r w:rsidRPr="00DA3743">
        <w:rPr>
          <w:spacing w:val="-6"/>
        </w:rPr>
        <w:t xml:space="preserve"> </w:t>
      </w:r>
      <w:r w:rsidRPr="00DA3743">
        <w:t>f’pazjenti</w:t>
      </w:r>
      <w:r w:rsidRPr="00DA3743">
        <w:rPr>
          <w:spacing w:val="-7"/>
        </w:rPr>
        <w:t xml:space="preserve"> </w:t>
      </w:r>
      <w:r w:rsidRPr="00DA3743">
        <w:t>anzjani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pedjatriċi</w:t>
      </w:r>
      <w:r w:rsidR="00CE2AAD">
        <w:rPr>
          <w:iCs/>
        </w:rPr>
        <w:t xml:space="preserve"> li jiżnu inqas minn 40 kg</w:t>
      </w:r>
      <w:r w:rsidRPr="00DA3743">
        <w:rPr>
          <w:spacing w:val="-2"/>
        </w:rPr>
        <w:t>.</w:t>
      </w:r>
    </w:p>
    <w:p w14:paraId="745F50E6" w14:textId="77777777" w:rsidR="00843B14" w:rsidRPr="00DA3743" w:rsidRDefault="00843B14" w:rsidP="006902F7">
      <w:pPr>
        <w:suppressAutoHyphens/>
      </w:pPr>
    </w:p>
    <w:p w14:paraId="745F50E7" w14:textId="40D17161" w:rsidR="00843B14" w:rsidRPr="00DA3743" w:rsidRDefault="005E3319" w:rsidP="006902F7">
      <w:pPr>
        <w:suppressAutoHyphens/>
      </w:pPr>
      <w:r w:rsidRPr="00DA3743">
        <w:t>F’pazjenti bil-marda ta’ Crohn, varjabilità fit-tneħħija ta’ ustekinumab kienet affettwata mill-piż tal-ġisem, mil-livell tal-albumina fis-serum, sess, u stat ta’ antikorp għall-ustekinumab waqt li l</w:t>
      </w:r>
      <w:r w:rsidR="007E7DFF" w:rsidRPr="00DA3743">
        <w:noBreakHyphen/>
      </w:r>
      <w:r w:rsidRPr="00DA3743">
        <w:t>piż tal-ġisem kien il-ko-varjant ewlieni li jaffettwa l-volum ta’ distribuzzjoni. Barra dan, fil-marda ta’ Crohn,</w:t>
      </w:r>
      <w:r w:rsidRPr="00DA3743">
        <w:rPr>
          <w:spacing w:val="-3"/>
        </w:rPr>
        <w:t xml:space="preserve"> </w:t>
      </w:r>
      <w:r w:rsidRPr="00DA3743">
        <w:t>it-tneħħija</w:t>
      </w:r>
      <w:r w:rsidRPr="00DA3743">
        <w:rPr>
          <w:spacing w:val="-3"/>
        </w:rPr>
        <w:t xml:space="preserve"> </w:t>
      </w:r>
      <w:r w:rsidRPr="00DA3743">
        <w:t>kienet</w:t>
      </w:r>
      <w:r w:rsidRPr="00DA3743">
        <w:rPr>
          <w:spacing w:val="-3"/>
        </w:rPr>
        <w:t xml:space="preserve"> </w:t>
      </w:r>
      <w:r w:rsidRPr="00DA3743">
        <w:t>affettwata</w:t>
      </w:r>
      <w:r w:rsidRPr="00DA3743">
        <w:rPr>
          <w:spacing w:val="-3"/>
        </w:rPr>
        <w:t xml:space="preserve"> </w:t>
      </w:r>
      <w:r w:rsidRPr="00DA3743">
        <w:t>mill-proteina</w:t>
      </w:r>
      <w:r w:rsidRPr="00DA3743">
        <w:rPr>
          <w:spacing w:val="-3"/>
        </w:rPr>
        <w:t xml:space="preserve"> </w:t>
      </w:r>
      <w:r w:rsidRPr="00DA3743">
        <w:t>reattiva</w:t>
      </w:r>
      <w:r w:rsidRPr="00DA3743">
        <w:rPr>
          <w:spacing w:val="-3"/>
        </w:rPr>
        <w:t xml:space="preserve"> </w:t>
      </w:r>
      <w:r w:rsidRPr="00DA3743">
        <w:t>C,</w:t>
      </w:r>
      <w:r w:rsidRPr="00DA3743">
        <w:rPr>
          <w:spacing w:val="-3"/>
        </w:rPr>
        <w:t xml:space="preserve"> </w:t>
      </w:r>
      <w:r w:rsidRPr="00DA3743">
        <w:t>l-istat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falliment</w:t>
      </w:r>
      <w:r w:rsidRPr="00DA3743">
        <w:rPr>
          <w:spacing w:val="-3"/>
        </w:rPr>
        <w:t xml:space="preserve"> </w:t>
      </w:r>
      <w:r w:rsidRPr="00DA3743">
        <w:t>tal-antagonist</w:t>
      </w:r>
      <w:r w:rsidRPr="00DA3743">
        <w:rPr>
          <w:spacing w:val="-3"/>
        </w:rPr>
        <w:t xml:space="preserve"> </w:t>
      </w:r>
      <w:r w:rsidRPr="00DA3743">
        <w:t>TNF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</w:t>
      </w:r>
      <w:r w:rsidR="007E7DFF" w:rsidRPr="00DA3743">
        <w:noBreakHyphen/>
      </w:r>
      <w:r w:rsidRPr="00DA3743">
        <w:t>razza (Asjatika kontra mhux Asjatika). L-impatt ta’ dawn il-kovarjanti kien fi ħdan ±20% tal-valur tipiku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referenza</w:t>
      </w:r>
      <w:r w:rsidRPr="00DA3743">
        <w:rPr>
          <w:spacing w:val="-1"/>
        </w:rPr>
        <w:t xml:space="preserve"> </w:t>
      </w:r>
      <w:r w:rsidRPr="00DA3743">
        <w:t>tal-parametru</w:t>
      </w:r>
      <w:r w:rsidRPr="00DA3743">
        <w:rPr>
          <w:spacing w:val="-2"/>
        </w:rPr>
        <w:t xml:space="preserve"> </w:t>
      </w:r>
      <w:r w:rsidRPr="00DA3743">
        <w:t>PK</w:t>
      </w:r>
      <w:r w:rsidRPr="00DA3743">
        <w:rPr>
          <w:spacing w:val="-2"/>
        </w:rPr>
        <w:t xml:space="preserve"> </w:t>
      </w:r>
      <w:r w:rsidRPr="00DA3743">
        <w:t>rispettiv,</w:t>
      </w:r>
      <w:r w:rsidRPr="00DA3743">
        <w:rPr>
          <w:spacing w:val="-2"/>
        </w:rPr>
        <w:t xml:space="preserve"> </w:t>
      </w:r>
      <w:r w:rsidRPr="00DA3743">
        <w:t>b’hekk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kienx</w:t>
      </w:r>
      <w:r w:rsidRPr="00DA3743">
        <w:rPr>
          <w:spacing w:val="-2"/>
        </w:rPr>
        <w:t xml:space="preserve"> </w:t>
      </w:r>
      <w:r w:rsidRPr="00DA3743">
        <w:t>jeħtieġ</w:t>
      </w:r>
      <w:r w:rsidRPr="00DA3743">
        <w:rPr>
          <w:spacing w:val="-2"/>
        </w:rPr>
        <w:t xml:space="preserve"> </w:t>
      </w:r>
      <w:r w:rsidRPr="00DA3743">
        <w:t>aġġustament</w:t>
      </w:r>
      <w:r w:rsidRPr="00DA3743">
        <w:rPr>
          <w:spacing w:val="-2"/>
        </w:rPr>
        <w:t xml:space="preserve"> </w:t>
      </w:r>
      <w:r w:rsidRPr="00DA3743">
        <w:t>fid-doża</w:t>
      </w:r>
      <w:r w:rsidRPr="00DA3743">
        <w:rPr>
          <w:spacing w:val="-1"/>
        </w:rPr>
        <w:t xml:space="preserve"> </w:t>
      </w:r>
      <w:r w:rsidRPr="00DA3743">
        <w:t>għal dawn il-kovarjanti. L-użu konkomittanti ta’ immunomodulaturi ma kellux impatt sinifikanti fuq id</w:t>
      </w:r>
      <w:r w:rsidR="007E7DFF" w:rsidRPr="00DA3743">
        <w:noBreakHyphen/>
      </w:r>
      <w:r w:rsidRPr="00DA3743">
        <w:t>dispożizzjoni ta’ ustekinumab.</w:t>
      </w:r>
    </w:p>
    <w:p w14:paraId="745F50E8" w14:textId="77777777" w:rsidR="00843B14" w:rsidRPr="00DA3743" w:rsidRDefault="00843B14" w:rsidP="006902F7">
      <w:pPr>
        <w:suppressAutoHyphens/>
      </w:pPr>
    </w:p>
    <w:p w14:paraId="745F50E9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Regolazzjoni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tal-enzimi</w:t>
      </w:r>
      <w:r w:rsidRPr="00DA3743">
        <w:rPr>
          <w:spacing w:val="-12"/>
          <w:u w:val="single"/>
        </w:rPr>
        <w:t xml:space="preserve"> </w:t>
      </w:r>
      <w:r w:rsidRPr="00DA3743">
        <w:rPr>
          <w:spacing w:val="-2"/>
          <w:u w:val="single"/>
        </w:rPr>
        <w:t>CYP450</w:t>
      </w:r>
    </w:p>
    <w:p w14:paraId="4BF100D0" w14:textId="77777777" w:rsidR="00DF5A96" w:rsidRPr="00DA3743" w:rsidRDefault="00DF5A96" w:rsidP="006902F7">
      <w:pPr>
        <w:keepNext/>
        <w:suppressAutoHyphens/>
      </w:pPr>
    </w:p>
    <w:p w14:paraId="745F50EA" w14:textId="5013C5E3" w:rsidR="00843B14" w:rsidRPr="00DA3743" w:rsidRDefault="005E3319" w:rsidP="006902F7">
      <w:pPr>
        <w:suppressAutoHyphens/>
      </w:pPr>
      <w:r w:rsidRPr="00DA3743">
        <w:t xml:space="preserve">L-effetti ta’ IL-12 jew IL-23 fuq ir-regolazzjoni tal-enzimi CYP450 kien evalwat fi studju </w:t>
      </w:r>
      <w:r w:rsidRPr="00DA3743">
        <w:rPr>
          <w:i/>
        </w:rPr>
        <w:t xml:space="preserve">in vitro </w:t>
      </w:r>
      <w:r w:rsidRPr="00DA3743">
        <w:t>permezz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epatoċiti</w:t>
      </w:r>
      <w:r w:rsidRPr="00DA3743">
        <w:rPr>
          <w:spacing w:val="-2"/>
        </w:rPr>
        <w:t xml:space="preserve"> </w:t>
      </w:r>
      <w:r w:rsidRPr="00DA3743">
        <w:t>mill-bniedem,</w:t>
      </w:r>
      <w:r w:rsidRPr="00DA3743">
        <w:rPr>
          <w:spacing w:val="-1"/>
        </w:rPr>
        <w:t xml:space="preserve"> </w:t>
      </w:r>
      <w:r w:rsidRPr="00DA3743">
        <w:t>li wera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IL-12</w:t>
      </w:r>
      <w:r w:rsidRPr="00DA3743">
        <w:rPr>
          <w:spacing w:val="-2"/>
        </w:rPr>
        <w:t xml:space="preserve"> </w:t>
      </w:r>
      <w:r w:rsidRPr="00DA3743">
        <w:t>u/jew</w:t>
      </w:r>
      <w:r w:rsidRPr="00DA3743">
        <w:rPr>
          <w:spacing w:val="-2"/>
        </w:rPr>
        <w:t xml:space="preserve"> </w:t>
      </w:r>
      <w:r w:rsidRPr="00DA3743">
        <w:t>IL-23</w:t>
      </w:r>
      <w:r w:rsidRPr="00DA3743">
        <w:rPr>
          <w:spacing w:val="-1"/>
        </w:rPr>
        <w:t xml:space="preserve"> </w:t>
      </w:r>
      <w:r w:rsidRPr="00DA3743">
        <w:t>f’livelli</w:t>
      </w:r>
      <w:r w:rsidRPr="00DA3743">
        <w:rPr>
          <w:spacing w:val="-2"/>
        </w:rPr>
        <w:t xml:space="preserve"> </w:t>
      </w:r>
      <w:r w:rsidRPr="00DA3743">
        <w:t>ta’ 10</w:t>
      </w:r>
      <w:r w:rsidR="00C83013" w:rsidRPr="00DA3743">
        <w:rPr>
          <w:spacing w:val="-4"/>
        </w:rPr>
        <w:t> </w:t>
      </w:r>
      <w:r w:rsidRPr="00DA3743">
        <w:t>ng/ml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biddlux</w:t>
      </w:r>
      <w:r w:rsidRPr="00DA3743">
        <w:rPr>
          <w:spacing w:val="-4"/>
        </w:rPr>
        <w:t xml:space="preserve"> </w:t>
      </w:r>
      <w:r w:rsidRPr="00DA3743">
        <w:t>l</w:t>
      </w:r>
      <w:r w:rsidR="007E7DFF" w:rsidRPr="00DA3743">
        <w:noBreakHyphen/>
      </w:r>
      <w:r w:rsidRPr="00DA3743">
        <w:t>attivitajiet tal-enzima tal-bniedem CYP450 (CYP1A2, 2B6, 2C9, 2C19, 2D6, jew 3A4; ara sezzjoni</w:t>
      </w:r>
      <w:r w:rsidR="004F3189" w:rsidRPr="00DA3743">
        <w:t> </w:t>
      </w:r>
      <w:r w:rsidRPr="00DA3743">
        <w:t>4.5).</w:t>
      </w:r>
    </w:p>
    <w:p w14:paraId="208B81F2" w14:textId="77777777" w:rsidR="00E64C91" w:rsidRDefault="00E64C91" w:rsidP="00E64C91">
      <w:pPr>
        <w:suppressAutoHyphens/>
      </w:pPr>
    </w:p>
    <w:p w14:paraId="2304F2E3" w14:textId="44D080D8" w:rsidR="00E64C91" w:rsidRDefault="00E64C91" w:rsidP="00E64C91">
      <w:pPr>
        <w:suppressAutoHyphens/>
      </w:pPr>
      <w:r>
        <w:t>Twettaq studju ta’ fa</w:t>
      </w:r>
      <w:r w:rsidR="00150660">
        <w:t>ż</w:t>
      </w:r>
      <w:r>
        <w:t xml:space="preserve">i 1, </w:t>
      </w:r>
      <w:r w:rsidRPr="00A50D07">
        <w:rPr>
          <w:i/>
          <w:iCs/>
        </w:rPr>
        <w:t>open-label</w:t>
      </w:r>
      <w:r>
        <w:t>, dwar l-interazzjoni bejn il-medi</w:t>
      </w:r>
      <w:r w:rsidR="00150660">
        <w:t>ċ</w:t>
      </w:r>
      <w:r>
        <w:t>ini, l-Istudju CNTO1275CRD1003, biex ji</w:t>
      </w:r>
      <w:r w:rsidR="00150660">
        <w:t>ġ</w:t>
      </w:r>
      <w:r>
        <w:t xml:space="preserve">i evalwat l-effett ta’ ustekinumab fuq l-attivitajiet tal-enzimi ta’ </w:t>
      </w:r>
      <w:r w:rsidR="00150660">
        <w:t>ċ</w:t>
      </w:r>
      <w:r>
        <w:t>itokrom P450 wara do</w:t>
      </w:r>
      <w:r w:rsidR="00150660">
        <w:t>żaġġ</w:t>
      </w:r>
      <w:r>
        <w:t xml:space="preserve"> ta’ induzzjoni u manteniment f’pazjenti b’marda ta’ Crohn attiva (n = 18). L-ebda tibdil klinikament sinifikanti fl-espo</w:t>
      </w:r>
      <w:r w:rsidR="00150660">
        <w:t>ż</w:t>
      </w:r>
      <w:r>
        <w:t>izzjoni g</w:t>
      </w:r>
      <w:r w:rsidR="00150660">
        <w:t>ħ</w:t>
      </w:r>
      <w:r>
        <w:t>all-kaffeina (sottostrat ta’ CYP1A2), g</w:t>
      </w:r>
      <w:r w:rsidR="00C8518D">
        <w:t>ħ</w:t>
      </w:r>
      <w:r>
        <w:t>al warfarina (sottostrat ta’ CYP2C9), g</w:t>
      </w:r>
      <w:r w:rsidR="00C8518D">
        <w:t>ħ</w:t>
      </w:r>
      <w:r>
        <w:t>al omeprazole (sottostrat ta’ CYP2C19), g</w:t>
      </w:r>
      <w:r w:rsidR="00C8518D">
        <w:t>ħ</w:t>
      </w:r>
      <w:r>
        <w:t>al dextromethorphan (sottostrat ta’ CYP2D6), jew g</w:t>
      </w:r>
      <w:r w:rsidR="00C8518D">
        <w:t>ħ</w:t>
      </w:r>
      <w:r>
        <w:t>al midazolam (sottostrat ta’ CYP3A) ma kien osservat meta ntu</w:t>
      </w:r>
      <w:r w:rsidR="00C8518D">
        <w:t>ż</w:t>
      </w:r>
      <w:r>
        <w:t>a flimkien ma’ ustekinumab fid-do</w:t>
      </w:r>
      <w:r w:rsidR="00C8518D">
        <w:t>ż</w:t>
      </w:r>
      <w:r>
        <w:t>a</w:t>
      </w:r>
      <w:r w:rsidR="00C8518D">
        <w:t>ġġ</w:t>
      </w:r>
      <w:r>
        <w:t xml:space="preserve"> rakkomandat approvat f’pazjenti bil-marda ta’ Crohn (ara sezzjoni 4.5).</w:t>
      </w:r>
    </w:p>
    <w:p w14:paraId="7DFF7C8E" w14:textId="77777777" w:rsidR="00774DDC" w:rsidRDefault="00774DDC" w:rsidP="00774DDC">
      <w:pPr>
        <w:rPr>
          <w:iCs/>
        </w:rPr>
      </w:pPr>
    </w:p>
    <w:p w14:paraId="4D5A524A" w14:textId="77777777" w:rsidR="00774DDC" w:rsidRPr="001969CC" w:rsidRDefault="00774DDC" w:rsidP="00774DDC">
      <w:pPr>
        <w:keepNext/>
        <w:rPr>
          <w:u w:val="single"/>
        </w:rPr>
      </w:pPr>
      <w:r w:rsidRPr="001969CC">
        <w:rPr>
          <w:u w:val="single"/>
        </w:rPr>
        <w:t>Popolazzjoni pedjatrika</w:t>
      </w:r>
    </w:p>
    <w:p w14:paraId="437AA814" w14:textId="77777777" w:rsidR="00774DDC" w:rsidRPr="003D5E49" w:rsidRDefault="00774DDC" w:rsidP="00774DDC">
      <w:pPr>
        <w:keepNext/>
        <w:rPr>
          <w:u w:val="single"/>
        </w:rPr>
      </w:pPr>
    </w:p>
    <w:p w14:paraId="1D13C0B8" w14:textId="77777777" w:rsidR="00774DDC" w:rsidRPr="002B2393" w:rsidRDefault="00774DDC" w:rsidP="00774DDC">
      <w:pPr>
        <w:rPr>
          <w:iCs/>
        </w:rPr>
      </w:pPr>
      <w:r>
        <w:rPr>
          <w:iCs/>
        </w:rPr>
        <w:t xml:space="preserve">Il-konċentrazzjonijiet ta’ </w:t>
      </w:r>
      <w:r w:rsidRPr="002B2393">
        <w:rPr>
          <w:iCs/>
        </w:rPr>
        <w:t xml:space="preserve">ustekinumab </w:t>
      </w:r>
      <w:r>
        <w:rPr>
          <w:iCs/>
        </w:rPr>
        <w:t>tas-serum f’pazjenti pedjatriċi bil-marda ta’ Crohn li jiżnu mill-inqas 40 kg, ittrattati bid-doża rakkomandata bbażata fuq il-piż kienu ġeneralment komparabbli ma’ dawk fil-popolazzjoni adulta bil-marda ta’ Crohn ittrattata bid-doża adulta bbażata fuq il-piż.</w:t>
      </w:r>
    </w:p>
    <w:p w14:paraId="745F50EB" w14:textId="77777777" w:rsidR="00843B14" w:rsidRPr="00DA3743" w:rsidRDefault="00843B14" w:rsidP="006902F7">
      <w:pPr>
        <w:suppressAutoHyphens/>
      </w:pPr>
    </w:p>
    <w:p w14:paraId="745F50EC" w14:textId="4FD991E7" w:rsidR="00843B14" w:rsidRPr="00DA3743" w:rsidRDefault="00EA3A49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5.3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Tagħrif</w:t>
      </w:r>
      <w:r w:rsidR="005E3319" w:rsidRPr="00DA3743">
        <w:rPr>
          <w:b/>
          <w:bCs/>
          <w:spacing w:val="-8"/>
        </w:rPr>
        <w:t xml:space="preserve"> </w:t>
      </w:r>
      <w:r w:rsidR="005E3319" w:rsidRPr="00DA3743">
        <w:rPr>
          <w:b/>
          <w:bCs/>
        </w:rPr>
        <w:t>ta</w:t>
      </w:r>
      <w:r w:rsidR="00A846DC" w:rsidRPr="00DA3743">
        <w:rPr>
          <w:b/>
          <w:bCs/>
        </w:rPr>
        <w:t>’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qabel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l-użu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kliniku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dwar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is-</w:t>
      </w:r>
      <w:r w:rsidR="005E3319" w:rsidRPr="00DA3743">
        <w:rPr>
          <w:b/>
          <w:bCs/>
          <w:spacing w:val="-2"/>
        </w:rPr>
        <w:t>sigurtà</w:t>
      </w:r>
    </w:p>
    <w:p w14:paraId="745F50ED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0EE" w14:textId="492609C6" w:rsidR="00843B14" w:rsidRPr="00DA3743" w:rsidRDefault="005E3319" w:rsidP="006902F7">
      <w:pPr>
        <w:suppressAutoHyphens/>
      </w:pPr>
      <w:r w:rsidRPr="00DA3743">
        <w:t xml:space="preserve">Tagħrif mhux kliniku inklużi evalwazzjonijiet ta’ sigurtà farmakoloġika bbażat fuq studji ta’ effett tossiku minn dożi ripetuti u effett tossiku fuq is-sistema riproduttiva u l-iżvilupp, ma juri l-ebda periklu speċjali (eż. tossiċità tal-organi) għall-bnedmin. Fl-istudji ta’ l-effett tossiku fuq is-sistema riproduttiva u l-iżvilupp fix-xadini cynomolgus ma kienu osservati la effetti avversi fuq l-indiċi </w:t>
      </w:r>
      <w:r w:rsidRPr="00DA3743">
        <w:lastRenderedPageBreak/>
        <w:t>tal</w:t>
      </w:r>
      <w:r w:rsidR="007E7DFF" w:rsidRPr="00DA3743">
        <w:noBreakHyphen/>
      </w:r>
      <w:r w:rsidRPr="00DA3743">
        <w:t>fertilità</w:t>
      </w:r>
      <w:r w:rsidRPr="00DA3743">
        <w:rPr>
          <w:spacing w:val="-2"/>
        </w:rPr>
        <w:t xml:space="preserve"> </w:t>
      </w:r>
      <w:r w:rsidRPr="00DA3743">
        <w:t>fl-irġiel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lanqas</w:t>
      </w:r>
      <w:r w:rsidRPr="00DA3743">
        <w:rPr>
          <w:spacing w:val="-3"/>
        </w:rPr>
        <w:t xml:space="preserve"> </w:t>
      </w:r>
      <w:r w:rsidRPr="00DA3743">
        <w:t>difetti</w:t>
      </w:r>
      <w:r w:rsidRPr="00DA3743">
        <w:rPr>
          <w:spacing w:val="-3"/>
        </w:rPr>
        <w:t xml:space="preserve"> </w:t>
      </w:r>
      <w:r w:rsidRPr="00DA3743">
        <w:t>serji</w:t>
      </w:r>
      <w:r w:rsidRPr="00DA3743">
        <w:rPr>
          <w:spacing w:val="-3"/>
        </w:rPr>
        <w:t xml:space="preserve"> </w:t>
      </w:r>
      <w:r w:rsidRPr="00DA3743">
        <w:t>tat-twelid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effetti</w:t>
      </w:r>
      <w:r w:rsidRPr="00DA3743">
        <w:rPr>
          <w:spacing w:val="-3"/>
        </w:rPr>
        <w:t xml:space="preserve"> </w:t>
      </w:r>
      <w:r w:rsidRPr="00DA3743">
        <w:t>tossiċi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l-iżvilupp.</w:t>
      </w:r>
      <w:r w:rsidRPr="00DA3743">
        <w:rPr>
          <w:spacing w:val="-3"/>
        </w:rPr>
        <w:t xml:space="preserve"> </w:t>
      </w:r>
      <w:r w:rsidRPr="00DA3743">
        <w:t>L-ebda</w:t>
      </w:r>
      <w:r w:rsidRPr="00DA3743">
        <w:rPr>
          <w:spacing w:val="-2"/>
        </w:rPr>
        <w:t xml:space="preserve"> </w:t>
      </w:r>
      <w:r w:rsidRPr="00DA3743">
        <w:t>effetti</w:t>
      </w:r>
      <w:r w:rsidRPr="00DA3743">
        <w:rPr>
          <w:spacing w:val="-2"/>
        </w:rPr>
        <w:t xml:space="preserve"> </w:t>
      </w:r>
      <w:r w:rsidRPr="00DA3743">
        <w:t>avversi fuq l-indiċi tal-fertilità fin-nisa ma kienu osservati bl-użu ta’ antikorpi analogi għall-IL-12/23 fil-</w:t>
      </w:r>
      <w:r w:rsidRPr="00DA3743">
        <w:rPr>
          <w:spacing w:val="-2"/>
        </w:rPr>
        <w:t>ġrieden.</w:t>
      </w:r>
    </w:p>
    <w:p w14:paraId="25FE8B2D" w14:textId="77777777" w:rsidR="000F4C4A" w:rsidRPr="00DA3743" w:rsidRDefault="000F4C4A" w:rsidP="006902F7">
      <w:pPr>
        <w:suppressAutoHyphens/>
      </w:pPr>
    </w:p>
    <w:p w14:paraId="745F50EF" w14:textId="16EFD4AD" w:rsidR="00843B14" w:rsidRPr="00DA3743" w:rsidRDefault="005E3319" w:rsidP="006902F7">
      <w:pPr>
        <w:suppressAutoHyphens/>
      </w:pPr>
      <w:r w:rsidRPr="00DA3743">
        <w:t>Livelli</w:t>
      </w:r>
      <w:r w:rsidRPr="00DA3743">
        <w:rPr>
          <w:spacing w:val="-2"/>
        </w:rPr>
        <w:t xml:space="preserve"> </w:t>
      </w:r>
      <w:r w:rsidRPr="00DA3743">
        <w:t>tad-doża</w:t>
      </w:r>
      <w:r w:rsidRPr="00DA3743">
        <w:rPr>
          <w:spacing w:val="-1"/>
        </w:rPr>
        <w:t xml:space="preserve"> </w:t>
      </w:r>
      <w:r w:rsidRPr="00DA3743">
        <w:t>fl-istudji</w:t>
      </w:r>
      <w:r w:rsidRPr="00DA3743">
        <w:rPr>
          <w:spacing w:val="-1"/>
        </w:rPr>
        <w:t xml:space="preserve"> </w:t>
      </w:r>
      <w:r w:rsidRPr="00DA3743">
        <w:t>fuq</w:t>
      </w:r>
      <w:r w:rsidRPr="00DA3743">
        <w:rPr>
          <w:spacing w:val="-1"/>
        </w:rPr>
        <w:t xml:space="preserve"> </w:t>
      </w:r>
      <w:r w:rsidRPr="00DA3743">
        <w:t>l-annimali</w:t>
      </w:r>
      <w:r w:rsidRPr="00DA3743">
        <w:rPr>
          <w:spacing w:val="-1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bejn</w:t>
      </w:r>
      <w:r w:rsidRPr="00DA3743">
        <w:rPr>
          <w:spacing w:val="-2"/>
        </w:rPr>
        <w:t xml:space="preserve"> </w:t>
      </w:r>
      <w:r w:rsidRPr="00DA3743">
        <w:t>wieħed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ieħor</w:t>
      </w:r>
      <w:r w:rsidRPr="00DA3743">
        <w:rPr>
          <w:spacing w:val="-2"/>
        </w:rPr>
        <w:t xml:space="preserve"> </w:t>
      </w:r>
      <w:r w:rsidRPr="00DA3743">
        <w:t>sa</w:t>
      </w:r>
      <w:r w:rsidRPr="00DA3743">
        <w:rPr>
          <w:spacing w:val="-2"/>
        </w:rPr>
        <w:t xml:space="preserve"> </w:t>
      </w:r>
      <w:r w:rsidRPr="00DA3743">
        <w:t>45</w:t>
      </w:r>
      <w:r w:rsidR="006C559D" w:rsidRPr="00DA3743">
        <w:rPr>
          <w:spacing w:val="-1"/>
        </w:rPr>
        <w:t> </w:t>
      </w:r>
      <w:r w:rsidRPr="00DA3743">
        <w:t>darba</w:t>
      </w:r>
      <w:r w:rsidRPr="00DA3743">
        <w:rPr>
          <w:spacing w:val="-1"/>
        </w:rPr>
        <w:t xml:space="preserve"> </w:t>
      </w:r>
      <w:r w:rsidRPr="00DA3743">
        <w:t>ogħla</w:t>
      </w:r>
      <w:r w:rsidRPr="00DA3743">
        <w:rPr>
          <w:spacing w:val="-2"/>
        </w:rPr>
        <w:t xml:space="preserve"> </w:t>
      </w:r>
      <w:r w:rsidRPr="00DA3743">
        <w:t>mill-ogħla</w:t>
      </w:r>
      <w:r w:rsidRPr="00DA3743">
        <w:rPr>
          <w:spacing w:val="-1"/>
        </w:rPr>
        <w:t xml:space="preserve"> </w:t>
      </w:r>
      <w:r w:rsidRPr="00DA3743">
        <w:t>doża ekwivalenti għal dik intenzjonata li tingħata lill-pazjenti bil-psorijasi u wasslet għall-ogħla konċentrazzjonijiet</w:t>
      </w:r>
      <w:r w:rsidRPr="00DA3743">
        <w:rPr>
          <w:spacing w:val="-3"/>
        </w:rPr>
        <w:t xml:space="preserve"> </w:t>
      </w:r>
      <w:r w:rsidRPr="00DA3743">
        <w:t>tas-serum</w:t>
      </w:r>
      <w:r w:rsidRPr="00DA3743">
        <w:rPr>
          <w:spacing w:val="-2"/>
        </w:rPr>
        <w:t xml:space="preserve"> </w:t>
      </w:r>
      <w:r w:rsidRPr="00DA3743">
        <w:t>fix-xadini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aktar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100</w:t>
      </w:r>
      <w:r w:rsidR="006C559D" w:rsidRPr="00DA3743">
        <w:rPr>
          <w:spacing w:val="-3"/>
        </w:rPr>
        <w:t> </w:t>
      </w:r>
      <w:r w:rsidRPr="00DA3743">
        <w:t>darba</w:t>
      </w:r>
      <w:r w:rsidRPr="00DA3743">
        <w:rPr>
          <w:spacing w:val="-3"/>
        </w:rPr>
        <w:t xml:space="preserve"> </w:t>
      </w:r>
      <w:r w:rsidRPr="00DA3743">
        <w:t>ogħla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dawk</w:t>
      </w:r>
      <w:r w:rsidRPr="00DA3743">
        <w:rPr>
          <w:spacing w:val="-3"/>
        </w:rPr>
        <w:t xml:space="preserve"> </w:t>
      </w:r>
      <w:r w:rsidRPr="00DA3743">
        <w:t>osservati</w:t>
      </w:r>
      <w:r w:rsidRPr="00DA3743">
        <w:rPr>
          <w:spacing w:val="-3"/>
        </w:rPr>
        <w:t xml:space="preserve"> </w:t>
      </w:r>
      <w:r w:rsidRPr="00DA3743">
        <w:t>fil</w:t>
      </w:r>
      <w:r w:rsidR="007E7DFF" w:rsidRPr="00DA3743">
        <w:noBreakHyphen/>
      </w:r>
      <w:r w:rsidRPr="00DA3743">
        <w:rPr>
          <w:spacing w:val="-2"/>
        </w:rPr>
        <w:t>bnedmin.</w:t>
      </w:r>
    </w:p>
    <w:p w14:paraId="745F50F0" w14:textId="77777777" w:rsidR="00843B14" w:rsidRPr="00DA3743" w:rsidRDefault="00843B14" w:rsidP="006902F7">
      <w:pPr>
        <w:suppressAutoHyphens/>
      </w:pPr>
    </w:p>
    <w:p w14:paraId="745F50F1" w14:textId="77777777" w:rsidR="00843B14" w:rsidRPr="00DA3743" w:rsidRDefault="005E3319" w:rsidP="006902F7">
      <w:pPr>
        <w:suppressAutoHyphens/>
      </w:pPr>
      <w:r w:rsidRPr="00DA3743">
        <w:t>Ma</w:t>
      </w:r>
      <w:r w:rsidRPr="00DA3743">
        <w:rPr>
          <w:spacing w:val="-3"/>
        </w:rPr>
        <w:t xml:space="preserve"> </w:t>
      </w:r>
      <w:r w:rsidRPr="00DA3743">
        <w:t>sarux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karċinoġeniċità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minħabba</w:t>
      </w:r>
      <w:r w:rsidRPr="00DA3743">
        <w:rPr>
          <w:spacing w:val="-2"/>
        </w:rPr>
        <w:t xml:space="preserve"> </w:t>
      </w:r>
      <w:r w:rsidRPr="00DA3743">
        <w:t>n-nuqqas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mudelli</w:t>
      </w:r>
      <w:r w:rsidRPr="00DA3743">
        <w:rPr>
          <w:spacing w:val="-3"/>
        </w:rPr>
        <w:t xml:space="preserve"> </w:t>
      </w:r>
      <w:r w:rsidRPr="00DA3743">
        <w:t>xierqa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 xml:space="preserve">antikorp li ma kellux </w:t>
      </w:r>
      <w:r w:rsidRPr="00DA3743">
        <w:rPr>
          <w:i/>
        </w:rPr>
        <w:t xml:space="preserve">cross-reactivity </w:t>
      </w:r>
      <w:r w:rsidRPr="00DA3743">
        <w:t>għall-IL-12/23 p40 ta’ l-annimali gerriema.</w:t>
      </w:r>
    </w:p>
    <w:p w14:paraId="745F50F2" w14:textId="77777777" w:rsidR="00843B14" w:rsidRPr="00DA3743" w:rsidRDefault="00843B14" w:rsidP="006902F7">
      <w:pPr>
        <w:suppressAutoHyphens/>
      </w:pPr>
    </w:p>
    <w:p w14:paraId="298D6AAC" w14:textId="77777777" w:rsidR="00EF46F3" w:rsidRPr="00DA3743" w:rsidRDefault="00EF46F3" w:rsidP="006902F7">
      <w:pPr>
        <w:suppressAutoHyphens/>
      </w:pPr>
    </w:p>
    <w:p w14:paraId="745F50F3" w14:textId="70C4FFFA" w:rsidR="00843B14" w:rsidRPr="00DA3743" w:rsidRDefault="00EA3A49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TAGĦRIF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  <w:spacing w:val="-2"/>
        </w:rPr>
        <w:t>FARMAĊEWTIKU</w:t>
      </w:r>
    </w:p>
    <w:p w14:paraId="745F50F4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0F5" w14:textId="27EF3E7F" w:rsidR="00843B14" w:rsidRPr="00DA3743" w:rsidRDefault="00E828D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6.1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Lista</w:t>
      </w:r>
      <w:r w:rsidR="005E3319" w:rsidRPr="00DA3743">
        <w:rPr>
          <w:b/>
          <w:bCs/>
          <w:spacing w:val="-3"/>
        </w:rPr>
        <w:t xml:space="preserve"> </w:t>
      </w:r>
      <w:r w:rsidR="005E3319" w:rsidRPr="00DA3743">
        <w:rPr>
          <w:b/>
          <w:bCs/>
        </w:rPr>
        <w:t>ta’</w:t>
      </w:r>
      <w:r w:rsidR="005E3319" w:rsidRPr="00DA3743">
        <w:rPr>
          <w:b/>
          <w:bCs/>
          <w:spacing w:val="-2"/>
        </w:rPr>
        <w:t xml:space="preserve"> eċċipjenti</w:t>
      </w:r>
    </w:p>
    <w:p w14:paraId="745F50F6" w14:textId="77777777" w:rsidR="00843B14" w:rsidRPr="00DA3743" w:rsidRDefault="00843B14" w:rsidP="006902F7">
      <w:pPr>
        <w:keepNext/>
        <w:suppressAutoHyphens/>
        <w:rPr>
          <w:bCs/>
        </w:rPr>
      </w:pPr>
    </w:p>
    <w:p w14:paraId="3255F409" w14:textId="77777777" w:rsidR="00EA3A49" w:rsidRPr="00DA3743" w:rsidRDefault="005E3319" w:rsidP="006902F7">
      <w:pPr>
        <w:keepNext/>
        <w:suppressAutoHyphens/>
      </w:pPr>
      <w:r w:rsidRPr="00DA3743">
        <w:t>EDTA</w:t>
      </w:r>
      <w:r w:rsidRPr="00DA3743">
        <w:rPr>
          <w:spacing w:val="-10"/>
        </w:rPr>
        <w:t xml:space="preserve"> </w:t>
      </w:r>
      <w:r w:rsidRPr="00DA3743">
        <w:t>disodium</w:t>
      </w:r>
      <w:r w:rsidRPr="00DA3743">
        <w:rPr>
          <w:spacing w:val="-11"/>
        </w:rPr>
        <w:t xml:space="preserve"> </w:t>
      </w:r>
      <w:r w:rsidRPr="00DA3743">
        <w:t>salt</w:t>
      </w:r>
      <w:r w:rsidRPr="00DA3743">
        <w:rPr>
          <w:spacing w:val="-10"/>
        </w:rPr>
        <w:t xml:space="preserve"> </w:t>
      </w:r>
      <w:r w:rsidRPr="00DA3743">
        <w:t xml:space="preserve">dihydrate </w:t>
      </w:r>
    </w:p>
    <w:p w14:paraId="745F50F7" w14:textId="509D01AC" w:rsidR="00843B14" w:rsidRPr="00DA3743" w:rsidRDefault="005E3319" w:rsidP="006902F7">
      <w:pPr>
        <w:keepNext/>
        <w:suppressAutoHyphens/>
      </w:pPr>
      <w:r w:rsidRPr="00DA3743">
        <w:rPr>
          <w:spacing w:val="-2"/>
        </w:rPr>
        <w:t>L-histidine</w:t>
      </w:r>
    </w:p>
    <w:p w14:paraId="0D306F9A" w14:textId="5351C214" w:rsidR="00EA3A49" w:rsidRPr="00DA3743" w:rsidRDefault="005E3319" w:rsidP="006902F7">
      <w:pPr>
        <w:keepNext/>
        <w:suppressAutoHyphens/>
      </w:pPr>
      <w:r w:rsidRPr="00DA3743">
        <w:t>L-histidine</w:t>
      </w:r>
      <w:r w:rsidRPr="00DA3743">
        <w:rPr>
          <w:spacing w:val="-14"/>
        </w:rPr>
        <w:t xml:space="preserve"> </w:t>
      </w:r>
      <w:r w:rsidRPr="00DA3743">
        <w:t>hydrochloride</w:t>
      </w:r>
      <w:r w:rsidRPr="00DA3743">
        <w:rPr>
          <w:spacing w:val="-14"/>
        </w:rPr>
        <w:t xml:space="preserve"> </w:t>
      </w:r>
      <w:r w:rsidRPr="00DA3743">
        <w:t xml:space="preserve">monohydrate </w:t>
      </w:r>
    </w:p>
    <w:p w14:paraId="745F50F8" w14:textId="267FBADD" w:rsidR="00843B14" w:rsidRPr="00DA3743" w:rsidRDefault="005E3319" w:rsidP="006902F7">
      <w:pPr>
        <w:keepNext/>
        <w:suppressAutoHyphens/>
      </w:pPr>
      <w:r w:rsidRPr="00DA3743">
        <w:rPr>
          <w:spacing w:val="-2"/>
        </w:rPr>
        <w:t>L-methionine</w:t>
      </w:r>
    </w:p>
    <w:p w14:paraId="376C32B4" w14:textId="50E7A727" w:rsidR="00EA3A49" w:rsidRPr="00DA3743" w:rsidRDefault="005E3319" w:rsidP="006902F7">
      <w:pPr>
        <w:keepNext/>
        <w:suppressAutoHyphens/>
      </w:pPr>
      <w:r w:rsidRPr="00DA3743">
        <w:t>Polysorbate</w:t>
      </w:r>
      <w:r w:rsidRPr="00DA3743">
        <w:rPr>
          <w:spacing w:val="-14"/>
        </w:rPr>
        <w:t xml:space="preserve"> </w:t>
      </w:r>
      <w:r w:rsidRPr="00DA3743">
        <w:t xml:space="preserve">80 </w:t>
      </w:r>
      <w:r w:rsidR="00E64C91" w:rsidRPr="00A50D07">
        <w:t>(E</w:t>
      </w:r>
      <w:r w:rsidR="00E64C91" w:rsidRPr="00A50D07">
        <w:rPr>
          <w:spacing w:val="-2"/>
        </w:rPr>
        <w:t> </w:t>
      </w:r>
      <w:r w:rsidR="00E64C91" w:rsidRPr="00A50D07">
        <w:t>433)</w:t>
      </w:r>
    </w:p>
    <w:p w14:paraId="745F50F9" w14:textId="16362D15" w:rsidR="00843B14" w:rsidRPr="00DA3743" w:rsidRDefault="005E3319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Sucrose</w:t>
      </w:r>
    </w:p>
    <w:p w14:paraId="50FE53E6" w14:textId="1693F52C" w:rsidR="00A226C7" w:rsidRPr="00DA3743" w:rsidRDefault="00A226C7" w:rsidP="006902F7">
      <w:pPr>
        <w:keepNext/>
        <w:suppressAutoHyphens/>
      </w:pPr>
      <w:r w:rsidRPr="00DA3743">
        <w:rPr>
          <w:spacing w:val="-2"/>
        </w:rPr>
        <w:t>Sodium hydroxide (għall-aġġustament tal-pH)</w:t>
      </w:r>
    </w:p>
    <w:p w14:paraId="745F50FA" w14:textId="12F1BFB9" w:rsidR="00843B14" w:rsidRPr="00DA3743" w:rsidRDefault="005E3319" w:rsidP="006902F7">
      <w:pPr>
        <w:suppressAutoHyphens/>
      </w:pPr>
      <w:r w:rsidRPr="00DA3743">
        <w:t>Ilma</w:t>
      </w:r>
      <w:r w:rsidRPr="00DA3743">
        <w:rPr>
          <w:spacing w:val="-10"/>
        </w:rPr>
        <w:t xml:space="preserve"> </w:t>
      </w:r>
      <w:r w:rsidRPr="00DA3743">
        <w:t>għall-</w:t>
      </w:r>
      <w:r w:rsidRPr="00DA3743">
        <w:rPr>
          <w:spacing w:val="-2"/>
        </w:rPr>
        <w:t>injezzjoni</w:t>
      </w:r>
      <w:r w:rsidR="005B1C7D" w:rsidRPr="00DA3743">
        <w:rPr>
          <w:spacing w:val="-2"/>
        </w:rPr>
        <w:t>jiet</w:t>
      </w:r>
    </w:p>
    <w:p w14:paraId="161E2234" w14:textId="77777777" w:rsidR="00EA3A49" w:rsidRPr="00DA3743" w:rsidRDefault="00EA3A49" w:rsidP="006902F7">
      <w:pPr>
        <w:suppressAutoHyphens/>
        <w:rPr>
          <w:spacing w:val="-2"/>
        </w:rPr>
      </w:pPr>
    </w:p>
    <w:p w14:paraId="745F50FC" w14:textId="62C6DE44" w:rsidR="00843B14" w:rsidRPr="00DA3743" w:rsidRDefault="00EA3A49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6.2</w:t>
      </w:r>
      <w:r w:rsidRPr="00DA3743">
        <w:rPr>
          <w:b/>
          <w:bCs/>
          <w:spacing w:val="-2"/>
        </w:rPr>
        <w:tab/>
      </w:r>
      <w:r w:rsidR="005E3319" w:rsidRPr="00DA3743">
        <w:rPr>
          <w:b/>
          <w:bCs/>
          <w:spacing w:val="-6"/>
        </w:rPr>
        <w:t>Inkompatibbiltajiet</w:t>
      </w:r>
    </w:p>
    <w:p w14:paraId="745F50FD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0FE" w14:textId="40EE9CBB" w:rsidR="00843B14" w:rsidRPr="00DA3743" w:rsidRDefault="005E3319" w:rsidP="006902F7">
      <w:pPr>
        <w:suppressAutoHyphens/>
      </w:pPr>
      <w:r w:rsidRPr="00DA3743">
        <w:t xml:space="preserve">Fin-nuqqas ta’ studji ta’ kompatibbiltà, dan il-prodott mediċinali m’għandux jitħallat ma’ prodotti mediċinali oħrajn. </w:t>
      </w:r>
      <w:r w:rsidR="00332AF3" w:rsidRPr="00DA3743">
        <w:t>WEZENLA</w:t>
      </w:r>
      <w:r w:rsidRPr="00DA3743">
        <w:t xml:space="preserve"> għandu jiġi dilwit biss b’soluzzjoni ta’ sodium chloride 9</w:t>
      </w:r>
      <w:r w:rsidR="00C84D29" w:rsidRPr="00DA3743">
        <w:t> mg</w:t>
      </w:r>
      <w:r w:rsidRPr="00DA3743">
        <w:t>/ml (0.9%).</w:t>
      </w:r>
      <w:r w:rsidRPr="00DA3743">
        <w:rPr>
          <w:spacing w:val="-2"/>
        </w:rPr>
        <w:t xml:space="preserve"> </w:t>
      </w:r>
      <w:r w:rsidR="00332AF3" w:rsidRPr="00DA3743">
        <w:t>WEZENLA</w:t>
      </w:r>
      <w:r w:rsidRPr="00DA3743">
        <w:rPr>
          <w:spacing w:val="-4"/>
        </w:rPr>
        <w:t xml:space="preserve"> </w:t>
      </w:r>
      <w:r w:rsidRPr="00DA3743">
        <w:t>m’għandux</w:t>
      </w:r>
      <w:r w:rsidRPr="00DA3743">
        <w:rPr>
          <w:spacing w:val="-2"/>
        </w:rPr>
        <w:t xml:space="preserve"> </w:t>
      </w:r>
      <w:r w:rsidRPr="00DA3743">
        <w:t>jingħata</w:t>
      </w:r>
      <w:r w:rsidRPr="00DA3743">
        <w:rPr>
          <w:spacing w:val="-2"/>
        </w:rPr>
        <w:t xml:space="preserve"> </w:t>
      </w:r>
      <w:r w:rsidRPr="00DA3743">
        <w:t>fl-istess</w:t>
      </w:r>
      <w:r w:rsidRPr="00DA3743">
        <w:rPr>
          <w:spacing w:val="-3"/>
        </w:rPr>
        <w:t xml:space="preserve"> </w:t>
      </w:r>
      <w:r w:rsidRPr="00DA3743">
        <w:t>pajp</w:t>
      </w:r>
      <w:r w:rsidRPr="00DA3743">
        <w:rPr>
          <w:spacing w:val="-3"/>
        </w:rPr>
        <w:t xml:space="preserve"> </w:t>
      </w:r>
      <w:r w:rsidRPr="00DA3743">
        <w:t>fil-vini</w:t>
      </w:r>
      <w:r w:rsidRPr="00DA3743">
        <w:rPr>
          <w:spacing w:val="-3"/>
        </w:rPr>
        <w:t xml:space="preserve"> </w:t>
      </w:r>
      <w:r w:rsidRPr="00DA3743">
        <w:t>flimkien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prodotti</w:t>
      </w:r>
      <w:r w:rsidRPr="00DA3743">
        <w:rPr>
          <w:spacing w:val="-3"/>
        </w:rPr>
        <w:t xml:space="preserve"> </w:t>
      </w:r>
      <w:r w:rsidRPr="00DA3743">
        <w:t>mediċinali</w:t>
      </w:r>
      <w:r w:rsidRPr="00DA3743">
        <w:rPr>
          <w:spacing w:val="-2"/>
        </w:rPr>
        <w:t xml:space="preserve"> </w:t>
      </w:r>
      <w:r w:rsidRPr="00DA3743">
        <w:t>oħra.</w:t>
      </w:r>
    </w:p>
    <w:p w14:paraId="745F50FF" w14:textId="77777777" w:rsidR="00843B14" w:rsidRPr="00DA3743" w:rsidRDefault="00843B14" w:rsidP="006902F7">
      <w:pPr>
        <w:suppressAutoHyphens/>
      </w:pPr>
    </w:p>
    <w:p w14:paraId="745F5100" w14:textId="1F7806B4" w:rsidR="00843B14" w:rsidRPr="00DA3743" w:rsidRDefault="00EA3A49" w:rsidP="007D36B8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6.3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 xml:space="preserve">Żmien </w:t>
      </w:r>
      <w:r w:rsidR="005E3319" w:rsidRPr="00DA3743">
        <w:rPr>
          <w:b/>
          <w:bCs/>
        </w:rPr>
        <w:t>kemm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idum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tajjeb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il-prodott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  <w:spacing w:val="-2"/>
        </w:rPr>
        <w:t>mediċinali</w:t>
      </w:r>
    </w:p>
    <w:p w14:paraId="745F5101" w14:textId="77777777" w:rsidR="00843B14" w:rsidRPr="00DA3743" w:rsidRDefault="00843B14" w:rsidP="007D36B8">
      <w:pPr>
        <w:keepNext/>
        <w:suppressAutoHyphens/>
        <w:rPr>
          <w:bCs/>
        </w:rPr>
      </w:pPr>
    </w:p>
    <w:p w14:paraId="745F5102" w14:textId="74F6EF6A" w:rsidR="00843B14" w:rsidRPr="00DA3743" w:rsidRDefault="00DA2169" w:rsidP="007D36B8">
      <w:pPr>
        <w:keepNext/>
        <w:suppressAutoHyphens/>
      </w:pPr>
      <w:r w:rsidRPr="00DA2169">
        <w:t>3 snin</w:t>
      </w:r>
    </w:p>
    <w:p w14:paraId="3D2CFD54" w14:textId="77777777" w:rsidR="00EA3A49" w:rsidRPr="00DA3743" w:rsidRDefault="00EA3A49" w:rsidP="007D36B8">
      <w:pPr>
        <w:keepNext/>
        <w:suppressAutoHyphens/>
      </w:pPr>
    </w:p>
    <w:p w14:paraId="745F5103" w14:textId="36CDBFD2" w:rsidR="00843B14" w:rsidRPr="00B26502" w:rsidRDefault="00A226C7" w:rsidP="006902F7">
      <w:pPr>
        <w:suppressAutoHyphens/>
        <w:rPr>
          <w:spacing w:val="-2"/>
        </w:rPr>
      </w:pPr>
      <w:r w:rsidRPr="00DA3743">
        <w:t>Wara d-dilwizzjoni, intweriet stabbiltà</w:t>
      </w:r>
      <w:r w:rsidRPr="00DA3743">
        <w:rPr>
          <w:spacing w:val="-6"/>
        </w:rPr>
        <w:t xml:space="preserve"> </w:t>
      </w:r>
      <w:r w:rsidR="005E3319" w:rsidRPr="00DA3743">
        <w:t>kimika</w:t>
      </w:r>
      <w:r w:rsidR="005E3319" w:rsidRPr="00DA3743">
        <w:rPr>
          <w:spacing w:val="-6"/>
        </w:rPr>
        <w:t xml:space="preserve"> </w:t>
      </w:r>
      <w:r w:rsidR="005E3319" w:rsidRPr="00DA3743">
        <w:t>u</w:t>
      </w:r>
      <w:r w:rsidR="005E3319" w:rsidRPr="00DA3743">
        <w:rPr>
          <w:spacing w:val="-6"/>
        </w:rPr>
        <w:t xml:space="preserve"> </w:t>
      </w:r>
      <w:r w:rsidR="005E3319" w:rsidRPr="00DA3743">
        <w:t>fiżika</w:t>
      </w:r>
      <w:r w:rsidR="005E3319" w:rsidRPr="00DA3743">
        <w:rPr>
          <w:spacing w:val="-6"/>
        </w:rPr>
        <w:t xml:space="preserve"> </w:t>
      </w:r>
      <w:r w:rsidR="005E3319" w:rsidRPr="00DA3743">
        <w:t>waqt</w:t>
      </w:r>
      <w:r w:rsidR="005E3319" w:rsidRPr="00DA3743">
        <w:rPr>
          <w:spacing w:val="-5"/>
        </w:rPr>
        <w:t xml:space="preserve"> </w:t>
      </w:r>
      <w:r w:rsidR="005E3319" w:rsidRPr="00DA3743">
        <w:t>l-użu</w:t>
      </w:r>
      <w:r w:rsidR="005E3319" w:rsidRPr="00DA3743">
        <w:rPr>
          <w:spacing w:val="-5"/>
        </w:rPr>
        <w:t xml:space="preserve"> </w:t>
      </w:r>
      <w:r w:rsidRPr="00DA3743">
        <w:t>bejn 0.86 mg/mL u 2.60 mg/mL</w:t>
      </w:r>
      <w:r w:rsidRPr="00DA3743">
        <w:rPr>
          <w:spacing w:val="-5"/>
        </w:rPr>
        <w:t xml:space="preserve"> </w:t>
      </w:r>
      <w:r w:rsidR="005E3319" w:rsidRPr="00DA3743">
        <w:t>għal</w:t>
      </w:r>
      <w:r w:rsidR="005E3319" w:rsidRPr="00DA3743">
        <w:rPr>
          <w:spacing w:val="-6"/>
        </w:rPr>
        <w:t xml:space="preserve"> </w:t>
      </w:r>
      <w:ins w:id="3" w:author="Author">
        <w:r w:rsidR="00C6374A">
          <w:rPr>
            <w:spacing w:val="-5"/>
          </w:rPr>
          <w:t>35 jum f’temperatura ta’ 2</w:t>
        </w:r>
        <w:r w:rsidR="00C6374A" w:rsidRPr="00DA3743">
          <w:t> </w:t>
        </w:r>
        <w:r w:rsidR="00C6374A" w:rsidRPr="00DA3743">
          <w:rPr>
            <w:spacing w:val="-2"/>
          </w:rPr>
          <w:t>°C</w:t>
        </w:r>
        <w:r w:rsidR="00B7429C">
          <w:t xml:space="preserve"> sa </w:t>
        </w:r>
        <w:r w:rsidR="00C6374A">
          <w:rPr>
            <w:spacing w:val="-2"/>
          </w:rPr>
          <w:t>8</w:t>
        </w:r>
        <w:r w:rsidR="00C6374A" w:rsidRPr="00DA3743">
          <w:rPr>
            <w:spacing w:val="-2"/>
          </w:rPr>
          <w:t> °C</w:t>
        </w:r>
        <w:r w:rsidR="00C6374A">
          <w:rPr>
            <w:spacing w:val="-2"/>
          </w:rPr>
          <w:t>, segwiti minn 72 siegħa oħra f</w:t>
        </w:r>
        <w:r w:rsidR="00B7429C">
          <w:rPr>
            <w:spacing w:val="-2"/>
          </w:rPr>
          <w:t>’</w:t>
        </w:r>
        <w:r w:rsidR="00C6374A">
          <w:rPr>
            <w:spacing w:val="-2"/>
          </w:rPr>
          <w:t xml:space="preserve">temperatura </w:t>
        </w:r>
        <w:r w:rsidR="00C6374A">
          <w:t xml:space="preserve">tal-kamra sa </w:t>
        </w:r>
        <w:r w:rsidR="00C6374A">
          <w:rPr>
            <w:spacing w:val="-5"/>
          </w:rPr>
          <w:t>3</w:t>
        </w:r>
        <w:r w:rsidR="00C6374A">
          <w:t>0 </w:t>
        </w:r>
        <w:r w:rsidR="00C6374A" w:rsidRPr="00DA3743">
          <w:rPr>
            <w:spacing w:val="-2"/>
          </w:rPr>
          <w:t>°C</w:t>
        </w:r>
      </w:ins>
      <w:del w:id="4" w:author="Author">
        <w:r w:rsidRPr="00DA3743" w:rsidDel="00C6374A">
          <w:delText>24 siegħa</w:delText>
        </w:r>
        <w:r w:rsidR="005E3319" w:rsidRPr="00DA3743" w:rsidDel="00C6374A">
          <w:rPr>
            <w:spacing w:val="-5"/>
          </w:rPr>
          <w:delText xml:space="preserve"> </w:delText>
        </w:r>
        <w:r w:rsidR="005E3319" w:rsidRPr="00DA3743" w:rsidDel="00C67BF4">
          <w:delText>f’temperatura</w:delText>
        </w:r>
        <w:r w:rsidR="005E3319" w:rsidRPr="00DA3743" w:rsidDel="00C67BF4">
          <w:rPr>
            <w:spacing w:val="-5"/>
          </w:rPr>
          <w:delText xml:space="preserve"> </w:delText>
        </w:r>
        <w:r w:rsidR="005E3319" w:rsidRPr="00DA3743" w:rsidDel="00C67BF4">
          <w:delText>ta’</w:delText>
        </w:r>
        <w:r w:rsidR="005E3319" w:rsidRPr="00DA3743" w:rsidDel="00C67BF4">
          <w:rPr>
            <w:spacing w:val="-4"/>
          </w:rPr>
          <w:delText xml:space="preserve"> </w:delText>
        </w:r>
        <w:r w:rsidR="005E3319" w:rsidRPr="00DA3743" w:rsidDel="00C67BF4">
          <w:delText>15</w:delText>
        </w:r>
        <w:r w:rsidR="0038215C" w:rsidRPr="00DA3743" w:rsidDel="00C67BF4">
          <w:delText> </w:delText>
        </w:r>
        <w:r w:rsidRPr="00DA3743" w:rsidDel="00C67BF4">
          <w:rPr>
            <w:spacing w:val="-2"/>
          </w:rPr>
          <w:delText>°C</w:delText>
        </w:r>
        <w:r w:rsidR="005E3319" w:rsidRPr="00DA3743" w:rsidDel="00C67BF4">
          <w:delText>-</w:delText>
        </w:r>
        <w:r w:rsidR="005E3319" w:rsidRPr="00DA3743" w:rsidDel="00C67BF4">
          <w:rPr>
            <w:spacing w:val="-2"/>
          </w:rPr>
          <w:delText>25</w:delText>
        </w:r>
        <w:r w:rsidR="0038215C" w:rsidRPr="00DA3743" w:rsidDel="00C67BF4">
          <w:rPr>
            <w:spacing w:val="-2"/>
          </w:rPr>
          <w:delText> </w:delText>
        </w:r>
        <w:r w:rsidR="005E3319" w:rsidRPr="00DA3743" w:rsidDel="00C67BF4">
          <w:rPr>
            <w:spacing w:val="-2"/>
          </w:rPr>
          <w:delText>°C</w:delText>
        </w:r>
      </w:del>
      <w:r w:rsidR="005E3319" w:rsidRPr="00DA3743">
        <w:rPr>
          <w:spacing w:val="-2"/>
        </w:rPr>
        <w:t>.</w:t>
      </w:r>
      <w:r w:rsidRPr="00DA3743">
        <w:rPr>
          <w:spacing w:val="-2"/>
        </w:rPr>
        <w:t xml:space="preserve"> Terġax </w:t>
      </w:r>
      <w:ins w:id="5" w:author="Author">
        <w:r w:rsidR="00B7429C">
          <w:rPr>
            <w:spacing w:val="-2"/>
          </w:rPr>
          <w:t xml:space="preserve">tpoġġi </w:t>
        </w:r>
        <w:r w:rsidR="00C67BF4">
          <w:rPr>
            <w:spacing w:val="-2"/>
          </w:rPr>
          <w:t xml:space="preserve">s-soluzzjoni </w:t>
        </w:r>
        <w:r w:rsidR="00B7429C">
          <w:rPr>
            <w:spacing w:val="-2"/>
          </w:rPr>
          <w:t>għal</w:t>
        </w:r>
        <w:r w:rsidR="00C67BF4">
          <w:rPr>
            <w:spacing w:val="-2"/>
          </w:rPr>
          <w:t>l-infużjoni dilwita</w:t>
        </w:r>
      </w:ins>
      <w:del w:id="6" w:author="Author">
        <w:r w:rsidRPr="00DA3743" w:rsidDel="00C67BF4">
          <w:rPr>
            <w:spacing w:val="-2"/>
          </w:rPr>
          <w:delText>tagħmlu</w:delText>
        </w:r>
      </w:del>
      <w:r w:rsidRPr="00DA3743">
        <w:rPr>
          <w:spacing w:val="-2"/>
        </w:rPr>
        <w:t xml:space="preserve"> fil-friġġ</w:t>
      </w:r>
      <w:ins w:id="7" w:author="Author">
        <w:r w:rsidR="00C67BF4">
          <w:rPr>
            <w:spacing w:val="-2"/>
          </w:rPr>
          <w:t xml:space="preserve"> ladarba tkun inħażnet fit-temperatura tal-kamra</w:t>
        </w:r>
      </w:ins>
      <w:r w:rsidRPr="00DA3743">
        <w:rPr>
          <w:spacing w:val="-2"/>
        </w:rPr>
        <w:t>.</w:t>
      </w:r>
      <w:ins w:id="8" w:author="Author">
        <w:r w:rsidR="007E7608">
          <w:rPr>
            <w:spacing w:val="-2"/>
          </w:rPr>
          <w:t xml:space="preserve"> Is-soluzzjoni għall-infużjoni dilwita għandha tinħażen </w:t>
        </w:r>
        <w:r w:rsidR="00BF7540">
          <w:rPr>
            <w:spacing w:val="-2"/>
          </w:rPr>
          <w:t>b’tali mod li tilqa’</w:t>
        </w:r>
        <w:r w:rsidR="007E7608">
          <w:rPr>
            <w:spacing w:val="-2"/>
          </w:rPr>
          <w:t xml:space="preserve"> mid-dawl. Waqt il-preparazzjoni u l-għoti, is-soluzzjoni għall-infużjoni dilwita tista’ tiġi esposta għad-dawl sa 24</w:t>
        </w:r>
        <w:r w:rsidR="008F7B01">
          <w:rPr>
            <w:spacing w:val="-2"/>
          </w:rPr>
          <w:t> </w:t>
        </w:r>
        <w:r w:rsidR="007E7608">
          <w:rPr>
            <w:spacing w:val="-2"/>
          </w:rPr>
          <w:t>siegħa.</w:t>
        </w:r>
      </w:ins>
    </w:p>
    <w:p w14:paraId="745F5104" w14:textId="77777777" w:rsidR="00843B14" w:rsidRPr="00DA3743" w:rsidRDefault="00843B14" w:rsidP="006902F7">
      <w:pPr>
        <w:suppressAutoHyphens/>
      </w:pPr>
    </w:p>
    <w:p w14:paraId="745F5105" w14:textId="3DEEACAA" w:rsidR="00843B14" w:rsidRPr="00DA3743" w:rsidRDefault="005E3319" w:rsidP="006902F7">
      <w:pPr>
        <w:suppressAutoHyphens/>
      </w:pPr>
      <w:r w:rsidRPr="00DA3743">
        <w:t xml:space="preserve">Mill-aspett mikrobijoloġiku, </w:t>
      </w:r>
      <w:ins w:id="9" w:author="Author">
        <w:r w:rsidR="00C67BF4">
          <w:t xml:space="preserve">il-prodott għandu jintuża immedjatament. Jekk ma jintużax immedjatament, </w:t>
        </w:r>
        <w:r w:rsidR="00C6374A">
          <w:t>it-tul ta’ ħażna</w:t>
        </w:r>
        <w:r w:rsidR="00C67BF4">
          <w:t xml:space="preserve"> waqt l-użu u l-k</w:t>
        </w:r>
        <w:r w:rsidR="00C6374A">
          <w:t>o</w:t>
        </w:r>
        <w:r w:rsidR="00C67BF4">
          <w:t>ndizzjonijiet qabel l-użu huma r-responsabbiltà tal-</w:t>
        </w:r>
        <w:r w:rsidR="009E3FBB">
          <w:t>utent u</w:t>
        </w:r>
        <w:r w:rsidR="00C67BF4">
          <w:t xml:space="preserve"> normalment</w:t>
        </w:r>
        <w:r w:rsidR="00C6374A">
          <w:t xml:space="preserve"> </w:t>
        </w:r>
        <w:r w:rsidR="00C67BF4">
          <w:t>ma jkunux itwal minn 8 sigħat f’temperatura ta’ mhux aktar minn 25</w:t>
        </w:r>
        <w:r w:rsidR="00B26502" w:rsidRPr="00DA3743">
          <w:rPr>
            <w:spacing w:val="-2"/>
          </w:rPr>
          <w:t> </w:t>
        </w:r>
        <w:r w:rsidR="00C67BF4">
          <w:t>°C, sakemm id-dilwizzjoni ma tkunx saret f’k</w:t>
        </w:r>
        <w:r w:rsidR="00C6374A">
          <w:t>o</w:t>
        </w:r>
        <w:r w:rsidR="00C67BF4">
          <w:t>ndizzjonijiet asettiċi kkontrollati u vvalidati.</w:t>
        </w:r>
      </w:ins>
      <w:del w:id="10" w:author="Author">
        <w:r w:rsidRPr="00DA3743" w:rsidDel="00C67BF4">
          <w:delText>sakemm il-metodu ta’ dilwizzjoni ma jipprekludix ir-riskju ta’ kontaminazzjoni mill-mikrobi, il-prodott għandu jintuża immedjatament. Jekk ma jintużax immedjatament,</w:delText>
        </w:r>
        <w:r w:rsidRPr="00DA3743" w:rsidDel="00C67BF4">
          <w:rPr>
            <w:spacing w:val="-3"/>
          </w:rPr>
          <w:delText xml:space="preserve"> </w:delText>
        </w:r>
        <w:r w:rsidRPr="00DA3743" w:rsidDel="00C67BF4">
          <w:delText>it-tul</w:delText>
        </w:r>
        <w:r w:rsidRPr="00DA3743" w:rsidDel="00C67BF4">
          <w:rPr>
            <w:spacing w:val="-3"/>
          </w:rPr>
          <w:delText xml:space="preserve"> </w:delText>
        </w:r>
        <w:r w:rsidRPr="00DA3743" w:rsidDel="00C67BF4">
          <w:delText>u</w:delText>
        </w:r>
        <w:r w:rsidRPr="00DA3743" w:rsidDel="00C67BF4">
          <w:rPr>
            <w:spacing w:val="-3"/>
          </w:rPr>
          <w:delText xml:space="preserve"> </w:delText>
        </w:r>
        <w:r w:rsidRPr="00DA3743" w:rsidDel="00C67BF4">
          <w:delText>l-kondizzjonijiet</w:delText>
        </w:r>
        <w:r w:rsidRPr="00DA3743" w:rsidDel="00C67BF4">
          <w:rPr>
            <w:spacing w:val="-2"/>
          </w:rPr>
          <w:delText xml:space="preserve"> </w:delText>
        </w:r>
        <w:r w:rsidRPr="00DA3743" w:rsidDel="00C67BF4">
          <w:delText>ta’</w:delText>
        </w:r>
        <w:r w:rsidRPr="00DA3743" w:rsidDel="00C67BF4">
          <w:rPr>
            <w:spacing w:val="-6"/>
          </w:rPr>
          <w:delText xml:space="preserve"> </w:delText>
        </w:r>
        <w:r w:rsidRPr="00DA3743" w:rsidDel="00C67BF4">
          <w:delText>ħażna</w:delText>
        </w:r>
        <w:r w:rsidRPr="00DA3743" w:rsidDel="00C67BF4">
          <w:rPr>
            <w:spacing w:val="-3"/>
          </w:rPr>
          <w:delText xml:space="preserve"> </w:delText>
        </w:r>
        <w:r w:rsidRPr="00DA3743" w:rsidDel="00C67BF4">
          <w:delText>waqt</w:delText>
        </w:r>
        <w:r w:rsidRPr="00DA3743" w:rsidDel="00C67BF4">
          <w:rPr>
            <w:spacing w:val="-3"/>
          </w:rPr>
          <w:delText xml:space="preserve"> </w:delText>
        </w:r>
        <w:r w:rsidRPr="00DA3743" w:rsidDel="00C67BF4">
          <w:delText>l-użu</w:delText>
        </w:r>
        <w:r w:rsidRPr="00DA3743" w:rsidDel="00C67BF4">
          <w:rPr>
            <w:spacing w:val="-3"/>
          </w:rPr>
          <w:delText xml:space="preserve"> </w:delText>
        </w:r>
        <w:r w:rsidRPr="00DA3743" w:rsidDel="00C67BF4">
          <w:delText>huma</w:delText>
        </w:r>
        <w:r w:rsidRPr="00DA3743" w:rsidDel="00C67BF4">
          <w:rPr>
            <w:spacing w:val="-3"/>
          </w:rPr>
          <w:delText xml:space="preserve"> </w:delText>
        </w:r>
        <w:r w:rsidRPr="00DA3743" w:rsidDel="00C67BF4">
          <w:delText>r-responsabbiltà</w:delText>
        </w:r>
        <w:r w:rsidRPr="00DA3743" w:rsidDel="00C67BF4">
          <w:rPr>
            <w:spacing w:val="-2"/>
          </w:rPr>
          <w:delText xml:space="preserve"> </w:delText>
        </w:r>
        <w:r w:rsidRPr="00DA3743" w:rsidDel="00C67BF4">
          <w:delText>tal-utent.</w:delText>
        </w:r>
      </w:del>
    </w:p>
    <w:p w14:paraId="3C028A82" w14:textId="77777777" w:rsidR="00EA3A49" w:rsidRPr="00DA3743" w:rsidRDefault="00EA3A49" w:rsidP="006902F7">
      <w:pPr>
        <w:suppressAutoHyphens/>
        <w:rPr>
          <w:spacing w:val="-2"/>
        </w:rPr>
      </w:pPr>
    </w:p>
    <w:p w14:paraId="745F5106" w14:textId="1F45ED3F" w:rsidR="00843B14" w:rsidRPr="00DA3743" w:rsidRDefault="00EA3A49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6.4</w:t>
      </w:r>
      <w:r w:rsidRPr="00DA3743">
        <w:rPr>
          <w:b/>
          <w:bCs/>
          <w:spacing w:val="-2"/>
        </w:rPr>
        <w:tab/>
      </w:r>
      <w:r w:rsidR="005E3319" w:rsidRPr="00DA3743">
        <w:rPr>
          <w:b/>
          <w:bCs/>
          <w:spacing w:val="-6"/>
        </w:rPr>
        <w:t>Prekawzjonijiet</w:t>
      </w:r>
      <w:r w:rsidR="005E3319" w:rsidRPr="00DA3743">
        <w:rPr>
          <w:b/>
          <w:bCs/>
          <w:spacing w:val="15"/>
        </w:rPr>
        <w:t xml:space="preserve"> </w:t>
      </w:r>
      <w:r w:rsidR="005E3319" w:rsidRPr="00DA3743">
        <w:rPr>
          <w:b/>
          <w:bCs/>
          <w:spacing w:val="-2"/>
        </w:rPr>
        <w:t>speċjali</w:t>
      </w:r>
      <w:r w:rsidR="005E3319" w:rsidRPr="00DA3743">
        <w:rPr>
          <w:b/>
          <w:bCs/>
          <w:spacing w:val="15"/>
        </w:rPr>
        <w:t xml:space="preserve"> </w:t>
      </w:r>
      <w:r w:rsidR="005E3319" w:rsidRPr="00DA3743">
        <w:rPr>
          <w:b/>
          <w:bCs/>
          <w:spacing w:val="-2"/>
        </w:rPr>
        <w:t>għall-ħażna</w:t>
      </w:r>
    </w:p>
    <w:p w14:paraId="745F5107" w14:textId="77777777" w:rsidR="00843B14" w:rsidRPr="00DA3743" w:rsidRDefault="00843B14" w:rsidP="006902F7">
      <w:pPr>
        <w:keepNext/>
        <w:suppressAutoHyphens/>
        <w:rPr>
          <w:bCs/>
        </w:rPr>
      </w:pPr>
    </w:p>
    <w:p w14:paraId="525CADFD" w14:textId="58E63374" w:rsidR="00A226C7" w:rsidRPr="00DA3743" w:rsidRDefault="005E3319" w:rsidP="006902F7">
      <w:pPr>
        <w:suppressAutoHyphens/>
        <w:rPr>
          <w:spacing w:val="-3"/>
        </w:rPr>
      </w:pPr>
      <w:r w:rsidRPr="00DA3743">
        <w:t>Aħżen</w:t>
      </w:r>
      <w:r w:rsidRPr="00DA3743">
        <w:rPr>
          <w:spacing w:val="-4"/>
        </w:rPr>
        <w:t xml:space="preserve"> </w:t>
      </w:r>
      <w:r w:rsidRPr="00DA3743">
        <w:t>fi</w:t>
      </w:r>
      <w:r w:rsidRPr="00DA3743">
        <w:rPr>
          <w:spacing w:val="-4"/>
        </w:rPr>
        <w:t xml:space="preserve"> </w:t>
      </w:r>
      <w:r w:rsidRPr="00DA3743">
        <w:t>friġġ</w:t>
      </w:r>
      <w:r w:rsidRPr="00DA3743">
        <w:rPr>
          <w:spacing w:val="-5"/>
        </w:rPr>
        <w:t xml:space="preserve"> </w:t>
      </w:r>
      <w:r w:rsidRPr="00DA3743">
        <w:t>(2°C</w:t>
      </w:r>
      <w:r w:rsidRPr="00DA3743">
        <w:rPr>
          <w:spacing w:val="-5"/>
        </w:rPr>
        <w:t xml:space="preserve"> </w:t>
      </w:r>
      <w:r w:rsidRPr="00DA3743">
        <w:t>–</w:t>
      </w:r>
      <w:r w:rsidRPr="00DA3743">
        <w:rPr>
          <w:spacing w:val="-3"/>
        </w:rPr>
        <w:t xml:space="preserve"> </w:t>
      </w:r>
      <w:r w:rsidRPr="00DA3743">
        <w:t>8°C).</w:t>
      </w:r>
    </w:p>
    <w:p w14:paraId="745F5108" w14:textId="27891E50" w:rsidR="00843B14" w:rsidRPr="00DA3743" w:rsidRDefault="005E3319" w:rsidP="006902F7">
      <w:pPr>
        <w:suppressAutoHyphens/>
      </w:pPr>
      <w:r w:rsidRPr="00DA3743">
        <w:t>Tagħmlux</w:t>
      </w:r>
      <w:r w:rsidRPr="00DA3743">
        <w:rPr>
          <w:spacing w:val="-4"/>
        </w:rPr>
        <w:t xml:space="preserve"> </w:t>
      </w:r>
      <w:r w:rsidRPr="00DA3743">
        <w:t>fil-</w:t>
      </w:r>
      <w:r w:rsidRPr="00DA3743">
        <w:rPr>
          <w:spacing w:val="-2"/>
        </w:rPr>
        <w:t>friża.</w:t>
      </w:r>
    </w:p>
    <w:p w14:paraId="745F5109" w14:textId="3E7792D0" w:rsidR="00843B14" w:rsidRPr="00DA3743" w:rsidRDefault="005E3319" w:rsidP="006902F7">
      <w:pPr>
        <w:suppressAutoHyphens/>
      </w:pPr>
      <w:r w:rsidRPr="00DA3743">
        <w:t>Żomm</w:t>
      </w:r>
      <w:r w:rsidRPr="00DA3743">
        <w:rPr>
          <w:spacing w:val="-8"/>
        </w:rPr>
        <w:t xml:space="preserve"> </w:t>
      </w:r>
      <w:r w:rsidRPr="00DA3743">
        <w:t>il-</w:t>
      </w:r>
      <w:r w:rsidR="00C00E3F" w:rsidRPr="00DA3743">
        <w:t>kunjett</w:t>
      </w:r>
      <w:r w:rsidR="00C00E3F" w:rsidRPr="00DA3743">
        <w:rPr>
          <w:spacing w:val="-5"/>
        </w:rPr>
        <w:t xml:space="preserve"> </w:t>
      </w:r>
      <w:r w:rsidRPr="00DA3743">
        <w:t>fil-kartuna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7"/>
        </w:rPr>
        <w:t xml:space="preserve"> </w:t>
      </w:r>
      <w:r w:rsidRPr="00DA3743">
        <w:t>barra</w:t>
      </w:r>
      <w:r w:rsidRPr="00DA3743">
        <w:rPr>
          <w:spacing w:val="-6"/>
        </w:rPr>
        <w:t xml:space="preserve"> </w:t>
      </w:r>
      <w:r w:rsidRPr="00DA3743">
        <w:t>sabiex</w:t>
      </w:r>
      <w:r w:rsidRPr="00DA3743">
        <w:rPr>
          <w:spacing w:val="-6"/>
        </w:rPr>
        <w:t xml:space="preserve"> </w:t>
      </w:r>
      <w:r w:rsidRPr="00DA3743">
        <w:t>tilqa’</w:t>
      </w:r>
      <w:r w:rsidRPr="00DA3743">
        <w:rPr>
          <w:spacing w:val="-6"/>
        </w:rPr>
        <w:t xml:space="preserve"> </w:t>
      </w:r>
      <w:r w:rsidRPr="00DA3743">
        <w:t>mid-</w:t>
      </w:r>
      <w:r w:rsidRPr="00DA3743">
        <w:rPr>
          <w:spacing w:val="-2"/>
        </w:rPr>
        <w:t>dawl.</w:t>
      </w:r>
    </w:p>
    <w:p w14:paraId="4179CF9D" w14:textId="77777777" w:rsidR="00EA3A49" w:rsidRPr="00DA3743" w:rsidRDefault="00EA3A49" w:rsidP="006902F7">
      <w:pPr>
        <w:suppressAutoHyphens/>
      </w:pPr>
    </w:p>
    <w:p w14:paraId="745F510A" w14:textId="45A59073" w:rsidR="00843B14" w:rsidRPr="00DA3743" w:rsidRDefault="005E3319" w:rsidP="006902F7">
      <w:pPr>
        <w:suppressAutoHyphens/>
      </w:pPr>
      <w:r w:rsidRPr="00DA3743">
        <w:t>Għall-kondizzjonijiet</w:t>
      </w:r>
      <w:r w:rsidRPr="00DA3743">
        <w:rPr>
          <w:spacing w:val="-9"/>
        </w:rPr>
        <w:t xml:space="preserve"> </w:t>
      </w:r>
      <w:r w:rsidRPr="00DA3743">
        <w:t>ta’</w:t>
      </w:r>
      <w:r w:rsidRPr="00DA3743">
        <w:rPr>
          <w:spacing w:val="-11"/>
        </w:rPr>
        <w:t xml:space="preserve"> </w:t>
      </w:r>
      <w:r w:rsidRPr="00DA3743">
        <w:t>ħażna</w:t>
      </w:r>
      <w:r w:rsidRPr="00DA3743">
        <w:rPr>
          <w:spacing w:val="-7"/>
        </w:rPr>
        <w:t xml:space="preserve"> </w:t>
      </w:r>
      <w:r w:rsidRPr="00DA3743">
        <w:t>wara</w:t>
      </w:r>
      <w:r w:rsidRPr="00DA3743">
        <w:rPr>
          <w:spacing w:val="-8"/>
        </w:rPr>
        <w:t xml:space="preserve"> </w:t>
      </w:r>
      <w:r w:rsidRPr="00DA3743">
        <w:t>d-dilwizzjoni</w:t>
      </w:r>
      <w:r w:rsidRPr="00DA3743">
        <w:rPr>
          <w:spacing w:val="-7"/>
        </w:rPr>
        <w:t xml:space="preserve"> </w:t>
      </w:r>
      <w:r w:rsidRPr="00DA3743">
        <w:t>tal-prodott</w:t>
      </w:r>
      <w:r w:rsidRPr="00DA3743">
        <w:rPr>
          <w:spacing w:val="-8"/>
        </w:rPr>
        <w:t xml:space="preserve"> </w:t>
      </w:r>
      <w:r w:rsidRPr="00DA3743">
        <w:t>mediċinali,</w:t>
      </w:r>
      <w:r w:rsidRPr="00DA3743">
        <w:rPr>
          <w:spacing w:val="-7"/>
        </w:rPr>
        <w:t xml:space="preserve"> </w:t>
      </w:r>
      <w:r w:rsidRPr="00DA3743">
        <w:t>ara</w:t>
      </w:r>
      <w:r w:rsidRPr="00DA3743">
        <w:rPr>
          <w:spacing w:val="-8"/>
        </w:rPr>
        <w:t xml:space="preserve"> </w:t>
      </w:r>
      <w:r w:rsidRPr="00DA3743">
        <w:t>sezzjoni</w:t>
      </w:r>
      <w:r w:rsidR="004F3189" w:rsidRPr="00DA3743">
        <w:rPr>
          <w:spacing w:val="-8"/>
        </w:rPr>
        <w:t> </w:t>
      </w:r>
      <w:r w:rsidRPr="00DA3743">
        <w:rPr>
          <w:spacing w:val="-4"/>
        </w:rPr>
        <w:t>6.3.</w:t>
      </w:r>
    </w:p>
    <w:p w14:paraId="745F510B" w14:textId="77777777" w:rsidR="00843B14" w:rsidRPr="00DA3743" w:rsidRDefault="00843B14" w:rsidP="006902F7">
      <w:pPr>
        <w:suppressAutoHyphens/>
      </w:pPr>
    </w:p>
    <w:p w14:paraId="745F510C" w14:textId="34EDDA68" w:rsidR="00843B14" w:rsidRPr="00DA3743" w:rsidRDefault="00EA3A49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lastRenderedPageBreak/>
        <w:t>6.5</w:t>
      </w:r>
      <w:r w:rsidRPr="00DA3743">
        <w:rPr>
          <w:b/>
          <w:bCs/>
        </w:rPr>
        <w:tab/>
      </w:r>
      <w:r w:rsidR="005E3319" w:rsidRPr="00DA3743">
        <w:rPr>
          <w:b/>
          <w:bCs/>
        </w:rPr>
        <w:t>In-</w:t>
      </w:r>
      <w:r w:rsidR="005E3319" w:rsidRPr="00DA3743">
        <w:rPr>
          <w:b/>
          <w:bCs/>
          <w:spacing w:val="-6"/>
        </w:rPr>
        <w:t>natura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tal-kontenitur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ta’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dak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li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hemm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ġo</w:t>
      </w:r>
      <w:r w:rsidR="005E3319" w:rsidRPr="00DA3743">
        <w:rPr>
          <w:b/>
          <w:bCs/>
          <w:spacing w:val="-3"/>
        </w:rPr>
        <w:t xml:space="preserve"> </w:t>
      </w:r>
      <w:r w:rsidR="005E3319" w:rsidRPr="00DA3743">
        <w:rPr>
          <w:b/>
          <w:bCs/>
          <w:spacing w:val="-5"/>
        </w:rPr>
        <w:t>fih</w:t>
      </w:r>
    </w:p>
    <w:p w14:paraId="745F510D" w14:textId="77777777" w:rsidR="00843B14" w:rsidRPr="00DA3743" w:rsidRDefault="00843B14" w:rsidP="006902F7">
      <w:pPr>
        <w:keepNext/>
        <w:suppressAutoHyphens/>
        <w:rPr>
          <w:bCs/>
        </w:rPr>
      </w:pPr>
    </w:p>
    <w:p w14:paraId="7794913F" w14:textId="4D8B60D4" w:rsidR="00EA3A49" w:rsidRPr="00DA3743" w:rsidRDefault="005E3319" w:rsidP="006902F7">
      <w:pPr>
        <w:suppressAutoHyphens/>
      </w:pPr>
      <w:r w:rsidRPr="00DA3743">
        <w:t>26</w:t>
      </w:r>
      <w:r w:rsidR="00150EEC" w:rsidRPr="00DA3743">
        <w:rPr>
          <w:spacing w:val="-2"/>
        </w:rPr>
        <w:t> mL</w:t>
      </w:r>
      <w:r w:rsidRPr="00DA3743">
        <w:rPr>
          <w:spacing w:val="-3"/>
        </w:rPr>
        <w:t xml:space="preserve"> </w:t>
      </w:r>
      <w:r w:rsidRPr="00DA3743">
        <w:t>soluzzjoni</w:t>
      </w:r>
      <w:r w:rsidRPr="00DA3743">
        <w:rPr>
          <w:spacing w:val="-3"/>
        </w:rPr>
        <w:t xml:space="preserve"> </w:t>
      </w:r>
      <w:r w:rsidR="00C00E3F" w:rsidRPr="00DA3743">
        <w:t>f’kunjett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30</w:t>
      </w:r>
      <w:r w:rsidR="00150EEC" w:rsidRPr="00DA3743">
        <w:rPr>
          <w:spacing w:val="-2"/>
        </w:rPr>
        <w:t> mL</w:t>
      </w:r>
      <w:r w:rsidRPr="00DA3743">
        <w:rPr>
          <w:spacing w:val="-3"/>
        </w:rPr>
        <w:t xml:space="preserve"> </w:t>
      </w:r>
      <w:r w:rsidRPr="00DA3743">
        <w:t>tal-ħġieġ</w:t>
      </w:r>
      <w:r w:rsidRPr="00DA3743">
        <w:rPr>
          <w:spacing w:val="-3"/>
        </w:rPr>
        <w:t xml:space="preserve"> </w:t>
      </w:r>
      <w:r w:rsidRPr="00DA3743">
        <w:t>tat-tip</w:t>
      </w:r>
      <w:r w:rsidRPr="00DA3743">
        <w:rPr>
          <w:spacing w:val="-2"/>
        </w:rPr>
        <w:t xml:space="preserve"> </w:t>
      </w:r>
      <w:r w:rsidRPr="00DA3743">
        <w:t>I</w:t>
      </w:r>
      <w:r w:rsidRPr="00DA3743">
        <w:rPr>
          <w:spacing w:val="-2"/>
        </w:rPr>
        <w:t xml:space="preserve"> </w:t>
      </w:r>
      <w:r w:rsidRPr="00DA3743">
        <w:t>magħluq</w:t>
      </w:r>
      <w:r w:rsidRPr="00DA3743">
        <w:rPr>
          <w:spacing w:val="-3"/>
        </w:rPr>
        <w:t xml:space="preserve"> </w:t>
      </w:r>
      <w:r w:rsidRPr="00DA3743">
        <w:t>b’tapp</w:t>
      </w:r>
      <w:r w:rsidRPr="00DA3743">
        <w:rPr>
          <w:spacing w:val="-3"/>
        </w:rPr>
        <w:t xml:space="preserve"> </w:t>
      </w:r>
      <w:r w:rsidR="00A226C7" w:rsidRPr="00DA3743">
        <w:rPr>
          <w:spacing w:val="-3"/>
        </w:rPr>
        <w:t>elastomeriku</w:t>
      </w:r>
      <w:r w:rsidRPr="00DA3743">
        <w:t xml:space="preserve">. </w:t>
      </w:r>
    </w:p>
    <w:p w14:paraId="533A5694" w14:textId="77777777" w:rsidR="00A226C7" w:rsidRPr="00DA3743" w:rsidRDefault="00A226C7" w:rsidP="006902F7">
      <w:pPr>
        <w:suppressAutoHyphens/>
      </w:pPr>
    </w:p>
    <w:p w14:paraId="745F510E" w14:textId="6BBA5F0D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t xml:space="preserve"> huwa disponibbli f’pakkett </w:t>
      </w:r>
      <w:r w:rsidR="00C00E3F" w:rsidRPr="00DA3743">
        <w:t>b’kunjett wieħed</w:t>
      </w:r>
      <w:r w:rsidR="005E3319" w:rsidRPr="00DA3743">
        <w:t>.</w:t>
      </w:r>
    </w:p>
    <w:p w14:paraId="07F83262" w14:textId="77777777" w:rsidR="00EA3A49" w:rsidRPr="00DA3743" w:rsidRDefault="00EA3A49" w:rsidP="006902F7">
      <w:pPr>
        <w:suppressAutoHyphens/>
      </w:pPr>
    </w:p>
    <w:p w14:paraId="745F510F" w14:textId="4633D1A8" w:rsidR="00843B14" w:rsidRPr="00DA3743" w:rsidRDefault="00EA3A49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6.6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Prekawzjonijiet</w:t>
      </w:r>
      <w:r w:rsidR="005E3319" w:rsidRPr="00DA3743">
        <w:rPr>
          <w:b/>
          <w:bCs/>
          <w:spacing w:val="-9"/>
        </w:rPr>
        <w:t xml:space="preserve"> </w:t>
      </w:r>
      <w:r w:rsidR="005E3319" w:rsidRPr="00DA3743">
        <w:rPr>
          <w:b/>
          <w:bCs/>
        </w:rPr>
        <w:t>speċjali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li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għandhom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jittieħdu</w:t>
      </w:r>
      <w:r w:rsidR="005E3319" w:rsidRPr="00DA3743">
        <w:rPr>
          <w:b/>
          <w:bCs/>
          <w:spacing w:val="-8"/>
        </w:rPr>
        <w:t xml:space="preserve"> </w:t>
      </w:r>
      <w:r w:rsidR="005E3319" w:rsidRPr="00DA3743">
        <w:rPr>
          <w:b/>
          <w:bCs/>
        </w:rPr>
        <w:t>meta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jintrema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għal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immaniġġar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  <w:spacing w:val="-2"/>
        </w:rPr>
        <w:t>ieħor</w:t>
      </w:r>
    </w:p>
    <w:p w14:paraId="745F5110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111" w14:textId="404BAE5E" w:rsidR="00843B14" w:rsidRPr="00DA3743" w:rsidRDefault="005E3319" w:rsidP="006902F7">
      <w:pPr>
        <w:suppressAutoHyphens/>
      </w:pPr>
      <w:r w:rsidRPr="00DA3743">
        <w:t>Is-soluzzjoni fil-</w:t>
      </w:r>
      <w:r w:rsidR="00C00E3F" w:rsidRPr="00DA3743">
        <w:t xml:space="preserve">kunjett </w:t>
      </w:r>
      <w:r w:rsidRPr="00DA3743">
        <w:t xml:space="preserve">ta’ </w:t>
      </w:r>
      <w:r w:rsidR="00332AF3" w:rsidRPr="00DA3743">
        <w:t>WEZENLA</w:t>
      </w:r>
      <w:r w:rsidRPr="00DA3743">
        <w:t xml:space="preserve"> m’għandhiex titħawwad. Is-soluzzjoni għandha tiġi miflija għal frak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telf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kulur</w:t>
      </w:r>
      <w:r w:rsidRPr="00DA3743">
        <w:rPr>
          <w:spacing w:val="-3"/>
        </w:rPr>
        <w:t xml:space="preserve"> </w:t>
      </w:r>
      <w:r w:rsidRPr="00DA3743">
        <w:t>qabel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tingħata.</w:t>
      </w:r>
      <w:r w:rsidRPr="00DA3743">
        <w:rPr>
          <w:spacing w:val="-3"/>
        </w:rPr>
        <w:t xml:space="preserve"> </w:t>
      </w:r>
      <w:r w:rsidRPr="00DA3743">
        <w:t>Is-soluzzjoni</w:t>
      </w:r>
      <w:r w:rsidRPr="00DA3743">
        <w:rPr>
          <w:spacing w:val="-3"/>
        </w:rPr>
        <w:t xml:space="preserve"> </w:t>
      </w:r>
      <w:r w:rsidRPr="00DA3743">
        <w:t>hija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ċara</w:t>
      </w:r>
      <w:r w:rsidR="00A226C7" w:rsidRPr="00DA3743">
        <w:t xml:space="preserve"> sa </w:t>
      </w:r>
      <w:r w:rsidR="003466A0" w:rsidRPr="00DA3743">
        <w:t>tkanġi</w:t>
      </w:r>
      <w:r w:rsidRPr="00DA3743">
        <w:t>,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trasparenti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safra</w:t>
      </w:r>
      <w:r w:rsidRPr="00DA3743">
        <w:rPr>
          <w:spacing w:val="-3"/>
        </w:rPr>
        <w:t xml:space="preserve"> </w:t>
      </w:r>
      <w:r w:rsidRPr="00DA3743">
        <w:t>ċara.</w:t>
      </w:r>
      <w:r w:rsidRPr="00DA3743">
        <w:rPr>
          <w:spacing w:val="-3"/>
        </w:rPr>
        <w:t xml:space="preserve"> </w:t>
      </w:r>
      <w:r w:rsidRPr="00DA3743">
        <w:t>Il</w:t>
      </w:r>
      <w:r w:rsidR="006E6B1C">
        <w:t>-</w:t>
      </w:r>
      <w:r w:rsidRPr="00DA3743">
        <w:t>prodott</w:t>
      </w:r>
      <w:r w:rsidRPr="00DA3743">
        <w:rPr>
          <w:spacing w:val="-2"/>
        </w:rPr>
        <w:t xml:space="preserve"> </w:t>
      </w:r>
      <w:r w:rsidRPr="00DA3743">
        <w:t>mediċinali</w:t>
      </w:r>
      <w:r w:rsidRPr="00DA3743">
        <w:rPr>
          <w:spacing w:val="-2"/>
        </w:rPr>
        <w:t xml:space="preserve"> </w:t>
      </w:r>
      <w:r w:rsidRPr="00DA3743">
        <w:t>m’għandux</w:t>
      </w:r>
      <w:r w:rsidRPr="00DA3743">
        <w:rPr>
          <w:spacing w:val="-2"/>
        </w:rPr>
        <w:t xml:space="preserve"> </w:t>
      </w:r>
      <w:r w:rsidRPr="00DA3743">
        <w:t>jintuża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is-soluzzjoni</w:t>
      </w:r>
      <w:r w:rsidRPr="00DA3743">
        <w:rPr>
          <w:spacing w:val="-1"/>
        </w:rPr>
        <w:t xml:space="preserve"> </w:t>
      </w:r>
      <w:r w:rsidRPr="00DA3743">
        <w:t>titlef</w:t>
      </w:r>
      <w:r w:rsidRPr="00DA3743">
        <w:rPr>
          <w:spacing w:val="-1"/>
        </w:rPr>
        <w:t xml:space="preserve"> </w:t>
      </w:r>
      <w:r w:rsidRPr="00DA3743">
        <w:t>il-kulur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tiddardar,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ikun</w:t>
      </w:r>
      <w:r w:rsidRPr="00DA3743">
        <w:rPr>
          <w:spacing w:val="-2"/>
        </w:rPr>
        <w:t xml:space="preserve"> </w:t>
      </w:r>
      <w:r w:rsidRPr="00DA3743">
        <w:t>fiha xi frak mhux floku.</w:t>
      </w:r>
    </w:p>
    <w:p w14:paraId="745F5112" w14:textId="77777777" w:rsidR="00843B14" w:rsidRPr="00DA3743" w:rsidRDefault="00843B14" w:rsidP="006902F7">
      <w:pPr>
        <w:suppressAutoHyphens/>
      </w:pPr>
    </w:p>
    <w:p w14:paraId="745F5113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Dilwizzjoni</w:t>
      </w:r>
    </w:p>
    <w:p w14:paraId="3DDFD85C" w14:textId="77777777" w:rsidR="008C5987" w:rsidRPr="00DA3743" w:rsidRDefault="008C5987" w:rsidP="006902F7">
      <w:pPr>
        <w:keepNext/>
        <w:suppressAutoHyphens/>
      </w:pPr>
    </w:p>
    <w:p w14:paraId="745F5114" w14:textId="5BD79866" w:rsidR="00843B14" w:rsidRPr="00DA3743" w:rsidRDefault="00332AF3" w:rsidP="006902F7">
      <w:pPr>
        <w:keepNext/>
        <w:suppressAutoHyphens/>
      </w:pPr>
      <w:r w:rsidRPr="00DA3743">
        <w:t>WEZENLA</w:t>
      </w:r>
      <w:r w:rsidR="005E3319" w:rsidRPr="00DA3743">
        <w:rPr>
          <w:spacing w:val="-4"/>
        </w:rPr>
        <w:t xml:space="preserve"> </w:t>
      </w:r>
      <w:r w:rsidR="005E3319" w:rsidRPr="00DA3743">
        <w:t>konċentrat</w:t>
      </w:r>
      <w:r w:rsidR="005E3319" w:rsidRPr="00DA3743">
        <w:rPr>
          <w:spacing w:val="-3"/>
        </w:rPr>
        <w:t xml:space="preserve"> </w:t>
      </w:r>
      <w:r w:rsidR="005E3319" w:rsidRPr="00DA3743">
        <w:t>għal</w:t>
      </w:r>
      <w:r w:rsidR="005E3319" w:rsidRPr="00DA3743">
        <w:rPr>
          <w:spacing w:val="-3"/>
        </w:rPr>
        <w:t xml:space="preserve"> </w:t>
      </w:r>
      <w:r w:rsidR="005E3319" w:rsidRPr="00DA3743">
        <w:t>soluzzjoni</w:t>
      </w:r>
      <w:r w:rsidR="005E3319" w:rsidRPr="00DA3743">
        <w:rPr>
          <w:spacing w:val="-3"/>
        </w:rPr>
        <w:t xml:space="preserve"> </w:t>
      </w:r>
      <w:r w:rsidR="005E3319" w:rsidRPr="00DA3743">
        <w:t>għall-infużjoni</w:t>
      </w:r>
      <w:r w:rsidR="005E3319" w:rsidRPr="00DA3743">
        <w:rPr>
          <w:spacing w:val="-3"/>
        </w:rPr>
        <w:t xml:space="preserve"> </w:t>
      </w:r>
      <w:r w:rsidR="005E3319" w:rsidRPr="00DA3743">
        <w:t>għandu</w:t>
      </w:r>
      <w:r w:rsidR="005E3319" w:rsidRPr="00DA3743">
        <w:rPr>
          <w:spacing w:val="-3"/>
        </w:rPr>
        <w:t xml:space="preserve"> </w:t>
      </w:r>
      <w:r w:rsidR="005E3319" w:rsidRPr="00DA3743">
        <w:t>jiġi</w:t>
      </w:r>
      <w:r w:rsidR="005E3319" w:rsidRPr="00DA3743">
        <w:rPr>
          <w:spacing w:val="-4"/>
        </w:rPr>
        <w:t xml:space="preserve"> </w:t>
      </w:r>
      <w:r w:rsidR="005E3319" w:rsidRPr="00DA3743">
        <w:t>dilwit</w:t>
      </w:r>
      <w:r w:rsidR="005E3319" w:rsidRPr="00DA3743">
        <w:rPr>
          <w:spacing w:val="-4"/>
        </w:rPr>
        <w:t xml:space="preserve"> </w:t>
      </w:r>
      <w:r w:rsidR="005E3319" w:rsidRPr="00DA3743">
        <w:t>u</w:t>
      </w:r>
      <w:r w:rsidR="005E3319" w:rsidRPr="00DA3743">
        <w:rPr>
          <w:spacing w:val="-4"/>
        </w:rPr>
        <w:t xml:space="preserve"> </w:t>
      </w:r>
      <w:r w:rsidR="005E3319" w:rsidRPr="00DA3743">
        <w:t>ppreparat</w:t>
      </w:r>
      <w:r w:rsidR="005E3319" w:rsidRPr="00DA3743">
        <w:rPr>
          <w:spacing w:val="-4"/>
        </w:rPr>
        <w:t xml:space="preserve"> </w:t>
      </w:r>
      <w:r w:rsidR="005E3319" w:rsidRPr="00DA3743">
        <w:t>minn professjonist fil-kura tas-saħħa permezz ta’ teknika asettika.</w:t>
      </w:r>
    </w:p>
    <w:p w14:paraId="691E435E" w14:textId="77777777" w:rsidR="00EA3A49" w:rsidRPr="00DA3743" w:rsidRDefault="00EA3A49" w:rsidP="006902F7">
      <w:pPr>
        <w:keepNext/>
        <w:suppressAutoHyphens/>
      </w:pPr>
    </w:p>
    <w:p w14:paraId="745F5115" w14:textId="60E25ACB" w:rsidR="00843B14" w:rsidRPr="00DA3743" w:rsidRDefault="00EA3A49" w:rsidP="006902F7">
      <w:pPr>
        <w:suppressAutoHyphens/>
        <w:ind w:left="567" w:hanging="567"/>
      </w:pPr>
      <w:r w:rsidRPr="00DA3743">
        <w:t>1.</w:t>
      </w:r>
      <w:r w:rsidRPr="00DA3743">
        <w:tab/>
      </w:r>
      <w:r w:rsidR="005E3319" w:rsidRPr="00DA3743">
        <w:t xml:space="preserve">Ikkalkula d-doża u n-numru ta’ kunjetti ta’ </w:t>
      </w:r>
      <w:r w:rsidR="00332AF3" w:rsidRPr="00DA3743">
        <w:t>WEZENLA</w:t>
      </w:r>
      <w:r w:rsidR="005E3319" w:rsidRPr="00DA3743">
        <w:t xml:space="preserve"> meħtieġa skont il-piż tal-pazjent (ara sezzjoni</w:t>
      </w:r>
      <w:r w:rsidR="004F3189" w:rsidRPr="00DA3743">
        <w:rPr>
          <w:spacing w:val="-1"/>
        </w:rPr>
        <w:t> </w:t>
      </w:r>
      <w:r w:rsidR="005E3319" w:rsidRPr="00DA3743">
        <w:t>4.2,</w:t>
      </w:r>
      <w:r w:rsidR="005E3319" w:rsidRPr="00DA3743">
        <w:rPr>
          <w:spacing w:val="-3"/>
        </w:rPr>
        <w:t xml:space="preserve"> </w:t>
      </w:r>
      <w:r w:rsidR="00A226C7" w:rsidRPr="00DA3743">
        <w:t>t</w:t>
      </w:r>
      <w:r w:rsidR="005E3319" w:rsidRPr="00DA3743">
        <w:t>abella</w:t>
      </w:r>
      <w:r w:rsidR="007F7929" w:rsidRPr="00DA3743">
        <w:rPr>
          <w:spacing w:val="-5"/>
        </w:rPr>
        <w:t> </w:t>
      </w:r>
      <w:r w:rsidR="005E3319" w:rsidRPr="00DA3743">
        <w:t>1).</w:t>
      </w:r>
      <w:r w:rsidR="005E3319" w:rsidRPr="00DA3743">
        <w:rPr>
          <w:spacing w:val="-3"/>
        </w:rPr>
        <w:t xml:space="preserve"> </w:t>
      </w:r>
      <w:r w:rsidR="005E3319" w:rsidRPr="00DA3743">
        <w:t>Kull</w:t>
      </w:r>
      <w:r w:rsidR="005E3319" w:rsidRPr="00DA3743">
        <w:rPr>
          <w:spacing w:val="-3"/>
        </w:rPr>
        <w:t xml:space="preserve"> </w:t>
      </w:r>
      <w:r w:rsidR="005E3319" w:rsidRPr="00DA3743">
        <w:t>kunjett</w:t>
      </w:r>
      <w:r w:rsidR="005E3319" w:rsidRPr="00DA3743">
        <w:rPr>
          <w:spacing w:val="-3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5E3319" w:rsidRPr="00DA3743">
        <w:t>26</w:t>
      </w:r>
      <w:r w:rsidR="00150EEC" w:rsidRPr="00DA3743">
        <w:rPr>
          <w:spacing w:val="-3"/>
        </w:rPr>
        <w:t> mL</w:t>
      </w:r>
      <w:r w:rsidR="005E3319" w:rsidRPr="00DA3743">
        <w:rPr>
          <w:spacing w:val="-3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332AF3" w:rsidRPr="00DA3743">
        <w:t>WEZENLA</w:t>
      </w:r>
      <w:r w:rsidR="005E3319" w:rsidRPr="00DA3743">
        <w:rPr>
          <w:spacing w:val="-3"/>
        </w:rPr>
        <w:t xml:space="preserve"> </w:t>
      </w:r>
      <w:r w:rsidR="005E3319" w:rsidRPr="00DA3743">
        <w:t>fih</w:t>
      </w:r>
      <w:r w:rsidR="005E3319" w:rsidRPr="00DA3743">
        <w:rPr>
          <w:spacing w:val="-3"/>
        </w:rPr>
        <w:t xml:space="preserve"> </w:t>
      </w:r>
      <w:r w:rsidR="005E3319" w:rsidRPr="00DA3743">
        <w:t>130</w:t>
      </w:r>
      <w:r w:rsidR="00C84D29" w:rsidRPr="00DA3743">
        <w:rPr>
          <w:spacing w:val="-2"/>
        </w:rPr>
        <w:t> mg</w:t>
      </w:r>
      <w:r w:rsidR="005E3319" w:rsidRPr="00DA3743">
        <w:rPr>
          <w:spacing w:val="-3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5E3319" w:rsidRPr="00DA3743">
        <w:t>ustekinumab.</w:t>
      </w:r>
      <w:r w:rsidR="005E3319" w:rsidRPr="00DA3743">
        <w:rPr>
          <w:spacing w:val="-3"/>
        </w:rPr>
        <w:t xml:space="preserve"> </w:t>
      </w:r>
      <w:r w:rsidR="005E3319" w:rsidRPr="00DA3743">
        <w:t xml:space="preserve">Uża biss kunjetti kompluti ta’ </w:t>
      </w:r>
      <w:r w:rsidR="00332AF3" w:rsidRPr="00DA3743">
        <w:t>WEZENLA</w:t>
      </w:r>
      <w:r w:rsidR="005E3319" w:rsidRPr="00DA3743">
        <w:t>.</w:t>
      </w:r>
    </w:p>
    <w:p w14:paraId="745F5116" w14:textId="2E74D373" w:rsidR="00843B14" w:rsidRPr="00DA3743" w:rsidRDefault="00EA3A49" w:rsidP="006902F7">
      <w:pPr>
        <w:suppressAutoHyphens/>
        <w:ind w:left="567" w:hanging="567"/>
      </w:pPr>
      <w:r w:rsidRPr="00DA3743">
        <w:t>2.</w:t>
      </w:r>
      <w:r w:rsidRPr="00DA3743">
        <w:tab/>
      </w:r>
      <w:r w:rsidR="005E3319" w:rsidRPr="00DA3743">
        <w:t>Iġbed</w:t>
      </w:r>
      <w:r w:rsidR="005E3319" w:rsidRPr="00DA3743">
        <w:rPr>
          <w:spacing w:val="-3"/>
        </w:rPr>
        <w:t xml:space="preserve"> </w:t>
      </w:r>
      <w:r w:rsidR="005E3319" w:rsidRPr="00DA3743">
        <w:t>u</w:t>
      </w:r>
      <w:r w:rsidR="005E3319" w:rsidRPr="00DA3743">
        <w:rPr>
          <w:spacing w:val="-3"/>
        </w:rPr>
        <w:t xml:space="preserve"> </w:t>
      </w:r>
      <w:r w:rsidR="005E3319" w:rsidRPr="00DA3743">
        <w:t>armi</w:t>
      </w:r>
      <w:r w:rsidR="005E3319" w:rsidRPr="00DA3743">
        <w:rPr>
          <w:spacing w:val="-3"/>
        </w:rPr>
        <w:t xml:space="preserve"> </w:t>
      </w:r>
      <w:r w:rsidR="005E3319" w:rsidRPr="00DA3743">
        <w:t>volum</w:t>
      </w:r>
      <w:r w:rsidR="005E3319" w:rsidRPr="00DA3743">
        <w:rPr>
          <w:spacing w:val="-3"/>
        </w:rPr>
        <w:t xml:space="preserve"> </w:t>
      </w:r>
      <w:r w:rsidR="005E3319" w:rsidRPr="00DA3743">
        <w:t>mis-soluzzjoni</w:t>
      </w:r>
      <w:r w:rsidR="005E3319" w:rsidRPr="00DA3743">
        <w:rPr>
          <w:spacing w:val="-3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5E3319" w:rsidRPr="00DA3743">
        <w:t>sodium</w:t>
      </w:r>
      <w:r w:rsidR="005E3319" w:rsidRPr="00DA3743">
        <w:rPr>
          <w:spacing w:val="-3"/>
        </w:rPr>
        <w:t xml:space="preserve"> </w:t>
      </w:r>
      <w:r w:rsidR="005E3319" w:rsidRPr="00DA3743">
        <w:t>chloride</w:t>
      </w:r>
      <w:r w:rsidR="005E3319" w:rsidRPr="00DA3743">
        <w:rPr>
          <w:spacing w:val="-5"/>
        </w:rPr>
        <w:t xml:space="preserve"> </w:t>
      </w:r>
      <w:r w:rsidR="005E3319" w:rsidRPr="00DA3743">
        <w:t>9</w:t>
      </w:r>
      <w:r w:rsidR="00C84D29" w:rsidRPr="00DA3743">
        <w:rPr>
          <w:spacing w:val="-2"/>
        </w:rPr>
        <w:t> mg</w:t>
      </w:r>
      <w:r w:rsidR="005E3319" w:rsidRPr="00DA3743">
        <w:t>/ml</w:t>
      </w:r>
      <w:r w:rsidR="005E3319" w:rsidRPr="00DA3743">
        <w:rPr>
          <w:spacing w:val="-1"/>
        </w:rPr>
        <w:t xml:space="preserve"> </w:t>
      </w:r>
      <w:r w:rsidR="005E3319" w:rsidRPr="00DA3743">
        <w:t>(0.9%)</w:t>
      </w:r>
      <w:r w:rsidR="005E3319" w:rsidRPr="00DA3743">
        <w:rPr>
          <w:spacing w:val="-1"/>
        </w:rPr>
        <w:t xml:space="preserve"> </w:t>
      </w:r>
      <w:r w:rsidR="005E3319" w:rsidRPr="00DA3743">
        <w:t>mill-borża</w:t>
      </w:r>
      <w:r w:rsidR="005E3319" w:rsidRPr="00DA3743">
        <w:rPr>
          <w:spacing w:val="-2"/>
        </w:rPr>
        <w:t xml:space="preserve"> </w:t>
      </w:r>
      <w:r w:rsidR="005E3319" w:rsidRPr="00DA3743">
        <w:t>tal-infużjoni ta’ 250</w:t>
      </w:r>
      <w:r w:rsidR="00150EEC" w:rsidRPr="00DA3743">
        <w:t> mL</w:t>
      </w:r>
      <w:r w:rsidR="005E3319" w:rsidRPr="00DA3743">
        <w:t xml:space="preserve"> daqs il-volum ta’ </w:t>
      </w:r>
      <w:r w:rsidR="00332AF3" w:rsidRPr="00DA3743">
        <w:t>WEZENLA</w:t>
      </w:r>
      <w:r w:rsidR="005E3319" w:rsidRPr="00DA3743">
        <w:t xml:space="preserve"> li għandu jiġi miżjud. (Armi 26</w:t>
      </w:r>
      <w:r w:rsidR="00150EEC" w:rsidRPr="00DA3743">
        <w:t> mL</w:t>
      </w:r>
      <w:r w:rsidR="005E3319" w:rsidRPr="00DA3743">
        <w:t xml:space="preserve"> ta’ sodium chloride għal kull kunjett ta’ </w:t>
      </w:r>
      <w:r w:rsidR="00332AF3" w:rsidRPr="00DA3743">
        <w:t>WEZENLA</w:t>
      </w:r>
      <w:r w:rsidR="005E3319" w:rsidRPr="00DA3743">
        <w:t xml:space="preserve"> meħtieġ, għal</w:t>
      </w:r>
      <w:r w:rsidR="00DF5A96" w:rsidRPr="00DA3743">
        <w:t> </w:t>
      </w:r>
      <w:r w:rsidR="005E3319" w:rsidRPr="00DA3743">
        <w:t>2 kunjetti armi 52</w:t>
      </w:r>
      <w:r w:rsidR="00150EEC" w:rsidRPr="00DA3743">
        <w:t> mL</w:t>
      </w:r>
      <w:r w:rsidR="005E3319" w:rsidRPr="00DA3743">
        <w:t>, għal 3</w:t>
      </w:r>
      <w:r w:rsidR="00DF5A96" w:rsidRPr="00DA3743">
        <w:t> </w:t>
      </w:r>
      <w:r w:rsidR="005E3319" w:rsidRPr="00DA3743">
        <w:t>kunjetti armi 78</w:t>
      </w:r>
      <w:r w:rsidR="00150EEC" w:rsidRPr="00DA3743">
        <w:t> mL</w:t>
      </w:r>
      <w:r w:rsidR="005E3319" w:rsidRPr="00DA3743">
        <w:t>, għal</w:t>
      </w:r>
      <w:r w:rsidR="00DF5A96" w:rsidRPr="00DA3743">
        <w:t> </w:t>
      </w:r>
      <w:r w:rsidR="005E3319" w:rsidRPr="00DA3743">
        <w:t>4 kunjetti armi 104</w:t>
      </w:r>
      <w:r w:rsidR="00150EEC" w:rsidRPr="00DA3743">
        <w:t> mL</w:t>
      </w:r>
      <w:r w:rsidR="005E3319" w:rsidRPr="00DA3743">
        <w:t>)</w:t>
      </w:r>
      <w:r w:rsidR="00A226C7" w:rsidRPr="00DA3743">
        <w:t>.</w:t>
      </w:r>
    </w:p>
    <w:p w14:paraId="745F5117" w14:textId="1015E914" w:rsidR="00843B14" w:rsidRPr="00DA3743" w:rsidRDefault="00EA3A49" w:rsidP="006902F7">
      <w:pPr>
        <w:suppressAutoHyphens/>
        <w:ind w:left="567" w:hanging="567"/>
      </w:pPr>
      <w:r w:rsidRPr="00DA3743">
        <w:t>3.</w:t>
      </w:r>
      <w:r w:rsidRPr="00DA3743">
        <w:tab/>
      </w:r>
      <w:r w:rsidR="005E3319" w:rsidRPr="00DA3743">
        <w:t>Iġbed</w:t>
      </w:r>
      <w:r w:rsidR="005E3319" w:rsidRPr="00DA3743">
        <w:rPr>
          <w:spacing w:val="-3"/>
        </w:rPr>
        <w:t xml:space="preserve"> </w:t>
      </w:r>
      <w:r w:rsidR="005E3319" w:rsidRPr="00DA3743">
        <w:t>26</w:t>
      </w:r>
      <w:r w:rsidR="00150EEC" w:rsidRPr="00DA3743">
        <w:t> mL</w:t>
      </w:r>
      <w:r w:rsidR="005E3319" w:rsidRPr="00DA3743">
        <w:rPr>
          <w:spacing w:val="-4"/>
        </w:rPr>
        <w:t xml:space="preserve"> </w:t>
      </w:r>
      <w:r w:rsidR="005E3319" w:rsidRPr="00DA3743">
        <w:t>ta’</w:t>
      </w:r>
      <w:r w:rsidR="005E3319" w:rsidRPr="00DA3743">
        <w:rPr>
          <w:spacing w:val="-4"/>
        </w:rPr>
        <w:t xml:space="preserve"> </w:t>
      </w:r>
      <w:r w:rsidR="00332AF3" w:rsidRPr="00DA3743">
        <w:t>WEZENLA</w:t>
      </w:r>
      <w:r w:rsidR="005E3319" w:rsidRPr="00DA3743">
        <w:rPr>
          <w:spacing w:val="-4"/>
        </w:rPr>
        <w:t xml:space="preserve"> </w:t>
      </w:r>
      <w:r w:rsidR="005E3319" w:rsidRPr="00DA3743">
        <w:t>minn</w:t>
      </w:r>
      <w:r w:rsidR="005E3319" w:rsidRPr="00DA3743">
        <w:rPr>
          <w:spacing w:val="-3"/>
        </w:rPr>
        <w:t xml:space="preserve"> </w:t>
      </w:r>
      <w:r w:rsidR="005E3319" w:rsidRPr="00DA3743">
        <w:t>kull</w:t>
      </w:r>
      <w:r w:rsidR="005E3319" w:rsidRPr="00DA3743">
        <w:rPr>
          <w:spacing w:val="-3"/>
        </w:rPr>
        <w:t xml:space="preserve"> </w:t>
      </w:r>
      <w:r w:rsidR="005E3319" w:rsidRPr="00DA3743">
        <w:t>kunjett</w:t>
      </w:r>
      <w:r w:rsidR="005E3319" w:rsidRPr="00DA3743">
        <w:rPr>
          <w:spacing w:val="-3"/>
        </w:rPr>
        <w:t xml:space="preserve"> </w:t>
      </w:r>
      <w:r w:rsidR="005E3319" w:rsidRPr="00DA3743">
        <w:t>meħtieġa</w:t>
      </w:r>
      <w:r w:rsidR="005E3319" w:rsidRPr="00DA3743">
        <w:rPr>
          <w:spacing w:val="-3"/>
        </w:rPr>
        <w:t xml:space="preserve"> </w:t>
      </w:r>
      <w:r w:rsidR="005E3319" w:rsidRPr="00DA3743">
        <w:t>u</w:t>
      </w:r>
      <w:r w:rsidR="005E3319" w:rsidRPr="00DA3743">
        <w:rPr>
          <w:spacing w:val="-3"/>
        </w:rPr>
        <w:t xml:space="preserve"> </w:t>
      </w:r>
      <w:r w:rsidR="005E3319" w:rsidRPr="00DA3743">
        <w:t>żidhom</w:t>
      </w:r>
      <w:r w:rsidR="005E3319" w:rsidRPr="00DA3743">
        <w:rPr>
          <w:spacing w:val="-3"/>
        </w:rPr>
        <w:t xml:space="preserve"> </w:t>
      </w:r>
      <w:r w:rsidR="005E3319" w:rsidRPr="00DA3743">
        <w:t>mal-borża</w:t>
      </w:r>
      <w:r w:rsidR="005E3319" w:rsidRPr="00DA3743">
        <w:rPr>
          <w:spacing w:val="-2"/>
        </w:rPr>
        <w:t xml:space="preserve"> </w:t>
      </w:r>
      <w:r w:rsidR="005E3319" w:rsidRPr="00DA3743">
        <w:t>tal-infużjoni</w:t>
      </w:r>
      <w:r w:rsidR="005E3319" w:rsidRPr="00DA3743">
        <w:rPr>
          <w:spacing w:val="-2"/>
        </w:rPr>
        <w:t xml:space="preserve"> </w:t>
      </w:r>
      <w:r w:rsidR="005E3319" w:rsidRPr="00DA3743">
        <w:t>ta’ 250</w:t>
      </w:r>
      <w:r w:rsidR="00150EEC" w:rsidRPr="00DA3743">
        <w:t> mL</w:t>
      </w:r>
      <w:r w:rsidR="005E3319" w:rsidRPr="00DA3743">
        <w:t>. Il-volum finali fil-borża tal-infużjoni għandu jkun ta’ 250</w:t>
      </w:r>
      <w:r w:rsidR="00150EEC" w:rsidRPr="00DA3743">
        <w:t> mL</w:t>
      </w:r>
      <w:r w:rsidR="005E3319" w:rsidRPr="00DA3743">
        <w:t>. Ħallat bil-mod.</w:t>
      </w:r>
    </w:p>
    <w:p w14:paraId="745F5118" w14:textId="7535123C" w:rsidR="00843B14" w:rsidRPr="00DA3743" w:rsidRDefault="00EA3A49" w:rsidP="006902F7">
      <w:pPr>
        <w:suppressAutoHyphens/>
        <w:ind w:left="567" w:hanging="567"/>
      </w:pPr>
      <w:r w:rsidRPr="00DA3743">
        <w:t>4.</w:t>
      </w:r>
      <w:r w:rsidRPr="00DA3743">
        <w:tab/>
      </w:r>
      <w:r w:rsidR="005E3319" w:rsidRPr="00DA3743">
        <w:t>Spezzjona</w:t>
      </w:r>
      <w:r w:rsidR="005E3319" w:rsidRPr="00DA3743">
        <w:rPr>
          <w:spacing w:val="-3"/>
        </w:rPr>
        <w:t xml:space="preserve"> </w:t>
      </w:r>
      <w:r w:rsidR="005E3319" w:rsidRPr="00DA3743">
        <w:t>s-soluzzjoni</w:t>
      </w:r>
      <w:r w:rsidR="005E3319" w:rsidRPr="00DA3743">
        <w:rPr>
          <w:spacing w:val="-3"/>
        </w:rPr>
        <w:t xml:space="preserve"> </w:t>
      </w:r>
      <w:r w:rsidR="005E3319" w:rsidRPr="00DA3743">
        <w:t>dilwita</w:t>
      </w:r>
      <w:r w:rsidR="005E3319" w:rsidRPr="00DA3743">
        <w:rPr>
          <w:spacing w:val="-3"/>
        </w:rPr>
        <w:t xml:space="preserve"> </w:t>
      </w:r>
      <w:r w:rsidR="005E3319" w:rsidRPr="00DA3743">
        <w:t>viżwalment</w:t>
      </w:r>
      <w:r w:rsidR="005E3319" w:rsidRPr="00DA3743">
        <w:rPr>
          <w:spacing w:val="-3"/>
        </w:rPr>
        <w:t xml:space="preserve"> </w:t>
      </w:r>
      <w:r w:rsidR="005E3319" w:rsidRPr="00DA3743">
        <w:t>qabel</w:t>
      </w:r>
      <w:r w:rsidR="005E3319" w:rsidRPr="00DA3743">
        <w:rPr>
          <w:spacing w:val="-3"/>
        </w:rPr>
        <w:t xml:space="preserve"> </w:t>
      </w:r>
      <w:r w:rsidR="005E3319" w:rsidRPr="00DA3743">
        <w:t>l-għoti.</w:t>
      </w:r>
      <w:r w:rsidR="005E3319" w:rsidRPr="00DA3743">
        <w:rPr>
          <w:spacing w:val="-3"/>
        </w:rPr>
        <w:t xml:space="preserve"> </w:t>
      </w:r>
      <w:r w:rsidR="005E3319" w:rsidRPr="00DA3743">
        <w:t>Tużax</w:t>
      </w:r>
      <w:r w:rsidR="005E3319" w:rsidRPr="00DA3743">
        <w:rPr>
          <w:spacing w:val="-3"/>
        </w:rPr>
        <w:t xml:space="preserve"> </w:t>
      </w:r>
      <w:r w:rsidR="005E3319" w:rsidRPr="00DA3743">
        <w:t>jekk</w:t>
      </w:r>
      <w:r w:rsidR="005E3319" w:rsidRPr="00DA3743">
        <w:rPr>
          <w:spacing w:val="-3"/>
        </w:rPr>
        <w:t xml:space="preserve"> </w:t>
      </w:r>
      <w:r w:rsidR="005E3319" w:rsidRPr="00DA3743">
        <w:t>ikun</w:t>
      </w:r>
      <w:r w:rsidR="005E3319" w:rsidRPr="00DA3743">
        <w:rPr>
          <w:spacing w:val="-3"/>
        </w:rPr>
        <w:t xml:space="preserve"> </w:t>
      </w:r>
      <w:r w:rsidR="005E3319" w:rsidRPr="00DA3743">
        <w:t>osservat</w:t>
      </w:r>
      <w:r w:rsidR="005E3319" w:rsidRPr="00DA3743">
        <w:rPr>
          <w:spacing w:val="-3"/>
        </w:rPr>
        <w:t xml:space="preserve"> </w:t>
      </w:r>
      <w:r w:rsidR="005E3319" w:rsidRPr="00DA3743">
        <w:t>frak</w:t>
      </w:r>
      <w:r w:rsidR="005E3319" w:rsidRPr="00DA3743">
        <w:rPr>
          <w:spacing w:val="-3"/>
        </w:rPr>
        <w:t xml:space="preserve"> </w:t>
      </w:r>
      <w:r w:rsidR="005E3319" w:rsidRPr="00DA3743">
        <w:t>opak</w:t>
      </w:r>
      <w:r w:rsidR="005E3319" w:rsidRPr="00DA3743">
        <w:rPr>
          <w:spacing w:val="-3"/>
        </w:rPr>
        <w:t xml:space="preserve"> </w:t>
      </w:r>
      <w:r w:rsidR="005E3319" w:rsidRPr="00DA3743">
        <w:t>li jidher, bidla fil-kulur jew frak barrani.</w:t>
      </w:r>
    </w:p>
    <w:p w14:paraId="745F5119" w14:textId="326D258A" w:rsidR="00843B14" w:rsidRPr="00DA3743" w:rsidRDefault="00EA3A49" w:rsidP="006902F7">
      <w:pPr>
        <w:suppressAutoHyphens/>
        <w:ind w:left="567" w:hanging="567"/>
      </w:pPr>
      <w:r w:rsidRPr="00DA3743">
        <w:t>5.</w:t>
      </w:r>
      <w:r w:rsidRPr="00DA3743">
        <w:tab/>
      </w:r>
      <w:r w:rsidR="005E3319" w:rsidRPr="00DA3743">
        <w:t>Agħti</w:t>
      </w:r>
      <w:r w:rsidR="005E3319" w:rsidRPr="00DA3743">
        <w:rPr>
          <w:spacing w:val="-2"/>
        </w:rPr>
        <w:t xml:space="preserve"> </w:t>
      </w:r>
      <w:r w:rsidR="005E3319" w:rsidRPr="00DA3743">
        <w:t>s-soluzzjoni</w:t>
      </w:r>
      <w:r w:rsidR="005E3319" w:rsidRPr="00DA3743">
        <w:rPr>
          <w:spacing w:val="-3"/>
        </w:rPr>
        <w:t xml:space="preserve"> </w:t>
      </w:r>
      <w:r w:rsidR="005E3319" w:rsidRPr="00DA3743">
        <w:t>dilwita</w:t>
      </w:r>
      <w:r w:rsidR="005E3319" w:rsidRPr="00DA3743">
        <w:rPr>
          <w:spacing w:val="-3"/>
        </w:rPr>
        <w:t xml:space="preserve"> </w:t>
      </w:r>
      <w:r w:rsidR="005E3319" w:rsidRPr="00DA3743">
        <w:t>fuq</w:t>
      </w:r>
      <w:r w:rsidR="005E3319" w:rsidRPr="00DA3743">
        <w:rPr>
          <w:spacing w:val="-3"/>
        </w:rPr>
        <w:t xml:space="preserve"> </w:t>
      </w:r>
      <w:r w:rsidR="005E3319" w:rsidRPr="00DA3743">
        <w:t>perijodu</w:t>
      </w:r>
      <w:r w:rsidR="005E3319" w:rsidRPr="00DA3743">
        <w:rPr>
          <w:spacing w:val="-4"/>
        </w:rPr>
        <w:t xml:space="preserve"> </w:t>
      </w:r>
      <w:r w:rsidR="005E3319" w:rsidRPr="00DA3743">
        <w:t>ta’</w:t>
      </w:r>
      <w:r w:rsidR="005E3319" w:rsidRPr="00DA3743">
        <w:rPr>
          <w:spacing w:val="-4"/>
        </w:rPr>
        <w:t xml:space="preserve"> </w:t>
      </w:r>
      <w:r w:rsidR="005E3319" w:rsidRPr="00DA3743">
        <w:t>mill-inqas</w:t>
      </w:r>
      <w:r w:rsidR="005E3319" w:rsidRPr="00DA3743">
        <w:rPr>
          <w:spacing w:val="-4"/>
        </w:rPr>
        <w:t xml:space="preserve"> </w:t>
      </w:r>
      <w:r w:rsidR="005E3319" w:rsidRPr="00DA3743">
        <w:t>siegħa.</w:t>
      </w:r>
    </w:p>
    <w:p w14:paraId="745F511A" w14:textId="1144A441" w:rsidR="00843B14" w:rsidRPr="00DA3743" w:rsidRDefault="00EA3A49" w:rsidP="006902F7">
      <w:pPr>
        <w:suppressAutoHyphens/>
        <w:ind w:left="567" w:hanging="567"/>
      </w:pPr>
      <w:r w:rsidRPr="00DA3743">
        <w:t>6.</w:t>
      </w:r>
      <w:r w:rsidRPr="00DA3743">
        <w:tab/>
      </w:r>
      <w:r w:rsidR="005E3319" w:rsidRPr="00DA3743">
        <w:t>Uża</w:t>
      </w:r>
      <w:r w:rsidR="005E3319" w:rsidRPr="00DA3743">
        <w:rPr>
          <w:spacing w:val="-3"/>
        </w:rPr>
        <w:t xml:space="preserve"> </w:t>
      </w:r>
      <w:r w:rsidR="005E3319" w:rsidRPr="00DA3743">
        <w:t>biss</w:t>
      </w:r>
      <w:r w:rsidR="005E3319" w:rsidRPr="00DA3743">
        <w:rPr>
          <w:spacing w:val="-3"/>
        </w:rPr>
        <w:t xml:space="preserve"> </w:t>
      </w:r>
      <w:r w:rsidR="005E3319" w:rsidRPr="00DA3743">
        <w:t>sett</w:t>
      </w:r>
      <w:r w:rsidR="005E3319" w:rsidRPr="00DA3743">
        <w:rPr>
          <w:spacing w:val="-3"/>
        </w:rPr>
        <w:t xml:space="preserve"> </w:t>
      </w:r>
      <w:r w:rsidR="005E3319" w:rsidRPr="00DA3743">
        <w:t>tal-infużjoni</w:t>
      </w:r>
      <w:r w:rsidR="005E3319" w:rsidRPr="00DA3743">
        <w:rPr>
          <w:spacing w:val="-2"/>
        </w:rPr>
        <w:t xml:space="preserve"> </w:t>
      </w:r>
      <w:r w:rsidR="005E3319" w:rsidRPr="00DA3743">
        <w:t>b’filtru</w:t>
      </w:r>
      <w:r w:rsidR="005E3319" w:rsidRPr="00DA3743">
        <w:rPr>
          <w:spacing w:val="-3"/>
        </w:rPr>
        <w:t xml:space="preserve"> </w:t>
      </w:r>
      <w:r w:rsidR="005E3319" w:rsidRPr="00DA3743">
        <w:t>fil-pajp,</w:t>
      </w:r>
      <w:r w:rsidR="005E3319" w:rsidRPr="00DA3743">
        <w:rPr>
          <w:spacing w:val="-2"/>
        </w:rPr>
        <w:t xml:space="preserve"> </w:t>
      </w:r>
      <w:r w:rsidR="005E3319" w:rsidRPr="00DA3743">
        <w:t>sterili,</w:t>
      </w:r>
      <w:r w:rsidR="005E3319" w:rsidRPr="00DA3743">
        <w:rPr>
          <w:spacing w:val="-3"/>
        </w:rPr>
        <w:t xml:space="preserve"> </w:t>
      </w:r>
      <w:r w:rsidR="005E3319" w:rsidRPr="00DA3743">
        <w:t>mhux</w:t>
      </w:r>
      <w:r w:rsidR="005E3319" w:rsidRPr="00DA3743">
        <w:rPr>
          <w:spacing w:val="-3"/>
        </w:rPr>
        <w:t xml:space="preserve"> </w:t>
      </w:r>
      <w:r w:rsidR="005E3319" w:rsidRPr="00DA3743">
        <w:t>piroġeniku,</w:t>
      </w:r>
      <w:r w:rsidR="005E3319" w:rsidRPr="00DA3743">
        <w:rPr>
          <w:spacing w:val="-3"/>
        </w:rPr>
        <w:t xml:space="preserve"> </w:t>
      </w:r>
      <w:r w:rsidR="005E3319" w:rsidRPr="00DA3743">
        <w:t>li</w:t>
      </w:r>
      <w:r w:rsidR="005E3319" w:rsidRPr="00DA3743">
        <w:rPr>
          <w:spacing w:val="-3"/>
        </w:rPr>
        <w:t xml:space="preserve"> </w:t>
      </w:r>
      <w:r w:rsidR="005E3319" w:rsidRPr="00DA3743">
        <w:t>ftit</w:t>
      </w:r>
      <w:r w:rsidR="005E3319" w:rsidRPr="00DA3743">
        <w:rPr>
          <w:spacing w:val="-3"/>
        </w:rPr>
        <w:t xml:space="preserve"> </w:t>
      </w:r>
      <w:r w:rsidR="005E3319" w:rsidRPr="00DA3743">
        <w:t>li</w:t>
      </w:r>
      <w:r w:rsidR="005E3319" w:rsidRPr="00DA3743">
        <w:rPr>
          <w:spacing w:val="-3"/>
        </w:rPr>
        <w:t xml:space="preserve"> </w:t>
      </w:r>
      <w:r w:rsidR="005E3319" w:rsidRPr="00DA3743">
        <w:t>xejn</w:t>
      </w:r>
      <w:r w:rsidR="005E3319" w:rsidRPr="00DA3743">
        <w:rPr>
          <w:spacing w:val="-3"/>
        </w:rPr>
        <w:t xml:space="preserve"> </w:t>
      </w:r>
      <w:r w:rsidR="005E3319" w:rsidRPr="00DA3743">
        <w:t>jorbot</w:t>
      </w:r>
      <w:r w:rsidR="005E3319" w:rsidRPr="00DA3743">
        <w:rPr>
          <w:spacing w:val="-3"/>
        </w:rPr>
        <w:t xml:space="preserve"> </w:t>
      </w:r>
      <w:r w:rsidR="005E3319" w:rsidRPr="00DA3743">
        <w:t>proteini (daqs tal-pori ta’ 0.2</w:t>
      </w:r>
      <w:r w:rsidR="00DF5A96" w:rsidRPr="00DA3743">
        <w:t> </w:t>
      </w:r>
      <w:r w:rsidR="005E3319" w:rsidRPr="00DA3743">
        <w:t>mikrometri).</w:t>
      </w:r>
    </w:p>
    <w:p w14:paraId="745F511B" w14:textId="034C908B" w:rsidR="00843B14" w:rsidRPr="00DA3743" w:rsidRDefault="00EA3A49" w:rsidP="006902F7">
      <w:pPr>
        <w:suppressAutoHyphens/>
        <w:ind w:left="567" w:hanging="567"/>
      </w:pPr>
      <w:r w:rsidRPr="00DA3743">
        <w:t>7.</w:t>
      </w:r>
      <w:r w:rsidRPr="00DA3743">
        <w:tab/>
      </w:r>
      <w:r w:rsidR="005E3319" w:rsidRPr="00DA3743">
        <w:t>Kull</w:t>
      </w:r>
      <w:r w:rsidR="005E3319" w:rsidRPr="00DA3743">
        <w:rPr>
          <w:spacing w:val="-3"/>
        </w:rPr>
        <w:t xml:space="preserve"> </w:t>
      </w:r>
      <w:r w:rsidR="005E3319" w:rsidRPr="00DA3743">
        <w:t>kunjett</w:t>
      </w:r>
      <w:r w:rsidR="005E3319" w:rsidRPr="00DA3743">
        <w:rPr>
          <w:spacing w:val="-3"/>
        </w:rPr>
        <w:t xml:space="preserve"> </w:t>
      </w:r>
      <w:r w:rsidR="005E3319" w:rsidRPr="00DA3743">
        <w:t>għandu</w:t>
      </w:r>
      <w:r w:rsidR="005E3319" w:rsidRPr="00DA3743">
        <w:rPr>
          <w:spacing w:val="-3"/>
        </w:rPr>
        <w:t xml:space="preserve"> </w:t>
      </w:r>
      <w:r w:rsidR="005E3319" w:rsidRPr="00DA3743">
        <w:t>jintuża</w:t>
      </w:r>
      <w:r w:rsidR="005E3319" w:rsidRPr="00DA3743">
        <w:rPr>
          <w:spacing w:val="-3"/>
        </w:rPr>
        <w:t xml:space="preserve"> </w:t>
      </w:r>
      <w:r w:rsidR="005E3319" w:rsidRPr="00DA3743">
        <w:t>darba</w:t>
      </w:r>
      <w:r w:rsidR="005E3319" w:rsidRPr="00DA3743">
        <w:rPr>
          <w:spacing w:val="-3"/>
        </w:rPr>
        <w:t xml:space="preserve"> </w:t>
      </w:r>
      <w:r w:rsidR="005E3319" w:rsidRPr="00DA3743">
        <w:t>biss</w:t>
      </w:r>
      <w:r w:rsidR="005E3319" w:rsidRPr="00DA3743">
        <w:rPr>
          <w:spacing w:val="-3"/>
        </w:rPr>
        <w:t xml:space="preserve"> </w:t>
      </w:r>
      <w:r w:rsidR="005E3319" w:rsidRPr="00DA3743">
        <w:t>u</w:t>
      </w:r>
      <w:r w:rsidR="005E3319" w:rsidRPr="00DA3743">
        <w:rPr>
          <w:spacing w:val="-3"/>
        </w:rPr>
        <w:t xml:space="preserve"> </w:t>
      </w:r>
      <w:r w:rsidR="005E3319" w:rsidRPr="00DA3743">
        <w:t>kull</w:t>
      </w:r>
      <w:r w:rsidR="005E3319" w:rsidRPr="00DA3743">
        <w:rPr>
          <w:spacing w:val="-3"/>
        </w:rPr>
        <w:t xml:space="preserve"> </w:t>
      </w:r>
      <w:r w:rsidR="005E3319" w:rsidRPr="00DA3743">
        <w:t>fdal</w:t>
      </w:r>
      <w:r w:rsidR="005E3319" w:rsidRPr="00DA3743">
        <w:rPr>
          <w:spacing w:val="-3"/>
        </w:rPr>
        <w:t xml:space="preserve"> </w:t>
      </w:r>
      <w:r w:rsidR="005E3319" w:rsidRPr="00DA3743">
        <w:t>tal-prodott</w:t>
      </w:r>
      <w:r w:rsidR="005E3319" w:rsidRPr="00DA3743">
        <w:rPr>
          <w:spacing w:val="-3"/>
        </w:rPr>
        <w:t xml:space="preserve"> </w:t>
      </w:r>
      <w:r w:rsidR="005E3319" w:rsidRPr="00DA3743">
        <w:t>mediċinali</w:t>
      </w:r>
      <w:r w:rsidR="005E3319" w:rsidRPr="00DA3743">
        <w:rPr>
          <w:spacing w:val="-3"/>
        </w:rPr>
        <w:t xml:space="preserve"> </w:t>
      </w:r>
      <w:r w:rsidR="005E3319" w:rsidRPr="00DA3743">
        <w:t>li</w:t>
      </w:r>
      <w:r w:rsidR="005E3319" w:rsidRPr="00DA3743">
        <w:rPr>
          <w:spacing w:val="-3"/>
        </w:rPr>
        <w:t xml:space="preserve"> </w:t>
      </w:r>
      <w:r w:rsidR="005E3319" w:rsidRPr="00DA3743">
        <w:t>ma</w:t>
      </w:r>
      <w:r w:rsidR="005E3319" w:rsidRPr="00DA3743">
        <w:rPr>
          <w:spacing w:val="-3"/>
        </w:rPr>
        <w:t xml:space="preserve"> </w:t>
      </w:r>
      <w:r w:rsidR="005E3319" w:rsidRPr="00DA3743">
        <w:t>jkunx</w:t>
      </w:r>
      <w:r w:rsidR="005E3319" w:rsidRPr="00DA3743">
        <w:rPr>
          <w:spacing w:val="-3"/>
        </w:rPr>
        <w:t xml:space="preserve"> </w:t>
      </w:r>
      <w:r w:rsidR="005E3319" w:rsidRPr="00DA3743">
        <w:t>intuża għandu jintrema kif jitolbu l-liġijiet lokali.</w:t>
      </w:r>
    </w:p>
    <w:p w14:paraId="4EFCD44E" w14:textId="77777777" w:rsidR="004E7337" w:rsidRPr="00DA3743" w:rsidRDefault="004E7337" w:rsidP="006902F7">
      <w:pPr>
        <w:suppressAutoHyphens/>
        <w:ind w:left="567" w:hanging="567"/>
      </w:pPr>
    </w:p>
    <w:p w14:paraId="09A7CE8C" w14:textId="77777777" w:rsidR="002C46D1" w:rsidRPr="00DA3743" w:rsidRDefault="002C46D1" w:rsidP="006902F7">
      <w:pPr>
        <w:suppressAutoHyphens/>
      </w:pPr>
    </w:p>
    <w:p w14:paraId="745F511D" w14:textId="1BA0A228" w:rsidR="00843B14" w:rsidRPr="00DA3743" w:rsidRDefault="002C46D1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7.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DETENTUR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TAL-AWTORIZZAZZJONI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GĦAT-TQEGĦID</w:t>
      </w:r>
      <w:r w:rsidR="005E3319" w:rsidRPr="00DA3743">
        <w:rPr>
          <w:b/>
          <w:bCs/>
          <w:spacing w:val="-12"/>
        </w:rPr>
        <w:t xml:space="preserve"> </w:t>
      </w:r>
      <w:r w:rsidR="005E3319" w:rsidRPr="00DA3743">
        <w:rPr>
          <w:b/>
          <w:bCs/>
        </w:rPr>
        <w:t>FIS-</w:t>
      </w:r>
      <w:r w:rsidR="005E3319" w:rsidRPr="00DA3743">
        <w:rPr>
          <w:b/>
          <w:bCs/>
          <w:spacing w:val="-5"/>
        </w:rPr>
        <w:t>SUQ</w:t>
      </w:r>
    </w:p>
    <w:p w14:paraId="745F511E" w14:textId="77777777" w:rsidR="00843B14" w:rsidRPr="00DA3743" w:rsidRDefault="00843B14" w:rsidP="006902F7">
      <w:pPr>
        <w:keepNext/>
        <w:suppressAutoHyphens/>
        <w:rPr>
          <w:bCs/>
        </w:rPr>
      </w:pPr>
    </w:p>
    <w:p w14:paraId="11EFFEBB" w14:textId="77777777" w:rsidR="00A226C7" w:rsidRPr="00DA3743" w:rsidRDefault="00A226C7" w:rsidP="006902F7">
      <w:pPr>
        <w:keepNext/>
        <w:suppressAutoHyphens/>
      </w:pPr>
      <w:r w:rsidRPr="00DA3743">
        <w:t>Amgen Technology (Ireland) UC,</w:t>
      </w:r>
    </w:p>
    <w:p w14:paraId="3F0BF4EB" w14:textId="77777777" w:rsidR="00A226C7" w:rsidRPr="00DA3743" w:rsidRDefault="00A226C7" w:rsidP="006902F7">
      <w:pPr>
        <w:keepNext/>
        <w:suppressAutoHyphens/>
      </w:pPr>
      <w:r w:rsidRPr="00DA3743">
        <w:t>Pottery Road,</w:t>
      </w:r>
    </w:p>
    <w:p w14:paraId="48BFC2EC" w14:textId="77777777" w:rsidR="00A226C7" w:rsidRPr="00DA3743" w:rsidRDefault="00A226C7" w:rsidP="006902F7">
      <w:pPr>
        <w:keepNext/>
        <w:suppressAutoHyphens/>
      </w:pPr>
      <w:r w:rsidRPr="00DA3743">
        <w:t>Dun Laoghaire,</w:t>
      </w:r>
    </w:p>
    <w:p w14:paraId="7FA5B29E" w14:textId="77777777" w:rsidR="00A226C7" w:rsidRPr="00DA3743" w:rsidRDefault="00A226C7" w:rsidP="006902F7">
      <w:pPr>
        <w:keepNext/>
        <w:suppressAutoHyphens/>
      </w:pPr>
      <w:r w:rsidRPr="00DA3743">
        <w:t>Co Dublin,</w:t>
      </w:r>
    </w:p>
    <w:p w14:paraId="5999BEA9" w14:textId="52BA92D6" w:rsidR="00A226C7" w:rsidRPr="00DA3743" w:rsidRDefault="00A226C7" w:rsidP="006902F7">
      <w:pPr>
        <w:keepNext/>
        <w:suppressAutoHyphens/>
      </w:pPr>
      <w:r w:rsidRPr="00DA3743">
        <w:t>L-Irlanda</w:t>
      </w:r>
    </w:p>
    <w:p w14:paraId="745F5121" w14:textId="77777777" w:rsidR="00843B14" w:rsidRPr="00DA3743" w:rsidRDefault="00843B14" w:rsidP="006902F7">
      <w:pPr>
        <w:suppressAutoHyphens/>
      </w:pPr>
    </w:p>
    <w:p w14:paraId="745F5122" w14:textId="77777777" w:rsidR="00843B14" w:rsidRPr="00DA3743" w:rsidRDefault="00843B14" w:rsidP="006902F7">
      <w:pPr>
        <w:suppressAutoHyphens/>
      </w:pPr>
    </w:p>
    <w:p w14:paraId="745F5123" w14:textId="7FC7100F" w:rsidR="00843B14" w:rsidRPr="00DA3743" w:rsidRDefault="002C46D1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8.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NUMRU</w:t>
      </w:r>
      <w:r w:rsidR="005E3319" w:rsidRPr="00DA3743">
        <w:rPr>
          <w:b/>
          <w:bCs/>
        </w:rPr>
        <w:t>(I)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TAL-AWTORIZZAZZJONI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GĦAT-TQEGĦID</w:t>
      </w:r>
      <w:r w:rsidR="005E3319" w:rsidRPr="00DA3743">
        <w:rPr>
          <w:b/>
          <w:bCs/>
          <w:spacing w:val="-11"/>
        </w:rPr>
        <w:t xml:space="preserve"> </w:t>
      </w:r>
      <w:r w:rsidR="005E3319" w:rsidRPr="00DA3743">
        <w:rPr>
          <w:b/>
          <w:bCs/>
        </w:rPr>
        <w:t>FIS-</w:t>
      </w:r>
      <w:r w:rsidR="005E3319" w:rsidRPr="00DA3743">
        <w:rPr>
          <w:b/>
          <w:bCs/>
          <w:spacing w:val="-5"/>
        </w:rPr>
        <w:t>SUQ</w:t>
      </w:r>
    </w:p>
    <w:p w14:paraId="6B61FFCB" w14:textId="77777777" w:rsidR="002C46D1" w:rsidRPr="00DA3743" w:rsidRDefault="002C46D1" w:rsidP="006902F7">
      <w:pPr>
        <w:keepNext/>
        <w:suppressAutoHyphens/>
        <w:rPr>
          <w:spacing w:val="-2"/>
        </w:rPr>
      </w:pPr>
    </w:p>
    <w:p w14:paraId="745F5124" w14:textId="00420635" w:rsidR="00843B14" w:rsidRPr="00DA3743" w:rsidRDefault="005E3319" w:rsidP="006902F7">
      <w:pPr>
        <w:suppressAutoHyphens/>
      </w:pPr>
      <w:r w:rsidRPr="00DA3743">
        <w:rPr>
          <w:spacing w:val="-2"/>
        </w:rPr>
        <w:t>EU/1/</w:t>
      </w:r>
      <w:r w:rsidR="0046145B" w:rsidRPr="00DA3743">
        <w:rPr>
          <w:spacing w:val="-2"/>
        </w:rPr>
        <w:t>24/1823/004</w:t>
      </w:r>
    </w:p>
    <w:p w14:paraId="745F5125" w14:textId="77777777" w:rsidR="00843B14" w:rsidRPr="00DA3743" w:rsidRDefault="00843B14" w:rsidP="006902F7">
      <w:pPr>
        <w:suppressAutoHyphens/>
      </w:pPr>
    </w:p>
    <w:p w14:paraId="745F5126" w14:textId="77777777" w:rsidR="00843B14" w:rsidRPr="00DA3743" w:rsidRDefault="00843B14" w:rsidP="006902F7">
      <w:pPr>
        <w:suppressAutoHyphens/>
      </w:pPr>
    </w:p>
    <w:p w14:paraId="745F5127" w14:textId="5BC6982A" w:rsidR="00843B14" w:rsidRPr="00DA3743" w:rsidRDefault="002C46D1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9.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DATA</w:t>
      </w:r>
      <w:r w:rsidR="005E3319" w:rsidRPr="00DA3743">
        <w:rPr>
          <w:b/>
          <w:bCs/>
          <w:spacing w:val="-14"/>
        </w:rPr>
        <w:t xml:space="preserve"> </w:t>
      </w:r>
      <w:r w:rsidR="005E3319" w:rsidRPr="00DA3743">
        <w:rPr>
          <w:b/>
          <w:bCs/>
        </w:rPr>
        <w:t>TAL-EWWEL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AWTORIZZAZZJONI/TIĠDID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TAL-</w:t>
      </w:r>
      <w:r w:rsidR="005E3319" w:rsidRPr="00DA3743">
        <w:rPr>
          <w:b/>
          <w:bCs/>
          <w:spacing w:val="-2"/>
        </w:rPr>
        <w:t>AWTORIZZAZZJONI</w:t>
      </w:r>
    </w:p>
    <w:p w14:paraId="5FA242FE" w14:textId="77777777" w:rsidR="002C46D1" w:rsidRPr="00DA3743" w:rsidRDefault="002C46D1" w:rsidP="006902F7">
      <w:pPr>
        <w:keepNext/>
        <w:suppressAutoHyphens/>
      </w:pPr>
    </w:p>
    <w:p w14:paraId="745F5128" w14:textId="73E86C37" w:rsidR="00843B14" w:rsidRPr="00DA3743" w:rsidRDefault="005E3319" w:rsidP="006902F7">
      <w:pPr>
        <w:suppressAutoHyphens/>
      </w:pPr>
      <w:r w:rsidRPr="00DA3743">
        <w:t>Data</w:t>
      </w:r>
      <w:r w:rsidRPr="00DA3743">
        <w:rPr>
          <w:spacing w:val="-5"/>
        </w:rPr>
        <w:t xml:space="preserve"> </w:t>
      </w:r>
      <w:r w:rsidRPr="00DA3743">
        <w:t>tal-ewwel</w:t>
      </w:r>
      <w:r w:rsidRPr="00DA3743">
        <w:rPr>
          <w:spacing w:val="-5"/>
        </w:rPr>
        <w:t xml:space="preserve"> </w:t>
      </w:r>
      <w:r w:rsidRPr="00DA3743">
        <w:t>awtorizzazzjoni:</w:t>
      </w:r>
      <w:r w:rsidR="00DA2169">
        <w:t xml:space="preserve"> </w:t>
      </w:r>
      <w:r w:rsidR="00DA2169" w:rsidRPr="00DA2169">
        <w:t>20 ta’ Ġunju 2024</w:t>
      </w:r>
    </w:p>
    <w:p w14:paraId="745F5129" w14:textId="77777777" w:rsidR="00843B14" w:rsidRPr="00DA3743" w:rsidRDefault="00843B14" w:rsidP="006902F7">
      <w:pPr>
        <w:suppressAutoHyphens/>
      </w:pPr>
    </w:p>
    <w:p w14:paraId="745F512A" w14:textId="77777777" w:rsidR="00843B14" w:rsidRPr="00DA3743" w:rsidRDefault="00843B14" w:rsidP="006902F7">
      <w:pPr>
        <w:suppressAutoHyphens/>
      </w:pPr>
    </w:p>
    <w:p w14:paraId="745F512B" w14:textId="568BDF1D" w:rsidR="00843B14" w:rsidRPr="00DA3743" w:rsidRDefault="002C46D1" w:rsidP="00772DF8">
      <w:pPr>
        <w:keepNext/>
        <w:keepLines/>
        <w:suppressAutoHyphens/>
        <w:ind w:left="567" w:hanging="567"/>
        <w:rPr>
          <w:b/>
          <w:bCs/>
        </w:rPr>
      </w:pPr>
      <w:r w:rsidRPr="00DA3743">
        <w:rPr>
          <w:b/>
          <w:bCs/>
        </w:rPr>
        <w:lastRenderedPageBreak/>
        <w:t>10</w:t>
      </w:r>
      <w:r w:rsidR="005F0B47" w:rsidRPr="00DA3743">
        <w:rPr>
          <w:b/>
          <w:bCs/>
        </w:rPr>
        <w:t>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DATA</w:t>
      </w:r>
      <w:r w:rsidR="005E3319" w:rsidRPr="00DA3743">
        <w:rPr>
          <w:b/>
          <w:bCs/>
          <w:spacing w:val="-8"/>
        </w:rPr>
        <w:t xml:space="preserve"> </w:t>
      </w:r>
      <w:r w:rsidR="005E3319" w:rsidRPr="00DA3743">
        <w:rPr>
          <w:b/>
          <w:bCs/>
        </w:rPr>
        <w:t>TA’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REVIŻJONI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TAT-</w:t>
      </w:r>
      <w:r w:rsidR="005E3319" w:rsidRPr="00DA3743">
        <w:rPr>
          <w:b/>
          <w:bCs/>
          <w:spacing w:val="-4"/>
        </w:rPr>
        <w:t>TEST</w:t>
      </w:r>
    </w:p>
    <w:p w14:paraId="745F512E" w14:textId="77777777" w:rsidR="00843B14" w:rsidRPr="00DA3743" w:rsidRDefault="00843B14" w:rsidP="00772DF8">
      <w:pPr>
        <w:keepNext/>
        <w:keepLines/>
        <w:suppressAutoHyphens/>
        <w:rPr>
          <w:bCs/>
        </w:rPr>
      </w:pPr>
    </w:p>
    <w:p w14:paraId="745F512F" w14:textId="6D2AC062" w:rsidR="00843B14" w:rsidRPr="00DA3743" w:rsidRDefault="005E3319" w:rsidP="00772DF8">
      <w:pPr>
        <w:keepNext/>
        <w:keepLines/>
        <w:suppressAutoHyphens/>
      </w:pPr>
      <w:r w:rsidRPr="00DA3743">
        <w:t>Informazzjoni</w:t>
      </w:r>
      <w:r w:rsidRPr="00DA3743">
        <w:rPr>
          <w:spacing w:val="-3"/>
        </w:rPr>
        <w:t xml:space="preserve"> </w:t>
      </w:r>
      <w:r w:rsidRPr="00DA3743">
        <w:t>ddettaljata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il-prodott</w:t>
      </w:r>
      <w:r w:rsidRPr="00DA3743">
        <w:rPr>
          <w:spacing w:val="-3"/>
        </w:rPr>
        <w:t xml:space="preserve"> </w:t>
      </w:r>
      <w:r w:rsidRPr="00DA3743">
        <w:t>mediċinali</w:t>
      </w:r>
      <w:r w:rsidRPr="00DA3743">
        <w:rPr>
          <w:spacing w:val="-3"/>
        </w:rPr>
        <w:t xml:space="preserve"> </w:t>
      </w:r>
      <w:r w:rsidRPr="00DA3743">
        <w:t>tinsab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is-sit</w:t>
      </w:r>
      <w:r w:rsidRPr="00DA3743">
        <w:rPr>
          <w:spacing w:val="-2"/>
        </w:rPr>
        <w:t xml:space="preserve"> </w:t>
      </w:r>
      <w:r w:rsidRPr="00DA3743">
        <w:t>elettroniku</w:t>
      </w:r>
      <w:r w:rsidRPr="00DA3743">
        <w:rPr>
          <w:spacing w:val="-3"/>
        </w:rPr>
        <w:t xml:space="preserve"> </w:t>
      </w:r>
      <w:r w:rsidRPr="00DA3743">
        <w:t xml:space="preserve">tal-Aġenzija Ewropea għall-Mediċini </w:t>
      </w:r>
      <w:hyperlink r:id="rId12" w:history="1">
        <w:hyperlink r:id="rId13">
          <w:hyperlink r:id="rId14" w:history="1">
            <w:r w:rsidR="0046145B" w:rsidRPr="00DA3743">
              <w:rPr>
                <w:rStyle w:val="Hyperlink"/>
              </w:rPr>
              <w:t>https://www.ema.europa.eu</w:t>
            </w:r>
          </w:hyperlink>
        </w:hyperlink>
      </w:hyperlink>
      <w:r w:rsidR="0046145B" w:rsidRPr="00DA3743">
        <w:rPr>
          <w:rStyle w:val="Hyperlink"/>
          <w:color w:val="auto"/>
          <w:u w:val="none"/>
        </w:rPr>
        <w:t>.</w:t>
      </w:r>
    </w:p>
    <w:p w14:paraId="49F0323C" w14:textId="6598817E" w:rsidR="004E7337" w:rsidRPr="00A729D6" w:rsidRDefault="004E7337" w:rsidP="006902F7">
      <w:pPr>
        <w:suppressAutoHyphens/>
      </w:pPr>
      <w:r w:rsidRPr="00DA3743">
        <w:br w:type="page"/>
      </w:r>
      <w:r w:rsidR="00DE6F77">
        <w:rPr>
          <w:lang w:val="en-US" w:eastAsia="zh-CN"/>
        </w:rPr>
        <w:lastRenderedPageBreak/>
        <w:drawing>
          <wp:inline distT="0" distB="0" distL="0" distR="0" wp14:anchorId="50930793" wp14:editId="0FBD209B">
            <wp:extent cx="179705" cy="179705"/>
            <wp:effectExtent l="0" t="0" r="0" b="0"/>
            <wp:docPr id="2" name="Picture 1388674627" descr="BT_1000x858px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388674627" descr="BT_1000x858px"/>
                    <pic:cNvPicPr>
                      <a:picLocks noChangeAspect="1" noChangeArrowheads="1"/>
                    </pic:cNvPicPr>
                  </pic:nvPicPr>
                  <pic:blipFill>
                    <a:blip r:embed="rId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9705" cy="1797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A226C7" w:rsidRPr="00DA3743">
        <w:t xml:space="preserve">Dan il-prodott mediċinali huwa </w:t>
      </w:r>
      <w:r w:rsidR="00A226C7" w:rsidRPr="00DA3743">
        <w:rPr>
          <w:color w:val="000000"/>
        </w:rPr>
        <w:t>suġġett</w:t>
      </w:r>
      <w:r w:rsidR="00A226C7" w:rsidRPr="00DA3743">
        <w:t xml:space="preserve"> għal monitoraġġ addizzjonali. Dan ser jippermetti identifikazzjoni ta’ malajr ta’ informazzjoni ġdida dwar is-sigurtà. Il-professjonisti tal-kura tas-saħħa huma mitluba jirrappurtaw kwalunkwe reazzjoni avversa suspettata. Ara sezzjoni</w:t>
      </w:r>
      <w:r w:rsidR="001C44DC" w:rsidRPr="00DA3743">
        <w:t> </w:t>
      </w:r>
      <w:r w:rsidR="00A226C7" w:rsidRPr="00DA3743">
        <w:t xml:space="preserve">4.8 dwar kif għandhom jiġu rappurtati </w:t>
      </w:r>
      <w:r w:rsidR="00A226C7" w:rsidRPr="00DA3743">
        <w:rPr>
          <w:color w:val="000000"/>
        </w:rPr>
        <w:t>reazzjonijiet avversi.</w:t>
      </w:r>
    </w:p>
    <w:p w14:paraId="1E0B1D85" w14:textId="77777777" w:rsidR="00A226C7" w:rsidRPr="00DA3743" w:rsidRDefault="00A226C7" w:rsidP="006902F7">
      <w:pPr>
        <w:suppressAutoHyphens/>
      </w:pPr>
    </w:p>
    <w:p w14:paraId="73E42367" w14:textId="77777777" w:rsidR="00A226C7" w:rsidRPr="00DA3743" w:rsidRDefault="00A226C7" w:rsidP="006902F7">
      <w:pPr>
        <w:suppressAutoHyphens/>
      </w:pPr>
    </w:p>
    <w:p w14:paraId="745F5131" w14:textId="5A8CB037" w:rsidR="00843B14" w:rsidRPr="00DA3743" w:rsidRDefault="002C46D1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1.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 xml:space="preserve">ISEM </w:t>
      </w:r>
      <w:r w:rsidR="005E3319" w:rsidRPr="00DA3743">
        <w:rPr>
          <w:b/>
          <w:bCs/>
        </w:rPr>
        <w:t>IL-PRODOTT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  <w:spacing w:val="-2"/>
        </w:rPr>
        <w:t>MEDIĊINALI</w:t>
      </w:r>
    </w:p>
    <w:p w14:paraId="745F5132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133" w14:textId="66774091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rPr>
          <w:spacing w:val="-7"/>
        </w:rPr>
        <w:t xml:space="preserve"> </w:t>
      </w:r>
      <w:r w:rsidR="005E3319" w:rsidRPr="00DA3743">
        <w:t>45</w:t>
      </w:r>
      <w:r w:rsidR="00C84D29" w:rsidRPr="00DA3743">
        <w:rPr>
          <w:spacing w:val="-6"/>
        </w:rPr>
        <w:t> mg</w:t>
      </w:r>
      <w:r w:rsidR="005E3319" w:rsidRPr="00DA3743">
        <w:rPr>
          <w:spacing w:val="-7"/>
        </w:rPr>
        <w:t xml:space="preserve"> </w:t>
      </w:r>
      <w:r w:rsidR="005E3319" w:rsidRPr="00DA3743">
        <w:t>soluzzjoni</w:t>
      </w:r>
      <w:r w:rsidR="005E3319" w:rsidRPr="00DA3743">
        <w:rPr>
          <w:spacing w:val="-6"/>
        </w:rPr>
        <w:t xml:space="preserve"> </w:t>
      </w:r>
      <w:r w:rsidR="005E3319" w:rsidRPr="00DA3743">
        <w:t>għall-</w:t>
      </w:r>
      <w:r w:rsidR="005E3319" w:rsidRPr="00DA3743">
        <w:rPr>
          <w:spacing w:val="-2"/>
        </w:rPr>
        <w:t>injezzjoni</w:t>
      </w:r>
    </w:p>
    <w:p w14:paraId="6FFD0A76" w14:textId="5907C0EA" w:rsidR="008549A8" w:rsidRPr="00DA3743" w:rsidRDefault="00332AF3" w:rsidP="006902F7">
      <w:pPr>
        <w:suppressAutoHyphens/>
      </w:pPr>
      <w:r w:rsidRPr="00DA3743">
        <w:t>WEZENLA</w:t>
      </w:r>
      <w:r w:rsidR="005E3319" w:rsidRPr="00DA3743">
        <w:rPr>
          <w:spacing w:val="-5"/>
        </w:rPr>
        <w:t xml:space="preserve"> </w:t>
      </w:r>
      <w:r w:rsidR="005E3319" w:rsidRPr="00DA3743">
        <w:t>45</w:t>
      </w:r>
      <w:r w:rsidR="00C84D29" w:rsidRPr="00DA3743">
        <w:rPr>
          <w:spacing w:val="-4"/>
        </w:rPr>
        <w:t> mg</w:t>
      </w:r>
      <w:r w:rsidR="005E3319" w:rsidRPr="00DA3743">
        <w:rPr>
          <w:spacing w:val="-5"/>
        </w:rPr>
        <w:t xml:space="preserve"> </w:t>
      </w:r>
      <w:r w:rsidR="005E3319" w:rsidRPr="00DA3743">
        <w:t>soluzzjoni</w:t>
      </w:r>
      <w:r w:rsidR="005E3319" w:rsidRPr="00DA3743">
        <w:rPr>
          <w:spacing w:val="-5"/>
        </w:rPr>
        <w:t xml:space="preserve"> </w:t>
      </w:r>
      <w:r w:rsidR="005E3319" w:rsidRPr="00DA3743">
        <w:t>għall-injezzjoni</w:t>
      </w:r>
      <w:r w:rsidR="005E3319" w:rsidRPr="00DA3743">
        <w:rPr>
          <w:spacing w:val="-5"/>
        </w:rPr>
        <w:t xml:space="preserve"> </w:t>
      </w:r>
      <w:r w:rsidR="005E3319" w:rsidRPr="00DA3743">
        <w:t>f’siringa</w:t>
      </w:r>
      <w:r w:rsidR="005E3319" w:rsidRPr="00DA3743">
        <w:rPr>
          <w:spacing w:val="-5"/>
        </w:rPr>
        <w:t xml:space="preserve"> </w:t>
      </w:r>
      <w:r w:rsidR="005E3319" w:rsidRPr="00DA3743">
        <w:t>mimlija</w:t>
      </w:r>
      <w:r w:rsidR="005E3319" w:rsidRPr="00DA3743">
        <w:rPr>
          <w:spacing w:val="-5"/>
        </w:rPr>
        <w:t xml:space="preserve"> </w:t>
      </w:r>
      <w:r w:rsidR="005E3319" w:rsidRPr="00DA3743">
        <w:t>għal-lest</w:t>
      </w:r>
    </w:p>
    <w:p w14:paraId="745F5134" w14:textId="78F60F30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rPr>
          <w:spacing w:val="-9"/>
        </w:rPr>
        <w:t xml:space="preserve"> </w:t>
      </w:r>
      <w:r w:rsidR="005E3319" w:rsidRPr="00DA3743">
        <w:t>90</w:t>
      </w:r>
      <w:r w:rsidR="00C84D29" w:rsidRPr="00DA3743">
        <w:rPr>
          <w:spacing w:val="-7"/>
        </w:rPr>
        <w:t> mg</w:t>
      </w:r>
      <w:r w:rsidR="005E3319" w:rsidRPr="00DA3743">
        <w:rPr>
          <w:spacing w:val="-8"/>
        </w:rPr>
        <w:t xml:space="preserve"> </w:t>
      </w:r>
      <w:r w:rsidR="005E3319" w:rsidRPr="00DA3743">
        <w:t>soluzzjoni</w:t>
      </w:r>
      <w:r w:rsidR="005E3319" w:rsidRPr="00DA3743">
        <w:rPr>
          <w:spacing w:val="-9"/>
        </w:rPr>
        <w:t xml:space="preserve"> </w:t>
      </w:r>
      <w:r w:rsidR="005E3319" w:rsidRPr="00DA3743">
        <w:t>għall-injezzjoni</w:t>
      </w:r>
      <w:r w:rsidR="005E3319" w:rsidRPr="00DA3743">
        <w:rPr>
          <w:spacing w:val="-8"/>
        </w:rPr>
        <w:t xml:space="preserve"> </w:t>
      </w:r>
      <w:r w:rsidR="005E3319" w:rsidRPr="00DA3743">
        <w:t>f’siringa</w:t>
      </w:r>
      <w:r w:rsidR="005E3319" w:rsidRPr="00DA3743">
        <w:rPr>
          <w:spacing w:val="-8"/>
        </w:rPr>
        <w:t xml:space="preserve"> </w:t>
      </w:r>
      <w:r w:rsidR="005E3319" w:rsidRPr="00DA3743">
        <w:t>mimlija</w:t>
      </w:r>
      <w:r w:rsidR="005E3319" w:rsidRPr="00DA3743">
        <w:rPr>
          <w:spacing w:val="-8"/>
        </w:rPr>
        <w:t xml:space="preserve"> </w:t>
      </w:r>
      <w:r w:rsidR="005E3319" w:rsidRPr="00DA3743">
        <w:t>għal-</w:t>
      </w:r>
      <w:r w:rsidR="005E3319" w:rsidRPr="00DA3743">
        <w:rPr>
          <w:spacing w:val="-4"/>
        </w:rPr>
        <w:t>lest</w:t>
      </w:r>
    </w:p>
    <w:p w14:paraId="745F5135" w14:textId="77777777" w:rsidR="00843B14" w:rsidRPr="00DA3743" w:rsidRDefault="00843B14" w:rsidP="006902F7">
      <w:pPr>
        <w:suppressAutoHyphens/>
      </w:pPr>
    </w:p>
    <w:p w14:paraId="4C57936F" w14:textId="77777777" w:rsidR="00EF46F3" w:rsidRPr="00DA3743" w:rsidRDefault="00EF46F3" w:rsidP="006902F7">
      <w:pPr>
        <w:suppressAutoHyphens/>
      </w:pPr>
    </w:p>
    <w:p w14:paraId="745F5136" w14:textId="64C66DDD" w:rsidR="00843B14" w:rsidRPr="00DA3743" w:rsidRDefault="002C46D1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2.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 xml:space="preserve">GĦAMLA </w:t>
      </w:r>
      <w:r w:rsidR="005E3319" w:rsidRPr="00DA3743">
        <w:rPr>
          <w:b/>
          <w:bCs/>
        </w:rPr>
        <w:t>KWALITATTIVA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  <w:spacing w:val="-2"/>
        </w:rPr>
        <w:t>KWANTITATTIVA</w:t>
      </w:r>
    </w:p>
    <w:p w14:paraId="745F5137" w14:textId="77777777" w:rsidR="00843B14" w:rsidRPr="00DA3743" w:rsidRDefault="00843B14" w:rsidP="006902F7">
      <w:pPr>
        <w:keepNext/>
        <w:suppressAutoHyphens/>
        <w:rPr>
          <w:bCs/>
        </w:rPr>
      </w:pPr>
    </w:p>
    <w:p w14:paraId="40DBD326" w14:textId="457BA883" w:rsidR="002C46D1" w:rsidRPr="00DA3743" w:rsidRDefault="00332AF3" w:rsidP="006902F7">
      <w:pPr>
        <w:keepNext/>
        <w:suppressAutoHyphens/>
      </w:pPr>
      <w:r w:rsidRPr="00DA3743">
        <w:rPr>
          <w:u w:val="single"/>
        </w:rPr>
        <w:t>WEZENLA</w:t>
      </w:r>
      <w:r w:rsidR="005E3319" w:rsidRPr="00DA3743">
        <w:rPr>
          <w:spacing w:val="-8"/>
          <w:u w:val="single"/>
        </w:rPr>
        <w:t xml:space="preserve"> </w:t>
      </w:r>
      <w:r w:rsidR="005E3319" w:rsidRPr="00DA3743">
        <w:rPr>
          <w:u w:val="single"/>
        </w:rPr>
        <w:t>45</w:t>
      </w:r>
      <w:r w:rsidR="00C84D29" w:rsidRPr="00DA3743">
        <w:rPr>
          <w:spacing w:val="-7"/>
          <w:u w:val="single"/>
        </w:rPr>
        <w:t> mg</w:t>
      </w:r>
      <w:r w:rsidR="005E3319" w:rsidRPr="00DA3743">
        <w:rPr>
          <w:spacing w:val="-8"/>
          <w:u w:val="single"/>
        </w:rPr>
        <w:t xml:space="preserve"> </w:t>
      </w:r>
      <w:r w:rsidR="005E3319" w:rsidRPr="00DA3743">
        <w:rPr>
          <w:u w:val="single"/>
        </w:rPr>
        <w:t>soluzzjoni</w:t>
      </w:r>
      <w:r w:rsidR="005E3319" w:rsidRPr="00DA3743">
        <w:rPr>
          <w:spacing w:val="-8"/>
          <w:u w:val="single"/>
        </w:rPr>
        <w:t xml:space="preserve"> </w:t>
      </w:r>
      <w:r w:rsidR="005E3319" w:rsidRPr="00DA3743">
        <w:rPr>
          <w:u w:val="single"/>
        </w:rPr>
        <w:t>għall-injezzjoni</w:t>
      </w:r>
    </w:p>
    <w:p w14:paraId="5D227722" w14:textId="77777777" w:rsidR="008C5987" w:rsidRPr="00DA3743" w:rsidRDefault="008C5987" w:rsidP="006902F7">
      <w:pPr>
        <w:keepNext/>
        <w:suppressAutoHyphens/>
      </w:pPr>
    </w:p>
    <w:p w14:paraId="745F5138" w14:textId="7A78B70D" w:rsidR="00843B14" w:rsidRPr="00DA3743" w:rsidRDefault="005E3319" w:rsidP="006902F7">
      <w:pPr>
        <w:suppressAutoHyphens/>
      </w:pPr>
      <w:r w:rsidRPr="00DA3743">
        <w:t xml:space="preserve">Kull </w:t>
      </w:r>
      <w:r w:rsidR="00C00E3F" w:rsidRPr="00DA3743">
        <w:t xml:space="preserve">kunjett </w:t>
      </w:r>
      <w:r w:rsidRPr="00DA3743">
        <w:t>fih 45</w:t>
      </w:r>
      <w:r w:rsidR="00C84D29" w:rsidRPr="00DA3743">
        <w:t> mg</w:t>
      </w:r>
      <w:r w:rsidRPr="00DA3743">
        <w:t xml:space="preserve"> ustekinumab f’0.5</w:t>
      </w:r>
      <w:r w:rsidR="00150EEC" w:rsidRPr="00DA3743">
        <w:t> mL</w:t>
      </w:r>
      <w:r w:rsidRPr="00DA3743">
        <w:t>.</w:t>
      </w:r>
    </w:p>
    <w:p w14:paraId="54822585" w14:textId="77777777" w:rsidR="002C46D1" w:rsidRPr="00DA3743" w:rsidRDefault="002C46D1" w:rsidP="006902F7">
      <w:pPr>
        <w:suppressAutoHyphens/>
      </w:pPr>
    </w:p>
    <w:p w14:paraId="5F5397E2" w14:textId="76C0A230" w:rsidR="002C46D1" w:rsidRPr="00DA3743" w:rsidRDefault="00332AF3" w:rsidP="006902F7">
      <w:pPr>
        <w:keepNext/>
        <w:suppressAutoHyphens/>
        <w:rPr>
          <w:u w:val="single"/>
        </w:rPr>
      </w:pPr>
      <w:r w:rsidRPr="00DA3743">
        <w:rPr>
          <w:u w:val="single"/>
        </w:rPr>
        <w:t>WEZENLA</w:t>
      </w:r>
      <w:r w:rsidR="005E3319" w:rsidRPr="00DA3743">
        <w:rPr>
          <w:u w:val="single"/>
        </w:rPr>
        <w:t xml:space="preserve"> 45</w:t>
      </w:r>
      <w:r w:rsidR="00C84D29" w:rsidRPr="00DA3743">
        <w:rPr>
          <w:u w:val="single"/>
        </w:rPr>
        <w:t> mg</w:t>
      </w:r>
      <w:r w:rsidR="005E3319" w:rsidRPr="00DA3743">
        <w:rPr>
          <w:u w:val="single"/>
        </w:rPr>
        <w:t xml:space="preserve"> soluzzjoni għall-injezzjoni f’siringa mimlija għal-lest</w:t>
      </w:r>
    </w:p>
    <w:p w14:paraId="733DA6FD" w14:textId="77777777" w:rsidR="008C5987" w:rsidRPr="00DA3743" w:rsidRDefault="008C5987" w:rsidP="006902F7">
      <w:pPr>
        <w:keepNext/>
        <w:suppressAutoHyphens/>
      </w:pPr>
    </w:p>
    <w:p w14:paraId="745F5139" w14:textId="1FE640E0" w:rsidR="00843B14" w:rsidRPr="00DA3743" w:rsidRDefault="005E3319" w:rsidP="006902F7">
      <w:pPr>
        <w:suppressAutoHyphens/>
      </w:pPr>
      <w:r w:rsidRPr="00DA3743">
        <w:t>Kull siringa mimlija għal-lest fiha 45</w:t>
      </w:r>
      <w:r w:rsidR="00C84D29" w:rsidRPr="00DA3743">
        <w:t> mg</w:t>
      </w:r>
      <w:r w:rsidRPr="00DA3743">
        <w:t xml:space="preserve"> ustekinumab f’0.5</w:t>
      </w:r>
      <w:r w:rsidR="00150EEC" w:rsidRPr="00DA3743">
        <w:t> mL</w:t>
      </w:r>
      <w:r w:rsidRPr="00DA3743">
        <w:t>.</w:t>
      </w:r>
    </w:p>
    <w:p w14:paraId="745F513A" w14:textId="77777777" w:rsidR="00843B14" w:rsidRPr="00DA3743" w:rsidRDefault="00843B14" w:rsidP="006902F7">
      <w:pPr>
        <w:suppressAutoHyphens/>
      </w:pPr>
    </w:p>
    <w:p w14:paraId="21FFDE45" w14:textId="3FE8AEF3" w:rsidR="002C46D1" w:rsidRPr="00DA3743" w:rsidRDefault="00332AF3" w:rsidP="006902F7">
      <w:pPr>
        <w:keepNext/>
        <w:suppressAutoHyphens/>
        <w:rPr>
          <w:u w:val="single"/>
        </w:rPr>
      </w:pPr>
      <w:r w:rsidRPr="00DA3743">
        <w:rPr>
          <w:u w:val="single"/>
        </w:rPr>
        <w:t>WEZENLA</w:t>
      </w:r>
      <w:r w:rsidR="005E3319" w:rsidRPr="00DA3743">
        <w:rPr>
          <w:u w:val="single"/>
        </w:rPr>
        <w:t xml:space="preserve"> 90</w:t>
      </w:r>
      <w:r w:rsidR="00C84D29" w:rsidRPr="00DA3743">
        <w:rPr>
          <w:u w:val="single"/>
        </w:rPr>
        <w:t> mg</w:t>
      </w:r>
      <w:r w:rsidR="005E3319" w:rsidRPr="00DA3743">
        <w:rPr>
          <w:u w:val="single"/>
        </w:rPr>
        <w:t xml:space="preserve"> soluzzjoni għall-injezzjoni f’siringa mimlija għal-lest</w:t>
      </w:r>
    </w:p>
    <w:p w14:paraId="6C93D52C" w14:textId="77777777" w:rsidR="008C5987" w:rsidRPr="00DA3743" w:rsidRDefault="008C5987" w:rsidP="006902F7">
      <w:pPr>
        <w:keepNext/>
        <w:suppressAutoHyphens/>
        <w:rPr>
          <w:u w:val="single"/>
        </w:rPr>
      </w:pPr>
    </w:p>
    <w:p w14:paraId="745F513B" w14:textId="24F69005" w:rsidR="00843B14" w:rsidRPr="00DA3743" w:rsidRDefault="005E3319" w:rsidP="006902F7">
      <w:pPr>
        <w:suppressAutoHyphens/>
      </w:pPr>
      <w:r w:rsidRPr="00DA3743">
        <w:t>Kull siringa mimlija għal-lest fiha 90</w:t>
      </w:r>
      <w:r w:rsidR="00C84D29" w:rsidRPr="00DA3743">
        <w:t> mg</w:t>
      </w:r>
      <w:r w:rsidRPr="00DA3743">
        <w:t xml:space="preserve"> ustekinumab f’1</w:t>
      </w:r>
      <w:r w:rsidR="00150EEC" w:rsidRPr="00DA3743">
        <w:t> mL</w:t>
      </w:r>
      <w:r w:rsidRPr="00DA3743">
        <w:t>.</w:t>
      </w:r>
    </w:p>
    <w:p w14:paraId="19CD2A67" w14:textId="77777777" w:rsidR="002C46D1" w:rsidRPr="00DA3743" w:rsidRDefault="002C46D1" w:rsidP="006902F7">
      <w:pPr>
        <w:suppressAutoHyphens/>
      </w:pPr>
    </w:p>
    <w:p w14:paraId="745F513C" w14:textId="5C8C6E5A" w:rsidR="00843B14" w:rsidRPr="00DA3743" w:rsidRDefault="005E3319" w:rsidP="006902F7">
      <w:pPr>
        <w:suppressAutoHyphens/>
      </w:pPr>
      <w:r w:rsidRPr="00DA3743">
        <w:t>Ustekinumab</w:t>
      </w:r>
      <w:r w:rsidRPr="00DA3743">
        <w:rPr>
          <w:spacing w:val="-4"/>
        </w:rPr>
        <w:t xml:space="preserve"> </w:t>
      </w:r>
      <w:r w:rsidRPr="00DA3743">
        <w:t>huwa</w:t>
      </w:r>
      <w:r w:rsidRPr="00DA3743">
        <w:rPr>
          <w:spacing w:val="-4"/>
        </w:rPr>
        <w:t xml:space="preserve"> </w:t>
      </w:r>
      <w:r w:rsidRPr="00DA3743">
        <w:t>antikorp</w:t>
      </w:r>
      <w:r w:rsidRPr="00DA3743">
        <w:rPr>
          <w:spacing w:val="-4"/>
        </w:rPr>
        <w:t xml:space="preserve"> </w:t>
      </w:r>
      <w:r w:rsidRPr="00DA3743">
        <w:t>monoklonali</w:t>
      </w:r>
      <w:r w:rsidRPr="00DA3743">
        <w:rPr>
          <w:spacing w:val="-4"/>
        </w:rPr>
        <w:t xml:space="preserve"> </w:t>
      </w:r>
      <w:r w:rsidRPr="00DA3743">
        <w:t>IgG1κ</w:t>
      </w:r>
      <w:r w:rsidRPr="00DA3743">
        <w:rPr>
          <w:spacing w:val="-4"/>
        </w:rPr>
        <w:t xml:space="preserve"> </w:t>
      </w:r>
      <w:r w:rsidRPr="00DA3743">
        <w:t>kollu</w:t>
      </w:r>
      <w:r w:rsidRPr="00DA3743">
        <w:rPr>
          <w:spacing w:val="-4"/>
        </w:rPr>
        <w:t xml:space="preserve"> </w:t>
      </w:r>
      <w:r w:rsidRPr="00DA3743">
        <w:t>kemm</w:t>
      </w:r>
      <w:r w:rsidRPr="00DA3743">
        <w:rPr>
          <w:spacing w:val="-4"/>
        </w:rPr>
        <w:t xml:space="preserve"> </w:t>
      </w:r>
      <w:r w:rsidRPr="00DA3743">
        <w:t>hu</w:t>
      </w:r>
      <w:r w:rsidRPr="00DA3743">
        <w:rPr>
          <w:spacing w:val="-4"/>
        </w:rPr>
        <w:t xml:space="preserve"> </w:t>
      </w:r>
      <w:r w:rsidRPr="00DA3743">
        <w:t>uman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interleukin</w:t>
      </w:r>
      <w:r w:rsidRPr="00DA3743">
        <w:rPr>
          <w:spacing w:val="-4"/>
        </w:rPr>
        <w:t xml:space="preserve"> </w:t>
      </w:r>
      <w:r w:rsidRPr="00DA3743">
        <w:t xml:space="preserve">(IL)-12/23 magħmul f’linja ta’ ċelloli </w:t>
      </w:r>
      <w:r w:rsidR="003466A0" w:rsidRPr="00DA3743">
        <w:t>tal-ovarji tal-ħamster Ċiniż</w:t>
      </w:r>
      <w:r w:rsidRPr="00DA3743">
        <w:t xml:space="preserve"> bl-użu tat-teknoloġija rikombinanti tad-DNA.</w:t>
      </w:r>
    </w:p>
    <w:p w14:paraId="32C7A8A3" w14:textId="77777777" w:rsidR="002C46D1" w:rsidRPr="00DA3743" w:rsidRDefault="002C46D1" w:rsidP="006902F7">
      <w:pPr>
        <w:suppressAutoHyphens/>
      </w:pPr>
    </w:p>
    <w:p w14:paraId="5567459E" w14:textId="77777777" w:rsidR="000060B3" w:rsidRPr="001969CC" w:rsidRDefault="000060B3" w:rsidP="000060B3">
      <w:pPr>
        <w:suppressAutoHyphens/>
        <w:rPr>
          <w:u w:val="single"/>
        </w:rPr>
      </w:pPr>
      <w:bookmarkStart w:id="11" w:name="_Hlk200625531"/>
      <w:r w:rsidRPr="001969CC">
        <w:rPr>
          <w:u w:val="single"/>
        </w:rPr>
        <w:t>Eċċipjent b’effett magħruf</w:t>
      </w:r>
    </w:p>
    <w:p w14:paraId="27576090" w14:textId="77777777" w:rsidR="000060B3" w:rsidRPr="001969CC" w:rsidRDefault="000060B3" w:rsidP="000060B3">
      <w:pPr>
        <w:suppressAutoHyphens/>
      </w:pPr>
    </w:p>
    <w:p w14:paraId="75E6AF9D" w14:textId="57E0A0BD" w:rsidR="000060B3" w:rsidRPr="004244BC" w:rsidRDefault="000060B3" w:rsidP="000060B3">
      <w:pPr>
        <w:suppressAutoHyphens/>
      </w:pPr>
      <w:r w:rsidRPr="001969CC">
        <w:t xml:space="preserve">Din il-mediċina fiha </w:t>
      </w:r>
      <w:r w:rsidR="00622A16" w:rsidRPr="001969CC">
        <w:t>0.02</w:t>
      </w:r>
      <w:r w:rsidR="00714029">
        <w:t> </w:t>
      </w:r>
      <w:r w:rsidR="00622A16" w:rsidRPr="004244BC">
        <w:t>mg (45</w:t>
      </w:r>
      <w:r w:rsidR="00714029">
        <w:t> </w:t>
      </w:r>
      <w:r w:rsidR="00622A16" w:rsidRPr="004244BC">
        <w:t>mg/0.5</w:t>
      </w:r>
      <w:r w:rsidR="00714029">
        <w:t> </w:t>
      </w:r>
      <w:r w:rsidR="00622A16" w:rsidRPr="004244BC">
        <w:t>mL) jew 0.04</w:t>
      </w:r>
      <w:r w:rsidR="00714029">
        <w:t> </w:t>
      </w:r>
      <w:r w:rsidR="00622A16" w:rsidRPr="004244BC">
        <w:t>mg (90</w:t>
      </w:r>
      <w:r w:rsidR="00714029">
        <w:t> </w:t>
      </w:r>
      <w:r w:rsidR="00622A16" w:rsidRPr="004244BC">
        <w:t>mg/1.0</w:t>
      </w:r>
      <w:r w:rsidR="00714029">
        <w:t> </w:t>
      </w:r>
      <w:r w:rsidR="00622A16" w:rsidRPr="004244BC">
        <w:t>mL)</w:t>
      </w:r>
      <w:r w:rsidRPr="004244BC">
        <w:t xml:space="preserve"> ta' polysorbate 80 (E 433) f'kull unità ta' doża.</w:t>
      </w:r>
    </w:p>
    <w:bookmarkEnd w:id="11"/>
    <w:p w14:paraId="256D0BA6" w14:textId="77777777" w:rsidR="000060B3" w:rsidRDefault="000060B3" w:rsidP="006902F7">
      <w:pPr>
        <w:suppressAutoHyphens/>
      </w:pPr>
    </w:p>
    <w:p w14:paraId="745F513D" w14:textId="5E70B8C3" w:rsidR="00843B14" w:rsidRPr="00DA3743" w:rsidRDefault="005E3319" w:rsidP="006902F7">
      <w:pPr>
        <w:suppressAutoHyphens/>
      </w:pPr>
      <w:r w:rsidRPr="00DA3743">
        <w:t>Għal-lista</w:t>
      </w:r>
      <w:r w:rsidRPr="00DA3743">
        <w:rPr>
          <w:spacing w:val="-7"/>
        </w:rPr>
        <w:t xml:space="preserve"> </w:t>
      </w:r>
      <w:r w:rsidR="001D4D62" w:rsidRPr="00DA3743">
        <w:t>sħiħa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t>eċċipjenti,</w:t>
      </w:r>
      <w:r w:rsidRPr="00DA3743">
        <w:rPr>
          <w:spacing w:val="-7"/>
        </w:rPr>
        <w:t xml:space="preserve"> </w:t>
      </w:r>
      <w:r w:rsidRPr="00DA3743">
        <w:t>ara</w:t>
      </w:r>
      <w:r w:rsidRPr="00DA3743">
        <w:rPr>
          <w:spacing w:val="-7"/>
        </w:rPr>
        <w:t xml:space="preserve"> </w:t>
      </w:r>
      <w:r w:rsidRPr="00DA3743">
        <w:t>sezzjoni</w:t>
      </w:r>
      <w:r w:rsidR="004F3189" w:rsidRPr="00DA3743">
        <w:rPr>
          <w:spacing w:val="-6"/>
        </w:rPr>
        <w:t> </w:t>
      </w:r>
      <w:r w:rsidRPr="00DA3743">
        <w:rPr>
          <w:spacing w:val="-4"/>
        </w:rPr>
        <w:t>6.1.</w:t>
      </w:r>
    </w:p>
    <w:p w14:paraId="745F513E" w14:textId="77777777" w:rsidR="00843B14" w:rsidRPr="00DA3743" w:rsidRDefault="00843B14" w:rsidP="006902F7">
      <w:pPr>
        <w:suppressAutoHyphens/>
      </w:pPr>
    </w:p>
    <w:p w14:paraId="1B830809" w14:textId="77777777" w:rsidR="00EF46F3" w:rsidRPr="00DA3743" w:rsidRDefault="00EF46F3" w:rsidP="006902F7">
      <w:pPr>
        <w:suppressAutoHyphens/>
      </w:pPr>
    </w:p>
    <w:p w14:paraId="745F513F" w14:textId="4E5B5B3E" w:rsidR="00843B14" w:rsidRPr="00DA3743" w:rsidRDefault="002C46D1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3.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GĦAMLA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  <w:spacing w:val="-2"/>
        </w:rPr>
        <w:t>FARMAĊEWTIKA</w:t>
      </w:r>
    </w:p>
    <w:p w14:paraId="745F5140" w14:textId="77777777" w:rsidR="00843B14" w:rsidRPr="00DA3743" w:rsidRDefault="00843B14" w:rsidP="006902F7">
      <w:pPr>
        <w:keepNext/>
        <w:suppressAutoHyphens/>
        <w:rPr>
          <w:bCs/>
        </w:rPr>
      </w:pPr>
    </w:p>
    <w:p w14:paraId="1B9A839A" w14:textId="6D3FDE59" w:rsidR="002C46D1" w:rsidRPr="00DA3743" w:rsidRDefault="00332AF3" w:rsidP="006902F7">
      <w:pPr>
        <w:keepNext/>
        <w:suppressAutoHyphens/>
        <w:rPr>
          <w:u w:val="single"/>
        </w:rPr>
      </w:pPr>
      <w:r w:rsidRPr="00DA3743">
        <w:rPr>
          <w:u w:val="single"/>
        </w:rPr>
        <w:t>WEZENLA</w:t>
      </w:r>
      <w:r w:rsidR="005E3319" w:rsidRPr="00DA3743">
        <w:rPr>
          <w:u w:val="single"/>
        </w:rPr>
        <w:t xml:space="preserve"> 45</w:t>
      </w:r>
      <w:r w:rsidR="00C84D29" w:rsidRPr="00DA3743">
        <w:rPr>
          <w:u w:val="single"/>
        </w:rPr>
        <w:t> mg</w:t>
      </w:r>
      <w:r w:rsidR="005E3319" w:rsidRPr="00DA3743">
        <w:rPr>
          <w:u w:val="single"/>
        </w:rPr>
        <w:t xml:space="preserve"> soluzzjoni għall-injezzjoni</w:t>
      </w:r>
    </w:p>
    <w:p w14:paraId="28723BDC" w14:textId="77777777" w:rsidR="005D4F1A" w:rsidRPr="00DA3743" w:rsidRDefault="005D4F1A" w:rsidP="006902F7">
      <w:pPr>
        <w:keepNext/>
        <w:suppressAutoHyphens/>
        <w:rPr>
          <w:u w:val="single"/>
        </w:rPr>
      </w:pPr>
    </w:p>
    <w:p w14:paraId="745F5141" w14:textId="21C848B8" w:rsidR="00843B14" w:rsidRPr="00DA3743" w:rsidRDefault="005E3319" w:rsidP="006902F7">
      <w:pPr>
        <w:suppressAutoHyphens/>
      </w:pPr>
      <w:r w:rsidRPr="00DA3743">
        <w:t>Soluzzjoni għall-injezzjoni.</w:t>
      </w:r>
    </w:p>
    <w:p w14:paraId="44D32E34" w14:textId="77777777" w:rsidR="002C46D1" w:rsidRPr="00DA3743" w:rsidRDefault="002C46D1" w:rsidP="006902F7">
      <w:pPr>
        <w:suppressAutoHyphens/>
      </w:pPr>
    </w:p>
    <w:p w14:paraId="497A4A70" w14:textId="6CC4029D" w:rsidR="002C46D1" w:rsidRPr="00DA3743" w:rsidRDefault="00332AF3" w:rsidP="006902F7">
      <w:pPr>
        <w:keepNext/>
        <w:suppressAutoHyphens/>
        <w:rPr>
          <w:u w:val="single"/>
        </w:rPr>
      </w:pPr>
      <w:r w:rsidRPr="00DA3743">
        <w:rPr>
          <w:u w:val="single"/>
        </w:rPr>
        <w:t>WEZENLA</w:t>
      </w:r>
      <w:r w:rsidR="005E3319" w:rsidRPr="00DA3743">
        <w:rPr>
          <w:u w:val="single"/>
        </w:rPr>
        <w:t xml:space="preserve"> 45</w:t>
      </w:r>
      <w:r w:rsidR="00C84D29" w:rsidRPr="00DA3743">
        <w:rPr>
          <w:u w:val="single"/>
        </w:rPr>
        <w:t> mg</w:t>
      </w:r>
      <w:r w:rsidR="005E3319" w:rsidRPr="00DA3743">
        <w:rPr>
          <w:u w:val="single"/>
        </w:rPr>
        <w:t xml:space="preserve"> soluzzjoni għall-injezzjoni f’siringa mimlija għal-lest</w:t>
      </w:r>
    </w:p>
    <w:p w14:paraId="6C0E09DA" w14:textId="77777777" w:rsidR="005D4F1A" w:rsidRPr="00DA3743" w:rsidRDefault="005D4F1A" w:rsidP="006902F7">
      <w:pPr>
        <w:keepNext/>
        <w:suppressAutoHyphens/>
      </w:pPr>
    </w:p>
    <w:p w14:paraId="745F5142" w14:textId="74A06CC9" w:rsidR="00843B14" w:rsidRPr="00DA3743" w:rsidRDefault="005E3319" w:rsidP="006902F7">
      <w:pPr>
        <w:suppressAutoHyphens/>
      </w:pPr>
      <w:r w:rsidRPr="00DA3743">
        <w:t>Soluzzjoni għall-injezzjoni.</w:t>
      </w:r>
    </w:p>
    <w:p w14:paraId="745F5143" w14:textId="77777777" w:rsidR="00843B14" w:rsidRPr="00DA3743" w:rsidRDefault="00843B14" w:rsidP="006902F7">
      <w:pPr>
        <w:suppressAutoHyphens/>
      </w:pPr>
    </w:p>
    <w:p w14:paraId="0B2C79FE" w14:textId="7C153ADE" w:rsidR="002C46D1" w:rsidRPr="00DA3743" w:rsidRDefault="00332AF3" w:rsidP="006902F7">
      <w:pPr>
        <w:keepNext/>
        <w:suppressAutoHyphens/>
        <w:rPr>
          <w:u w:val="single"/>
        </w:rPr>
      </w:pPr>
      <w:r w:rsidRPr="00DA3743">
        <w:rPr>
          <w:u w:val="single"/>
        </w:rPr>
        <w:t>WEZENLA</w:t>
      </w:r>
      <w:r w:rsidR="005E3319" w:rsidRPr="00DA3743">
        <w:rPr>
          <w:u w:val="single"/>
        </w:rPr>
        <w:t xml:space="preserve"> 90</w:t>
      </w:r>
      <w:r w:rsidR="00C84D29" w:rsidRPr="00DA3743">
        <w:rPr>
          <w:u w:val="single"/>
        </w:rPr>
        <w:t> mg</w:t>
      </w:r>
      <w:r w:rsidR="005E3319" w:rsidRPr="00DA3743">
        <w:rPr>
          <w:u w:val="single"/>
        </w:rPr>
        <w:t xml:space="preserve"> soluzzjoni għall-injezzjoni f’siringa mimlija għal-lest</w:t>
      </w:r>
    </w:p>
    <w:p w14:paraId="5409261E" w14:textId="77777777" w:rsidR="005D4F1A" w:rsidRPr="00DA3743" w:rsidRDefault="005D4F1A" w:rsidP="006902F7">
      <w:pPr>
        <w:keepNext/>
        <w:suppressAutoHyphens/>
      </w:pPr>
    </w:p>
    <w:p w14:paraId="745F5144" w14:textId="7386886C" w:rsidR="00843B14" w:rsidRPr="00DA3743" w:rsidRDefault="005E3319" w:rsidP="006902F7">
      <w:pPr>
        <w:suppressAutoHyphens/>
      </w:pPr>
      <w:r w:rsidRPr="00DA3743">
        <w:t>Soluzzjoni għall-injezzjoni.</w:t>
      </w:r>
    </w:p>
    <w:p w14:paraId="745F5145" w14:textId="77777777" w:rsidR="00843B14" w:rsidRPr="00DA3743" w:rsidRDefault="00843B14" w:rsidP="006902F7">
      <w:pPr>
        <w:suppressAutoHyphens/>
      </w:pPr>
    </w:p>
    <w:p w14:paraId="745F5146" w14:textId="2E0D74C8" w:rsidR="00843B14" w:rsidRPr="00DA3743" w:rsidRDefault="005E3319" w:rsidP="006902F7">
      <w:pPr>
        <w:suppressAutoHyphens/>
        <w:rPr>
          <w:spacing w:val="-2"/>
        </w:rPr>
      </w:pPr>
      <w:r w:rsidRPr="00DA3743">
        <w:t>Is-soluzzjoni</w:t>
      </w:r>
      <w:r w:rsidRPr="00DA3743">
        <w:rPr>
          <w:spacing w:val="-6"/>
        </w:rPr>
        <w:t xml:space="preserve"> </w:t>
      </w:r>
      <w:r w:rsidRPr="00DA3743">
        <w:t>hija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5"/>
        </w:rPr>
        <w:t xml:space="preserve"> </w:t>
      </w:r>
      <w:r w:rsidRPr="00DA3743">
        <w:t>trasparenti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tkanġi,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bla</w:t>
      </w:r>
      <w:r w:rsidRPr="00DA3743">
        <w:rPr>
          <w:spacing w:val="-5"/>
        </w:rPr>
        <w:t xml:space="preserve"> </w:t>
      </w:r>
      <w:r w:rsidRPr="00DA3743">
        <w:t>kulur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safra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ċara.</w:t>
      </w:r>
      <w:r w:rsidR="00913187">
        <w:rPr>
          <w:spacing w:val="-2"/>
        </w:rPr>
        <w:t xml:space="preserve"> </w:t>
      </w:r>
      <w:r w:rsidR="00913187" w:rsidRPr="00637A2C">
        <w:t>Is-soluzzjoni għandha pH ta’ madwar 6.0 u ożmolalità ta’ madwar 28</w:t>
      </w:r>
      <w:r w:rsidR="00913187">
        <w:t>0</w:t>
      </w:r>
      <w:r w:rsidR="00913187" w:rsidRPr="00DA3743">
        <w:rPr>
          <w:spacing w:val="-3"/>
        </w:rPr>
        <w:t> </w:t>
      </w:r>
      <w:r w:rsidR="00913187" w:rsidRPr="00637A2C">
        <w:t>mOsm/kg.</w:t>
      </w:r>
    </w:p>
    <w:p w14:paraId="745F5147" w14:textId="77777777" w:rsidR="00843B14" w:rsidRPr="00DA3743" w:rsidRDefault="00843B14" w:rsidP="006902F7">
      <w:pPr>
        <w:suppressAutoHyphens/>
      </w:pPr>
    </w:p>
    <w:p w14:paraId="54704E13" w14:textId="77777777" w:rsidR="00EF46F3" w:rsidRPr="00DA3743" w:rsidRDefault="00EF46F3" w:rsidP="006902F7">
      <w:pPr>
        <w:suppressAutoHyphens/>
      </w:pPr>
    </w:p>
    <w:p w14:paraId="745F5148" w14:textId="421164E2" w:rsidR="00843B14" w:rsidRPr="00DA3743" w:rsidRDefault="002C46D1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lastRenderedPageBreak/>
        <w:t>4.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TAGĦRIF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  <w:spacing w:val="-2"/>
        </w:rPr>
        <w:t>KLINIKU</w:t>
      </w:r>
    </w:p>
    <w:p w14:paraId="745F5149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14A" w14:textId="6A6D331F" w:rsidR="00843B14" w:rsidRPr="00DA3743" w:rsidRDefault="002C46D1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4.1</w:t>
      </w:r>
      <w:r w:rsidRPr="00DA3743">
        <w:rPr>
          <w:b/>
          <w:bCs/>
          <w:spacing w:val="-2"/>
        </w:rPr>
        <w:tab/>
      </w:r>
      <w:r w:rsidR="005E3319" w:rsidRPr="00DA3743">
        <w:rPr>
          <w:b/>
          <w:bCs/>
          <w:spacing w:val="-6"/>
        </w:rPr>
        <w:t>Indikazzjonijiet</w:t>
      </w:r>
      <w:r w:rsidR="005E3319" w:rsidRPr="00DA3743">
        <w:rPr>
          <w:b/>
          <w:bCs/>
          <w:spacing w:val="16"/>
        </w:rPr>
        <w:t xml:space="preserve"> </w:t>
      </w:r>
      <w:r w:rsidR="005E3319" w:rsidRPr="00DA3743">
        <w:rPr>
          <w:b/>
          <w:bCs/>
          <w:spacing w:val="-2"/>
        </w:rPr>
        <w:t>terapewtiċi</w:t>
      </w:r>
    </w:p>
    <w:p w14:paraId="745F514B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14C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Psorijasi</w:t>
      </w:r>
      <w:r w:rsidRPr="00DA3743">
        <w:rPr>
          <w:spacing w:val="11"/>
          <w:u w:val="single"/>
        </w:rPr>
        <w:t xml:space="preserve"> </w:t>
      </w:r>
      <w:r w:rsidRPr="00DA3743">
        <w:rPr>
          <w:spacing w:val="-2"/>
          <w:u w:val="single"/>
        </w:rPr>
        <w:t>bil-plakka</w:t>
      </w:r>
    </w:p>
    <w:p w14:paraId="1B162313" w14:textId="77777777" w:rsidR="005D4F1A" w:rsidRPr="00DA3743" w:rsidRDefault="005D4F1A" w:rsidP="006902F7">
      <w:pPr>
        <w:keepNext/>
        <w:suppressAutoHyphens/>
      </w:pPr>
    </w:p>
    <w:p w14:paraId="745F514D" w14:textId="4E28B7B4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rPr>
          <w:spacing w:val="-3"/>
        </w:rPr>
        <w:t xml:space="preserve"> </w:t>
      </w:r>
      <w:r w:rsidR="005E3319" w:rsidRPr="00DA3743">
        <w:t>hu</w:t>
      </w:r>
      <w:r w:rsidR="005E3319" w:rsidRPr="00DA3743">
        <w:rPr>
          <w:spacing w:val="-3"/>
        </w:rPr>
        <w:t xml:space="preserve"> </w:t>
      </w:r>
      <w:r w:rsidR="005E3319" w:rsidRPr="00DA3743">
        <w:t>indikat</w:t>
      </w:r>
      <w:r w:rsidR="005E3319" w:rsidRPr="00DA3743">
        <w:rPr>
          <w:spacing w:val="-3"/>
        </w:rPr>
        <w:t xml:space="preserve"> </w:t>
      </w:r>
      <w:r w:rsidR="005E3319" w:rsidRPr="00DA3743">
        <w:t>għall-kura</w:t>
      </w:r>
      <w:r w:rsidR="005E3319" w:rsidRPr="00DA3743">
        <w:rPr>
          <w:spacing w:val="-3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5E3319" w:rsidRPr="00DA3743">
        <w:t>psorijasi</w:t>
      </w:r>
      <w:r w:rsidR="005E3319" w:rsidRPr="00DA3743">
        <w:rPr>
          <w:spacing w:val="-3"/>
        </w:rPr>
        <w:t xml:space="preserve"> </w:t>
      </w:r>
      <w:r w:rsidR="005E3319" w:rsidRPr="00DA3743">
        <w:t>bil-plakka</w:t>
      </w:r>
      <w:r w:rsidR="005E3319" w:rsidRPr="00DA3743">
        <w:rPr>
          <w:spacing w:val="-3"/>
        </w:rPr>
        <w:t xml:space="preserve"> </w:t>
      </w:r>
      <w:r w:rsidR="005E3319" w:rsidRPr="00DA3743">
        <w:t>moderata</w:t>
      </w:r>
      <w:r w:rsidR="005E3319" w:rsidRPr="00DA3743">
        <w:rPr>
          <w:spacing w:val="-3"/>
        </w:rPr>
        <w:t xml:space="preserve"> </w:t>
      </w:r>
      <w:r w:rsidR="005E3319" w:rsidRPr="00DA3743">
        <w:t>sa</w:t>
      </w:r>
      <w:r w:rsidR="005E3319" w:rsidRPr="00DA3743">
        <w:rPr>
          <w:spacing w:val="-3"/>
        </w:rPr>
        <w:t xml:space="preserve"> </w:t>
      </w:r>
      <w:r w:rsidR="005E3319" w:rsidRPr="00DA3743">
        <w:t>qawwija</w:t>
      </w:r>
      <w:r w:rsidR="005E3319" w:rsidRPr="00DA3743">
        <w:rPr>
          <w:spacing w:val="-3"/>
        </w:rPr>
        <w:t xml:space="preserve"> </w:t>
      </w:r>
      <w:r w:rsidR="005E3319" w:rsidRPr="00DA3743">
        <w:t>fl-adulti</w:t>
      </w:r>
      <w:r w:rsidR="005E3319" w:rsidRPr="00DA3743">
        <w:rPr>
          <w:spacing w:val="-3"/>
        </w:rPr>
        <w:t xml:space="preserve"> </w:t>
      </w:r>
      <w:r w:rsidR="005E3319" w:rsidRPr="00DA3743">
        <w:t>li</w:t>
      </w:r>
      <w:r w:rsidR="005E3319" w:rsidRPr="00DA3743">
        <w:rPr>
          <w:spacing w:val="-3"/>
        </w:rPr>
        <w:t xml:space="preserve"> </w:t>
      </w:r>
      <w:r w:rsidR="005E3319" w:rsidRPr="00DA3743">
        <w:t>ma</w:t>
      </w:r>
      <w:r w:rsidR="005E3319" w:rsidRPr="00DA3743">
        <w:rPr>
          <w:spacing w:val="-3"/>
        </w:rPr>
        <w:t xml:space="preserve"> </w:t>
      </w:r>
      <w:r w:rsidR="005E3319" w:rsidRPr="00DA3743">
        <w:t>kellhomx rispons</w:t>
      </w:r>
      <w:r w:rsidR="005E3319" w:rsidRPr="00DA3743">
        <w:rPr>
          <w:spacing w:val="-2"/>
        </w:rPr>
        <w:t xml:space="preserve"> </w:t>
      </w:r>
      <w:r w:rsidR="005E3319" w:rsidRPr="00DA3743">
        <w:t>għal,</w:t>
      </w:r>
      <w:r w:rsidR="005E3319" w:rsidRPr="00DA3743">
        <w:rPr>
          <w:spacing w:val="-3"/>
        </w:rPr>
        <w:t xml:space="preserve"> </w:t>
      </w:r>
      <w:r w:rsidR="005E3319" w:rsidRPr="00DA3743">
        <w:t>jew</w:t>
      </w:r>
      <w:r w:rsidR="005E3319" w:rsidRPr="00DA3743">
        <w:rPr>
          <w:spacing w:val="-3"/>
        </w:rPr>
        <w:t xml:space="preserve"> </w:t>
      </w:r>
      <w:r w:rsidR="005E3319" w:rsidRPr="00DA3743">
        <w:t>li</w:t>
      </w:r>
      <w:r w:rsidR="005E3319" w:rsidRPr="00DA3743">
        <w:rPr>
          <w:spacing w:val="-3"/>
        </w:rPr>
        <w:t xml:space="preserve"> </w:t>
      </w:r>
      <w:r w:rsidR="005E3319" w:rsidRPr="00DA3743">
        <w:t>għandhom</w:t>
      </w:r>
      <w:r w:rsidR="005E3319" w:rsidRPr="00DA3743">
        <w:rPr>
          <w:spacing w:val="-3"/>
        </w:rPr>
        <w:t xml:space="preserve"> </w:t>
      </w:r>
      <w:r w:rsidR="005E3319" w:rsidRPr="00DA3743">
        <w:t>kontraindikazzjoni</w:t>
      </w:r>
      <w:r w:rsidR="005E3319" w:rsidRPr="00DA3743">
        <w:rPr>
          <w:spacing w:val="-3"/>
        </w:rPr>
        <w:t xml:space="preserve"> </w:t>
      </w:r>
      <w:r w:rsidR="005E3319" w:rsidRPr="00DA3743">
        <w:t>għal,</w:t>
      </w:r>
      <w:r w:rsidR="005E3319" w:rsidRPr="00DA3743">
        <w:rPr>
          <w:spacing w:val="-3"/>
        </w:rPr>
        <w:t xml:space="preserve"> </w:t>
      </w:r>
      <w:r w:rsidR="005E3319" w:rsidRPr="00DA3743">
        <w:t>jew</w:t>
      </w:r>
      <w:r w:rsidR="005E3319" w:rsidRPr="00DA3743">
        <w:rPr>
          <w:spacing w:val="-3"/>
        </w:rPr>
        <w:t xml:space="preserve"> </w:t>
      </w:r>
      <w:r w:rsidR="005E3319" w:rsidRPr="00DA3743">
        <w:t>li</w:t>
      </w:r>
      <w:r w:rsidR="005E3319" w:rsidRPr="00DA3743">
        <w:rPr>
          <w:spacing w:val="-3"/>
        </w:rPr>
        <w:t xml:space="preserve"> </w:t>
      </w:r>
      <w:r w:rsidR="005E3319" w:rsidRPr="00DA3743">
        <w:t>ma</w:t>
      </w:r>
      <w:r w:rsidR="005E3319" w:rsidRPr="00DA3743">
        <w:rPr>
          <w:spacing w:val="-3"/>
        </w:rPr>
        <w:t xml:space="preserve"> </w:t>
      </w:r>
      <w:r w:rsidR="005E3319" w:rsidRPr="00DA3743">
        <w:t>jittollerawx</w:t>
      </w:r>
      <w:r w:rsidR="005E3319" w:rsidRPr="00DA3743">
        <w:rPr>
          <w:spacing w:val="-3"/>
        </w:rPr>
        <w:t xml:space="preserve"> </w:t>
      </w:r>
      <w:r w:rsidR="005E3319" w:rsidRPr="00DA3743">
        <w:t>terapiji</w:t>
      </w:r>
      <w:r w:rsidR="005E3319" w:rsidRPr="00DA3743">
        <w:rPr>
          <w:spacing w:val="-3"/>
        </w:rPr>
        <w:t xml:space="preserve"> </w:t>
      </w:r>
      <w:r w:rsidR="005E3319" w:rsidRPr="00DA3743">
        <w:t>sistemiċi</w:t>
      </w:r>
      <w:r w:rsidR="005E3319" w:rsidRPr="00DA3743">
        <w:rPr>
          <w:spacing w:val="-1"/>
        </w:rPr>
        <w:t xml:space="preserve"> </w:t>
      </w:r>
      <w:r w:rsidR="005E3319" w:rsidRPr="00DA3743">
        <w:t>oħra,</w:t>
      </w:r>
      <w:r w:rsidR="005E3319" w:rsidRPr="00DA3743">
        <w:rPr>
          <w:spacing w:val="-3"/>
        </w:rPr>
        <w:t xml:space="preserve"> </w:t>
      </w:r>
      <w:r w:rsidR="005E3319" w:rsidRPr="00DA3743">
        <w:t>li jinkludu ciclosporin, methotrexate (MTX) jew PUVA (psoralen u ultraviolet A) (ara sezzjoni</w:t>
      </w:r>
      <w:r w:rsidR="004F3189" w:rsidRPr="00DA3743">
        <w:t> </w:t>
      </w:r>
      <w:r w:rsidR="005E3319" w:rsidRPr="00DA3743">
        <w:t>5.1).</w:t>
      </w:r>
    </w:p>
    <w:p w14:paraId="745F514E" w14:textId="77777777" w:rsidR="00843B14" w:rsidRPr="00DA3743" w:rsidRDefault="00843B14" w:rsidP="006902F7">
      <w:pPr>
        <w:suppressAutoHyphens/>
      </w:pPr>
    </w:p>
    <w:p w14:paraId="745F514F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Psorijasi</w:t>
      </w:r>
      <w:r w:rsidRPr="00DA3743">
        <w:rPr>
          <w:spacing w:val="-11"/>
          <w:u w:val="single"/>
        </w:rPr>
        <w:t xml:space="preserve"> </w:t>
      </w:r>
      <w:r w:rsidRPr="00DA3743">
        <w:rPr>
          <w:u w:val="single"/>
        </w:rPr>
        <w:t>tal-plakka</w:t>
      </w:r>
      <w:r w:rsidRPr="00DA3743">
        <w:rPr>
          <w:spacing w:val="-10"/>
          <w:u w:val="single"/>
        </w:rPr>
        <w:t xml:space="preserve"> </w:t>
      </w:r>
      <w:r w:rsidRPr="00DA3743">
        <w:rPr>
          <w:spacing w:val="-2"/>
          <w:u w:val="single"/>
        </w:rPr>
        <w:t>pedjatrika</w:t>
      </w:r>
    </w:p>
    <w:p w14:paraId="798D9D37" w14:textId="77777777" w:rsidR="005D4F1A" w:rsidRPr="00DA3743" w:rsidRDefault="005D4F1A" w:rsidP="006902F7">
      <w:pPr>
        <w:keepNext/>
        <w:suppressAutoHyphens/>
      </w:pPr>
    </w:p>
    <w:p w14:paraId="745F5150" w14:textId="58CF5525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rPr>
          <w:spacing w:val="-3"/>
        </w:rPr>
        <w:t xml:space="preserve"> </w:t>
      </w:r>
      <w:r w:rsidR="005E3319" w:rsidRPr="00DA3743">
        <w:t>huwa</w:t>
      </w:r>
      <w:r w:rsidR="005E3319" w:rsidRPr="00DA3743">
        <w:rPr>
          <w:spacing w:val="-3"/>
        </w:rPr>
        <w:t xml:space="preserve"> </w:t>
      </w:r>
      <w:r w:rsidR="005E3319" w:rsidRPr="00DA3743">
        <w:t>indikat</w:t>
      </w:r>
      <w:r w:rsidR="005E3319" w:rsidRPr="00DA3743">
        <w:rPr>
          <w:spacing w:val="-3"/>
        </w:rPr>
        <w:t xml:space="preserve"> </w:t>
      </w:r>
      <w:r w:rsidR="005E3319" w:rsidRPr="00DA3743">
        <w:t>għat-trattament</w:t>
      </w:r>
      <w:r w:rsidR="005E3319" w:rsidRPr="00DA3743">
        <w:rPr>
          <w:spacing w:val="-3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5E3319" w:rsidRPr="00DA3743">
        <w:t>psorijasi</w:t>
      </w:r>
      <w:r w:rsidR="005E3319" w:rsidRPr="00DA3743">
        <w:rPr>
          <w:spacing w:val="-3"/>
        </w:rPr>
        <w:t xml:space="preserve"> </w:t>
      </w:r>
      <w:r w:rsidR="005E3319" w:rsidRPr="00DA3743">
        <w:t>tal-plakka</w:t>
      </w:r>
      <w:r w:rsidR="005E3319" w:rsidRPr="00DA3743">
        <w:rPr>
          <w:spacing w:val="-3"/>
        </w:rPr>
        <w:t xml:space="preserve"> </w:t>
      </w:r>
      <w:r w:rsidR="005E3319" w:rsidRPr="00DA3743">
        <w:t>minn</w:t>
      </w:r>
      <w:r w:rsidR="005E3319" w:rsidRPr="00DA3743">
        <w:rPr>
          <w:spacing w:val="-3"/>
        </w:rPr>
        <w:t xml:space="preserve"> </w:t>
      </w:r>
      <w:r w:rsidR="005E3319" w:rsidRPr="00DA3743">
        <w:t>moderata</w:t>
      </w:r>
      <w:r w:rsidR="005E3319" w:rsidRPr="00DA3743">
        <w:rPr>
          <w:spacing w:val="-3"/>
        </w:rPr>
        <w:t xml:space="preserve"> </w:t>
      </w:r>
      <w:r w:rsidR="005E3319" w:rsidRPr="00DA3743">
        <w:t>sa</w:t>
      </w:r>
      <w:r w:rsidR="005E3319" w:rsidRPr="00DA3743">
        <w:rPr>
          <w:spacing w:val="-3"/>
        </w:rPr>
        <w:t xml:space="preserve"> </w:t>
      </w:r>
      <w:r w:rsidR="005E3319" w:rsidRPr="00DA3743">
        <w:t>qawwija</w:t>
      </w:r>
      <w:r w:rsidR="005E3319" w:rsidRPr="00DA3743">
        <w:rPr>
          <w:spacing w:val="-3"/>
        </w:rPr>
        <w:t xml:space="preserve"> </w:t>
      </w:r>
      <w:r w:rsidR="005E3319" w:rsidRPr="00DA3743">
        <w:t>f’pazjenti tfal u adolexxenti mill-età ta’ 6</w:t>
      </w:r>
      <w:r w:rsidR="005F2B96" w:rsidRPr="00DA3743">
        <w:t> </w:t>
      </w:r>
      <w:r w:rsidR="005E3319" w:rsidRPr="00DA3743">
        <w:t>snin u aktar, li mhumiex ikkontrollati b’mod xieraq bi, jew huma intolleranti għal, terapiji sistemiċi jew fototerapiji oħra (ara sezzjoni</w:t>
      </w:r>
      <w:r w:rsidR="004F3189" w:rsidRPr="00DA3743">
        <w:t> </w:t>
      </w:r>
      <w:r w:rsidR="005E3319" w:rsidRPr="00DA3743">
        <w:t>5.1).</w:t>
      </w:r>
    </w:p>
    <w:p w14:paraId="745F5151" w14:textId="77777777" w:rsidR="00843B14" w:rsidRPr="00DA3743" w:rsidRDefault="00843B14" w:rsidP="006902F7">
      <w:pPr>
        <w:suppressAutoHyphens/>
      </w:pPr>
    </w:p>
    <w:p w14:paraId="745F5152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Artrite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psorjatika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(PsA)</w:t>
      </w:r>
    </w:p>
    <w:p w14:paraId="37F37503" w14:textId="77777777" w:rsidR="005D4F1A" w:rsidRPr="00DA3743" w:rsidRDefault="005D4F1A" w:rsidP="006902F7">
      <w:pPr>
        <w:keepNext/>
        <w:suppressAutoHyphens/>
      </w:pPr>
    </w:p>
    <w:p w14:paraId="745F5153" w14:textId="676DFA5D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t>,</w:t>
      </w:r>
      <w:r w:rsidR="005E3319" w:rsidRPr="00DA3743">
        <w:rPr>
          <w:spacing w:val="-3"/>
        </w:rPr>
        <w:t xml:space="preserve"> </w:t>
      </w:r>
      <w:r w:rsidR="005E3319" w:rsidRPr="00DA3743">
        <w:t>waħdu</w:t>
      </w:r>
      <w:r w:rsidR="005E3319" w:rsidRPr="00DA3743">
        <w:rPr>
          <w:spacing w:val="-3"/>
        </w:rPr>
        <w:t xml:space="preserve"> </w:t>
      </w:r>
      <w:r w:rsidR="005E3319" w:rsidRPr="00DA3743">
        <w:t>jew</w:t>
      </w:r>
      <w:r w:rsidR="005E3319" w:rsidRPr="00DA3743">
        <w:rPr>
          <w:spacing w:val="-3"/>
        </w:rPr>
        <w:t xml:space="preserve"> </w:t>
      </w:r>
      <w:r w:rsidR="005E3319" w:rsidRPr="00DA3743">
        <w:t>flimkien</w:t>
      </w:r>
      <w:r w:rsidR="005E3319" w:rsidRPr="00DA3743">
        <w:rPr>
          <w:spacing w:val="-3"/>
        </w:rPr>
        <w:t xml:space="preserve"> </w:t>
      </w:r>
      <w:r w:rsidR="005E3319" w:rsidRPr="00DA3743">
        <w:t>ma’</w:t>
      </w:r>
      <w:r w:rsidR="005E3319" w:rsidRPr="00DA3743">
        <w:rPr>
          <w:spacing w:val="-3"/>
        </w:rPr>
        <w:t xml:space="preserve"> </w:t>
      </w:r>
      <w:r w:rsidR="005E3319" w:rsidRPr="00DA3743">
        <w:t>MTX,</w:t>
      </w:r>
      <w:r w:rsidR="005E3319" w:rsidRPr="00DA3743">
        <w:rPr>
          <w:spacing w:val="-3"/>
        </w:rPr>
        <w:t xml:space="preserve"> </w:t>
      </w:r>
      <w:r w:rsidR="005E3319" w:rsidRPr="00DA3743">
        <w:t>hu</w:t>
      </w:r>
      <w:r w:rsidR="005E3319" w:rsidRPr="00DA3743">
        <w:rPr>
          <w:spacing w:val="-3"/>
        </w:rPr>
        <w:t xml:space="preserve"> </w:t>
      </w:r>
      <w:r w:rsidR="005E3319" w:rsidRPr="00DA3743">
        <w:t>indikat</w:t>
      </w:r>
      <w:r w:rsidR="005E3319" w:rsidRPr="00DA3743">
        <w:rPr>
          <w:spacing w:val="-3"/>
        </w:rPr>
        <w:t xml:space="preserve"> </w:t>
      </w:r>
      <w:r w:rsidR="005E3319" w:rsidRPr="00DA3743">
        <w:t>għall-kura</w:t>
      </w:r>
      <w:r w:rsidR="005E3319" w:rsidRPr="00DA3743">
        <w:rPr>
          <w:spacing w:val="-2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5E3319" w:rsidRPr="00DA3743">
        <w:t>artrite</w:t>
      </w:r>
      <w:r w:rsidR="005E3319" w:rsidRPr="00DA3743">
        <w:rPr>
          <w:spacing w:val="-3"/>
        </w:rPr>
        <w:t xml:space="preserve"> </w:t>
      </w:r>
      <w:r w:rsidR="005E3319" w:rsidRPr="00DA3743">
        <w:t>psorjatika</w:t>
      </w:r>
      <w:r w:rsidR="005E3319" w:rsidRPr="00DA3743">
        <w:rPr>
          <w:spacing w:val="-3"/>
        </w:rPr>
        <w:t xml:space="preserve"> </w:t>
      </w:r>
      <w:r w:rsidR="005E3319" w:rsidRPr="00DA3743">
        <w:t>attiva</w:t>
      </w:r>
      <w:r w:rsidR="005E3319" w:rsidRPr="00DA3743">
        <w:rPr>
          <w:spacing w:val="-3"/>
        </w:rPr>
        <w:t xml:space="preserve"> </w:t>
      </w:r>
      <w:r w:rsidR="005E3319" w:rsidRPr="00DA3743">
        <w:t>f’pazjenti adulti meta r-rispons għal terapija fil-passat b’mediċina kontra r-rewmatiżmu li timmodifika mard mhux bijoloġiku (DMARD - non-biological disease-modifying anti-rheumatic drug) ma kinitx adegwata (ara sezzjoni</w:t>
      </w:r>
      <w:r w:rsidR="004F3189" w:rsidRPr="00DA3743">
        <w:t> </w:t>
      </w:r>
      <w:r w:rsidR="005E3319" w:rsidRPr="00DA3743">
        <w:t>5.1).</w:t>
      </w:r>
    </w:p>
    <w:p w14:paraId="6594F7DA" w14:textId="77777777" w:rsidR="002C46D1" w:rsidRPr="00DA3743" w:rsidRDefault="002C46D1" w:rsidP="006902F7">
      <w:pPr>
        <w:suppressAutoHyphens/>
        <w:rPr>
          <w:u w:val="single"/>
        </w:rPr>
      </w:pPr>
    </w:p>
    <w:p w14:paraId="745F5155" w14:textId="4F88A42C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Il-</w:t>
      </w:r>
      <w:r w:rsidR="003466A0" w:rsidRPr="00DA3743">
        <w:rPr>
          <w:u w:val="single"/>
        </w:rPr>
        <w:t>m</w:t>
      </w:r>
      <w:r w:rsidRPr="00DA3743">
        <w:rPr>
          <w:u w:val="single"/>
        </w:rPr>
        <w:t>arda</w:t>
      </w:r>
      <w:r w:rsidRPr="00DA3743">
        <w:rPr>
          <w:spacing w:val="-4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3"/>
          <w:u w:val="single"/>
        </w:rPr>
        <w:t xml:space="preserve"> </w:t>
      </w:r>
      <w:r w:rsidRPr="00DA3743">
        <w:rPr>
          <w:spacing w:val="-2"/>
          <w:u w:val="single"/>
        </w:rPr>
        <w:t>Crohn</w:t>
      </w:r>
      <w:r w:rsidR="00F07F15" w:rsidRPr="009548BB">
        <w:rPr>
          <w:u w:val="single"/>
        </w:rPr>
        <w:t xml:space="preserve"> </w:t>
      </w:r>
      <w:r w:rsidR="00F07F15">
        <w:rPr>
          <w:u w:val="single"/>
        </w:rPr>
        <w:t>fl-Adulti</w:t>
      </w:r>
    </w:p>
    <w:p w14:paraId="5FFE139A" w14:textId="77777777" w:rsidR="005F2B96" w:rsidRPr="00DA3743" w:rsidRDefault="005F2B96" w:rsidP="006902F7">
      <w:pPr>
        <w:keepNext/>
        <w:suppressAutoHyphens/>
      </w:pPr>
    </w:p>
    <w:p w14:paraId="745F5156" w14:textId="75CF4ECD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t xml:space="preserve"> huwa indikat għat-trattament ta’ pazjenti adulti bil-marda ta’ Crohn attiva b’mod moderat sa</w:t>
      </w:r>
      <w:r w:rsidR="005E3319" w:rsidRPr="00DA3743">
        <w:rPr>
          <w:spacing w:val="-2"/>
        </w:rPr>
        <w:t xml:space="preserve"> </w:t>
      </w:r>
      <w:r w:rsidR="005E3319" w:rsidRPr="00DA3743">
        <w:t>sever</w:t>
      </w:r>
      <w:r w:rsidR="005E3319" w:rsidRPr="00DA3743">
        <w:rPr>
          <w:spacing w:val="-2"/>
        </w:rPr>
        <w:t xml:space="preserve"> </w:t>
      </w:r>
      <w:r w:rsidR="005E3319" w:rsidRPr="00DA3743">
        <w:t>li</w:t>
      </w:r>
      <w:r w:rsidR="005E3319" w:rsidRPr="00DA3743">
        <w:rPr>
          <w:spacing w:val="-2"/>
        </w:rPr>
        <w:t xml:space="preserve"> </w:t>
      </w:r>
      <w:r w:rsidR="005E3319" w:rsidRPr="00DA3743">
        <w:t>kellhom</w:t>
      </w:r>
      <w:r w:rsidR="005E3319" w:rsidRPr="00DA3743">
        <w:rPr>
          <w:spacing w:val="-2"/>
        </w:rPr>
        <w:t xml:space="preserve"> </w:t>
      </w:r>
      <w:r w:rsidR="005E3319" w:rsidRPr="00DA3743">
        <w:t>rispons</w:t>
      </w:r>
      <w:r w:rsidR="005E3319" w:rsidRPr="00DA3743">
        <w:rPr>
          <w:spacing w:val="-2"/>
        </w:rPr>
        <w:t xml:space="preserve"> </w:t>
      </w:r>
      <w:r w:rsidR="005E3319" w:rsidRPr="00DA3743">
        <w:t>mhux</w:t>
      </w:r>
      <w:r w:rsidR="005E3319" w:rsidRPr="00DA3743">
        <w:rPr>
          <w:spacing w:val="-2"/>
        </w:rPr>
        <w:t xml:space="preserve"> </w:t>
      </w:r>
      <w:r w:rsidR="005E3319" w:rsidRPr="00DA3743">
        <w:t>adegwat,</w:t>
      </w:r>
      <w:r w:rsidR="005E3319" w:rsidRPr="00DA3743">
        <w:rPr>
          <w:spacing w:val="-2"/>
        </w:rPr>
        <w:t xml:space="preserve"> </w:t>
      </w:r>
      <w:r w:rsidR="005E3319" w:rsidRPr="00DA3743">
        <w:t>ma</w:t>
      </w:r>
      <w:r w:rsidR="005E3319" w:rsidRPr="00DA3743">
        <w:rPr>
          <w:spacing w:val="-2"/>
        </w:rPr>
        <w:t xml:space="preserve"> </w:t>
      </w:r>
      <w:r w:rsidR="005E3319" w:rsidRPr="00DA3743">
        <w:t>baqgħux</w:t>
      </w:r>
      <w:r w:rsidR="005E3319" w:rsidRPr="00DA3743">
        <w:rPr>
          <w:spacing w:val="-2"/>
        </w:rPr>
        <w:t xml:space="preserve"> </w:t>
      </w:r>
      <w:r w:rsidR="005E3319" w:rsidRPr="00DA3743">
        <w:t>jirrispondu,</w:t>
      </w:r>
      <w:r w:rsidR="005E3319" w:rsidRPr="00DA3743">
        <w:rPr>
          <w:spacing w:val="-2"/>
        </w:rPr>
        <w:t xml:space="preserve"> </w:t>
      </w:r>
      <w:r w:rsidR="005E3319" w:rsidRPr="00DA3743">
        <w:t>jew</w:t>
      </w:r>
      <w:r w:rsidR="005E3319" w:rsidRPr="00DA3743">
        <w:rPr>
          <w:spacing w:val="-2"/>
        </w:rPr>
        <w:t xml:space="preserve"> </w:t>
      </w:r>
      <w:r w:rsidR="005E3319" w:rsidRPr="00DA3743">
        <w:t>kienu</w:t>
      </w:r>
      <w:r w:rsidR="005E3319" w:rsidRPr="00DA3743">
        <w:rPr>
          <w:spacing w:val="-2"/>
        </w:rPr>
        <w:t xml:space="preserve"> </w:t>
      </w:r>
      <w:r w:rsidR="005E3319" w:rsidRPr="00DA3743">
        <w:t>intolleranti</w:t>
      </w:r>
      <w:r w:rsidR="005E3319" w:rsidRPr="00DA3743">
        <w:rPr>
          <w:spacing w:val="-2"/>
        </w:rPr>
        <w:t xml:space="preserve"> </w:t>
      </w:r>
      <w:r w:rsidR="005E3319" w:rsidRPr="00DA3743">
        <w:t>għal</w:t>
      </w:r>
      <w:r w:rsidR="005E3319" w:rsidRPr="00DA3743">
        <w:rPr>
          <w:spacing w:val="-2"/>
        </w:rPr>
        <w:t xml:space="preserve"> </w:t>
      </w:r>
      <w:r w:rsidR="005E3319" w:rsidRPr="00DA3743">
        <w:t>terapija konvenzjonali jew għal antagonist ta’ TNFα.</w:t>
      </w:r>
    </w:p>
    <w:p w14:paraId="2E9A8F5F" w14:textId="77777777" w:rsidR="009055BB" w:rsidRDefault="009055BB" w:rsidP="009055BB">
      <w:pPr>
        <w:keepNext/>
        <w:rPr>
          <w:u w:val="single"/>
        </w:rPr>
      </w:pPr>
    </w:p>
    <w:p w14:paraId="5CB6998D" w14:textId="53EFB90A" w:rsidR="009055BB" w:rsidRDefault="009055BB" w:rsidP="009055BB">
      <w:pPr>
        <w:keepNext/>
        <w:rPr>
          <w:u w:val="single"/>
        </w:rPr>
      </w:pPr>
      <w:r>
        <w:rPr>
          <w:u w:val="single"/>
        </w:rPr>
        <w:t>Il-Marda ta’ Crohn Pedjatrika</w:t>
      </w:r>
    </w:p>
    <w:p w14:paraId="642D9EF8" w14:textId="77777777" w:rsidR="009055BB" w:rsidRPr="003D5E49" w:rsidRDefault="009055BB" w:rsidP="009055BB">
      <w:pPr>
        <w:keepNext/>
        <w:rPr>
          <w:u w:val="single"/>
        </w:rPr>
      </w:pPr>
    </w:p>
    <w:p w14:paraId="45388DC0" w14:textId="0CF85359" w:rsidR="009055BB" w:rsidRDefault="009055BB" w:rsidP="009055BB">
      <w:pPr>
        <w:widowControl w:val="0"/>
      </w:pPr>
      <w:r>
        <w:t>WEZENLA</w:t>
      </w:r>
      <w:r w:rsidRPr="008B5B6E">
        <w:t xml:space="preserve"> </w:t>
      </w:r>
      <w:r>
        <w:t xml:space="preserve">huwa indikat għat-trattament ta’ marda ta’ Crohn attiva b’mod moderat sa sever f’pazjenti pedjatriċi li jiżnu mill-inqas </w:t>
      </w:r>
      <w:r w:rsidRPr="008B5B6E">
        <w:t>40 kg,</w:t>
      </w:r>
      <w:r>
        <w:t xml:space="preserve"> li kellhom rispons mhux adegwat, jew kienu intolleranti għal terapija jew konvenzjonali jew bijoloġika.</w:t>
      </w:r>
    </w:p>
    <w:p w14:paraId="41DFE85B" w14:textId="77777777" w:rsidR="002C46D1" w:rsidRPr="00DA3743" w:rsidRDefault="002C46D1" w:rsidP="006902F7">
      <w:pPr>
        <w:suppressAutoHyphens/>
        <w:rPr>
          <w:u w:val="single"/>
        </w:rPr>
      </w:pPr>
    </w:p>
    <w:p w14:paraId="745F515A" w14:textId="188A1378" w:rsidR="00843B14" w:rsidRPr="00DA3743" w:rsidRDefault="002C46D1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4.2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Pożoloġija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metodu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ta’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kif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għandu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  <w:spacing w:val="-2"/>
        </w:rPr>
        <w:t>jingħata</w:t>
      </w:r>
    </w:p>
    <w:p w14:paraId="745F515B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15C" w14:textId="58C7F701" w:rsidR="00843B14" w:rsidRPr="00DA3743" w:rsidRDefault="005E3319" w:rsidP="006902F7">
      <w:pPr>
        <w:suppressAutoHyphens/>
      </w:pPr>
      <w:r w:rsidRPr="00DA3743">
        <w:t>L-iskop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jintuża</w:t>
      </w:r>
      <w:r w:rsidRPr="00DA3743">
        <w:rPr>
          <w:spacing w:val="-3"/>
        </w:rPr>
        <w:t xml:space="preserve"> </w:t>
      </w:r>
      <w:r w:rsidRPr="00DA3743">
        <w:t>taħt</w:t>
      </w:r>
      <w:r w:rsidRPr="00DA3743">
        <w:rPr>
          <w:spacing w:val="-3"/>
        </w:rPr>
        <w:t xml:space="preserve"> </w:t>
      </w:r>
      <w:r w:rsidRPr="00DA3743">
        <w:t>il-gwida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s-superviżjoni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tobba</w:t>
      </w:r>
      <w:r w:rsidRPr="00DA3743">
        <w:rPr>
          <w:spacing w:val="-3"/>
        </w:rPr>
        <w:t xml:space="preserve"> </w:t>
      </w:r>
      <w:r w:rsidRPr="00DA3743">
        <w:t>b’esperjenza</w:t>
      </w:r>
      <w:r w:rsidRPr="00DA3743">
        <w:rPr>
          <w:spacing w:val="-3"/>
        </w:rPr>
        <w:t xml:space="preserve"> </w:t>
      </w:r>
      <w:r w:rsidRPr="00DA3743">
        <w:t>fid</w:t>
      </w:r>
      <w:r w:rsidR="007E7DFF" w:rsidRPr="00DA3743">
        <w:noBreakHyphen/>
      </w:r>
      <w:r w:rsidRPr="00DA3743">
        <w:t xml:space="preserve">dijanjosi u l-kura ta’ kondizzjonijiet li għalihom huwa indikat </w:t>
      </w:r>
      <w:r w:rsidR="00332AF3" w:rsidRPr="00DA3743">
        <w:t>WEZENLA</w:t>
      </w:r>
      <w:r w:rsidRPr="00DA3743">
        <w:t>.</w:t>
      </w:r>
    </w:p>
    <w:p w14:paraId="038FF932" w14:textId="77777777" w:rsidR="004D078E" w:rsidRPr="00DA3743" w:rsidRDefault="004D078E" w:rsidP="006902F7">
      <w:pPr>
        <w:suppressAutoHyphens/>
        <w:rPr>
          <w:spacing w:val="-2"/>
          <w:u w:val="single"/>
        </w:rPr>
      </w:pPr>
    </w:p>
    <w:p w14:paraId="745F515D" w14:textId="7AB4C254" w:rsidR="00843B14" w:rsidRPr="00DA3743" w:rsidRDefault="005E3319" w:rsidP="006902F7">
      <w:pPr>
        <w:keepNext/>
        <w:suppressAutoHyphens/>
      </w:pPr>
      <w:r w:rsidRPr="00DA3743">
        <w:rPr>
          <w:spacing w:val="-2"/>
          <w:u w:val="single"/>
        </w:rPr>
        <w:t>Pożoloġija</w:t>
      </w:r>
    </w:p>
    <w:p w14:paraId="745F515E" w14:textId="77777777" w:rsidR="00843B14" w:rsidRPr="00DA3743" w:rsidRDefault="00843B14" w:rsidP="006902F7">
      <w:pPr>
        <w:keepNext/>
        <w:suppressAutoHyphens/>
      </w:pPr>
    </w:p>
    <w:p w14:paraId="745F515F" w14:textId="77777777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  <w:spacing w:val="-2"/>
        </w:rPr>
        <w:t>Psorijasi</w:t>
      </w:r>
      <w:r w:rsidRPr="00DA3743">
        <w:rPr>
          <w:i/>
          <w:iCs/>
          <w:spacing w:val="11"/>
        </w:rPr>
        <w:t xml:space="preserve"> </w:t>
      </w:r>
      <w:r w:rsidRPr="00DA3743">
        <w:rPr>
          <w:i/>
          <w:iCs/>
          <w:spacing w:val="-2"/>
        </w:rPr>
        <w:t>tal-plakka</w:t>
      </w:r>
    </w:p>
    <w:p w14:paraId="6F52AD2A" w14:textId="77777777" w:rsidR="005F2B96" w:rsidRPr="00DA3743" w:rsidRDefault="005F2B96" w:rsidP="006902F7">
      <w:pPr>
        <w:keepNext/>
        <w:suppressAutoHyphens/>
      </w:pPr>
    </w:p>
    <w:p w14:paraId="745F5160" w14:textId="7EE12C43" w:rsidR="00843B14" w:rsidRPr="00DA3743" w:rsidRDefault="005E3319" w:rsidP="006902F7">
      <w:pPr>
        <w:suppressAutoHyphens/>
      </w:pPr>
      <w:r w:rsidRPr="00DA3743">
        <w:t>Il-pożoloġija</w:t>
      </w:r>
      <w:r w:rsidRPr="00DA3743">
        <w:rPr>
          <w:spacing w:val="-3"/>
        </w:rPr>
        <w:t xml:space="preserve"> </w:t>
      </w:r>
      <w:r w:rsidRPr="00DA3743">
        <w:t>rrakkomandata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hija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4"/>
        </w:rPr>
        <w:t xml:space="preserve"> </w:t>
      </w:r>
      <w:r w:rsidRPr="00DA3743">
        <w:t>tal-bidu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45</w:t>
      </w:r>
      <w:r w:rsidR="00C84D29" w:rsidRPr="00DA3743">
        <w:rPr>
          <w:spacing w:val="-2"/>
        </w:rPr>
        <w:t> mg</w:t>
      </w:r>
      <w:r w:rsidRPr="00DA3743">
        <w:rPr>
          <w:spacing w:val="-3"/>
        </w:rPr>
        <w:t xml:space="preserve"> </w:t>
      </w:r>
      <w:r w:rsidRPr="00DA3743">
        <w:t>mogħtija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2"/>
        </w:rPr>
        <w:t xml:space="preserve"> </w:t>
      </w:r>
      <w:r w:rsidRPr="00DA3743">
        <w:t>il-ġilda,</w:t>
      </w:r>
      <w:r w:rsidRPr="00DA3743">
        <w:rPr>
          <w:spacing w:val="-3"/>
        </w:rPr>
        <w:t xml:space="preserve"> </w:t>
      </w:r>
      <w:r w:rsidRPr="00DA3743">
        <w:t>segwita b’doża ta’ 45</w:t>
      </w:r>
      <w:r w:rsidR="00C84D29" w:rsidRPr="00DA3743">
        <w:t> mg</w:t>
      </w:r>
      <w:r w:rsidRPr="00DA3743">
        <w:t xml:space="preserve"> 4</w:t>
      </w:r>
      <w:r w:rsidR="005F2B96" w:rsidRPr="00DA3743">
        <w:t> </w:t>
      </w:r>
      <w:r w:rsidRPr="00DA3743">
        <w:t>ġimgħat wara, imbagħad kull 12-il ġimgħa minn hemm ’il quddiem.</w:t>
      </w:r>
    </w:p>
    <w:p w14:paraId="4D36838B" w14:textId="77777777" w:rsidR="004D078E" w:rsidRPr="00DA3743" w:rsidRDefault="004D078E" w:rsidP="006902F7">
      <w:pPr>
        <w:suppressAutoHyphens/>
      </w:pPr>
    </w:p>
    <w:p w14:paraId="745F5161" w14:textId="45579D33" w:rsidR="00843B14" w:rsidRPr="00DA3743" w:rsidRDefault="005E3319" w:rsidP="006902F7">
      <w:pPr>
        <w:suppressAutoHyphens/>
      </w:pPr>
      <w:r w:rsidRPr="00DA3743">
        <w:t>Għandu</w:t>
      </w:r>
      <w:r w:rsidRPr="00DA3743">
        <w:rPr>
          <w:spacing w:val="-7"/>
        </w:rPr>
        <w:t xml:space="preserve"> </w:t>
      </w:r>
      <w:r w:rsidRPr="00DA3743">
        <w:t>jiġi</w:t>
      </w:r>
      <w:r w:rsidRPr="00DA3743">
        <w:rPr>
          <w:spacing w:val="-6"/>
        </w:rPr>
        <w:t xml:space="preserve"> </w:t>
      </w:r>
      <w:r w:rsidRPr="00DA3743">
        <w:t>kkunsidrat</w:t>
      </w:r>
      <w:r w:rsidRPr="00DA3743">
        <w:rPr>
          <w:spacing w:val="-7"/>
        </w:rPr>
        <w:t xml:space="preserve"> </w:t>
      </w:r>
      <w:r w:rsidRPr="00DA3743">
        <w:t>it-twaqqif</w:t>
      </w:r>
      <w:r w:rsidRPr="00DA3743">
        <w:rPr>
          <w:spacing w:val="-5"/>
        </w:rPr>
        <w:t xml:space="preserve"> </w:t>
      </w:r>
      <w:r w:rsidRPr="00DA3743">
        <w:t>tal-kura</w:t>
      </w:r>
      <w:r w:rsidRPr="00DA3743">
        <w:rPr>
          <w:spacing w:val="-6"/>
        </w:rPr>
        <w:t xml:space="preserve"> </w:t>
      </w:r>
      <w:r w:rsidRPr="00DA3743">
        <w:t>f’pazjenti</w:t>
      </w:r>
      <w:r w:rsidRPr="00DA3743">
        <w:rPr>
          <w:spacing w:val="-7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ma</w:t>
      </w:r>
      <w:r w:rsidRPr="00DA3743">
        <w:rPr>
          <w:spacing w:val="-6"/>
        </w:rPr>
        <w:t xml:space="preserve"> </w:t>
      </w:r>
      <w:r w:rsidRPr="00DA3743">
        <w:t>wrew</w:t>
      </w:r>
      <w:r w:rsidRPr="00DA3743">
        <w:rPr>
          <w:spacing w:val="-7"/>
        </w:rPr>
        <w:t xml:space="preserve"> </w:t>
      </w:r>
      <w:r w:rsidRPr="00DA3743">
        <w:t>l-ebda</w:t>
      </w:r>
      <w:r w:rsidRPr="00DA3743">
        <w:rPr>
          <w:spacing w:val="-6"/>
        </w:rPr>
        <w:t xml:space="preserve"> </w:t>
      </w:r>
      <w:r w:rsidRPr="00DA3743">
        <w:t>rispons</w:t>
      </w:r>
      <w:r w:rsidRPr="00DA3743">
        <w:rPr>
          <w:spacing w:val="-6"/>
        </w:rPr>
        <w:t xml:space="preserve"> </w:t>
      </w:r>
      <w:r w:rsidRPr="00DA3743">
        <w:t>sat-28</w:t>
      </w:r>
      <w:r w:rsidRPr="00DA3743">
        <w:rPr>
          <w:spacing w:val="-6"/>
        </w:rPr>
        <w:t xml:space="preserve"> </w:t>
      </w:r>
      <w:r w:rsidRPr="00DA3743">
        <w:t>ġimgħa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kura.</w:t>
      </w:r>
    </w:p>
    <w:p w14:paraId="745F5162" w14:textId="77777777" w:rsidR="00843B14" w:rsidRPr="00DA3743" w:rsidRDefault="00843B14" w:rsidP="006902F7">
      <w:pPr>
        <w:suppressAutoHyphens/>
      </w:pPr>
    </w:p>
    <w:p w14:paraId="745F5163" w14:textId="4F32C7D5" w:rsidR="00843B14" w:rsidRPr="00DA3743" w:rsidRDefault="005E3319" w:rsidP="006902F7">
      <w:pPr>
        <w:keepNext/>
        <w:suppressAutoHyphens/>
        <w:rPr>
          <w:i/>
          <w:spacing w:val="-5"/>
        </w:rPr>
      </w:pPr>
      <w:r w:rsidRPr="00DA3743">
        <w:rPr>
          <w:i/>
        </w:rPr>
        <w:t>Pazjenti</w:t>
      </w:r>
      <w:r w:rsidRPr="00DA3743">
        <w:rPr>
          <w:i/>
          <w:spacing w:val="-4"/>
        </w:rPr>
        <w:t xml:space="preserve"> </w:t>
      </w:r>
      <w:r w:rsidRPr="00DA3743">
        <w:rPr>
          <w:i/>
        </w:rPr>
        <w:t>li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jiżnu</w:t>
      </w:r>
      <w:r w:rsidRPr="00DA3743">
        <w:rPr>
          <w:i/>
          <w:spacing w:val="-4"/>
        </w:rPr>
        <w:t xml:space="preserve"> </w:t>
      </w:r>
      <w:r w:rsidR="00EF5590" w:rsidRPr="00DA3743">
        <w:rPr>
          <w:i/>
        </w:rPr>
        <w:t>&gt; </w:t>
      </w:r>
      <w:r w:rsidRPr="00DA3743">
        <w:rPr>
          <w:i/>
        </w:rPr>
        <w:t>100</w:t>
      </w:r>
      <w:r w:rsidR="00150EEC" w:rsidRPr="00DA3743">
        <w:rPr>
          <w:i/>
          <w:spacing w:val="-5"/>
        </w:rPr>
        <w:t> kg</w:t>
      </w:r>
    </w:p>
    <w:p w14:paraId="5F8FCCBA" w14:textId="77777777" w:rsidR="005D4F1A" w:rsidRPr="00DA3743" w:rsidRDefault="005D4F1A" w:rsidP="006902F7">
      <w:pPr>
        <w:keepNext/>
        <w:suppressAutoHyphens/>
        <w:rPr>
          <w:i/>
        </w:rPr>
      </w:pPr>
    </w:p>
    <w:p w14:paraId="745F5164" w14:textId="1F6C063F" w:rsidR="00843B14" w:rsidRPr="00DA3743" w:rsidRDefault="005E3319" w:rsidP="006902F7">
      <w:pPr>
        <w:suppressAutoHyphens/>
      </w:pPr>
      <w:r w:rsidRPr="00DA3743">
        <w:t>Għall-pazjenti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jiżnu</w:t>
      </w:r>
      <w:r w:rsidRPr="00DA3743">
        <w:rPr>
          <w:spacing w:val="-3"/>
        </w:rPr>
        <w:t xml:space="preserve"> </w:t>
      </w:r>
      <w:r w:rsidR="00EF5590" w:rsidRPr="00DA3743">
        <w:t>&gt; </w:t>
      </w:r>
      <w:r w:rsidRPr="00DA3743">
        <w:t>100</w:t>
      </w:r>
      <w:r w:rsidR="00150EEC" w:rsidRPr="00DA3743">
        <w:rPr>
          <w:spacing w:val="-2"/>
        </w:rPr>
        <w:t> kg</w:t>
      </w:r>
      <w:r w:rsidRPr="00DA3743">
        <w:rPr>
          <w:spacing w:val="-4"/>
        </w:rPr>
        <w:t xml:space="preserve"> </w:t>
      </w:r>
      <w:r w:rsidRPr="00DA3743">
        <w:t>id-doża</w:t>
      </w:r>
      <w:r w:rsidRPr="00DA3743">
        <w:rPr>
          <w:spacing w:val="-2"/>
        </w:rPr>
        <w:t xml:space="preserve"> </w:t>
      </w:r>
      <w:r w:rsidRPr="00DA3743">
        <w:t>tal-bidu</w:t>
      </w:r>
      <w:r w:rsidRPr="00DA3743">
        <w:rPr>
          <w:spacing w:val="-2"/>
        </w:rPr>
        <w:t xml:space="preserve"> </w:t>
      </w:r>
      <w:r w:rsidRPr="00DA3743">
        <w:t>hija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90</w:t>
      </w:r>
      <w:r w:rsidR="00C84D29" w:rsidRPr="00DA3743">
        <w:rPr>
          <w:spacing w:val="-3"/>
        </w:rPr>
        <w:t> mg</w:t>
      </w:r>
      <w:r w:rsidRPr="00DA3743">
        <w:rPr>
          <w:spacing w:val="-3"/>
        </w:rPr>
        <w:t xml:space="preserve"> </w:t>
      </w:r>
      <w:r w:rsidRPr="00DA3743">
        <w:t>mogħtija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2"/>
        </w:rPr>
        <w:t xml:space="preserve"> </w:t>
      </w:r>
      <w:r w:rsidRPr="00DA3743">
        <w:t>il-ġilda,</w:t>
      </w:r>
      <w:r w:rsidRPr="00DA3743">
        <w:rPr>
          <w:spacing w:val="-3"/>
        </w:rPr>
        <w:t xml:space="preserve"> </w:t>
      </w:r>
      <w:r w:rsidRPr="00DA3743">
        <w:t>segwita</w:t>
      </w:r>
      <w:r w:rsidRPr="00DA3743">
        <w:rPr>
          <w:spacing w:val="-3"/>
        </w:rPr>
        <w:t xml:space="preserve"> </w:t>
      </w:r>
      <w:r w:rsidRPr="00DA3743">
        <w:t>b’doża ta’ 90</w:t>
      </w:r>
      <w:r w:rsidR="00C84D29" w:rsidRPr="00DA3743">
        <w:t> mg</w:t>
      </w:r>
      <w:r w:rsidRPr="00DA3743">
        <w:rPr>
          <w:spacing w:val="-2"/>
        </w:rPr>
        <w:t xml:space="preserve"> </w:t>
      </w:r>
      <w:r w:rsidRPr="00DA3743">
        <w:t>4 ġimgħat wara, imbagħad kull 12-il ġimgħa minn hemm ’il quddiem. F’dawn il-pazjenti, doża ta’ 45</w:t>
      </w:r>
      <w:r w:rsidR="00C84D29" w:rsidRPr="00DA3743">
        <w:t> mg</w:t>
      </w:r>
      <w:r w:rsidRPr="00DA3743">
        <w:t xml:space="preserve"> ukoll intweriet li kienet effettiva. Madankollu, doża ta’ 90</w:t>
      </w:r>
      <w:r w:rsidR="00C84D29" w:rsidRPr="00DA3743">
        <w:t> mg</w:t>
      </w:r>
      <w:r w:rsidRPr="00DA3743">
        <w:t xml:space="preserve"> kienet aktar effettiva (ara sezzjoni</w:t>
      </w:r>
      <w:r w:rsidR="004F3189" w:rsidRPr="00DA3743">
        <w:t> </w:t>
      </w:r>
      <w:r w:rsidRPr="00DA3743">
        <w:t xml:space="preserve">5.1, </w:t>
      </w:r>
      <w:r w:rsidR="003466A0" w:rsidRPr="00DA3743">
        <w:t>t</w:t>
      </w:r>
      <w:r w:rsidRPr="00DA3743">
        <w:t>abella</w:t>
      </w:r>
      <w:r w:rsidR="007F7929" w:rsidRPr="00DA3743">
        <w:t> </w:t>
      </w:r>
      <w:r w:rsidRPr="00DA3743">
        <w:t>4).</w:t>
      </w:r>
    </w:p>
    <w:p w14:paraId="745F5165" w14:textId="77777777" w:rsidR="00843B14" w:rsidRPr="00DA3743" w:rsidRDefault="00843B14" w:rsidP="006902F7">
      <w:pPr>
        <w:suppressAutoHyphens/>
      </w:pPr>
    </w:p>
    <w:p w14:paraId="745F5166" w14:textId="77777777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lastRenderedPageBreak/>
        <w:t>Artrite</w:t>
      </w:r>
      <w:r w:rsidRPr="00DA3743">
        <w:rPr>
          <w:i/>
          <w:iCs/>
          <w:spacing w:val="-9"/>
        </w:rPr>
        <w:t xml:space="preserve"> </w:t>
      </w:r>
      <w:r w:rsidRPr="00DA3743">
        <w:rPr>
          <w:i/>
          <w:iCs/>
        </w:rPr>
        <w:t>psorjatika</w:t>
      </w:r>
      <w:r w:rsidRPr="00DA3743">
        <w:rPr>
          <w:i/>
          <w:iCs/>
          <w:spacing w:val="-8"/>
        </w:rPr>
        <w:t xml:space="preserve"> </w:t>
      </w:r>
      <w:r w:rsidRPr="00DA3743">
        <w:rPr>
          <w:i/>
          <w:iCs/>
          <w:spacing w:val="-2"/>
        </w:rPr>
        <w:t>(PsA)</w:t>
      </w:r>
    </w:p>
    <w:p w14:paraId="48A0D387" w14:textId="77777777" w:rsidR="005F2B96" w:rsidRPr="00DA3743" w:rsidRDefault="005F2B96" w:rsidP="006902F7">
      <w:pPr>
        <w:keepNext/>
        <w:suppressAutoHyphens/>
      </w:pPr>
    </w:p>
    <w:p w14:paraId="745F5167" w14:textId="22188752" w:rsidR="00843B14" w:rsidRPr="00DA3743" w:rsidRDefault="005E3319" w:rsidP="006902F7">
      <w:pPr>
        <w:suppressAutoHyphens/>
      </w:pPr>
      <w:r w:rsidRPr="00DA3743">
        <w:t xml:space="preserve">Il-pożoloġija rrakkomandata ta’ </w:t>
      </w:r>
      <w:r w:rsidR="00332AF3" w:rsidRPr="00DA3743">
        <w:t>WEZENLA</w:t>
      </w:r>
      <w:r w:rsidRPr="00DA3743">
        <w:t xml:space="preserve"> hi doża inizjali ta’ 45</w:t>
      </w:r>
      <w:r w:rsidR="00C84D29" w:rsidRPr="00DA3743">
        <w:t> mg</w:t>
      </w:r>
      <w:r w:rsidRPr="00DA3743">
        <w:t xml:space="preserve"> mogħtija taħt il-ġilda, segwita minn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45</w:t>
      </w:r>
      <w:r w:rsidR="00C84D29" w:rsidRPr="00DA3743">
        <w:rPr>
          <w:spacing w:val="-3"/>
        </w:rPr>
        <w:t> mg</w:t>
      </w:r>
      <w:r w:rsidRPr="00DA3743">
        <w:rPr>
          <w:spacing w:val="-6"/>
        </w:rPr>
        <w:t xml:space="preserve"> </w:t>
      </w:r>
      <w:r w:rsidRPr="00DA3743">
        <w:t>4</w:t>
      </w:r>
      <w:r w:rsidR="00897C34" w:rsidRPr="00DA3743">
        <w:rPr>
          <w:spacing w:val="-2"/>
        </w:rPr>
        <w:t> </w:t>
      </w:r>
      <w:r w:rsidRPr="00DA3743">
        <w:t>ġimgħat</w:t>
      </w:r>
      <w:r w:rsidRPr="00DA3743">
        <w:rPr>
          <w:spacing w:val="-3"/>
        </w:rPr>
        <w:t xml:space="preserve"> </w:t>
      </w:r>
      <w:r w:rsidRPr="00DA3743">
        <w:t>wara,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t>mbagħad</w:t>
      </w:r>
      <w:r w:rsidRPr="00DA3743">
        <w:rPr>
          <w:spacing w:val="-2"/>
        </w:rPr>
        <w:t xml:space="preserve"> </w:t>
      </w:r>
      <w:r w:rsidRPr="00DA3743">
        <w:t>kull</w:t>
      </w:r>
      <w:r w:rsidRPr="00DA3743">
        <w:rPr>
          <w:spacing w:val="-2"/>
        </w:rPr>
        <w:t xml:space="preserve"> </w:t>
      </w:r>
      <w:r w:rsidRPr="00DA3743">
        <w:t>12-il</w:t>
      </w:r>
      <w:r w:rsidRPr="00DA3743">
        <w:rPr>
          <w:spacing w:val="-1"/>
        </w:rPr>
        <w:t xml:space="preserve"> </w:t>
      </w:r>
      <w:r w:rsidRPr="00DA3743">
        <w:t>ġimgħa.</w:t>
      </w:r>
      <w:r w:rsidRPr="00DA3743">
        <w:rPr>
          <w:spacing w:val="-3"/>
        </w:rPr>
        <w:t xml:space="preserve"> </w:t>
      </w:r>
      <w:r w:rsidRPr="00DA3743">
        <w:t>Alternattivament,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90</w:t>
      </w:r>
      <w:r w:rsidR="00C84D29" w:rsidRPr="00DA3743">
        <w:rPr>
          <w:spacing w:val="-3"/>
        </w:rPr>
        <w:t> mg</w:t>
      </w:r>
      <w:r w:rsidRPr="00DA3743">
        <w:t xml:space="preserve"> tista’ tintuża f’pazjenti li jiżnu </w:t>
      </w:r>
      <w:r w:rsidR="00EF5590" w:rsidRPr="00DA3743">
        <w:t>&gt; </w:t>
      </w:r>
      <w:r w:rsidRPr="00DA3743">
        <w:t>100</w:t>
      </w:r>
      <w:r w:rsidR="00150EEC" w:rsidRPr="00DA3743">
        <w:t> kg</w:t>
      </w:r>
      <w:r w:rsidRPr="00DA3743">
        <w:t>.</w:t>
      </w:r>
    </w:p>
    <w:p w14:paraId="745F5168" w14:textId="77777777" w:rsidR="00843B14" w:rsidRPr="00DA3743" w:rsidRDefault="00843B14" w:rsidP="006902F7">
      <w:pPr>
        <w:suppressAutoHyphens/>
      </w:pPr>
    </w:p>
    <w:p w14:paraId="745F5169" w14:textId="4BA11AC6" w:rsidR="00843B14" w:rsidRPr="00DA3743" w:rsidRDefault="005E3319" w:rsidP="006902F7">
      <w:pPr>
        <w:suppressAutoHyphens/>
      </w:pPr>
      <w:r w:rsidRPr="00DA3743">
        <w:t>Għandha</w:t>
      </w:r>
      <w:r w:rsidRPr="00DA3743">
        <w:rPr>
          <w:spacing w:val="-3"/>
        </w:rPr>
        <w:t xml:space="preserve"> </w:t>
      </w:r>
      <w:r w:rsidRPr="00DA3743">
        <w:t>tingħata</w:t>
      </w:r>
      <w:r w:rsidRPr="00DA3743">
        <w:rPr>
          <w:spacing w:val="-3"/>
        </w:rPr>
        <w:t xml:space="preserve"> </w:t>
      </w:r>
      <w:r w:rsidRPr="00DA3743">
        <w:t>konsiderazzjoni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titwaqqaf</w:t>
      </w:r>
      <w:r w:rsidRPr="00DA3743">
        <w:rPr>
          <w:spacing w:val="-3"/>
        </w:rPr>
        <w:t xml:space="preserve"> </w:t>
      </w:r>
      <w:r w:rsidRPr="00DA3743">
        <w:t>il-kura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jkunu</w:t>
      </w:r>
      <w:r w:rsidRPr="00DA3743">
        <w:rPr>
          <w:spacing w:val="-3"/>
        </w:rPr>
        <w:t xml:space="preserve"> </w:t>
      </w:r>
      <w:r w:rsidRPr="00DA3743">
        <w:t>wrew</w:t>
      </w:r>
      <w:r w:rsidRPr="00DA3743">
        <w:rPr>
          <w:spacing w:val="-3"/>
        </w:rPr>
        <w:t xml:space="preserve"> </w:t>
      </w:r>
      <w:r w:rsidRPr="00DA3743">
        <w:t>l-ebda</w:t>
      </w:r>
      <w:r w:rsidRPr="00DA3743">
        <w:rPr>
          <w:spacing w:val="-2"/>
        </w:rPr>
        <w:t xml:space="preserve"> </w:t>
      </w:r>
      <w:r w:rsidRPr="00DA3743">
        <w:t>rispons</w:t>
      </w:r>
      <w:r w:rsidRPr="00DA3743">
        <w:rPr>
          <w:spacing w:val="-2"/>
        </w:rPr>
        <w:t xml:space="preserve"> </w:t>
      </w:r>
      <w:r w:rsidRPr="00DA3743">
        <w:t>sa 28</w:t>
      </w:r>
      <w:r w:rsidR="007E7DFF" w:rsidRPr="00DA3743">
        <w:t> </w:t>
      </w:r>
      <w:r w:rsidRPr="00DA3743">
        <w:t>ġimgħa ta’ kura.</w:t>
      </w:r>
    </w:p>
    <w:p w14:paraId="14B02342" w14:textId="77777777" w:rsidR="004D078E" w:rsidRPr="00DA3743" w:rsidRDefault="004D078E" w:rsidP="006902F7">
      <w:pPr>
        <w:suppressAutoHyphens/>
        <w:rPr>
          <w:i/>
        </w:rPr>
      </w:pPr>
    </w:p>
    <w:p w14:paraId="745F516A" w14:textId="32BF3EF2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Anzjani</w:t>
      </w:r>
      <w:r w:rsidRPr="00DA3743">
        <w:rPr>
          <w:i/>
          <w:spacing w:val="-4"/>
        </w:rPr>
        <w:t xml:space="preserve"> </w:t>
      </w:r>
      <w:r w:rsidRPr="00DA3743">
        <w:rPr>
          <w:i/>
        </w:rPr>
        <w:t>(</w:t>
      </w:r>
      <w:r w:rsidR="00305489" w:rsidRPr="00DA3743">
        <w:rPr>
          <w:i/>
        </w:rPr>
        <w:t>≥ </w:t>
      </w:r>
      <w:r w:rsidRPr="00DA3743">
        <w:rPr>
          <w:i/>
        </w:rPr>
        <w:t>65</w:t>
      </w:r>
      <w:r w:rsidR="00017A5B" w:rsidRPr="00DA3743">
        <w:rPr>
          <w:i/>
          <w:spacing w:val="-1"/>
        </w:rPr>
        <w:t> </w:t>
      </w:r>
      <w:r w:rsidRPr="00DA3743">
        <w:rPr>
          <w:i/>
          <w:spacing w:val="-2"/>
        </w:rPr>
        <w:t>sena)</w:t>
      </w:r>
    </w:p>
    <w:p w14:paraId="69E98E6D" w14:textId="77777777" w:rsidR="005D4F1A" w:rsidRPr="00DA3743" w:rsidRDefault="005D4F1A" w:rsidP="006902F7">
      <w:pPr>
        <w:keepNext/>
        <w:suppressAutoHyphens/>
        <w:rPr>
          <w:i/>
        </w:rPr>
      </w:pPr>
    </w:p>
    <w:p w14:paraId="745F516B" w14:textId="651B8A0E" w:rsidR="00843B14" w:rsidRPr="00DA3743" w:rsidRDefault="005E3319" w:rsidP="006902F7">
      <w:pPr>
        <w:suppressAutoHyphens/>
      </w:pPr>
      <w:r w:rsidRPr="00DA3743">
        <w:t>Ma</w:t>
      </w:r>
      <w:r w:rsidRPr="00DA3743">
        <w:rPr>
          <w:spacing w:val="-6"/>
        </w:rPr>
        <w:t xml:space="preserve"> </w:t>
      </w:r>
      <w:r w:rsidRPr="00DA3743">
        <w:t>huwa</w:t>
      </w:r>
      <w:r w:rsidRPr="00DA3743">
        <w:rPr>
          <w:spacing w:val="-5"/>
        </w:rPr>
        <w:t xml:space="preserve"> </w:t>
      </w:r>
      <w:r w:rsidRPr="00DA3743">
        <w:t>meħtieġ</w:t>
      </w:r>
      <w:r w:rsidRPr="00DA3743">
        <w:rPr>
          <w:spacing w:val="-8"/>
        </w:rPr>
        <w:t xml:space="preserve"> </w:t>
      </w:r>
      <w:r w:rsidRPr="00DA3743">
        <w:t>l-ebda</w:t>
      </w:r>
      <w:r w:rsidRPr="00DA3743">
        <w:rPr>
          <w:spacing w:val="-5"/>
        </w:rPr>
        <w:t xml:space="preserve"> </w:t>
      </w:r>
      <w:r w:rsidRPr="00DA3743">
        <w:t>aġġustament</w:t>
      </w:r>
      <w:r w:rsidRPr="00DA3743">
        <w:rPr>
          <w:spacing w:val="-6"/>
        </w:rPr>
        <w:t xml:space="preserve"> </w:t>
      </w:r>
      <w:r w:rsidRPr="00DA3743">
        <w:t>tad-doża</w:t>
      </w:r>
      <w:r w:rsidRPr="00DA3743">
        <w:rPr>
          <w:spacing w:val="-6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pazjenti</w:t>
      </w:r>
      <w:r w:rsidRPr="00DA3743">
        <w:rPr>
          <w:spacing w:val="-6"/>
        </w:rPr>
        <w:t xml:space="preserve"> </w:t>
      </w:r>
      <w:r w:rsidRPr="00DA3743">
        <w:t>anzjani</w:t>
      </w:r>
      <w:r w:rsidRPr="00DA3743">
        <w:rPr>
          <w:spacing w:val="-6"/>
        </w:rPr>
        <w:t xml:space="preserve"> </w:t>
      </w:r>
      <w:r w:rsidRPr="00DA3743">
        <w:t>(ara</w:t>
      </w:r>
      <w:r w:rsidRPr="00DA3743">
        <w:rPr>
          <w:spacing w:val="-6"/>
        </w:rPr>
        <w:t xml:space="preserve"> </w:t>
      </w:r>
      <w:r w:rsidRPr="00DA3743">
        <w:t>sezzjoni</w:t>
      </w:r>
      <w:r w:rsidR="004F3189" w:rsidRPr="00DA3743">
        <w:rPr>
          <w:spacing w:val="-7"/>
        </w:rPr>
        <w:t> </w:t>
      </w:r>
      <w:r w:rsidRPr="00DA3743">
        <w:rPr>
          <w:spacing w:val="-2"/>
        </w:rPr>
        <w:t>4.4).</w:t>
      </w:r>
    </w:p>
    <w:p w14:paraId="745F516C" w14:textId="77777777" w:rsidR="00843B14" w:rsidRPr="00DA3743" w:rsidRDefault="00843B14" w:rsidP="006902F7">
      <w:pPr>
        <w:suppressAutoHyphens/>
      </w:pPr>
    </w:p>
    <w:p w14:paraId="745F516D" w14:textId="77777777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Indebolimet</w:t>
      </w:r>
      <w:r w:rsidRPr="00DA3743">
        <w:rPr>
          <w:i/>
          <w:spacing w:val="-9"/>
        </w:rPr>
        <w:t xml:space="preserve"> </w:t>
      </w:r>
      <w:r w:rsidRPr="00DA3743">
        <w:rPr>
          <w:i/>
        </w:rPr>
        <w:t>tal-kliewi</w:t>
      </w:r>
      <w:r w:rsidRPr="00DA3743">
        <w:rPr>
          <w:i/>
          <w:spacing w:val="-9"/>
        </w:rPr>
        <w:t xml:space="preserve"> </w:t>
      </w:r>
      <w:r w:rsidRPr="00DA3743">
        <w:rPr>
          <w:i/>
        </w:rPr>
        <w:t>u</w:t>
      </w:r>
      <w:r w:rsidRPr="00DA3743">
        <w:rPr>
          <w:i/>
          <w:spacing w:val="-8"/>
        </w:rPr>
        <w:t xml:space="preserve"> </w:t>
      </w:r>
      <w:r w:rsidRPr="00DA3743">
        <w:rPr>
          <w:i/>
        </w:rPr>
        <w:t>tal-</w:t>
      </w:r>
      <w:r w:rsidRPr="00DA3743">
        <w:rPr>
          <w:i/>
          <w:spacing w:val="-2"/>
        </w:rPr>
        <w:t>fwied</w:t>
      </w:r>
    </w:p>
    <w:p w14:paraId="55BC5F42" w14:textId="77777777" w:rsidR="005D4F1A" w:rsidRPr="00DA3743" w:rsidRDefault="005D4F1A" w:rsidP="006902F7">
      <w:pPr>
        <w:keepNext/>
        <w:suppressAutoHyphens/>
        <w:rPr>
          <w:i/>
        </w:rPr>
      </w:pPr>
    </w:p>
    <w:p w14:paraId="745F516E" w14:textId="45D085E8" w:rsidR="00843B14" w:rsidRPr="00DA3743" w:rsidRDefault="003466A0" w:rsidP="006902F7">
      <w:pPr>
        <w:suppressAutoHyphens/>
      </w:pPr>
      <w:r w:rsidRPr="00DA3743">
        <w:rPr>
          <w:spacing w:val="-1"/>
        </w:rPr>
        <w:t>Ustekinumab</w:t>
      </w:r>
      <w:r w:rsidR="005E3319" w:rsidRPr="00DA3743">
        <w:rPr>
          <w:spacing w:val="-3"/>
        </w:rPr>
        <w:t xml:space="preserve"> </w:t>
      </w:r>
      <w:r w:rsidR="005E3319" w:rsidRPr="00DA3743">
        <w:t>ma</w:t>
      </w:r>
      <w:r w:rsidR="005E3319" w:rsidRPr="00DA3743">
        <w:rPr>
          <w:spacing w:val="-3"/>
        </w:rPr>
        <w:t xml:space="preserve"> </w:t>
      </w:r>
      <w:r w:rsidR="005E3319" w:rsidRPr="00DA3743">
        <w:t>ġiex</w:t>
      </w:r>
      <w:r w:rsidR="005E3319" w:rsidRPr="00DA3743">
        <w:rPr>
          <w:spacing w:val="-3"/>
        </w:rPr>
        <w:t xml:space="preserve"> </w:t>
      </w:r>
      <w:r w:rsidR="005E3319" w:rsidRPr="00DA3743">
        <w:t>studjat</w:t>
      </w:r>
      <w:r w:rsidR="005E3319" w:rsidRPr="00DA3743">
        <w:rPr>
          <w:spacing w:val="-3"/>
        </w:rPr>
        <w:t xml:space="preserve"> </w:t>
      </w:r>
      <w:r w:rsidR="005E3319" w:rsidRPr="00DA3743">
        <w:t>f’dawn</w:t>
      </w:r>
      <w:r w:rsidR="005E3319" w:rsidRPr="00DA3743">
        <w:rPr>
          <w:spacing w:val="-3"/>
        </w:rPr>
        <w:t xml:space="preserve"> </w:t>
      </w:r>
      <w:r w:rsidR="005E3319" w:rsidRPr="00DA3743">
        <w:t>il-popolazzjonijiet</w:t>
      </w:r>
      <w:r w:rsidR="005E3319" w:rsidRPr="00DA3743">
        <w:rPr>
          <w:spacing w:val="-3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5E3319" w:rsidRPr="00DA3743">
        <w:t>pazjenti</w:t>
      </w:r>
      <w:r w:rsidR="005E3319" w:rsidRPr="00DA3743">
        <w:rPr>
          <w:spacing w:val="-3"/>
        </w:rPr>
        <w:t xml:space="preserve"> </w:t>
      </w:r>
      <w:r w:rsidR="005E3319" w:rsidRPr="00DA3743">
        <w:t>u</w:t>
      </w:r>
      <w:r w:rsidR="005E3319" w:rsidRPr="00DA3743">
        <w:rPr>
          <w:spacing w:val="-3"/>
        </w:rPr>
        <w:t xml:space="preserve"> </w:t>
      </w:r>
      <w:r w:rsidR="005E3319" w:rsidRPr="00DA3743">
        <w:t>għalhekk</w:t>
      </w:r>
      <w:r w:rsidR="005E3319" w:rsidRPr="00DA3743">
        <w:rPr>
          <w:spacing w:val="-2"/>
        </w:rPr>
        <w:t xml:space="preserve"> </w:t>
      </w:r>
      <w:r w:rsidR="005E3319" w:rsidRPr="00DA3743">
        <w:t>ma</w:t>
      </w:r>
      <w:r w:rsidR="005E3319" w:rsidRPr="00DA3743">
        <w:rPr>
          <w:spacing w:val="-2"/>
        </w:rPr>
        <w:t xml:space="preserve"> </w:t>
      </w:r>
      <w:r w:rsidR="005E3319" w:rsidRPr="00DA3743">
        <w:t>tista’</w:t>
      </w:r>
      <w:r w:rsidR="005E3319" w:rsidRPr="00DA3743">
        <w:rPr>
          <w:spacing w:val="-2"/>
        </w:rPr>
        <w:t xml:space="preserve"> </w:t>
      </w:r>
      <w:r w:rsidR="005E3319" w:rsidRPr="00DA3743">
        <w:t>ssir</w:t>
      </w:r>
      <w:r w:rsidR="005E3319" w:rsidRPr="00DA3743">
        <w:rPr>
          <w:spacing w:val="-4"/>
        </w:rPr>
        <w:t xml:space="preserve"> </w:t>
      </w:r>
      <w:r w:rsidR="005E3319" w:rsidRPr="00DA3743">
        <w:t>l-ebda rakkomandazzjoni tad-doża.</w:t>
      </w:r>
    </w:p>
    <w:p w14:paraId="745F516F" w14:textId="77777777" w:rsidR="00843B14" w:rsidRPr="00DA3743" w:rsidRDefault="00843B14" w:rsidP="006902F7">
      <w:pPr>
        <w:suppressAutoHyphens/>
      </w:pPr>
    </w:p>
    <w:p w14:paraId="745F5170" w14:textId="77777777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Popolazzjoni</w:t>
      </w:r>
      <w:r w:rsidRPr="00DA3743">
        <w:rPr>
          <w:i/>
          <w:spacing w:val="-12"/>
        </w:rPr>
        <w:t xml:space="preserve"> </w:t>
      </w:r>
      <w:r w:rsidRPr="00DA3743">
        <w:rPr>
          <w:i/>
          <w:spacing w:val="-2"/>
        </w:rPr>
        <w:t>pedjatrika</w:t>
      </w:r>
    </w:p>
    <w:p w14:paraId="23DD2410" w14:textId="77777777" w:rsidR="00F80E19" w:rsidRPr="00DA3743" w:rsidRDefault="00F80E19" w:rsidP="006902F7">
      <w:pPr>
        <w:keepNext/>
        <w:suppressAutoHyphens/>
        <w:rPr>
          <w:iCs/>
        </w:rPr>
      </w:pPr>
    </w:p>
    <w:p w14:paraId="745F5171" w14:textId="08FADE1D" w:rsidR="00843B14" w:rsidRPr="00DA3743" w:rsidRDefault="005E3319" w:rsidP="006902F7">
      <w:pPr>
        <w:suppressAutoHyphens/>
      </w:pPr>
      <w:r w:rsidRPr="00DA3743">
        <w:t>Is-sigurtà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466A0" w:rsidRPr="00DA3743">
        <w:rPr>
          <w:spacing w:val="-1"/>
        </w:rPr>
        <w:t>ustekinumab</w:t>
      </w:r>
      <w:r w:rsidRPr="00DA3743">
        <w:rPr>
          <w:spacing w:val="-3"/>
        </w:rPr>
        <w:t xml:space="preserve"> </w:t>
      </w:r>
      <w:r w:rsidRPr="00DA3743">
        <w:t>fit-tfal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2"/>
        </w:rPr>
        <w:t xml:space="preserve"> </w:t>
      </w:r>
      <w:r w:rsidRPr="00DA3743">
        <w:t>psorijasi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anqas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6</w:t>
      </w:r>
      <w:r w:rsidR="00F80E19" w:rsidRPr="00DA3743">
        <w:rPr>
          <w:spacing w:val="-5"/>
        </w:rPr>
        <w:t> </w:t>
      </w:r>
      <w:r w:rsidRPr="00DA3743">
        <w:t>snin</w:t>
      </w:r>
      <w:r w:rsidRPr="00DA3743">
        <w:rPr>
          <w:spacing w:val="-4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2"/>
        </w:rPr>
        <w:t xml:space="preserve"> </w:t>
      </w:r>
      <w:r w:rsidRPr="00DA3743">
        <w:t>tfal b’artrite psorjatika li għandhom anqas minn 18-il sena ma ġewx determinati s’issa.</w:t>
      </w:r>
    </w:p>
    <w:p w14:paraId="03076AE7" w14:textId="77777777" w:rsidR="00DA1C18" w:rsidRPr="00DA3743" w:rsidRDefault="00DA1C18" w:rsidP="006902F7">
      <w:pPr>
        <w:suppressAutoHyphens/>
        <w:rPr>
          <w:u w:val="single"/>
        </w:rPr>
      </w:pPr>
    </w:p>
    <w:p w14:paraId="745F5172" w14:textId="525E54A0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Psorijasi</w:t>
      </w:r>
      <w:r w:rsidRPr="00DA3743">
        <w:rPr>
          <w:i/>
          <w:iCs/>
          <w:spacing w:val="-9"/>
        </w:rPr>
        <w:t xml:space="preserve"> </w:t>
      </w:r>
      <w:r w:rsidRPr="00DA3743">
        <w:rPr>
          <w:i/>
          <w:iCs/>
        </w:rPr>
        <w:t>tal-plakka</w:t>
      </w:r>
      <w:r w:rsidRPr="00DA3743">
        <w:rPr>
          <w:i/>
          <w:iCs/>
          <w:spacing w:val="-6"/>
        </w:rPr>
        <w:t xml:space="preserve"> </w:t>
      </w:r>
      <w:r w:rsidRPr="00DA3743">
        <w:rPr>
          <w:i/>
          <w:iCs/>
        </w:rPr>
        <w:t>pedjatrika</w:t>
      </w:r>
      <w:r w:rsidRPr="00DA3743">
        <w:rPr>
          <w:i/>
          <w:iCs/>
          <w:spacing w:val="-6"/>
        </w:rPr>
        <w:t xml:space="preserve"> </w:t>
      </w:r>
      <w:r w:rsidRPr="00DA3743">
        <w:rPr>
          <w:i/>
          <w:iCs/>
        </w:rPr>
        <w:t>(6</w:t>
      </w:r>
      <w:r w:rsidR="00F80E19" w:rsidRPr="00DA3743">
        <w:rPr>
          <w:i/>
          <w:iCs/>
          <w:spacing w:val="-5"/>
        </w:rPr>
        <w:t> </w:t>
      </w:r>
      <w:r w:rsidRPr="00DA3743">
        <w:rPr>
          <w:i/>
          <w:iCs/>
        </w:rPr>
        <w:t>snin</w:t>
      </w:r>
      <w:r w:rsidRPr="00DA3743">
        <w:rPr>
          <w:i/>
          <w:iCs/>
          <w:spacing w:val="-6"/>
        </w:rPr>
        <w:t xml:space="preserve"> </w:t>
      </w:r>
      <w:r w:rsidRPr="00DA3743">
        <w:rPr>
          <w:i/>
          <w:iCs/>
        </w:rPr>
        <w:t>u</w:t>
      </w:r>
      <w:r w:rsidRPr="00DA3743">
        <w:rPr>
          <w:i/>
          <w:iCs/>
          <w:spacing w:val="-6"/>
        </w:rPr>
        <w:t xml:space="preserve"> </w:t>
      </w:r>
      <w:r w:rsidRPr="00DA3743">
        <w:rPr>
          <w:i/>
          <w:iCs/>
          <w:spacing w:val="-2"/>
        </w:rPr>
        <w:t>aktar)</w:t>
      </w:r>
    </w:p>
    <w:p w14:paraId="5D6D17BD" w14:textId="77777777" w:rsidR="00F80E19" w:rsidRPr="00DA3743" w:rsidRDefault="00F80E19" w:rsidP="006902F7">
      <w:pPr>
        <w:keepNext/>
        <w:suppressAutoHyphens/>
      </w:pPr>
    </w:p>
    <w:p w14:paraId="745F5173" w14:textId="35BE81C2" w:rsidR="00843B14" w:rsidRPr="00DA3743" w:rsidRDefault="005E3319" w:rsidP="006902F7">
      <w:pPr>
        <w:suppressAutoHyphens/>
      </w:pPr>
      <w:r w:rsidRPr="00DA3743">
        <w:t xml:space="preserve">Id-doża rrakkomandata ta’ </w:t>
      </w:r>
      <w:r w:rsidR="00332AF3" w:rsidRPr="00DA3743">
        <w:t>WEZENLA</w:t>
      </w:r>
      <w:r w:rsidRPr="00DA3743">
        <w:t xml:space="preserve"> abbażi tal-piż tal-ġisem qed tintwera taħt (</w:t>
      </w:r>
      <w:r w:rsidR="003466A0" w:rsidRPr="00DA3743">
        <w:t>ara t</w:t>
      </w:r>
      <w:r w:rsidRPr="00DA3743">
        <w:t>abelli</w:t>
      </w:r>
      <w:r w:rsidR="00F80E19" w:rsidRPr="00DA3743">
        <w:t> </w:t>
      </w:r>
      <w:r w:rsidRPr="00DA3743">
        <w:t>1 u</w:t>
      </w:r>
      <w:r w:rsidR="00F80E19" w:rsidRPr="00DA3743">
        <w:t> </w:t>
      </w:r>
      <w:r w:rsidRPr="00DA3743">
        <w:t xml:space="preserve">2).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jingħata</w:t>
      </w:r>
      <w:r w:rsidRPr="00DA3743">
        <w:rPr>
          <w:spacing w:val="-2"/>
        </w:rPr>
        <w:t xml:space="preserve"> </w:t>
      </w:r>
      <w:r w:rsidR="003466A0" w:rsidRPr="00DA3743">
        <w:rPr>
          <w:spacing w:val="-2"/>
        </w:rPr>
        <w:t xml:space="preserve">taħt il-ġilda </w:t>
      </w:r>
      <w:r w:rsidRPr="00DA3743">
        <w:t>f’</w:t>
      </w:r>
      <w:r w:rsidR="003466A0" w:rsidRPr="00DA3743">
        <w:t>ġ</w:t>
      </w:r>
      <w:r w:rsidRPr="00DA3743">
        <w:t>imgħa</w:t>
      </w:r>
      <w:r w:rsidR="00F80E19" w:rsidRPr="00DA3743">
        <w:rPr>
          <w:spacing w:val="-2"/>
        </w:rPr>
        <w:t> </w:t>
      </w:r>
      <w:r w:rsidRPr="00DA3743">
        <w:t>0</w:t>
      </w:r>
      <w:r w:rsidRPr="00DA3743">
        <w:rPr>
          <w:spacing w:val="-3"/>
        </w:rPr>
        <w:t xml:space="preserve"> </w:t>
      </w:r>
      <w:r w:rsidRPr="00DA3743">
        <w:t>u</w:t>
      </w:r>
      <w:r w:rsidR="00F80E19" w:rsidRPr="00DA3743">
        <w:rPr>
          <w:spacing w:val="-3"/>
        </w:rPr>
        <w:t> </w:t>
      </w:r>
      <w:r w:rsidRPr="00DA3743">
        <w:t>4,</w:t>
      </w:r>
      <w:r w:rsidRPr="00DA3743">
        <w:rPr>
          <w:spacing w:val="-3"/>
        </w:rPr>
        <w:t xml:space="preserve"> </w:t>
      </w:r>
      <w:r w:rsidRPr="00DA3743">
        <w:t>imbagħad</w:t>
      </w:r>
      <w:r w:rsidRPr="00DA3743">
        <w:rPr>
          <w:spacing w:val="-2"/>
        </w:rPr>
        <w:t xml:space="preserve"> </w:t>
      </w:r>
      <w:r w:rsidRPr="00DA3743">
        <w:t>kull</w:t>
      </w:r>
      <w:r w:rsidRPr="00DA3743">
        <w:rPr>
          <w:spacing w:val="-2"/>
        </w:rPr>
        <w:t xml:space="preserve"> </w:t>
      </w:r>
      <w:r w:rsidRPr="00DA3743">
        <w:t>12-il</w:t>
      </w:r>
      <w:r w:rsidRPr="00DA3743">
        <w:rPr>
          <w:spacing w:val="-1"/>
        </w:rPr>
        <w:t xml:space="preserve"> 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hemm</w:t>
      </w:r>
      <w:r w:rsidRPr="00DA3743">
        <w:rPr>
          <w:spacing w:val="-3"/>
        </w:rPr>
        <w:t xml:space="preserve"> </w:t>
      </w:r>
      <w:r w:rsidRPr="00DA3743">
        <w:t>’il</w:t>
      </w:r>
      <w:r w:rsidRPr="00DA3743">
        <w:rPr>
          <w:spacing w:val="-3"/>
        </w:rPr>
        <w:t xml:space="preserve"> </w:t>
      </w:r>
      <w:r w:rsidRPr="00DA3743">
        <w:t>quddiem.</w:t>
      </w:r>
    </w:p>
    <w:p w14:paraId="7C3F4512" w14:textId="77777777" w:rsidR="000C408C" w:rsidRPr="00DA3743" w:rsidRDefault="000C408C" w:rsidP="006902F7">
      <w:pPr>
        <w:suppressAutoHyphens/>
        <w:rPr>
          <w:i/>
        </w:rPr>
      </w:pPr>
    </w:p>
    <w:p w14:paraId="745F5175" w14:textId="48CFFE3C" w:rsidR="00843B14" w:rsidRPr="00DA3743" w:rsidRDefault="005E3319" w:rsidP="006902F7">
      <w:pPr>
        <w:keepNext/>
        <w:suppressAutoHyphens/>
        <w:rPr>
          <w:b/>
          <w:bCs/>
          <w:iCs/>
          <w:spacing w:val="-2"/>
        </w:rPr>
      </w:pPr>
      <w:r w:rsidRPr="00DA3743">
        <w:rPr>
          <w:b/>
          <w:bCs/>
          <w:iCs/>
        </w:rPr>
        <w:t>Tabella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  <w:spacing w:val="-5"/>
        </w:rPr>
        <w:t>1</w:t>
      </w:r>
      <w:r w:rsidR="005D4F1A" w:rsidRPr="00DA3743">
        <w:rPr>
          <w:b/>
          <w:bCs/>
          <w:iCs/>
          <w:spacing w:val="-5"/>
        </w:rPr>
        <w:t>.</w:t>
      </w:r>
      <w:r w:rsidR="00E101D0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Id-doża</w:t>
      </w:r>
      <w:r w:rsidRPr="00DA3743">
        <w:rPr>
          <w:b/>
          <w:bCs/>
          <w:iCs/>
          <w:spacing w:val="-9"/>
        </w:rPr>
        <w:t xml:space="preserve"> </w:t>
      </w:r>
      <w:r w:rsidRPr="00DA3743">
        <w:rPr>
          <w:b/>
          <w:bCs/>
          <w:iCs/>
        </w:rPr>
        <w:t>rrakkomandata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ta’</w:t>
      </w:r>
      <w:r w:rsidRPr="00DA3743">
        <w:rPr>
          <w:b/>
          <w:bCs/>
          <w:iCs/>
          <w:spacing w:val="-6"/>
        </w:rPr>
        <w:t xml:space="preserve"> </w:t>
      </w:r>
      <w:r w:rsidR="00332AF3" w:rsidRPr="00DA3743">
        <w:rPr>
          <w:b/>
          <w:bCs/>
          <w:iCs/>
        </w:rPr>
        <w:t>WEZENLA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għal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psorijasi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  <w:spacing w:val="-2"/>
        </w:rPr>
        <w:t>pedjatrika</w:t>
      </w:r>
    </w:p>
    <w:p w14:paraId="71FC14A3" w14:textId="77777777" w:rsidR="00DA1C18" w:rsidRPr="00DA3743" w:rsidRDefault="00DA1C18" w:rsidP="006902F7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4934"/>
        <w:gridCol w:w="4130"/>
      </w:tblGrid>
      <w:tr w:rsidR="00843B14" w:rsidRPr="00DA3743" w14:paraId="745F5178" w14:textId="77777777" w:rsidTr="00D3291B">
        <w:trPr>
          <w:cantSplit/>
          <w:trHeight w:val="20"/>
          <w:tblHeader/>
        </w:trPr>
        <w:tc>
          <w:tcPr>
            <w:tcW w:w="2722" w:type="pct"/>
          </w:tcPr>
          <w:p w14:paraId="745F5176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Piż</w:t>
            </w:r>
            <w:r w:rsidRPr="00DA3743">
              <w:rPr>
                <w:b/>
                <w:spacing w:val="-7"/>
              </w:rPr>
              <w:t xml:space="preserve"> </w:t>
            </w:r>
            <w:r w:rsidRPr="00DA3743">
              <w:rPr>
                <w:b/>
              </w:rPr>
              <w:t>tal-ġisem</w:t>
            </w:r>
            <w:r w:rsidRPr="00DA3743">
              <w:rPr>
                <w:b/>
                <w:spacing w:val="-7"/>
              </w:rPr>
              <w:t xml:space="preserve"> </w:t>
            </w:r>
            <w:r w:rsidRPr="00DA3743">
              <w:rPr>
                <w:b/>
              </w:rPr>
              <w:t>fil-ħin</w:t>
            </w:r>
            <w:r w:rsidRPr="00DA3743">
              <w:rPr>
                <w:b/>
                <w:spacing w:val="-7"/>
              </w:rPr>
              <w:t xml:space="preserve"> </w:t>
            </w:r>
            <w:r w:rsidRPr="00DA3743">
              <w:rPr>
                <w:b/>
              </w:rPr>
              <w:t>tal-għoti</w:t>
            </w:r>
            <w:r w:rsidRPr="00DA3743">
              <w:rPr>
                <w:b/>
                <w:spacing w:val="-7"/>
              </w:rPr>
              <w:t xml:space="preserve"> </w:t>
            </w:r>
            <w:r w:rsidRPr="00DA3743">
              <w:rPr>
                <w:b/>
              </w:rPr>
              <w:t>tad-</w:t>
            </w:r>
            <w:r w:rsidRPr="00DA3743">
              <w:rPr>
                <w:b/>
                <w:spacing w:val="-4"/>
              </w:rPr>
              <w:t>doża</w:t>
            </w:r>
          </w:p>
        </w:tc>
        <w:tc>
          <w:tcPr>
            <w:tcW w:w="2278" w:type="pct"/>
          </w:tcPr>
          <w:p w14:paraId="745F5177" w14:textId="6E592DF8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Doża</w:t>
            </w:r>
            <w:r w:rsidRPr="00DA3743">
              <w:rPr>
                <w:b/>
                <w:spacing w:val="-4"/>
              </w:rPr>
              <w:t xml:space="preserve"> </w:t>
            </w:r>
            <w:r w:rsidR="003466A0" w:rsidRPr="00DA3743">
              <w:rPr>
                <w:b/>
                <w:spacing w:val="-2"/>
              </w:rPr>
              <w:t>r</w:t>
            </w:r>
            <w:r w:rsidRPr="00DA3743">
              <w:rPr>
                <w:b/>
                <w:spacing w:val="-2"/>
              </w:rPr>
              <w:t>rakkomandata</w:t>
            </w:r>
          </w:p>
        </w:tc>
      </w:tr>
      <w:tr w:rsidR="00843B14" w:rsidRPr="00DA3743" w14:paraId="745F517B" w14:textId="77777777" w:rsidTr="00D3291B">
        <w:trPr>
          <w:cantSplit/>
          <w:trHeight w:val="20"/>
        </w:trPr>
        <w:tc>
          <w:tcPr>
            <w:tcW w:w="2722" w:type="pct"/>
          </w:tcPr>
          <w:p w14:paraId="745F5179" w14:textId="50A5A073" w:rsidR="00843B14" w:rsidRPr="00DA3743" w:rsidRDefault="00305489" w:rsidP="006902F7">
            <w:pPr>
              <w:suppressAutoHyphens/>
              <w:jc w:val="center"/>
            </w:pPr>
            <w:r w:rsidRPr="00DA3743">
              <w:t>&lt; </w:t>
            </w:r>
            <w:r w:rsidR="005E3319" w:rsidRPr="00DA3743">
              <w:t>60</w:t>
            </w:r>
            <w:r w:rsidR="00150EEC" w:rsidRPr="00DA3743">
              <w:t> kg</w:t>
            </w:r>
          </w:p>
        </w:tc>
        <w:tc>
          <w:tcPr>
            <w:tcW w:w="2278" w:type="pct"/>
          </w:tcPr>
          <w:p w14:paraId="745F517A" w14:textId="1F0882FB" w:rsidR="00843B14" w:rsidRPr="00DA3743" w:rsidRDefault="005E3319" w:rsidP="006902F7">
            <w:pPr>
              <w:suppressAutoHyphens/>
              <w:jc w:val="center"/>
            </w:pPr>
            <w:r w:rsidRPr="00DA3743">
              <w:t>0.75</w:t>
            </w:r>
            <w:r w:rsidR="00C84D29" w:rsidRPr="00DA3743">
              <w:t> mg</w:t>
            </w:r>
            <w:r w:rsidRPr="00DA3743">
              <w:rPr>
                <w:spacing w:val="-2"/>
              </w:rPr>
              <w:t>/kg</w:t>
            </w:r>
          </w:p>
        </w:tc>
      </w:tr>
      <w:tr w:rsidR="00843B14" w:rsidRPr="00DA3743" w14:paraId="745F517E" w14:textId="77777777" w:rsidTr="00D3291B">
        <w:trPr>
          <w:cantSplit/>
          <w:trHeight w:val="20"/>
        </w:trPr>
        <w:tc>
          <w:tcPr>
            <w:tcW w:w="2722" w:type="pct"/>
          </w:tcPr>
          <w:p w14:paraId="745F517C" w14:textId="2CCC50AC" w:rsidR="00843B14" w:rsidRPr="00DA3743" w:rsidRDefault="00305489" w:rsidP="006902F7">
            <w:pPr>
              <w:suppressAutoHyphens/>
              <w:jc w:val="center"/>
            </w:pPr>
            <w:r w:rsidRPr="00DA3743">
              <w:t>≥ </w:t>
            </w:r>
            <w:r w:rsidR="005E3319" w:rsidRPr="00DA3743">
              <w:t>60-</w:t>
            </w:r>
            <w:r w:rsidR="00EF5590" w:rsidRPr="00DA3743">
              <w:t>≤ </w:t>
            </w:r>
            <w:r w:rsidR="005E3319" w:rsidRPr="00DA3743">
              <w:t>100</w:t>
            </w:r>
            <w:r w:rsidR="00150EEC" w:rsidRPr="00DA3743">
              <w:rPr>
                <w:spacing w:val="-1"/>
              </w:rPr>
              <w:t> kg</w:t>
            </w:r>
          </w:p>
        </w:tc>
        <w:tc>
          <w:tcPr>
            <w:tcW w:w="2278" w:type="pct"/>
          </w:tcPr>
          <w:p w14:paraId="745F517D" w14:textId="1B1742FD" w:rsidR="00843B14" w:rsidRPr="00DA3743" w:rsidRDefault="005E3319" w:rsidP="006902F7">
            <w:pPr>
              <w:suppressAutoHyphens/>
              <w:jc w:val="center"/>
            </w:pPr>
            <w:r w:rsidRPr="00DA3743">
              <w:t>45</w:t>
            </w:r>
            <w:r w:rsidR="00C84D29" w:rsidRPr="00DA3743">
              <w:t> mg</w:t>
            </w:r>
          </w:p>
        </w:tc>
      </w:tr>
      <w:tr w:rsidR="00843B14" w:rsidRPr="00DA3743" w14:paraId="745F5181" w14:textId="77777777" w:rsidTr="00D3291B">
        <w:trPr>
          <w:cantSplit/>
          <w:trHeight w:val="20"/>
        </w:trPr>
        <w:tc>
          <w:tcPr>
            <w:tcW w:w="2722" w:type="pct"/>
          </w:tcPr>
          <w:p w14:paraId="745F517F" w14:textId="706BFE0C" w:rsidR="00843B14" w:rsidRPr="00DA3743" w:rsidRDefault="00EF5590" w:rsidP="006902F7">
            <w:pPr>
              <w:suppressAutoHyphens/>
              <w:jc w:val="center"/>
            </w:pPr>
            <w:r w:rsidRPr="00DA3743">
              <w:t>&gt; </w:t>
            </w:r>
            <w:r w:rsidR="005E3319" w:rsidRPr="00DA3743">
              <w:t>100</w:t>
            </w:r>
            <w:r w:rsidR="00150EEC" w:rsidRPr="00DA3743">
              <w:t> kg</w:t>
            </w:r>
          </w:p>
        </w:tc>
        <w:tc>
          <w:tcPr>
            <w:tcW w:w="2278" w:type="pct"/>
          </w:tcPr>
          <w:p w14:paraId="745F5180" w14:textId="2EE36179" w:rsidR="00843B14" w:rsidRPr="00DA3743" w:rsidRDefault="005E3319" w:rsidP="006902F7">
            <w:pPr>
              <w:suppressAutoHyphens/>
              <w:jc w:val="center"/>
            </w:pPr>
            <w:r w:rsidRPr="00DA3743">
              <w:t>90</w:t>
            </w:r>
            <w:r w:rsidR="00C84D29" w:rsidRPr="00DA3743">
              <w:t> mg</w:t>
            </w:r>
          </w:p>
        </w:tc>
      </w:tr>
    </w:tbl>
    <w:p w14:paraId="745F5182" w14:textId="77777777" w:rsidR="00843B14" w:rsidRPr="00DA3743" w:rsidRDefault="00843B14" w:rsidP="006902F7">
      <w:pPr>
        <w:suppressAutoHyphens/>
        <w:rPr>
          <w:i/>
        </w:rPr>
      </w:pPr>
    </w:p>
    <w:p w14:paraId="745F5184" w14:textId="6E456BB1" w:rsidR="00843B14" w:rsidRPr="00DA3743" w:rsidRDefault="005E3319" w:rsidP="006902F7">
      <w:pPr>
        <w:suppressAutoHyphens/>
      </w:pPr>
      <w:r w:rsidRPr="00DA3743">
        <w:t>Biex tikkalkula l-volum tal-injezzjoni (mL) għall-pazjenti</w:t>
      </w:r>
      <w:r w:rsidR="00305489" w:rsidRPr="00DA3743">
        <w:t> &lt; </w:t>
      </w:r>
      <w:r w:rsidRPr="00DA3743">
        <w:t>60</w:t>
      </w:r>
      <w:r w:rsidR="00150EEC" w:rsidRPr="00DA3743">
        <w:t> kg</w:t>
      </w:r>
      <w:r w:rsidRPr="00DA3743">
        <w:t>, uża l-formula li ġejja: piż tal</w:t>
      </w:r>
      <w:r w:rsidR="007E7DFF" w:rsidRPr="00DA3743">
        <w:noBreakHyphen/>
      </w:r>
      <w:r w:rsidRPr="00DA3743">
        <w:t>ġisem</w:t>
      </w:r>
      <w:r w:rsidRPr="00DA3743">
        <w:rPr>
          <w:spacing w:val="-6"/>
        </w:rPr>
        <w:t xml:space="preserve"> </w:t>
      </w:r>
      <w:r w:rsidRPr="00DA3743">
        <w:t>(kg)</w:t>
      </w:r>
      <w:r w:rsidRPr="00DA3743">
        <w:rPr>
          <w:spacing w:val="-3"/>
        </w:rPr>
        <w:t xml:space="preserve"> </w:t>
      </w:r>
      <w:r w:rsidRPr="00DA3743">
        <w:t>x</w:t>
      </w:r>
      <w:r w:rsidRPr="00DA3743">
        <w:rPr>
          <w:spacing w:val="-3"/>
        </w:rPr>
        <w:t xml:space="preserve"> </w:t>
      </w:r>
      <w:r w:rsidRPr="00DA3743">
        <w:t>0.0083</w:t>
      </w:r>
      <w:r w:rsidRPr="00DA3743">
        <w:rPr>
          <w:spacing w:val="-3"/>
        </w:rPr>
        <w:t xml:space="preserve"> </w:t>
      </w:r>
      <w:r w:rsidRPr="00DA3743">
        <w:t>(mL/kg)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ara</w:t>
      </w:r>
      <w:r w:rsidRPr="00DA3743">
        <w:rPr>
          <w:spacing w:val="-5"/>
        </w:rPr>
        <w:t xml:space="preserve"> </w:t>
      </w:r>
      <w:r w:rsidR="003466A0" w:rsidRPr="00DA3743">
        <w:t>t</w:t>
      </w:r>
      <w:r w:rsidRPr="00DA3743">
        <w:t>abella</w:t>
      </w:r>
      <w:r w:rsidR="007F7929" w:rsidRPr="00DA3743">
        <w:rPr>
          <w:spacing w:val="-2"/>
        </w:rPr>
        <w:t> </w:t>
      </w:r>
      <w:r w:rsidRPr="00DA3743">
        <w:t>2.</w:t>
      </w:r>
      <w:r w:rsidRPr="00DA3743">
        <w:rPr>
          <w:spacing w:val="-4"/>
        </w:rPr>
        <w:t xml:space="preserve"> </w:t>
      </w:r>
      <w:r w:rsidRPr="00DA3743">
        <w:t>Il-volum</w:t>
      </w:r>
      <w:r w:rsidRPr="00DA3743">
        <w:rPr>
          <w:spacing w:val="-3"/>
        </w:rPr>
        <w:t xml:space="preserve"> </w:t>
      </w:r>
      <w:r w:rsidRPr="00DA3743">
        <w:t>ikkalkulat</w:t>
      </w:r>
      <w:r w:rsidRPr="00DA3743">
        <w:rPr>
          <w:spacing w:val="-3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jiżdied/jitnaqqas</w:t>
      </w:r>
      <w:r w:rsidRPr="00DA3743">
        <w:rPr>
          <w:spacing w:val="-3"/>
        </w:rPr>
        <w:t xml:space="preserve"> </w:t>
      </w:r>
      <w:r w:rsidRPr="00DA3743">
        <w:t>sal</w:t>
      </w:r>
      <w:r w:rsidR="007E7DFF" w:rsidRPr="00DA3743">
        <w:noBreakHyphen/>
      </w:r>
      <w:r w:rsidRPr="00DA3743">
        <w:t>eqreb</w:t>
      </w:r>
      <w:r w:rsidR="008F10D3" w:rsidRPr="00DA3743">
        <w:t xml:space="preserve"> </w:t>
      </w:r>
      <w:r w:rsidRPr="00DA3743">
        <w:t>0.01</w:t>
      </w:r>
      <w:r w:rsidR="00150EEC" w:rsidRPr="00DA3743">
        <w:rPr>
          <w:spacing w:val="-1"/>
        </w:rPr>
        <w:t> mL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jingħata</w:t>
      </w:r>
      <w:r w:rsidRPr="00DA3743">
        <w:rPr>
          <w:spacing w:val="-3"/>
        </w:rPr>
        <w:t xml:space="preserve"> </w:t>
      </w:r>
      <w:r w:rsidRPr="00DA3743">
        <w:t>permezz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siringa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1</w:t>
      </w:r>
      <w:r w:rsidR="00150EEC" w:rsidRPr="00DA3743">
        <w:rPr>
          <w:spacing w:val="-2"/>
        </w:rPr>
        <w:t> mL</w:t>
      </w:r>
      <w:r w:rsidRPr="00DA3743">
        <w:rPr>
          <w:spacing w:val="-2"/>
        </w:rPr>
        <w:t xml:space="preserve"> </w:t>
      </w:r>
      <w:r w:rsidRPr="00DA3743">
        <w:t>b’marki</w:t>
      </w:r>
      <w:r w:rsidRPr="00DA3743">
        <w:rPr>
          <w:spacing w:val="-2"/>
        </w:rPr>
        <w:t xml:space="preserve"> </w:t>
      </w:r>
      <w:r w:rsidRPr="00DA3743">
        <w:t>tal-kejl.</w:t>
      </w:r>
      <w:r w:rsidRPr="00DA3743">
        <w:rPr>
          <w:spacing w:val="-2"/>
        </w:rPr>
        <w:t xml:space="preserve"> </w:t>
      </w:r>
      <w:r w:rsidRPr="00DA3743">
        <w:t>Kunjett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45</w:t>
      </w:r>
      <w:r w:rsidR="00C84D29" w:rsidRPr="00DA3743">
        <w:rPr>
          <w:spacing w:val="-2"/>
        </w:rPr>
        <w:t> mg</w:t>
      </w:r>
      <w:r w:rsidRPr="00DA3743">
        <w:rPr>
          <w:spacing w:val="-2"/>
        </w:rPr>
        <w:t xml:space="preserve"> </w:t>
      </w:r>
      <w:r w:rsidRPr="00DA3743">
        <w:t>huwa</w:t>
      </w:r>
      <w:r w:rsidRPr="00DA3743">
        <w:rPr>
          <w:spacing w:val="-2"/>
        </w:rPr>
        <w:t xml:space="preserve"> </w:t>
      </w:r>
      <w:r w:rsidRPr="00DA3743">
        <w:t>disponibbli għal pazjenti pedjatriċi li jeħtieġ jirċievu inqas mid-doża sħiħa ta’ 45</w:t>
      </w:r>
      <w:r w:rsidR="00C84D29" w:rsidRPr="00DA3743">
        <w:t> mg</w:t>
      </w:r>
      <w:r w:rsidRPr="00DA3743">
        <w:t>.</w:t>
      </w:r>
    </w:p>
    <w:p w14:paraId="0B96076B" w14:textId="77777777" w:rsidR="00DA1C18" w:rsidRPr="00DA3743" w:rsidRDefault="00DA1C18" w:rsidP="006902F7">
      <w:pPr>
        <w:suppressAutoHyphens/>
        <w:rPr>
          <w:i/>
        </w:rPr>
      </w:pPr>
    </w:p>
    <w:p w14:paraId="745F5185" w14:textId="7D67740F" w:rsidR="00843B14" w:rsidRPr="00DA3743" w:rsidRDefault="005E3319" w:rsidP="006902F7">
      <w:pPr>
        <w:keepNext/>
        <w:suppressAutoHyphens/>
        <w:rPr>
          <w:b/>
          <w:bCs/>
          <w:iCs/>
          <w:spacing w:val="-5"/>
        </w:rPr>
      </w:pPr>
      <w:r w:rsidRPr="00DA3743">
        <w:rPr>
          <w:b/>
          <w:bCs/>
          <w:iCs/>
        </w:rPr>
        <w:t>Tabella</w:t>
      </w:r>
      <w:r w:rsidR="00D341D3" w:rsidRPr="00DA3743">
        <w:rPr>
          <w:b/>
          <w:bCs/>
          <w:iCs/>
          <w:spacing w:val="-1"/>
        </w:rPr>
        <w:t> </w:t>
      </w:r>
      <w:r w:rsidRPr="00DA3743">
        <w:rPr>
          <w:b/>
          <w:bCs/>
          <w:iCs/>
          <w:spacing w:val="-5"/>
        </w:rPr>
        <w:t>2</w:t>
      </w:r>
      <w:r w:rsidR="005D4F1A" w:rsidRPr="00DA3743">
        <w:rPr>
          <w:b/>
          <w:bCs/>
          <w:iCs/>
          <w:spacing w:val="-5"/>
        </w:rPr>
        <w:t>.</w:t>
      </w:r>
      <w:r w:rsidR="00E101D0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Volumi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tal-injezzjoni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ta’</w:t>
      </w:r>
      <w:r w:rsidRPr="00DA3743">
        <w:rPr>
          <w:b/>
          <w:bCs/>
          <w:iCs/>
          <w:spacing w:val="-6"/>
        </w:rPr>
        <w:t xml:space="preserve"> </w:t>
      </w:r>
      <w:r w:rsidR="00332AF3" w:rsidRPr="00DA3743">
        <w:rPr>
          <w:b/>
          <w:bCs/>
          <w:iCs/>
        </w:rPr>
        <w:t>WEZENLA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għal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pazjenti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pedjatriċi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bi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psorijasi</w:t>
      </w:r>
      <w:r w:rsidR="00305489" w:rsidRPr="00DA3743">
        <w:rPr>
          <w:b/>
          <w:bCs/>
          <w:iCs/>
        </w:rPr>
        <w:t> &lt; </w:t>
      </w:r>
      <w:r w:rsidRPr="00DA3743">
        <w:rPr>
          <w:b/>
          <w:bCs/>
          <w:iCs/>
        </w:rPr>
        <w:t>60</w:t>
      </w:r>
      <w:r w:rsidR="00150EEC" w:rsidRPr="00DA3743">
        <w:rPr>
          <w:b/>
          <w:bCs/>
          <w:iCs/>
          <w:spacing w:val="-5"/>
        </w:rPr>
        <w:t> kg</w:t>
      </w:r>
    </w:p>
    <w:p w14:paraId="0303E07B" w14:textId="77777777" w:rsidR="000C408C" w:rsidRPr="00DA3743" w:rsidRDefault="000C408C" w:rsidP="006902F7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3459"/>
        <w:gridCol w:w="1354"/>
        <w:gridCol w:w="4251"/>
      </w:tblGrid>
      <w:tr w:rsidR="00DA1C18" w:rsidRPr="00DA3743" w14:paraId="0D434036" w14:textId="77777777" w:rsidTr="00D3291B">
        <w:trPr>
          <w:cantSplit/>
          <w:trHeight w:val="20"/>
          <w:tblHeader/>
        </w:trPr>
        <w:tc>
          <w:tcPr>
            <w:tcW w:w="1908" w:type="pct"/>
            <w:vAlign w:val="center"/>
          </w:tcPr>
          <w:p w14:paraId="41D48975" w14:textId="07896A75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Piż tal-ġisem fil-ħin tal-għoti tad</w:t>
            </w:r>
            <w:r w:rsidR="00B50B72" w:rsidRPr="00DA3743">
              <w:rPr>
                <w:b/>
                <w:bCs/>
              </w:rPr>
              <w:noBreakHyphen/>
            </w:r>
            <w:r w:rsidRPr="00DA3743">
              <w:rPr>
                <w:b/>
                <w:bCs/>
              </w:rPr>
              <w:t xml:space="preserve"> doża (kg)</w:t>
            </w:r>
          </w:p>
        </w:tc>
        <w:tc>
          <w:tcPr>
            <w:tcW w:w="747" w:type="pct"/>
            <w:vAlign w:val="center"/>
          </w:tcPr>
          <w:p w14:paraId="11AA3176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Doża (mg)</w:t>
            </w:r>
          </w:p>
        </w:tc>
        <w:tc>
          <w:tcPr>
            <w:tcW w:w="2345" w:type="pct"/>
            <w:vAlign w:val="center"/>
          </w:tcPr>
          <w:p w14:paraId="49383B2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Volum tal-injezzjoni (mL)</w:t>
            </w:r>
          </w:p>
        </w:tc>
      </w:tr>
      <w:tr w:rsidR="00DA1C18" w:rsidRPr="00DA3743" w14:paraId="1E11B4B2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68030BB1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15</w:t>
            </w:r>
          </w:p>
        </w:tc>
        <w:tc>
          <w:tcPr>
            <w:tcW w:w="747" w:type="pct"/>
            <w:vAlign w:val="center"/>
          </w:tcPr>
          <w:p w14:paraId="57E4685B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11.3</w:t>
            </w:r>
          </w:p>
        </w:tc>
        <w:tc>
          <w:tcPr>
            <w:tcW w:w="2345" w:type="pct"/>
            <w:vAlign w:val="center"/>
          </w:tcPr>
          <w:p w14:paraId="708449D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0.12</w:t>
            </w:r>
          </w:p>
        </w:tc>
      </w:tr>
      <w:tr w:rsidR="00DA1C18" w:rsidRPr="00DA3743" w14:paraId="0F19E5C3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284DC03F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16</w:t>
            </w:r>
          </w:p>
        </w:tc>
        <w:tc>
          <w:tcPr>
            <w:tcW w:w="747" w:type="pct"/>
            <w:vAlign w:val="center"/>
          </w:tcPr>
          <w:p w14:paraId="49D4F17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12.0</w:t>
            </w:r>
          </w:p>
        </w:tc>
        <w:tc>
          <w:tcPr>
            <w:tcW w:w="2345" w:type="pct"/>
            <w:vAlign w:val="center"/>
          </w:tcPr>
          <w:p w14:paraId="09409ED4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0.13</w:t>
            </w:r>
          </w:p>
        </w:tc>
      </w:tr>
      <w:tr w:rsidR="00DA1C18" w:rsidRPr="00DA3743" w14:paraId="3EAF0019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6F902CE6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17</w:t>
            </w:r>
          </w:p>
        </w:tc>
        <w:tc>
          <w:tcPr>
            <w:tcW w:w="747" w:type="pct"/>
            <w:vAlign w:val="center"/>
          </w:tcPr>
          <w:p w14:paraId="09176334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12.8</w:t>
            </w:r>
          </w:p>
        </w:tc>
        <w:tc>
          <w:tcPr>
            <w:tcW w:w="2345" w:type="pct"/>
            <w:vAlign w:val="center"/>
          </w:tcPr>
          <w:p w14:paraId="614567E1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0.14</w:t>
            </w:r>
          </w:p>
        </w:tc>
      </w:tr>
      <w:tr w:rsidR="00DA1C18" w:rsidRPr="00DA3743" w14:paraId="28D799DF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5AA3A55C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18</w:t>
            </w:r>
          </w:p>
        </w:tc>
        <w:tc>
          <w:tcPr>
            <w:tcW w:w="747" w:type="pct"/>
            <w:vAlign w:val="center"/>
          </w:tcPr>
          <w:p w14:paraId="530B91F0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13.5</w:t>
            </w:r>
          </w:p>
        </w:tc>
        <w:tc>
          <w:tcPr>
            <w:tcW w:w="2345" w:type="pct"/>
            <w:vAlign w:val="center"/>
          </w:tcPr>
          <w:p w14:paraId="7DEA8404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0.15</w:t>
            </w:r>
          </w:p>
        </w:tc>
      </w:tr>
      <w:tr w:rsidR="00DA1C18" w:rsidRPr="00DA3743" w14:paraId="3A550E26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7236C2C5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19</w:t>
            </w:r>
          </w:p>
        </w:tc>
        <w:tc>
          <w:tcPr>
            <w:tcW w:w="747" w:type="pct"/>
            <w:vAlign w:val="center"/>
          </w:tcPr>
          <w:p w14:paraId="39DAF9B3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14.3</w:t>
            </w:r>
          </w:p>
        </w:tc>
        <w:tc>
          <w:tcPr>
            <w:tcW w:w="2345" w:type="pct"/>
            <w:vAlign w:val="center"/>
          </w:tcPr>
          <w:p w14:paraId="20AA24D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0.16</w:t>
            </w:r>
          </w:p>
        </w:tc>
      </w:tr>
      <w:tr w:rsidR="00DA1C18" w:rsidRPr="00DA3743" w14:paraId="3E9ACBC9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6C0C95CD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20</w:t>
            </w:r>
          </w:p>
        </w:tc>
        <w:tc>
          <w:tcPr>
            <w:tcW w:w="747" w:type="pct"/>
            <w:vAlign w:val="center"/>
          </w:tcPr>
          <w:p w14:paraId="39DBDD0C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15.0</w:t>
            </w:r>
          </w:p>
        </w:tc>
        <w:tc>
          <w:tcPr>
            <w:tcW w:w="2345" w:type="pct"/>
            <w:vAlign w:val="center"/>
          </w:tcPr>
          <w:p w14:paraId="42BBEDB3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0.17</w:t>
            </w:r>
          </w:p>
        </w:tc>
      </w:tr>
      <w:tr w:rsidR="00DA1C18" w:rsidRPr="00DA3743" w14:paraId="08AEA118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5388BD1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21</w:t>
            </w:r>
          </w:p>
        </w:tc>
        <w:tc>
          <w:tcPr>
            <w:tcW w:w="747" w:type="pct"/>
            <w:vAlign w:val="center"/>
          </w:tcPr>
          <w:p w14:paraId="3FCB7B8B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15.8</w:t>
            </w:r>
          </w:p>
        </w:tc>
        <w:tc>
          <w:tcPr>
            <w:tcW w:w="2345" w:type="pct"/>
            <w:vAlign w:val="center"/>
          </w:tcPr>
          <w:p w14:paraId="7C4F48F4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0.17</w:t>
            </w:r>
          </w:p>
        </w:tc>
      </w:tr>
      <w:tr w:rsidR="00DA1C18" w:rsidRPr="00DA3743" w14:paraId="1BC60F7A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2E66D14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22</w:t>
            </w:r>
          </w:p>
        </w:tc>
        <w:tc>
          <w:tcPr>
            <w:tcW w:w="747" w:type="pct"/>
            <w:vAlign w:val="center"/>
          </w:tcPr>
          <w:p w14:paraId="3977C6DF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16.5</w:t>
            </w:r>
          </w:p>
        </w:tc>
        <w:tc>
          <w:tcPr>
            <w:tcW w:w="2345" w:type="pct"/>
            <w:vAlign w:val="center"/>
          </w:tcPr>
          <w:p w14:paraId="43151B53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0.18</w:t>
            </w:r>
          </w:p>
        </w:tc>
      </w:tr>
      <w:tr w:rsidR="00DA1C18" w:rsidRPr="00DA3743" w14:paraId="26121034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184C8A5F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23</w:t>
            </w:r>
          </w:p>
        </w:tc>
        <w:tc>
          <w:tcPr>
            <w:tcW w:w="747" w:type="pct"/>
            <w:vAlign w:val="center"/>
          </w:tcPr>
          <w:p w14:paraId="4B652A30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17.3</w:t>
            </w:r>
          </w:p>
        </w:tc>
        <w:tc>
          <w:tcPr>
            <w:tcW w:w="2345" w:type="pct"/>
            <w:vAlign w:val="center"/>
          </w:tcPr>
          <w:p w14:paraId="03105ED0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0.19</w:t>
            </w:r>
          </w:p>
        </w:tc>
      </w:tr>
      <w:tr w:rsidR="00DA1C18" w:rsidRPr="00DA3743" w14:paraId="255FC847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1E046F0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24</w:t>
            </w:r>
          </w:p>
        </w:tc>
        <w:tc>
          <w:tcPr>
            <w:tcW w:w="747" w:type="pct"/>
            <w:vAlign w:val="center"/>
          </w:tcPr>
          <w:p w14:paraId="2B249C70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18.0</w:t>
            </w:r>
          </w:p>
        </w:tc>
        <w:tc>
          <w:tcPr>
            <w:tcW w:w="2345" w:type="pct"/>
            <w:vAlign w:val="center"/>
          </w:tcPr>
          <w:p w14:paraId="36924B4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0.20</w:t>
            </w:r>
          </w:p>
        </w:tc>
      </w:tr>
      <w:tr w:rsidR="00DA1C18" w:rsidRPr="00DA3743" w14:paraId="520E8F02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66931692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25</w:t>
            </w:r>
          </w:p>
        </w:tc>
        <w:tc>
          <w:tcPr>
            <w:tcW w:w="747" w:type="pct"/>
            <w:vAlign w:val="center"/>
          </w:tcPr>
          <w:p w14:paraId="33D5C385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18.8</w:t>
            </w:r>
          </w:p>
        </w:tc>
        <w:tc>
          <w:tcPr>
            <w:tcW w:w="2345" w:type="pct"/>
            <w:vAlign w:val="center"/>
          </w:tcPr>
          <w:p w14:paraId="2ABA8F0C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0.21</w:t>
            </w:r>
          </w:p>
        </w:tc>
      </w:tr>
      <w:tr w:rsidR="00DA1C18" w:rsidRPr="00DA3743" w14:paraId="00507C28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13911CC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lastRenderedPageBreak/>
              <w:t>26</w:t>
            </w:r>
          </w:p>
        </w:tc>
        <w:tc>
          <w:tcPr>
            <w:tcW w:w="747" w:type="pct"/>
            <w:vAlign w:val="center"/>
          </w:tcPr>
          <w:p w14:paraId="410A3BC9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19.5</w:t>
            </w:r>
          </w:p>
        </w:tc>
        <w:tc>
          <w:tcPr>
            <w:tcW w:w="2345" w:type="pct"/>
            <w:vAlign w:val="center"/>
          </w:tcPr>
          <w:p w14:paraId="40A47605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0.22</w:t>
            </w:r>
          </w:p>
        </w:tc>
      </w:tr>
      <w:tr w:rsidR="00DA1C18" w:rsidRPr="00DA3743" w14:paraId="5B04F829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2AB7B1F2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27</w:t>
            </w:r>
          </w:p>
        </w:tc>
        <w:tc>
          <w:tcPr>
            <w:tcW w:w="747" w:type="pct"/>
            <w:vAlign w:val="center"/>
          </w:tcPr>
          <w:p w14:paraId="64325938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20.3</w:t>
            </w:r>
          </w:p>
        </w:tc>
        <w:tc>
          <w:tcPr>
            <w:tcW w:w="2345" w:type="pct"/>
            <w:vAlign w:val="center"/>
          </w:tcPr>
          <w:p w14:paraId="7A95AC6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0.22</w:t>
            </w:r>
          </w:p>
        </w:tc>
      </w:tr>
      <w:tr w:rsidR="00DA1C18" w:rsidRPr="00DA3743" w14:paraId="7CC81F43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68B13501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28</w:t>
            </w:r>
          </w:p>
        </w:tc>
        <w:tc>
          <w:tcPr>
            <w:tcW w:w="747" w:type="pct"/>
            <w:vAlign w:val="center"/>
          </w:tcPr>
          <w:p w14:paraId="714B47B8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21.0</w:t>
            </w:r>
          </w:p>
        </w:tc>
        <w:tc>
          <w:tcPr>
            <w:tcW w:w="2345" w:type="pct"/>
            <w:vAlign w:val="center"/>
          </w:tcPr>
          <w:p w14:paraId="700B4E4F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0.23</w:t>
            </w:r>
          </w:p>
        </w:tc>
      </w:tr>
      <w:tr w:rsidR="00DA1C18" w:rsidRPr="00DA3743" w14:paraId="7D6B8538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24644334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29</w:t>
            </w:r>
          </w:p>
        </w:tc>
        <w:tc>
          <w:tcPr>
            <w:tcW w:w="747" w:type="pct"/>
            <w:vAlign w:val="center"/>
          </w:tcPr>
          <w:p w14:paraId="3572F11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21.8</w:t>
            </w:r>
          </w:p>
        </w:tc>
        <w:tc>
          <w:tcPr>
            <w:tcW w:w="2345" w:type="pct"/>
            <w:vAlign w:val="center"/>
          </w:tcPr>
          <w:p w14:paraId="1597D8F9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0.24</w:t>
            </w:r>
          </w:p>
        </w:tc>
      </w:tr>
      <w:tr w:rsidR="00DA1C18" w:rsidRPr="00DA3743" w14:paraId="33C6CB5B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20E2C176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30</w:t>
            </w:r>
          </w:p>
        </w:tc>
        <w:tc>
          <w:tcPr>
            <w:tcW w:w="747" w:type="pct"/>
            <w:vAlign w:val="center"/>
          </w:tcPr>
          <w:p w14:paraId="3624991F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22.5</w:t>
            </w:r>
          </w:p>
        </w:tc>
        <w:tc>
          <w:tcPr>
            <w:tcW w:w="2345" w:type="pct"/>
            <w:vAlign w:val="center"/>
          </w:tcPr>
          <w:p w14:paraId="3512F82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0.25</w:t>
            </w:r>
          </w:p>
        </w:tc>
      </w:tr>
      <w:tr w:rsidR="00DA1C18" w:rsidRPr="00DA3743" w14:paraId="49780CD8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6C743E11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31</w:t>
            </w:r>
          </w:p>
        </w:tc>
        <w:tc>
          <w:tcPr>
            <w:tcW w:w="747" w:type="pct"/>
            <w:vAlign w:val="center"/>
          </w:tcPr>
          <w:p w14:paraId="427E147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23.3</w:t>
            </w:r>
          </w:p>
        </w:tc>
        <w:tc>
          <w:tcPr>
            <w:tcW w:w="2345" w:type="pct"/>
            <w:vAlign w:val="center"/>
          </w:tcPr>
          <w:p w14:paraId="79E4615C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0.26</w:t>
            </w:r>
          </w:p>
        </w:tc>
      </w:tr>
      <w:tr w:rsidR="00DA1C18" w:rsidRPr="00DA3743" w14:paraId="36BA8B6E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1D918F3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32</w:t>
            </w:r>
          </w:p>
        </w:tc>
        <w:tc>
          <w:tcPr>
            <w:tcW w:w="747" w:type="pct"/>
            <w:vAlign w:val="center"/>
          </w:tcPr>
          <w:p w14:paraId="742FF52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24.0</w:t>
            </w:r>
          </w:p>
        </w:tc>
        <w:tc>
          <w:tcPr>
            <w:tcW w:w="2345" w:type="pct"/>
            <w:vAlign w:val="center"/>
          </w:tcPr>
          <w:p w14:paraId="6EDD3155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0.27</w:t>
            </w:r>
          </w:p>
        </w:tc>
      </w:tr>
      <w:tr w:rsidR="00DA1C18" w:rsidRPr="00DA3743" w14:paraId="1BE8F1B1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2D83D70D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33</w:t>
            </w:r>
          </w:p>
        </w:tc>
        <w:tc>
          <w:tcPr>
            <w:tcW w:w="747" w:type="pct"/>
            <w:vAlign w:val="center"/>
          </w:tcPr>
          <w:p w14:paraId="35DDCA44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24.8</w:t>
            </w:r>
          </w:p>
        </w:tc>
        <w:tc>
          <w:tcPr>
            <w:tcW w:w="2345" w:type="pct"/>
            <w:vAlign w:val="center"/>
          </w:tcPr>
          <w:p w14:paraId="18A5638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0.27</w:t>
            </w:r>
          </w:p>
        </w:tc>
      </w:tr>
      <w:tr w:rsidR="00DA1C18" w:rsidRPr="00DA3743" w14:paraId="4BC228FD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528CC221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34</w:t>
            </w:r>
          </w:p>
        </w:tc>
        <w:tc>
          <w:tcPr>
            <w:tcW w:w="747" w:type="pct"/>
            <w:vAlign w:val="center"/>
          </w:tcPr>
          <w:p w14:paraId="7D0059FB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25.5</w:t>
            </w:r>
          </w:p>
        </w:tc>
        <w:tc>
          <w:tcPr>
            <w:tcW w:w="2345" w:type="pct"/>
            <w:vAlign w:val="center"/>
          </w:tcPr>
          <w:p w14:paraId="1188E4E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0.28</w:t>
            </w:r>
          </w:p>
        </w:tc>
      </w:tr>
      <w:tr w:rsidR="00DA1C18" w:rsidRPr="00DA3743" w14:paraId="2C2BBABD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72AB5F2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35</w:t>
            </w:r>
          </w:p>
        </w:tc>
        <w:tc>
          <w:tcPr>
            <w:tcW w:w="747" w:type="pct"/>
            <w:vAlign w:val="center"/>
          </w:tcPr>
          <w:p w14:paraId="336E54ED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26.3</w:t>
            </w:r>
          </w:p>
        </w:tc>
        <w:tc>
          <w:tcPr>
            <w:tcW w:w="2345" w:type="pct"/>
            <w:vAlign w:val="center"/>
          </w:tcPr>
          <w:p w14:paraId="2ABCE862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0.29</w:t>
            </w:r>
          </w:p>
        </w:tc>
      </w:tr>
      <w:tr w:rsidR="00DA1C18" w:rsidRPr="00DA3743" w14:paraId="779FDA25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24A7B4E9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36</w:t>
            </w:r>
          </w:p>
        </w:tc>
        <w:tc>
          <w:tcPr>
            <w:tcW w:w="747" w:type="pct"/>
            <w:vAlign w:val="center"/>
          </w:tcPr>
          <w:p w14:paraId="50D416B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27.0</w:t>
            </w:r>
          </w:p>
        </w:tc>
        <w:tc>
          <w:tcPr>
            <w:tcW w:w="2345" w:type="pct"/>
            <w:vAlign w:val="center"/>
          </w:tcPr>
          <w:p w14:paraId="7378AD5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0.30</w:t>
            </w:r>
          </w:p>
        </w:tc>
      </w:tr>
      <w:tr w:rsidR="00DA1C18" w:rsidRPr="00DA3743" w14:paraId="45EC41A4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4A80A5F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37</w:t>
            </w:r>
          </w:p>
        </w:tc>
        <w:tc>
          <w:tcPr>
            <w:tcW w:w="747" w:type="pct"/>
            <w:vAlign w:val="center"/>
          </w:tcPr>
          <w:p w14:paraId="446BDD8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27.8</w:t>
            </w:r>
          </w:p>
        </w:tc>
        <w:tc>
          <w:tcPr>
            <w:tcW w:w="2345" w:type="pct"/>
            <w:vAlign w:val="center"/>
          </w:tcPr>
          <w:p w14:paraId="791F6ED8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0.31</w:t>
            </w:r>
          </w:p>
        </w:tc>
      </w:tr>
      <w:tr w:rsidR="00DA1C18" w:rsidRPr="00DA3743" w14:paraId="478D4399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139EFD15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38</w:t>
            </w:r>
          </w:p>
        </w:tc>
        <w:tc>
          <w:tcPr>
            <w:tcW w:w="747" w:type="pct"/>
            <w:vAlign w:val="center"/>
          </w:tcPr>
          <w:p w14:paraId="555FD390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28.5</w:t>
            </w:r>
          </w:p>
        </w:tc>
        <w:tc>
          <w:tcPr>
            <w:tcW w:w="2345" w:type="pct"/>
            <w:vAlign w:val="center"/>
          </w:tcPr>
          <w:p w14:paraId="58441959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0.32</w:t>
            </w:r>
          </w:p>
        </w:tc>
      </w:tr>
      <w:tr w:rsidR="00DA1C18" w:rsidRPr="00DA3743" w14:paraId="31CCD0DF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11671D60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39</w:t>
            </w:r>
          </w:p>
        </w:tc>
        <w:tc>
          <w:tcPr>
            <w:tcW w:w="747" w:type="pct"/>
            <w:vAlign w:val="center"/>
          </w:tcPr>
          <w:p w14:paraId="3BDEA8B8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29.3</w:t>
            </w:r>
          </w:p>
        </w:tc>
        <w:tc>
          <w:tcPr>
            <w:tcW w:w="2345" w:type="pct"/>
            <w:vAlign w:val="center"/>
          </w:tcPr>
          <w:p w14:paraId="67FB6133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0.32</w:t>
            </w:r>
          </w:p>
        </w:tc>
      </w:tr>
      <w:tr w:rsidR="00DA1C18" w:rsidRPr="00DA3743" w14:paraId="00ED8B59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1975D1B5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40</w:t>
            </w:r>
          </w:p>
        </w:tc>
        <w:tc>
          <w:tcPr>
            <w:tcW w:w="747" w:type="pct"/>
            <w:vAlign w:val="center"/>
          </w:tcPr>
          <w:p w14:paraId="57FAC64C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30.0</w:t>
            </w:r>
          </w:p>
        </w:tc>
        <w:tc>
          <w:tcPr>
            <w:tcW w:w="2345" w:type="pct"/>
            <w:vAlign w:val="center"/>
          </w:tcPr>
          <w:p w14:paraId="4A963EA1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0.33</w:t>
            </w:r>
          </w:p>
        </w:tc>
      </w:tr>
      <w:tr w:rsidR="00DA1C18" w:rsidRPr="00DA3743" w14:paraId="5570C6AA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3407752D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41</w:t>
            </w:r>
          </w:p>
        </w:tc>
        <w:tc>
          <w:tcPr>
            <w:tcW w:w="747" w:type="pct"/>
            <w:vAlign w:val="center"/>
          </w:tcPr>
          <w:p w14:paraId="1D2720C2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30.8</w:t>
            </w:r>
          </w:p>
        </w:tc>
        <w:tc>
          <w:tcPr>
            <w:tcW w:w="2345" w:type="pct"/>
            <w:vAlign w:val="center"/>
          </w:tcPr>
          <w:p w14:paraId="0120768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0.34</w:t>
            </w:r>
          </w:p>
        </w:tc>
      </w:tr>
      <w:tr w:rsidR="00DA1C18" w:rsidRPr="00DA3743" w14:paraId="36C4E9E4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62825C3C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42</w:t>
            </w:r>
          </w:p>
        </w:tc>
        <w:tc>
          <w:tcPr>
            <w:tcW w:w="747" w:type="pct"/>
            <w:vAlign w:val="center"/>
          </w:tcPr>
          <w:p w14:paraId="3E1949C8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31.5</w:t>
            </w:r>
          </w:p>
        </w:tc>
        <w:tc>
          <w:tcPr>
            <w:tcW w:w="2345" w:type="pct"/>
            <w:vAlign w:val="center"/>
          </w:tcPr>
          <w:p w14:paraId="6B304B48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0.35</w:t>
            </w:r>
          </w:p>
        </w:tc>
      </w:tr>
      <w:tr w:rsidR="00DA1C18" w:rsidRPr="00DA3743" w14:paraId="3ADFF008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3B4D967C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43</w:t>
            </w:r>
          </w:p>
        </w:tc>
        <w:tc>
          <w:tcPr>
            <w:tcW w:w="747" w:type="pct"/>
            <w:vAlign w:val="center"/>
          </w:tcPr>
          <w:p w14:paraId="2A92F7E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32.3</w:t>
            </w:r>
          </w:p>
        </w:tc>
        <w:tc>
          <w:tcPr>
            <w:tcW w:w="2345" w:type="pct"/>
            <w:vAlign w:val="center"/>
          </w:tcPr>
          <w:p w14:paraId="633D1F20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0.36</w:t>
            </w:r>
          </w:p>
        </w:tc>
      </w:tr>
      <w:tr w:rsidR="00DA1C18" w:rsidRPr="00DA3743" w14:paraId="577DF11E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3C0841D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44</w:t>
            </w:r>
          </w:p>
        </w:tc>
        <w:tc>
          <w:tcPr>
            <w:tcW w:w="747" w:type="pct"/>
            <w:vAlign w:val="center"/>
          </w:tcPr>
          <w:p w14:paraId="23D2B444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33.0</w:t>
            </w:r>
          </w:p>
        </w:tc>
        <w:tc>
          <w:tcPr>
            <w:tcW w:w="2345" w:type="pct"/>
            <w:vAlign w:val="center"/>
          </w:tcPr>
          <w:p w14:paraId="655A626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0.37</w:t>
            </w:r>
          </w:p>
        </w:tc>
      </w:tr>
      <w:tr w:rsidR="00DA1C18" w:rsidRPr="00DA3743" w14:paraId="380608D9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1597F4B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45</w:t>
            </w:r>
          </w:p>
        </w:tc>
        <w:tc>
          <w:tcPr>
            <w:tcW w:w="747" w:type="pct"/>
            <w:vAlign w:val="center"/>
          </w:tcPr>
          <w:p w14:paraId="01943B79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33.8</w:t>
            </w:r>
          </w:p>
        </w:tc>
        <w:tc>
          <w:tcPr>
            <w:tcW w:w="2345" w:type="pct"/>
            <w:vAlign w:val="center"/>
          </w:tcPr>
          <w:p w14:paraId="2EBA316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0.37</w:t>
            </w:r>
          </w:p>
        </w:tc>
      </w:tr>
      <w:tr w:rsidR="00DA1C18" w:rsidRPr="00DA3743" w14:paraId="386FBD9A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5A8E364C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46</w:t>
            </w:r>
          </w:p>
        </w:tc>
        <w:tc>
          <w:tcPr>
            <w:tcW w:w="747" w:type="pct"/>
            <w:vAlign w:val="center"/>
          </w:tcPr>
          <w:p w14:paraId="1CC5F274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34.5</w:t>
            </w:r>
          </w:p>
        </w:tc>
        <w:tc>
          <w:tcPr>
            <w:tcW w:w="2345" w:type="pct"/>
            <w:vAlign w:val="center"/>
          </w:tcPr>
          <w:p w14:paraId="70F314B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0.38</w:t>
            </w:r>
          </w:p>
        </w:tc>
      </w:tr>
      <w:tr w:rsidR="00DA1C18" w:rsidRPr="00DA3743" w14:paraId="7E1455E4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31C98B19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47</w:t>
            </w:r>
          </w:p>
        </w:tc>
        <w:tc>
          <w:tcPr>
            <w:tcW w:w="747" w:type="pct"/>
            <w:vAlign w:val="center"/>
          </w:tcPr>
          <w:p w14:paraId="1BEA02D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35.3</w:t>
            </w:r>
          </w:p>
        </w:tc>
        <w:tc>
          <w:tcPr>
            <w:tcW w:w="2345" w:type="pct"/>
            <w:vAlign w:val="center"/>
          </w:tcPr>
          <w:p w14:paraId="7B7CCEB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0.39</w:t>
            </w:r>
          </w:p>
        </w:tc>
      </w:tr>
      <w:tr w:rsidR="00DA1C18" w:rsidRPr="00DA3743" w14:paraId="6B3D7CA6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6D300A3B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48</w:t>
            </w:r>
          </w:p>
        </w:tc>
        <w:tc>
          <w:tcPr>
            <w:tcW w:w="747" w:type="pct"/>
            <w:vAlign w:val="center"/>
          </w:tcPr>
          <w:p w14:paraId="670563C1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36.0</w:t>
            </w:r>
          </w:p>
        </w:tc>
        <w:tc>
          <w:tcPr>
            <w:tcW w:w="2345" w:type="pct"/>
            <w:vAlign w:val="center"/>
          </w:tcPr>
          <w:p w14:paraId="54D0D9B9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0.40</w:t>
            </w:r>
          </w:p>
        </w:tc>
      </w:tr>
      <w:tr w:rsidR="00DA1C18" w:rsidRPr="00DA3743" w14:paraId="16E0D8DD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30E3E278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49</w:t>
            </w:r>
          </w:p>
        </w:tc>
        <w:tc>
          <w:tcPr>
            <w:tcW w:w="747" w:type="pct"/>
            <w:vAlign w:val="center"/>
          </w:tcPr>
          <w:p w14:paraId="3173DA4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36.8</w:t>
            </w:r>
          </w:p>
        </w:tc>
        <w:tc>
          <w:tcPr>
            <w:tcW w:w="2345" w:type="pct"/>
            <w:vAlign w:val="center"/>
          </w:tcPr>
          <w:p w14:paraId="448AAB7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0.41</w:t>
            </w:r>
          </w:p>
        </w:tc>
      </w:tr>
      <w:tr w:rsidR="00DA1C18" w:rsidRPr="00DA3743" w14:paraId="767EEE87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4AEC4796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50</w:t>
            </w:r>
          </w:p>
        </w:tc>
        <w:tc>
          <w:tcPr>
            <w:tcW w:w="747" w:type="pct"/>
            <w:vAlign w:val="center"/>
          </w:tcPr>
          <w:p w14:paraId="65833343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37.5</w:t>
            </w:r>
          </w:p>
        </w:tc>
        <w:tc>
          <w:tcPr>
            <w:tcW w:w="2345" w:type="pct"/>
            <w:vAlign w:val="center"/>
          </w:tcPr>
          <w:p w14:paraId="75526F26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0.42</w:t>
            </w:r>
          </w:p>
        </w:tc>
      </w:tr>
      <w:tr w:rsidR="00DA1C18" w:rsidRPr="00DA3743" w14:paraId="77646A98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7E919645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51</w:t>
            </w:r>
          </w:p>
        </w:tc>
        <w:tc>
          <w:tcPr>
            <w:tcW w:w="747" w:type="pct"/>
            <w:vAlign w:val="center"/>
          </w:tcPr>
          <w:p w14:paraId="323EBE31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38.3</w:t>
            </w:r>
          </w:p>
        </w:tc>
        <w:tc>
          <w:tcPr>
            <w:tcW w:w="2345" w:type="pct"/>
            <w:vAlign w:val="center"/>
          </w:tcPr>
          <w:p w14:paraId="2C1331A6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0.42</w:t>
            </w:r>
          </w:p>
        </w:tc>
      </w:tr>
      <w:tr w:rsidR="00DA1C18" w:rsidRPr="00DA3743" w14:paraId="0BCC6936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625A3962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52</w:t>
            </w:r>
          </w:p>
        </w:tc>
        <w:tc>
          <w:tcPr>
            <w:tcW w:w="747" w:type="pct"/>
            <w:vAlign w:val="center"/>
          </w:tcPr>
          <w:p w14:paraId="3A5861A8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39.0</w:t>
            </w:r>
          </w:p>
        </w:tc>
        <w:tc>
          <w:tcPr>
            <w:tcW w:w="2345" w:type="pct"/>
            <w:vAlign w:val="center"/>
          </w:tcPr>
          <w:p w14:paraId="6BA749F0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0.43</w:t>
            </w:r>
          </w:p>
        </w:tc>
      </w:tr>
      <w:tr w:rsidR="00DA1C18" w:rsidRPr="00DA3743" w14:paraId="09470A15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3BECFB2F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53</w:t>
            </w:r>
          </w:p>
        </w:tc>
        <w:tc>
          <w:tcPr>
            <w:tcW w:w="747" w:type="pct"/>
            <w:vAlign w:val="center"/>
          </w:tcPr>
          <w:p w14:paraId="0D6D0741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39.8</w:t>
            </w:r>
          </w:p>
        </w:tc>
        <w:tc>
          <w:tcPr>
            <w:tcW w:w="2345" w:type="pct"/>
            <w:vAlign w:val="center"/>
          </w:tcPr>
          <w:p w14:paraId="2ABBFF8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0.44</w:t>
            </w:r>
          </w:p>
        </w:tc>
      </w:tr>
      <w:tr w:rsidR="00DA1C18" w:rsidRPr="00DA3743" w14:paraId="2B874012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055A7CE8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54</w:t>
            </w:r>
          </w:p>
        </w:tc>
        <w:tc>
          <w:tcPr>
            <w:tcW w:w="747" w:type="pct"/>
            <w:vAlign w:val="center"/>
          </w:tcPr>
          <w:p w14:paraId="7B768960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40.5</w:t>
            </w:r>
          </w:p>
        </w:tc>
        <w:tc>
          <w:tcPr>
            <w:tcW w:w="2345" w:type="pct"/>
            <w:vAlign w:val="center"/>
          </w:tcPr>
          <w:p w14:paraId="0D811174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0.45</w:t>
            </w:r>
          </w:p>
        </w:tc>
      </w:tr>
      <w:tr w:rsidR="00DA1C18" w:rsidRPr="00DA3743" w14:paraId="26F58904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7EB1BD7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55</w:t>
            </w:r>
          </w:p>
        </w:tc>
        <w:tc>
          <w:tcPr>
            <w:tcW w:w="747" w:type="pct"/>
            <w:vAlign w:val="center"/>
          </w:tcPr>
          <w:p w14:paraId="03BE70A6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41.3</w:t>
            </w:r>
          </w:p>
        </w:tc>
        <w:tc>
          <w:tcPr>
            <w:tcW w:w="2345" w:type="pct"/>
            <w:vAlign w:val="center"/>
          </w:tcPr>
          <w:p w14:paraId="3BF451DE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0.46</w:t>
            </w:r>
          </w:p>
        </w:tc>
      </w:tr>
      <w:tr w:rsidR="00DA1C18" w:rsidRPr="00DA3743" w14:paraId="454EB793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3496305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56</w:t>
            </w:r>
          </w:p>
        </w:tc>
        <w:tc>
          <w:tcPr>
            <w:tcW w:w="747" w:type="pct"/>
            <w:vAlign w:val="center"/>
          </w:tcPr>
          <w:p w14:paraId="00C9B4A1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42.0</w:t>
            </w:r>
          </w:p>
        </w:tc>
        <w:tc>
          <w:tcPr>
            <w:tcW w:w="2345" w:type="pct"/>
            <w:vAlign w:val="center"/>
          </w:tcPr>
          <w:p w14:paraId="55234659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0.46</w:t>
            </w:r>
          </w:p>
        </w:tc>
      </w:tr>
      <w:tr w:rsidR="00DA1C18" w:rsidRPr="00DA3743" w14:paraId="1243259B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77E54F47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57</w:t>
            </w:r>
          </w:p>
        </w:tc>
        <w:tc>
          <w:tcPr>
            <w:tcW w:w="747" w:type="pct"/>
            <w:vAlign w:val="center"/>
          </w:tcPr>
          <w:p w14:paraId="331F3E92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42.8</w:t>
            </w:r>
          </w:p>
        </w:tc>
        <w:tc>
          <w:tcPr>
            <w:tcW w:w="2345" w:type="pct"/>
            <w:vAlign w:val="center"/>
          </w:tcPr>
          <w:p w14:paraId="50B0308B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0.47</w:t>
            </w:r>
          </w:p>
        </w:tc>
      </w:tr>
      <w:tr w:rsidR="00DA1C18" w:rsidRPr="00DA3743" w14:paraId="130647B4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35066E5F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58</w:t>
            </w:r>
          </w:p>
        </w:tc>
        <w:tc>
          <w:tcPr>
            <w:tcW w:w="747" w:type="pct"/>
            <w:vAlign w:val="center"/>
          </w:tcPr>
          <w:p w14:paraId="52C4FBCA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43.5</w:t>
            </w:r>
          </w:p>
        </w:tc>
        <w:tc>
          <w:tcPr>
            <w:tcW w:w="2345" w:type="pct"/>
            <w:vAlign w:val="center"/>
          </w:tcPr>
          <w:p w14:paraId="69FC66F2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0.48</w:t>
            </w:r>
          </w:p>
        </w:tc>
      </w:tr>
      <w:tr w:rsidR="00DA1C18" w:rsidRPr="00DA3743" w14:paraId="3CF83AA4" w14:textId="77777777" w:rsidTr="00D3291B">
        <w:trPr>
          <w:cantSplit/>
          <w:trHeight w:val="20"/>
        </w:trPr>
        <w:tc>
          <w:tcPr>
            <w:tcW w:w="1908" w:type="pct"/>
            <w:vAlign w:val="center"/>
          </w:tcPr>
          <w:p w14:paraId="72F98C8B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59</w:t>
            </w:r>
          </w:p>
        </w:tc>
        <w:tc>
          <w:tcPr>
            <w:tcW w:w="747" w:type="pct"/>
            <w:vAlign w:val="center"/>
          </w:tcPr>
          <w:p w14:paraId="6A91ADA0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44.3</w:t>
            </w:r>
          </w:p>
        </w:tc>
        <w:tc>
          <w:tcPr>
            <w:tcW w:w="2345" w:type="pct"/>
            <w:vAlign w:val="center"/>
          </w:tcPr>
          <w:p w14:paraId="71BEBA26" w14:textId="77777777" w:rsidR="00DA1C18" w:rsidRPr="00DA3743" w:rsidRDefault="00DA1C18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0.49</w:t>
            </w:r>
          </w:p>
        </w:tc>
      </w:tr>
    </w:tbl>
    <w:p w14:paraId="745F523F" w14:textId="77777777" w:rsidR="00843B14" w:rsidRPr="00DA3743" w:rsidRDefault="00843B14" w:rsidP="006902F7">
      <w:pPr>
        <w:suppressAutoHyphens/>
        <w:rPr>
          <w:i/>
        </w:rPr>
      </w:pPr>
    </w:p>
    <w:p w14:paraId="745F5240" w14:textId="4B0DACB7" w:rsidR="00843B14" w:rsidRPr="00DA3743" w:rsidRDefault="005E3319" w:rsidP="006902F7">
      <w:pPr>
        <w:suppressAutoHyphens/>
      </w:pPr>
      <w:r w:rsidRPr="00DA3743">
        <w:t>Għandu</w:t>
      </w:r>
      <w:r w:rsidRPr="00DA3743">
        <w:rPr>
          <w:spacing w:val="-3"/>
        </w:rPr>
        <w:t xml:space="preserve"> </w:t>
      </w:r>
      <w:r w:rsidRPr="00DA3743">
        <w:t>jitqies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jitwaqqaf</w:t>
      </w:r>
      <w:r w:rsidRPr="00DA3743">
        <w:rPr>
          <w:spacing w:val="-3"/>
        </w:rPr>
        <w:t xml:space="preserve"> </w:t>
      </w:r>
      <w:r w:rsidRPr="00DA3743">
        <w:t>it-trattament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jkunu</w:t>
      </w:r>
      <w:r w:rsidRPr="00DA3743">
        <w:rPr>
          <w:spacing w:val="-3"/>
        </w:rPr>
        <w:t xml:space="preserve"> </w:t>
      </w:r>
      <w:r w:rsidRPr="00DA3743">
        <w:t>wrew</w:t>
      </w:r>
      <w:r w:rsidRPr="00DA3743">
        <w:rPr>
          <w:spacing w:val="-3"/>
        </w:rPr>
        <w:t xml:space="preserve"> </w:t>
      </w:r>
      <w:r w:rsidRPr="00DA3743">
        <w:t>l-ebda</w:t>
      </w:r>
      <w:r w:rsidRPr="00DA3743">
        <w:rPr>
          <w:spacing w:val="-2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kura</w:t>
      </w:r>
      <w:r w:rsidRPr="00DA3743">
        <w:rPr>
          <w:spacing w:val="-2"/>
        </w:rPr>
        <w:t xml:space="preserve"> </w:t>
      </w:r>
      <w:r w:rsidRPr="00DA3743">
        <w:t>sa 28</w:t>
      </w:r>
      <w:r w:rsidR="007E7DFF" w:rsidRPr="00DA3743">
        <w:t> </w:t>
      </w:r>
      <w:r w:rsidRPr="00DA3743">
        <w:t>ġimgħa.</w:t>
      </w:r>
    </w:p>
    <w:p w14:paraId="2EAB95B3" w14:textId="77777777" w:rsidR="004A126C" w:rsidRPr="00DA5C0D" w:rsidRDefault="004A126C" w:rsidP="004A126C">
      <w:pPr>
        <w:keepNext/>
        <w:widowControl w:val="0"/>
        <w:rPr>
          <w:u w:val="single"/>
        </w:rPr>
      </w:pPr>
    </w:p>
    <w:p w14:paraId="6FE7CD72" w14:textId="7ED0E344" w:rsidR="004A126C" w:rsidRPr="00DA5C0D" w:rsidRDefault="004A126C" w:rsidP="001969CC">
      <w:pPr>
        <w:keepNext/>
        <w:widowControl w:val="0"/>
        <w:rPr>
          <w:u w:val="single"/>
        </w:rPr>
      </w:pPr>
      <w:r w:rsidRPr="00DA5C0D">
        <w:rPr>
          <w:u w:val="single"/>
        </w:rPr>
        <w:t>Adulti</w:t>
      </w:r>
    </w:p>
    <w:p w14:paraId="745F5241" w14:textId="77777777" w:rsidR="00843B14" w:rsidRPr="00DA3743" w:rsidRDefault="00843B14" w:rsidP="006902F7">
      <w:pPr>
        <w:suppressAutoHyphens/>
      </w:pPr>
    </w:p>
    <w:p w14:paraId="745F5242" w14:textId="445EA704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Il-</w:t>
      </w:r>
      <w:r w:rsidR="00D12A0B" w:rsidRPr="00DA3743">
        <w:rPr>
          <w:i/>
          <w:iCs/>
        </w:rPr>
        <w:t>m</w:t>
      </w:r>
      <w:r w:rsidRPr="00DA3743">
        <w:rPr>
          <w:i/>
          <w:iCs/>
        </w:rPr>
        <w:t>arda</w:t>
      </w:r>
      <w:r w:rsidRPr="00DA3743">
        <w:rPr>
          <w:i/>
          <w:iCs/>
          <w:spacing w:val="-4"/>
        </w:rPr>
        <w:t xml:space="preserve"> </w:t>
      </w:r>
      <w:r w:rsidRPr="00DA3743">
        <w:rPr>
          <w:i/>
          <w:iCs/>
        </w:rPr>
        <w:t>ta’</w:t>
      </w:r>
      <w:r w:rsidRPr="00DA3743">
        <w:rPr>
          <w:i/>
          <w:iCs/>
          <w:spacing w:val="-3"/>
        </w:rPr>
        <w:t xml:space="preserve"> </w:t>
      </w:r>
      <w:r w:rsidRPr="00DA3743">
        <w:rPr>
          <w:i/>
          <w:iCs/>
        </w:rPr>
        <w:t>Crohn</w:t>
      </w:r>
    </w:p>
    <w:p w14:paraId="0A9F9E0C" w14:textId="77777777" w:rsidR="004A60DE" w:rsidRPr="00DA3743" w:rsidRDefault="004A60DE" w:rsidP="006902F7">
      <w:pPr>
        <w:keepNext/>
        <w:suppressAutoHyphens/>
      </w:pPr>
    </w:p>
    <w:p w14:paraId="745F5243" w14:textId="7D44C4C3" w:rsidR="00843B14" w:rsidRPr="00DA3743" w:rsidRDefault="005E3319" w:rsidP="006902F7">
      <w:pPr>
        <w:suppressAutoHyphens/>
      </w:pPr>
      <w:r w:rsidRPr="00DA3743">
        <w:t xml:space="preserve">Fil-kors ta’ trattament, l-ewwel doża ta’ </w:t>
      </w:r>
      <w:r w:rsidR="00332AF3" w:rsidRPr="00DA3743">
        <w:t>WEZENLA</w:t>
      </w:r>
      <w:r w:rsidRPr="00DA3743">
        <w:t xml:space="preserve"> tingħata fil-vini. Għall-pożoloġija tal-kors ta’ għoti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dożi</w:t>
      </w:r>
      <w:r w:rsidRPr="00DA3743">
        <w:rPr>
          <w:spacing w:val="-2"/>
        </w:rPr>
        <w:t xml:space="preserve"> </w:t>
      </w:r>
      <w:r w:rsidRPr="00DA3743">
        <w:t>fil-vini,</w:t>
      </w:r>
      <w:r w:rsidRPr="00DA3743">
        <w:rPr>
          <w:spacing w:val="-3"/>
        </w:rPr>
        <w:t xml:space="preserve"> </w:t>
      </w:r>
      <w:r w:rsidRPr="00DA3743">
        <w:t>ara</w:t>
      </w:r>
      <w:r w:rsidRPr="00DA3743">
        <w:rPr>
          <w:spacing w:val="-3"/>
        </w:rPr>
        <w:t xml:space="preserve"> </w:t>
      </w:r>
      <w:r w:rsidRPr="00DA3743">
        <w:t>sezzjoni</w:t>
      </w:r>
      <w:r w:rsidR="004F3189" w:rsidRPr="00DA3743">
        <w:rPr>
          <w:spacing w:val="-2"/>
        </w:rPr>
        <w:t> </w:t>
      </w:r>
      <w:r w:rsidRPr="00DA3743">
        <w:t>4.2</w:t>
      </w:r>
      <w:r w:rsidRPr="00DA3743">
        <w:rPr>
          <w:spacing w:val="-3"/>
        </w:rPr>
        <w:t xml:space="preserve"> </w:t>
      </w:r>
      <w:r w:rsidRPr="00DA3743">
        <w:t>tal-SmPC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130</w:t>
      </w:r>
      <w:r w:rsidR="00C84D29" w:rsidRPr="00DA3743">
        <w:rPr>
          <w:spacing w:val="-2"/>
        </w:rPr>
        <w:t> mg</w:t>
      </w:r>
      <w:r w:rsidRPr="00DA3743">
        <w:rPr>
          <w:spacing w:val="-3"/>
        </w:rPr>
        <w:t xml:space="preserve"> </w:t>
      </w:r>
      <w:r w:rsidR="003466A0" w:rsidRPr="00DA3743">
        <w:t>k</w:t>
      </w:r>
      <w:r w:rsidRPr="00DA3743">
        <w:t>onċentrat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 xml:space="preserve">soluzzjoni </w:t>
      </w:r>
      <w:r w:rsidRPr="00DA3743">
        <w:rPr>
          <w:spacing w:val="-2"/>
        </w:rPr>
        <w:t>għall-infużjoni.</w:t>
      </w:r>
    </w:p>
    <w:p w14:paraId="745F5244" w14:textId="77777777" w:rsidR="00843B14" w:rsidRPr="00DA3743" w:rsidRDefault="00843B14" w:rsidP="006902F7">
      <w:pPr>
        <w:suppressAutoHyphens/>
      </w:pPr>
    </w:p>
    <w:p w14:paraId="745F5245" w14:textId="1B253E62" w:rsidR="00843B14" w:rsidRPr="00DA3743" w:rsidRDefault="005E3319" w:rsidP="006902F7">
      <w:pPr>
        <w:suppressAutoHyphens/>
      </w:pPr>
      <w:r w:rsidRPr="00DA3743">
        <w:t>L-ewwel</w:t>
      </w:r>
      <w:r w:rsidRPr="00DA3743">
        <w:rPr>
          <w:spacing w:val="-2"/>
        </w:rPr>
        <w:t xml:space="preserve"> </w:t>
      </w:r>
      <w:r w:rsidRPr="00DA3743">
        <w:t>għoti</w:t>
      </w:r>
      <w:r w:rsidRPr="00DA3743">
        <w:rPr>
          <w:spacing w:val="-1"/>
        </w:rPr>
        <w:t xml:space="preserve"> </w:t>
      </w:r>
      <w:r w:rsidRPr="00DA3743">
        <w:t>taħt</w:t>
      </w:r>
      <w:r w:rsidRPr="00DA3743">
        <w:rPr>
          <w:spacing w:val="-4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90</w:t>
      </w:r>
      <w:r w:rsidR="00C84D29" w:rsidRPr="00DA3743">
        <w:rPr>
          <w:spacing w:val="-2"/>
        </w:rPr>
        <w:t> mg</w:t>
      </w:r>
      <w:r w:rsidRPr="00DA3743">
        <w:rPr>
          <w:spacing w:val="-3"/>
        </w:rPr>
        <w:t xml:space="preserve"> </w:t>
      </w:r>
      <w:r w:rsidRPr="00DA3743">
        <w:t>għandu</w:t>
      </w:r>
      <w:r w:rsidRPr="00DA3743">
        <w:rPr>
          <w:spacing w:val="-2"/>
        </w:rPr>
        <w:t xml:space="preserve"> </w:t>
      </w:r>
      <w:r w:rsidRPr="00DA3743">
        <w:t>jsir</w:t>
      </w:r>
      <w:r w:rsidRPr="00DA3743">
        <w:rPr>
          <w:spacing w:val="-2"/>
        </w:rPr>
        <w:t xml:space="preserve"> </w:t>
      </w:r>
      <w:r w:rsidRPr="00DA3743">
        <w:t>f’ġimgħa</w:t>
      </w:r>
      <w:r w:rsidR="004A60DE" w:rsidRPr="00DA3743">
        <w:rPr>
          <w:spacing w:val="-2"/>
        </w:rPr>
        <w:t> </w:t>
      </w:r>
      <w:r w:rsidRPr="00DA3743">
        <w:t>8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d-doża</w:t>
      </w:r>
      <w:r w:rsidRPr="00DA3743">
        <w:rPr>
          <w:spacing w:val="-1"/>
        </w:rPr>
        <w:t xml:space="preserve"> </w:t>
      </w:r>
      <w:r w:rsidRPr="00DA3743">
        <w:t>fil-vini.</w:t>
      </w:r>
      <w:r w:rsidRPr="00DA3743">
        <w:rPr>
          <w:spacing w:val="-2"/>
        </w:rPr>
        <w:t xml:space="preserve"> </w:t>
      </w:r>
      <w:r w:rsidRPr="00DA3743">
        <w:t>Wara dan, huwa rakkomandat għoti ta’ dożi kull 12-il ġimgħa.</w:t>
      </w:r>
    </w:p>
    <w:p w14:paraId="6E1977DA" w14:textId="77777777" w:rsidR="00DA1C18" w:rsidRPr="00DA3743" w:rsidRDefault="00DA1C18" w:rsidP="006902F7">
      <w:pPr>
        <w:suppressAutoHyphens/>
      </w:pPr>
    </w:p>
    <w:p w14:paraId="745F5246" w14:textId="6C7163E9" w:rsidR="00843B14" w:rsidRPr="00DA3743" w:rsidRDefault="005E3319" w:rsidP="006902F7">
      <w:pPr>
        <w:suppressAutoHyphens/>
      </w:pPr>
      <w:r w:rsidRPr="00DA3743">
        <w:t>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wrewx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adegwat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8</w:t>
      </w:r>
      <w:r w:rsidR="004A60DE" w:rsidRPr="00DA3743">
        <w:t> </w:t>
      </w:r>
      <w:r w:rsidRPr="00DA3743">
        <w:t>ġimgħat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l-ewwel</w:t>
      </w:r>
      <w:r w:rsidRPr="00DA3743">
        <w:rPr>
          <w:spacing w:val="-2"/>
        </w:rPr>
        <w:t xml:space="preserve"> </w:t>
      </w:r>
      <w:r w:rsidRPr="00DA3743">
        <w:t>doża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4"/>
        </w:rPr>
        <w:t xml:space="preserve"> </w:t>
      </w:r>
      <w:r w:rsidRPr="00DA3743">
        <w:t>il-ġilda,</w:t>
      </w:r>
      <w:r w:rsidRPr="00DA3743">
        <w:rPr>
          <w:spacing w:val="-2"/>
        </w:rPr>
        <w:t xml:space="preserve"> </w:t>
      </w:r>
      <w:r w:rsidRPr="00DA3743">
        <w:t>jistgħu jingħataw it-tieni doża taħt il-ġilda f’dan il-waqt (ara sezzjoni</w:t>
      </w:r>
      <w:r w:rsidR="004F3189" w:rsidRPr="00DA3743">
        <w:t> </w:t>
      </w:r>
      <w:r w:rsidRPr="00DA3743">
        <w:t>5.1).</w:t>
      </w:r>
    </w:p>
    <w:p w14:paraId="45B019B0" w14:textId="77777777" w:rsidR="00DA1C18" w:rsidRPr="00DA3743" w:rsidRDefault="00DA1C18" w:rsidP="006902F7">
      <w:pPr>
        <w:suppressAutoHyphens/>
      </w:pPr>
    </w:p>
    <w:p w14:paraId="745F5247" w14:textId="7ED6E5DA" w:rsidR="00843B14" w:rsidRPr="00DA3743" w:rsidRDefault="005E3319" w:rsidP="006902F7">
      <w:pPr>
        <w:suppressAutoHyphens/>
      </w:pPr>
      <w:r w:rsidRPr="00DA3743">
        <w:t>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jitilfu</w:t>
      </w:r>
      <w:r w:rsidRPr="00DA3743">
        <w:rPr>
          <w:spacing w:val="-3"/>
        </w:rPr>
        <w:t xml:space="preserve"> </w:t>
      </w:r>
      <w:r w:rsidRPr="00DA3743">
        <w:t>r-rispons</w:t>
      </w:r>
      <w:r w:rsidRPr="00DA3743">
        <w:rPr>
          <w:spacing w:val="-3"/>
        </w:rPr>
        <w:t xml:space="preserve"> </w:t>
      </w:r>
      <w:r w:rsidRPr="00DA3743">
        <w:t>b’għoti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dożi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12-il</w:t>
      </w:r>
      <w:r w:rsidRPr="00DA3743">
        <w:rPr>
          <w:spacing w:val="-1"/>
        </w:rPr>
        <w:t xml:space="preserve"> </w:t>
      </w:r>
      <w:r w:rsidRPr="00DA3743">
        <w:t>ġimgħa</w:t>
      </w:r>
      <w:r w:rsidRPr="00DA3743">
        <w:rPr>
          <w:spacing w:val="-1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jibbenefikaw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żieda</w:t>
      </w:r>
      <w:r w:rsidRPr="00DA3743">
        <w:rPr>
          <w:spacing w:val="-3"/>
        </w:rPr>
        <w:t xml:space="preserve"> </w:t>
      </w:r>
      <w:r w:rsidRPr="00DA3743">
        <w:t>fil</w:t>
      </w:r>
      <w:r w:rsidR="007E7DFF" w:rsidRPr="00DA3743">
        <w:noBreakHyphen/>
      </w:r>
      <w:r w:rsidRPr="00DA3743">
        <w:t>frekwenza tal-għoti ta’ dożi għal għoti kull 8</w:t>
      </w:r>
      <w:r w:rsidR="004A60DE" w:rsidRPr="00DA3743">
        <w:t> </w:t>
      </w:r>
      <w:r w:rsidRPr="00DA3743">
        <w:t>ġimgħat (ara sezzjoni</w:t>
      </w:r>
      <w:r w:rsidR="003466A0" w:rsidRPr="00DA3743">
        <w:t>jiet</w:t>
      </w:r>
      <w:r w:rsidR="004F3189" w:rsidRPr="00DA3743">
        <w:t> </w:t>
      </w:r>
      <w:r w:rsidRPr="00DA3743">
        <w:t>5.1</w:t>
      </w:r>
      <w:r w:rsidR="003466A0" w:rsidRPr="00DA3743">
        <w:t xml:space="preserve"> u</w:t>
      </w:r>
      <w:r w:rsidR="004A60DE" w:rsidRPr="00DA3743">
        <w:t> </w:t>
      </w:r>
      <w:r w:rsidRPr="00DA3743">
        <w:t>5.2).</w:t>
      </w:r>
    </w:p>
    <w:p w14:paraId="745F5248" w14:textId="77777777" w:rsidR="00843B14" w:rsidRPr="00DA3743" w:rsidRDefault="00843B14" w:rsidP="006902F7">
      <w:pPr>
        <w:suppressAutoHyphens/>
      </w:pPr>
    </w:p>
    <w:p w14:paraId="745F5249" w14:textId="539E2B36" w:rsidR="00843B14" w:rsidRPr="00DA3743" w:rsidRDefault="005E3319" w:rsidP="006902F7">
      <w:pPr>
        <w:suppressAutoHyphens/>
      </w:pPr>
      <w:r w:rsidRPr="00DA3743">
        <w:t>Sussegwentement</w:t>
      </w:r>
      <w:r w:rsidRPr="00DA3743">
        <w:rPr>
          <w:spacing w:val="-3"/>
        </w:rPr>
        <w:t xml:space="preserve"> </w:t>
      </w:r>
      <w:r w:rsidRPr="00DA3743">
        <w:t>il-pazjenti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jingħataw</w:t>
      </w:r>
      <w:r w:rsidRPr="00DA3743">
        <w:rPr>
          <w:spacing w:val="-3"/>
        </w:rPr>
        <w:t xml:space="preserve"> </w:t>
      </w:r>
      <w:r w:rsidRPr="00DA3743">
        <w:t>dożi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8</w:t>
      </w:r>
      <w:r w:rsidRPr="00DA3743">
        <w:rPr>
          <w:spacing w:val="-2"/>
        </w:rPr>
        <w:t xml:space="preserve"> </w:t>
      </w:r>
      <w:r w:rsidRPr="00DA3743">
        <w:t>ġimgħat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12-il</w:t>
      </w:r>
      <w:r w:rsidRPr="00DA3743">
        <w:rPr>
          <w:spacing w:val="-1"/>
        </w:rPr>
        <w:t xml:space="preserve"> 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skont</w:t>
      </w:r>
      <w:r w:rsidRPr="00DA3743">
        <w:rPr>
          <w:spacing w:val="-3"/>
        </w:rPr>
        <w:t xml:space="preserve"> </w:t>
      </w:r>
      <w:r w:rsidRPr="00DA3743">
        <w:t>il</w:t>
      </w:r>
      <w:r w:rsidR="007E7DFF" w:rsidRPr="00DA3743">
        <w:noBreakHyphen/>
      </w:r>
      <w:r w:rsidRPr="00DA3743">
        <w:t>ġudizzju kliniku (ara sezzjoni</w:t>
      </w:r>
      <w:r w:rsidR="004F3189" w:rsidRPr="00DA3743">
        <w:t> </w:t>
      </w:r>
      <w:r w:rsidRPr="00DA3743">
        <w:t>5.1).</w:t>
      </w:r>
    </w:p>
    <w:p w14:paraId="745F524A" w14:textId="77777777" w:rsidR="00843B14" w:rsidRPr="00DA3743" w:rsidRDefault="00843B14" w:rsidP="006902F7">
      <w:pPr>
        <w:suppressAutoHyphens/>
      </w:pPr>
    </w:p>
    <w:p w14:paraId="745F524B" w14:textId="1003CC2F" w:rsidR="00843B14" w:rsidRPr="00DA3743" w:rsidRDefault="005E3319" w:rsidP="006902F7">
      <w:pPr>
        <w:suppressAutoHyphens/>
      </w:pPr>
      <w:r w:rsidRPr="00DA3743">
        <w:t>Għandu jiġi kkunsidrat li jitwaqqaf it-trattament f’pazjenti li ma juru l-ebda evidenza ta’ benefiċċju terapewtiku</w:t>
      </w:r>
      <w:r w:rsidRPr="00DA3743">
        <w:rPr>
          <w:spacing w:val="-3"/>
        </w:rPr>
        <w:t xml:space="preserve"> </w:t>
      </w:r>
      <w:r w:rsidRPr="00DA3743">
        <w:t>16-il</w:t>
      </w:r>
      <w:r w:rsidRPr="00DA3743">
        <w:rPr>
          <w:spacing w:val="-1"/>
        </w:rPr>
        <w:t xml:space="preserve"> 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1"/>
        </w:rPr>
        <w:t xml:space="preserve"> </w:t>
      </w:r>
      <w:r w:rsidRPr="00DA3743">
        <w:t>d-doża</w:t>
      </w:r>
      <w:r w:rsidRPr="00DA3743">
        <w:rPr>
          <w:spacing w:val="-3"/>
        </w:rPr>
        <w:t xml:space="preserve"> </w:t>
      </w:r>
      <w:r w:rsidRPr="00DA3743">
        <w:t>IV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induzzjoni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16-il</w:t>
      </w:r>
      <w:r w:rsidRPr="00DA3743">
        <w:rPr>
          <w:spacing w:val="-1"/>
        </w:rPr>
        <w:t xml:space="preserve"> </w:t>
      </w:r>
      <w:r w:rsidRPr="00DA3743">
        <w:t>ġimgħa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jaqilbu</w:t>
      </w:r>
      <w:r w:rsidRPr="00DA3743">
        <w:rPr>
          <w:spacing w:val="-2"/>
        </w:rPr>
        <w:t xml:space="preserve"> </w:t>
      </w:r>
      <w:r w:rsidRPr="00DA3743">
        <w:t>għad-doża</w:t>
      </w:r>
      <w:r w:rsidRPr="00DA3743">
        <w:rPr>
          <w:spacing w:val="-2"/>
        </w:rPr>
        <w:t xml:space="preserve"> </w:t>
      </w:r>
      <w:r w:rsidRPr="00DA3743">
        <w:t>ta’ manteniment ta’ kull 8</w:t>
      </w:r>
      <w:r w:rsidR="003D32C6" w:rsidRPr="00DA3743">
        <w:t> </w:t>
      </w:r>
      <w:r w:rsidRPr="00DA3743">
        <w:t>ġimgħat.</w:t>
      </w:r>
    </w:p>
    <w:p w14:paraId="2A4E68D7" w14:textId="77777777" w:rsidR="00DA1C18" w:rsidRPr="00DA3743" w:rsidRDefault="00DA1C18" w:rsidP="006902F7">
      <w:pPr>
        <w:suppressAutoHyphens/>
      </w:pPr>
    </w:p>
    <w:p w14:paraId="745F524C" w14:textId="0351E10E" w:rsidR="00843B14" w:rsidRPr="00DA3743" w:rsidRDefault="005E3319" w:rsidP="006902F7">
      <w:pPr>
        <w:suppressAutoHyphens/>
      </w:pPr>
      <w:r w:rsidRPr="00DA3743">
        <w:t xml:space="preserve">Immunomodulaturi u/jew kortikosterojdi tistgħu jitkomplew waqt it-trattament bi </w:t>
      </w:r>
      <w:r w:rsidR="003466A0" w:rsidRPr="00DA3743">
        <w:rPr>
          <w:spacing w:val="-1"/>
        </w:rPr>
        <w:t>ustekinumab</w:t>
      </w:r>
      <w:r w:rsidRPr="00DA3743">
        <w:t>. F’pazjenti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jkunu</w:t>
      </w:r>
      <w:r w:rsidRPr="00DA3743">
        <w:rPr>
          <w:spacing w:val="-3"/>
        </w:rPr>
        <w:t xml:space="preserve"> </w:t>
      </w:r>
      <w:r w:rsidRPr="00DA3743">
        <w:t>rrispondew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trattament</w:t>
      </w:r>
      <w:r w:rsidRPr="00DA3743">
        <w:rPr>
          <w:spacing w:val="-3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="003466A0" w:rsidRPr="00DA3743">
        <w:rPr>
          <w:spacing w:val="-1"/>
        </w:rPr>
        <w:t>ustekinumab</w:t>
      </w:r>
      <w:r w:rsidRPr="00DA3743">
        <w:t>,</w:t>
      </w:r>
      <w:r w:rsidRPr="00DA3743">
        <w:rPr>
          <w:spacing w:val="-3"/>
        </w:rPr>
        <w:t xml:space="preserve"> </w:t>
      </w:r>
      <w:r w:rsidRPr="00DA3743">
        <w:t>il-kortikosterojdi</w:t>
      </w:r>
      <w:r w:rsidRPr="00DA3743">
        <w:rPr>
          <w:spacing w:val="-3"/>
        </w:rPr>
        <w:t xml:space="preserve"> </w:t>
      </w:r>
      <w:r w:rsidRPr="00DA3743">
        <w:t>jistgħu</w:t>
      </w:r>
      <w:r w:rsidRPr="00DA3743">
        <w:rPr>
          <w:spacing w:val="-2"/>
        </w:rPr>
        <w:t xml:space="preserve"> </w:t>
      </w:r>
      <w:r w:rsidRPr="00DA3743">
        <w:t>jitnaqqsu</w:t>
      </w:r>
      <w:r w:rsidRPr="00DA3743">
        <w:rPr>
          <w:spacing w:val="-2"/>
        </w:rPr>
        <w:t xml:space="preserve"> </w:t>
      </w:r>
      <w:r w:rsidRPr="00DA3743">
        <w:t>jew jitwaqqfu skont kura standard.</w:t>
      </w:r>
    </w:p>
    <w:p w14:paraId="745F524D" w14:textId="77777777" w:rsidR="00843B14" w:rsidRPr="00DA3743" w:rsidRDefault="00843B14" w:rsidP="006902F7">
      <w:pPr>
        <w:suppressAutoHyphens/>
      </w:pPr>
    </w:p>
    <w:p w14:paraId="745F524E" w14:textId="092800D4" w:rsidR="00843B14" w:rsidRPr="00DA3743" w:rsidRDefault="005E3319" w:rsidP="006902F7">
      <w:pPr>
        <w:suppressAutoHyphens/>
      </w:pPr>
      <w:r w:rsidRPr="00DA3743">
        <w:t>Fil-marda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Crohn,</w:t>
      </w:r>
      <w:r w:rsidRPr="00DA3743">
        <w:rPr>
          <w:spacing w:val="-5"/>
        </w:rPr>
        <w:t xml:space="preserve"> </w:t>
      </w:r>
      <w:r w:rsidRPr="00DA3743">
        <w:t>jekk</w:t>
      </w:r>
      <w:r w:rsidRPr="00DA3743">
        <w:rPr>
          <w:spacing w:val="-4"/>
        </w:rPr>
        <w:t xml:space="preserve"> </w:t>
      </w:r>
      <w:r w:rsidRPr="00DA3743">
        <w:t>it-terapija</w:t>
      </w:r>
      <w:r w:rsidRPr="00DA3743">
        <w:rPr>
          <w:spacing w:val="-2"/>
        </w:rPr>
        <w:t xml:space="preserve"> </w:t>
      </w:r>
      <w:r w:rsidRPr="00DA3743">
        <w:t>tiġi</w:t>
      </w:r>
      <w:r w:rsidRPr="00DA3743">
        <w:rPr>
          <w:spacing w:val="-3"/>
        </w:rPr>
        <w:t xml:space="preserve"> </w:t>
      </w:r>
      <w:r w:rsidRPr="00DA3743">
        <w:t>interrotta,</w:t>
      </w:r>
      <w:r w:rsidRPr="00DA3743">
        <w:rPr>
          <w:spacing w:val="-3"/>
        </w:rPr>
        <w:t xml:space="preserve"> </w:t>
      </w:r>
      <w:r w:rsidRPr="00DA3743">
        <w:t>bidu</w:t>
      </w:r>
      <w:r w:rsidRPr="00DA3743">
        <w:rPr>
          <w:spacing w:val="-3"/>
        </w:rPr>
        <w:t xml:space="preserve"> </w:t>
      </w:r>
      <w:r w:rsidRPr="00DA3743">
        <w:t>mill-ġdid</w:t>
      </w:r>
      <w:r w:rsidRPr="00DA3743">
        <w:rPr>
          <w:spacing w:val="-2"/>
        </w:rPr>
        <w:t xml:space="preserve"> </w:t>
      </w:r>
      <w:r w:rsidRPr="00DA3743">
        <w:t>tat-trattament b’għoti ta’ dożi taħt il-ġilda kull 8 ġimgħat huwa sikur u effettiv.</w:t>
      </w:r>
    </w:p>
    <w:p w14:paraId="3E7B23E2" w14:textId="77777777" w:rsidR="00C74AA6" w:rsidRPr="00DA3743" w:rsidRDefault="00C74AA6" w:rsidP="006902F7">
      <w:pPr>
        <w:suppressAutoHyphens/>
        <w:rPr>
          <w:i/>
        </w:rPr>
      </w:pPr>
    </w:p>
    <w:p w14:paraId="745F524F" w14:textId="7504DA49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Anzjani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(</w:t>
      </w:r>
      <w:r w:rsidR="00305489" w:rsidRPr="00DA3743">
        <w:rPr>
          <w:i/>
        </w:rPr>
        <w:t>≥ </w:t>
      </w:r>
      <w:r w:rsidRPr="00DA3743">
        <w:rPr>
          <w:i/>
        </w:rPr>
        <w:t>65</w:t>
      </w:r>
      <w:r w:rsidR="003D32C6" w:rsidRPr="00DA3743">
        <w:rPr>
          <w:i/>
          <w:spacing w:val="-1"/>
        </w:rPr>
        <w:t> </w:t>
      </w:r>
      <w:r w:rsidRPr="00DA3743">
        <w:rPr>
          <w:i/>
          <w:spacing w:val="-2"/>
        </w:rPr>
        <w:t>sena)</w:t>
      </w:r>
    </w:p>
    <w:p w14:paraId="428C465F" w14:textId="77777777" w:rsidR="005D4F1A" w:rsidRPr="00DA3743" w:rsidRDefault="005D4F1A" w:rsidP="006902F7">
      <w:pPr>
        <w:keepNext/>
        <w:suppressAutoHyphens/>
        <w:rPr>
          <w:i/>
        </w:rPr>
      </w:pPr>
    </w:p>
    <w:p w14:paraId="745F5250" w14:textId="0EA5733B" w:rsidR="00843B14" w:rsidRPr="00DA3743" w:rsidRDefault="005E3319" w:rsidP="006902F7">
      <w:pPr>
        <w:suppressAutoHyphens/>
      </w:pPr>
      <w:r w:rsidRPr="00DA3743">
        <w:t>Ma</w:t>
      </w:r>
      <w:r w:rsidRPr="00DA3743">
        <w:rPr>
          <w:spacing w:val="-7"/>
        </w:rPr>
        <w:t xml:space="preserve"> </w:t>
      </w:r>
      <w:r w:rsidRPr="00DA3743">
        <w:t>huwa</w:t>
      </w:r>
      <w:r w:rsidRPr="00DA3743">
        <w:rPr>
          <w:spacing w:val="-6"/>
        </w:rPr>
        <w:t xml:space="preserve"> </w:t>
      </w:r>
      <w:r w:rsidRPr="00DA3743">
        <w:t>meħtieġ</w:t>
      </w:r>
      <w:r w:rsidRPr="00DA3743">
        <w:rPr>
          <w:spacing w:val="-8"/>
        </w:rPr>
        <w:t xml:space="preserve"> </w:t>
      </w:r>
      <w:r w:rsidRPr="00DA3743">
        <w:t>l-ebda</w:t>
      </w:r>
      <w:r w:rsidRPr="00DA3743">
        <w:rPr>
          <w:spacing w:val="-5"/>
        </w:rPr>
        <w:t xml:space="preserve"> </w:t>
      </w:r>
      <w:r w:rsidRPr="00DA3743">
        <w:t>aġġustament</w:t>
      </w:r>
      <w:r w:rsidRPr="00DA3743">
        <w:rPr>
          <w:spacing w:val="-6"/>
        </w:rPr>
        <w:t xml:space="preserve"> </w:t>
      </w:r>
      <w:r w:rsidRPr="00DA3743">
        <w:t>tad-doża</w:t>
      </w:r>
      <w:r w:rsidRPr="00DA3743">
        <w:rPr>
          <w:spacing w:val="-6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pazjenti</w:t>
      </w:r>
      <w:r w:rsidRPr="00DA3743">
        <w:rPr>
          <w:spacing w:val="-6"/>
        </w:rPr>
        <w:t xml:space="preserve"> </w:t>
      </w:r>
      <w:r w:rsidRPr="00DA3743">
        <w:t>anzjani</w:t>
      </w:r>
      <w:r w:rsidRPr="00DA3743">
        <w:rPr>
          <w:spacing w:val="-6"/>
        </w:rPr>
        <w:t xml:space="preserve"> </w:t>
      </w:r>
      <w:r w:rsidRPr="00DA3743">
        <w:t>(ara</w:t>
      </w:r>
      <w:r w:rsidRPr="00DA3743">
        <w:rPr>
          <w:spacing w:val="-6"/>
        </w:rPr>
        <w:t xml:space="preserve"> </w:t>
      </w:r>
      <w:r w:rsidRPr="00DA3743">
        <w:t>sezzjoni</w:t>
      </w:r>
      <w:r w:rsidR="004F3189" w:rsidRPr="00DA3743">
        <w:rPr>
          <w:spacing w:val="-6"/>
        </w:rPr>
        <w:t> </w:t>
      </w:r>
      <w:r w:rsidRPr="00DA3743">
        <w:rPr>
          <w:spacing w:val="-2"/>
        </w:rPr>
        <w:t>4.4).</w:t>
      </w:r>
    </w:p>
    <w:p w14:paraId="745F5251" w14:textId="77777777" w:rsidR="00843B14" w:rsidRPr="00DA3743" w:rsidRDefault="00843B14" w:rsidP="006902F7">
      <w:pPr>
        <w:suppressAutoHyphens/>
      </w:pPr>
    </w:p>
    <w:p w14:paraId="745F5252" w14:textId="77777777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Indebolimet</w:t>
      </w:r>
      <w:r w:rsidRPr="00DA3743">
        <w:rPr>
          <w:i/>
          <w:spacing w:val="-8"/>
        </w:rPr>
        <w:t xml:space="preserve"> </w:t>
      </w:r>
      <w:r w:rsidRPr="00DA3743">
        <w:rPr>
          <w:i/>
        </w:rPr>
        <w:t>tal-kliewi</w:t>
      </w:r>
      <w:r w:rsidRPr="00DA3743">
        <w:rPr>
          <w:i/>
          <w:spacing w:val="-8"/>
        </w:rPr>
        <w:t xml:space="preserve"> </w:t>
      </w:r>
      <w:r w:rsidRPr="00DA3743">
        <w:rPr>
          <w:i/>
        </w:rPr>
        <w:t>u</w:t>
      </w:r>
      <w:r w:rsidRPr="00DA3743">
        <w:rPr>
          <w:i/>
          <w:spacing w:val="-7"/>
        </w:rPr>
        <w:t xml:space="preserve"> </w:t>
      </w:r>
      <w:r w:rsidRPr="00DA3743">
        <w:rPr>
          <w:i/>
        </w:rPr>
        <w:t>tal-</w:t>
      </w:r>
      <w:r w:rsidRPr="00DA3743">
        <w:rPr>
          <w:i/>
          <w:spacing w:val="-2"/>
        </w:rPr>
        <w:t>fwied</w:t>
      </w:r>
    </w:p>
    <w:p w14:paraId="1D44590F" w14:textId="77777777" w:rsidR="003D32C6" w:rsidRPr="00DA3743" w:rsidRDefault="003D32C6" w:rsidP="006902F7">
      <w:pPr>
        <w:keepNext/>
        <w:suppressAutoHyphens/>
        <w:rPr>
          <w:iCs/>
        </w:rPr>
      </w:pPr>
    </w:p>
    <w:p w14:paraId="745F5253" w14:textId="4A3ABC90" w:rsidR="00843B14" w:rsidRPr="00DA3743" w:rsidRDefault="00D055EE" w:rsidP="006902F7">
      <w:pPr>
        <w:suppressAutoHyphens/>
      </w:pPr>
      <w:r w:rsidRPr="00DA3743">
        <w:t>U</w:t>
      </w:r>
      <w:r w:rsidRPr="00DA3743">
        <w:rPr>
          <w:spacing w:val="-1"/>
        </w:rPr>
        <w:t>stekinumab</w:t>
      </w:r>
      <w:r w:rsidR="005E3319" w:rsidRPr="00DA3743">
        <w:rPr>
          <w:spacing w:val="-3"/>
        </w:rPr>
        <w:t xml:space="preserve"> </w:t>
      </w:r>
      <w:r w:rsidR="005E3319" w:rsidRPr="00DA3743">
        <w:t>ma</w:t>
      </w:r>
      <w:r w:rsidR="005E3319" w:rsidRPr="00DA3743">
        <w:rPr>
          <w:spacing w:val="-3"/>
        </w:rPr>
        <w:t xml:space="preserve"> </w:t>
      </w:r>
      <w:r w:rsidR="005E3319" w:rsidRPr="00DA3743">
        <w:t>ġiex</w:t>
      </w:r>
      <w:r w:rsidR="005E3319" w:rsidRPr="00DA3743">
        <w:rPr>
          <w:spacing w:val="-3"/>
        </w:rPr>
        <w:t xml:space="preserve"> </w:t>
      </w:r>
      <w:r w:rsidR="005E3319" w:rsidRPr="00DA3743">
        <w:t>studjat</w:t>
      </w:r>
      <w:r w:rsidR="005E3319" w:rsidRPr="00DA3743">
        <w:rPr>
          <w:spacing w:val="-3"/>
        </w:rPr>
        <w:t xml:space="preserve"> </w:t>
      </w:r>
      <w:r w:rsidR="005E3319" w:rsidRPr="00DA3743">
        <w:t>f’dawn</w:t>
      </w:r>
      <w:r w:rsidR="005E3319" w:rsidRPr="00DA3743">
        <w:rPr>
          <w:spacing w:val="-3"/>
        </w:rPr>
        <w:t xml:space="preserve"> </w:t>
      </w:r>
      <w:r w:rsidR="005E3319" w:rsidRPr="00DA3743">
        <w:t>il-popolazzjonijiet</w:t>
      </w:r>
      <w:r w:rsidR="005E3319" w:rsidRPr="00DA3743">
        <w:rPr>
          <w:spacing w:val="-3"/>
        </w:rPr>
        <w:t xml:space="preserve"> </w:t>
      </w:r>
      <w:r w:rsidR="005E3319" w:rsidRPr="00DA3743">
        <w:t>ta’</w:t>
      </w:r>
      <w:r w:rsidR="005E3319" w:rsidRPr="00DA3743">
        <w:rPr>
          <w:spacing w:val="-3"/>
        </w:rPr>
        <w:t xml:space="preserve"> </w:t>
      </w:r>
      <w:r w:rsidR="005E3319" w:rsidRPr="00DA3743">
        <w:t>pazjenti.</w:t>
      </w:r>
      <w:r w:rsidR="005E3319" w:rsidRPr="00DA3743">
        <w:rPr>
          <w:spacing w:val="-3"/>
        </w:rPr>
        <w:t xml:space="preserve"> </w:t>
      </w:r>
      <w:r w:rsidR="005E3319" w:rsidRPr="00DA3743">
        <w:t>Ma</w:t>
      </w:r>
      <w:r w:rsidR="005E3319" w:rsidRPr="00DA3743">
        <w:rPr>
          <w:spacing w:val="-3"/>
        </w:rPr>
        <w:t xml:space="preserve"> </w:t>
      </w:r>
      <w:r w:rsidR="005E3319" w:rsidRPr="00DA3743">
        <w:t>tista’</w:t>
      </w:r>
      <w:r w:rsidR="005E3319" w:rsidRPr="00DA3743">
        <w:rPr>
          <w:spacing w:val="-3"/>
        </w:rPr>
        <w:t xml:space="preserve"> </w:t>
      </w:r>
      <w:r w:rsidR="005E3319" w:rsidRPr="00DA3743">
        <w:t>ssir</w:t>
      </w:r>
      <w:r w:rsidR="005E3319" w:rsidRPr="00DA3743">
        <w:rPr>
          <w:spacing w:val="-3"/>
        </w:rPr>
        <w:t xml:space="preserve"> </w:t>
      </w:r>
      <w:r w:rsidR="005E3319" w:rsidRPr="00DA3743">
        <w:t>l-ebda rakkomandazzjoni tad-doża.</w:t>
      </w:r>
    </w:p>
    <w:p w14:paraId="745F5254" w14:textId="77777777" w:rsidR="00843B14" w:rsidRPr="00DA3743" w:rsidRDefault="00843B14" w:rsidP="006902F7">
      <w:pPr>
        <w:suppressAutoHyphens/>
      </w:pPr>
    </w:p>
    <w:p w14:paraId="745F5255" w14:textId="77777777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Popolazzjoni</w:t>
      </w:r>
      <w:r w:rsidRPr="00DA3743">
        <w:rPr>
          <w:i/>
          <w:spacing w:val="-12"/>
        </w:rPr>
        <w:t xml:space="preserve"> </w:t>
      </w:r>
      <w:r w:rsidRPr="00DA3743">
        <w:rPr>
          <w:i/>
          <w:spacing w:val="-2"/>
        </w:rPr>
        <w:t>pedjatrika</w:t>
      </w:r>
    </w:p>
    <w:p w14:paraId="1529A290" w14:textId="77777777" w:rsidR="002A6286" w:rsidRDefault="002A6286" w:rsidP="002A6286">
      <w:pPr>
        <w:keepNext/>
        <w:keepLines/>
        <w:rPr>
          <w:u w:val="single"/>
        </w:rPr>
      </w:pPr>
    </w:p>
    <w:p w14:paraId="10F8A210" w14:textId="5391A311" w:rsidR="002A6286" w:rsidRDefault="002A6286" w:rsidP="002A6286">
      <w:pPr>
        <w:keepNext/>
        <w:keepLines/>
        <w:rPr>
          <w:u w:val="single"/>
        </w:rPr>
      </w:pPr>
      <w:r>
        <w:rPr>
          <w:u w:val="single"/>
        </w:rPr>
        <w:t xml:space="preserve">Marda ta’ Crohn pedjatrika </w:t>
      </w:r>
      <w:r w:rsidRPr="002B2393">
        <w:rPr>
          <w:u w:val="single"/>
        </w:rPr>
        <w:t>(</w:t>
      </w:r>
      <w:r>
        <w:rPr>
          <w:u w:val="single"/>
        </w:rPr>
        <w:t xml:space="preserve">pazjenti li jiżnu mill-inqas </w:t>
      </w:r>
      <w:r w:rsidRPr="002B2393">
        <w:rPr>
          <w:u w:val="single"/>
        </w:rPr>
        <w:t>40 kg)</w:t>
      </w:r>
    </w:p>
    <w:p w14:paraId="27E6B40E" w14:textId="77777777" w:rsidR="002A6286" w:rsidRPr="002B2393" w:rsidRDefault="002A6286" w:rsidP="002A6286">
      <w:pPr>
        <w:keepNext/>
        <w:keepLines/>
        <w:rPr>
          <w:u w:val="single"/>
        </w:rPr>
      </w:pPr>
    </w:p>
    <w:p w14:paraId="2D6DEA99" w14:textId="198E14F8" w:rsidR="002A6286" w:rsidRPr="00936229" w:rsidRDefault="002A6286" w:rsidP="002A6286">
      <w:pPr>
        <w:widowControl w:val="0"/>
      </w:pPr>
      <w:r w:rsidRPr="00A03702">
        <w:rPr>
          <w:lang w:val="sv-SE"/>
        </w:rPr>
        <w:t xml:space="preserve">Fil-kors ta’ trattament, l-ewwel doża ta’ </w:t>
      </w:r>
      <w:r>
        <w:rPr>
          <w:lang w:val="sv-SE"/>
        </w:rPr>
        <w:t>WEZENLA</w:t>
      </w:r>
      <w:r w:rsidRPr="00A03702">
        <w:rPr>
          <w:lang w:val="sv-SE"/>
        </w:rPr>
        <w:t xml:space="preserve"> ting</w:t>
      </w:r>
      <w:r w:rsidRPr="00A03702">
        <w:rPr>
          <w:rFonts w:hint="eastAsia"/>
          <w:lang w:val="sv-SE"/>
        </w:rPr>
        <w:t>ħ</w:t>
      </w:r>
      <w:r w:rsidRPr="00A03702">
        <w:rPr>
          <w:lang w:val="sv-SE"/>
        </w:rPr>
        <w:t>ata fil-vini.</w:t>
      </w:r>
      <w:r w:rsidRPr="003D5E49">
        <w:t xml:space="preserve"> </w:t>
      </w:r>
      <w:r w:rsidRPr="00146F1B">
        <w:t>G</w:t>
      </w:r>
      <w:r w:rsidRPr="00146F1B">
        <w:rPr>
          <w:rFonts w:hint="eastAsia"/>
        </w:rPr>
        <w:t>ħ</w:t>
      </w:r>
      <w:r w:rsidRPr="00146F1B">
        <w:t xml:space="preserve">all-pożoloġija tal-kors ta’ </w:t>
      </w:r>
      <w:r w:rsidRPr="00146F1B">
        <w:rPr>
          <w:rFonts w:hint="eastAsia"/>
        </w:rPr>
        <w:t>għoti</w:t>
      </w:r>
      <w:r w:rsidRPr="00146F1B">
        <w:t xml:space="preserve"> ta’ dożi fil-vini, ara sezzjoni 4.2 tal-SmPC ta’ </w:t>
      </w:r>
      <w:r>
        <w:t>WEZENLA</w:t>
      </w:r>
      <w:r w:rsidRPr="00146F1B">
        <w:t xml:space="preserve"> 130 mg Konċentrat g</w:t>
      </w:r>
      <w:r w:rsidRPr="00146F1B">
        <w:rPr>
          <w:rFonts w:hint="eastAsia"/>
        </w:rPr>
        <w:t>ħ</w:t>
      </w:r>
      <w:r w:rsidRPr="00146F1B">
        <w:t>al soluzzjoni g</w:t>
      </w:r>
      <w:r w:rsidRPr="00146F1B">
        <w:rPr>
          <w:rFonts w:hint="eastAsia"/>
        </w:rPr>
        <w:t>ħ</w:t>
      </w:r>
      <w:r w:rsidRPr="00146F1B">
        <w:t>all-infużjoni.</w:t>
      </w:r>
    </w:p>
    <w:p w14:paraId="6CCDBE8E" w14:textId="77777777" w:rsidR="002A6286" w:rsidRPr="003D5E49" w:rsidRDefault="002A6286" w:rsidP="002A6286"/>
    <w:p w14:paraId="2C1438A9" w14:textId="2D0F101A" w:rsidR="002A6286" w:rsidRDefault="002A6286" w:rsidP="002A6286">
      <w:pPr>
        <w:widowControl w:val="0"/>
      </w:pPr>
      <w:r>
        <w:t>L</w:t>
      </w:r>
      <w:r w:rsidRPr="00146F1B">
        <w:t xml:space="preserve">-ewwel </w:t>
      </w:r>
      <w:r w:rsidRPr="00146F1B">
        <w:rPr>
          <w:rFonts w:hint="eastAsia"/>
        </w:rPr>
        <w:t>għoti</w:t>
      </w:r>
      <w:r>
        <w:t xml:space="preserve"> taħt il-ġilda ta’ 90 mg </w:t>
      </w:r>
      <w:r w:rsidR="008D79E6">
        <w:t>WEZENLA</w:t>
      </w:r>
      <w:r>
        <w:t xml:space="preserve"> għandu jsir f’ġimgħa 8 wara d-doża fil-vin</w:t>
      </w:r>
      <w:r w:rsidRPr="00146F1B">
        <w:t>i</w:t>
      </w:r>
      <w:r>
        <w:t>. Wara dan, huwa rakkomandat għoti ta’ dożi kull 12-il ġimgħa.</w:t>
      </w:r>
    </w:p>
    <w:p w14:paraId="1ECE749A" w14:textId="77777777" w:rsidR="002A6286" w:rsidRPr="003D5E49" w:rsidRDefault="002A6286" w:rsidP="002A6286"/>
    <w:p w14:paraId="715BFD2D" w14:textId="77777777" w:rsidR="002A6286" w:rsidRPr="00936E2C" w:rsidRDefault="002A6286" w:rsidP="002A6286">
      <w:pPr>
        <w:widowControl w:val="0"/>
        <w:rPr>
          <w:bCs/>
        </w:rPr>
      </w:pPr>
      <w:r>
        <w:t>Pazjenti li jitilfu r-rispons b’g</w:t>
      </w:r>
      <w:r>
        <w:rPr>
          <w:rFonts w:hint="eastAsia"/>
        </w:rPr>
        <w:t>ħ</w:t>
      </w:r>
      <w:r>
        <w:t>oti ta’ dożi kull 12-il ġimg</w:t>
      </w:r>
      <w:r>
        <w:rPr>
          <w:rFonts w:hint="eastAsia"/>
        </w:rPr>
        <w:t>ħ</w:t>
      </w:r>
      <w:r>
        <w:t>a jistgħu jibbenefikaw minn żieda fil-frekwenza tal-g</w:t>
      </w:r>
      <w:r>
        <w:rPr>
          <w:rFonts w:hint="eastAsia"/>
        </w:rPr>
        <w:t>ħ</w:t>
      </w:r>
      <w:r>
        <w:t>oti ta’ dożi għal għoti kull 8 ġimgħat (ara sezzjoni 5.1</w:t>
      </w:r>
      <w:r w:rsidRPr="00A03702">
        <w:t>, sezzjoni 5.2</w:t>
      </w:r>
      <w:r>
        <w:t>)</w:t>
      </w:r>
      <w:r>
        <w:rPr>
          <w:bCs/>
        </w:rPr>
        <w:t>.</w:t>
      </w:r>
    </w:p>
    <w:p w14:paraId="710CA141" w14:textId="77777777" w:rsidR="002A6286" w:rsidRPr="003D5E49" w:rsidRDefault="002A6286" w:rsidP="002A6286"/>
    <w:p w14:paraId="0C9328D6" w14:textId="77777777" w:rsidR="002A6286" w:rsidRPr="00936E2C" w:rsidRDefault="002A6286" w:rsidP="002A6286">
      <w:pPr>
        <w:widowControl w:val="0"/>
        <w:rPr>
          <w:bCs/>
        </w:rPr>
      </w:pPr>
      <w:r>
        <w:t>Sussegwentement il-pazjenti jistgħu jingħataw dożi kull 8 ġimgħat jew kull 12-il ġimgħa skont il-ġudizzju kliniku (ara sezzjoni 5.1)</w:t>
      </w:r>
      <w:r>
        <w:rPr>
          <w:bCs/>
        </w:rPr>
        <w:t>.</w:t>
      </w:r>
    </w:p>
    <w:p w14:paraId="049254B7" w14:textId="77777777" w:rsidR="002A6286" w:rsidRPr="003D5E49" w:rsidRDefault="002A6286" w:rsidP="002A6286"/>
    <w:p w14:paraId="7CC8A214" w14:textId="77777777" w:rsidR="002A6286" w:rsidRPr="003D5E49" w:rsidRDefault="002A6286" w:rsidP="002A6286">
      <w:r>
        <w:t xml:space="preserve">Għandu jiġi kkunsidrat li jitwaqqaf it-trattament f’pazjenti li ma juru l-ebda evidenza ta’ benefiċċju terapewtiku 16-il ġimgħa </w:t>
      </w:r>
      <w:r w:rsidRPr="00A03702">
        <w:t>wara d-doża ta’ induzzjoni IV jew 16</w:t>
      </w:r>
      <w:r>
        <w:t>-</w:t>
      </w:r>
      <w:r w:rsidRPr="00A03702">
        <w:t>il ġimg</w:t>
      </w:r>
      <w:r w:rsidRPr="00A03702">
        <w:rPr>
          <w:rFonts w:hint="eastAsia"/>
        </w:rPr>
        <w:t>ħ</w:t>
      </w:r>
      <w:r w:rsidRPr="00A03702">
        <w:t xml:space="preserve">a </w:t>
      </w:r>
      <w:r>
        <w:t>wara l-aġġustament tad-doża</w:t>
      </w:r>
      <w:r w:rsidRPr="003D5E49">
        <w:t>.</w:t>
      </w:r>
    </w:p>
    <w:p w14:paraId="37FEE2E9" w14:textId="77777777" w:rsidR="002A6286" w:rsidRPr="003D5E49" w:rsidRDefault="002A6286" w:rsidP="002A6286"/>
    <w:p w14:paraId="4853D20C" w14:textId="35E97237" w:rsidR="002A6286" w:rsidRDefault="002A6286" w:rsidP="002A6286">
      <w:pPr>
        <w:widowControl w:val="0"/>
        <w:rPr>
          <w:bCs/>
        </w:rPr>
      </w:pPr>
      <w:r>
        <w:t>Immunomodulaturi</w:t>
      </w:r>
      <w:r w:rsidRPr="00EC1480">
        <w:t xml:space="preserve">, </w:t>
      </w:r>
      <w:r>
        <w:t xml:space="preserve">komposti ta’ </w:t>
      </w:r>
      <w:r w:rsidRPr="00EC1480">
        <w:t xml:space="preserve">5-aminosalicylate (5-ASA), </w:t>
      </w:r>
      <w:r>
        <w:t>antibijotiċi</w:t>
      </w:r>
      <w:r w:rsidRPr="00EC1480">
        <w:t>,</w:t>
      </w:r>
      <w:r>
        <w:t xml:space="preserve"> u/jew kortikosterojdi jistg</w:t>
      </w:r>
      <w:r w:rsidRPr="00146F1B">
        <w:rPr>
          <w:rFonts w:hint="eastAsia"/>
        </w:rPr>
        <w:t xml:space="preserve">ħu </w:t>
      </w:r>
      <w:r>
        <w:t>jitkompl</w:t>
      </w:r>
      <w:r w:rsidRPr="00146F1B">
        <w:t>ew</w:t>
      </w:r>
      <w:r>
        <w:t xml:space="preserve"> waqt it-trattament </w:t>
      </w:r>
      <w:r w:rsidRPr="00146F1B">
        <w:t xml:space="preserve">bi </w:t>
      </w:r>
      <w:r>
        <w:t xml:space="preserve">WEZENLA. F’pazjenti li jkunu rrispondew għal trattament bi </w:t>
      </w:r>
      <w:r w:rsidR="008D79E6">
        <w:t>WEZENLA</w:t>
      </w:r>
      <w:r>
        <w:t>, dawn il-medikazzjonijiet jistgħu jitnaqqsu jew jitwaqqfu f’konformità ma’ standard ta’ kura</w:t>
      </w:r>
      <w:r>
        <w:rPr>
          <w:bCs/>
        </w:rPr>
        <w:t>.</w:t>
      </w:r>
    </w:p>
    <w:p w14:paraId="008FADC3" w14:textId="77777777" w:rsidR="003D32C6" w:rsidRPr="00DA3743" w:rsidRDefault="003D32C6" w:rsidP="006902F7">
      <w:pPr>
        <w:keepNext/>
        <w:suppressAutoHyphens/>
        <w:rPr>
          <w:iCs/>
        </w:rPr>
      </w:pPr>
    </w:p>
    <w:p w14:paraId="745F5256" w14:textId="57CF675E" w:rsidR="00843B14" w:rsidRPr="00DA3743" w:rsidRDefault="005E3319" w:rsidP="006902F7">
      <w:pPr>
        <w:suppressAutoHyphens/>
      </w:pPr>
      <w:r w:rsidRPr="00DA3743">
        <w:t>Is-sigurtà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D055EE" w:rsidRPr="00DA3743">
        <w:rPr>
          <w:spacing w:val="-1"/>
        </w:rPr>
        <w:t>ustekinumab</w:t>
      </w:r>
      <w:r w:rsidRPr="00DA3743">
        <w:rPr>
          <w:spacing w:val="-3"/>
        </w:rPr>
        <w:t xml:space="preserve"> </w:t>
      </w:r>
      <w:r w:rsidRPr="00DA3743">
        <w:t>għat-trattament</w:t>
      </w:r>
      <w:r w:rsidRPr="00DA3743">
        <w:rPr>
          <w:spacing w:val="-2"/>
        </w:rPr>
        <w:t xml:space="preserve"> </w:t>
      </w:r>
      <w:r w:rsidRPr="00DA3743">
        <w:t>tal-marda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5"/>
        </w:rPr>
        <w:t xml:space="preserve"> </w:t>
      </w:r>
      <w:r w:rsidR="008D0880">
        <w:rPr>
          <w:bCs/>
          <w:iCs/>
        </w:rPr>
        <w:t>għal pazjenti pedjatriċi li jiżnu inqas minn 40 kg</w:t>
      </w:r>
      <w:r w:rsidR="008D0880" w:rsidRPr="00DA3743">
        <w:t xml:space="preserve"> </w:t>
      </w:r>
      <w:r w:rsidRPr="00DA3743">
        <w:t>fit-tfal ma ġewx determinati s’issa. M’hemm l-ebda data disponibbli.</w:t>
      </w:r>
    </w:p>
    <w:p w14:paraId="7E9F67CE" w14:textId="77777777" w:rsidR="00C74AA6" w:rsidRPr="00DA3743" w:rsidRDefault="00C74AA6" w:rsidP="006902F7">
      <w:pPr>
        <w:suppressAutoHyphens/>
        <w:rPr>
          <w:u w:val="single"/>
        </w:rPr>
      </w:pPr>
    </w:p>
    <w:p w14:paraId="745F5257" w14:textId="151C6D72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lastRenderedPageBreak/>
        <w:t>Metodu</w:t>
      </w:r>
      <w:r w:rsidRPr="00DA3743">
        <w:rPr>
          <w:spacing w:val="-4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2"/>
          <w:u w:val="single"/>
        </w:rPr>
        <w:t xml:space="preserve"> </w:t>
      </w:r>
      <w:r w:rsidRPr="00DA3743">
        <w:rPr>
          <w:u w:val="single"/>
        </w:rPr>
        <w:t>kif</w:t>
      </w:r>
      <w:r w:rsidRPr="00DA3743">
        <w:rPr>
          <w:spacing w:val="-5"/>
          <w:u w:val="single"/>
        </w:rPr>
        <w:t xml:space="preserve"> </w:t>
      </w:r>
      <w:r w:rsidRPr="00DA3743">
        <w:rPr>
          <w:u w:val="single"/>
        </w:rPr>
        <w:t>għandu</w:t>
      </w:r>
      <w:r w:rsidRPr="00DA3743">
        <w:rPr>
          <w:spacing w:val="-5"/>
          <w:u w:val="single"/>
        </w:rPr>
        <w:t xml:space="preserve"> </w:t>
      </w:r>
      <w:r w:rsidRPr="00DA3743">
        <w:rPr>
          <w:spacing w:val="-2"/>
          <w:u w:val="single"/>
        </w:rPr>
        <w:t>jingħata</w:t>
      </w:r>
    </w:p>
    <w:p w14:paraId="06921000" w14:textId="77777777" w:rsidR="001C50FD" w:rsidRPr="00DA3743" w:rsidRDefault="001C50FD" w:rsidP="006902F7">
      <w:pPr>
        <w:keepNext/>
        <w:suppressAutoHyphens/>
      </w:pPr>
    </w:p>
    <w:p w14:paraId="745F5258" w14:textId="22F19D6E" w:rsidR="00843B14" w:rsidRPr="00DA3743" w:rsidRDefault="005E3319" w:rsidP="006902F7">
      <w:pPr>
        <w:suppressAutoHyphens/>
      </w:pPr>
      <w:r w:rsidRPr="00DA3743">
        <w:t>Kunjetti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45</w:t>
      </w:r>
      <w:r w:rsidR="00C84D29" w:rsidRPr="00DA3743">
        <w:rPr>
          <w:spacing w:val="-5"/>
        </w:rPr>
        <w:t> mg</w:t>
      </w:r>
      <w:r w:rsidRPr="00DA3743">
        <w:rPr>
          <w:spacing w:val="-4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siringi</w:t>
      </w:r>
      <w:r w:rsidRPr="00DA3743">
        <w:rPr>
          <w:spacing w:val="-2"/>
        </w:rPr>
        <w:t xml:space="preserve"> </w:t>
      </w:r>
      <w:r w:rsidRPr="00DA3743">
        <w:t>mimlija</w:t>
      </w:r>
      <w:r w:rsidRPr="00DA3743">
        <w:rPr>
          <w:spacing w:val="-2"/>
        </w:rPr>
        <w:t xml:space="preserve"> </w:t>
      </w:r>
      <w:r w:rsidRPr="00DA3743">
        <w:t>għal-lest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45</w:t>
      </w:r>
      <w:r w:rsidR="00C84D29" w:rsidRPr="00DA3743">
        <w:rPr>
          <w:spacing w:val="-2"/>
        </w:rPr>
        <w:t> mg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90</w:t>
      </w:r>
      <w:r w:rsidR="00C84D29" w:rsidRPr="00DA3743">
        <w:rPr>
          <w:spacing w:val="-2"/>
        </w:rPr>
        <w:t> mg</w:t>
      </w:r>
      <w:r w:rsidRPr="00DA3743">
        <w:rPr>
          <w:spacing w:val="-5"/>
        </w:rPr>
        <w:t xml:space="preserve"> </w:t>
      </w:r>
      <w:r w:rsidRPr="00DA3743">
        <w:t>huma għal injezzjoni taħt il-ġilda biss. Jekk huwa possibbli, għandhom jiġu evitati bħala siti ta’ injezzjoni żoni tal-ġilda li jkollhom il-psorijasi.</w:t>
      </w:r>
    </w:p>
    <w:p w14:paraId="745F5259" w14:textId="77777777" w:rsidR="00843B14" w:rsidRPr="00DA3743" w:rsidRDefault="00843B14" w:rsidP="006902F7">
      <w:pPr>
        <w:suppressAutoHyphens/>
      </w:pPr>
    </w:p>
    <w:p w14:paraId="745F525B" w14:textId="46762BFC" w:rsidR="00843B14" w:rsidRPr="00DA3743" w:rsidRDefault="005E3319" w:rsidP="006902F7">
      <w:pPr>
        <w:suppressAutoHyphens/>
      </w:pPr>
      <w:r w:rsidRPr="00DA3743">
        <w:t>Wara taħriġ tajjeb fit-teknika tal-injezzjoni taħt il-ġilda, il-pazjenti jew min jieħu ħsiebhom jistgħu jinjettaw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5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it-tabib</w:t>
      </w:r>
      <w:r w:rsidRPr="00DA3743">
        <w:rPr>
          <w:spacing w:val="-1"/>
        </w:rPr>
        <w:t xml:space="preserve"> </w:t>
      </w:r>
      <w:r w:rsidRPr="00DA3743">
        <w:t>jiddeċiedi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xieraq.</w:t>
      </w:r>
      <w:r w:rsidRPr="00DA3743">
        <w:rPr>
          <w:spacing w:val="-3"/>
        </w:rPr>
        <w:t xml:space="preserve"> </w:t>
      </w:r>
      <w:r w:rsidRPr="00DA3743">
        <w:t>Madanakollu,</w:t>
      </w:r>
      <w:r w:rsidRPr="00DA3743">
        <w:rPr>
          <w:spacing w:val="-3"/>
        </w:rPr>
        <w:t xml:space="preserve"> </w:t>
      </w:r>
      <w:r w:rsidRPr="00DA3743">
        <w:t>it-tabib</w:t>
      </w:r>
      <w:r w:rsidRPr="00DA3743">
        <w:rPr>
          <w:spacing w:val="-1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jaċċerta ruħu li l-pazjenti jiġu segwiti. Il-pazjenti jew min jieħu ħsiebhom għandhom jiġu</w:t>
      </w:r>
      <w:r w:rsidR="00AC603E" w:rsidRPr="00DA3743">
        <w:t xml:space="preserve"> </w:t>
      </w:r>
      <w:r w:rsidR="00C84D29" w:rsidRPr="00DA3743">
        <w:t>mg</w:t>
      </w:r>
      <w:r w:rsidRPr="00DA3743">
        <w:t>ħallma jinjettaw</w:t>
      </w:r>
      <w:r w:rsidR="001C50FD" w:rsidRPr="00DA3743">
        <w:t xml:space="preserve"> </w:t>
      </w:r>
      <w:r w:rsidRPr="00DA3743">
        <w:t>l-ammont</w:t>
      </w:r>
      <w:r w:rsidRPr="00DA3743">
        <w:rPr>
          <w:spacing w:val="-4"/>
        </w:rPr>
        <w:t xml:space="preserve"> </w:t>
      </w:r>
      <w:r w:rsidRPr="00DA3743">
        <w:t>ordnat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="00332AF3" w:rsidRPr="00DA3743">
        <w:t>WEZENLA</w:t>
      </w:r>
      <w:r w:rsidRPr="00DA3743">
        <w:rPr>
          <w:spacing w:val="-4"/>
        </w:rPr>
        <w:t xml:space="preserve"> </w:t>
      </w:r>
      <w:r w:rsidRPr="00DA3743">
        <w:t>skont</w:t>
      </w:r>
      <w:r w:rsidRPr="00DA3743">
        <w:rPr>
          <w:spacing w:val="-4"/>
        </w:rPr>
        <w:t xml:space="preserve"> </w:t>
      </w:r>
      <w:r w:rsidRPr="00DA3743">
        <w:t>l-istruzzjonijiet</w:t>
      </w:r>
      <w:r w:rsidRPr="00DA3743">
        <w:rPr>
          <w:spacing w:val="-4"/>
        </w:rPr>
        <w:t xml:space="preserve"> </w:t>
      </w:r>
      <w:r w:rsidRPr="00DA3743">
        <w:t>pprovduti</w:t>
      </w:r>
      <w:r w:rsidRPr="00DA3743">
        <w:rPr>
          <w:spacing w:val="-4"/>
        </w:rPr>
        <w:t xml:space="preserve"> </w:t>
      </w:r>
      <w:r w:rsidRPr="00DA3743">
        <w:t>fil-fuljett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tagħrif.</w:t>
      </w:r>
      <w:r w:rsidRPr="00DA3743">
        <w:rPr>
          <w:spacing w:val="-4"/>
        </w:rPr>
        <w:t xml:space="preserve"> </w:t>
      </w:r>
      <w:r w:rsidRPr="00DA3743">
        <w:t>Istruzzjonijiet komprensivi dwar l-</w:t>
      </w:r>
      <w:r w:rsidR="00824AE6" w:rsidRPr="00DA3743">
        <w:t>użu</w:t>
      </w:r>
      <w:r w:rsidRPr="00DA3743">
        <w:t xml:space="preserve"> huma mogħtija fil-fuljett ta’ tagħrif.</w:t>
      </w:r>
    </w:p>
    <w:p w14:paraId="59A5362B" w14:textId="77777777" w:rsidR="00DA1C18" w:rsidRPr="00DA3743" w:rsidRDefault="00DA1C18" w:rsidP="006902F7">
      <w:pPr>
        <w:suppressAutoHyphens/>
      </w:pPr>
    </w:p>
    <w:p w14:paraId="745F525D" w14:textId="1A3887B2" w:rsidR="00843B14" w:rsidRPr="00DA3743" w:rsidRDefault="005E3319" w:rsidP="006902F7">
      <w:pPr>
        <w:suppressAutoHyphens/>
      </w:pPr>
      <w:r w:rsidRPr="00DA3743">
        <w:t>Għal</w:t>
      </w:r>
      <w:r w:rsidRPr="00DA3743">
        <w:rPr>
          <w:spacing w:val="-3"/>
        </w:rPr>
        <w:t xml:space="preserve"> </w:t>
      </w:r>
      <w:r w:rsidRPr="00DA3743">
        <w:t>aktar</w:t>
      </w:r>
      <w:r w:rsidRPr="00DA3743">
        <w:rPr>
          <w:spacing w:val="-3"/>
        </w:rPr>
        <w:t xml:space="preserve"> </w:t>
      </w:r>
      <w:r w:rsidRPr="00DA3743">
        <w:t>informazzjoni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il-preparazzjoni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prekawzjonijiet</w:t>
      </w:r>
      <w:r w:rsidRPr="00DA3743">
        <w:rPr>
          <w:spacing w:val="-3"/>
        </w:rPr>
        <w:t xml:space="preserve"> </w:t>
      </w:r>
      <w:r w:rsidRPr="00DA3743">
        <w:t>speċjali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jittieħdu</w:t>
      </w:r>
      <w:r w:rsidRPr="00DA3743">
        <w:rPr>
          <w:spacing w:val="-3"/>
        </w:rPr>
        <w:t xml:space="preserve"> </w:t>
      </w:r>
      <w:r w:rsidRPr="00DA3743">
        <w:t>għall</w:t>
      </w:r>
      <w:r w:rsidR="007E7DFF" w:rsidRPr="00DA3743">
        <w:noBreakHyphen/>
      </w:r>
      <w:r w:rsidRPr="00DA3743">
        <w:t>immaniġġar, ara sezzjoni</w:t>
      </w:r>
      <w:r w:rsidR="004F3189" w:rsidRPr="00DA3743">
        <w:t> </w:t>
      </w:r>
      <w:r w:rsidRPr="00DA3743">
        <w:t>6.6.</w:t>
      </w:r>
    </w:p>
    <w:p w14:paraId="74EEF8FE" w14:textId="77777777" w:rsidR="00DA1C18" w:rsidRPr="00DA3743" w:rsidRDefault="00DA1C18" w:rsidP="006902F7">
      <w:pPr>
        <w:suppressAutoHyphens/>
        <w:rPr>
          <w:spacing w:val="-2"/>
        </w:rPr>
      </w:pPr>
    </w:p>
    <w:p w14:paraId="745F525E" w14:textId="3025ECF4" w:rsidR="00843B14" w:rsidRPr="00DA3743" w:rsidRDefault="00DA1C18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4.3</w:t>
      </w:r>
      <w:r w:rsidRPr="00DA3743">
        <w:rPr>
          <w:b/>
          <w:bCs/>
          <w:spacing w:val="-2"/>
        </w:rPr>
        <w:tab/>
      </w:r>
      <w:r w:rsidR="005E3319" w:rsidRPr="00DA3743">
        <w:rPr>
          <w:b/>
          <w:bCs/>
          <w:spacing w:val="-6"/>
        </w:rPr>
        <w:t>Kontraindikazzjonijiet</w:t>
      </w:r>
    </w:p>
    <w:p w14:paraId="745F525F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260" w14:textId="5C09119C" w:rsidR="00843B14" w:rsidRPr="00DA3743" w:rsidRDefault="005E3319" w:rsidP="006902F7">
      <w:pPr>
        <w:suppressAutoHyphens/>
      </w:pPr>
      <w:r w:rsidRPr="00DA3743">
        <w:t>Sensittività</w:t>
      </w:r>
      <w:r w:rsidRPr="00DA3743">
        <w:rPr>
          <w:spacing w:val="-3"/>
        </w:rPr>
        <w:t xml:space="preserve"> </w:t>
      </w:r>
      <w:r w:rsidRPr="00DA3743">
        <w:t>eċċessiva</w:t>
      </w:r>
      <w:r w:rsidRPr="00DA3743">
        <w:rPr>
          <w:spacing w:val="-3"/>
        </w:rPr>
        <w:t xml:space="preserve"> </w:t>
      </w:r>
      <w:r w:rsidRPr="00DA3743">
        <w:t>għas-sustanza</w:t>
      </w:r>
      <w:r w:rsidRPr="00DA3743">
        <w:rPr>
          <w:spacing w:val="-3"/>
        </w:rPr>
        <w:t xml:space="preserve"> </w:t>
      </w:r>
      <w:r w:rsidRPr="00DA3743">
        <w:t>attiva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kwalunkwe</w:t>
      </w:r>
      <w:r w:rsidRPr="00DA3743">
        <w:rPr>
          <w:spacing w:val="-3"/>
        </w:rPr>
        <w:t xml:space="preserve"> </w:t>
      </w:r>
      <w:r w:rsidRPr="00DA3743">
        <w:t>wieћed</w:t>
      </w:r>
      <w:r w:rsidRPr="00DA3743">
        <w:rPr>
          <w:spacing w:val="-3"/>
        </w:rPr>
        <w:t xml:space="preserve"> </w:t>
      </w:r>
      <w:r w:rsidRPr="00DA3743">
        <w:t>mill-eċċipjenti</w:t>
      </w:r>
      <w:r w:rsidRPr="00DA3743">
        <w:rPr>
          <w:spacing w:val="-3"/>
        </w:rPr>
        <w:t xml:space="preserve"> </w:t>
      </w:r>
      <w:r w:rsidRPr="00DA3743">
        <w:t>elenkati</w:t>
      </w:r>
      <w:r w:rsidRPr="00DA3743">
        <w:rPr>
          <w:spacing w:val="-3"/>
        </w:rPr>
        <w:t xml:space="preserve"> </w:t>
      </w:r>
      <w:r w:rsidRPr="00DA3743">
        <w:t>fis</w:t>
      </w:r>
      <w:r w:rsidR="007E7DFF" w:rsidRPr="00DA3743">
        <w:noBreakHyphen/>
      </w:r>
      <w:r w:rsidRPr="00DA3743">
        <w:t>sezzjoni</w:t>
      </w:r>
      <w:r w:rsidR="004F3189" w:rsidRPr="00DA3743">
        <w:t> </w:t>
      </w:r>
      <w:r w:rsidRPr="00DA3743">
        <w:t>6.1.</w:t>
      </w:r>
    </w:p>
    <w:p w14:paraId="745F5261" w14:textId="77777777" w:rsidR="00843B14" w:rsidRPr="00DA3743" w:rsidRDefault="00843B14" w:rsidP="006902F7">
      <w:pPr>
        <w:suppressAutoHyphens/>
      </w:pPr>
    </w:p>
    <w:p w14:paraId="745F5262" w14:textId="7EBB79CA" w:rsidR="00843B14" w:rsidRPr="00DA3743" w:rsidRDefault="005E3319" w:rsidP="006902F7">
      <w:pPr>
        <w:suppressAutoHyphens/>
      </w:pPr>
      <w:r w:rsidRPr="00DA3743">
        <w:t>Infezzjoni</w:t>
      </w:r>
      <w:r w:rsidRPr="00DA3743">
        <w:rPr>
          <w:spacing w:val="-10"/>
        </w:rPr>
        <w:t xml:space="preserve"> </w:t>
      </w:r>
      <w:r w:rsidRPr="00DA3743">
        <w:t>attiva</w:t>
      </w:r>
      <w:r w:rsidRPr="00DA3743">
        <w:rPr>
          <w:spacing w:val="-8"/>
        </w:rPr>
        <w:t xml:space="preserve"> </w:t>
      </w:r>
      <w:r w:rsidRPr="00DA3743">
        <w:t>klinikament</w:t>
      </w:r>
      <w:r w:rsidRPr="00DA3743">
        <w:rPr>
          <w:spacing w:val="-8"/>
        </w:rPr>
        <w:t xml:space="preserve"> </w:t>
      </w:r>
      <w:r w:rsidRPr="00DA3743">
        <w:t>sinifikanti</w:t>
      </w:r>
      <w:r w:rsidRPr="00DA3743">
        <w:rPr>
          <w:spacing w:val="-8"/>
        </w:rPr>
        <w:t xml:space="preserve"> </w:t>
      </w:r>
      <w:r w:rsidRPr="00DA3743">
        <w:t>(eż.</w:t>
      </w:r>
      <w:r w:rsidRPr="00DA3743">
        <w:rPr>
          <w:spacing w:val="-8"/>
        </w:rPr>
        <w:t xml:space="preserve"> </w:t>
      </w:r>
      <w:r w:rsidRPr="00DA3743">
        <w:t>tuberkulosi</w:t>
      </w:r>
      <w:r w:rsidRPr="00DA3743">
        <w:rPr>
          <w:spacing w:val="-8"/>
        </w:rPr>
        <w:t xml:space="preserve"> </w:t>
      </w:r>
      <w:r w:rsidRPr="00DA3743">
        <w:t>attiva,</w:t>
      </w:r>
      <w:r w:rsidRPr="00DA3743">
        <w:rPr>
          <w:spacing w:val="-8"/>
        </w:rPr>
        <w:t xml:space="preserve"> </w:t>
      </w:r>
      <w:r w:rsidRPr="00DA3743">
        <w:t>ara</w:t>
      </w:r>
      <w:r w:rsidRPr="00DA3743">
        <w:rPr>
          <w:spacing w:val="-8"/>
        </w:rPr>
        <w:t xml:space="preserve"> </w:t>
      </w:r>
      <w:r w:rsidRPr="00DA3743">
        <w:t>sezzjoni</w:t>
      </w:r>
      <w:r w:rsidR="004F3189" w:rsidRPr="00DA3743">
        <w:rPr>
          <w:spacing w:val="-10"/>
        </w:rPr>
        <w:t> </w:t>
      </w:r>
      <w:r w:rsidRPr="00DA3743">
        <w:rPr>
          <w:spacing w:val="-2"/>
        </w:rPr>
        <w:t>4.4).</w:t>
      </w:r>
    </w:p>
    <w:p w14:paraId="745F5263" w14:textId="77777777" w:rsidR="00843B14" w:rsidRPr="00DA3743" w:rsidRDefault="00843B14" w:rsidP="006902F7">
      <w:pPr>
        <w:suppressAutoHyphens/>
      </w:pPr>
    </w:p>
    <w:p w14:paraId="745F5264" w14:textId="4757B9BA" w:rsidR="00843B14" w:rsidRPr="00DA3743" w:rsidRDefault="008119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4.4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Twissijiet</w:t>
      </w:r>
      <w:r w:rsidR="005E3319" w:rsidRPr="00DA3743">
        <w:rPr>
          <w:b/>
          <w:bCs/>
          <w:spacing w:val="-9"/>
        </w:rPr>
        <w:t xml:space="preserve"> </w:t>
      </w:r>
      <w:r w:rsidR="005E3319" w:rsidRPr="00DA3743">
        <w:rPr>
          <w:b/>
          <w:bCs/>
        </w:rPr>
        <w:t>speċjali</w:t>
      </w:r>
      <w:r w:rsidR="005E3319" w:rsidRPr="00DA3743">
        <w:rPr>
          <w:b/>
          <w:bCs/>
          <w:spacing w:val="-9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9"/>
        </w:rPr>
        <w:t xml:space="preserve"> </w:t>
      </w:r>
      <w:r w:rsidR="005E3319" w:rsidRPr="00DA3743">
        <w:rPr>
          <w:b/>
          <w:bCs/>
        </w:rPr>
        <w:t>prekawzjonijiet</w:t>
      </w:r>
      <w:r w:rsidR="005E3319" w:rsidRPr="00DA3743">
        <w:rPr>
          <w:b/>
          <w:bCs/>
          <w:spacing w:val="-9"/>
        </w:rPr>
        <w:t xml:space="preserve"> </w:t>
      </w:r>
      <w:r w:rsidR="005E3319" w:rsidRPr="00DA3743">
        <w:rPr>
          <w:b/>
          <w:bCs/>
        </w:rPr>
        <w:t>għall-</w:t>
      </w:r>
      <w:r w:rsidR="005E3319" w:rsidRPr="00DA3743">
        <w:rPr>
          <w:b/>
          <w:bCs/>
          <w:spacing w:val="-5"/>
        </w:rPr>
        <w:t>użu</w:t>
      </w:r>
    </w:p>
    <w:p w14:paraId="745F5265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266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Traċċabilità</w:t>
      </w:r>
    </w:p>
    <w:p w14:paraId="2CA05694" w14:textId="77777777" w:rsidR="00B84641" w:rsidRPr="00DA3743" w:rsidRDefault="00B84641" w:rsidP="006902F7">
      <w:pPr>
        <w:keepNext/>
        <w:suppressAutoHyphens/>
      </w:pPr>
    </w:p>
    <w:p w14:paraId="745F5267" w14:textId="1102A7C1" w:rsidR="00843B14" w:rsidRPr="00DA3743" w:rsidRDefault="005E3319" w:rsidP="006902F7">
      <w:pPr>
        <w:suppressAutoHyphens/>
      </w:pPr>
      <w:r w:rsidRPr="00DA3743">
        <w:t>Sabiex</w:t>
      </w:r>
      <w:r w:rsidRPr="00DA3743">
        <w:rPr>
          <w:spacing w:val="-4"/>
        </w:rPr>
        <w:t xml:space="preserve"> </w:t>
      </w:r>
      <w:r w:rsidRPr="00DA3743">
        <w:t>titjieb</w:t>
      </w:r>
      <w:r w:rsidRPr="00DA3743">
        <w:rPr>
          <w:spacing w:val="-4"/>
        </w:rPr>
        <w:t xml:space="preserve"> </w:t>
      </w:r>
      <w:r w:rsidRPr="00DA3743">
        <w:t>it-traċċabilità</w:t>
      </w:r>
      <w:r w:rsidRPr="00DA3743">
        <w:rPr>
          <w:spacing w:val="-4"/>
        </w:rPr>
        <w:t xml:space="preserve"> </w:t>
      </w:r>
      <w:r w:rsidRPr="00DA3743">
        <w:t>tal-prodotti</w:t>
      </w:r>
      <w:r w:rsidRPr="00DA3743">
        <w:rPr>
          <w:spacing w:val="-4"/>
        </w:rPr>
        <w:t xml:space="preserve"> </w:t>
      </w:r>
      <w:r w:rsidRPr="00DA3743">
        <w:t>mediċinali</w:t>
      </w:r>
      <w:r w:rsidRPr="00DA3743">
        <w:rPr>
          <w:spacing w:val="-4"/>
        </w:rPr>
        <w:t xml:space="preserve"> </w:t>
      </w:r>
      <w:r w:rsidRPr="00DA3743">
        <w:t>bijoloġiċi,</w:t>
      </w:r>
      <w:r w:rsidRPr="00DA3743">
        <w:rPr>
          <w:spacing w:val="-3"/>
        </w:rPr>
        <w:t xml:space="preserve"> </w:t>
      </w:r>
      <w:r w:rsidRPr="00DA3743">
        <w:t>it-trejdmark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n-numru</w:t>
      </w:r>
      <w:r w:rsidRPr="00DA3743">
        <w:rPr>
          <w:spacing w:val="-3"/>
        </w:rPr>
        <w:t xml:space="preserve"> </w:t>
      </w:r>
      <w:r w:rsidRPr="00DA3743">
        <w:t>tal-lott</w:t>
      </w:r>
      <w:r w:rsidRPr="00DA3743">
        <w:rPr>
          <w:spacing w:val="-3"/>
        </w:rPr>
        <w:t xml:space="preserve"> </w:t>
      </w:r>
      <w:r w:rsidRPr="00DA3743">
        <w:t>tal</w:t>
      </w:r>
      <w:r w:rsidR="007E7DFF" w:rsidRPr="00DA3743">
        <w:noBreakHyphen/>
      </w:r>
      <w:r w:rsidRPr="00DA3743">
        <w:t>prodott li jingħata għandhom jitniżżlu b’mod ċar.</w:t>
      </w:r>
    </w:p>
    <w:p w14:paraId="293ED5E2" w14:textId="77777777" w:rsidR="00C74AA6" w:rsidRPr="00DA3743" w:rsidRDefault="00C74AA6" w:rsidP="006902F7">
      <w:pPr>
        <w:suppressAutoHyphens/>
        <w:rPr>
          <w:spacing w:val="-2"/>
          <w:u w:val="single"/>
        </w:rPr>
      </w:pPr>
    </w:p>
    <w:p w14:paraId="745F5268" w14:textId="373FE4F1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Infezzjonijiet</w:t>
      </w:r>
    </w:p>
    <w:p w14:paraId="39720936" w14:textId="77777777" w:rsidR="00B84641" w:rsidRPr="00DA3743" w:rsidRDefault="00B84641" w:rsidP="006902F7">
      <w:pPr>
        <w:keepNext/>
        <w:suppressAutoHyphens/>
      </w:pPr>
    </w:p>
    <w:p w14:paraId="745F5269" w14:textId="7AB7F6B9" w:rsidR="00843B14" w:rsidRPr="00DA3743" w:rsidRDefault="005E3319" w:rsidP="006902F7">
      <w:pPr>
        <w:suppressAutoHyphens/>
      </w:pPr>
      <w:r w:rsidRPr="00DA3743">
        <w:t>Ustekinumab jista’ jkollu l-effett li jżid ir-riskju ta’ infezzjonijiet u jattiva mill-ġdid infezzjonijiet rieqda.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1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osservazzjoni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t-tqegħid</w:t>
      </w:r>
      <w:r w:rsidRPr="00DA3743">
        <w:rPr>
          <w:spacing w:val="-1"/>
        </w:rPr>
        <w:t xml:space="preserve"> </w:t>
      </w:r>
      <w:r w:rsidRPr="00DA3743">
        <w:t>fis-suq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 xml:space="preserve">psorijasi, infezzjonijiet serji batterjali, fungali, u virali kienu osservati f’pazjenti li kienu qed jingħataw </w:t>
      </w:r>
      <w:r w:rsidR="00D055EE" w:rsidRPr="00DA3743">
        <w:rPr>
          <w:spacing w:val="-1"/>
        </w:rPr>
        <w:t>ustekinumab</w:t>
      </w:r>
      <w:r w:rsidRPr="00DA3743">
        <w:t xml:space="preserve"> (ara sezzjoni</w:t>
      </w:r>
      <w:r w:rsidR="004F3189" w:rsidRPr="00DA3743">
        <w:t> </w:t>
      </w:r>
      <w:r w:rsidRPr="00DA3743">
        <w:t>4.8).</w:t>
      </w:r>
    </w:p>
    <w:p w14:paraId="745F526A" w14:textId="77777777" w:rsidR="00843B14" w:rsidRPr="00DA3743" w:rsidRDefault="00843B14" w:rsidP="006902F7">
      <w:pPr>
        <w:suppressAutoHyphens/>
      </w:pPr>
    </w:p>
    <w:p w14:paraId="745F526B" w14:textId="0E1B8A49" w:rsidR="00843B14" w:rsidRPr="00DA3743" w:rsidRDefault="005E3319" w:rsidP="006902F7">
      <w:pPr>
        <w:suppressAutoHyphens/>
      </w:pPr>
      <w:r w:rsidRPr="00DA3743">
        <w:t>Infezzjonijiet opportunistiċi li jinkludu riattivazzjoni ta’ tuberkulożi, infezzjonijiet batterjali opportunistiċi oħra (li jinkludu infezzjoni mikobatterjali atipika, meninġite b’listerja, pnewmonja b’leġjonella,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nokardjożi),</w:t>
      </w:r>
      <w:r w:rsidRPr="00DA3743">
        <w:rPr>
          <w:spacing w:val="-3"/>
        </w:rPr>
        <w:t xml:space="preserve"> </w:t>
      </w: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fungali</w:t>
      </w:r>
      <w:r w:rsidRPr="00DA3743">
        <w:rPr>
          <w:spacing w:val="-3"/>
        </w:rPr>
        <w:t xml:space="preserve"> </w:t>
      </w:r>
      <w:r w:rsidRPr="00DA3743">
        <w:t>opportunistiċi,</w:t>
      </w:r>
      <w:r w:rsidRPr="00DA3743">
        <w:rPr>
          <w:spacing w:val="-3"/>
        </w:rPr>
        <w:t xml:space="preserve"> </w:t>
      </w: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virali</w:t>
      </w:r>
      <w:r w:rsidRPr="00DA3743">
        <w:rPr>
          <w:spacing w:val="-3"/>
        </w:rPr>
        <w:t xml:space="preserve"> </w:t>
      </w:r>
      <w:r w:rsidRPr="00DA3743">
        <w:t>opportunistiċi</w:t>
      </w:r>
      <w:r w:rsidRPr="00DA3743">
        <w:rPr>
          <w:spacing w:val="-3"/>
        </w:rPr>
        <w:t xml:space="preserve"> </w:t>
      </w:r>
      <w:r w:rsidRPr="00DA3743">
        <w:t>(li jinkludu enċefalite kkawżat minn herpes simplex</w:t>
      </w:r>
      <w:r w:rsidR="00B84641" w:rsidRPr="00DA3743">
        <w:t> </w:t>
      </w:r>
      <w:r w:rsidRPr="00DA3743">
        <w:t>2), u infezzjonijiet parasitiċi (li jinkludu tossoplasmosis okulari) ġew rapportati f’pazjenti trattati b’ustekinumab.</w:t>
      </w:r>
    </w:p>
    <w:p w14:paraId="1668FB16" w14:textId="77777777" w:rsidR="00C74AA6" w:rsidRPr="00DA3743" w:rsidRDefault="00C74AA6" w:rsidP="006902F7">
      <w:pPr>
        <w:suppressAutoHyphens/>
      </w:pPr>
    </w:p>
    <w:p w14:paraId="745F526C" w14:textId="35A8F424" w:rsidR="00843B14" w:rsidRPr="00DA3743" w:rsidRDefault="005E3319" w:rsidP="006902F7">
      <w:pPr>
        <w:suppressAutoHyphens/>
      </w:pPr>
      <w:r w:rsidRPr="00DA3743">
        <w:t>Wieħed</w:t>
      </w:r>
      <w:r w:rsidRPr="00DA3743">
        <w:rPr>
          <w:spacing w:val="-3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joqgħod</w:t>
      </w:r>
      <w:r w:rsidRPr="00DA3743">
        <w:rPr>
          <w:spacing w:val="-3"/>
        </w:rPr>
        <w:t xml:space="preserve"> </w:t>
      </w:r>
      <w:r w:rsidRPr="00DA3743">
        <w:t>attent</w:t>
      </w:r>
      <w:r w:rsidRPr="00DA3743">
        <w:rPr>
          <w:spacing w:val="-1"/>
        </w:rPr>
        <w:t xml:space="preserve"> </w:t>
      </w:r>
      <w:r w:rsidRPr="00DA3743">
        <w:t>meta</w:t>
      </w:r>
      <w:r w:rsidRPr="00DA3743">
        <w:rPr>
          <w:spacing w:val="-4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l-użu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b’infezzjoni kronika jew storja ta’ infezzjoni li terġa’ titfaċċa (ara sezzjoni</w:t>
      </w:r>
      <w:r w:rsidR="004F3189" w:rsidRPr="00DA3743">
        <w:t> </w:t>
      </w:r>
      <w:r w:rsidRPr="00DA3743">
        <w:t>4.3).</w:t>
      </w:r>
    </w:p>
    <w:p w14:paraId="745F526D" w14:textId="77777777" w:rsidR="00843B14" w:rsidRPr="00DA3743" w:rsidRDefault="00843B14" w:rsidP="006902F7">
      <w:pPr>
        <w:suppressAutoHyphens/>
      </w:pPr>
    </w:p>
    <w:p w14:paraId="745F526E" w14:textId="065613B9" w:rsidR="00843B14" w:rsidRPr="00DA3743" w:rsidRDefault="005E3319" w:rsidP="006902F7">
      <w:pPr>
        <w:suppressAutoHyphens/>
      </w:pPr>
      <w:r w:rsidRPr="00DA3743">
        <w:t xml:space="preserve">Qabel ma tinbeda kura bi </w:t>
      </w:r>
      <w:r w:rsidR="00332AF3" w:rsidRPr="00DA3743">
        <w:t>WEZENLA</w:t>
      </w:r>
      <w:r w:rsidRPr="00DA3743">
        <w:t>, il-pazjenti għandhom jiġu evalwati għal infezzjoni bit</w:t>
      </w:r>
      <w:r w:rsidR="007E7DFF" w:rsidRPr="00DA3743">
        <w:noBreakHyphen/>
      </w:r>
      <w:r w:rsidRPr="00DA3743">
        <w:t xml:space="preserve">tuberkulosi. </w:t>
      </w:r>
      <w:r w:rsidR="00332AF3" w:rsidRPr="00DA3743">
        <w:t>WEZENLA</w:t>
      </w:r>
      <w:r w:rsidRPr="00DA3743">
        <w:t xml:space="preserve"> m’għandux jingħata lill-pazjenti b’tuberkulosi attiva (ara sezzjoni</w:t>
      </w:r>
      <w:r w:rsidR="004F3189" w:rsidRPr="00DA3743">
        <w:t> </w:t>
      </w:r>
      <w:r w:rsidRPr="00DA3743">
        <w:t xml:space="preserve">4.3). Kura tal-infezzjoni tat-tuberkulosi rieqda għandha tinbeda qabel ma jingħata </w:t>
      </w:r>
      <w:r w:rsidR="00332AF3" w:rsidRPr="00DA3743">
        <w:t>WEZENLA</w:t>
      </w:r>
      <w:r w:rsidRPr="00DA3743">
        <w:t>. L-użu ta’ kura għal</w:t>
      </w:r>
      <w:r w:rsidRPr="00DA3743">
        <w:rPr>
          <w:spacing w:val="-2"/>
        </w:rPr>
        <w:t xml:space="preserve"> </w:t>
      </w:r>
      <w:r w:rsidRPr="00DA3743">
        <w:t>kontra</w:t>
      </w:r>
      <w:r w:rsidRPr="00DA3743">
        <w:rPr>
          <w:spacing w:val="-2"/>
        </w:rPr>
        <w:t xml:space="preserve"> </w:t>
      </w:r>
      <w:r w:rsidRPr="00DA3743">
        <w:t>t-tuberkulosi</w:t>
      </w:r>
      <w:r w:rsidRPr="00DA3743">
        <w:rPr>
          <w:spacing w:val="-2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qabel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tinbeda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3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f’każ</w:t>
      </w:r>
      <w:r w:rsidRPr="00DA3743">
        <w:rPr>
          <w:spacing w:val="-3"/>
        </w:rPr>
        <w:t xml:space="preserve"> </w:t>
      </w:r>
      <w:r w:rsidRPr="00DA3743">
        <w:t xml:space="preserve">ta’ pazjenti li għandhom storja ta’ tuberkulosi attiva jew rieqda, u li fil-każ tagħhom ma jistgħax jiġi kkonfermat jekk huma ħadux kura adegwata għaliha jew le. Pazjenti li qed jirċievu </w:t>
      </w:r>
      <w:r w:rsidR="00332AF3" w:rsidRPr="00DA3743">
        <w:t>WEZENLA</w:t>
      </w:r>
      <w:r w:rsidRPr="00DA3743">
        <w:t xml:space="preserve"> għandhom</w:t>
      </w:r>
      <w:r w:rsidRPr="00DA3743">
        <w:rPr>
          <w:spacing w:val="-2"/>
        </w:rPr>
        <w:t xml:space="preserve"> </w:t>
      </w:r>
      <w:r w:rsidRPr="00DA3743">
        <w:t>jiġu</w:t>
      </w:r>
      <w:r w:rsidRPr="00DA3743">
        <w:rPr>
          <w:spacing w:val="-2"/>
        </w:rPr>
        <w:t xml:space="preserve"> </w:t>
      </w:r>
      <w:r w:rsidRPr="00DA3743">
        <w:t>mmonitorjati</w:t>
      </w:r>
      <w:r w:rsidRPr="00DA3743">
        <w:rPr>
          <w:spacing w:val="-3"/>
        </w:rPr>
        <w:t xml:space="preserve"> </w:t>
      </w:r>
      <w:r w:rsidRPr="00DA3743">
        <w:t>mill-qrib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sinjali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sintomi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tuberkulosi</w:t>
      </w:r>
      <w:r w:rsidRPr="00DA3743">
        <w:rPr>
          <w:spacing w:val="-3"/>
        </w:rPr>
        <w:t xml:space="preserve"> </w:t>
      </w:r>
      <w:r w:rsidRPr="00DA3743">
        <w:t>attiva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l-kura.</w:t>
      </w:r>
    </w:p>
    <w:p w14:paraId="2EE35F00" w14:textId="77777777" w:rsidR="00C74AA6" w:rsidRPr="00DA3743" w:rsidRDefault="00C74AA6" w:rsidP="006902F7">
      <w:pPr>
        <w:suppressAutoHyphens/>
      </w:pPr>
    </w:p>
    <w:p w14:paraId="745F526F" w14:textId="28D99083" w:rsidR="00843B14" w:rsidRPr="00DA3743" w:rsidRDefault="005E3319" w:rsidP="006902F7">
      <w:pPr>
        <w:suppressAutoHyphens/>
      </w:pPr>
      <w:r w:rsidRPr="00DA3743">
        <w:t>Il-pazjenti għandhom ikunu mwissija biex jitolbu parir mediku jekk ifiġġu sinjali jew sintomi li jindikaw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infezzjoni.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pazjent</w:t>
      </w:r>
      <w:r w:rsidRPr="00DA3743">
        <w:rPr>
          <w:spacing w:val="-3"/>
        </w:rPr>
        <w:t xml:space="preserve"> </w:t>
      </w:r>
      <w:r w:rsidRPr="00DA3743">
        <w:t>jiżviluppa</w:t>
      </w:r>
      <w:r w:rsidRPr="00DA3743">
        <w:rPr>
          <w:spacing w:val="-3"/>
        </w:rPr>
        <w:t xml:space="preserve"> </w:t>
      </w:r>
      <w:r w:rsidRPr="00DA3743">
        <w:t>infezzjoni</w:t>
      </w:r>
      <w:r w:rsidRPr="00DA3743">
        <w:rPr>
          <w:spacing w:val="-3"/>
        </w:rPr>
        <w:t xml:space="preserve"> </w:t>
      </w:r>
      <w:r w:rsidRPr="00DA3743">
        <w:t>serja,</w:t>
      </w:r>
      <w:r w:rsidRPr="00DA3743">
        <w:rPr>
          <w:spacing w:val="-3"/>
        </w:rPr>
        <w:t xml:space="preserve"> </w:t>
      </w:r>
      <w:r w:rsidRPr="00DA3743">
        <w:t>il-pazjent</w:t>
      </w:r>
      <w:r w:rsidRPr="00DA3743">
        <w:rPr>
          <w:spacing w:val="-2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mmonitorjat mill</w:t>
      </w:r>
      <w:r w:rsidR="007E7DFF" w:rsidRPr="00DA3743">
        <w:noBreakHyphen/>
      </w:r>
      <w:r w:rsidRPr="00DA3743">
        <w:t xml:space="preserve">qrib u </w:t>
      </w:r>
      <w:r w:rsidR="00332AF3" w:rsidRPr="00DA3743">
        <w:t>WEZENLA</w:t>
      </w:r>
      <w:r w:rsidRPr="00DA3743">
        <w:t xml:space="preserve"> m’għandux jingħata qabel l-infezzjoni tfieq.</w:t>
      </w:r>
    </w:p>
    <w:p w14:paraId="62833AA2" w14:textId="77777777" w:rsidR="00C74AA6" w:rsidRPr="00DA3743" w:rsidRDefault="00C74AA6" w:rsidP="006902F7">
      <w:pPr>
        <w:suppressAutoHyphens/>
        <w:rPr>
          <w:u w:val="single"/>
        </w:rPr>
      </w:pPr>
    </w:p>
    <w:p w14:paraId="745F5270" w14:textId="63C0477C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lastRenderedPageBreak/>
        <w:t>Tumuri</w:t>
      </w:r>
      <w:r w:rsidRPr="00DA3743">
        <w:rPr>
          <w:spacing w:val="-6"/>
          <w:u w:val="single"/>
        </w:rPr>
        <w:t xml:space="preserve"> </w:t>
      </w:r>
      <w:r w:rsidRPr="00DA3743">
        <w:rPr>
          <w:spacing w:val="-2"/>
          <w:u w:val="single"/>
        </w:rPr>
        <w:t>malinni</w:t>
      </w:r>
    </w:p>
    <w:p w14:paraId="53A4D77F" w14:textId="77777777" w:rsidR="00B84641" w:rsidRPr="00DA3743" w:rsidRDefault="00B84641" w:rsidP="006902F7">
      <w:pPr>
        <w:keepNext/>
        <w:suppressAutoHyphens/>
      </w:pPr>
    </w:p>
    <w:p w14:paraId="745F5271" w14:textId="65464692" w:rsidR="00843B14" w:rsidRPr="00DA3743" w:rsidRDefault="005E3319" w:rsidP="006902F7">
      <w:pPr>
        <w:suppressAutoHyphens/>
      </w:pPr>
      <w:r w:rsidRPr="00DA3743">
        <w:t xml:space="preserve">Immunosoppressanti bħal ustekinumab jistgħu iżidu r-riskju ta’ tumuri malinni. Fi studji kliniċi u fi studju ta’ osservazzjoni ta’ wara t-tqegħid fis-suq f’pazjenti bi psorijasi, xi pazjenti li ngħataw </w:t>
      </w:r>
      <w:r w:rsidR="00D055EE" w:rsidRPr="00DA3743">
        <w:rPr>
          <w:spacing w:val="-1"/>
        </w:rPr>
        <w:t>ustekinumab</w:t>
      </w:r>
      <w:r w:rsidRPr="00DA3743">
        <w:rPr>
          <w:spacing w:val="-3"/>
        </w:rPr>
        <w:t xml:space="preserve"> </w:t>
      </w:r>
      <w:r w:rsidRPr="00DA3743">
        <w:t>żviluppaw</w:t>
      </w:r>
      <w:r w:rsidRPr="00DA3743">
        <w:rPr>
          <w:spacing w:val="-3"/>
        </w:rPr>
        <w:t xml:space="preserve"> </w:t>
      </w:r>
      <w:r w:rsidRPr="00DA3743">
        <w:t>tumuri</w:t>
      </w:r>
      <w:r w:rsidRPr="00DA3743">
        <w:rPr>
          <w:spacing w:val="-3"/>
        </w:rPr>
        <w:t xml:space="preserve"> </w:t>
      </w:r>
      <w:r w:rsidRPr="00DA3743">
        <w:t>malinni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oħrajn</w:t>
      </w:r>
      <w:r w:rsidRPr="00DA3743">
        <w:rPr>
          <w:spacing w:val="-3"/>
        </w:rPr>
        <w:t xml:space="preserve"> </w:t>
      </w:r>
      <w:r w:rsidRPr="00DA3743">
        <w:t>mhux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(ara</w:t>
      </w:r>
      <w:r w:rsidRPr="00DA3743">
        <w:rPr>
          <w:spacing w:val="-3"/>
        </w:rPr>
        <w:t xml:space="preserve"> </w:t>
      </w:r>
      <w:r w:rsidRPr="00DA3743">
        <w:t>sezzjoni</w:t>
      </w:r>
      <w:r w:rsidR="004F3189" w:rsidRPr="00DA3743">
        <w:rPr>
          <w:spacing w:val="-2"/>
        </w:rPr>
        <w:t> </w:t>
      </w:r>
      <w:r w:rsidRPr="00DA3743">
        <w:t>4.8).</w:t>
      </w:r>
      <w:r w:rsidRPr="00DA3743">
        <w:rPr>
          <w:spacing w:val="-2"/>
        </w:rPr>
        <w:t xml:space="preserve"> </w:t>
      </w:r>
      <w:r w:rsidRPr="00DA3743">
        <w:t>Ir-riskju</w:t>
      </w:r>
      <w:r w:rsidRPr="00DA3743">
        <w:rPr>
          <w:spacing w:val="-2"/>
        </w:rPr>
        <w:t xml:space="preserve"> </w:t>
      </w:r>
      <w:r w:rsidRPr="00DA3743">
        <w:t>ta’ tumur malinn jista’ jkun ogħla f’pazjenti bi psorijasi li ġew ittrattati bi prodotti oħra bijoloġiċi matul l</w:t>
      </w:r>
      <w:r w:rsidR="007E7DFF" w:rsidRPr="00DA3743">
        <w:noBreakHyphen/>
      </w:r>
      <w:r w:rsidRPr="00DA3743">
        <w:t>iżvilupp tal-marda tagħhom.</w:t>
      </w:r>
    </w:p>
    <w:p w14:paraId="542BF44C" w14:textId="77777777" w:rsidR="008119B3" w:rsidRPr="00DA3743" w:rsidRDefault="008119B3" w:rsidP="006902F7">
      <w:pPr>
        <w:suppressAutoHyphens/>
      </w:pPr>
    </w:p>
    <w:p w14:paraId="745F5272" w14:textId="0720FBC2" w:rsidR="00843B14" w:rsidRPr="00DA3743" w:rsidRDefault="005E3319" w:rsidP="006902F7">
      <w:pPr>
        <w:suppressAutoHyphens/>
      </w:pPr>
      <w:r w:rsidRPr="00DA3743">
        <w:t>L-ebda</w:t>
      </w:r>
      <w:r w:rsidRPr="00DA3743">
        <w:rPr>
          <w:spacing w:val="-2"/>
        </w:rPr>
        <w:t xml:space="preserve"> </w:t>
      </w:r>
      <w:r w:rsidRPr="00DA3743">
        <w:t>studji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saru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jikludu</w:t>
      </w:r>
      <w:r w:rsidRPr="00DA3743">
        <w:rPr>
          <w:spacing w:val="-2"/>
        </w:rPr>
        <w:t xml:space="preserve"> </w:t>
      </w:r>
      <w:r w:rsidRPr="00DA3743">
        <w:t>pazjenti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2"/>
        </w:rPr>
        <w:t xml:space="preserve"> </w:t>
      </w:r>
      <w:r w:rsidRPr="00DA3743">
        <w:t>storja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tumur</w:t>
      </w:r>
      <w:r w:rsidRPr="00DA3743">
        <w:rPr>
          <w:spacing w:val="-2"/>
        </w:rPr>
        <w:t xml:space="preserve"> </w:t>
      </w:r>
      <w:r w:rsidRPr="00DA3743">
        <w:t>malinn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f’pazjenti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komplew</w:t>
      </w:r>
      <w:r w:rsidRPr="00DA3743">
        <w:rPr>
          <w:spacing w:val="-2"/>
        </w:rPr>
        <w:t xml:space="preserve"> </w:t>
      </w:r>
      <w:r w:rsidRPr="00DA3743">
        <w:t xml:space="preserve">il-kura wara li żviluppaw tumur malinn waqt li kienu qed jirċievu kura bi </w:t>
      </w:r>
      <w:r w:rsidR="00D055EE" w:rsidRPr="00DA3743">
        <w:rPr>
          <w:spacing w:val="-1"/>
        </w:rPr>
        <w:t>ustekinumab</w:t>
      </w:r>
      <w:r w:rsidRPr="00DA3743">
        <w:t xml:space="preserve">. Għalhekk, wieħed għandu joqgħod attent meta jiġi kkunsidrat l-użu ta’ </w:t>
      </w:r>
      <w:r w:rsidR="00D055EE" w:rsidRPr="00DA3743">
        <w:rPr>
          <w:spacing w:val="-1"/>
        </w:rPr>
        <w:t>ustekinumab</w:t>
      </w:r>
      <w:r w:rsidRPr="00DA3743">
        <w:t xml:space="preserve"> f’dawn il-pazjenti.</w:t>
      </w:r>
    </w:p>
    <w:p w14:paraId="745F5274" w14:textId="17827F85" w:rsidR="00843B14" w:rsidRPr="00DA3743" w:rsidRDefault="005E3319" w:rsidP="006902F7">
      <w:pPr>
        <w:suppressAutoHyphens/>
      </w:pPr>
      <w:r w:rsidRPr="00DA3743">
        <w:t>Il-pazjenti</w:t>
      </w:r>
      <w:r w:rsidRPr="00DA3743">
        <w:rPr>
          <w:spacing w:val="-3"/>
        </w:rPr>
        <w:t xml:space="preserve"> </w:t>
      </w:r>
      <w:r w:rsidRPr="00DA3743">
        <w:t>kollha,</w:t>
      </w:r>
      <w:r w:rsidRPr="00DA3743">
        <w:rPr>
          <w:spacing w:val="-3"/>
        </w:rPr>
        <w:t xml:space="preserve"> </w:t>
      </w:r>
      <w:r w:rsidRPr="00DA3743">
        <w:t>partikolarment</w:t>
      </w:r>
      <w:r w:rsidRPr="00DA3743">
        <w:rPr>
          <w:spacing w:val="-3"/>
        </w:rPr>
        <w:t xml:space="preserve"> </w:t>
      </w:r>
      <w:r w:rsidRPr="00DA3743">
        <w:t>dawk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60</w:t>
      </w:r>
      <w:r w:rsidR="00B84641" w:rsidRPr="00DA3743">
        <w:rPr>
          <w:spacing w:val="-5"/>
        </w:rPr>
        <w:t> </w:t>
      </w:r>
      <w:r w:rsidRPr="00DA3743">
        <w:t>sena,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2"/>
        </w:rPr>
        <w:t xml:space="preserve"> </w:t>
      </w:r>
      <w:r w:rsidRPr="00DA3743">
        <w:t>storja medika ta’ terapija immunosoppressiva fit-tul jew dawk b’storja ta’ trattament b’PUVA, għandhom jiġu mmonitorjati għad-dehra ta’ kanċer tal-ġilda (ara sezzjoni</w:t>
      </w:r>
      <w:r w:rsidR="004F3189" w:rsidRPr="00DA3743">
        <w:t> </w:t>
      </w:r>
      <w:r w:rsidRPr="00DA3743">
        <w:t>4.8).</w:t>
      </w:r>
    </w:p>
    <w:p w14:paraId="745F5275" w14:textId="77777777" w:rsidR="00843B14" w:rsidRPr="00DA3743" w:rsidRDefault="00843B14" w:rsidP="006902F7">
      <w:pPr>
        <w:suppressAutoHyphens/>
      </w:pPr>
    </w:p>
    <w:p w14:paraId="745F5276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Reazzjonijiet</w:t>
      </w:r>
      <w:r w:rsidRPr="00DA3743">
        <w:rPr>
          <w:spacing w:val="-10"/>
          <w:u w:val="single"/>
        </w:rPr>
        <w:t xml:space="preserve"> </w:t>
      </w:r>
      <w:r w:rsidRPr="00DA3743">
        <w:rPr>
          <w:u w:val="single"/>
        </w:rPr>
        <w:t>sistemiċi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u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respiratorji</w:t>
      </w:r>
      <w:r w:rsidRPr="00DA3743">
        <w:rPr>
          <w:spacing w:val="-11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sensittività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eċċessiva</w:t>
      </w:r>
    </w:p>
    <w:p w14:paraId="6D6DEE95" w14:textId="77777777" w:rsidR="00B84641" w:rsidRPr="00DA3743" w:rsidRDefault="00B84641" w:rsidP="006902F7">
      <w:pPr>
        <w:keepNext/>
        <w:suppressAutoHyphens/>
      </w:pPr>
    </w:p>
    <w:p w14:paraId="745F5277" w14:textId="77777777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  <w:spacing w:val="-2"/>
        </w:rPr>
        <w:t>Sistemiċi</w:t>
      </w:r>
    </w:p>
    <w:p w14:paraId="5A789BB1" w14:textId="77777777" w:rsidR="00B84641" w:rsidRPr="00DA3743" w:rsidRDefault="00B84641" w:rsidP="006902F7">
      <w:pPr>
        <w:keepNext/>
        <w:suppressAutoHyphens/>
        <w:rPr>
          <w:iCs/>
        </w:rPr>
      </w:pPr>
    </w:p>
    <w:p w14:paraId="745F5278" w14:textId="659631E1" w:rsidR="00843B14" w:rsidRPr="00DA3743" w:rsidRDefault="005E3319" w:rsidP="006902F7">
      <w:pPr>
        <w:suppressAutoHyphens/>
      </w:pPr>
      <w:r w:rsidRPr="00DA3743">
        <w:t>Kienu</w:t>
      </w:r>
      <w:r w:rsidRPr="00DA3743">
        <w:rPr>
          <w:spacing w:val="-3"/>
        </w:rPr>
        <w:t xml:space="preserve"> </w:t>
      </w:r>
      <w:r w:rsidRPr="00DA3743">
        <w:t>rrappurtati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serji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sensittività</w:t>
      </w:r>
      <w:r w:rsidRPr="00DA3743">
        <w:rPr>
          <w:spacing w:val="-3"/>
        </w:rPr>
        <w:t xml:space="preserve"> </w:t>
      </w:r>
      <w:r w:rsidRPr="00DA3743">
        <w:t>eċċessiva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t-tqegħid</w:t>
      </w:r>
      <w:r w:rsidRPr="00DA3743">
        <w:rPr>
          <w:spacing w:val="-2"/>
        </w:rPr>
        <w:t xml:space="preserve"> </w:t>
      </w:r>
      <w:r w:rsidRPr="00DA3743">
        <w:t>fis-suq,</w:t>
      </w:r>
      <w:r w:rsidRPr="00DA3743">
        <w:rPr>
          <w:spacing w:val="-3"/>
        </w:rPr>
        <w:t xml:space="preserve"> </w:t>
      </w:r>
      <w:r w:rsidRPr="00DA3743">
        <w:t>f’xi</w:t>
      </w:r>
      <w:r w:rsidRPr="00DA3743">
        <w:rPr>
          <w:spacing w:val="-3"/>
        </w:rPr>
        <w:t xml:space="preserve"> </w:t>
      </w:r>
      <w:r w:rsidRPr="00DA3743">
        <w:t>każijiet</w:t>
      </w:r>
      <w:r w:rsidRPr="00DA3743">
        <w:rPr>
          <w:spacing w:val="-3"/>
        </w:rPr>
        <w:t xml:space="preserve"> </w:t>
      </w:r>
      <w:r w:rsidRPr="00DA3743">
        <w:t xml:space="preserve">diversi jiem wara l-kura. Seħħew anafilassi u anġjoedima. Jekk ikun hemm reazzjoni anafilattika jew xi reazzjoni serja oħra ta’ sensittività eċċessiva, għandha tinbeda kura adattata u l-għoti ta’ </w:t>
      </w:r>
      <w:r w:rsidR="00332AF3" w:rsidRPr="00DA3743">
        <w:t>WEZENLA</w:t>
      </w:r>
      <w:r w:rsidRPr="00DA3743">
        <w:t xml:space="preserve"> għandu jitwaqqaf immedjatament (ara sezzjoni</w:t>
      </w:r>
      <w:r w:rsidR="004F3189" w:rsidRPr="00DA3743">
        <w:t> </w:t>
      </w:r>
      <w:r w:rsidRPr="00DA3743">
        <w:t>4.8).</w:t>
      </w:r>
    </w:p>
    <w:p w14:paraId="745F5279" w14:textId="77777777" w:rsidR="00843B14" w:rsidRPr="00DA3743" w:rsidRDefault="00843B14" w:rsidP="006902F7">
      <w:pPr>
        <w:suppressAutoHyphens/>
      </w:pPr>
    </w:p>
    <w:p w14:paraId="745F527A" w14:textId="77777777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  <w:spacing w:val="-2"/>
        </w:rPr>
        <w:t>Respiratorji</w:t>
      </w:r>
    </w:p>
    <w:p w14:paraId="0B86C9CF" w14:textId="77777777" w:rsidR="00B84641" w:rsidRPr="00DA3743" w:rsidRDefault="00B84641" w:rsidP="006902F7">
      <w:pPr>
        <w:keepNext/>
        <w:suppressAutoHyphens/>
        <w:rPr>
          <w:iCs/>
        </w:rPr>
      </w:pPr>
    </w:p>
    <w:p w14:paraId="745F527C" w14:textId="7BDD92BA" w:rsidR="00843B14" w:rsidRPr="00DA3743" w:rsidRDefault="005E3319" w:rsidP="006902F7">
      <w:pPr>
        <w:suppressAutoHyphens/>
      </w:pPr>
      <w:r w:rsidRPr="00DA3743">
        <w:t>Kienu rrappurtati każijiet ta’ alveolite allerġika u pulmonite eosinofilika, u pulmonite sistematizzata mhux infettiva waqt l-użu ta’ ustekinumab wara l-approvazzjoni. Preżentazzjonijiet kliniċi kienu jinkludu</w:t>
      </w:r>
      <w:r w:rsidRPr="00DA3743">
        <w:rPr>
          <w:spacing w:val="-1"/>
        </w:rPr>
        <w:t xml:space="preserve"> </w:t>
      </w:r>
      <w:r w:rsidRPr="00DA3743">
        <w:t>sogħla,</w:t>
      </w:r>
      <w:r w:rsidRPr="00DA3743">
        <w:rPr>
          <w:spacing w:val="-2"/>
        </w:rPr>
        <w:t xml:space="preserve"> </w:t>
      </w:r>
      <w:r w:rsidRPr="00DA3743">
        <w:t>qtugħ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nifs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infiltrati</w:t>
      </w:r>
      <w:r w:rsidRPr="00DA3743">
        <w:rPr>
          <w:spacing w:val="-2"/>
        </w:rPr>
        <w:t xml:space="preserve"> </w:t>
      </w:r>
      <w:r w:rsidRPr="00DA3743">
        <w:t>fl-imsaren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l-għoti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doża</w:t>
      </w:r>
      <w:r w:rsidRPr="00DA3743">
        <w:rPr>
          <w:spacing w:val="-2"/>
        </w:rPr>
        <w:t xml:space="preserve"> </w:t>
      </w:r>
      <w:r w:rsidRPr="00DA3743">
        <w:t>waħda</w:t>
      </w:r>
      <w:r w:rsidRPr="00DA3743">
        <w:rPr>
          <w:spacing w:val="-2"/>
        </w:rPr>
        <w:t xml:space="preserve"> </w:t>
      </w:r>
      <w:r w:rsidRPr="00DA3743">
        <w:t>sa</w:t>
      </w:r>
      <w:r w:rsidRPr="00DA3743">
        <w:rPr>
          <w:spacing w:val="-2"/>
        </w:rPr>
        <w:t xml:space="preserve"> </w:t>
      </w:r>
      <w:r w:rsidRPr="00DA3743">
        <w:t>tliet</w:t>
      </w:r>
      <w:r w:rsidRPr="00DA3743">
        <w:rPr>
          <w:spacing w:val="-2"/>
        </w:rPr>
        <w:t xml:space="preserve"> </w:t>
      </w:r>
      <w:r w:rsidRPr="00DA3743">
        <w:t>dożi.</w:t>
      </w:r>
      <w:r w:rsidRPr="00DA3743">
        <w:rPr>
          <w:spacing w:val="-2"/>
        </w:rPr>
        <w:t xml:space="preserve"> </w:t>
      </w:r>
      <w:r w:rsidRPr="00DA3743">
        <w:t>Riżultati serji kienu jinkludu insuffiċjenza respiratorja u rikoverar fit-tul l-isptar. Ġie rrappurtat titjib wara t</w:t>
      </w:r>
      <w:r w:rsidR="007E7DFF" w:rsidRPr="00DA3743">
        <w:noBreakHyphen/>
      </w:r>
      <w:r w:rsidRPr="00DA3743">
        <w:t>twaqqif ta’ ustekinumab u anke, f’xi każijiet, wara għoti ta’ kortikosterojdi. Jekk tkun ġiet eskluża infezzjoni u tiġi kkonfermata d-dijanjosi, waqqaf ustekinumab u ibda trattament xieraq (ara</w:t>
      </w:r>
      <w:r w:rsidR="005F0B47" w:rsidRPr="00DA3743">
        <w:t xml:space="preserve"> s</w:t>
      </w:r>
      <w:r w:rsidRPr="00DA3743">
        <w:t>ezzjoni</w:t>
      </w:r>
      <w:r w:rsidR="004F3189" w:rsidRPr="00DA3743">
        <w:rPr>
          <w:spacing w:val="-8"/>
        </w:rPr>
        <w:t> </w:t>
      </w:r>
      <w:r w:rsidRPr="00DA3743">
        <w:rPr>
          <w:spacing w:val="-2"/>
        </w:rPr>
        <w:t>4.8).</w:t>
      </w:r>
    </w:p>
    <w:p w14:paraId="745F527D" w14:textId="77777777" w:rsidR="00843B14" w:rsidRPr="00DA3743" w:rsidRDefault="00843B14" w:rsidP="006902F7">
      <w:pPr>
        <w:suppressAutoHyphens/>
      </w:pPr>
    </w:p>
    <w:p w14:paraId="745F527E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Avvenimenti</w:t>
      </w:r>
      <w:r w:rsidRPr="00DA3743">
        <w:rPr>
          <w:spacing w:val="-11"/>
          <w:u w:val="single"/>
        </w:rPr>
        <w:t xml:space="preserve"> </w:t>
      </w:r>
      <w:r w:rsidRPr="00DA3743">
        <w:rPr>
          <w:spacing w:val="-2"/>
          <w:u w:val="single"/>
        </w:rPr>
        <w:t>kardjovaskulari</w:t>
      </w:r>
    </w:p>
    <w:p w14:paraId="6BCD6D22" w14:textId="77777777" w:rsidR="00B84641" w:rsidRPr="00DA3743" w:rsidRDefault="00B84641" w:rsidP="006902F7">
      <w:pPr>
        <w:keepNext/>
        <w:suppressAutoHyphens/>
      </w:pPr>
    </w:p>
    <w:p w14:paraId="745F5280" w14:textId="6CA64B45" w:rsidR="00843B14" w:rsidRPr="00DA3743" w:rsidRDefault="005E3319" w:rsidP="006902F7">
      <w:pPr>
        <w:suppressAutoHyphens/>
      </w:pPr>
      <w:r w:rsidRPr="00DA3743">
        <w:t>Avvenimenti</w:t>
      </w:r>
      <w:r w:rsidRPr="00DA3743">
        <w:rPr>
          <w:spacing w:val="-3"/>
        </w:rPr>
        <w:t xml:space="preserve"> </w:t>
      </w:r>
      <w:r w:rsidRPr="00DA3743">
        <w:t>kardjovaskulari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jinkludu</w:t>
      </w:r>
      <w:r w:rsidRPr="00DA3743">
        <w:rPr>
          <w:spacing w:val="-3"/>
        </w:rPr>
        <w:t xml:space="preserve"> </w:t>
      </w:r>
      <w:r w:rsidRPr="00DA3743">
        <w:t>infart</w:t>
      </w:r>
      <w:r w:rsidRPr="00DA3743">
        <w:rPr>
          <w:spacing w:val="-3"/>
        </w:rPr>
        <w:t xml:space="preserve"> </w:t>
      </w:r>
      <w:r w:rsidRPr="00DA3743">
        <w:t>mijokardiku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aċċident</w:t>
      </w:r>
      <w:r w:rsidRPr="00DA3743">
        <w:rPr>
          <w:spacing w:val="-3"/>
        </w:rPr>
        <w:t xml:space="preserve"> </w:t>
      </w:r>
      <w:r w:rsidRPr="00DA3743">
        <w:t>ċerebrovaskulari</w:t>
      </w:r>
      <w:r w:rsidRPr="00DA3743">
        <w:rPr>
          <w:spacing w:val="-3"/>
        </w:rPr>
        <w:t xml:space="preserve"> </w:t>
      </w:r>
      <w:r w:rsidRPr="00DA3743">
        <w:t>ġew</w:t>
      </w:r>
      <w:r w:rsidRPr="00DA3743">
        <w:rPr>
          <w:spacing w:val="-3"/>
        </w:rPr>
        <w:t xml:space="preserve"> </w:t>
      </w:r>
      <w:r w:rsidRPr="00DA3743">
        <w:t xml:space="preserve">osservati f’pazjenti bi psorijasi esposti għal </w:t>
      </w:r>
      <w:r w:rsidR="003978AF" w:rsidRPr="00DA3743">
        <w:t>ustekinumab</w:t>
      </w:r>
      <w:r w:rsidRPr="00DA3743">
        <w:t xml:space="preserve"> fi studju ta’ osservazzjoni ta’ wara t-tqegħid fis-suq.</w:t>
      </w:r>
      <w:r w:rsidR="00D055EE" w:rsidRPr="00DA3743">
        <w:t xml:space="preserve"> </w:t>
      </w:r>
      <w:r w:rsidRPr="00DA3743">
        <w:t>Fatturi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riskju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mard</w:t>
      </w:r>
      <w:r w:rsidRPr="00DA3743">
        <w:rPr>
          <w:spacing w:val="-3"/>
        </w:rPr>
        <w:t xml:space="preserve"> </w:t>
      </w:r>
      <w:r w:rsidRPr="00DA3743">
        <w:t>kardjovaskulari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jiġu</w:t>
      </w:r>
      <w:r w:rsidRPr="00DA3743">
        <w:rPr>
          <w:spacing w:val="-3"/>
        </w:rPr>
        <w:t xml:space="preserve"> </w:t>
      </w:r>
      <w:r w:rsidRPr="00DA3743">
        <w:t>evalwati</w:t>
      </w:r>
      <w:r w:rsidRPr="00DA3743">
        <w:rPr>
          <w:spacing w:val="-3"/>
        </w:rPr>
        <w:t xml:space="preserve"> </w:t>
      </w:r>
      <w:r w:rsidRPr="00DA3743">
        <w:t>regolarment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it-trattament</w:t>
      </w:r>
      <w:r w:rsidRPr="00DA3743">
        <w:rPr>
          <w:spacing w:val="-2"/>
        </w:rPr>
        <w:t xml:space="preserve"> </w:t>
      </w:r>
      <w:r w:rsidRPr="00DA3743">
        <w:t xml:space="preserve">bi </w:t>
      </w:r>
      <w:r w:rsidR="00332AF3" w:rsidRPr="00DA3743">
        <w:rPr>
          <w:spacing w:val="-2"/>
        </w:rPr>
        <w:t>WEZENLA</w:t>
      </w:r>
      <w:r w:rsidRPr="00DA3743">
        <w:rPr>
          <w:spacing w:val="-2"/>
        </w:rPr>
        <w:t>.</w:t>
      </w:r>
    </w:p>
    <w:p w14:paraId="11E94FDD" w14:textId="77777777" w:rsidR="00C74AA6" w:rsidRPr="00DA3743" w:rsidRDefault="00C74AA6" w:rsidP="006902F7">
      <w:pPr>
        <w:suppressAutoHyphens/>
        <w:rPr>
          <w:i/>
          <w:spacing w:val="-2"/>
        </w:rPr>
      </w:pPr>
    </w:p>
    <w:p w14:paraId="745F5283" w14:textId="3EA99CF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Tilqim</w:t>
      </w:r>
    </w:p>
    <w:p w14:paraId="3FFED7C5" w14:textId="77777777" w:rsidR="00B84641" w:rsidRPr="00DA3743" w:rsidRDefault="00B84641" w:rsidP="006902F7">
      <w:pPr>
        <w:keepNext/>
        <w:suppressAutoHyphens/>
      </w:pPr>
    </w:p>
    <w:p w14:paraId="745F5284" w14:textId="74DDB608" w:rsidR="00843B14" w:rsidRPr="00DA3743" w:rsidRDefault="005E3319" w:rsidP="006902F7">
      <w:pPr>
        <w:suppressAutoHyphens/>
      </w:pPr>
      <w:r w:rsidRPr="00DA3743">
        <w:t>Huwa</w:t>
      </w:r>
      <w:r w:rsidRPr="00DA3743">
        <w:rPr>
          <w:spacing w:val="-2"/>
        </w:rPr>
        <w:t xml:space="preserve"> </w:t>
      </w:r>
      <w:r w:rsidRPr="00DA3743">
        <w:t>rrakkomadat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tilqim</w:t>
      </w:r>
      <w:r w:rsidRPr="00DA3743">
        <w:rPr>
          <w:spacing w:val="-2"/>
        </w:rPr>
        <w:t xml:space="preserve"> </w:t>
      </w:r>
      <w:r w:rsidRPr="00DA3743">
        <w:t>virali</w:t>
      </w:r>
      <w:r w:rsidRPr="00DA3743">
        <w:rPr>
          <w:spacing w:val="-3"/>
        </w:rPr>
        <w:t xml:space="preserve"> </w:t>
      </w:r>
      <w:r w:rsidRPr="00DA3743">
        <w:t>ħaj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batterjali</w:t>
      </w:r>
      <w:r w:rsidRPr="00DA3743">
        <w:rPr>
          <w:spacing w:val="-2"/>
        </w:rPr>
        <w:t xml:space="preserve"> </w:t>
      </w:r>
      <w:r w:rsidRPr="00DA3743">
        <w:t>ħaj</w:t>
      </w:r>
      <w:r w:rsidRPr="00DA3743">
        <w:rPr>
          <w:spacing w:val="-2"/>
        </w:rPr>
        <w:t xml:space="preserve"> </w:t>
      </w:r>
      <w:r w:rsidRPr="00DA3743">
        <w:t>(bħal</w:t>
      </w:r>
      <w:r w:rsidRPr="00DA3743">
        <w:rPr>
          <w:spacing w:val="-2"/>
        </w:rPr>
        <w:t xml:space="preserve"> </w:t>
      </w:r>
      <w:r w:rsidRPr="00DA3743">
        <w:t>Bacillus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Calmette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Guérin</w:t>
      </w:r>
      <w:r w:rsidRPr="00DA3743">
        <w:rPr>
          <w:spacing w:val="-2"/>
        </w:rPr>
        <w:t xml:space="preserve"> </w:t>
      </w:r>
      <w:r w:rsidRPr="00DA3743">
        <w:t xml:space="preserve">(BCG)) ma jingħatax fl-istess ħin ma’ </w:t>
      </w:r>
      <w:r w:rsidR="00332AF3" w:rsidRPr="00DA3743">
        <w:t>WEZENLA</w:t>
      </w:r>
      <w:r w:rsidRPr="00DA3743">
        <w:t xml:space="preserve">. Ma sarux studji speċifiċi f’pazjenti li dan l-aħħar kienu rċievew tilqim virali ħaj jew batterjali ħaj. M’hemm disponibbli l-ebda dejta dwar it-trasmissjoni sekondarja ta’ infezzjoni minn tilqim ħaj f’pazjenti li jkunu qed jingħataw </w:t>
      </w:r>
      <w:r w:rsidR="00D055EE" w:rsidRPr="00DA3743">
        <w:rPr>
          <w:spacing w:val="-1"/>
        </w:rPr>
        <w:t>ustekinumab</w:t>
      </w:r>
      <w:r w:rsidRPr="00DA3743">
        <w:t xml:space="preserve">. </w:t>
      </w:r>
      <w:r w:rsidR="00332AF3" w:rsidRPr="00DA3743">
        <w:t>WEZENLA</w:t>
      </w:r>
      <w:r w:rsidRPr="00DA3743">
        <w:t xml:space="preserve"> m’għandux jingħata għal mill-anqas 15-il ġimgħa qabel l-ewwel doża ta’ tilqim virali jew batterjali ħaj, u jista’ jerġa’ jingħata mhux inqas minn ġimagħtejn wara t-tilqim. Għal aktar informazzjoni u gwida dwar l-użu konkomitanti ta’ sustanzi immunosoppressivi wara t-tilqim, it-tobba għandhom jikkonsultaw Is-Sommarju tal-Karatteristiċi tal-Prodott tat-tilqima speċifika.</w:t>
      </w:r>
    </w:p>
    <w:p w14:paraId="39375CE7" w14:textId="77777777" w:rsidR="00C74AA6" w:rsidRPr="00DA3743" w:rsidRDefault="00C74AA6" w:rsidP="006902F7">
      <w:pPr>
        <w:suppressAutoHyphens/>
      </w:pPr>
    </w:p>
    <w:p w14:paraId="745F5286" w14:textId="35AFAE2D" w:rsidR="00843B14" w:rsidRPr="00DA3743" w:rsidRDefault="005E3319" w:rsidP="006902F7">
      <w:pPr>
        <w:suppressAutoHyphens/>
      </w:pPr>
      <w:r w:rsidRPr="00DA3743">
        <w:t xml:space="preserve">L-għoti ta’ vaċċini ħajjin (bħall-vaċċin tal-BCG) lil trabi esposti </w:t>
      </w:r>
      <w:r w:rsidRPr="00DA3743">
        <w:rPr>
          <w:i/>
        </w:rPr>
        <w:t xml:space="preserve">in utero </w:t>
      </w:r>
      <w:r w:rsidRPr="00DA3743">
        <w:t>għal ustekinumab mhux rakkomandat</w:t>
      </w:r>
      <w:r w:rsidRPr="00DA3743">
        <w:rPr>
          <w:spacing w:val="-3"/>
        </w:rPr>
        <w:t xml:space="preserve"> </w:t>
      </w:r>
      <w:r w:rsidR="007C1931" w:rsidRPr="000C4892">
        <w:t>għal</w:t>
      </w:r>
      <w:r w:rsidR="007C1931" w:rsidRPr="000C4892">
        <w:rPr>
          <w:spacing w:val="-1"/>
        </w:rPr>
        <w:t xml:space="preserve"> </w:t>
      </w:r>
      <w:r w:rsidR="007C1931">
        <w:t>tnax</w:t>
      </w:r>
      <w:r w:rsidR="00AB5E91">
        <w:t>-</w:t>
      </w:r>
      <w:r w:rsidR="007C1931">
        <w:t>il xahar</w:t>
      </w:r>
      <w:r w:rsidR="007C1931" w:rsidRPr="000C4892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t-twelid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sakemm</w:t>
      </w:r>
      <w:r w:rsidRPr="00DA3743">
        <w:rPr>
          <w:spacing w:val="-3"/>
        </w:rPr>
        <w:t xml:space="preserve"> </w:t>
      </w:r>
      <w:r w:rsidRPr="00DA3743">
        <w:t>il-livelli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fis-serum</w:t>
      </w:r>
      <w:r w:rsidRPr="00DA3743">
        <w:rPr>
          <w:spacing w:val="-2"/>
        </w:rPr>
        <w:t xml:space="preserve"> </w:t>
      </w:r>
      <w:r w:rsidRPr="00DA3743">
        <w:t>tat-trabi</w:t>
      </w:r>
      <w:r w:rsidRPr="00DA3743">
        <w:rPr>
          <w:spacing w:val="-2"/>
        </w:rPr>
        <w:t xml:space="preserve"> </w:t>
      </w:r>
      <w:r w:rsidRPr="00DA3743">
        <w:t>ma jkunux jistgħu jiġu osservati (ara sezzjonijiet</w:t>
      </w:r>
      <w:r w:rsidR="004F3189" w:rsidRPr="00DA3743">
        <w:t> </w:t>
      </w:r>
      <w:r w:rsidRPr="00DA3743">
        <w:t>4.5 u</w:t>
      </w:r>
      <w:r w:rsidR="00490749" w:rsidRPr="00DA3743">
        <w:t> </w:t>
      </w:r>
      <w:r w:rsidRPr="00DA3743">
        <w:t>4.6). Jekk ikun hemm benefiċċju kliniku ċar</w:t>
      </w:r>
      <w:r w:rsidR="007E7DFF" w:rsidRPr="00DA3743">
        <w:t xml:space="preserve"> </w:t>
      </w:r>
      <w:r w:rsidRPr="00DA3743">
        <w:t>għat</w:t>
      </w:r>
      <w:r w:rsidR="007E7DFF" w:rsidRPr="00DA3743">
        <w:noBreakHyphen/>
      </w:r>
      <w:r w:rsidRPr="00DA3743">
        <w:t>tarbija</w:t>
      </w:r>
      <w:r w:rsidRPr="00DA3743">
        <w:rPr>
          <w:spacing w:val="-2"/>
        </w:rPr>
        <w:t xml:space="preserve"> </w:t>
      </w:r>
      <w:r w:rsidRPr="00DA3743">
        <w:t>individwali,</w:t>
      </w:r>
      <w:r w:rsidRPr="00DA3743">
        <w:rPr>
          <w:spacing w:val="-3"/>
        </w:rPr>
        <w:t xml:space="preserve"> </w:t>
      </w:r>
      <w:r w:rsidRPr="00DA3743">
        <w:t>l-għoti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vaċċin</w:t>
      </w:r>
      <w:r w:rsidRPr="00DA3743">
        <w:rPr>
          <w:spacing w:val="-2"/>
        </w:rPr>
        <w:t xml:space="preserve"> </w:t>
      </w:r>
      <w:r w:rsidRPr="00DA3743">
        <w:t>ħaj</w:t>
      </w:r>
      <w:r w:rsidRPr="00DA3743">
        <w:rPr>
          <w:spacing w:val="-4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f’punt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żmien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kmieni,</w:t>
      </w:r>
      <w:r w:rsidRPr="00DA3743">
        <w:rPr>
          <w:spacing w:val="-3"/>
        </w:rPr>
        <w:t xml:space="preserve"> </w:t>
      </w:r>
      <w:r w:rsidRPr="00DA3743">
        <w:t>jekk il-livelli ta’ ustekinumab fis-serum tat-tarbija ma jkunux jistgħu jiġu osservati.</w:t>
      </w:r>
    </w:p>
    <w:p w14:paraId="745F5287" w14:textId="77777777" w:rsidR="00843B14" w:rsidRPr="00DA3743" w:rsidRDefault="00843B14" w:rsidP="006902F7">
      <w:pPr>
        <w:suppressAutoHyphens/>
      </w:pPr>
    </w:p>
    <w:p w14:paraId="745F5288" w14:textId="42C538F5" w:rsidR="00843B14" w:rsidRPr="00DA3743" w:rsidRDefault="005E3319" w:rsidP="006902F7">
      <w:pPr>
        <w:suppressAutoHyphens/>
      </w:pPr>
      <w:r w:rsidRPr="00DA3743">
        <w:t>Pazjenti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qed</w:t>
      </w:r>
      <w:r w:rsidRPr="00DA3743">
        <w:rPr>
          <w:spacing w:val="-6"/>
        </w:rPr>
        <w:t xml:space="preserve"> </w:t>
      </w:r>
      <w:r w:rsidRPr="00DA3743">
        <w:t>jirċievu</w:t>
      </w:r>
      <w:r w:rsidRPr="00DA3743">
        <w:rPr>
          <w:spacing w:val="-6"/>
        </w:rPr>
        <w:t xml:space="preserve"> </w:t>
      </w:r>
      <w:r w:rsidR="00332AF3" w:rsidRPr="00DA3743">
        <w:t>WEZENLA</w:t>
      </w:r>
      <w:r w:rsidRPr="00DA3743">
        <w:rPr>
          <w:spacing w:val="-6"/>
        </w:rPr>
        <w:t xml:space="preserve"> </w:t>
      </w:r>
      <w:r w:rsidRPr="00DA3743">
        <w:t>jistgħu</w:t>
      </w:r>
      <w:r w:rsidRPr="00DA3743">
        <w:rPr>
          <w:spacing w:val="-6"/>
        </w:rPr>
        <w:t xml:space="preserve"> </w:t>
      </w:r>
      <w:r w:rsidRPr="00DA3743">
        <w:t>jirċievu</w:t>
      </w:r>
      <w:r w:rsidRPr="00DA3743">
        <w:rPr>
          <w:spacing w:val="-6"/>
        </w:rPr>
        <w:t xml:space="preserve"> </w:t>
      </w:r>
      <w:r w:rsidRPr="00DA3743">
        <w:t>flimkien</w:t>
      </w:r>
      <w:r w:rsidRPr="00DA3743">
        <w:rPr>
          <w:spacing w:val="-6"/>
        </w:rPr>
        <w:t xml:space="preserve"> </w:t>
      </w:r>
      <w:r w:rsidRPr="00DA3743">
        <w:t>miegħu</w:t>
      </w:r>
      <w:r w:rsidRPr="00DA3743">
        <w:rPr>
          <w:spacing w:val="-6"/>
        </w:rPr>
        <w:t xml:space="preserve"> </w:t>
      </w:r>
      <w:r w:rsidRPr="00DA3743">
        <w:t>tilqim</w:t>
      </w:r>
      <w:r w:rsidRPr="00DA3743">
        <w:rPr>
          <w:spacing w:val="-6"/>
        </w:rPr>
        <w:t xml:space="preserve"> </w:t>
      </w:r>
      <w:r w:rsidRPr="00DA3743">
        <w:t>inattivat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mhux</w:t>
      </w:r>
      <w:r w:rsidRPr="00DA3743">
        <w:rPr>
          <w:spacing w:val="-6"/>
        </w:rPr>
        <w:t xml:space="preserve"> </w:t>
      </w:r>
      <w:r w:rsidRPr="00DA3743">
        <w:rPr>
          <w:spacing w:val="-4"/>
        </w:rPr>
        <w:t>ħaj.</w:t>
      </w:r>
    </w:p>
    <w:p w14:paraId="745F5289" w14:textId="24249625" w:rsidR="00843B14" w:rsidRPr="00DA3743" w:rsidRDefault="005E3319" w:rsidP="006902F7">
      <w:pPr>
        <w:suppressAutoHyphens/>
      </w:pPr>
      <w:r w:rsidRPr="00DA3743">
        <w:t>Kura</w:t>
      </w:r>
      <w:r w:rsidRPr="00DA3743">
        <w:rPr>
          <w:spacing w:val="-3"/>
        </w:rPr>
        <w:t xml:space="preserve"> </w:t>
      </w:r>
      <w:r w:rsidRPr="00DA3743">
        <w:t>fit-tul</w:t>
      </w:r>
      <w:r w:rsidRPr="00DA3743">
        <w:rPr>
          <w:spacing w:val="-3"/>
        </w:rPr>
        <w:t xml:space="preserve"> </w:t>
      </w:r>
      <w:r w:rsidRPr="00DA3743">
        <w:t>b’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jxejjinx</w:t>
      </w:r>
      <w:r w:rsidRPr="00DA3743">
        <w:rPr>
          <w:spacing w:val="-3"/>
        </w:rPr>
        <w:t xml:space="preserve"> </w:t>
      </w:r>
      <w:r w:rsidRPr="00DA3743">
        <w:t>ir-rispons</w:t>
      </w:r>
      <w:r w:rsidRPr="00DA3743">
        <w:rPr>
          <w:spacing w:val="-3"/>
        </w:rPr>
        <w:t xml:space="preserve"> </w:t>
      </w:r>
      <w:r w:rsidRPr="00DA3743">
        <w:t>immuni</w:t>
      </w:r>
      <w:r w:rsidRPr="00DA3743">
        <w:rPr>
          <w:spacing w:val="-3"/>
        </w:rPr>
        <w:t xml:space="preserve"> </w:t>
      </w:r>
      <w:r w:rsidRPr="00DA3743">
        <w:t>umorali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polysaccharide</w:t>
      </w:r>
      <w:r w:rsidRPr="00DA3743">
        <w:rPr>
          <w:spacing w:val="-3"/>
        </w:rPr>
        <w:t xml:space="preserve"> </w:t>
      </w:r>
      <w:r w:rsidRPr="00DA3743">
        <w:t>pnewmokokkali jew għat-tilqim tat-tetnu (ara sezzjoni</w:t>
      </w:r>
      <w:r w:rsidR="004F3189" w:rsidRPr="00DA3743">
        <w:t> </w:t>
      </w:r>
      <w:r w:rsidRPr="00DA3743">
        <w:t>5.1).</w:t>
      </w:r>
    </w:p>
    <w:p w14:paraId="745F528A" w14:textId="77777777" w:rsidR="00843B14" w:rsidRPr="00DA3743" w:rsidRDefault="00843B14" w:rsidP="006902F7">
      <w:pPr>
        <w:suppressAutoHyphens/>
      </w:pPr>
    </w:p>
    <w:p w14:paraId="745F528B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Kura</w:t>
      </w:r>
      <w:r w:rsidRPr="00DA3743">
        <w:rPr>
          <w:spacing w:val="-11"/>
          <w:u w:val="single"/>
        </w:rPr>
        <w:t xml:space="preserve"> </w:t>
      </w:r>
      <w:r w:rsidRPr="00DA3743">
        <w:rPr>
          <w:u w:val="single"/>
        </w:rPr>
        <w:t>immunosoppressiva</w:t>
      </w:r>
      <w:r w:rsidRPr="00DA3743">
        <w:rPr>
          <w:spacing w:val="-10"/>
          <w:u w:val="single"/>
        </w:rPr>
        <w:t xml:space="preserve"> </w:t>
      </w:r>
      <w:r w:rsidRPr="00DA3743">
        <w:rPr>
          <w:spacing w:val="-2"/>
          <w:u w:val="single"/>
        </w:rPr>
        <w:t>konkomitanti</w:t>
      </w:r>
    </w:p>
    <w:p w14:paraId="65699D0B" w14:textId="77777777" w:rsidR="00490749" w:rsidRPr="00DA3743" w:rsidRDefault="00490749" w:rsidP="006902F7">
      <w:pPr>
        <w:keepNext/>
        <w:suppressAutoHyphens/>
      </w:pPr>
    </w:p>
    <w:p w14:paraId="745F528E" w14:textId="11A2A301" w:rsidR="00843B14" w:rsidRPr="00DA3743" w:rsidRDefault="005E3319" w:rsidP="006902F7">
      <w:pPr>
        <w:suppressAutoHyphens/>
      </w:pPr>
      <w:r w:rsidRPr="00DA3743">
        <w:t xml:space="preserve">Fi studji dwar il-psorijasi, is-sigurtà u l-effikaċja ta’ </w:t>
      </w:r>
      <w:r w:rsidR="00D055EE" w:rsidRPr="00DA3743">
        <w:rPr>
          <w:spacing w:val="-1"/>
        </w:rPr>
        <w:t>ustekinumab</w:t>
      </w:r>
      <w:r w:rsidRPr="00DA3743">
        <w:t xml:space="preserve"> flimkien ma’ immunosuppressanti, inklużi</w:t>
      </w:r>
      <w:r w:rsidRPr="00DA3743">
        <w:rPr>
          <w:spacing w:val="-1"/>
        </w:rPr>
        <w:t xml:space="preserve"> </w:t>
      </w:r>
      <w:r w:rsidRPr="00DA3743">
        <w:t>prodotti</w:t>
      </w:r>
      <w:r w:rsidRPr="00DA3743">
        <w:rPr>
          <w:spacing w:val="-1"/>
        </w:rPr>
        <w:t xml:space="preserve"> </w:t>
      </w:r>
      <w:r w:rsidRPr="00DA3743">
        <w:t>bijoloġiċi</w:t>
      </w:r>
      <w:r w:rsidRPr="00DA3743">
        <w:rPr>
          <w:spacing w:val="-1"/>
        </w:rPr>
        <w:t xml:space="preserve"> </w:t>
      </w:r>
      <w:r w:rsidRPr="00DA3743">
        <w:t>jew</w:t>
      </w:r>
      <w:r w:rsidRPr="00DA3743">
        <w:rPr>
          <w:spacing w:val="-1"/>
        </w:rPr>
        <w:t xml:space="preserve"> </w:t>
      </w:r>
      <w:r w:rsidRPr="00DA3743">
        <w:t>fototerapija,</w:t>
      </w:r>
      <w:r w:rsidRPr="00DA3743">
        <w:rPr>
          <w:spacing w:val="-1"/>
        </w:rPr>
        <w:t xml:space="preserve"> </w:t>
      </w:r>
      <w:r w:rsidRPr="00DA3743">
        <w:t>ma</w:t>
      </w:r>
      <w:r w:rsidRPr="00DA3743">
        <w:rPr>
          <w:spacing w:val="-1"/>
        </w:rPr>
        <w:t xml:space="preserve"> </w:t>
      </w:r>
      <w:r w:rsidRPr="00DA3743">
        <w:t>ġewx</w:t>
      </w:r>
      <w:r w:rsidRPr="00DA3743">
        <w:rPr>
          <w:spacing w:val="-1"/>
        </w:rPr>
        <w:t xml:space="preserve"> </w:t>
      </w:r>
      <w:r w:rsidRPr="00DA3743">
        <w:t>evalwati.</w:t>
      </w:r>
      <w:r w:rsidRPr="00DA3743">
        <w:rPr>
          <w:spacing w:val="-1"/>
        </w:rPr>
        <w:t xml:space="preserve"> </w:t>
      </w:r>
      <w:r w:rsidRPr="00DA3743">
        <w:t>Fi</w:t>
      </w:r>
      <w:r w:rsidRPr="00DA3743">
        <w:rPr>
          <w:spacing w:val="-1"/>
        </w:rPr>
        <w:t xml:space="preserve"> </w:t>
      </w:r>
      <w:r w:rsidRPr="00DA3743">
        <w:t>studji</w:t>
      </w:r>
      <w:r w:rsidRPr="00DA3743">
        <w:rPr>
          <w:spacing w:val="-1"/>
        </w:rPr>
        <w:t xml:space="preserve"> </w:t>
      </w:r>
      <w:r w:rsidRPr="00DA3743">
        <w:t>dwar</w:t>
      </w:r>
      <w:r w:rsidRPr="00DA3743">
        <w:rPr>
          <w:spacing w:val="-1"/>
        </w:rPr>
        <w:t xml:space="preserve"> </w:t>
      </w:r>
      <w:r w:rsidRPr="00DA3743">
        <w:t>artrite</w:t>
      </w:r>
      <w:r w:rsidRPr="00DA3743">
        <w:rPr>
          <w:spacing w:val="-1"/>
        </w:rPr>
        <w:t xml:space="preserve"> </w:t>
      </w:r>
      <w:r w:rsidRPr="00DA3743">
        <w:t>psorjatika,</w:t>
      </w:r>
      <w:r w:rsidRPr="00DA3743">
        <w:rPr>
          <w:spacing w:val="-1"/>
        </w:rPr>
        <w:t xml:space="preserve"> </w:t>
      </w:r>
      <w:r w:rsidRPr="00DA3743">
        <w:t>l-użu ta’</w:t>
      </w:r>
      <w:r w:rsidRPr="00DA3743">
        <w:rPr>
          <w:spacing w:val="-3"/>
        </w:rPr>
        <w:t xml:space="preserve"> </w:t>
      </w:r>
      <w:r w:rsidRPr="00DA3743">
        <w:t>MTX</w:t>
      </w:r>
      <w:r w:rsidRPr="00DA3743">
        <w:rPr>
          <w:spacing w:val="-3"/>
        </w:rPr>
        <w:t xml:space="preserve"> </w:t>
      </w:r>
      <w:r w:rsidRPr="00DA3743">
        <w:t>fl-istess</w:t>
      </w:r>
      <w:r w:rsidRPr="00DA3743">
        <w:rPr>
          <w:spacing w:val="-2"/>
        </w:rPr>
        <w:t xml:space="preserve"> </w:t>
      </w:r>
      <w:r w:rsidRPr="00DA3743">
        <w:t>ħin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jidhirx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influwenza</w:t>
      </w:r>
      <w:r w:rsidRPr="00DA3743">
        <w:rPr>
          <w:spacing w:val="-3"/>
        </w:rPr>
        <w:t xml:space="preserve"> </w:t>
      </w:r>
      <w:r w:rsidRPr="00DA3743">
        <w:t>s-sigurtà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D055EE" w:rsidRPr="00DA3743">
        <w:rPr>
          <w:spacing w:val="-1"/>
        </w:rPr>
        <w:t>ustekinumab</w:t>
      </w:r>
      <w:r w:rsidRPr="00DA3743">
        <w:t>.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dwar il</w:t>
      </w:r>
      <w:r w:rsidR="007E7DFF" w:rsidRPr="00DA3743">
        <w:noBreakHyphen/>
      </w:r>
      <w:r w:rsidRPr="00DA3743">
        <w:t>marda ta’ Crohn u kolite ulċerattiva, l-użu konkomitanti ta’ mediċini immunosuppressivi jew</w:t>
      </w:r>
      <w:r w:rsidR="007E7DFF" w:rsidRPr="00DA3743">
        <w:t xml:space="preserve"> </w:t>
      </w:r>
      <w:r w:rsidRPr="00DA3743">
        <w:t xml:space="preserve">kortikosterojdi ma deherx li jinfluwenza s-sigurtà jew l-effikaċja ta’ </w:t>
      </w:r>
      <w:r w:rsidR="00D055EE" w:rsidRPr="00DA3743">
        <w:rPr>
          <w:spacing w:val="-1"/>
        </w:rPr>
        <w:t>ustekinumab</w:t>
      </w:r>
      <w:r w:rsidRPr="00DA3743">
        <w:t>. Għandha tingħata attenzjoni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l-użu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immunosoppressanti</w:t>
      </w:r>
      <w:r w:rsidRPr="00DA3743">
        <w:rPr>
          <w:spacing w:val="-3"/>
        </w:rPr>
        <w:t xml:space="preserve"> </w:t>
      </w:r>
      <w:r w:rsidRPr="00DA3743">
        <w:t>oħra</w:t>
      </w:r>
      <w:r w:rsidRPr="00DA3743">
        <w:rPr>
          <w:spacing w:val="-3"/>
        </w:rPr>
        <w:t xml:space="preserve"> </w:t>
      </w:r>
      <w:r w:rsidRPr="00DA3743">
        <w:t>flimkien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meta jkun hemm tibdil minn prodotti immunosoppressivi bijoloġiċi oħra (ara sezzjoni</w:t>
      </w:r>
      <w:r w:rsidR="004F3189" w:rsidRPr="00DA3743">
        <w:t> </w:t>
      </w:r>
      <w:r w:rsidRPr="00DA3743">
        <w:t>4.5).</w:t>
      </w:r>
    </w:p>
    <w:p w14:paraId="745F528F" w14:textId="77777777" w:rsidR="00843B14" w:rsidRPr="00DA3743" w:rsidRDefault="00843B14" w:rsidP="006902F7">
      <w:pPr>
        <w:suppressAutoHyphens/>
      </w:pPr>
    </w:p>
    <w:p w14:paraId="745F5290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Immunoterapija</w:t>
      </w:r>
    </w:p>
    <w:p w14:paraId="55172945" w14:textId="77777777" w:rsidR="00490749" w:rsidRPr="00DA3743" w:rsidRDefault="00490749" w:rsidP="006902F7">
      <w:pPr>
        <w:keepNext/>
        <w:suppressAutoHyphens/>
      </w:pPr>
    </w:p>
    <w:p w14:paraId="745F5291" w14:textId="222BCE45" w:rsidR="00843B14" w:rsidRPr="00DA3743" w:rsidRDefault="00D055EE" w:rsidP="006902F7">
      <w:pPr>
        <w:suppressAutoHyphens/>
      </w:pPr>
      <w:r w:rsidRPr="00DA3743">
        <w:rPr>
          <w:spacing w:val="-1"/>
        </w:rPr>
        <w:t>Ustekinumab</w:t>
      </w:r>
      <w:r w:rsidR="005E3319" w:rsidRPr="00DA3743">
        <w:rPr>
          <w:spacing w:val="-3"/>
        </w:rPr>
        <w:t xml:space="preserve"> </w:t>
      </w:r>
      <w:r w:rsidR="005E3319" w:rsidRPr="00DA3743">
        <w:t>ma</w:t>
      </w:r>
      <w:r w:rsidR="005E3319" w:rsidRPr="00DA3743">
        <w:rPr>
          <w:spacing w:val="-3"/>
        </w:rPr>
        <w:t xml:space="preserve"> </w:t>
      </w:r>
      <w:r w:rsidR="005E3319" w:rsidRPr="00DA3743">
        <w:t>kienx</w:t>
      </w:r>
      <w:r w:rsidR="005E3319" w:rsidRPr="00DA3743">
        <w:rPr>
          <w:spacing w:val="-3"/>
        </w:rPr>
        <w:t xml:space="preserve"> </w:t>
      </w:r>
      <w:r w:rsidR="005E3319" w:rsidRPr="00DA3743">
        <w:t>evalwat</w:t>
      </w:r>
      <w:r w:rsidR="005E3319" w:rsidRPr="00DA3743">
        <w:rPr>
          <w:spacing w:val="-3"/>
        </w:rPr>
        <w:t xml:space="preserve"> </w:t>
      </w:r>
      <w:r w:rsidR="005E3319" w:rsidRPr="00DA3743">
        <w:t>f’pazjenti</w:t>
      </w:r>
      <w:r w:rsidR="005E3319" w:rsidRPr="00DA3743">
        <w:rPr>
          <w:spacing w:val="-3"/>
        </w:rPr>
        <w:t xml:space="preserve"> </w:t>
      </w:r>
      <w:r w:rsidR="005E3319" w:rsidRPr="00DA3743">
        <w:t>li</w:t>
      </w:r>
      <w:r w:rsidR="005E3319" w:rsidRPr="00DA3743">
        <w:rPr>
          <w:spacing w:val="-3"/>
        </w:rPr>
        <w:t xml:space="preserve"> </w:t>
      </w:r>
      <w:r w:rsidR="005E3319" w:rsidRPr="00DA3743">
        <w:t>ħadu</w:t>
      </w:r>
      <w:r w:rsidR="005E3319" w:rsidRPr="00DA3743">
        <w:rPr>
          <w:spacing w:val="-3"/>
        </w:rPr>
        <w:t xml:space="preserve"> </w:t>
      </w:r>
      <w:r w:rsidR="005E3319" w:rsidRPr="00DA3743">
        <w:t>immunoterapija</w:t>
      </w:r>
      <w:r w:rsidR="005E3319" w:rsidRPr="00DA3743">
        <w:rPr>
          <w:spacing w:val="-3"/>
        </w:rPr>
        <w:t xml:space="preserve"> </w:t>
      </w:r>
      <w:r w:rsidR="005E3319" w:rsidRPr="00DA3743">
        <w:t>għal</w:t>
      </w:r>
      <w:r w:rsidR="005E3319" w:rsidRPr="00DA3743">
        <w:rPr>
          <w:spacing w:val="-3"/>
        </w:rPr>
        <w:t xml:space="preserve"> </w:t>
      </w:r>
      <w:r w:rsidR="005E3319" w:rsidRPr="00DA3743">
        <w:t>allerġija.</w:t>
      </w:r>
      <w:r w:rsidR="005E3319" w:rsidRPr="00DA3743">
        <w:rPr>
          <w:spacing w:val="-3"/>
        </w:rPr>
        <w:t xml:space="preserve"> </w:t>
      </w:r>
      <w:r w:rsidR="005E3319" w:rsidRPr="00DA3743">
        <w:t>Mhux</w:t>
      </w:r>
      <w:r w:rsidR="005E3319" w:rsidRPr="00DA3743">
        <w:rPr>
          <w:spacing w:val="-3"/>
        </w:rPr>
        <w:t xml:space="preserve"> </w:t>
      </w:r>
      <w:r w:rsidR="005E3319" w:rsidRPr="00DA3743">
        <w:t>magħruf</w:t>
      </w:r>
      <w:r w:rsidR="005E3319" w:rsidRPr="00DA3743">
        <w:rPr>
          <w:spacing w:val="-3"/>
        </w:rPr>
        <w:t xml:space="preserve"> </w:t>
      </w:r>
      <w:r w:rsidR="005E3319" w:rsidRPr="00DA3743">
        <w:t xml:space="preserve">jekk </w:t>
      </w:r>
      <w:r w:rsidR="00332AF3" w:rsidRPr="00DA3743">
        <w:t>WEZENLA</w:t>
      </w:r>
      <w:r w:rsidR="005E3319" w:rsidRPr="00DA3743">
        <w:t xml:space="preserve"> jistax jaffettwa l-immunoterapija għall-allerġija.</w:t>
      </w:r>
    </w:p>
    <w:p w14:paraId="745F5292" w14:textId="77777777" w:rsidR="00843B14" w:rsidRPr="00DA3743" w:rsidRDefault="00843B14" w:rsidP="006902F7">
      <w:pPr>
        <w:suppressAutoHyphens/>
      </w:pPr>
    </w:p>
    <w:p w14:paraId="745F5293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Kundizzjonijiet</w:t>
      </w:r>
      <w:r w:rsidRPr="00DA3743">
        <w:rPr>
          <w:spacing w:val="-11"/>
          <w:u w:val="single"/>
        </w:rPr>
        <w:t xml:space="preserve"> </w:t>
      </w:r>
      <w:r w:rsidRPr="00DA3743">
        <w:rPr>
          <w:u w:val="single"/>
        </w:rPr>
        <w:t>serji</w:t>
      </w:r>
      <w:r w:rsidRPr="00DA3743">
        <w:rPr>
          <w:spacing w:val="-10"/>
          <w:u w:val="single"/>
        </w:rPr>
        <w:t xml:space="preserve"> </w:t>
      </w:r>
      <w:r w:rsidRPr="00DA3743">
        <w:rPr>
          <w:u w:val="single"/>
        </w:rPr>
        <w:t>fil-</w:t>
      </w:r>
      <w:r w:rsidRPr="00DA3743">
        <w:rPr>
          <w:spacing w:val="-2"/>
          <w:u w:val="single"/>
        </w:rPr>
        <w:t>ġilda</w:t>
      </w:r>
    </w:p>
    <w:p w14:paraId="66CDCD4F" w14:textId="77777777" w:rsidR="00490749" w:rsidRPr="00DA3743" w:rsidRDefault="00490749" w:rsidP="006902F7">
      <w:pPr>
        <w:keepNext/>
        <w:suppressAutoHyphens/>
      </w:pPr>
    </w:p>
    <w:p w14:paraId="745F5294" w14:textId="40E92772" w:rsidR="00843B14" w:rsidRPr="00DA3743" w:rsidRDefault="005E3319" w:rsidP="006902F7">
      <w:pPr>
        <w:suppressAutoHyphens/>
      </w:pPr>
      <w:r w:rsidRPr="00DA3743">
        <w:t>F’pazjenti bil-psorijasi, dermatite fejn il-ġilda taqa’ qxur qxur kienet irrappurtata wara kura b’ustekinumab (ara sezzjoni</w:t>
      </w:r>
      <w:r w:rsidR="004F3189" w:rsidRPr="00DA3743">
        <w:t> </w:t>
      </w:r>
      <w:r w:rsidRPr="00DA3743">
        <w:t>4.8). Pazjenti bi psorijasi tal-plakka jistgħu jiżviluppaw psorijasi eritrodermika,</w:t>
      </w:r>
      <w:r w:rsidRPr="00DA3743">
        <w:rPr>
          <w:spacing w:val="-3"/>
        </w:rPr>
        <w:t xml:space="preserve"> </w:t>
      </w:r>
      <w:r w:rsidRPr="00DA3743">
        <w:t>b’sintomi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klinikament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jkunux</w:t>
      </w:r>
      <w:r w:rsidRPr="00DA3743">
        <w:rPr>
          <w:spacing w:val="-3"/>
        </w:rPr>
        <w:t xml:space="preserve"> </w:t>
      </w:r>
      <w:r w:rsidRPr="00DA3743">
        <w:t>jingħarfu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dermatite</w:t>
      </w:r>
      <w:r w:rsidRPr="00DA3743">
        <w:rPr>
          <w:spacing w:val="-3"/>
        </w:rPr>
        <w:t xml:space="preserve"> </w:t>
      </w:r>
      <w:r w:rsidRPr="00DA3743">
        <w:t>fejn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taqa’ qxur qxur, bħala parti mill-progressjoni naturali tal-marda tagħhom. Bħala parti mill-monitoraġġ tal</w:t>
      </w:r>
      <w:r w:rsidR="007E7DFF" w:rsidRPr="00DA3743">
        <w:noBreakHyphen/>
      </w:r>
      <w:r w:rsidRPr="00DA3743">
        <w:t xml:space="preserve">psorijasi tal-pazjent, it-tobba għandhom ikunu attenti għal sintomi ta’ psorijasi eritrodermika jew dermatite fejn il-ġilda taqa’ qxur qxur. Jekk dawn is-sintomi jseħħu, għandha tinbeda terapija xierqa. </w:t>
      </w:r>
      <w:r w:rsidR="00332AF3" w:rsidRPr="00DA3743">
        <w:t>WEZENLA</w:t>
      </w:r>
      <w:r w:rsidRPr="00DA3743">
        <w:t xml:space="preserve"> għandu jitwaqqaf jekk tkun issuspettata reazzjoni għall-mediċina.</w:t>
      </w:r>
    </w:p>
    <w:p w14:paraId="1F176C91" w14:textId="77777777" w:rsidR="00C74AA6" w:rsidRPr="00DA3743" w:rsidRDefault="00C74AA6" w:rsidP="006902F7">
      <w:pPr>
        <w:suppressAutoHyphens/>
        <w:rPr>
          <w:u w:val="single"/>
        </w:rPr>
      </w:pPr>
    </w:p>
    <w:p w14:paraId="745F5295" w14:textId="2EBCE12E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Kondizzjonijiet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relatati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ma’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lupus</w:t>
      </w:r>
    </w:p>
    <w:p w14:paraId="3A72CA6C" w14:textId="77777777" w:rsidR="00490749" w:rsidRPr="00DA3743" w:rsidRDefault="00490749" w:rsidP="006902F7">
      <w:pPr>
        <w:keepNext/>
        <w:suppressAutoHyphens/>
      </w:pPr>
    </w:p>
    <w:p w14:paraId="745F5296" w14:textId="77777777" w:rsidR="00843B14" w:rsidRPr="00DA3743" w:rsidRDefault="005E3319" w:rsidP="006902F7">
      <w:pPr>
        <w:suppressAutoHyphens/>
      </w:pPr>
      <w:r w:rsidRPr="00DA3743">
        <w:t>Każijiet ta’ kondizzjonijiet relatati ma’ lupus ġew irrappurtati f’pazjenti ttrattati b’ustekinumab, li jinkludu</w:t>
      </w:r>
      <w:r w:rsidRPr="00DA3743">
        <w:rPr>
          <w:spacing w:val="-4"/>
        </w:rPr>
        <w:t xml:space="preserve"> </w:t>
      </w:r>
      <w:r w:rsidRPr="00DA3743">
        <w:t>lupus</w:t>
      </w:r>
      <w:r w:rsidRPr="00DA3743">
        <w:rPr>
          <w:spacing w:val="-3"/>
        </w:rPr>
        <w:t xml:space="preserve"> </w:t>
      </w:r>
      <w:r w:rsidRPr="00DA3743">
        <w:t>erythematosus</w:t>
      </w:r>
      <w:r w:rsidRPr="00DA3743">
        <w:rPr>
          <w:spacing w:val="-1"/>
        </w:rPr>
        <w:t xml:space="preserve"> </w:t>
      </w:r>
      <w:r w:rsidRPr="00DA3743">
        <w:t>tal-ġilda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sindrome</w:t>
      </w:r>
      <w:r w:rsidRPr="00DA3743">
        <w:rPr>
          <w:spacing w:val="-2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Pr="00DA3743">
        <w:t>lupus.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iseħħu</w:t>
      </w:r>
      <w:r w:rsidRPr="00DA3743">
        <w:rPr>
          <w:spacing w:val="-3"/>
        </w:rPr>
        <w:t xml:space="preserve"> </w:t>
      </w:r>
      <w:r w:rsidRPr="00DA3743">
        <w:t>feriti,</w:t>
      </w:r>
      <w:r w:rsidRPr="00DA3743">
        <w:rPr>
          <w:spacing w:val="-3"/>
        </w:rPr>
        <w:t xml:space="preserve"> </w:t>
      </w:r>
      <w:r w:rsidRPr="00DA3743">
        <w:t>speċjalment</w:t>
      </w:r>
      <w:r w:rsidRPr="00DA3743">
        <w:rPr>
          <w:spacing w:val="-3"/>
        </w:rPr>
        <w:t xml:space="preserve"> </w:t>
      </w:r>
      <w:r w:rsidRPr="00DA3743">
        <w:t>f’partijiet tal-ġilda esposti għax-xemx jew jekk akkumpanjati b’artralġja, il-pazjent għandu jfittex attenzjoni medika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malajr.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id-dijanjożi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kondizzjoni</w:t>
      </w:r>
      <w:r w:rsidRPr="00DA3743">
        <w:rPr>
          <w:spacing w:val="-3"/>
        </w:rPr>
        <w:t xml:space="preserve"> </w:t>
      </w:r>
      <w:r w:rsidRPr="00DA3743">
        <w:t>relatata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lupus</w:t>
      </w:r>
      <w:r w:rsidRPr="00DA3743">
        <w:rPr>
          <w:spacing w:val="-3"/>
        </w:rPr>
        <w:t xml:space="preserve"> </w:t>
      </w:r>
      <w:r w:rsidRPr="00DA3743">
        <w:t>tkun</w:t>
      </w:r>
      <w:r w:rsidRPr="00DA3743">
        <w:rPr>
          <w:spacing w:val="-3"/>
        </w:rPr>
        <w:t xml:space="preserve"> </w:t>
      </w:r>
      <w:r w:rsidRPr="00DA3743">
        <w:t>ikkonfermata,</w:t>
      </w:r>
      <w:r w:rsidRPr="00DA3743">
        <w:rPr>
          <w:spacing w:val="-3"/>
        </w:rPr>
        <w:t xml:space="preserve"> </w:t>
      </w:r>
      <w:r w:rsidRPr="00DA3743">
        <w:t>ustekinumab għandu jitwaqqaf u għandu jinbeda trattament xieraq.</w:t>
      </w:r>
    </w:p>
    <w:p w14:paraId="5DABED72" w14:textId="77777777" w:rsidR="00C74AA6" w:rsidRPr="00DA3743" w:rsidRDefault="00C74AA6" w:rsidP="006902F7">
      <w:pPr>
        <w:suppressAutoHyphens/>
        <w:rPr>
          <w:spacing w:val="-2"/>
          <w:u w:val="single"/>
        </w:rPr>
      </w:pPr>
    </w:p>
    <w:p w14:paraId="745F5297" w14:textId="60ACBBC2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Popolazzjonijiet</w:t>
      </w:r>
      <w:r w:rsidRPr="00DA3743">
        <w:rPr>
          <w:spacing w:val="16"/>
          <w:u w:val="single"/>
        </w:rPr>
        <w:t xml:space="preserve"> </w:t>
      </w:r>
      <w:r w:rsidRPr="00DA3743">
        <w:rPr>
          <w:spacing w:val="-2"/>
          <w:u w:val="single"/>
        </w:rPr>
        <w:t>speċjali</w:t>
      </w:r>
    </w:p>
    <w:p w14:paraId="1DA1D30C" w14:textId="77777777" w:rsidR="00490749" w:rsidRPr="00DA3743" w:rsidRDefault="00490749" w:rsidP="006902F7">
      <w:pPr>
        <w:keepNext/>
        <w:suppressAutoHyphens/>
      </w:pPr>
    </w:p>
    <w:p w14:paraId="745F5298" w14:textId="6AF67EE2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Anzjani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(</w:t>
      </w:r>
      <w:r w:rsidR="00305489" w:rsidRPr="00DA3743">
        <w:rPr>
          <w:i/>
        </w:rPr>
        <w:t>≥ </w:t>
      </w:r>
      <w:r w:rsidRPr="00DA3743">
        <w:rPr>
          <w:i/>
        </w:rPr>
        <w:t>65</w:t>
      </w:r>
      <w:r w:rsidR="00490749" w:rsidRPr="00DA3743">
        <w:rPr>
          <w:i/>
        </w:rPr>
        <w:t> </w:t>
      </w:r>
      <w:r w:rsidRPr="00DA3743">
        <w:rPr>
          <w:i/>
          <w:spacing w:val="-2"/>
        </w:rPr>
        <w:t>snin)</w:t>
      </w:r>
    </w:p>
    <w:p w14:paraId="449E7DAF" w14:textId="77777777" w:rsidR="00490749" w:rsidRPr="00DA3743" w:rsidRDefault="00490749" w:rsidP="006902F7">
      <w:pPr>
        <w:keepNext/>
        <w:suppressAutoHyphens/>
        <w:rPr>
          <w:iCs/>
        </w:rPr>
      </w:pPr>
    </w:p>
    <w:p w14:paraId="745F5299" w14:textId="17A728A9" w:rsidR="00843B14" w:rsidRPr="00DA3743" w:rsidRDefault="005E3319" w:rsidP="006902F7">
      <w:pPr>
        <w:suppressAutoHyphens/>
      </w:pPr>
      <w:r w:rsidRPr="00DA3743">
        <w:t>Ġeneralment,</w:t>
      </w:r>
      <w:r w:rsidRPr="00DA3743">
        <w:rPr>
          <w:spacing w:val="-3"/>
        </w:rPr>
        <w:t xml:space="preserve"> </w:t>
      </w:r>
      <w:r w:rsidRPr="00DA3743">
        <w:t>ebda</w:t>
      </w:r>
      <w:r w:rsidRPr="00DA3743">
        <w:rPr>
          <w:spacing w:val="-3"/>
        </w:rPr>
        <w:t xml:space="preserve"> </w:t>
      </w:r>
      <w:r w:rsidRPr="00DA3743">
        <w:t>differenzi</w:t>
      </w:r>
      <w:r w:rsidRPr="00DA3743">
        <w:rPr>
          <w:spacing w:val="-2"/>
        </w:rPr>
        <w:t xml:space="preserve"> </w:t>
      </w:r>
      <w:r w:rsidRPr="00DA3743">
        <w:t>fl-effikaċja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fis-sigurtà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ġew</w:t>
      </w:r>
      <w:r w:rsidRPr="00DA3743">
        <w:rPr>
          <w:spacing w:val="-3"/>
        </w:rPr>
        <w:t xml:space="preserve"> </w:t>
      </w:r>
      <w:r w:rsidRPr="00DA3743">
        <w:t>osservati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65</w:t>
      </w:r>
      <w:r w:rsidR="00490749" w:rsidRPr="00DA3743">
        <w:rPr>
          <w:spacing w:val="-3"/>
        </w:rPr>
        <w:t> 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jew iktar</w:t>
      </w:r>
      <w:r w:rsidRPr="00DA3743">
        <w:rPr>
          <w:spacing w:val="-1"/>
        </w:rPr>
        <w:t xml:space="preserve"> </w:t>
      </w:r>
      <w:r w:rsidRPr="00DA3743">
        <w:t>li</w:t>
      </w:r>
      <w:r w:rsidRPr="00DA3743">
        <w:rPr>
          <w:spacing w:val="-1"/>
        </w:rPr>
        <w:t xml:space="preserve"> </w:t>
      </w:r>
      <w:r w:rsidRPr="00DA3743">
        <w:t>ngħataw</w:t>
      </w:r>
      <w:r w:rsidRPr="00DA3743">
        <w:rPr>
          <w:spacing w:val="-2"/>
        </w:rPr>
        <w:t xml:space="preserve"> </w:t>
      </w:r>
      <w:r w:rsidR="00D055EE" w:rsidRPr="00DA3743">
        <w:rPr>
          <w:spacing w:val="-1"/>
        </w:rPr>
        <w:t>ustekinumab</w:t>
      </w:r>
      <w:r w:rsidRPr="00DA3743">
        <w:rPr>
          <w:spacing w:val="-2"/>
        </w:rPr>
        <w:t xml:space="preserve"> </w:t>
      </w:r>
      <w:r w:rsidRPr="00DA3743">
        <w:t>meta</w:t>
      </w:r>
      <w:r w:rsidRPr="00DA3743">
        <w:rPr>
          <w:spacing w:val="-2"/>
        </w:rPr>
        <w:t xml:space="preserve"> </w:t>
      </w:r>
      <w:r w:rsidRPr="00DA3743">
        <w:t>mqabbla</w:t>
      </w:r>
      <w:r w:rsidRPr="00DA3743">
        <w:rPr>
          <w:spacing w:val="-2"/>
        </w:rPr>
        <w:t xml:space="preserve"> </w:t>
      </w:r>
      <w:r w:rsidRPr="00DA3743">
        <w:t>ma’</w:t>
      </w:r>
      <w:r w:rsidRPr="00DA3743">
        <w:rPr>
          <w:spacing w:val="-2"/>
        </w:rPr>
        <w:t xml:space="preserve"> </w:t>
      </w:r>
      <w:r w:rsidRPr="00DA3743">
        <w:t>pazjenti</w:t>
      </w:r>
      <w:r w:rsidRPr="00DA3743">
        <w:rPr>
          <w:spacing w:val="-2"/>
        </w:rPr>
        <w:t xml:space="preserve"> </w:t>
      </w:r>
      <w:r w:rsidRPr="00DA3743">
        <w:t>iżgħar</w:t>
      </w:r>
      <w:r w:rsidRPr="00DA3743">
        <w:rPr>
          <w:spacing w:val="-1"/>
        </w:rPr>
        <w:t xml:space="preserve"> </w:t>
      </w:r>
      <w:r w:rsidRPr="00DA3743">
        <w:t>fi</w:t>
      </w:r>
      <w:r w:rsidRPr="00DA3743">
        <w:rPr>
          <w:spacing w:val="-1"/>
        </w:rPr>
        <w:t xml:space="preserve"> </w:t>
      </w:r>
      <w:r w:rsidRPr="00DA3743">
        <w:t>studji</w:t>
      </w:r>
      <w:r w:rsidRPr="00DA3743">
        <w:rPr>
          <w:spacing w:val="-1"/>
        </w:rPr>
        <w:t xml:space="preserve"> </w:t>
      </w:r>
      <w:r w:rsidRPr="00DA3743">
        <w:t>kliniċi għall-indikazzjonijiet approvati, madankollu n-numru ta’ pazjenti li għandhom 65</w:t>
      </w:r>
      <w:r w:rsidR="00490749" w:rsidRPr="00DA3743">
        <w:t> </w:t>
      </w:r>
      <w:r w:rsidRPr="00DA3743">
        <w:t>sena jew aktar mhuwiex biżżejjed biex jiġi stabbilit jekk jirrispondux b’mod differenti minn pazjenti iżgħar. Minħabba li hemm inċidenza ogħla ta’ infezzjonijiet fil-popolazzjoni anzjana inġenerali, għandha tingħata attenzjoni meta jiġu kkurati l-anzjani.</w:t>
      </w:r>
    </w:p>
    <w:p w14:paraId="3B693C6C" w14:textId="77777777" w:rsidR="00E64C91" w:rsidRPr="007130FA" w:rsidRDefault="00E64C91" w:rsidP="00E64C91">
      <w:pPr>
        <w:suppressAutoHyphens/>
      </w:pPr>
    </w:p>
    <w:p w14:paraId="4F3FC065" w14:textId="77777777" w:rsidR="00E64C91" w:rsidRPr="00A50D07" w:rsidRDefault="00E64C91" w:rsidP="00E64C91">
      <w:pPr>
        <w:suppressAutoHyphens/>
        <w:rPr>
          <w:u w:val="single"/>
        </w:rPr>
      </w:pPr>
      <w:r w:rsidRPr="00A50D07">
        <w:rPr>
          <w:u w:val="single"/>
        </w:rPr>
        <w:t>Polysorbate 80</w:t>
      </w:r>
    </w:p>
    <w:p w14:paraId="5BC4AF44" w14:textId="77777777" w:rsidR="00E64C91" w:rsidRPr="007130FA" w:rsidRDefault="00E64C91" w:rsidP="00E64C91">
      <w:pPr>
        <w:suppressAutoHyphens/>
      </w:pPr>
    </w:p>
    <w:p w14:paraId="2384B5F9" w14:textId="2FB9C054" w:rsidR="00E64C91" w:rsidRDefault="00E64C91" w:rsidP="00E64C91">
      <w:pPr>
        <w:suppressAutoHyphens/>
      </w:pPr>
      <w:r w:rsidRPr="00A50D07">
        <w:t xml:space="preserve">WEZENLA </w:t>
      </w:r>
      <w:r w:rsidRPr="007130FA">
        <w:t xml:space="preserve">fih </w:t>
      </w:r>
      <w:r w:rsidRPr="00A50D07">
        <w:t>0.02</w:t>
      </w:r>
      <w:r w:rsidRPr="00A50D07">
        <w:rPr>
          <w:spacing w:val="-1"/>
        </w:rPr>
        <w:t> </w:t>
      </w:r>
      <w:r w:rsidRPr="00A50D07">
        <w:t>mg (45</w:t>
      </w:r>
      <w:r w:rsidRPr="00A50D07">
        <w:rPr>
          <w:spacing w:val="-1"/>
        </w:rPr>
        <w:t> </w:t>
      </w:r>
      <w:r w:rsidRPr="00A50D07">
        <w:t>mg/0.5</w:t>
      </w:r>
      <w:r w:rsidRPr="00A50D07">
        <w:rPr>
          <w:spacing w:val="-1"/>
        </w:rPr>
        <w:t> </w:t>
      </w:r>
      <w:r w:rsidRPr="00A50D07">
        <w:t>mL) jew 0.04 mg (90</w:t>
      </w:r>
      <w:r w:rsidRPr="00A50D07">
        <w:rPr>
          <w:spacing w:val="-1"/>
        </w:rPr>
        <w:t> </w:t>
      </w:r>
      <w:r w:rsidRPr="00A50D07">
        <w:t>mg/1.0</w:t>
      </w:r>
      <w:r w:rsidRPr="00A50D07">
        <w:rPr>
          <w:spacing w:val="-1"/>
        </w:rPr>
        <w:t> </w:t>
      </w:r>
      <w:r w:rsidRPr="00A50D07">
        <w:t xml:space="preserve">mL) </w:t>
      </w:r>
      <w:r w:rsidRPr="007130FA">
        <w:t xml:space="preserve">ta’ polysorbate 80 (E 433) </w:t>
      </w:r>
      <w:r w:rsidR="00A50D07" w:rsidRPr="00DA5C0D">
        <w:t>f’kull unità ta’ doża li hija ekwivalenti ghal 0.04 mg/mL. Polysorbates jistgħu jikkawżaw reazzjonijiet allerġiċi</w:t>
      </w:r>
      <w:r w:rsidRPr="007130FA">
        <w:t>.</w:t>
      </w:r>
    </w:p>
    <w:p w14:paraId="38A98366" w14:textId="77777777" w:rsidR="00A50D07" w:rsidRPr="007130FA" w:rsidRDefault="00A50D07" w:rsidP="00E64C91">
      <w:pPr>
        <w:suppressAutoHyphens/>
      </w:pPr>
    </w:p>
    <w:p w14:paraId="745F529B" w14:textId="636724FC" w:rsidR="00843B14" w:rsidRPr="00DA3743" w:rsidRDefault="008119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lastRenderedPageBreak/>
        <w:t>4.5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Interazzjoni</w:t>
      </w:r>
      <w:r w:rsidR="005E3319" w:rsidRPr="00DA3743">
        <w:rPr>
          <w:b/>
          <w:bCs/>
          <w:spacing w:val="-8"/>
        </w:rPr>
        <w:t xml:space="preserve"> </w:t>
      </w:r>
      <w:r w:rsidR="005E3319" w:rsidRPr="00DA3743">
        <w:rPr>
          <w:b/>
          <w:bCs/>
        </w:rPr>
        <w:t>ma’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prodotti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mediċinali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oħra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forom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oħra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ta’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  <w:spacing w:val="-2"/>
        </w:rPr>
        <w:t>interazzjoni</w:t>
      </w:r>
    </w:p>
    <w:p w14:paraId="745F529C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29D" w14:textId="704CAB4F" w:rsidR="00843B14" w:rsidRPr="00DA3743" w:rsidRDefault="005E3319" w:rsidP="006902F7">
      <w:pPr>
        <w:suppressAutoHyphens/>
      </w:pPr>
      <w:r w:rsidRPr="00DA3743">
        <w:t>Vaċċini</w:t>
      </w:r>
      <w:r w:rsidRPr="00DA3743">
        <w:rPr>
          <w:spacing w:val="-7"/>
        </w:rPr>
        <w:t xml:space="preserve"> </w:t>
      </w:r>
      <w:r w:rsidRPr="00DA3743">
        <w:t>ħajjin</w:t>
      </w:r>
      <w:r w:rsidRPr="00DA3743">
        <w:rPr>
          <w:spacing w:val="-5"/>
        </w:rPr>
        <w:t xml:space="preserve"> </w:t>
      </w:r>
      <w:r w:rsidRPr="00DA3743">
        <w:t>m’għandhomx</w:t>
      </w:r>
      <w:r w:rsidRPr="00DA3743">
        <w:rPr>
          <w:spacing w:val="-6"/>
        </w:rPr>
        <w:t xml:space="preserve"> </w:t>
      </w:r>
      <w:r w:rsidRPr="00DA3743">
        <w:t>jingħataw</w:t>
      </w:r>
      <w:r w:rsidRPr="00DA3743">
        <w:rPr>
          <w:spacing w:val="-6"/>
        </w:rPr>
        <w:t xml:space="preserve"> </w:t>
      </w:r>
      <w:r w:rsidRPr="00DA3743">
        <w:t>fl-istess</w:t>
      </w:r>
      <w:r w:rsidRPr="00DA3743">
        <w:rPr>
          <w:spacing w:val="-7"/>
        </w:rPr>
        <w:t xml:space="preserve"> </w:t>
      </w:r>
      <w:r w:rsidRPr="00DA3743">
        <w:t>ħin</w:t>
      </w:r>
      <w:r w:rsidRPr="00DA3743">
        <w:rPr>
          <w:spacing w:val="-6"/>
        </w:rPr>
        <w:t xml:space="preserve"> </w:t>
      </w:r>
      <w:r w:rsidRPr="00DA3743">
        <w:t>ma’</w:t>
      </w:r>
      <w:r w:rsidRPr="00DA3743">
        <w:rPr>
          <w:spacing w:val="-5"/>
        </w:rPr>
        <w:t xml:space="preserve"> </w:t>
      </w:r>
      <w:r w:rsidR="00332AF3" w:rsidRPr="00DA3743">
        <w:rPr>
          <w:spacing w:val="-2"/>
        </w:rPr>
        <w:t>WEZENLA</w:t>
      </w:r>
      <w:r w:rsidRPr="00DA3743">
        <w:rPr>
          <w:spacing w:val="-2"/>
        </w:rPr>
        <w:t>.</w:t>
      </w:r>
    </w:p>
    <w:p w14:paraId="745F529E" w14:textId="77777777" w:rsidR="00843B14" w:rsidRPr="00DA3743" w:rsidRDefault="00843B14" w:rsidP="006902F7">
      <w:pPr>
        <w:suppressAutoHyphens/>
      </w:pPr>
    </w:p>
    <w:p w14:paraId="745F52A0" w14:textId="0414110A" w:rsidR="00843B14" w:rsidRPr="00DA3743" w:rsidRDefault="005E3319" w:rsidP="006902F7">
      <w:pPr>
        <w:suppressAutoHyphens/>
      </w:pPr>
      <w:r w:rsidRPr="00DA3743">
        <w:t xml:space="preserve">L-għoti ta’ vaċċini ħajjin (bħall-vaċċin tal-BCG) lil trabi esposti </w:t>
      </w:r>
      <w:r w:rsidRPr="00DA3743">
        <w:rPr>
          <w:i/>
        </w:rPr>
        <w:t xml:space="preserve">in utero </w:t>
      </w:r>
      <w:r w:rsidRPr="00DA3743">
        <w:t>għal ustekinumab mhux rakkomandat</w:t>
      </w:r>
      <w:r w:rsidRPr="00DA3743">
        <w:rPr>
          <w:spacing w:val="-3"/>
        </w:rPr>
        <w:t xml:space="preserve"> </w:t>
      </w:r>
      <w:r w:rsidR="007C1931" w:rsidRPr="000C4892">
        <w:t>għal</w:t>
      </w:r>
      <w:r w:rsidR="007C1931" w:rsidRPr="000C4892">
        <w:rPr>
          <w:spacing w:val="-1"/>
        </w:rPr>
        <w:t xml:space="preserve"> </w:t>
      </w:r>
      <w:r w:rsidR="007C1931">
        <w:t>tnax</w:t>
      </w:r>
      <w:r w:rsidR="00AB5E91">
        <w:t>-</w:t>
      </w:r>
      <w:r w:rsidR="007C1931">
        <w:t>il xahar</w:t>
      </w:r>
      <w:r w:rsidR="007C1931" w:rsidRPr="000C4892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t-twelid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sakemm</w:t>
      </w:r>
      <w:r w:rsidRPr="00DA3743">
        <w:rPr>
          <w:spacing w:val="-3"/>
        </w:rPr>
        <w:t xml:space="preserve"> </w:t>
      </w:r>
      <w:r w:rsidRPr="00DA3743">
        <w:t>il-livelli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fis-serum</w:t>
      </w:r>
      <w:r w:rsidRPr="00DA3743">
        <w:rPr>
          <w:spacing w:val="-2"/>
        </w:rPr>
        <w:t xml:space="preserve"> </w:t>
      </w:r>
      <w:r w:rsidRPr="00DA3743">
        <w:t>tat-trabi</w:t>
      </w:r>
      <w:r w:rsidRPr="00DA3743">
        <w:rPr>
          <w:spacing w:val="-2"/>
        </w:rPr>
        <w:t xml:space="preserve"> </w:t>
      </w:r>
      <w:r w:rsidRPr="00DA3743">
        <w:t>ma jkunux jistgħu jiġu osservati (ara sezzjonijiet</w:t>
      </w:r>
      <w:r w:rsidR="004F3189" w:rsidRPr="00DA3743">
        <w:t> </w:t>
      </w:r>
      <w:r w:rsidRPr="00DA3743">
        <w:t>4.4 u</w:t>
      </w:r>
      <w:r w:rsidR="00490749" w:rsidRPr="00DA3743">
        <w:t> </w:t>
      </w:r>
      <w:r w:rsidRPr="00DA3743">
        <w:t>4.6). Jekk ikun hemm benefiċċju kliniku ċar</w:t>
      </w:r>
      <w:r w:rsidR="00490749" w:rsidRPr="00DA3743">
        <w:t xml:space="preserve"> </w:t>
      </w:r>
      <w:r w:rsidRPr="00DA3743">
        <w:t>għat-tarbija</w:t>
      </w:r>
      <w:r w:rsidRPr="00DA3743">
        <w:rPr>
          <w:spacing w:val="-2"/>
        </w:rPr>
        <w:t xml:space="preserve"> </w:t>
      </w:r>
      <w:r w:rsidRPr="00DA3743">
        <w:t>individwali,</w:t>
      </w:r>
      <w:r w:rsidRPr="00DA3743">
        <w:rPr>
          <w:spacing w:val="-3"/>
        </w:rPr>
        <w:t xml:space="preserve"> </w:t>
      </w:r>
      <w:r w:rsidRPr="00DA3743">
        <w:t>l-għoti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vaċċin</w:t>
      </w:r>
      <w:r w:rsidRPr="00DA3743">
        <w:rPr>
          <w:spacing w:val="-2"/>
        </w:rPr>
        <w:t xml:space="preserve"> </w:t>
      </w:r>
      <w:r w:rsidRPr="00DA3743">
        <w:t>ħaj</w:t>
      </w:r>
      <w:r w:rsidRPr="00DA3743">
        <w:rPr>
          <w:spacing w:val="-4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f’punt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żmien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kmieni,</w:t>
      </w:r>
      <w:r w:rsidRPr="00DA3743">
        <w:rPr>
          <w:spacing w:val="-4"/>
        </w:rPr>
        <w:t xml:space="preserve"> </w:t>
      </w:r>
      <w:r w:rsidRPr="00DA3743">
        <w:t>jekk il-livelli ta’ ustekinumab fis-serum tat-tarbija ma jkunux jistgħu jiġu osservati.</w:t>
      </w:r>
    </w:p>
    <w:p w14:paraId="0D9B31CB" w14:textId="77777777" w:rsidR="008119B3" w:rsidRPr="00DA3743" w:rsidRDefault="008119B3" w:rsidP="006902F7">
      <w:pPr>
        <w:suppressAutoHyphens/>
      </w:pPr>
    </w:p>
    <w:p w14:paraId="745F52A1" w14:textId="3D4DCD07" w:rsidR="00843B14" w:rsidRPr="00DA3743" w:rsidRDefault="005E3319" w:rsidP="006902F7">
      <w:pPr>
        <w:suppressAutoHyphens/>
      </w:pPr>
      <w:r w:rsidRPr="00DA3743">
        <w:t>Fl</w:t>
      </w:r>
      <w:r w:rsidR="007E7DFF" w:rsidRPr="00DA3743">
        <w:noBreakHyphen/>
      </w:r>
      <w:r w:rsidRPr="00DA3743">
        <w:t>analiżijiet tal-farmakokinetika ta’ popolazzjoni fl-istudji tal-fażi</w:t>
      </w:r>
      <w:r w:rsidR="00490749" w:rsidRPr="00DA3743">
        <w:t> </w:t>
      </w:r>
      <w:r w:rsidRPr="00DA3743">
        <w:t>3, kien studjat l-effett ta’ prodotti mediċinali</w:t>
      </w:r>
      <w:r w:rsidRPr="00DA3743">
        <w:rPr>
          <w:spacing w:val="-4"/>
        </w:rPr>
        <w:t xml:space="preserve"> </w:t>
      </w:r>
      <w:r w:rsidRPr="00DA3743">
        <w:t>konkomitanti</w:t>
      </w:r>
      <w:r w:rsidRPr="00DA3743">
        <w:rPr>
          <w:spacing w:val="-4"/>
        </w:rPr>
        <w:t xml:space="preserve"> </w:t>
      </w:r>
      <w:r w:rsidRPr="00DA3743">
        <w:t>użati</w:t>
      </w:r>
      <w:r w:rsidRPr="00DA3743">
        <w:rPr>
          <w:spacing w:val="-4"/>
        </w:rPr>
        <w:t xml:space="preserve"> </w:t>
      </w:r>
      <w:r w:rsidRPr="00DA3743">
        <w:t>l-aktar</w:t>
      </w:r>
      <w:r w:rsidRPr="00DA3743">
        <w:rPr>
          <w:spacing w:val="-4"/>
        </w:rPr>
        <w:t xml:space="preserve"> </w:t>
      </w:r>
      <w:r w:rsidRPr="00DA3743">
        <w:t>frekwenti</w:t>
      </w:r>
      <w:r w:rsidRPr="00DA3743">
        <w:rPr>
          <w:spacing w:val="-4"/>
        </w:rPr>
        <w:t xml:space="preserve"> </w:t>
      </w:r>
      <w:r w:rsidRPr="00DA3743">
        <w:t>f’pazjenti</w:t>
      </w:r>
      <w:r w:rsidRPr="00DA3743">
        <w:rPr>
          <w:spacing w:val="-4"/>
        </w:rPr>
        <w:t xml:space="preserve"> </w:t>
      </w:r>
      <w:r w:rsidRPr="00DA3743">
        <w:t>bil-psorijasi</w:t>
      </w:r>
      <w:r w:rsidRPr="00DA3743">
        <w:rPr>
          <w:spacing w:val="-4"/>
        </w:rPr>
        <w:t xml:space="preserve"> </w:t>
      </w:r>
      <w:r w:rsidRPr="00DA3743">
        <w:t>(inkluż</w:t>
      </w:r>
      <w:r w:rsidRPr="00DA3743">
        <w:rPr>
          <w:spacing w:val="-4"/>
        </w:rPr>
        <w:t xml:space="preserve"> </w:t>
      </w:r>
      <w:r w:rsidRPr="00DA3743">
        <w:t>paracetamol,</w:t>
      </w:r>
      <w:r w:rsidRPr="00DA3743">
        <w:rPr>
          <w:spacing w:val="-4"/>
        </w:rPr>
        <w:t xml:space="preserve"> </w:t>
      </w:r>
      <w:r w:rsidRPr="00DA3743">
        <w:t>ibuprofen, acetylsalicylic acid, metformin, atorvastatin, levothyroxine) fuq il-farmakokinetika ta’ ustekinumab. Ma kienx hemm indikazzjonijiet li dawn il-prodotti mediċinali konkomitanti ma jaqblux mal-prodott mediċinali. Il-bażi ta’ din l-analiżi kienet li mill-anqas 100</w:t>
      </w:r>
      <w:r w:rsidR="00490749" w:rsidRPr="00DA3743">
        <w:t> </w:t>
      </w:r>
      <w:r w:rsidRPr="00DA3743">
        <w:t>pazjent (</w:t>
      </w:r>
      <w:r w:rsidR="00EF5590" w:rsidRPr="00DA3743">
        <w:t>&gt; </w:t>
      </w:r>
      <w:r w:rsidRPr="00DA3743">
        <w:t>5% tal-popolazzjoni studjata) kienu kkurati fl-istess waqt b’dawn il-prodotti mediċinali għal mill-anqas 90% tal-perijodu ta’ l</w:t>
      </w:r>
      <w:r w:rsidR="007E7DFF" w:rsidRPr="00DA3743">
        <w:noBreakHyphen/>
      </w:r>
      <w:r w:rsidRPr="00DA3743">
        <w:t>istudju. Il-farmakokinetika ta’ ustekinumab ma ġietx affettwata mill-użu fl-istess ħin ta’ MTX, NSAIDs, 6</w:t>
      </w:r>
      <w:r w:rsidR="00E64C91" w:rsidRPr="00A50D07">
        <w:rPr>
          <w:spacing w:val="-2"/>
        </w:rPr>
        <w:noBreakHyphen/>
      </w:r>
      <w:r w:rsidRPr="00DA3743">
        <w:t>mercaptopurine, azathioprine u kortikosterojdi orali f’pazjenti b’artrite psorjatika, bil</w:t>
      </w:r>
      <w:r w:rsidR="007E7DFF" w:rsidRPr="00DA3743">
        <w:noBreakHyphen/>
      </w:r>
      <w:r w:rsidRPr="00DA3743">
        <w:t>marda ta’ Crohn jew b’kolite ulċerattiva, jew esponiment fil-passat għal mediċini kontra TNFα, f’pazjenti b’artrite psorijatika jew bil-marda ta’ Crohn jew perezz ta’ esponiment fil-passat għal sustanzi bijoloġiċi (i.e sustanzi kontra TNFα u/jew vedolizumab) f’pazjenti b’kolite ulċerattiva.</w:t>
      </w:r>
    </w:p>
    <w:p w14:paraId="34F7EEFF" w14:textId="77777777" w:rsidR="008119B3" w:rsidRPr="00DA3743" w:rsidRDefault="008119B3" w:rsidP="006902F7">
      <w:pPr>
        <w:suppressAutoHyphens/>
      </w:pPr>
    </w:p>
    <w:p w14:paraId="745F52A3" w14:textId="4C28B00F" w:rsidR="00843B14" w:rsidRPr="00DA3743" w:rsidRDefault="005E3319" w:rsidP="006902F7">
      <w:pPr>
        <w:suppressAutoHyphens/>
      </w:pPr>
      <w:r w:rsidRPr="00DA3743">
        <w:t>Ir-riżultati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studju</w:t>
      </w:r>
      <w:r w:rsidRPr="00DA3743">
        <w:rPr>
          <w:spacing w:val="-3"/>
        </w:rPr>
        <w:t xml:space="preserve"> </w:t>
      </w:r>
      <w:r w:rsidRPr="00DA3743">
        <w:rPr>
          <w:i/>
        </w:rPr>
        <w:t>in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vitro</w:t>
      </w:r>
      <w:r w:rsidRPr="00DA3743">
        <w:rPr>
          <w:i/>
          <w:spacing w:val="-2"/>
        </w:rPr>
        <w:t xml:space="preserve"> </w:t>
      </w:r>
      <w:r w:rsidR="00E64C91" w:rsidRPr="00A50D07">
        <w:rPr>
          <w:iCs/>
        </w:rPr>
        <w:t>u studju ta</w:t>
      </w:r>
      <w:r w:rsidR="00E64C91" w:rsidRPr="00A50D07">
        <w:rPr>
          <w:rFonts w:hint="eastAsia"/>
          <w:iCs/>
        </w:rPr>
        <w:t>’</w:t>
      </w:r>
      <w:r w:rsidR="00E64C91" w:rsidRPr="00A50D07">
        <w:rPr>
          <w:iCs/>
        </w:rPr>
        <w:t xml:space="preserve"> fa</w:t>
      </w:r>
      <w:r w:rsidR="00E64C91" w:rsidRPr="00A50D07">
        <w:rPr>
          <w:rFonts w:hint="eastAsia"/>
          <w:iCs/>
        </w:rPr>
        <w:t>ż</w:t>
      </w:r>
      <w:r w:rsidR="00E64C91" w:rsidRPr="00A50D07">
        <w:rPr>
          <w:iCs/>
        </w:rPr>
        <w:t>i 1 f</w:t>
      </w:r>
      <w:r w:rsidR="00E64C91" w:rsidRPr="00A50D07">
        <w:rPr>
          <w:rFonts w:hint="eastAsia"/>
          <w:iCs/>
        </w:rPr>
        <w:t>’</w:t>
      </w:r>
      <w:r w:rsidR="00E64C91" w:rsidRPr="00A50D07">
        <w:rPr>
          <w:iCs/>
        </w:rPr>
        <w:t>individwi bil-marda ta</w:t>
      </w:r>
      <w:r w:rsidR="00E64C91" w:rsidRPr="00A50D07">
        <w:rPr>
          <w:rFonts w:hint="eastAsia"/>
          <w:iCs/>
        </w:rPr>
        <w:t>’</w:t>
      </w:r>
      <w:r w:rsidR="00E64C91" w:rsidRPr="00A50D07">
        <w:rPr>
          <w:iCs/>
        </w:rPr>
        <w:t xml:space="preserve"> Crohn attiva</w:t>
      </w:r>
      <w:r w:rsidR="00E64C91" w:rsidRPr="00DA3743"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jindikawx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hemm</w:t>
      </w:r>
      <w:r w:rsidRPr="00DA3743">
        <w:rPr>
          <w:spacing w:val="-3"/>
        </w:rPr>
        <w:t xml:space="preserve"> </w:t>
      </w:r>
      <w:r w:rsidRPr="00DA3743">
        <w:t>bżonn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jsiru</w:t>
      </w:r>
      <w:r w:rsidRPr="00DA3743">
        <w:rPr>
          <w:spacing w:val="-2"/>
        </w:rPr>
        <w:t xml:space="preserve"> </w:t>
      </w:r>
      <w:r w:rsidRPr="00DA3743">
        <w:t>tibdiliet</w:t>
      </w:r>
      <w:r w:rsidRPr="00DA3743">
        <w:rPr>
          <w:spacing w:val="-3"/>
        </w:rPr>
        <w:t xml:space="preserve"> </w:t>
      </w:r>
      <w:r w:rsidRPr="00DA3743">
        <w:t>tad-dożi</w:t>
      </w:r>
      <w:r w:rsidRPr="00DA3743">
        <w:rPr>
          <w:spacing w:val="-2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jkunu qed jingħataw sottostrati ta’ CYP450 fl-istess ħin (ara sezzjoni</w:t>
      </w:r>
      <w:r w:rsidR="004F3189" w:rsidRPr="00DA3743">
        <w:t> </w:t>
      </w:r>
      <w:r w:rsidRPr="00DA3743">
        <w:t>5.2).</w:t>
      </w:r>
    </w:p>
    <w:p w14:paraId="745F52A4" w14:textId="77777777" w:rsidR="00843B14" w:rsidRPr="00DA3743" w:rsidRDefault="00843B14" w:rsidP="006902F7">
      <w:pPr>
        <w:suppressAutoHyphens/>
      </w:pPr>
    </w:p>
    <w:p w14:paraId="745F52A5" w14:textId="788E54F7" w:rsidR="00843B14" w:rsidRPr="00DA3743" w:rsidRDefault="005E3319" w:rsidP="006902F7">
      <w:pPr>
        <w:suppressAutoHyphens/>
      </w:pPr>
      <w:r w:rsidRPr="00DA3743">
        <w:t xml:space="preserve">Fi studji dwar il-psorijasi, is-sigurtà u l-effikaċja ta’ </w:t>
      </w:r>
      <w:r w:rsidR="00D055EE" w:rsidRPr="00DA3743">
        <w:rPr>
          <w:spacing w:val="-1"/>
        </w:rPr>
        <w:t>ustekinumab</w:t>
      </w:r>
      <w:r w:rsidRPr="00DA3743">
        <w:t xml:space="preserve"> flimkien ma’ immunosoppressanti, inklużi</w:t>
      </w:r>
      <w:r w:rsidRPr="00DA3743">
        <w:rPr>
          <w:spacing w:val="-1"/>
        </w:rPr>
        <w:t xml:space="preserve"> </w:t>
      </w:r>
      <w:r w:rsidRPr="00DA3743">
        <w:t>prodotti</w:t>
      </w:r>
      <w:r w:rsidRPr="00DA3743">
        <w:rPr>
          <w:spacing w:val="-1"/>
        </w:rPr>
        <w:t xml:space="preserve"> </w:t>
      </w:r>
      <w:r w:rsidRPr="00DA3743">
        <w:t>bijoloġiċi,</w:t>
      </w:r>
      <w:r w:rsidRPr="00DA3743">
        <w:rPr>
          <w:spacing w:val="-1"/>
        </w:rPr>
        <w:t xml:space="preserve"> </w:t>
      </w:r>
      <w:r w:rsidRPr="00DA3743">
        <w:t>jew</w:t>
      </w:r>
      <w:r w:rsidRPr="00DA3743">
        <w:rPr>
          <w:spacing w:val="-1"/>
        </w:rPr>
        <w:t xml:space="preserve"> </w:t>
      </w:r>
      <w:r w:rsidRPr="00DA3743">
        <w:t>fototerapija</w:t>
      </w:r>
      <w:r w:rsidRPr="00DA3743">
        <w:rPr>
          <w:spacing w:val="-1"/>
        </w:rPr>
        <w:t xml:space="preserve"> </w:t>
      </w:r>
      <w:r w:rsidRPr="00DA3743">
        <w:t>ma</w:t>
      </w:r>
      <w:r w:rsidRPr="00DA3743">
        <w:rPr>
          <w:spacing w:val="-1"/>
        </w:rPr>
        <w:t xml:space="preserve"> </w:t>
      </w:r>
      <w:r w:rsidRPr="00DA3743">
        <w:t>ġewx</w:t>
      </w:r>
      <w:r w:rsidRPr="00DA3743">
        <w:rPr>
          <w:spacing w:val="-1"/>
        </w:rPr>
        <w:t xml:space="preserve"> </w:t>
      </w:r>
      <w:r w:rsidRPr="00DA3743">
        <w:t>evalwati.</w:t>
      </w:r>
      <w:r w:rsidRPr="00DA3743">
        <w:rPr>
          <w:spacing w:val="-1"/>
        </w:rPr>
        <w:t xml:space="preserve"> </w:t>
      </w:r>
      <w:r w:rsidRPr="00DA3743">
        <w:t>Fi</w:t>
      </w:r>
      <w:r w:rsidRPr="00DA3743">
        <w:rPr>
          <w:spacing w:val="-1"/>
        </w:rPr>
        <w:t xml:space="preserve"> </w:t>
      </w:r>
      <w:r w:rsidRPr="00DA3743">
        <w:t>studji</w:t>
      </w:r>
      <w:r w:rsidRPr="00DA3743">
        <w:rPr>
          <w:spacing w:val="-1"/>
        </w:rPr>
        <w:t xml:space="preserve"> </w:t>
      </w:r>
      <w:r w:rsidRPr="00DA3743">
        <w:t>dwar</w:t>
      </w:r>
      <w:r w:rsidRPr="00DA3743">
        <w:rPr>
          <w:spacing w:val="-1"/>
        </w:rPr>
        <w:t xml:space="preserve"> </w:t>
      </w:r>
      <w:r w:rsidRPr="00DA3743">
        <w:t>artrite</w:t>
      </w:r>
      <w:r w:rsidRPr="00DA3743">
        <w:rPr>
          <w:spacing w:val="-1"/>
        </w:rPr>
        <w:t xml:space="preserve"> </w:t>
      </w:r>
      <w:r w:rsidRPr="00DA3743">
        <w:t>psorjatika,</w:t>
      </w:r>
      <w:r w:rsidRPr="00DA3743">
        <w:rPr>
          <w:spacing w:val="-1"/>
        </w:rPr>
        <w:t xml:space="preserve"> </w:t>
      </w:r>
      <w:r w:rsidRPr="00DA3743">
        <w:t>l-użu ta’</w:t>
      </w:r>
      <w:r w:rsidRPr="00DA3743">
        <w:rPr>
          <w:spacing w:val="-3"/>
        </w:rPr>
        <w:t xml:space="preserve"> </w:t>
      </w:r>
      <w:r w:rsidRPr="00DA3743">
        <w:t>MTX</w:t>
      </w:r>
      <w:r w:rsidRPr="00DA3743">
        <w:rPr>
          <w:spacing w:val="-3"/>
        </w:rPr>
        <w:t xml:space="preserve"> </w:t>
      </w:r>
      <w:r w:rsidRPr="00DA3743">
        <w:t>fl-istess</w:t>
      </w:r>
      <w:r w:rsidRPr="00DA3743">
        <w:rPr>
          <w:spacing w:val="-2"/>
        </w:rPr>
        <w:t xml:space="preserve"> </w:t>
      </w:r>
      <w:r w:rsidRPr="00DA3743">
        <w:t>ħin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jidhirx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influwenza</w:t>
      </w:r>
      <w:r w:rsidRPr="00DA3743">
        <w:rPr>
          <w:spacing w:val="-3"/>
        </w:rPr>
        <w:t xml:space="preserve"> </w:t>
      </w:r>
      <w:r w:rsidRPr="00DA3743">
        <w:t>s-sigurtà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D055EE" w:rsidRPr="00DA3743">
        <w:rPr>
          <w:spacing w:val="-1"/>
        </w:rPr>
        <w:t>ustekinumab</w:t>
      </w:r>
      <w:r w:rsidRPr="00DA3743">
        <w:t>.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dwar il</w:t>
      </w:r>
      <w:r w:rsidR="007E7DFF" w:rsidRPr="00DA3743">
        <w:noBreakHyphen/>
      </w:r>
      <w:r w:rsidRPr="00DA3743">
        <w:t xml:space="preserve">marda ta’ Crohn u kolite ulċerattiva, l-użu konkomitanti ta’ mediċini immunosuppressivi jew kortikosterojdi ma deherx li jinfluwenza s-sigurtà jew l-effikaċja ta’ </w:t>
      </w:r>
      <w:r w:rsidR="00D055EE" w:rsidRPr="00DA3743">
        <w:rPr>
          <w:spacing w:val="-1"/>
        </w:rPr>
        <w:t>ustekinumab</w:t>
      </w:r>
      <w:r w:rsidRPr="00DA3743">
        <w:t xml:space="preserve"> (ara sezzjoni</w:t>
      </w:r>
      <w:r w:rsidR="004F3189" w:rsidRPr="00DA3743">
        <w:t> </w:t>
      </w:r>
      <w:r w:rsidRPr="00DA3743">
        <w:t>4.4).</w:t>
      </w:r>
    </w:p>
    <w:p w14:paraId="4232A199" w14:textId="77777777" w:rsidR="008119B3" w:rsidRPr="00DA3743" w:rsidRDefault="008119B3" w:rsidP="006902F7">
      <w:pPr>
        <w:suppressAutoHyphens/>
      </w:pPr>
    </w:p>
    <w:p w14:paraId="745F52A6" w14:textId="7D264C79" w:rsidR="00843B14" w:rsidRPr="00DA3743" w:rsidRDefault="008119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4.6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Fertilità</w:t>
      </w:r>
      <w:r w:rsidR="005E3319" w:rsidRPr="00DA3743">
        <w:rPr>
          <w:b/>
          <w:bCs/>
        </w:rPr>
        <w:t>,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tqala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  <w:spacing w:val="-2"/>
        </w:rPr>
        <w:t>treddigħ</w:t>
      </w:r>
    </w:p>
    <w:p w14:paraId="745F52A7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2A8" w14:textId="77777777" w:rsidR="00843B14" w:rsidRPr="00DA3743" w:rsidRDefault="005E3319" w:rsidP="006902F7">
      <w:pPr>
        <w:keepNext/>
        <w:suppressAutoHyphens/>
        <w:rPr>
          <w:spacing w:val="-4"/>
          <w:u w:val="single"/>
        </w:rPr>
      </w:pPr>
      <w:r w:rsidRPr="00DA3743">
        <w:rPr>
          <w:u w:val="single"/>
        </w:rPr>
        <w:t>Nisa</w:t>
      </w:r>
      <w:r w:rsidRPr="00DA3743">
        <w:rPr>
          <w:spacing w:val="-4"/>
          <w:u w:val="single"/>
        </w:rPr>
        <w:t xml:space="preserve"> </w:t>
      </w:r>
      <w:r w:rsidRPr="00DA3743">
        <w:rPr>
          <w:u w:val="single"/>
        </w:rPr>
        <w:t>li</w:t>
      </w:r>
      <w:r w:rsidRPr="00DA3743">
        <w:rPr>
          <w:spacing w:val="-3"/>
          <w:u w:val="single"/>
        </w:rPr>
        <w:t xml:space="preserve"> </w:t>
      </w:r>
      <w:r w:rsidRPr="00DA3743">
        <w:rPr>
          <w:u w:val="single"/>
        </w:rPr>
        <w:t>jistgħu</w:t>
      </w:r>
      <w:r w:rsidRPr="00DA3743">
        <w:rPr>
          <w:spacing w:val="-4"/>
          <w:u w:val="single"/>
        </w:rPr>
        <w:t xml:space="preserve"> </w:t>
      </w:r>
      <w:r w:rsidRPr="00DA3743">
        <w:rPr>
          <w:u w:val="single"/>
        </w:rPr>
        <w:t>joħorġu</w:t>
      </w:r>
      <w:r w:rsidRPr="00DA3743">
        <w:rPr>
          <w:spacing w:val="-4"/>
          <w:u w:val="single"/>
        </w:rPr>
        <w:t xml:space="preserve"> tqal</w:t>
      </w:r>
    </w:p>
    <w:p w14:paraId="6B7436C7" w14:textId="77777777" w:rsidR="00490749" w:rsidRPr="00DA3743" w:rsidRDefault="00490749" w:rsidP="006902F7">
      <w:pPr>
        <w:keepNext/>
        <w:suppressAutoHyphens/>
      </w:pPr>
    </w:p>
    <w:p w14:paraId="745F52A9" w14:textId="77777777" w:rsidR="00843B14" w:rsidRPr="00DA3743" w:rsidRDefault="005E3319" w:rsidP="006902F7">
      <w:pPr>
        <w:suppressAutoHyphens/>
      </w:pPr>
      <w:r w:rsidRPr="00DA3743">
        <w:t>Nisa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joħorġu</w:t>
      </w:r>
      <w:r w:rsidRPr="00DA3743">
        <w:rPr>
          <w:spacing w:val="-3"/>
        </w:rPr>
        <w:t xml:space="preserve"> </w:t>
      </w:r>
      <w:r w:rsidRPr="00DA3743">
        <w:t>tqal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jużaw</w:t>
      </w:r>
      <w:r w:rsidRPr="00DA3743">
        <w:rPr>
          <w:spacing w:val="-3"/>
        </w:rPr>
        <w:t xml:space="preserve"> </w:t>
      </w:r>
      <w:r w:rsidRPr="00DA3743">
        <w:t>kontraċettiv</w:t>
      </w:r>
      <w:r w:rsidRPr="00DA3743">
        <w:rPr>
          <w:spacing w:val="-3"/>
        </w:rPr>
        <w:t xml:space="preserve"> </w:t>
      </w:r>
      <w:r w:rsidRPr="00DA3743">
        <w:t>effettiv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għall-anqas</w:t>
      </w:r>
      <w:r w:rsidRPr="00DA3743">
        <w:rPr>
          <w:spacing w:val="-2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15-ġimgħa wara t-trattament.</w:t>
      </w:r>
    </w:p>
    <w:p w14:paraId="745F52AA" w14:textId="77777777" w:rsidR="00843B14" w:rsidRPr="00DA3743" w:rsidRDefault="00843B14" w:rsidP="006902F7">
      <w:pPr>
        <w:suppressAutoHyphens/>
      </w:pPr>
    </w:p>
    <w:p w14:paraId="745F52AB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Tqala</w:t>
      </w:r>
    </w:p>
    <w:p w14:paraId="461C6ABB" w14:textId="77777777" w:rsidR="00490749" w:rsidRPr="00DA3743" w:rsidRDefault="00490749" w:rsidP="006902F7">
      <w:pPr>
        <w:keepNext/>
        <w:suppressAutoHyphens/>
      </w:pPr>
    </w:p>
    <w:p w14:paraId="463C02CD" w14:textId="77777777" w:rsidR="007C1931" w:rsidRDefault="007C1931" w:rsidP="007C1931">
      <w:pPr>
        <w:keepNext/>
        <w:suppressAutoHyphens/>
      </w:pPr>
      <w:r w:rsidRPr="0054009B">
        <w:rPr>
          <w:i/>
          <w:iCs/>
        </w:rPr>
        <w:t xml:space="preserve">Data </w:t>
      </w:r>
      <w:r w:rsidRPr="0054009B">
        <w:t xml:space="preserve">minn numru moderat ta’ tqaliet miġbura b’mod prospettiv wara esponiment għal </w:t>
      </w:r>
      <w:r w:rsidRPr="00345FDB">
        <w:t>ustekinumab</w:t>
      </w:r>
      <w:r>
        <w:t xml:space="preserve"> </w:t>
      </w:r>
      <w:r w:rsidRPr="0054009B">
        <w:t>b’riżultati magħrufa, li jinkludu iktar minn 450 tqala esposti waqt l-ewwel trimestru, ma jindikawx</w:t>
      </w:r>
      <w:r>
        <w:t xml:space="preserve"> </w:t>
      </w:r>
      <w:r w:rsidRPr="0054009B">
        <w:t>riskju miżjud ta’ malformazzjonijiet konġenitali maġġuri fit-tarbija tat-twelid.</w:t>
      </w:r>
    </w:p>
    <w:p w14:paraId="0744577B" w14:textId="77777777" w:rsidR="007C1931" w:rsidRPr="0054009B" w:rsidRDefault="007C1931" w:rsidP="007C1931">
      <w:pPr>
        <w:keepNext/>
        <w:suppressAutoHyphens/>
      </w:pPr>
    </w:p>
    <w:p w14:paraId="63DCB777" w14:textId="77777777" w:rsidR="007C1931" w:rsidRDefault="007C1931" w:rsidP="007C1931">
      <w:pPr>
        <w:suppressAutoHyphens/>
      </w:pPr>
      <w:r w:rsidRPr="000C4892">
        <w:t>Studji f’annimali ma jurux effetti</w:t>
      </w:r>
      <w:r w:rsidRPr="000C4892">
        <w:rPr>
          <w:spacing w:val="-2"/>
        </w:rPr>
        <w:t xml:space="preserve"> </w:t>
      </w:r>
      <w:r w:rsidRPr="000C4892">
        <w:t>ħżiena</w:t>
      </w:r>
      <w:r w:rsidRPr="000C4892">
        <w:rPr>
          <w:spacing w:val="-3"/>
        </w:rPr>
        <w:t xml:space="preserve"> </w:t>
      </w:r>
      <w:r w:rsidRPr="000C4892">
        <w:t>diretti</w:t>
      </w:r>
      <w:r w:rsidRPr="000C4892">
        <w:rPr>
          <w:spacing w:val="-3"/>
        </w:rPr>
        <w:t xml:space="preserve"> </w:t>
      </w:r>
      <w:r w:rsidRPr="000C4892">
        <w:t>jew</w:t>
      </w:r>
      <w:r w:rsidRPr="000C4892">
        <w:rPr>
          <w:spacing w:val="-3"/>
        </w:rPr>
        <w:t xml:space="preserve"> </w:t>
      </w:r>
      <w:r w:rsidRPr="000C4892">
        <w:t>indiretti</w:t>
      </w:r>
      <w:r w:rsidRPr="000C4892">
        <w:rPr>
          <w:spacing w:val="-3"/>
        </w:rPr>
        <w:t xml:space="preserve"> </w:t>
      </w:r>
      <w:r w:rsidRPr="000C4892">
        <w:t>fuq</w:t>
      </w:r>
      <w:r w:rsidRPr="000C4892">
        <w:rPr>
          <w:spacing w:val="-3"/>
        </w:rPr>
        <w:t xml:space="preserve"> </w:t>
      </w:r>
      <w:r w:rsidRPr="000C4892">
        <w:t>it-tqala,</w:t>
      </w:r>
      <w:r w:rsidRPr="000C4892">
        <w:rPr>
          <w:spacing w:val="-2"/>
        </w:rPr>
        <w:t xml:space="preserve"> </w:t>
      </w:r>
      <w:r w:rsidRPr="000C4892">
        <w:t>fuq</w:t>
      </w:r>
      <w:r w:rsidRPr="000C4892">
        <w:rPr>
          <w:spacing w:val="-2"/>
        </w:rPr>
        <w:t xml:space="preserve"> </w:t>
      </w:r>
      <w:r w:rsidRPr="000C4892">
        <w:t>l-iżvilupp</w:t>
      </w:r>
      <w:r w:rsidRPr="000C4892">
        <w:rPr>
          <w:spacing w:val="-2"/>
        </w:rPr>
        <w:t xml:space="preserve"> </w:t>
      </w:r>
      <w:r w:rsidRPr="000C4892">
        <w:t>ta’</w:t>
      </w:r>
      <w:r w:rsidRPr="000C4892">
        <w:rPr>
          <w:spacing w:val="-2"/>
        </w:rPr>
        <w:t xml:space="preserve"> </w:t>
      </w:r>
      <w:r w:rsidRPr="000C4892">
        <w:t>l-embriju/fetu,</w:t>
      </w:r>
      <w:r w:rsidRPr="000C4892">
        <w:rPr>
          <w:spacing w:val="-3"/>
        </w:rPr>
        <w:t xml:space="preserve"> </w:t>
      </w:r>
      <w:r w:rsidRPr="000C4892">
        <w:t>ħlas</w:t>
      </w:r>
      <w:r w:rsidRPr="000C4892">
        <w:rPr>
          <w:spacing w:val="-3"/>
        </w:rPr>
        <w:t xml:space="preserve"> </w:t>
      </w:r>
      <w:r w:rsidRPr="000C4892">
        <w:t>jew</w:t>
      </w:r>
      <w:r w:rsidRPr="000C4892">
        <w:rPr>
          <w:spacing w:val="-3"/>
        </w:rPr>
        <w:t xml:space="preserve"> </w:t>
      </w:r>
      <w:r w:rsidRPr="000C4892">
        <w:t>żvilupp</w:t>
      </w:r>
      <w:r w:rsidRPr="000C4892">
        <w:rPr>
          <w:spacing w:val="-3"/>
        </w:rPr>
        <w:t xml:space="preserve"> </w:t>
      </w:r>
      <w:r w:rsidRPr="000C4892">
        <w:t>wara</w:t>
      </w:r>
      <w:r w:rsidRPr="000C4892">
        <w:rPr>
          <w:spacing w:val="-3"/>
        </w:rPr>
        <w:t xml:space="preserve"> </w:t>
      </w:r>
      <w:r w:rsidRPr="000C4892">
        <w:t>t</w:t>
      </w:r>
      <w:r w:rsidRPr="000C4892">
        <w:noBreakHyphen/>
        <w:t xml:space="preserve">twelid (ara sezzjoni 5.3). </w:t>
      </w:r>
    </w:p>
    <w:p w14:paraId="25772966" w14:textId="77777777" w:rsidR="007C1931" w:rsidRDefault="007C1931" w:rsidP="007C1931">
      <w:pPr>
        <w:suppressAutoHyphens/>
      </w:pPr>
    </w:p>
    <w:p w14:paraId="677BE75F" w14:textId="77777777" w:rsidR="007C1931" w:rsidRPr="000C4892" w:rsidRDefault="007C1931" w:rsidP="007C1931">
      <w:pPr>
        <w:suppressAutoHyphens/>
      </w:pPr>
      <w:r w:rsidRPr="0054009B">
        <w:t>Madankollu, l-esperjenza klinika disponibbli hija limitata.</w:t>
      </w:r>
      <w:r>
        <w:t xml:space="preserve"> </w:t>
      </w:r>
      <w:r w:rsidRPr="000C4892">
        <w:t xml:space="preserve">Bћala prekawzjoni hu preferribli li ma jintuzax </w:t>
      </w:r>
      <w:r>
        <w:t>WEZENLA</w:t>
      </w:r>
      <w:r w:rsidRPr="000C4892">
        <w:t xml:space="preserve"> waqt it-tqala.</w:t>
      </w:r>
    </w:p>
    <w:p w14:paraId="176825FE" w14:textId="77777777" w:rsidR="007C1931" w:rsidRPr="000C4892" w:rsidRDefault="007C1931" w:rsidP="007C1931">
      <w:pPr>
        <w:suppressAutoHyphens/>
      </w:pPr>
    </w:p>
    <w:p w14:paraId="745F52B0" w14:textId="6CBF509E" w:rsidR="00843B14" w:rsidRPr="00DA3743" w:rsidRDefault="007C1931" w:rsidP="007C1931">
      <w:pPr>
        <w:suppressAutoHyphens/>
      </w:pPr>
      <w:r w:rsidRPr="000C4892">
        <w:t>Ustekinumab</w:t>
      </w:r>
      <w:r w:rsidRPr="000C4892">
        <w:rPr>
          <w:spacing w:val="-3"/>
        </w:rPr>
        <w:t xml:space="preserve"> </w:t>
      </w:r>
      <w:r w:rsidRPr="000C4892">
        <w:t>jgħaddi</w:t>
      </w:r>
      <w:r w:rsidRPr="000C4892">
        <w:rPr>
          <w:spacing w:val="-3"/>
        </w:rPr>
        <w:t xml:space="preserve"> </w:t>
      </w:r>
      <w:r w:rsidRPr="000C4892">
        <w:t>mill-plaċenta</w:t>
      </w:r>
      <w:r w:rsidRPr="000C4892">
        <w:rPr>
          <w:spacing w:val="-3"/>
        </w:rPr>
        <w:t xml:space="preserve"> </w:t>
      </w:r>
      <w:r w:rsidRPr="000C4892">
        <w:t>u</w:t>
      </w:r>
      <w:r w:rsidRPr="000C4892">
        <w:rPr>
          <w:spacing w:val="-3"/>
        </w:rPr>
        <w:t xml:space="preserve"> </w:t>
      </w:r>
      <w:r w:rsidRPr="000C4892">
        <w:t>ġie</w:t>
      </w:r>
      <w:r w:rsidRPr="000C4892">
        <w:rPr>
          <w:spacing w:val="-3"/>
        </w:rPr>
        <w:t xml:space="preserve"> </w:t>
      </w:r>
      <w:r w:rsidRPr="000C4892">
        <w:t>osservat</w:t>
      </w:r>
      <w:r w:rsidRPr="000C4892">
        <w:rPr>
          <w:spacing w:val="-3"/>
        </w:rPr>
        <w:t xml:space="preserve"> </w:t>
      </w:r>
      <w:r w:rsidRPr="000C4892">
        <w:t>fis-serum</w:t>
      </w:r>
      <w:r w:rsidRPr="000C4892">
        <w:rPr>
          <w:spacing w:val="-3"/>
        </w:rPr>
        <w:t xml:space="preserve"> </w:t>
      </w:r>
      <w:r w:rsidRPr="000C4892">
        <w:t>ta’</w:t>
      </w:r>
      <w:r w:rsidRPr="000C4892">
        <w:rPr>
          <w:spacing w:val="-3"/>
        </w:rPr>
        <w:t xml:space="preserve"> </w:t>
      </w:r>
      <w:r w:rsidRPr="000C4892">
        <w:t>trabi</w:t>
      </w:r>
      <w:r w:rsidRPr="000C4892">
        <w:rPr>
          <w:spacing w:val="-3"/>
        </w:rPr>
        <w:t xml:space="preserve"> </w:t>
      </w:r>
      <w:r w:rsidRPr="000C4892">
        <w:t>mwielda</w:t>
      </w:r>
      <w:r w:rsidRPr="000C4892">
        <w:rPr>
          <w:spacing w:val="-3"/>
        </w:rPr>
        <w:t xml:space="preserve"> </w:t>
      </w:r>
      <w:r w:rsidRPr="000C4892">
        <w:t>minn</w:t>
      </w:r>
      <w:r w:rsidRPr="000C4892">
        <w:rPr>
          <w:spacing w:val="-3"/>
        </w:rPr>
        <w:t xml:space="preserve"> </w:t>
      </w:r>
      <w:r w:rsidRPr="000C4892">
        <w:t>pazjenti</w:t>
      </w:r>
      <w:r w:rsidRPr="000C4892">
        <w:rPr>
          <w:spacing w:val="-3"/>
        </w:rPr>
        <w:t xml:space="preserve"> </w:t>
      </w:r>
      <w:r w:rsidRPr="000C4892">
        <w:t>nisa ttrattati b’ustekinumab waqt it-tqala. L-impatt kliniku ta’ dan mhuwiex magħruf, madanakollu, ir</w:t>
      </w:r>
      <w:r w:rsidRPr="000C4892">
        <w:noBreakHyphen/>
        <w:t xml:space="preserve">riskju ta’ infezzjoni fi trabi esposti </w:t>
      </w:r>
      <w:r w:rsidRPr="000C4892">
        <w:rPr>
          <w:i/>
        </w:rPr>
        <w:t xml:space="preserve">in utero </w:t>
      </w:r>
      <w:r w:rsidRPr="000C4892">
        <w:t xml:space="preserve">għal ustekinumab jista’ jiżdied wara t-twelid. L-għoti ta’ vaċċini ħajjin (bħall-vaċċin tal-BCG) lil trabi esposti </w:t>
      </w:r>
      <w:r w:rsidRPr="000C4892">
        <w:rPr>
          <w:i/>
        </w:rPr>
        <w:t xml:space="preserve">in utero </w:t>
      </w:r>
      <w:r w:rsidRPr="000C4892">
        <w:t>għal ustekinumab mhux rakkomandat</w:t>
      </w:r>
      <w:r w:rsidRPr="000C4892">
        <w:rPr>
          <w:spacing w:val="-3"/>
        </w:rPr>
        <w:t xml:space="preserve"> </w:t>
      </w:r>
      <w:r w:rsidRPr="000C4892">
        <w:t>għal</w:t>
      </w:r>
      <w:r w:rsidRPr="000C4892">
        <w:rPr>
          <w:spacing w:val="-2"/>
        </w:rPr>
        <w:t xml:space="preserve"> </w:t>
      </w:r>
      <w:r>
        <w:t>tnax</w:t>
      </w:r>
      <w:r w:rsidR="00AB5E91">
        <w:t>-</w:t>
      </w:r>
      <w:r>
        <w:t>il xahar</w:t>
      </w:r>
      <w:r w:rsidRPr="000C4892">
        <w:rPr>
          <w:spacing w:val="-3"/>
        </w:rPr>
        <w:t xml:space="preserve"> </w:t>
      </w:r>
      <w:r w:rsidRPr="000C4892">
        <w:t>wara</w:t>
      </w:r>
      <w:r w:rsidRPr="000C4892">
        <w:rPr>
          <w:spacing w:val="-3"/>
        </w:rPr>
        <w:t xml:space="preserve"> </w:t>
      </w:r>
      <w:r w:rsidRPr="000C4892">
        <w:t>t-twelid</w:t>
      </w:r>
      <w:r w:rsidRPr="000C4892">
        <w:rPr>
          <w:spacing w:val="-3"/>
        </w:rPr>
        <w:t xml:space="preserve"> </w:t>
      </w:r>
      <w:r w:rsidRPr="000C4892">
        <w:t>jew</w:t>
      </w:r>
      <w:r w:rsidRPr="000C4892">
        <w:rPr>
          <w:spacing w:val="-3"/>
        </w:rPr>
        <w:t xml:space="preserve"> </w:t>
      </w:r>
      <w:r w:rsidRPr="000C4892">
        <w:t>sakemm</w:t>
      </w:r>
      <w:r w:rsidRPr="000C4892">
        <w:rPr>
          <w:spacing w:val="-3"/>
        </w:rPr>
        <w:t xml:space="preserve"> </w:t>
      </w:r>
      <w:r w:rsidRPr="000C4892">
        <w:t>il-livelli</w:t>
      </w:r>
      <w:r w:rsidRPr="000C4892">
        <w:rPr>
          <w:spacing w:val="-3"/>
        </w:rPr>
        <w:t xml:space="preserve"> </w:t>
      </w:r>
      <w:r w:rsidRPr="000C4892">
        <w:t>ta’</w:t>
      </w:r>
      <w:r w:rsidRPr="000C4892">
        <w:rPr>
          <w:spacing w:val="-3"/>
        </w:rPr>
        <w:t xml:space="preserve"> </w:t>
      </w:r>
      <w:r w:rsidRPr="000C4892">
        <w:t>ustekinumab</w:t>
      </w:r>
      <w:r w:rsidRPr="000C4892">
        <w:rPr>
          <w:spacing w:val="-3"/>
        </w:rPr>
        <w:t xml:space="preserve"> </w:t>
      </w:r>
      <w:r w:rsidRPr="000C4892">
        <w:t>fis-serum</w:t>
      </w:r>
      <w:r w:rsidRPr="000C4892">
        <w:rPr>
          <w:spacing w:val="-2"/>
        </w:rPr>
        <w:t xml:space="preserve"> </w:t>
      </w:r>
      <w:r w:rsidRPr="000C4892">
        <w:t>tat-trabi</w:t>
      </w:r>
      <w:r w:rsidRPr="000C4892">
        <w:rPr>
          <w:spacing w:val="-3"/>
        </w:rPr>
        <w:t xml:space="preserve"> </w:t>
      </w:r>
      <w:r w:rsidRPr="000C4892">
        <w:t>ma jkunux jistgħu jiġu osservati (ara sezzjonijiet 4.4 u 4.5). Jekk ikun hemm benefiċċju kliniku ċar għat-tarbija</w:t>
      </w:r>
      <w:r w:rsidRPr="000C4892">
        <w:rPr>
          <w:spacing w:val="-5"/>
        </w:rPr>
        <w:t xml:space="preserve"> </w:t>
      </w:r>
      <w:r w:rsidRPr="000C4892">
        <w:lastRenderedPageBreak/>
        <w:t>individwali,</w:t>
      </w:r>
      <w:r w:rsidRPr="000C4892">
        <w:rPr>
          <w:spacing w:val="-3"/>
        </w:rPr>
        <w:t xml:space="preserve"> </w:t>
      </w:r>
      <w:r w:rsidRPr="000C4892">
        <w:t>l-għoti</w:t>
      </w:r>
      <w:r w:rsidRPr="000C4892">
        <w:rPr>
          <w:spacing w:val="-4"/>
        </w:rPr>
        <w:t xml:space="preserve"> </w:t>
      </w:r>
      <w:r w:rsidRPr="000C4892">
        <w:t>ta’</w:t>
      </w:r>
      <w:r w:rsidRPr="000C4892">
        <w:rPr>
          <w:spacing w:val="-2"/>
        </w:rPr>
        <w:t xml:space="preserve"> </w:t>
      </w:r>
      <w:r w:rsidRPr="000C4892">
        <w:t>vaċċin</w:t>
      </w:r>
      <w:r w:rsidRPr="000C4892">
        <w:rPr>
          <w:spacing w:val="-2"/>
        </w:rPr>
        <w:t xml:space="preserve"> </w:t>
      </w:r>
      <w:r w:rsidRPr="000C4892">
        <w:t>ħaj</w:t>
      </w:r>
      <w:r w:rsidRPr="000C4892">
        <w:rPr>
          <w:spacing w:val="-4"/>
        </w:rPr>
        <w:t xml:space="preserve"> </w:t>
      </w:r>
      <w:r w:rsidRPr="000C4892">
        <w:t>jista’</w:t>
      </w:r>
      <w:r w:rsidRPr="000C4892">
        <w:rPr>
          <w:spacing w:val="-3"/>
        </w:rPr>
        <w:t xml:space="preserve"> </w:t>
      </w:r>
      <w:r w:rsidRPr="000C4892">
        <w:t>jiġi</w:t>
      </w:r>
      <w:r w:rsidRPr="000C4892">
        <w:rPr>
          <w:spacing w:val="-3"/>
        </w:rPr>
        <w:t xml:space="preserve"> </w:t>
      </w:r>
      <w:r w:rsidRPr="000C4892">
        <w:t>kkunsidrat</w:t>
      </w:r>
      <w:r w:rsidRPr="000C4892">
        <w:rPr>
          <w:spacing w:val="-3"/>
        </w:rPr>
        <w:t xml:space="preserve"> </w:t>
      </w:r>
      <w:r w:rsidRPr="000C4892">
        <w:t>f’punt</w:t>
      </w:r>
      <w:r w:rsidRPr="000C4892">
        <w:rPr>
          <w:spacing w:val="-3"/>
        </w:rPr>
        <w:t xml:space="preserve"> </w:t>
      </w:r>
      <w:r w:rsidRPr="000C4892">
        <w:t>ta’</w:t>
      </w:r>
      <w:r w:rsidRPr="000C4892">
        <w:rPr>
          <w:spacing w:val="-3"/>
        </w:rPr>
        <w:t xml:space="preserve"> </w:t>
      </w:r>
      <w:r w:rsidRPr="000C4892">
        <w:t>żmien</w:t>
      </w:r>
      <w:r w:rsidRPr="000C4892">
        <w:rPr>
          <w:spacing w:val="-3"/>
        </w:rPr>
        <w:t xml:space="preserve"> </w:t>
      </w:r>
      <w:r w:rsidRPr="000C4892">
        <w:t>iktar</w:t>
      </w:r>
      <w:r w:rsidRPr="000C4892">
        <w:rPr>
          <w:spacing w:val="-3"/>
        </w:rPr>
        <w:t xml:space="preserve"> </w:t>
      </w:r>
      <w:r w:rsidRPr="000C4892">
        <w:t>kmieni,</w:t>
      </w:r>
      <w:r w:rsidRPr="000C4892">
        <w:rPr>
          <w:spacing w:val="-3"/>
        </w:rPr>
        <w:t xml:space="preserve"> </w:t>
      </w:r>
      <w:r w:rsidRPr="000C4892">
        <w:t>jekk il-livelli ta’ ustekinumab fis-serum tat-tarbija ma jkunux jistgħu jiġu osservati.</w:t>
      </w:r>
    </w:p>
    <w:p w14:paraId="2D8B8A20" w14:textId="77777777" w:rsidR="00C74AA6" w:rsidRPr="00DA3743" w:rsidRDefault="00C74AA6" w:rsidP="006902F7">
      <w:pPr>
        <w:suppressAutoHyphens/>
        <w:rPr>
          <w:spacing w:val="-2"/>
          <w:u w:val="single"/>
        </w:rPr>
      </w:pPr>
    </w:p>
    <w:p w14:paraId="745F52B1" w14:textId="1BC69D41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Treddigħ</w:t>
      </w:r>
    </w:p>
    <w:p w14:paraId="5A4CD78D" w14:textId="77777777" w:rsidR="00490749" w:rsidRPr="00DA3743" w:rsidRDefault="00490749" w:rsidP="006902F7">
      <w:pPr>
        <w:keepNext/>
        <w:suppressAutoHyphens/>
      </w:pPr>
    </w:p>
    <w:p w14:paraId="745F52B2" w14:textId="1950FDBD" w:rsidR="00843B14" w:rsidRPr="00DA3743" w:rsidRDefault="005E3319" w:rsidP="006902F7">
      <w:pPr>
        <w:suppressAutoHyphens/>
      </w:pPr>
      <w:r w:rsidRPr="00DA3743">
        <w:t>Data</w:t>
      </w:r>
      <w:r w:rsidRPr="00DA3743">
        <w:rPr>
          <w:spacing w:val="-3"/>
        </w:rPr>
        <w:t xml:space="preserve"> </w:t>
      </w:r>
      <w:r w:rsidRPr="00DA3743">
        <w:t>ristretta</w:t>
      </w:r>
      <w:r w:rsidRPr="00DA3743">
        <w:rPr>
          <w:spacing w:val="-3"/>
        </w:rPr>
        <w:t xml:space="preserve"> </w:t>
      </w:r>
      <w:r w:rsidRPr="00DA3743">
        <w:t>mil-letteratura</w:t>
      </w:r>
      <w:r w:rsidRPr="00DA3743">
        <w:rPr>
          <w:spacing w:val="-3"/>
        </w:rPr>
        <w:t xml:space="preserve"> </w:t>
      </w:r>
      <w:r w:rsidRPr="00DA3743">
        <w:t>medika</w:t>
      </w:r>
      <w:r w:rsidRPr="00DA3743">
        <w:rPr>
          <w:spacing w:val="-3"/>
        </w:rPr>
        <w:t xml:space="preserve"> </w:t>
      </w:r>
      <w:r w:rsidRPr="00DA3743">
        <w:t>ppublikata</w:t>
      </w:r>
      <w:r w:rsidRPr="00DA3743">
        <w:rPr>
          <w:spacing w:val="-3"/>
        </w:rPr>
        <w:t xml:space="preserve"> </w:t>
      </w:r>
      <w:r w:rsidRPr="00DA3743">
        <w:t>tissuġerixxi</w:t>
      </w:r>
      <w:r w:rsidRPr="00DA3743">
        <w:rPr>
          <w:spacing w:val="-3"/>
        </w:rPr>
        <w:t xml:space="preserve"> </w:t>
      </w:r>
      <w:r w:rsidRPr="00DA3743">
        <w:t>liustekinumab</w:t>
      </w:r>
      <w:r w:rsidRPr="00DA3743">
        <w:rPr>
          <w:spacing w:val="-5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eliminat</w:t>
      </w:r>
      <w:r w:rsidRPr="00DA3743">
        <w:rPr>
          <w:spacing w:val="-3"/>
        </w:rPr>
        <w:t xml:space="preserve"> </w:t>
      </w:r>
      <w:r w:rsidRPr="00DA3743">
        <w:t>mill-ħalib</w:t>
      </w:r>
      <w:r w:rsidRPr="00DA3743">
        <w:rPr>
          <w:spacing w:val="-2"/>
        </w:rPr>
        <w:t xml:space="preserve"> </w:t>
      </w:r>
      <w:r w:rsidRPr="00DA3743">
        <w:t>tas</w:t>
      </w:r>
      <w:r w:rsidR="007E7DFF" w:rsidRPr="00DA3743">
        <w:noBreakHyphen/>
      </w:r>
      <w:r w:rsidRPr="00DA3743">
        <w:t xml:space="preserve">sider f’ammonti żgħar ħafna. M’huwiex magħruf jekk ustekinumab jiġix assorbit fil-ġisem wara li jittieħed mill-ħalq. Minħabba r-reazzjonijiet avversi li jista’ jkun hemm minn ustekinumab fi trabi li qed jieħdu l-ħalib tas-sider, gћandha tittieћed deċiżjoni jekk il-mara twaqqafx it-treddigћ jew twaqqafx it-trattament bi </w:t>
      </w:r>
      <w:r w:rsidR="00332AF3" w:rsidRPr="00DA3743">
        <w:t>WEZENLA</w:t>
      </w:r>
      <w:r w:rsidRPr="00DA3743">
        <w:t xml:space="preserve">, u sa 15-il ġimgħa wara t-trattament, jew jitwaqqafx </w:t>
      </w:r>
      <w:r w:rsidR="00332AF3" w:rsidRPr="00DA3743">
        <w:t>WEZENLA</w:t>
      </w:r>
      <w:r w:rsidRPr="00DA3743">
        <w:t xml:space="preserve"> għal kollox, wara li jiġi kkunsidrat il-benefiċċju ta’ treddigћ gћat-tarbija u l-benefiċċju tat-trattament </w:t>
      </w:r>
      <w:r w:rsidRPr="00DA3743">
        <w:rPr>
          <w:spacing w:val="-2"/>
        </w:rPr>
        <w:t>gћall</w:t>
      </w:r>
      <w:r w:rsidR="007E7DFF" w:rsidRPr="00DA3743">
        <w:rPr>
          <w:spacing w:val="-2"/>
        </w:rPr>
        <w:noBreakHyphen/>
      </w:r>
      <w:r w:rsidRPr="00DA3743">
        <w:rPr>
          <w:spacing w:val="-2"/>
        </w:rPr>
        <w:t>omm.</w:t>
      </w:r>
    </w:p>
    <w:p w14:paraId="4A7FE889" w14:textId="77777777" w:rsidR="00C74AA6" w:rsidRPr="00DA3743" w:rsidRDefault="00C74AA6" w:rsidP="006902F7">
      <w:pPr>
        <w:suppressAutoHyphens/>
        <w:rPr>
          <w:spacing w:val="-2"/>
          <w:u w:val="single"/>
        </w:rPr>
      </w:pPr>
    </w:p>
    <w:p w14:paraId="745F52B3" w14:textId="5D3EBA5A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Fertilità</w:t>
      </w:r>
    </w:p>
    <w:p w14:paraId="7BF6859D" w14:textId="77777777" w:rsidR="005D4F1A" w:rsidRPr="00DA3743" w:rsidRDefault="005D4F1A" w:rsidP="006902F7">
      <w:pPr>
        <w:keepNext/>
        <w:suppressAutoHyphens/>
      </w:pPr>
    </w:p>
    <w:p w14:paraId="745F52B4" w14:textId="11626D6C" w:rsidR="00843B14" w:rsidRPr="00DA3743" w:rsidRDefault="005E3319" w:rsidP="006902F7">
      <w:pPr>
        <w:suppressAutoHyphens/>
      </w:pPr>
      <w:r w:rsidRPr="00DA3743">
        <w:t>L-effett</w:t>
      </w:r>
      <w:r w:rsidRPr="00DA3743">
        <w:rPr>
          <w:spacing w:val="-8"/>
        </w:rPr>
        <w:t xml:space="preserve"> </w:t>
      </w:r>
      <w:r w:rsidRPr="00DA3743">
        <w:t>ta’</w:t>
      </w:r>
      <w:r w:rsidRPr="00DA3743">
        <w:rPr>
          <w:spacing w:val="-7"/>
        </w:rPr>
        <w:t xml:space="preserve"> </w:t>
      </w:r>
      <w:r w:rsidRPr="00DA3743">
        <w:t>ustekinumab</w:t>
      </w:r>
      <w:r w:rsidRPr="00DA3743">
        <w:rPr>
          <w:spacing w:val="-7"/>
        </w:rPr>
        <w:t xml:space="preserve"> </w:t>
      </w:r>
      <w:r w:rsidRPr="00DA3743">
        <w:t>fuq</w:t>
      </w:r>
      <w:r w:rsidRPr="00DA3743">
        <w:rPr>
          <w:spacing w:val="-7"/>
        </w:rPr>
        <w:t xml:space="preserve"> </w:t>
      </w:r>
      <w:r w:rsidRPr="00DA3743">
        <w:t>il-fertilità</w:t>
      </w:r>
      <w:r w:rsidRPr="00DA3743">
        <w:rPr>
          <w:spacing w:val="-7"/>
        </w:rPr>
        <w:t xml:space="preserve"> </w:t>
      </w:r>
      <w:r w:rsidRPr="00DA3743">
        <w:t>fil-bniedem</w:t>
      </w:r>
      <w:r w:rsidRPr="00DA3743">
        <w:rPr>
          <w:spacing w:val="-7"/>
        </w:rPr>
        <w:t xml:space="preserve"> </w:t>
      </w:r>
      <w:r w:rsidRPr="00DA3743">
        <w:t>għadu</w:t>
      </w:r>
      <w:r w:rsidRPr="00DA3743">
        <w:rPr>
          <w:spacing w:val="-6"/>
        </w:rPr>
        <w:t xml:space="preserve"> </w:t>
      </w:r>
      <w:r w:rsidRPr="00DA3743">
        <w:t>ma</w:t>
      </w:r>
      <w:r w:rsidRPr="00DA3743">
        <w:rPr>
          <w:spacing w:val="-6"/>
        </w:rPr>
        <w:t xml:space="preserve"> </w:t>
      </w:r>
      <w:r w:rsidRPr="00DA3743">
        <w:t>ġiex</w:t>
      </w:r>
      <w:r w:rsidRPr="00DA3743">
        <w:rPr>
          <w:spacing w:val="-7"/>
        </w:rPr>
        <w:t xml:space="preserve"> </w:t>
      </w:r>
      <w:r w:rsidRPr="00DA3743">
        <w:t>evalwat</w:t>
      </w:r>
      <w:r w:rsidRPr="00DA3743">
        <w:rPr>
          <w:spacing w:val="-7"/>
        </w:rPr>
        <w:t xml:space="preserve"> </w:t>
      </w:r>
      <w:r w:rsidRPr="00DA3743">
        <w:t>(ara</w:t>
      </w:r>
      <w:r w:rsidRPr="00DA3743">
        <w:rPr>
          <w:spacing w:val="-7"/>
        </w:rPr>
        <w:t xml:space="preserve"> </w:t>
      </w:r>
      <w:r w:rsidRPr="00DA3743">
        <w:t>sezzjoni</w:t>
      </w:r>
      <w:r w:rsidR="004F3189" w:rsidRPr="00DA3743">
        <w:rPr>
          <w:spacing w:val="-6"/>
        </w:rPr>
        <w:t> </w:t>
      </w:r>
      <w:r w:rsidRPr="00DA3743">
        <w:rPr>
          <w:spacing w:val="-2"/>
        </w:rPr>
        <w:t>5.3).</w:t>
      </w:r>
    </w:p>
    <w:p w14:paraId="745F52B5" w14:textId="77777777" w:rsidR="00843B14" w:rsidRPr="00DA3743" w:rsidRDefault="00843B14" w:rsidP="006902F7">
      <w:pPr>
        <w:suppressAutoHyphens/>
      </w:pPr>
    </w:p>
    <w:p w14:paraId="745F52B6" w14:textId="1574B202" w:rsidR="00843B14" w:rsidRPr="00DA3743" w:rsidRDefault="008119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4.7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Effetti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fuq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il-ħila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biex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issuq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tħaddem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  <w:spacing w:val="-2"/>
        </w:rPr>
        <w:t>magni</w:t>
      </w:r>
    </w:p>
    <w:p w14:paraId="745F52B7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2B8" w14:textId="02DA4E3D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rPr>
          <w:spacing w:val="-3"/>
        </w:rPr>
        <w:t xml:space="preserve"> </w:t>
      </w:r>
      <w:r w:rsidR="005E3319" w:rsidRPr="00DA3743">
        <w:t>m’għandu</w:t>
      </w:r>
      <w:r w:rsidR="005E3319" w:rsidRPr="00DA3743">
        <w:rPr>
          <w:spacing w:val="-2"/>
        </w:rPr>
        <w:t xml:space="preserve"> </w:t>
      </w:r>
      <w:r w:rsidR="005E3319" w:rsidRPr="00DA3743">
        <w:t>l-ebda</w:t>
      </w:r>
      <w:r w:rsidR="005E3319" w:rsidRPr="00DA3743">
        <w:rPr>
          <w:spacing w:val="-2"/>
        </w:rPr>
        <w:t xml:space="preserve"> </w:t>
      </w:r>
      <w:r w:rsidR="005E3319" w:rsidRPr="00DA3743">
        <w:t>effett</w:t>
      </w:r>
      <w:r w:rsidR="005E3319" w:rsidRPr="00DA3743">
        <w:rPr>
          <w:spacing w:val="-2"/>
        </w:rPr>
        <w:t xml:space="preserve"> </w:t>
      </w:r>
      <w:r w:rsidR="005E3319" w:rsidRPr="00DA3743">
        <w:t>jew</w:t>
      </w:r>
      <w:r w:rsidR="005E3319" w:rsidRPr="00DA3743">
        <w:rPr>
          <w:spacing w:val="-3"/>
        </w:rPr>
        <w:t xml:space="preserve"> </w:t>
      </w:r>
      <w:r w:rsidR="005E3319" w:rsidRPr="00DA3743">
        <w:t>ftit</w:t>
      </w:r>
      <w:r w:rsidR="005E3319" w:rsidRPr="00DA3743">
        <w:rPr>
          <w:spacing w:val="-2"/>
        </w:rPr>
        <w:t xml:space="preserve"> </w:t>
      </w:r>
      <w:r w:rsidR="005E3319" w:rsidRPr="00DA3743">
        <w:t>li</w:t>
      </w:r>
      <w:r w:rsidR="005E3319" w:rsidRPr="00DA3743">
        <w:rPr>
          <w:spacing w:val="-2"/>
        </w:rPr>
        <w:t xml:space="preserve"> </w:t>
      </w:r>
      <w:r w:rsidR="005E3319" w:rsidRPr="00DA3743">
        <w:t>xejn</w:t>
      </w:r>
      <w:r w:rsidR="005E3319" w:rsidRPr="00DA3743">
        <w:rPr>
          <w:spacing w:val="-2"/>
        </w:rPr>
        <w:t xml:space="preserve"> </w:t>
      </w:r>
      <w:r w:rsidR="005E3319" w:rsidRPr="00DA3743">
        <w:t>għandu</w:t>
      </w:r>
      <w:r w:rsidR="005E3319" w:rsidRPr="00DA3743">
        <w:rPr>
          <w:spacing w:val="-3"/>
        </w:rPr>
        <w:t xml:space="preserve"> </w:t>
      </w:r>
      <w:r w:rsidR="005E3319" w:rsidRPr="00DA3743">
        <w:t>effett</w:t>
      </w:r>
      <w:r w:rsidR="005E3319" w:rsidRPr="00DA3743">
        <w:rPr>
          <w:spacing w:val="-3"/>
        </w:rPr>
        <w:t xml:space="preserve"> </w:t>
      </w:r>
      <w:r w:rsidR="005E3319" w:rsidRPr="00DA3743">
        <w:t>fuq</w:t>
      </w:r>
      <w:r w:rsidR="005E3319" w:rsidRPr="00DA3743">
        <w:rPr>
          <w:spacing w:val="-3"/>
        </w:rPr>
        <w:t xml:space="preserve"> </w:t>
      </w:r>
      <w:r w:rsidR="005E3319" w:rsidRPr="00DA3743">
        <w:t>il-ħila</w:t>
      </w:r>
      <w:r w:rsidR="005E3319" w:rsidRPr="00DA3743">
        <w:rPr>
          <w:spacing w:val="-3"/>
        </w:rPr>
        <w:t xml:space="preserve"> </w:t>
      </w:r>
      <w:r w:rsidR="005E3319" w:rsidRPr="00DA3743">
        <w:t>biex</w:t>
      </w:r>
      <w:r w:rsidR="005E3319" w:rsidRPr="00DA3743">
        <w:rPr>
          <w:spacing w:val="-3"/>
        </w:rPr>
        <w:t xml:space="preserve"> </w:t>
      </w:r>
      <w:r w:rsidR="005E3319" w:rsidRPr="00DA3743">
        <w:t>issuq</w:t>
      </w:r>
      <w:r w:rsidR="005E3319" w:rsidRPr="00DA3743">
        <w:rPr>
          <w:spacing w:val="-3"/>
        </w:rPr>
        <w:t xml:space="preserve"> </w:t>
      </w:r>
      <w:r w:rsidR="005E3319" w:rsidRPr="00DA3743">
        <w:t>u</w:t>
      </w:r>
      <w:r w:rsidR="005E3319" w:rsidRPr="00DA3743">
        <w:rPr>
          <w:spacing w:val="-3"/>
        </w:rPr>
        <w:t xml:space="preserve"> </w:t>
      </w:r>
      <w:r w:rsidR="005E3319" w:rsidRPr="00DA3743">
        <w:t xml:space="preserve">tħaddem </w:t>
      </w:r>
      <w:r w:rsidR="005E3319" w:rsidRPr="00DA3743">
        <w:rPr>
          <w:spacing w:val="-2"/>
        </w:rPr>
        <w:t>magni.</w:t>
      </w:r>
    </w:p>
    <w:p w14:paraId="2D302389" w14:textId="77777777" w:rsidR="008119B3" w:rsidRPr="00DA3743" w:rsidRDefault="008119B3" w:rsidP="006902F7">
      <w:pPr>
        <w:suppressAutoHyphens/>
      </w:pPr>
    </w:p>
    <w:p w14:paraId="745F52B9" w14:textId="4A655697" w:rsidR="00843B14" w:rsidRPr="00DA3743" w:rsidRDefault="008119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4.8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Effetti</w:t>
      </w:r>
      <w:r w:rsidR="005E3319" w:rsidRPr="00DA3743">
        <w:rPr>
          <w:b/>
          <w:bCs/>
          <w:spacing w:val="-8"/>
        </w:rPr>
        <w:t xml:space="preserve"> </w:t>
      </w:r>
      <w:r w:rsidR="005E3319" w:rsidRPr="00DA3743">
        <w:rPr>
          <w:b/>
          <w:bCs/>
        </w:rPr>
        <w:t>mhux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  <w:spacing w:val="-2"/>
        </w:rPr>
        <w:t>mixtieqa</w:t>
      </w:r>
    </w:p>
    <w:p w14:paraId="745F52BA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2BB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Sommarju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tal-profil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tas-</w:t>
      </w:r>
      <w:r w:rsidRPr="00DA3743">
        <w:rPr>
          <w:spacing w:val="-2"/>
          <w:u w:val="single"/>
        </w:rPr>
        <w:t>sigurtà</w:t>
      </w:r>
    </w:p>
    <w:p w14:paraId="7413033F" w14:textId="77777777" w:rsidR="005D4F1A" w:rsidRPr="00DA3743" w:rsidRDefault="005D4F1A" w:rsidP="006902F7">
      <w:pPr>
        <w:keepNext/>
        <w:suppressAutoHyphens/>
      </w:pPr>
    </w:p>
    <w:p w14:paraId="745F52BC" w14:textId="4A0D029F" w:rsidR="00843B14" w:rsidRPr="00DA3743" w:rsidRDefault="005E3319" w:rsidP="006902F7">
      <w:pPr>
        <w:suppressAutoHyphens/>
      </w:pPr>
      <w:r w:rsidRPr="00DA3743">
        <w:t>L-iktar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avversi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(</w:t>
      </w:r>
      <w:r w:rsidR="00EF5590" w:rsidRPr="00DA3743">
        <w:t>&gt; </w:t>
      </w:r>
      <w:r w:rsidRPr="00DA3743">
        <w:t>5%)</w:t>
      </w:r>
      <w:r w:rsidRPr="00DA3743">
        <w:rPr>
          <w:spacing w:val="-3"/>
        </w:rPr>
        <w:t xml:space="preserve"> </w:t>
      </w:r>
      <w:r w:rsidRPr="00DA3743">
        <w:t>f’perijodi</w:t>
      </w:r>
      <w:r w:rsidRPr="00DA3743">
        <w:rPr>
          <w:spacing w:val="-3"/>
        </w:rPr>
        <w:t xml:space="preserve"> </w:t>
      </w:r>
      <w:r w:rsidRPr="00DA3743">
        <w:t>kkontrollati</w:t>
      </w:r>
      <w:r w:rsidRPr="00DA3743">
        <w:rPr>
          <w:spacing w:val="-3"/>
        </w:rPr>
        <w:t xml:space="preserve"> </w:t>
      </w:r>
      <w:r w:rsidRPr="00DA3743">
        <w:t>tal-istudji</w:t>
      </w:r>
      <w:r w:rsidRPr="00DA3743">
        <w:rPr>
          <w:spacing w:val="-2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il-psorijasi,</w:t>
      </w:r>
      <w:r w:rsidRPr="00DA3743">
        <w:rPr>
          <w:spacing w:val="-2"/>
        </w:rPr>
        <w:t xml:space="preserve"> </w:t>
      </w:r>
      <w:r w:rsidRPr="00DA3743">
        <w:t>l</w:t>
      </w:r>
      <w:r w:rsidR="007E7DFF" w:rsidRPr="00DA3743">
        <w:noBreakHyphen/>
      </w:r>
      <w:r w:rsidRPr="00DA3743">
        <w:t>artrite psorjatika, il-marda ta’ Crohn u kolite ulċerattiva fl-adulti b’ustekinumab kienu nażofarinġite u uġigħ ta’ ras. Il-biċċa l-kbira kienu kkunsidrati bħala ħfief u ma kinux jeħtieġu t-twaqqif tal-kura tal</w:t>
      </w:r>
      <w:r w:rsidR="007E7DFF" w:rsidRPr="00DA3743">
        <w:noBreakHyphen/>
      </w:r>
      <w:r w:rsidRPr="00DA3743">
        <w:t xml:space="preserve">istudju. L-iktar reazzjonijiet avversi serji li ġew irrappurtati għal </w:t>
      </w:r>
      <w:r w:rsidR="00D055EE" w:rsidRPr="00DA3743">
        <w:rPr>
          <w:spacing w:val="-1"/>
        </w:rPr>
        <w:t>ustekinumab</w:t>
      </w:r>
      <w:r w:rsidRPr="00DA3743">
        <w:t xml:space="preserve"> kienu reazzjonijiet serji ta’ sensittività eċċessiva li jinkludu anafilassi (ara sezzjoni</w:t>
      </w:r>
      <w:r w:rsidR="004F3189" w:rsidRPr="00DA3743">
        <w:t> </w:t>
      </w:r>
      <w:r w:rsidRPr="00DA3743">
        <w:t>4.4). Il-profil ta’ sigurtà globali kien simili għall-pazjenti bi psorijasi, artrite psorijatika, il-marda ta’ Crohn u kolite ulċerattiva.</w:t>
      </w:r>
    </w:p>
    <w:p w14:paraId="16F0458C" w14:textId="77777777" w:rsidR="00C74AA6" w:rsidRPr="00DA3743" w:rsidRDefault="00C74AA6" w:rsidP="006902F7">
      <w:pPr>
        <w:suppressAutoHyphens/>
        <w:rPr>
          <w:u w:val="single"/>
        </w:rPr>
      </w:pPr>
    </w:p>
    <w:p w14:paraId="745F52BE" w14:textId="4D42CE4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Lista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tabulata</w:t>
      </w:r>
      <w:r w:rsidRPr="00DA3743">
        <w:rPr>
          <w:spacing w:val="-7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7"/>
          <w:u w:val="single"/>
        </w:rPr>
        <w:t xml:space="preserve"> </w:t>
      </w:r>
      <w:r w:rsidRPr="00DA3743">
        <w:rPr>
          <w:u w:val="single"/>
        </w:rPr>
        <w:t>reazzjonijiet</w:t>
      </w:r>
      <w:r w:rsidRPr="00DA3743">
        <w:rPr>
          <w:spacing w:val="-7"/>
          <w:u w:val="single"/>
        </w:rPr>
        <w:t xml:space="preserve"> </w:t>
      </w:r>
      <w:r w:rsidRPr="00DA3743">
        <w:rPr>
          <w:spacing w:val="-2"/>
          <w:u w:val="single"/>
        </w:rPr>
        <w:t>avversi</w:t>
      </w:r>
    </w:p>
    <w:p w14:paraId="2CE2F18E" w14:textId="77777777" w:rsidR="005D4F1A" w:rsidRPr="00DA3743" w:rsidRDefault="005D4F1A" w:rsidP="006902F7">
      <w:pPr>
        <w:keepNext/>
        <w:suppressAutoHyphens/>
      </w:pPr>
    </w:p>
    <w:p w14:paraId="745F52BF" w14:textId="3ADCB6F1" w:rsidR="00843B14" w:rsidRPr="00DA3743" w:rsidRDefault="005E3319" w:rsidP="006902F7">
      <w:pPr>
        <w:suppressAutoHyphens/>
      </w:pPr>
      <w:r w:rsidRPr="00DA3743">
        <w:t>It-tagħrif ta’ sigurtà deskritt hawn taħt jirrifletti esponiment għal ustekinumab fl-adulti fi 14-il studju kkontrollat ta’ fażi</w:t>
      </w:r>
      <w:r w:rsidR="00D92D04" w:rsidRPr="00DA3743">
        <w:t> </w:t>
      </w:r>
      <w:r w:rsidRPr="00DA3743">
        <w:t>2 u fażi</w:t>
      </w:r>
      <w:r w:rsidR="00D92D04" w:rsidRPr="00DA3743">
        <w:t> </w:t>
      </w:r>
      <w:r w:rsidRPr="00DA3743">
        <w:t>3 ta’6</w:t>
      </w:r>
      <w:r w:rsidR="00490749" w:rsidRPr="00DA3743">
        <w:t> </w:t>
      </w:r>
      <w:r w:rsidRPr="00DA3743">
        <w:t>7</w:t>
      </w:r>
      <w:r w:rsidR="00E64C91">
        <w:t>10 </w:t>
      </w:r>
      <w:r w:rsidRPr="00DA3743">
        <w:t>pazjent</w:t>
      </w:r>
      <w:r w:rsidR="00E64C91">
        <w:t>i</w:t>
      </w:r>
      <w:r w:rsidRPr="00DA3743">
        <w:t xml:space="preserve"> (4</w:t>
      </w:r>
      <w:r w:rsidR="00D92D04" w:rsidRPr="00DA3743">
        <w:t> </w:t>
      </w:r>
      <w:r w:rsidRPr="00DA3743">
        <w:t>135 bi psorijasi u/jew artrite psorjatika, 1</w:t>
      </w:r>
      <w:r w:rsidR="00D92D04" w:rsidRPr="00DA3743">
        <w:t> </w:t>
      </w:r>
      <w:r w:rsidRPr="00DA3743">
        <w:t>749 bil</w:t>
      </w:r>
      <w:r w:rsidR="007E7DFF" w:rsidRPr="00DA3743">
        <w:noBreakHyphen/>
      </w:r>
      <w:r w:rsidRPr="00DA3743">
        <w:t>marda ta’ Crohn u 82</w:t>
      </w:r>
      <w:r w:rsidR="00E64C91">
        <w:t>6</w:t>
      </w:r>
      <w:r w:rsidR="00D92D04" w:rsidRPr="00DA3743">
        <w:t> </w:t>
      </w:r>
      <w:r w:rsidRPr="00DA3743">
        <w:t xml:space="preserve">pazjent b’kolite ulċerattiva). Dan jinkludi esponiment għal </w:t>
      </w:r>
      <w:r w:rsidR="00824AE6" w:rsidRPr="00D02CAD">
        <w:t>ustekinumab</w:t>
      </w:r>
      <w:r w:rsidR="00824AE6" w:rsidRPr="00DA3743">
        <w:t xml:space="preserve"> </w:t>
      </w:r>
      <w:r w:rsidRPr="00DA3743">
        <w:t>fil</w:t>
      </w:r>
      <w:r w:rsidR="007E7DFF" w:rsidRPr="00DA3743">
        <w:noBreakHyphen/>
      </w:r>
      <w:r w:rsidRPr="00DA3743">
        <w:t xml:space="preserve">perijodi kkontrollati u mhux ikkontrollati tal-istudji kliniċi </w:t>
      </w:r>
      <w:r w:rsidR="00E64C91" w:rsidRPr="00A50D07">
        <w:t xml:space="preserve">f’pazjenti bi psorijasi, artrite psorjatika, marda ta’ Crohn jew kolite ulċerattiva </w:t>
      </w:r>
      <w:r w:rsidRPr="00DA3743">
        <w:t>għal mill-inqas 6</w:t>
      </w:r>
      <w:r w:rsidR="00D92D04" w:rsidRPr="00DA3743">
        <w:t> </w:t>
      </w:r>
      <w:r w:rsidRPr="00DA3743">
        <w:t xml:space="preserve">xhur </w:t>
      </w:r>
      <w:r w:rsidR="00E64C91">
        <w:t xml:space="preserve">(4 577 pazjent) </w:t>
      </w:r>
      <w:r w:rsidRPr="00DA3743">
        <w:t xml:space="preserve">jew </w:t>
      </w:r>
      <w:r w:rsidR="00E64C91" w:rsidRPr="00A50D07">
        <w:t xml:space="preserve">mill-anqas </w:t>
      </w:r>
      <w:r w:rsidRPr="00DA3743">
        <w:t>sena (3</w:t>
      </w:r>
      <w:r w:rsidR="00D92D04" w:rsidRPr="00DA3743">
        <w:t> </w:t>
      </w:r>
      <w:r w:rsidR="00E64C91">
        <w:t>648 </w:t>
      </w:r>
      <w:r w:rsidRPr="00DA3743">
        <w:t>pazjent</w:t>
      </w:r>
      <w:r w:rsidR="00E64C91">
        <w:t>).</w:t>
      </w:r>
      <w:r w:rsidRPr="00DA3743">
        <w:rPr>
          <w:spacing w:val="-3"/>
        </w:rPr>
        <w:t xml:space="preserve"> </w:t>
      </w:r>
      <w:r w:rsidR="00E64C91" w:rsidRPr="00A50D07">
        <w:t>2 194 pazjent</w:t>
      </w:r>
      <w:r w:rsidR="00E64C91" w:rsidRPr="00DA3743">
        <w:t xml:space="preserve"> </w:t>
      </w:r>
      <w:r w:rsidRPr="00DA3743">
        <w:t>bi</w:t>
      </w:r>
      <w:r w:rsidRPr="00DA3743">
        <w:rPr>
          <w:spacing w:val="-5"/>
        </w:rPr>
        <w:t xml:space="preserve"> </w:t>
      </w:r>
      <w:r w:rsidRPr="00DA3743">
        <w:t>psorijasi,</w:t>
      </w:r>
      <w:r w:rsidRPr="00DA3743">
        <w:rPr>
          <w:spacing w:val="-2"/>
        </w:rPr>
        <w:t xml:space="preserve"> </w:t>
      </w:r>
      <w:r w:rsidRPr="00DA3743">
        <w:t>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kolite</w:t>
      </w:r>
      <w:r w:rsidRPr="00DA3743">
        <w:rPr>
          <w:spacing w:val="-3"/>
        </w:rPr>
        <w:t xml:space="preserve"> </w:t>
      </w:r>
      <w:r w:rsidRPr="00DA3743">
        <w:t>ulċerattiva</w:t>
      </w:r>
      <w:r w:rsidR="008C611D">
        <w:t xml:space="preserve"> kienu esposti</w:t>
      </w:r>
      <w:r w:rsidRPr="00DA3743">
        <w:t xml:space="preserve"> għal mill-anqas 4</w:t>
      </w:r>
      <w:r w:rsidR="00D92D04" w:rsidRPr="00DA3743">
        <w:t> </w:t>
      </w:r>
      <w:r w:rsidR="008C611D">
        <w:t>snin</w:t>
      </w:r>
      <w:r w:rsidRPr="00DA3743">
        <w:t xml:space="preserve"> </w:t>
      </w:r>
      <w:r w:rsidR="008C611D" w:rsidRPr="00A50D07">
        <w:t>filwaqt li 1 148 pazjent bi psorijasi jew marda ta’ Crohn kienu esposti għal mill-anqas</w:t>
      </w:r>
      <w:r w:rsidR="008C611D" w:rsidRPr="00DA3743">
        <w:t xml:space="preserve"> </w:t>
      </w:r>
      <w:r w:rsidRPr="00DA3743">
        <w:t>5</w:t>
      </w:r>
      <w:r w:rsidR="00D92D04" w:rsidRPr="00DA3743">
        <w:t> </w:t>
      </w:r>
      <w:r w:rsidRPr="00DA3743">
        <w:t>snin.</w:t>
      </w:r>
    </w:p>
    <w:p w14:paraId="745F52C0" w14:textId="77777777" w:rsidR="00843B14" w:rsidRPr="00DA3743" w:rsidRDefault="00843B14" w:rsidP="006902F7">
      <w:pPr>
        <w:suppressAutoHyphens/>
      </w:pPr>
    </w:p>
    <w:p w14:paraId="745F52C3" w14:textId="575A1DCB" w:rsidR="00843B14" w:rsidRPr="00DA3743" w:rsidRDefault="005E3319" w:rsidP="006902F7">
      <w:pPr>
        <w:suppressAutoHyphens/>
      </w:pPr>
      <w:r w:rsidRPr="00DA3743">
        <w:t>Tabella</w:t>
      </w:r>
      <w:r w:rsidR="007F7929" w:rsidRPr="00DA3743">
        <w:t> </w:t>
      </w:r>
      <w:r w:rsidRPr="00DA3743">
        <w:t>3 tagħti lista tar-reazzjonijiet avversi mill-istudji kliniċi tal-psorijasi, artrite psorijatika, il</w:t>
      </w:r>
      <w:r w:rsidR="007E7DFF" w:rsidRPr="00DA3743">
        <w:noBreakHyphen/>
      </w:r>
      <w:r w:rsidRPr="00DA3743">
        <w:t>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kolite</w:t>
      </w:r>
      <w:r w:rsidRPr="00DA3743">
        <w:rPr>
          <w:spacing w:val="-3"/>
        </w:rPr>
        <w:t xml:space="preserve"> </w:t>
      </w:r>
      <w:r w:rsidRPr="00DA3743">
        <w:t>ulċerattiva</w:t>
      </w:r>
      <w:r w:rsidRPr="00DA3743">
        <w:rPr>
          <w:spacing w:val="-2"/>
        </w:rPr>
        <w:t xml:space="preserve"> </w:t>
      </w:r>
      <w:r w:rsidRPr="00DA3743">
        <w:t>fl-adulti</w:t>
      </w:r>
      <w:r w:rsidRPr="00DA3743">
        <w:rPr>
          <w:spacing w:val="-3"/>
        </w:rPr>
        <w:t xml:space="preserve"> </w:t>
      </w:r>
      <w:r w:rsidRPr="00DA3743">
        <w:t>kif</w:t>
      </w:r>
      <w:r w:rsidRPr="00DA3743">
        <w:rPr>
          <w:spacing w:val="-3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avversi</w:t>
      </w:r>
      <w:r w:rsidRPr="00DA3743">
        <w:rPr>
          <w:spacing w:val="-3"/>
        </w:rPr>
        <w:t xml:space="preserve"> </w:t>
      </w:r>
      <w:r w:rsidRPr="00DA3743">
        <w:t>rrappurtati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esperjenza ta’ wara t-tqegħid fis-suq. Ir-reazzjonijiet avversi huma kklassifikati skont is-</w:t>
      </w:r>
      <w:r w:rsidR="00D055EE" w:rsidRPr="00DA3743">
        <w:t>s</w:t>
      </w:r>
      <w:r w:rsidRPr="00DA3743">
        <w:t>istema tal</w:t>
      </w:r>
      <w:r w:rsidR="007E7DFF" w:rsidRPr="00DA3743">
        <w:noBreakHyphen/>
      </w:r>
      <w:r w:rsidR="00D055EE" w:rsidRPr="00DA3743">
        <w:t>k</w:t>
      </w:r>
      <w:r w:rsidRPr="00DA3743">
        <w:t>lassifika</w:t>
      </w:r>
      <w:r w:rsidR="007E7DFF" w:rsidRPr="00DA3743">
        <w:t xml:space="preserve"> </w:t>
      </w:r>
      <w:r w:rsidRPr="00DA3743">
        <w:t>tal-</w:t>
      </w:r>
      <w:r w:rsidR="00D055EE" w:rsidRPr="00DA3743">
        <w:t>o</w:t>
      </w:r>
      <w:r w:rsidRPr="00DA3743">
        <w:t>rgani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l-frekwenza</w:t>
      </w:r>
      <w:r w:rsidRPr="00DA3743">
        <w:rPr>
          <w:spacing w:val="-5"/>
        </w:rPr>
        <w:t xml:space="preserve"> </w:t>
      </w:r>
      <w:r w:rsidRPr="00DA3743">
        <w:t>bl-użu</w:t>
      </w:r>
      <w:r w:rsidRPr="00DA3743">
        <w:rPr>
          <w:spacing w:val="-5"/>
        </w:rPr>
        <w:t xml:space="preserve"> </w:t>
      </w:r>
      <w:r w:rsidRPr="00DA3743">
        <w:t>tal-konvenzjoni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ġejja:</w:t>
      </w:r>
      <w:r w:rsidRPr="00DA3743">
        <w:rPr>
          <w:spacing w:val="-6"/>
        </w:rPr>
        <w:t xml:space="preserve"> </w:t>
      </w:r>
      <w:r w:rsidR="00D055EE" w:rsidRPr="00DA3743">
        <w:t>k</w:t>
      </w:r>
      <w:r w:rsidRPr="00DA3743">
        <w:t>omuni</w:t>
      </w:r>
      <w:r w:rsidRPr="00DA3743">
        <w:rPr>
          <w:spacing w:val="-6"/>
        </w:rPr>
        <w:t xml:space="preserve"> </w:t>
      </w:r>
      <w:r w:rsidRPr="00DA3743">
        <w:t>ħafna</w:t>
      </w:r>
      <w:r w:rsidRPr="00DA3743">
        <w:rPr>
          <w:spacing w:val="-6"/>
        </w:rPr>
        <w:t xml:space="preserve"> </w:t>
      </w:r>
      <w:r w:rsidRPr="00DA3743">
        <w:t>(</w:t>
      </w:r>
      <w:r w:rsidR="00305489" w:rsidRPr="00DA3743">
        <w:t>≥ </w:t>
      </w:r>
      <w:r w:rsidRPr="00DA3743">
        <w:t>1/10),</w:t>
      </w:r>
      <w:r w:rsidRPr="00DA3743">
        <w:rPr>
          <w:spacing w:val="-6"/>
        </w:rPr>
        <w:t xml:space="preserve"> </w:t>
      </w:r>
      <w:r w:rsidR="00D055EE" w:rsidRPr="00DA3743">
        <w:t>k</w:t>
      </w:r>
      <w:r w:rsidRPr="00DA3743">
        <w:t>omuni</w:t>
      </w:r>
      <w:r w:rsidRPr="00DA3743">
        <w:rPr>
          <w:spacing w:val="-6"/>
        </w:rPr>
        <w:t xml:space="preserve"> </w:t>
      </w:r>
      <w:r w:rsidRPr="00DA3743">
        <w:t>(</w:t>
      </w:r>
      <w:r w:rsidR="00305489" w:rsidRPr="00DA3743">
        <w:t>≥ </w:t>
      </w:r>
      <w:r w:rsidRPr="00DA3743">
        <w:t>1/100</w:t>
      </w:r>
      <w:r w:rsidRPr="00DA3743">
        <w:rPr>
          <w:spacing w:val="-5"/>
        </w:rPr>
        <w:t xml:space="preserve"> sa</w:t>
      </w:r>
      <w:r w:rsidR="00305489" w:rsidRPr="00DA3743">
        <w:t> &lt; </w:t>
      </w:r>
      <w:r w:rsidRPr="00DA3743">
        <w:t>1/10),</w:t>
      </w:r>
      <w:r w:rsidRPr="00DA3743">
        <w:rPr>
          <w:spacing w:val="-2"/>
        </w:rPr>
        <w:t xml:space="preserve"> </w:t>
      </w:r>
      <w:r w:rsidR="00D055EE" w:rsidRPr="00DA3743">
        <w:t>m</w:t>
      </w:r>
      <w:r w:rsidRPr="00DA3743">
        <w:t>hux</w:t>
      </w:r>
      <w:r w:rsidRPr="00DA3743">
        <w:rPr>
          <w:spacing w:val="-2"/>
        </w:rPr>
        <w:t xml:space="preserve"> </w:t>
      </w:r>
      <w:r w:rsidRPr="00DA3743">
        <w:t>komuni</w:t>
      </w:r>
      <w:r w:rsidRPr="00DA3743">
        <w:rPr>
          <w:spacing w:val="-2"/>
        </w:rPr>
        <w:t xml:space="preserve"> </w:t>
      </w:r>
      <w:r w:rsidRPr="00DA3743">
        <w:t>(</w:t>
      </w:r>
      <w:r w:rsidR="00305489" w:rsidRPr="00DA3743">
        <w:t>≥ </w:t>
      </w:r>
      <w:r w:rsidRPr="00DA3743">
        <w:t>1/1</w:t>
      </w:r>
      <w:r w:rsidR="00CB2F85" w:rsidRPr="00DA3743">
        <w:t> </w:t>
      </w:r>
      <w:r w:rsidRPr="00DA3743">
        <w:t>000</w:t>
      </w:r>
      <w:r w:rsidRPr="00DA3743">
        <w:rPr>
          <w:spacing w:val="-2"/>
        </w:rPr>
        <w:t xml:space="preserve"> </w:t>
      </w:r>
      <w:r w:rsidRPr="00DA3743">
        <w:t>sa</w:t>
      </w:r>
      <w:r w:rsidR="00305489" w:rsidRPr="00DA3743">
        <w:t> &lt; </w:t>
      </w:r>
      <w:r w:rsidRPr="00DA3743">
        <w:t>1/100),</w:t>
      </w:r>
      <w:r w:rsidRPr="00DA3743">
        <w:rPr>
          <w:spacing w:val="-2"/>
        </w:rPr>
        <w:t xml:space="preserve"> </w:t>
      </w:r>
      <w:r w:rsidR="00D055EE" w:rsidRPr="00DA3743">
        <w:t>r</w:t>
      </w:r>
      <w:r w:rsidRPr="00DA3743">
        <w:t>ari</w:t>
      </w:r>
      <w:r w:rsidRPr="00DA3743">
        <w:rPr>
          <w:spacing w:val="-2"/>
        </w:rPr>
        <w:t xml:space="preserve"> </w:t>
      </w:r>
      <w:r w:rsidRPr="00DA3743">
        <w:t>(</w:t>
      </w:r>
      <w:r w:rsidR="00305489" w:rsidRPr="00DA3743">
        <w:t>≥ </w:t>
      </w:r>
      <w:r w:rsidRPr="00DA3743">
        <w:t>1/10</w:t>
      </w:r>
      <w:r w:rsidR="00CB2F85" w:rsidRPr="00DA3743">
        <w:t> </w:t>
      </w:r>
      <w:r w:rsidRPr="00DA3743">
        <w:t>000</w:t>
      </w:r>
      <w:r w:rsidRPr="00DA3743">
        <w:rPr>
          <w:spacing w:val="-2"/>
        </w:rPr>
        <w:t xml:space="preserve"> </w:t>
      </w:r>
      <w:r w:rsidRPr="00DA3743">
        <w:t>sa</w:t>
      </w:r>
      <w:r w:rsidR="00305489" w:rsidRPr="00DA3743">
        <w:t> &lt; </w:t>
      </w:r>
      <w:r w:rsidRPr="00DA3743">
        <w:t>1/1</w:t>
      </w:r>
      <w:r w:rsidR="00CB2F85" w:rsidRPr="00DA3743">
        <w:t> </w:t>
      </w:r>
      <w:r w:rsidRPr="00DA3743">
        <w:t>000),</w:t>
      </w:r>
      <w:r w:rsidRPr="00DA3743">
        <w:rPr>
          <w:spacing w:val="-2"/>
        </w:rPr>
        <w:t xml:space="preserve"> </w:t>
      </w:r>
      <w:r w:rsidR="00D055EE" w:rsidRPr="00DA3743">
        <w:rPr>
          <w:spacing w:val="-2"/>
        </w:rPr>
        <w:t>r</w:t>
      </w:r>
      <w:r w:rsidRPr="00DA3743">
        <w:t>ari</w:t>
      </w:r>
      <w:r w:rsidRPr="00DA3743">
        <w:rPr>
          <w:spacing w:val="-2"/>
        </w:rPr>
        <w:t xml:space="preserve"> </w:t>
      </w:r>
      <w:r w:rsidRPr="00DA3743">
        <w:t>ħafna</w:t>
      </w:r>
      <w:r w:rsidRPr="00DA3743">
        <w:rPr>
          <w:spacing w:val="-2"/>
        </w:rPr>
        <w:t xml:space="preserve"> </w:t>
      </w:r>
      <w:r w:rsidRPr="00DA3743">
        <w:t>(</w:t>
      </w:r>
      <w:r w:rsidR="00305489" w:rsidRPr="00DA3743">
        <w:t> &lt; </w:t>
      </w:r>
      <w:r w:rsidRPr="00DA3743">
        <w:t>1/10</w:t>
      </w:r>
      <w:r w:rsidR="00CB2F85" w:rsidRPr="00DA3743">
        <w:t> </w:t>
      </w:r>
      <w:r w:rsidRPr="00DA3743">
        <w:t>000), mhux magħruf (ma tistax tittieħed stima mid-data disponibbli). F’kull sezzjoni ta’ frekwenza, l-effetti mhux mixtieqa huma mniżżla skont is-serjetà tagħhom, bl-aktar serji jitniżżlu l</w:t>
      </w:r>
      <w:r w:rsidR="007E7DFF" w:rsidRPr="00DA3743">
        <w:noBreakHyphen/>
      </w:r>
      <w:r w:rsidRPr="00DA3743">
        <w:t>ewwel.</w:t>
      </w:r>
    </w:p>
    <w:p w14:paraId="745F52C4" w14:textId="77777777" w:rsidR="00843B14" w:rsidRPr="00DA3743" w:rsidRDefault="00843B14" w:rsidP="006902F7">
      <w:pPr>
        <w:suppressAutoHyphens/>
      </w:pPr>
    </w:p>
    <w:p w14:paraId="745F52C5" w14:textId="1D0D253C" w:rsidR="00843B14" w:rsidRPr="00DA3743" w:rsidRDefault="005E3319" w:rsidP="006902F7">
      <w:pPr>
        <w:keepNext/>
        <w:suppressAutoHyphens/>
        <w:rPr>
          <w:b/>
          <w:bCs/>
          <w:iCs/>
          <w:spacing w:val="-2"/>
        </w:rPr>
      </w:pPr>
      <w:r w:rsidRPr="00DA3743">
        <w:rPr>
          <w:b/>
          <w:bCs/>
          <w:iCs/>
        </w:rPr>
        <w:lastRenderedPageBreak/>
        <w:t>Tabella</w:t>
      </w:r>
      <w:r w:rsidR="00CB2F85" w:rsidRPr="00DA3743">
        <w:rPr>
          <w:b/>
          <w:bCs/>
          <w:iCs/>
          <w:spacing w:val="-6"/>
        </w:rPr>
        <w:t> </w:t>
      </w:r>
      <w:r w:rsidRPr="00DA3743">
        <w:rPr>
          <w:b/>
          <w:bCs/>
          <w:iCs/>
          <w:spacing w:val="-10"/>
        </w:rPr>
        <w:t>3</w:t>
      </w:r>
      <w:r w:rsidR="005D4F1A" w:rsidRPr="00DA3743">
        <w:rPr>
          <w:b/>
          <w:bCs/>
          <w:iCs/>
          <w:spacing w:val="-10"/>
        </w:rPr>
        <w:t>.</w:t>
      </w:r>
      <w:r w:rsidR="007E7DFF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Lista</w:t>
      </w:r>
      <w:r w:rsidRPr="00DA3743">
        <w:rPr>
          <w:b/>
          <w:bCs/>
          <w:iCs/>
          <w:spacing w:val="-10"/>
        </w:rPr>
        <w:t xml:space="preserve"> </w:t>
      </w:r>
      <w:r w:rsidRPr="00DA3743">
        <w:rPr>
          <w:b/>
          <w:bCs/>
          <w:iCs/>
        </w:rPr>
        <w:t>tar-reazzjonijiet</w:t>
      </w:r>
      <w:r w:rsidRPr="00DA3743">
        <w:rPr>
          <w:b/>
          <w:bCs/>
          <w:iCs/>
          <w:spacing w:val="-10"/>
        </w:rPr>
        <w:t xml:space="preserve"> </w:t>
      </w:r>
      <w:r w:rsidRPr="00DA3743">
        <w:rPr>
          <w:b/>
          <w:bCs/>
          <w:iCs/>
          <w:spacing w:val="-2"/>
        </w:rPr>
        <w:t>avversi</w:t>
      </w:r>
    </w:p>
    <w:p w14:paraId="5A6D0DA0" w14:textId="77777777" w:rsidR="00C74AA6" w:rsidRPr="00DA3743" w:rsidRDefault="00C74AA6" w:rsidP="006902F7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2683"/>
        <w:gridCol w:w="6381"/>
      </w:tblGrid>
      <w:tr w:rsidR="00843B14" w:rsidRPr="00DA3743" w14:paraId="745F52C8" w14:textId="77777777" w:rsidTr="00D3291B">
        <w:trPr>
          <w:trHeight w:val="20"/>
          <w:tblHeader/>
        </w:trPr>
        <w:tc>
          <w:tcPr>
            <w:tcW w:w="1480" w:type="pct"/>
          </w:tcPr>
          <w:p w14:paraId="745F52C6" w14:textId="26E41AEC" w:rsidR="00843B14" w:rsidRPr="00DA3743" w:rsidRDefault="005E3319" w:rsidP="006902F7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t>Sistema</w:t>
            </w:r>
            <w:r w:rsidRPr="00DA3743">
              <w:rPr>
                <w:b/>
                <w:spacing w:val="-14"/>
              </w:rPr>
              <w:t xml:space="preserve"> </w:t>
            </w:r>
            <w:r w:rsidRPr="00DA3743">
              <w:rPr>
                <w:b/>
              </w:rPr>
              <w:t>tal-</w:t>
            </w:r>
            <w:r w:rsidR="00D055EE" w:rsidRPr="00DA3743">
              <w:rPr>
                <w:b/>
              </w:rPr>
              <w:t>k</w:t>
            </w:r>
            <w:r w:rsidRPr="00DA3743">
              <w:rPr>
                <w:b/>
              </w:rPr>
              <w:t>lassifika</w:t>
            </w:r>
            <w:r w:rsidRPr="00DA3743">
              <w:rPr>
                <w:b/>
                <w:spacing w:val="-14"/>
              </w:rPr>
              <w:t xml:space="preserve"> </w:t>
            </w:r>
            <w:r w:rsidRPr="00DA3743">
              <w:rPr>
                <w:b/>
              </w:rPr>
              <w:t>tal</w:t>
            </w:r>
            <w:r w:rsidR="006D4AEC" w:rsidRPr="00DA3743">
              <w:rPr>
                <w:b/>
              </w:rPr>
              <w:noBreakHyphen/>
            </w:r>
            <w:r w:rsidR="00D055EE" w:rsidRPr="00DA3743">
              <w:rPr>
                <w:b/>
                <w:spacing w:val="-2"/>
              </w:rPr>
              <w:t>o</w:t>
            </w:r>
            <w:r w:rsidRPr="00DA3743">
              <w:rPr>
                <w:b/>
                <w:spacing w:val="-2"/>
              </w:rPr>
              <w:t>rgani</w:t>
            </w:r>
          </w:p>
        </w:tc>
        <w:tc>
          <w:tcPr>
            <w:tcW w:w="3520" w:type="pct"/>
            <w:vAlign w:val="center"/>
          </w:tcPr>
          <w:p w14:paraId="745F52C7" w14:textId="17E9A887" w:rsidR="00843B14" w:rsidRPr="00DA3743" w:rsidRDefault="005E3319" w:rsidP="006902F7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t>Frekwenza:</w:t>
            </w:r>
            <w:r w:rsidRPr="00DA3743">
              <w:rPr>
                <w:b/>
                <w:spacing w:val="-10"/>
              </w:rPr>
              <w:t xml:space="preserve"> </w:t>
            </w:r>
            <w:r w:rsidR="00D055EE" w:rsidRPr="00DA3743">
              <w:rPr>
                <w:b/>
              </w:rPr>
              <w:t>r</w:t>
            </w:r>
            <w:r w:rsidRPr="00DA3743">
              <w:rPr>
                <w:b/>
              </w:rPr>
              <w:t>eazzjoni</w:t>
            </w:r>
            <w:r w:rsidRPr="00DA3743">
              <w:rPr>
                <w:b/>
                <w:spacing w:val="-9"/>
              </w:rPr>
              <w:t xml:space="preserve"> </w:t>
            </w:r>
            <w:r w:rsidRPr="00DA3743">
              <w:rPr>
                <w:b/>
                <w:spacing w:val="-2"/>
              </w:rPr>
              <w:t>avversa</w:t>
            </w:r>
          </w:p>
        </w:tc>
      </w:tr>
      <w:tr w:rsidR="00843B14" w:rsidRPr="00DA3743" w14:paraId="745F52CC" w14:textId="77777777" w:rsidTr="00D3291B">
        <w:trPr>
          <w:trHeight w:val="20"/>
        </w:trPr>
        <w:tc>
          <w:tcPr>
            <w:tcW w:w="1480" w:type="pct"/>
          </w:tcPr>
          <w:p w14:paraId="745F52C9" w14:textId="77777777" w:rsidR="00843B14" w:rsidRPr="00DA3743" w:rsidRDefault="005E3319" w:rsidP="006902F7">
            <w:pPr>
              <w:suppressAutoHyphens/>
            </w:pPr>
            <w:r w:rsidRPr="00DA3743">
              <w:t xml:space="preserve">Infezzjonijiet u </w:t>
            </w:r>
            <w:r w:rsidRPr="00DA3743">
              <w:rPr>
                <w:spacing w:val="-2"/>
              </w:rPr>
              <w:t>infestazzjonijiet</w:t>
            </w:r>
          </w:p>
        </w:tc>
        <w:tc>
          <w:tcPr>
            <w:tcW w:w="3520" w:type="pct"/>
            <w:vAlign w:val="center"/>
          </w:tcPr>
          <w:p w14:paraId="745F52CA" w14:textId="77777777" w:rsidR="00843B14" w:rsidRPr="00DA3743" w:rsidRDefault="005E3319" w:rsidP="006902F7">
            <w:pPr>
              <w:suppressAutoHyphens/>
            </w:pPr>
            <w:r w:rsidRPr="00DA3743">
              <w:t>Komuni</w:t>
            </w:r>
            <w:r w:rsidRPr="00DA3743">
              <w:rPr>
                <w:spacing w:val="-6"/>
              </w:rPr>
              <w:t xml:space="preserve"> </w:t>
            </w:r>
            <w:r w:rsidRPr="00DA3743">
              <w:t>ħafna:</w:t>
            </w:r>
            <w:r w:rsidRPr="00DA3743">
              <w:rPr>
                <w:spacing w:val="-6"/>
              </w:rPr>
              <w:t xml:space="preserve"> </w:t>
            </w:r>
            <w:r w:rsidRPr="00DA3743">
              <w:t>Infezzjoni</w:t>
            </w:r>
            <w:r w:rsidRPr="00DA3743">
              <w:rPr>
                <w:spacing w:val="-5"/>
              </w:rPr>
              <w:t xml:space="preserve"> </w:t>
            </w:r>
            <w:r w:rsidRPr="00DA3743">
              <w:t>fil-parti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5"/>
              </w:rPr>
              <w:t xml:space="preserve"> </w:t>
            </w:r>
            <w:r w:rsidRPr="00DA3743">
              <w:t>fuq</w:t>
            </w:r>
            <w:r w:rsidRPr="00DA3743">
              <w:rPr>
                <w:spacing w:val="-5"/>
              </w:rPr>
              <w:t xml:space="preserve"> </w:t>
            </w:r>
            <w:r w:rsidRPr="00DA3743">
              <w:t>tal-apparat</w:t>
            </w:r>
            <w:r w:rsidRPr="00DA3743">
              <w:rPr>
                <w:spacing w:val="-6"/>
              </w:rPr>
              <w:t xml:space="preserve"> </w:t>
            </w:r>
            <w:r w:rsidRPr="00DA3743">
              <w:t>respiratorju, nażofarinġite, sinożite</w:t>
            </w:r>
          </w:p>
          <w:p w14:paraId="76EE8B69" w14:textId="77777777" w:rsidR="00843B14" w:rsidRPr="00DA3743" w:rsidRDefault="005E3319" w:rsidP="006902F7">
            <w:pPr>
              <w:suppressAutoHyphens/>
            </w:pPr>
            <w:r w:rsidRPr="00DA3743">
              <w:t>Mhux</w:t>
            </w:r>
            <w:r w:rsidRPr="00DA3743">
              <w:rPr>
                <w:spacing w:val="-6"/>
              </w:rPr>
              <w:t xml:space="preserve"> </w:t>
            </w:r>
            <w:r w:rsidRPr="00DA3743">
              <w:t>komuni:</w:t>
            </w:r>
            <w:r w:rsidRPr="00DA3743">
              <w:rPr>
                <w:spacing w:val="-6"/>
              </w:rPr>
              <w:t xml:space="preserve"> </w:t>
            </w:r>
            <w:r w:rsidRPr="00DA3743">
              <w:t>Ċellulite,</w:t>
            </w:r>
            <w:r w:rsidRPr="00DA3743">
              <w:rPr>
                <w:spacing w:val="-6"/>
              </w:rPr>
              <w:t xml:space="preserve"> </w:t>
            </w:r>
            <w:r w:rsidRPr="00DA3743">
              <w:t>infezzjonijiet</w:t>
            </w:r>
            <w:r w:rsidRPr="00DA3743">
              <w:rPr>
                <w:spacing w:val="-6"/>
              </w:rPr>
              <w:t xml:space="preserve"> </w:t>
            </w:r>
            <w:r w:rsidRPr="00DA3743">
              <w:t>fis-snien,</w:t>
            </w:r>
            <w:r w:rsidRPr="00DA3743">
              <w:rPr>
                <w:spacing w:val="-6"/>
              </w:rPr>
              <w:t xml:space="preserve"> </w:t>
            </w:r>
            <w:r w:rsidRPr="00DA3743">
              <w:t>herpes</w:t>
            </w:r>
            <w:r w:rsidRPr="00DA3743">
              <w:rPr>
                <w:spacing w:val="-6"/>
              </w:rPr>
              <w:t xml:space="preserve"> </w:t>
            </w:r>
            <w:r w:rsidRPr="00DA3743">
              <w:t>zoster</w:t>
            </w:r>
            <w:r w:rsidRPr="00DA3743">
              <w:rPr>
                <w:spacing w:val="-6"/>
              </w:rPr>
              <w:t xml:space="preserve"> </w:t>
            </w:r>
            <w:r w:rsidRPr="00DA3743">
              <w:t>(ħruq ta’ Sant’Antnin), infezzjoni fil-parti t’isfel tal-apparat respiratorju, infezzjoni virali fil-parti ta’ fuq tal-passaġġ respiratorju, infezzjoni mikotika tal-vulva u l-vaġina</w:t>
            </w:r>
          </w:p>
          <w:p w14:paraId="745F52CB" w14:textId="77777777" w:rsidR="00E828D3" w:rsidRPr="00DA3743" w:rsidRDefault="00E828D3" w:rsidP="006902F7">
            <w:pPr>
              <w:suppressAutoHyphens/>
            </w:pPr>
          </w:p>
        </w:tc>
      </w:tr>
      <w:tr w:rsidR="00843B14" w:rsidRPr="00DA3743" w14:paraId="745F52D0" w14:textId="77777777" w:rsidTr="00D3291B">
        <w:trPr>
          <w:trHeight w:val="20"/>
        </w:trPr>
        <w:tc>
          <w:tcPr>
            <w:tcW w:w="1480" w:type="pct"/>
          </w:tcPr>
          <w:p w14:paraId="745F52CD" w14:textId="1E4E8C09" w:rsidR="00843B14" w:rsidRPr="00DA3743" w:rsidRDefault="005E3319" w:rsidP="006902F7">
            <w:pPr>
              <w:suppressAutoHyphens/>
            </w:pPr>
            <w:r w:rsidRPr="00DA3743">
              <w:t>Disturbi</w:t>
            </w:r>
            <w:r w:rsidRPr="00DA3743">
              <w:rPr>
                <w:spacing w:val="-11"/>
              </w:rPr>
              <w:t xml:space="preserve"> </w:t>
            </w:r>
            <w:r w:rsidRPr="00DA3743">
              <w:t>fis-sistema</w:t>
            </w:r>
            <w:r w:rsidRPr="00DA3743">
              <w:rPr>
                <w:spacing w:val="-10"/>
              </w:rPr>
              <w:t xml:space="preserve"> </w:t>
            </w:r>
            <w:r w:rsidRPr="00DA3743">
              <w:rPr>
                <w:spacing w:val="-2"/>
              </w:rPr>
              <w:t>immuni</w:t>
            </w:r>
            <w:r w:rsidR="00544FF2" w:rsidRPr="00DA3743">
              <w:rPr>
                <w:spacing w:val="-2"/>
              </w:rPr>
              <w:t>tarja</w:t>
            </w:r>
          </w:p>
        </w:tc>
        <w:tc>
          <w:tcPr>
            <w:tcW w:w="3520" w:type="pct"/>
            <w:vAlign w:val="center"/>
          </w:tcPr>
          <w:p w14:paraId="745F52CE" w14:textId="77777777" w:rsidR="00843B14" w:rsidRPr="00DA3743" w:rsidRDefault="005E3319" w:rsidP="006902F7">
            <w:pPr>
              <w:suppressAutoHyphens/>
            </w:pPr>
            <w:r w:rsidRPr="00DA3743">
              <w:t>Mhux</w:t>
            </w:r>
            <w:r w:rsidRPr="00DA3743">
              <w:rPr>
                <w:spacing w:val="-5"/>
              </w:rPr>
              <w:t xml:space="preserve"> </w:t>
            </w:r>
            <w:r w:rsidRPr="00DA3743">
              <w:t>komuni:</w:t>
            </w:r>
            <w:r w:rsidRPr="00DA3743">
              <w:rPr>
                <w:spacing w:val="-5"/>
              </w:rPr>
              <w:t xml:space="preserve"> </w:t>
            </w:r>
            <w:r w:rsidRPr="00DA3743">
              <w:t>Reazzjonijiet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5"/>
              </w:rPr>
              <w:t xml:space="preserve"> </w:t>
            </w:r>
            <w:r w:rsidRPr="00DA3743">
              <w:t>sensittività</w:t>
            </w:r>
            <w:r w:rsidRPr="00DA3743">
              <w:rPr>
                <w:spacing w:val="-5"/>
              </w:rPr>
              <w:t xml:space="preserve"> </w:t>
            </w:r>
            <w:r w:rsidRPr="00DA3743">
              <w:t>eċċessiva</w:t>
            </w:r>
            <w:r w:rsidRPr="00DA3743">
              <w:rPr>
                <w:spacing w:val="-5"/>
              </w:rPr>
              <w:t xml:space="preserve"> </w:t>
            </w:r>
            <w:r w:rsidRPr="00DA3743">
              <w:t>(li</w:t>
            </w:r>
            <w:r w:rsidRPr="00DA3743">
              <w:rPr>
                <w:spacing w:val="-5"/>
              </w:rPr>
              <w:t xml:space="preserve"> </w:t>
            </w:r>
            <w:r w:rsidRPr="00DA3743">
              <w:t>jinkludu raxx, urtikarja)</w:t>
            </w:r>
          </w:p>
          <w:p w14:paraId="7AC8F031" w14:textId="77777777" w:rsidR="00843B14" w:rsidRPr="00DA3743" w:rsidRDefault="005E3319" w:rsidP="006902F7">
            <w:pPr>
              <w:suppressAutoHyphens/>
            </w:pPr>
            <w:r w:rsidRPr="00DA3743">
              <w:t>Rari:</w:t>
            </w:r>
            <w:r w:rsidRPr="00DA3743">
              <w:rPr>
                <w:spacing w:val="-5"/>
              </w:rPr>
              <w:t xml:space="preserve"> </w:t>
            </w:r>
            <w:r w:rsidRPr="00DA3743">
              <w:t>Reazzjonijiet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5"/>
              </w:rPr>
              <w:t xml:space="preserve"> </w:t>
            </w:r>
            <w:r w:rsidRPr="00DA3743">
              <w:t>sensittività</w:t>
            </w:r>
            <w:r w:rsidRPr="00DA3743">
              <w:rPr>
                <w:spacing w:val="-5"/>
              </w:rPr>
              <w:t xml:space="preserve"> </w:t>
            </w:r>
            <w:r w:rsidRPr="00DA3743">
              <w:t>eċċessiva</w:t>
            </w:r>
            <w:r w:rsidRPr="00DA3743">
              <w:rPr>
                <w:spacing w:val="-5"/>
              </w:rPr>
              <w:t xml:space="preserve"> </w:t>
            </w:r>
            <w:r w:rsidRPr="00DA3743">
              <w:t>serji</w:t>
            </w:r>
            <w:r w:rsidRPr="00DA3743">
              <w:rPr>
                <w:spacing w:val="-5"/>
              </w:rPr>
              <w:t xml:space="preserve"> </w:t>
            </w:r>
            <w:r w:rsidRPr="00DA3743">
              <w:t>(li</w:t>
            </w:r>
            <w:r w:rsidRPr="00DA3743">
              <w:rPr>
                <w:spacing w:val="-7"/>
              </w:rPr>
              <w:t xml:space="preserve"> </w:t>
            </w:r>
            <w:r w:rsidRPr="00DA3743">
              <w:t>jinkludu anafilassi, anġjoedima)</w:t>
            </w:r>
          </w:p>
          <w:p w14:paraId="745F52CF" w14:textId="77777777" w:rsidR="00E828D3" w:rsidRPr="00DA3743" w:rsidRDefault="00E828D3" w:rsidP="006902F7">
            <w:pPr>
              <w:suppressAutoHyphens/>
            </w:pPr>
          </w:p>
        </w:tc>
      </w:tr>
      <w:tr w:rsidR="00843B14" w:rsidRPr="00DA3743" w14:paraId="745F52D3" w14:textId="77777777" w:rsidTr="00D3291B">
        <w:trPr>
          <w:trHeight w:val="20"/>
        </w:trPr>
        <w:tc>
          <w:tcPr>
            <w:tcW w:w="1480" w:type="pct"/>
          </w:tcPr>
          <w:p w14:paraId="745F52D1" w14:textId="77777777" w:rsidR="00843B14" w:rsidRPr="00DA3743" w:rsidRDefault="005E3319" w:rsidP="006902F7">
            <w:pPr>
              <w:suppressAutoHyphens/>
            </w:pPr>
            <w:r w:rsidRPr="00DA3743">
              <w:t>Disturbi</w:t>
            </w:r>
            <w:r w:rsidRPr="00DA3743">
              <w:rPr>
                <w:spacing w:val="-8"/>
              </w:rPr>
              <w:t xml:space="preserve"> </w:t>
            </w:r>
            <w:r w:rsidRPr="00DA3743">
              <w:rPr>
                <w:spacing w:val="-2"/>
              </w:rPr>
              <w:t>psikjatriċi</w:t>
            </w:r>
          </w:p>
        </w:tc>
        <w:tc>
          <w:tcPr>
            <w:tcW w:w="3520" w:type="pct"/>
            <w:vAlign w:val="center"/>
          </w:tcPr>
          <w:p w14:paraId="18163A7D" w14:textId="77777777" w:rsidR="00843B14" w:rsidRPr="00DA3743" w:rsidRDefault="005E3319" w:rsidP="006902F7">
            <w:pPr>
              <w:suppressAutoHyphens/>
              <w:rPr>
                <w:spacing w:val="-2"/>
              </w:rPr>
            </w:pPr>
            <w:r w:rsidRPr="00DA3743">
              <w:t>Mhux</w:t>
            </w:r>
            <w:r w:rsidRPr="00DA3743">
              <w:rPr>
                <w:spacing w:val="-6"/>
              </w:rPr>
              <w:t xml:space="preserve"> </w:t>
            </w:r>
            <w:r w:rsidRPr="00DA3743">
              <w:t>komuni: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Depressjoni</w:t>
            </w:r>
          </w:p>
          <w:p w14:paraId="745F52D2" w14:textId="77777777" w:rsidR="00E828D3" w:rsidRPr="00DA3743" w:rsidRDefault="00E828D3" w:rsidP="006902F7">
            <w:pPr>
              <w:suppressAutoHyphens/>
            </w:pPr>
          </w:p>
        </w:tc>
      </w:tr>
      <w:tr w:rsidR="00843B14" w:rsidRPr="00DA3743" w14:paraId="745F52D6" w14:textId="77777777" w:rsidTr="00D3291B">
        <w:trPr>
          <w:trHeight w:val="20"/>
        </w:trPr>
        <w:tc>
          <w:tcPr>
            <w:tcW w:w="1480" w:type="pct"/>
          </w:tcPr>
          <w:p w14:paraId="745F52D4" w14:textId="77777777" w:rsidR="00843B14" w:rsidRPr="00DA3743" w:rsidRDefault="005E3319" w:rsidP="006902F7">
            <w:pPr>
              <w:suppressAutoHyphens/>
            </w:pPr>
            <w:r w:rsidRPr="00DA3743">
              <w:t>Disturbi</w:t>
            </w:r>
            <w:r w:rsidRPr="00DA3743">
              <w:rPr>
                <w:spacing w:val="-11"/>
              </w:rPr>
              <w:t xml:space="preserve"> </w:t>
            </w:r>
            <w:r w:rsidRPr="00DA3743">
              <w:t>fis-sistema</w:t>
            </w:r>
            <w:r w:rsidRPr="00DA3743">
              <w:rPr>
                <w:spacing w:val="-10"/>
              </w:rPr>
              <w:t xml:space="preserve"> </w:t>
            </w:r>
            <w:r w:rsidRPr="00DA3743">
              <w:rPr>
                <w:spacing w:val="-2"/>
              </w:rPr>
              <w:t>nervuża</w:t>
            </w:r>
          </w:p>
        </w:tc>
        <w:tc>
          <w:tcPr>
            <w:tcW w:w="3520" w:type="pct"/>
            <w:vAlign w:val="center"/>
          </w:tcPr>
          <w:p w14:paraId="1D8F86F3" w14:textId="77777777" w:rsidR="00843B14" w:rsidRPr="00DA3743" w:rsidRDefault="005E3319" w:rsidP="006902F7">
            <w:pPr>
              <w:suppressAutoHyphens/>
            </w:pPr>
            <w:r w:rsidRPr="00DA3743">
              <w:t>Komuni:</w:t>
            </w:r>
            <w:r w:rsidRPr="00DA3743">
              <w:rPr>
                <w:spacing w:val="-10"/>
              </w:rPr>
              <w:t xml:space="preserve"> </w:t>
            </w:r>
            <w:r w:rsidRPr="00DA3743">
              <w:t>Sturdament,</w:t>
            </w:r>
            <w:r w:rsidRPr="00DA3743">
              <w:rPr>
                <w:spacing w:val="-10"/>
              </w:rPr>
              <w:t xml:space="preserve"> </w:t>
            </w:r>
            <w:r w:rsidRPr="00DA3743">
              <w:t>uġigħ</w:t>
            </w:r>
            <w:r w:rsidRPr="00DA3743">
              <w:rPr>
                <w:spacing w:val="-10"/>
              </w:rPr>
              <w:t xml:space="preserve"> </w:t>
            </w:r>
            <w:r w:rsidRPr="00DA3743">
              <w:t>ta’</w:t>
            </w:r>
            <w:r w:rsidRPr="00DA3743">
              <w:rPr>
                <w:spacing w:val="-10"/>
              </w:rPr>
              <w:t xml:space="preserve"> </w:t>
            </w:r>
            <w:r w:rsidRPr="00DA3743">
              <w:t>ras Mhux komuni: Paraliżi fil-wiċċ</w:t>
            </w:r>
          </w:p>
          <w:p w14:paraId="745F52D5" w14:textId="77777777" w:rsidR="00E828D3" w:rsidRPr="00DA3743" w:rsidRDefault="00E828D3" w:rsidP="006902F7">
            <w:pPr>
              <w:suppressAutoHyphens/>
            </w:pPr>
          </w:p>
        </w:tc>
      </w:tr>
      <w:tr w:rsidR="00843B14" w:rsidRPr="00DA3743" w14:paraId="745F52DA" w14:textId="77777777" w:rsidTr="00D3291B">
        <w:trPr>
          <w:trHeight w:val="20"/>
        </w:trPr>
        <w:tc>
          <w:tcPr>
            <w:tcW w:w="1480" w:type="pct"/>
          </w:tcPr>
          <w:p w14:paraId="745F52D7" w14:textId="77777777" w:rsidR="00843B14" w:rsidRPr="00DA3743" w:rsidRDefault="005E3319" w:rsidP="006902F7">
            <w:pPr>
              <w:suppressAutoHyphens/>
            </w:pPr>
            <w:r w:rsidRPr="00DA3743">
              <w:t>Disturbi respiratorji, toraċiċi</w:t>
            </w:r>
            <w:r w:rsidRPr="00DA3743">
              <w:rPr>
                <w:spacing w:val="-14"/>
              </w:rPr>
              <w:t xml:space="preserve"> </w:t>
            </w:r>
            <w:r w:rsidRPr="00DA3743">
              <w:t>u</w:t>
            </w:r>
            <w:r w:rsidRPr="00DA3743">
              <w:rPr>
                <w:spacing w:val="-14"/>
              </w:rPr>
              <w:t xml:space="preserve"> </w:t>
            </w:r>
            <w:r w:rsidRPr="00DA3743">
              <w:t>medjastinali</w:t>
            </w:r>
          </w:p>
        </w:tc>
        <w:tc>
          <w:tcPr>
            <w:tcW w:w="3520" w:type="pct"/>
            <w:vAlign w:val="center"/>
          </w:tcPr>
          <w:p w14:paraId="745F52D8" w14:textId="77777777" w:rsidR="00843B14" w:rsidRPr="00DA3743" w:rsidRDefault="005E3319" w:rsidP="006902F7">
            <w:pPr>
              <w:suppressAutoHyphens/>
            </w:pPr>
            <w:r w:rsidRPr="00DA3743">
              <w:t>Komuni:</w:t>
            </w:r>
            <w:r w:rsidRPr="00DA3743">
              <w:rPr>
                <w:spacing w:val="-8"/>
              </w:rPr>
              <w:t xml:space="preserve"> </w:t>
            </w:r>
            <w:r w:rsidRPr="00DA3743">
              <w:t>Oropharyngeal</w:t>
            </w:r>
            <w:r w:rsidRPr="00DA3743">
              <w:rPr>
                <w:spacing w:val="-8"/>
              </w:rPr>
              <w:t xml:space="preserve"> </w:t>
            </w:r>
            <w:r w:rsidRPr="00DA3743">
              <w:t>pain</w:t>
            </w:r>
            <w:r w:rsidRPr="00DA3743">
              <w:rPr>
                <w:spacing w:val="-8"/>
              </w:rPr>
              <w:t xml:space="preserve"> </w:t>
            </w:r>
            <w:r w:rsidRPr="00DA3743">
              <w:t>(Uġigħ</w:t>
            </w:r>
            <w:r w:rsidRPr="00DA3743">
              <w:rPr>
                <w:spacing w:val="-7"/>
              </w:rPr>
              <w:t xml:space="preserve"> </w:t>
            </w:r>
            <w:r w:rsidRPr="00DA3743">
              <w:t>fil-ħalq</w:t>
            </w:r>
            <w:r w:rsidRPr="00DA3743">
              <w:rPr>
                <w:spacing w:val="-7"/>
              </w:rPr>
              <w:t xml:space="preserve"> </w:t>
            </w:r>
            <w:r w:rsidRPr="00DA3743">
              <w:t>u</w:t>
            </w:r>
            <w:r w:rsidRPr="00DA3743">
              <w:rPr>
                <w:spacing w:val="-7"/>
              </w:rPr>
              <w:t xml:space="preserve"> </w:t>
            </w:r>
            <w:r w:rsidRPr="00DA3743">
              <w:t>fil-gerżuma) Mhux komuni: Konġestjoni fl-imnifsejn</w:t>
            </w:r>
          </w:p>
          <w:p w14:paraId="3847753B" w14:textId="77777777" w:rsidR="00843B14" w:rsidRPr="00DA3743" w:rsidRDefault="005E3319" w:rsidP="006902F7">
            <w:pPr>
              <w:suppressAutoHyphens/>
            </w:pPr>
            <w:r w:rsidRPr="00DA3743">
              <w:t>Rari:</w:t>
            </w:r>
            <w:r w:rsidRPr="00DA3743">
              <w:rPr>
                <w:spacing w:val="-9"/>
              </w:rPr>
              <w:t xml:space="preserve"> </w:t>
            </w:r>
            <w:r w:rsidRPr="00DA3743">
              <w:t>Alveolite</w:t>
            </w:r>
            <w:r w:rsidRPr="00DA3743">
              <w:rPr>
                <w:spacing w:val="-9"/>
              </w:rPr>
              <w:t xml:space="preserve"> </w:t>
            </w:r>
            <w:r w:rsidRPr="00DA3743">
              <w:t>allerġika,</w:t>
            </w:r>
            <w:r w:rsidRPr="00DA3743">
              <w:rPr>
                <w:spacing w:val="-9"/>
              </w:rPr>
              <w:t xml:space="preserve"> </w:t>
            </w:r>
            <w:r w:rsidRPr="00DA3743">
              <w:t>pulmonite</w:t>
            </w:r>
            <w:r w:rsidRPr="00DA3743">
              <w:rPr>
                <w:spacing w:val="-9"/>
              </w:rPr>
              <w:t xml:space="preserve"> </w:t>
            </w:r>
            <w:r w:rsidRPr="00DA3743">
              <w:t>eosinofilika Rari ħafna: Pulmonite sistematizzata*</w:t>
            </w:r>
          </w:p>
          <w:p w14:paraId="745F52D9" w14:textId="77777777" w:rsidR="00E828D3" w:rsidRPr="00DA3743" w:rsidRDefault="00E828D3" w:rsidP="006902F7">
            <w:pPr>
              <w:suppressAutoHyphens/>
            </w:pPr>
          </w:p>
        </w:tc>
      </w:tr>
      <w:tr w:rsidR="00843B14" w:rsidRPr="00DA3743" w14:paraId="745F52DD" w14:textId="77777777" w:rsidTr="00D3291B">
        <w:trPr>
          <w:trHeight w:val="20"/>
        </w:trPr>
        <w:tc>
          <w:tcPr>
            <w:tcW w:w="1480" w:type="pct"/>
          </w:tcPr>
          <w:p w14:paraId="745F52DB" w14:textId="77777777" w:rsidR="00843B14" w:rsidRPr="00DA3743" w:rsidRDefault="005E3319" w:rsidP="006902F7">
            <w:pPr>
              <w:suppressAutoHyphens/>
            </w:pPr>
            <w:r w:rsidRPr="00DA3743">
              <w:rPr>
                <w:spacing w:val="-2"/>
              </w:rPr>
              <w:t>Disturbi</w:t>
            </w:r>
            <w:r w:rsidRPr="00DA3743">
              <w:rPr>
                <w:spacing w:val="12"/>
              </w:rPr>
              <w:t xml:space="preserve"> </w:t>
            </w:r>
            <w:r w:rsidRPr="00DA3743">
              <w:rPr>
                <w:spacing w:val="-2"/>
              </w:rPr>
              <w:t>gastro-intestinali</w:t>
            </w:r>
          </w:p>
        </w:tc>
        <w:tc>
          <w:tcPr>
            <w:tcW w:w="3520" w:type="pct"/>
            <w:vAlign w:val="center"/>
          </w:tcPr>
          <w:p w14:paraId="68164973" w14:textId="77777777" w:rsidR="00843B14" w:rsidRPr="00DA3743" w:rsidRDefault="005E3319" w:rsidP="006902F7">
            <w:pPr>
              <w:suppressAutoHyphens/>
              <w:rPr>
                <w:spacing w:val="-2"/>
              </w:rPr>
            </w:pPr>
            <w:r w:rsidRPr="00DA3743">
              <w:t>Komuni:</w:t>
            </w:r>
            <w:r w:rsidRPr="00DA3743">
              <w:rPr>
                <w:spacing w:val="-7"/>
              </w:rPr>
              <w:t xml:space="preserve"> </w:t>
            </w:r>
            <w:r w:rsidRPr="00DA3743">
              <w:t>Dijarea,</w:t>
            </w:r>
            <w:r w:rsidRPr="00DA3743">
              <w:rPr>
                <w:spacing w:val="-7"/>
              </w:rPr>
              <w:t xml:space="preserve"> </w:t>
            </w:r>
            <w:r w:rsidRPr="00DA3743">
              <w:t>dardir,</w:t>
            </w:r>
            <w:r w:rsidRPr="00DA3743">
              <w:rPr>
                <w:spacing w:val="-7"/>
              </w:rPr>
              <w:t xml:space="preserve"> </w:t>
            </w:r>
            <w:r w:rsidRPr="00DA3743">
              <w:rPr>
                <w:spacing w:val="-2"/>
              </w:rPr>
              <w:t>rimettar</w:t>
            </w:r>
          </w:p>
          <w:p w14:paraId="745F52DC" w14:textId="77777777" w:rsidR="00E828D3" w:rsidRPr="00DA3743" w:rsidRDefault="00E828D3" w:rsidP="006902F7">
            <w:pPr>
              <w:suppressAutoHyphens/>
            </w:pPr>
          </w:p>
        </w:tc>
      </w:tr>
      <w:tr w:rsidR="00843B14" w:rsidRPr="00DA3743" w14:paraId="745F52E3" w14:textId="77777777" w:rsidTr="00D3291B">
        <w:trPr>
          <w:trHeight w:val="20"/>
        </w:trPr>
        <w:tc>
          <w:tcPr>
            <w:tcW w:w="1480" w:type="pct"/>
          </w:tcPr>
          <w:p w14:paraId="745F52DE" w14:textId="406318FD" w:rsidR="00843B14" w:rsidRPr="00DA3743" w:rsidRDefault="005E3319" w:rsidP="006902F7">
            <w:pPr>
              <w:suppressAutoHyphens/>
            </w:pPr>
            <w:r w:rsidRPr="00DA3743">
              <w:t>Disturbi</w:t>
            </w:r>
            <w:r w:rsidRPr="00DA3743">
              <w:rPr>
                <w:spacing w:val="-12"/>
              </w:rPr>
              <w:t xml:space="preserve"> </w:t>
            </w:r>
            <w:r w:rsidRPr="00DA3743">
              <w:t>fil-ġilda</w:t>
            </w:r>
            <w:r w:rsidRPr="00DA3743">
              <w:rPr>
                <w:spacing w:val="-11"/>
              </w:rPr>
              <w:t xml:space="preserve"> </w:t>
            </w:r>
            <w:r w:rsidRPr="00DA3743">
              <w:t>u</w:t>
            </w:r>
            <w:r w:rsidRPr="00DA3743">
              <w:rPr>
                <w:spacing w:val="-11"/>
              </w:rPr>
              <w:t xml:space="preserve"> </w:t>
            </w:r>
            <w:r w:rsidRPr="00DA3743">
              <w:t>fit-tessuti ta’ taħt il-ġilda</w:t>
            </w:r>
          </w:p>
        </w:tc>
        <w:tc>
          <w:tcPr>
            <w:tcW w:w="3520" w:type="pct"/>
            <w:vAlign w:val="center"/>
          </w:tcPr>
          <w:p w14:paraId="745F52DF" w14:textId="77777777" w:rsidR="00843B14" w:rsidRPr="00DA3743" w:rsidRDefault="005E3319" w:rsidP="006902F7">
            <w:pPr>
              <w:suppressAutoHyphens/>
            </w:pPr>
            <w:r w:rsidRPr="00DA3743">
              <w:t>Komuni: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Ħakk</w:t>
            </w:r>
          </w:p>
          <w:p w14:paraId="745F52E0" w14:textId="77777777" w:rsidR="00843B14" w:rsidRPr="00DA3743" w:rsidRDefault="005E3319" w:rsidP="006902F7">
            <w:pPr>
              <w:suppressAutoHyphens/>
            </w:pPr>
            <w:r w:rsidRPr="00DA3743">
              <w:t>Mhux</w:t>
            </w:r>
            <w:r w:rsidRPr="00DA3743">
              <w:rPr>
                <w:spacing w:val="-8"/>
              </w:rPr>
              <w:t xml:space="preserve"> </w:t>
            </w:r>
            <w:r w:rsidRPr="00DA3743">
              <w:t>komuni:</w:t>
            </w:r>
            <w:r w:rsidRPr="00DA3743">
              <w:rPr>
                <w:spacing w:val="-7"/>
              </w:rPr>
              <w:t xml:space="preserve"> </w:t>
            </w:r>
            <w:r w:rsidRPr="00DA3743">
              <w:t>Psorijasi</w:t>
            </w:r>
            <w:r w:rsidRPr="00DA3743">
              <w:rPr>
                <w:spacing w:val="-8"/>
              </w:rPr>
              <w:t xml:space="preserve"> </w:t>
            </w:r>
            <w:r w:rsidRPr="00DA3743">
              <w:t>bil-ponot,</w:t>
            </w:r>
            <w:r w:rsidRPr="00DA3743">
              <w:rPr>
                <w:spacing w:val="-7"/>
              </w:rPr>
              <w:t xml:space="preserve"> </w:t>
            </w:r>
            <w:r w:rsidRPr="00DA3743">
              <w:t>ġilda</w:t>
            </w:r>
            <w:r w:rsidRPr="00DA3743">
              <w:rPr>
                <w:spacing w:val="-7"/>
              </w:rPr>
              <w:t xml:space="preserve"> </w:t>
            </w:r>
            <w:r w:rsidRPr="00DA3743">
              <w:t>titqaxxar,</w:t>
            </w:r>
            <w:r w:rsidRPr="00DA3743">
              <w:rPr>
                <w:spacing w:val="-7"/>
              </w:rPr>
              <w:t xml:space="preserve"> </w:t>
            </w:r>
            <w:r w:rsidRPr="00DA3743">
              <w:rPr>
                <w:spacing w:val="-4"/>
              </w:rPr>
              <w:t>akne</w:t>
            </w:r>
          </w:p>
          <w:p w14:paraId="745F52E1" w14:textId="77777777" w:rsidR="00843B14" w:rsidRPr="00DA3743" w:rsidRDefault="005E3319" w:rsidP="006902F7">
            <w:pPr>
              <w:suppressAutoHyphens/>
            </w:pPr>
            <w:r w:rsidRPr="00DA3743">
              <w:t>Rari:</w:t>
            </w:r>
            <w:r w:rsidRPr="00DA3743">
              <w:rPr>
                <w:spacing w:val="-5"/>
              </w:rPr>
              <w:t xml:space="preserve"> </w:t>
            </w:r>
            <w:r w:rsidRPr="00DA3743">
              <w:t>Dermatite</w:t>
            </w:r>
            <w:r w:rsidRPr="00DA3743">
              <w:rPr>
                <w:spacing w:val="-5"/>
              </w:rPr>
              <w:t xml:space="preserve"> </w:t>
            </w:r>
            <w:r w:rsidRPr="00DA3743">
              <w:t>fejn</w:t>
            </w:r>
            <w:r w:rsidRPr="00DA3743">
              <w:rPr>
                <w:spacing w:val="-5"/>
              </w:rPr>
              <w:t xml:space="preserve"> </w:t>
            </w:r>
            <w:r w:rsidRPr="00DA3743">
              <w:t>il-ġilda</w:t>
            </w:r>
            <w:r w:rsidRPr="00DA3743">
              <w:rPr>
                <w:spacing w:val="-5"/>
              </w:rPr>
              <w:t xml:space="preserve"> </w:t>
            </w:r>
            <w:r w:rsidRPr="00DA3743">
              <w:t>taqa’</w:t>
            </w:r>
            <w:r w:rsidRPr="00DA3743">
              <w:rPr>
                <w:spacing w:val="-5"/>
              </w:rPr>
              <w:t xml:space="preserve"> </w:t>
            </w:r>
            <w:r w:rsidRPr="00DA3743">
              <w:t>qxur</w:t>
            </w:r>
            <w:r w:rsidRPr="00DA3743">
              <w:rPr>
                <w:spacing w:val="-5"/>
              </w:rPr>
              <w:t xml:space="preserve"> </w:t>
            </w:r>
            <w:r w:rsidRPr="00DA3743">
              <w:t>qxur,</w:t>
            </w:r>
            <w:r w:rsidRPr="00DA3743">
              <w:rPr>
                <w:spacing w:val="-5"/>
              </w:rPr>
              <w:t xml:space="preserve"> </w:t>
            </w:r>
            <w:r w:rsidRPr="00DA3743">
              <w:t>vaskulite</w:t>
            </w:r>
            <w:r w:rsidRPr="00DA3743">
              <w:rPr>
                <w:spacing w:val="-5"/>
              </w:rPr>
              <w:t xml:space="preserve"> </w:t>
            </w:r>
            <w:r w:rsidRPr="00DA3743">
              <w:t>minħabba sensittività eċċessiva</w:t>
            </w:r>
          </w:p>
          <w:p w14:paraId="1645CF81" w14:textId="77777777" w:rsidR="00843B14" w:rsidRPr="00DA3743" w:rsidRDefault="005E3319" w:rsidP="006902F7">
            <w:pPr>
              <w:suppressAutoHyphens/>
              <w:rPr>
                <w:spacing w:val="-2"/>
              </w:rPr>
            </w:pPr>
            <w:r w:rsidRPr="00DA3743">
              <w:t>Rari</w:t>
            </w:r>
            <w:r w:rsidRPr="00DA3743">
              <w:rPr>
                <w:spacing w:val="-7"/>
              </w:rPr>
              <w:t xml:space="preserve"> </w:t>
            </w:r>
            <w:r w:rsidRPr="00DA3743">
              <w:t>ħafna:</w:t>
            </w:r>
            <w:r w:rsidRPr="00DA3743">
              <w:rPr>
                <w:spacing w:val="-8"/>
              </w:rPr>
              <w:t xml:space="preserve"> </w:t>
            </w:r>
            <w:r w:rsidRPr="00DA3743">
              <w:t>Infafet</w:t>
            </w:r>
            <w:r w:rsidRPr="00DA3743">
              <w:rPr>
                <w:spacing w:val="-8"/>
              </w:rPr>
              <w:t xml:space="preserve"> </w:t>
            </w:r>
            <w:r w:rsidRPr="00DA3743">
              <w:t>pemfigojdi,</w:t>
            </w:r>
            <w:r w:rsidRPr="00DA3743">
              <w:rPr>
                <w:spacing w:val="-9"/>
              </w:rPr>
              <w:t xml:space="preserve"> </w:t>
            </w:r>
            <w:r w:rsidRPr="00DA3743">
              <w:t>lupus</w:t>
            </w:r>
            <w:r w:rsidRPr="00DA3743">
              <w:rPr>
                <w:spacing w:val="-8"/>
              </w:rPr>
              <w:t xml:space="preserve"> </w:t>
            </w:r>
            <w:r w:rsidRPr="00DA3743">
              <w:t>erythematosus</w:t>
            </w:r>
            <w:r w:rsidRPr="00DA3743">
              <w:rPr>
                <w:spacing w:val="-8"/>
              </w:rPr>
              <w:t xml:space="preserve"> </w:t>
            </w:r>
            <w:r w:rsidRPr="00DA3743">
              <w:t>tal-</w:t>
            </w:r>
            <w:r w:rsidRPr="00DA3743">
              <w:rPr>
                <w:spacing w:val="-2"/>
              </w:rPr>
              <w:t>ġilda</w:t>
            </w:r>
          </w:p>
          <w:p w14:paraId="745F52E2" w14:textId="77777777" w:rsidR="00E828D3" w:rsidRPr="00DA3743" w:rsidRDefault="00E828D3" w:rsidP="006902F7">
            <w:pPr>
              <w:suppressAutoHyphens/>
            </w:pPr>
          </w:p>
        </w:tc>
      </w:tr>
      <w:tr w:rsidR="00843B14" w:rsidRPr="00DA3743" w14:paraId="745F52E6" w14:textId="77777777" w:rsidTr="00D3291B">
        <w:trPr>
          <w:trHeight w:val="20"/>
        </w:trPr>
        <w:tc>
          <w:tcPr>
            <w:tcW w:w="1480" w:type="pct"/>
          </w:tcPr>
          <w:p w14:paraId="745F52E4" w14:textId="77777777" w:rsidR="00843B14" w:rsidRPr="00DA3743" w:rsidRDefault="005E3319" w:rsidP="006902F7">
            <w:pPr>
              <w:suppressAutoHyphens/>
            </w:pPr>
            <w:r w:rsidRPr="00DA3743">
              <w:t>Disturbi</w:t>
            </w:r>
            <w:r w:rsidRPr="00DA3743">
              <w:rPr>
                <w:spacing w:val="-14"/>
              </w:rPr>
              <w:t xml:space="preserve"> </w:t>
            </w:r>
            <w:r w:rsidRPr="00DA3743">
              <w:t>muskolu-skeletriċi u tat-tessuti konnettivi</w:t>
            </w:r>
          </w:p>
        </w:tc>
        <w:tc>
          <w:tcPr>
            <w:tcW w:w="3520" w:type="pct"/>
            <w:vAlign w:val="center"/>
          </w:tcPr>
          <w:p w14:paraId="3194877D" w14:textId="77777777" w:rsidR="00843B14" w:rsidRPr="00DA3743" w:rsidRDefault="005E3319" w:rsidP="006902F7">
            <w:pPr>
              <w:suppressAutoHyphens/>
            </w:pPr>
            <w:r w:rsidRPr="00DA3743">
              <w:t>Komuni:</w:t>
            </w:r>
            <w:r w:rsidRPr="00DA3743">
              <w:rPr>
                <w:spacing w:val="-9"/>
              </w:rPr>
              <w:t xml:space="preserve"> </w:t>
            </w:r>
            <w:r w:rsidRPr="00DA3743">
              <w:t>Uġigħ</w:t>
            </w:r>
            <w:r w:rsidRPr="00DA3743">
              <w:rPr>
                <w:spacing w:val="-9"/>
              </w:rPr>
              <w:t xml:space="preserve"> </w:t>
            </w:r>
            <w:r w:rsidRPr="00DA3743">
              <w:t>fid-dahar,</w:t>
            </w:r>
            <w:r w:rsidRPr="00DA3743">
              <w:rPr>
                <w:spacing w:val="-9"/>
              </w:rPr>
              <w:t xml:space="preserve"> </w:t>
            </w:r>
            <w:r w:rsidRPr="00DA3743">
              <w:t>majalġja,</w:t>
            </w:r>
            <w:r w:rsidRPr="00DA3743">
              <w:rPr>
                <w:spacing w:val="-9"/>
              </w:rPr>
              <w:t xml:space="preserve"> </w:t>
            </w:r>
            <w:r w:rsidRPr="00DA3743">
              <w:t>artralġja Rari ħafna: Sindrome bħal lupus</w:t>
            </w:r>
          </w:p>
          <w:p w14:paraId="745F52E5" w14:textId="77777777" w:rsidR="00E828D3" w:rsidRPr="00DA3743" w:rsidRDefault="00E828D3" w:rsidP="006902F7">
            <w:pPr>
              <w:suppressAutoHyphens/>
            </w:pPr>
          </w:p>
        </w:tc>
      </w:tr>
      <w:tr w:rsidR="00E828D3" w:rsidRPr="00DA3743" w14:paraId="35566D4B" w14:textId="77777777" w:rsidTr="00D3291B">
        <w:trPr>
          <w:trHeight w:val="20"/>
        </w:trPr>
        <w:tc>
          <w:tcPr>
            <w:tcW w:w="1480" w:type="pct"/>
          </w:tcPr>
          <w:p w14:paraId="12DD0FFD" w14:textId="4D5626B9" w:rsidR="00E828D3" w:rsidRPr="00DA3743" w:rsidRDefault="00E828D3" w:rsidP="006902F7">
            <w:pPr>
              <w:suppressAutoHyphens/>
            </w:pPr>
            <w:r w:rsidRPr="00DA3743">
              <w:t>Disturbi</w:t>
            </w:r>
            <w:r w:rsidRPr="00DA3743">
              <w:rPr>
                <w:spacing w:val="-8"/>
              </w:rPr>
              <w:t xml:space="preserve"> </w:t>
            </w:r>
            <w:r w:rsidRPr="00DA3743">
              <w:t>ġenerali</w:t>
            </w:r>
            <w:r w:rsidRPr="00DA3743">
              <w:rPr>
                <w:spacing w:val="-8"/>
              </w:rPr>
              <w:t xml:space="preserve"> </w:t>
            </w:r>
            <w:r w:rsidRPr="00DA3743">
              <w:rPr>
                <w:spacing w:val="-10"/>
              </w:rPr>
              <w:t>u</w:t>
            </w:r>
            <w:r w:rsidRPr="00DA3743">
              <w:t xml:space="preserve"> kondizzjonijiet</w:t>
            </w:r>
            <w:r w:rsidRPr="00DA3743">
              <w:rPr>
                <w:spacing w:val="-9"/>
              </w:rPr>
              <w:t xml:space="preserve"> </w:t>
            </w:r>
            <w:r w:rsidRPr="00DA3743">
              <w:t>ta’</w:t>
            </w:r>
            <w:r w:rsidRPr="00DA3743">
              <w:rPr>
                <w:spacing w:val="-9"/>
              </w:rPr>
              <w:t xml:space="preserve"> </w:t>
            </w:r>
            <w:r w:rsidRPr="00DA3743">
              <w:rPr>
                <w:spacing w:val="-2"/>
              </w:rPr>
              <w:t>mnejn jingħata</w:t>
            </w:r>
          </w:p>
        </w:tc>
        <w:tc>
          <w:tcPr>
            <w:tcW w:w="3520" w:type="pct"/>
            <w:vAlign w:val="center"/>
          </w:tcPr>
          <w:p w14:paraId="3050CF16" w14:textId="1ADE72BA" w:rsidR="00E828D3" w:rsidRPr="00DA3743" w:rsidRDefault="00E828D3" w:rsidP="006902F7">
            <w:pPr>
              <w:suppressAutoHyphens/>
            </w:pPr>
            <w:r w:rsidRPr="00DA3743">
              <w:t>Komuni:</w:t>
            </w:r>
            <w:r w:rsidRPr="00DA3743">
              <w:rPr>
                <w:spacing w:val="-5"/>
              </w:rPr>
              <w:t xml:space="preserve"> </w:t>
            </w:r>
            <w:r w:rsidRPr="00DA3743">
              <w:t>Għeja</w:t>
            </w:r>
            <w:r w:rsidRPr="00DA3743">
              <w:rPr>
                <w:spacing w:val="-5"/>
              </w:rPr>
              <w:t xml:space="preserve"> </w:t>
            </w:r>
            <w:r w:rsidRPr="00DA3743">
              <w:t>kbira,</w:t>
            </w:r>
            <w:r w:rsidRPr="00DA3743">
              <w:rPr>
                <w:spacing w:val="-5"/>
              </w:rPr>
              <w:t xml:space="preserve"> </w:t>
            </w:r>
            <w:r w:rsidRPr="00DA3743">
              <w:t>eritema</w:t>
            </w:r>
            <w:r w:rsidRPr="00DA3743">
              <w:rPr>
                <w:spacing w:val="-5"/>
              </w:rPr>
              <w:t xml:space="preserve"> </w:t>
            </w:r>
            <w:r w:rsidRPr="00DA3743">
              <w:t>fis-sit</w:t>
            </w:r>
            <w:r w:rsidRPr="00DA3743">
              <w:rPr>
                <w:spacing w:val="-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l-injezzjoni,</w:t>
            </w:r>
            <w:r w:rsidRPr="00DA3743">
              <w:rPr>
                <w:spacing w:val="-7"/>
              </w:rPr>
              <w:t xml:space="preserve"> </w:t>
            </w:r>
            <w:r w:rsidRPr="00DA3743">
              <w:t>uġigħ</w:t>
            </w:r>
            <w:r w:rsidRPr="00DA3743">
              <w:rPr>
                <w:spacing w:val="-5"/>
              </w:rPr>
              <w:t xml:space="preserve"> </w:t>
            </w:r>
            <w:r w:rsidRPr="00DA3743">
              <w:t>fis-sit</w:t>
            </w:r>
            <w:r w:rsidRPr="00DA3743">
              <w:rPr>
                <w:spacing w:val="-4"/>
              </w:rPr>
              <w:t xml:space="preserve"> tal-</w:t>
            </w:r>
            <w:r w:rsidRPr="00DA3743">
              <w:rPr>
                <w:spacing w:val="-2"/>
              </w:rPr>
              <w:t>injezzjoni</w:t>
            </w:r>
            <w:r w:rsidRPr="00DA3743">
              <w:t xml:space="preserve"> </w:t>
            </w:r>
          </w:p>
          <w:p w14:paraId="02553BA9" w14:textId="77777777" w:rsidR="00E828D3" w:rsidRPr="00DA3743" w:rsidRDefault="00E828D3" w:rsidP="006902F7">
            <w:pPr>
              <w:suppressAutoHyphens/>
              <w:rPr>
                <w:spacing w:val="-2"/>
              </w:rPr>
            </w:pPr>
            <w:r w:rsidRPr="00DA3743">
              <w:t>Mhux</w:t>
            </w:r>
            <w:r w:rsidRPr="00DA3743">
              <w:rPr>
                <w:spacing w:val="-7"/>
              </w:rPr>
              <w:t xml:space="preserve"> </w:t>
            </w:r>
            <w:r w:rsidRPr="00DA3743">
              <w:t>komuni:</w:t>
            </w:r>
            <w:r w:rsidRPr="00DA3743">
              <w:rPr>
                <w:spacing w:val="-7"/>
              </w:rPr>
              <w:t xml:space="preserve"> </w:t>
            </w:r>
            <w:r w:rsidRPr="00DA3743">
              <w:t>Reazzjonijiet</w:t>
            </w:r>
            <w:r w:rsidRPr="00DA3743">
              <w:rPr>
                <w:spacing w:val="-7"/>
              </w:rPr>
              <w:t xml:space="preserve"> </w:t>
            </w:r>
            <w:r w:rsidRPr="00DA3743">
              <w:t>fis-sit</w:t>
            </w:r>
            <w:r w:rsidRPr="00DA3743">
              <w:rPr>
                <w:spacing w:val="-6"/>
              </w:rPr>
              <w:t xml:space="preserve"> </w:t>
            </w:r>
            <w:r w:rsidRPr="00DA3743">
              <w:t>ta’</w:t>
            </w:r>
            <w:r w:rsidRPr="00DA3743">
              <w:rPr>
                <w:spacing w:val="-6"/>
              </w:rPr>
              <w:t xml:space="preserve"> </w:t>
            </w:r>
            <w:r w:rsidRPr="00DA3743">
              <w:t>l-injezzjoni</w:t>
            </w:r>
            <w:r w:rsidRPr="00DA3743">
              <w:rPr>
                <w:spacing w:val="-6"/>
              </w:rPr>
              <w:t xml:space="preserve"> </w:t>
            </w:r>
            <w:r w:rsidRPr="00DA3743">
              <w:t>(li</w:t>
            </w:r>
            <w:r w:rsidRPr="00DA3743">
              <w:rPr>
                <w:spacing w:val="-6"/>
              </w:rPr>
              <w:t xml:space="preserve"> </w:t>
            </w:r>
            <w:r w:rsidRPr="00DA3743">
              <w:rPr>
                <w:spacing w:val="-2"/>
              </w:rPr>
              <w:t>jinkludi</w:t>
            </w:r>
            <w:r w:rsidRPr="00DA3743">
              <w:t xml:space="preserve"> emorraġija,</w:t>
            </w:r>
            <w:r w:rsidRPr="00DA3743">
              <w:rPr>
                <w:spacing w:val="-6"/>
              </w:rPr>
              <w:t xml:space="preserve"> </w:t>
            </w:r>
            <w:r w:rsidRPr="00DA3743">
              <w:t>ematoma,</w:t>
            </w:r>
            <w:r w:rsidRPr="00DA3743">
              <w:rPr>
                <w:spacing w:val="-6"/>
              </w:rPr>
              <w:t xml:space="preserve"> </w:t>
            </w:r>
            <w:r w:rsidRPr="00DA3743">
              <w:t>ebusija,</w:t>
            </w:r>
            <w:r w:rsidRPr="00DA3743">
              <w:rPr>
                <w:spacing w:val="-6"/>
              </w:rPr>
              <w:t xml:space="preserve"> </w:t>
            </w:r>
            <w:r w:rsidRPr="00DA3743">
              <w:t>nefħa</w:t>
            </w:r>
            <w:r w:rsidRPr="00DA3743">
              <w:rPr>
                <w:spacing w:val="-6"/>
              </w:rPr>
              <w:t xml:space="preserve"> </w:t>
            </w:r>
            <w:r w:rsidRPr="00DA3743">
              <w:t>u</w:t>
            </w:r>
            <w:r w:rsidRPr="00DA3743">
              <w:rPr>
                <w:spacing w:val="-6"/>
              </w:rPr>
              <w:t xml:space="preserve"> </w:t>
            </w:r>
            <w:r w:rsidRPr="00DA3743">
              <w:t>ħakk),</w:t>
            </w:r>
            <w:r w:rsidRPr="00DA3743">
              <w:rPr>
                <w:spacing w:val="-6"/>
              </w:rPr>
              <w:t xml:space="preserve"> </w:t>
            </w:r>
            <w:r w:rsidRPr="00DA3743">
              <w:rPr>
                <w:spacing w:val="-2"/>
              </w:rPr>
              <w:t>astenja</w:t>
            </w:r>
          </w:p>
          <w:p w14:paraId="45BB1661" w14:textId="6F53921C" w:rsidR="00E828D3" w:rsidRPr="00DA3743" w:rsidRDefault="00E828D3" w:rsidP="006902F7">
            <w:pPr>
              <w:suppressAutoHyphens/>
            </w:pPr>
          </w:p>
        </w:tc>
      </w:tr>
    </w:tbl>
    <w:p w14:paraId="745F52F3" w14:textId="1E2DEB48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*</w:t>
      </w:r>
      <w:r w:rsidR="00E101D0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Ara sezzjoni</w:t>
      </w:r>
      <w:r w:rsidR="004F3189" w:rsidRPr="00DA3743">
        <w:rPr>
          <w:spacing w:val="-2"/>
          <w:sz w:val="20"/>
          <w:szCs w:val="20"/>
        </w:rPr>
        <w:t> </w:t>
      </w:r>
      <w:r w:rsidRPr="00DA3743">
        <w:rPr>
          <w:sz w:val="20"/>
          <w:szCs w:val="20"/>
        </w:rPr>
        <w:t>4.4,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Reazzjonijiet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sistemiċi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u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respiratorji</w:t>
      </w:r>
      <w:r w:rsidRPr="00DA3743">
        <w:rPr>
          <w:spacing w:val="-1"/>
          <w:sz w:val="20"/>
          <w:szCs w:val="20"/>
        </w:rPr>
        <w:t xml:space="preserve"> </w:t>
      </w:r>
      <w:r w:rsidRPr="00DA3743">
        <w:rPr>
          <w:sz w:val="20"/>
          <w:szCs w:val="20"/>
        </w:rPr>
        <w:t>ta’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sensittività</w:t>
      </w:r>
      <w:r w:rsidRPr="00DA3743">
        <w:rPr>
          <w:spacing w:val="-2"/>
          <w:sz w:val="20"/>
          <w:szCs w:val="20"/>
        </w:rPr>
        <w:t xml:space="preserve"> eċċessiva.</w:t>
      </w:r>
    </w:p>
    <w:p w14:paraId="552BB607" w14:textId="77777777" w:rsidR="00C74AA6" w:rsidRPr="00DA3743" w:rsidRDefault="00C74AA6" w:rsidP="006902F7">
      <w:pPr>
        <w:suppressAutoHyphens/>
        <w:rPr>
          <w:u w:val="single"/>
        </w:rPr>
      </w:pPr>
    </w:p>
    <w:p w14:paraId="745F52F5" w14:textId="66473791" w:rsidR="00843B14" w:rsidRPr="00DA3743" w:rsidRDefault="005E3319" w:rsidP="006902F7">
      <w:pPr>
        <w:keepNext/>
        <w:suppressAutoHyphens/>
      </w:pPr>
      <w:r w:rsidRPr="00DA3743">
        <w:rPr>
          <w:u w:val="single"/>
        </w:rPr>
        <w:t>Deskrizzjoni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reazzjonijiet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avversi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magħżula</w:t>
      </w:r>
    </w:p>
    <w:p w14:paraId="745F52F6" w14:textId="77777777" w:rsidR="00843B14" w:rsidRPr="00DA3743" w:rsidRDefault="00843B14" w:rsidP="006902F7">
      <w:pPr>
        <w:keepNext/>
        <w:suppressAutoHyphens/>
      </w:pPr>
    </w:p>
    <w:p w14:paraId="745F52F7" w14:textId="77777777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  <w:spacing w:val="-2"/>
        </w:rPr>
        <w:t>Infezzjonijiet</w:t>
      </w:r>
    </w:p>
    <w:p w14:paraId="2FE51EE3" w14:textId="77777777" w:rsidR="00DE16B4" w:rsidRPr="00DA3743" w:rsidRDefault="00DE16B4" w:rsidP="006902F7">
      <w:pPr>
        <w:keepNext/>
        <w:suppressAutoHyphens/>
      </w:pPr>
    </w:p>
    <w:p w14:paraId="745F52F8" w14:textId="54581DEA" w:rsidR="00843B14" w:rsidRPr="00DA3743" w:rsidRDefault="005E3319" w:rsidP="006902F7">
      <w:pPr>
        <w:suppressAutoHyphens/>
      </w:pPr>
      <w:r w:rsidRPr="00DA3743">
        <w:t>Fi studji kkontrollati bi plaċebo ta’ pazjenti bil-psorijasi, artrite psorijatika, il-marda ta’ Crohn u kolite ulċerattiva, ir-rati ta’ infezzjonijiet jew infezzjonijiet serji kienu jixtiebhu bejn pazjenti kkurati b’ustekinumab</w:t>
      </w:r>
      <w:r w:rsidRPr="00DA3743">
        <w:rPr>
          <w:spacing w:val="-1"/>
        </w:rPr>
        <w:t xml:space="preserve"> </w:t>
      </w:r>
      <w:r w:rsidRPr="00DA3743">
        <w:t>u</w:t>
      </w:r>
      <w:r w:rsidRPr="00DA3743">
        <w:rPr>
          <w:spacing w:val="-1"/>
        </w:rPr>
        <w:t xml:space="preserve"> </w:t>
      </w:r>
      <w:r w:rsidRPr="00DA3743">
        <w:t>dawk</w:t>
      </w:r>
      <w:r w:rsidRPr="00DA3743">
        <w:rPr>
          <w:spacing w:val="-1"/>
        </w:rPr>
        <w:t xml:space="preserve"> </w:t>
      </w:r>
      <w:r w:rsidRPr="00DA3743">
        <w:t>ikkurati</w:t>
      </w:r>
      <w:r w:rsidRPr="00DA3743">
        <w:rPr>
          <w:spacing w:val="-1"/>
        </w:rPr>
        <w:t xml:space="preserve"> </w:t>
      </w:r>
      <w:r w:rsidRPr="00DA3743">
        <w:t>bi</w:t>
      </w:r>
      <w:r w:rsidRPr="00DA3743">
        <w:rPr>
          <w:spacing w:val="-1"/>
        </w:rPr>
        <w:t xml:space="preserve"> </w:t>
      </w:r>
      <w:r w:rsidRPr="00DA3743">
        <w:t>plaċebo.</w:t>
      </w:r>
      <w:r w:rsidRPr="00DA3743">
        <w:rPr>
          <w:spacing w:val="-1"/>
        </w:rPr>
        <w:t xml:space="preserve"> </w:t>
      </w:r>
      <w:r w:rsidRPr="00DA3743">
        <w:t>Fil-perjodu</w:t>
      </w:r>
      <w:r w:rsidRPr="00DA3743">
        <w:rPr>
          <w:spacing w:val="-1"/>
        </w:rPr>
        <w:t xml:space="preserve"> </w:t>
      </w:r>
      <w:r w:rsidRPr="00DA3743">
        <w:t>kkontrollat</w:t>
      </w:r>
      <w:r w:rsidRPr="00DA3743">
        <w:rPr>
          <w:spacing w:val="-1"/>
        </w:rPr>
        <w:t xml:space="preserve"> </w:t>
      </w:r>
      <w:r w:rsidRPr="00DA3743">
        <w:t>bi</w:t>
      </w:r>
      <w:r w:rsidRPr="00DA3743">
        <w:rPr>
          <w:spacing w:val="-1"/>
        </w:rPr>
        <w:t xml:space="preserve"> </w:t>
      </w:r>
      <w:r w:rsidRPr="00DA3743">
        <w:t>plaċebo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dawn</w:t>
      </w:r>
      <w:r w:rsidRPr="00DA3743">
        <w:rPr>
          <w:spacing w:val="-1"/>
        </w:rPr>
        <w:t xml:space="preserve"> </w:t>
      </w:r>
      <w:r w:rsidRPr="00DA3743">
        <w:t>l-istudji kliniċi, ir-rata ta’ infezzjoni kienet ta’ 1.36</w:t>
      </w:r>
      <w:r w:rsidR="00CD4A99" w:rsidRPr="00DA3743">
        <w:t> </w:t>
      </w:r>
      <w:r w:rsidRPr="00DA3743">
        <w:t>għal kull sena ta’ sorveljanza wara l-kura ta’ pazjent fil-pazjenti kkurati b’ustekinumab u 1.34</w:t>
      </w:r>
      <w:r w:rsidR="00CD4A99" w:rsidRPr="00DA3743">
        <w:t> </w:t>
      </w:r>
      <w:r w:rsidRPr="00DA3743">
        <w:t>fil-pazjenti kkurati bi plaċebo. Infezzjonijiet serji seħħew b’rata ta’ 0.03</w:t>
      </w:r>
      <w:r w:rsidR="008E2044" w:rsidRPr="00DA3743">
        <w:t> 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sorvelajanza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</w:t>
      </w:r>
      <w:r w:rsidRPr="00DA3743">
        <w:rPr>
          <w:spacing w:val="-3"/>
        </w:rPr>
        <w:t xml:space="preserve"> </w:t>
      </w:r>
      <w:r w:rsidRPr="00DA3743">
        <w:t>fil-pazjenti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(30</w:t>
      </w:r>
      <w:r w:rsidR="008E2044" w:rsidRPr="00DA3743">
        <w:rPr>
          <w:spacing w:val="-2"/>
        </w:rPr>
        <w:t> </w:t>
      </w:r>
      <w:r w:rsidRPr="00DA3743">
        <w:t>infezzjoni serja f’930</w:t>
      </w:r>
      <w:r w:rsidR="00CD4A99" w:rsidRPr="00DA3743">
        <w:t> </w:t>
      </w:r>
      <w:r w:rsidRPr="00DA3743">
        <w:t>sena ta’ sorveljanza wara l-kura ta’ pazjent) u 0.03</w:t>
      </w:r>
      <w:r w:rsidR="00CD4A99" w:rsidRPr="00DA3743">
        <w:t> </w:t>
      </w:r>
      <w:r w:rsidRPr="00DA3743">
        <w:t>fil-pazjenti kkurati bi plaċebo (15-il infezzjoni serja fi 434</w:t>
      </w:r>
      <w:r w:rsidR="00CD4A99" w:rsidRPr="00DA3743">
        <w:t> </w:t>
      </w:r>
      <w:r w:rsidRPr="00DA3743">
        <w:t>sena ta’ sorveljanza wara l-kura ta’pazjent) (ara sezzjoni</w:t>
      </w:r>
      <w:r w:rsidR="004F3189" w:rsidRPr="00DA3743">
        <w:t> </w:t>
      </w:r>
      <w:r w:rsidRPr="00DA3743">
        <w:t>4.4).</w:t>
      </w:r>
    </w:p>
    <w:p w14:paraId="745F52F9" w14:textId="77777777" w:rsidR="00843B14" w:rsidRPr="00DA3743" w:rsidRDefault="00843B14" w:rsidP="006902F7">
      <w:pPr>
        <w:suppressAutoHyphens/>
      </w:pPr>
    </w:p>
    <w:p w14:paraId="745F52FC" w14:textId="74C2703C" w:rsidR="00843B14" w:rsidRPr="00DA3743" w:rsidRDefault="005E3319" w:rsidP="006902F7">
      <w:pPr>
        <w:suppressAutoHyphens/>
      </w:pPr>
      <w:r w:rsidRPr="00DA3743">
        <w:lastRenderedPageBreak/>
        <w:t>Fil-porzjonijiet</w:t>
      </w:r>
      <w:r w:rsidRPr="00DA3743">
        <w:rPr>
          <w:spacing w:val="-2"/>
        </w:rPr>
        <w:t xml:space="preserve"> </w:t>
      </w:r>
      <w:r w:rsidRPr="00DA3743">
        <w:t>tal-istudji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tal-psorijasi,</w:t>
      </w:r>
      <w:r w:rsidRPr="00DA3743">
        <w:rPr>
          <w:spacing w:val="-3"/>
        </w:rPr>
        <w:t xml:space="preserve"> </w:t>
      </w:r>
      <w:r w:rsidRPr="00DA3743">
        <w:t>artrite</w:t>
      </w:r>
      <w:r w:rsidRPr="00DA3743">
        <w:rPr>
          <w:spacing w:val="-3"/>
        </w:rPr>
        <w:t xml:space="preserve"> </w:t>
      </w:r>
      <w:r w:rsidRPr="00DA3743">
        <w:t>psorijatika,</w:t>
      </w:r>
      <w:r w:rsidRPr="00DA3743">
        <w:rPr>
          <w:spacing w:val="-2"/>
        </w:rPr>
        <w:t xml:space="preserve"> </w:t>
      </w:r>
      <w:r w:rsidRPr="00DA3743">
        <w:t>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kolite</w:t>
      </w:r>
      <w:r w:rsidRPr="00DA3743">
        <w:rPr>
          <w:spacing w:val="-2"/>
        </w:rPr>
        <w:t xml:space="preserve"> </w:t>
      </w:r>
      <w:r w:rsidRPr="00DA3743">
        <w:t>ulċerattiva kkontrollati u mhux ikkontrollati, li jirrappreżentaw 1</w:t>
      </w:r>
      <w:r w:rsidR="008C611D">
        <w:t>5</w:t>
      </w:r>
      <w:r w:rsidR="00CD4A99" w:rsidRPr="00DA3743">
        <w:t> </w:t>
      </w:r>
      <w:r w:rsidR="008C611D">
        <w:t>227 </w:t>
      </w:r>
      <w:r w:rsidRPr="00DA3743">
        <w:t>sena ta’ pazjenti ta’ espożizzjoni</w:t>
      </w:r>
      <w:r w:rsidR="008E2044" w:rsidRPr="00DA3743">
        <w:t xml:space="preserve"> </w:t>
      </w:r>
      <w:r w:rsidR="008C611D">
        <w:t xml:space="preserve">għal </w:t>
      </w:r>
      <w:r w:rsidR="008C611D" w:rsidRPr="00A50D07">
        <w:t xml:space="preserve">ustekinumab </w:t>
      </w:r>
      <w:r w:rsidRPr="00DA3743">
        <w:t>f’6</w:t>
      </w:r>
      <w:r w:rsidR="00CD4A99" w:rsidRPr="00DA3743">
        <w:t> </w:t>
      </w:r>
      <w:r w:rsidRPr="00DA3743">
        <w:t>7</w:t>
      </w:r>
      <w:r w:rsidR="008C611D">
        <w:t>10</w:t>
      </w:r>
      <w:r w:rsidR="008E2044" w:rsidRPr="00DA3743">
        <w:rPr>
          <w:spacing w:val="-7"/>
        </w:rPr>
        <w:t> </w:t>
      </w:r>
      <w:r w:rsidRPr="00DA3743">
        <w:t>pazjenti,</w:t>
      </w:r>
      <w:r w:rsidRPr="00DA3743">
        <w:rPr>
          <w:spacing w:val="-5"/>
        </w:rPr>
        <w:t xml:space="preserve"> </w:t>
      </w:r>
      <w:r w:rsidRPr="00DA3743">
        <w:t>il-segwitu</w:t>
      </w:r>
      <w:r w:rsidRPr="00DA3743">
        <w:rPr>
          <w:spacing w:val="-4"/>
        </w:rPr>
        <w:t xml:space="preserve"> </w:t>
      </w:r>
      <w:r w:rsidRPr="00DA3743">
        <w:t>medjan</w:t>
      </w:r>
      <w:r w:rsidRPr="00DA3743">
        <w:rPr>
          <w:spacing w:val="-5"/>
        </w:rPr>
        <w:t xml:space="preserve"> </w:t>
      </w:r>
      <w:r w:rsidRPr="00DA3743">
        <w:t>kien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1.</w:t>
      </w:r>
      <w:r w:rsidR="008C611D">
        <w:t>2</w:t>
      </w:r>
      <w:r w:rsidR="00CD4A99" w:rsidRPr="00DA3743">
        <w:rPr>
          <w:spacing w:val="-7"/>
        </w:rPr>
        <w:t> </w:t>
      </w:r>
      <w:r w:rsidRPr="00DA3743">
        <w:t>sena;</w:t>
      </w:r>
      <w:r w:rsidRPr="00DA3743">
        <w:rPr>
          <w:spacing w:val="-5"/>
        </w:rPr>
        <w:t xml:space="preserve"> </w:t>
      </w:r>
      <w:r w:rsidRPr="00DA3743">
        <w:t>1.</w:t>
      </w:r>
      <w:r w:rsidR="008C611D">
        <w:t>7</w:t>
      </w:r>
      <w:r w:rsidR="00CD4A99" w:rsidRPr="00DA3743">
        <w:t> </w:t>
      </w:r>
      <w:r w:rsidR="008C611D">
        <w:t>sena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5"/>
        </w:rPr>
        <w:t xml:space="preserve"> </w:t>
      </w:r>
      <w:r w:rsidRPr="00DA3743">
        <w:t>studji</w:t>
      </w:r>
      <w:r w:rsidRPr="00DA3743">
        <w:rPr>
          <w:spacing w:val="-5"/>
        </w:rPr>
        <w:t xml:space="preserve"> </w:t>
      </w:r>
      <w:r w:rsidRPr="00DA3743">
        <w:t>dwar</w:t>
      </w:r>
      <w:r w:rsidRPr="00DA3743">
        <w:rPr>
          <w:spacing w:val="-5"/>
        </w:rPr>
        <w:t xml:space="preserve"> </w:t>
      </w:r>
      <w:r w:rsidRPr="00DA3743">
        <w:t>il-mard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psorjatiku,</w:t>
      </w:r>
      <w:r w:rsidR="008E2044" w:rsidRPr="00DA3743">
        <w:t xml:space="preserve"> </w:t>
      </w:r>
      <w:r w:rsidRPr="00DA3743">
        <w:t>0.6</w:t>
      </w:r>
      <w:r w:rsidR="008E2044" w:rsidRPr="00DA3743">
        <w:t> </w:t>
      </w:r>
      <w:r w:rsidRPr="00DA3743">
        <w:t xml:space="preserve">snin għal studji dwar il-marda ta’ Crohn u </w:t>
      </w:r>
      <w:r w:rsidR="008C611D">
        <w:t>2.3 snin</w:t>
      </w:r>
      <w:r w:rsidRPr="00DA3743">
        <w:t xml:space="preserve"> għal studji dwar kolite ulċerattiva. Ir-rata ta’ infezzjoni kienet </w:t>
      </w:r>
      <w:r w:rsidR="008C611D">
        <w:t>0.85</w:t>
      </w:r>
      <w:r w:rsidR="00CD4A99" w:rsidRPr="00DA3743">
        <w:t> </w:t>
      </w:r>
      <w:r w:rsidRPr="00DA3743">
        <w:t>għal kull sena ta’ sorveljanza wara l-kura ta’ pazjent fil-pazjenti kkurati b’ustekinumab,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r-rata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serji</w:t>
      </w:r>
      <w:r w:rsidRPr="00DA3743">
        <w:rPr>
          <w:spacing w:val="-3"/>
        </w:rPr>
        <w:t xml:space="preserve"> </w:t>
      </w:r>
      <w:r w:rsidRPr="00DA3743">
        <w:t>kienet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0.02</w:t>
      </w:r>
      <w:r w:rsidR="00CD4A99" w:rsidRPr="00DA3743">
        <w:rPr>
          <w:spacing w:val="-3"/>
        </w:rPr>
        <w:t> 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sorveljanza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 ta’ pazjent fil</w:t>
      </w:r>
      <w:r w:rsidR="008E2044" w:rsidRPr="00DA3743">
        <w:noBreakHyphen/>
      </w:r>
      <w:r w:rsidRPr="00DA3743">
        <w:t>pazjenti kkurati b’ustekinumab (</w:t>
      </w:r>
      <w:r w:rsidR="008C611D">
        <w:t>289</w:t>
      </w:r>
      <w:r w:rsidR="00CD4A99" w:rsidRPr="00DA3743">
        <w:t> </w:t>
      </w:r>
      <w:r w:rsidRPr="00DA3743">
        <w:t>infezzjoni serja f’1</w:t>
      </w:r>
      <w:r w:rsidR="008C611D">
        <w:t>5</w:t>
      </w:r>
      <w:r w:rsidR="00CD4A99" w:rsidRPr="00DA3743">
        <w:t> </w:t>
      </w:r>
      <w:r w:rsidR="008C611D">
        <w:t>227</w:t>
      </w:r>
      <w:r w:rsidR="00CD4A99" w:rsidRPr="00DA3743">
        <w:t> </w:t>
      </w:r>
      <w:r w:rsidRPr="00DA3743">
        <w:t>sena ta’ sorveljanza wara l-kura ta’ pazjenti) u infezzjonijiet serji rrapportati kienu jinkludu pulmonite, axxess fl-anus, ċellulite, pulmonite, divertikulite, gastroenterite u infezzjonijiet virali.</w:t>
      </w:r>
    </w:p>
    <w:p w14:paraId="21715C9A" w14:textId="77777777" w:rsidR="008119B3" w:rsidRPr="00DA3743" w:rsidRDefault="008119B3" w:rsidP="006902F7">
      <w:pPr>
        <w:suppressAutoHyphens/>
      </w:pPr>
    </w:p>
    <w:p w14:paraId="745F52FD" w14:textId="2CB7C79B" w:rsidR="00843B14" w:rsidRPr="00DA3743" w:rsidRDefault="005E3319" w:rsidP="006902F7">
      <w:pPr>
        <w:suppressAutoHyphens/>
      </w:pPr>
      <w:r w:rsidRPr="00DA3743">
        <w:t>Fl-istudji</w:t>
      </w:r>
      <w:r w:rsidRPr="00DA3743">
        <w:rPr>
          <w:spacing w:val="-2"/>
        </w:rPr>
        <w:t xml:space="preserve"> </w:t>
      </w:r>
      <w:r w:rsidRPr="00DA3743">
        <w:t>kliniċi,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b’tuberkulosi</w:t>
      </w:r>
      <w:r w:rsidRPr="00DA3743">
        <w:rPr>
          <w:spacing w:val="-3"/>
        </w:rPr>
        <w:t xml:space="preserve"> </w:t>
      </w:r>
      <w:r w:rsidRPr="00DA3743">
        <w:t>mhux</w:t>
      </w:r>
      <w:r w:rsidRPr="00DA3743">
        <w:rPr>
          <w:spacing w:val="-3"/>
        </w:rPr>
        <w:t xml:space="preserve"> </w:t>
      </w:r>
      <w:r w:rsidRPr="00DA3743">
        <w:t>attiva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fl-istess</w:t>
      </w:r>
      <w:r w:rsidRPr="00DA3743">
        <w:rPr>
          <w:spacing w:val="-2"/>
        </w:rPr>
        <w:t xml:space="preserve"> </w:t>
      </w:r>
      <w:r w:rsidRPr="00DA3743">
        <w:t>ħin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b’isoniazid</w:t>
      </w:r>
      <w:r w:rsidRPr="00DA3743">
        <w:rPr>
          <w:spacing w:val="-3"/>
        </w:rPr>
        <w:t xml:space="preserve"> </w:t>
      </w:r>
      <w:r w:rsidRPr="00DA3743">
        <w:t>ma żviluppawx tuberkulosi.</w:t>
      </w:r>
    </w:p>
    <w:p w14:paraId="6ED94B50" w14:textId="77777777" w:rsidR="00C74AA6" w:rsidRPr="00DA3743" w:rsidRDefault="00C74AA6" w:rsidP="006902F7">
      <w:pPr>
        <w:suppressAutoHyphens/>
        <w:rPr>
          <w:u w:val="single"/>
        </w:rPr>
      </w:pPr>
    </w:p>
    <w:p w14:paraId="745F52FE" w14:textId="08F30A28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Tumuri</w:t>
      </w:r>
      <w:r w:rsidRPr="00DA3743">
        <w:rPr>
          <w:i/>
          <w:iCs/>
          <w:spacing w:val="-6"/>
        </w:rPr>
        <w:t xml:space="preserve"> </w:t>
      </w:r>
      <w:r w:rsidRPr="00DA3743">
        <w:rPr>
          <w:i/>
          <w:iCs/>
          <w:spacing w:val="-2"/>
        </w:rPr>
        <w:t>malinni</w:t>
      </w:r>
    </w:p>
    <w:p w14:paraId="7E5A763A" w14:textId="77777777" w:rsidR="00DE16B4" w:rsidRPr="00DA3743" w:rsidRDefault="00DE16B4" w:rsidP="006902F7">
      <w:pPr>
        <w:keepNext/>
        <w:suppressAutoHyphens/>
      </w:pPr>
    </w:p>
    <w:p w14:paraId="745F52FF" w14:textId="7D924CC2" w:rsidR="00843B14" w:rsidRPr="00DA3743" w:rsidRDefault="005E3319" w:rsidP="006902F7">
      <w:pPr>
        <w:suppressAutoHyphens/>
      </w:pPr>
      <w:r w:rsidRPr="00DA3743">
        <w:t>Fil-perijodu</w:t>
      </w:r>
      <w:r w:rsidRPr="00DA3743">
        <w:rPr>
          <w:spacing w:val="-2"/>
        </w:rPr>
        <w:t xml:space="preserve"> </w:t>
      </w:r>
      <w:r w:rsidRPr="00DA3743">
        <w:t>kkontrollat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2"/>
        </w:rPr>
        <w:t xml:space="preserve"> </w:t>
      </w:r>
      <w:r w:rsidRPr="00DA3743">
        <w:t>plaċebo</w:t>
      </w:r>
      <w:r w:rsidRPr="00DA3743">
        <w:rPr>
          <w:spacing w:val="-2"/>
        </w:rPr>
        <w:t xml:space="preserve"> </w:t>
      </w:r>
      <w:r w:rsidRPr="00DA3743">
        <w:t>tal-istudji</w:t>
      </w:r>
      <w:r w:rsidRPr="00DA3743">
        <w:rPr>
          <w:spacing w:val="-2"/>
        </w:rPr>
        <w:t xml:space="preserve"> </w:t>
      </w:r>
      <w:r w:rsidRPr="00DA3743">
        <w:t>kliniċi</w:t>
      </w:r>
      <w:r w:rsidRPr="00DA3743">
        <w:rPr>
          <w:spacing w:val="-2"/>
        </w:rPr>
        <w:t xml:space="preserve"> </w:t>
      </w:r>
      <w:r w:rsidRPr="00DA3743">
        <w:t>tal-psorijasi,</w:t>
      </w:r>
      <w:r w:rsidRPr="00DA3743">
        <w:rPr>
          <w:spacing w:val="-2"/>
        </w:rPr>
        <w:t xml:space="preserve"> </w:t>
      </w:r>
      <w:r w:rsidRPr="00DA3743">
        <w:t>artrite</w:t>
      </w:r>
      <w:r w:rsidRPr="00DA3743">
        <w:rPr>
          <w:spacing w:val="-2"/>
        </w:rPr>
        <w:t xml:space="preserve"> </w:t>
      </w:r>
      <w:r w:rsidRPr="00DA3743">
        <w:t>psorijatika,</w:t>
      </w:r>
      <w:r w:rsidRPr="00DA3743">
        <w:rPr>
          <w:spacing w:val="-1"/>
        </w:rPr>
        <w:t xml:space="preserve"> </w:t>
      </w:r>
      <w:r w:rsidRPr="00DA3743">
        <w:t>il-marda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Crohn u</w:t>
      </w:r>
      <w:r w:rsidRPr="00DA3743">
        <w:rPr>
          <w:spacing w:val="-3"/>
        </w:rPr>
        <w:t xml:space="preserve"> </w:t>
      </w:r>
      <w:r w:rsidRPr="00DA3743">
        <w:t>kolite</w:t>
      </w:r>
      <w:r w:rsidRPr="00DA3743">
        <w:rPr>
          <w:spacing w:val="-2"/>
        </w:rPr>
        <w:t xml:space="preserve"> </w:t>
      </w:r>
      <w:r w:rsidRPr="00DA3743">
        <w:t>ulċerattiva,</w:t>
      </w:r>
      <w:r w:rsidRPr="00DA3743">
        <w:rPr>
          <w:spacing w:val="-2"/>
        </w:rPr>
        <w:t xml:space="preserve"> </w:t>
      </w:r>
      <w:r w:rsidRPr="00DA3743">
        <w:t>l-inċidenza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tumuri</w:t>
      </w:r>
      <w:r w:rsidRPr="00DA3743">
        <w:rPr>
          <w:spacing w:val="-3"/>
        </w:rPr>
        <w:t xml:space="preserve"> </w:t>
      </w:r>
      <w:r w:rsidRPr="00DA3743">
        <w:t>malinni</w:t>
      </w:r>
      <w:r w:rsidRPr="00DA3743">
        <w:rPr>
          <w:spacing w:val="-3"/>
        </w:rPr>
        <w:t xml:space="preserve"> </w:t>
      </w:r>
      <w:r w:rsidRPr="00DA3743">
        <w:t>minbarra</w:t>
      </w:r>
      <w:r w:rsidRPr="00DA3743">
        <w:rPr>
          <w:spacing w:val="-3"/>
        </w:rPr>
        <w:t xml:space="preserve"> </w:t>
      </w:r>
      <w:r w:rsidRPr="00DA3743">
        <w:t>kanċer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mhux</w:t>
      </w:r>
      <w:r w:rsidRPr="00DA3743">
        <w:rPr>
          <w:spacing w:val="-3"/>
        </w:rPr>
        <w:t xml:space="preserve"> </w:t>
      </w:r>
      <w:r w:rsidRPr="00DA3743">
        <w:t>melanoma,</w:t>
      </w:r>
      <w:r w:rsidRPr="00DA3743">
        <w:rPr>
          <w:spacing w:val="-3"/>
        </w:rPr>
        <w:t xml:space="preserve"> </w:t>
      </w:r>
      <w:r w:rsidRPr="00DA3743">
        <w:t>kienet ta’</w:t>
      </w:r>
      <w:r w:rsidRPr="00DA3743">
        <w:rPr>
          <w:spacing w:val="-2"/>
        </w:rPr>
        <w:t xml:space="preserve"> </w:t>
      </w:r>
      <w:r w:rsidRPr="00DA3743">
        <w:t>0.11</w:t>
      </w:r>
      <w:r w:rsidR="00CD4A99" w:rsidRPr="00DA3743">
        <w:rPr>
          <w:spacing w:val="-2"/>
        </w:rPr>
        <w:t> 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kull</w:t>
      </w:r>
      <w:r w:rsidRPr="00DA3743">
        <w:rPr>
          <w:spacing w:val="-2"/>
        </w:rPr>
        <w:t xml:space="preserve"> </w:t>
      </w:r>
      <w:r w:rsidRPr="00DA3743">
        <w:t>100</w:t>
      </w:r>
      <w:r w:rsidR="00CD4A99" w:rsidRPr="00DA3743">
        <w:rPr>
          <w:spacing w:val="-5"/>
        </w:rPr>
        <w:t> 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sorveljanza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pazjent</w:t>
      </w:r>
      <w:r w:rsidRPr="00DA3743">
        <w:rPr>
          <w:spacing w:val="-2"/>
        </w:rPr>
        <w:t xml:space="preserve"> </w:t>
      </w:r>
      <w:r w:rsidRPr="00DA3743">
        <w:t>għall-pazjenti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b’ustekinumab (pazjent wieħed f’929</w:t>
      </w:r>
      <w:r w:rsidR="00CD4A99" w:rsidRPr="00DA3743">
        <w:t> </w:t>
      </w:r>
      <w:r w:rsidRPr="00DA3743">
        <w:t>snin ta’ sorveljanza wara l-kura ta’ pazjenti) meta mqabbla ma’ 0.23</w:t>
      </w:r>
      <w:r w:rsidR="008E2044" w:rsidRPr="00DA3743">
        <w:t> </w:t>
      </w:r>
      <w:r w:rsidRPr="00DA3743">
        <w:t>għall</w:t>
      </w:r>
      <w:r w:rsidR="008E2044" w:rsidRPr="00DA3743">
        <w:noBreakHyphen/>
      </w:r>
      <w:r w:rsidRPr="00DA3743">
        <w:t>pazjenti kkurati bi plaċebo (pazjent wieħed fi 434</w:t>
      </w:r>
      <w:r w:rsidR="00CD4A99" w:rsidRPr="00DA3743">
        <w:t> </w:t>
      </w:r>
      <w:r w:rsidRPr="00DA3743">
        <w:t>sena ta’ sorveljanza wara l-kura ta’ pazjent). L- inċidenza ta’ kanċer tal-ġilda li mhux melanoma kien ta’ 0.43</w:t>
      </w:r>
      <w:r w:rsidR="00CD4A99" w:rsidRPr="00DA3743">
        <w:t> </w:t>
      </w:r>
      <w:r w:rsidRPr="00DA3743">
        <w:t>għal kull 100</w:t>
      </w:r>
      <w:r w:rsidR="00CD4A99" w:rsidRPr="00DA3743">
        <w:t> </w:t>
      </w:r>
      <w:r w:rsidRPr="00DA3743">
        <w:t>sena ta’ pazjent għal pazjenti kkurati b’ustekinumab (4</w:t>
      </w:r>
      <w:r w:rsidR="00CD4A99" w:rsidRPr="00DA3743">
        <w:t> </w:t>
      </w:r>
      <w:r w:rsidRPr="00DA3743">
        <w:t>pazjenti fi 929</w:t>
      </w:r>
      <w:r w:rsidR="00CD4A99" w:rsidRPr="00DA3743">
        <w:t> </w:t>
      </w:r>
      <w:r w:rsidRPr="00DA3743">
        <w:t>sena ta’ sorveljanza wara l-kura ta’ pazjent) meta mqabbla ma’ 0.46</w:t>
      </w:r>
      <w:r w:rsidR="00CD4A99" w:rsidRPr="00DA3743">
        <w:t> </w:t>
      </w:r>
      <w:r w:rsidRPr="00DA3743">
        <w:t>għal pazjenti kkurati bi plaċebo (2</w:t>
      </w:r>
      <w:r w:rsidR="00CD4A99" w:rsidRPr="00DA3743">
        <w:t> </w:t>
      </w:r>
      <w:r w:rsidRPr="00DA3743">
        <w:t>pazjenti fi 433</w:t>
      </w:r>
      <w:r w:rsidR="00CD4A99" w:rsidRPr="00DA3743">
        <w:t> </w:t>
      </w:r>
      <w:r w:rsidRPr="00DA3743">
        <w:t>sena ta’ sorveljanza wara l-kura ta’ pazjent).</w:t>
      </w:r>
    </w:p>
    <w:p w14:paraId="745F5300" w14:textId="77777777" w:rsidR="00843B14" w:rsidRPr="00DA3743" w:rsidRDefault="00843B14" w:rsidP="006902F7">
      <w:pPr>
        <w:suppressAutoHyphens/>
      </w:pPr>
    </w:p>
    <w:p w14:paraId="745F5302" w14:textId="6C013ABB" w:rsidR="00843B14" w:rsidRPr="00DA3743" w:rsidRDefault="005E3319" w:rsidP="006902F7">
      <w:pPr>
        <w:suppressAutoHyphens/>
      </w:pPr>
      <w:r w:rsidRPr="00DA3743">
        <w:t>Fil-perijodi kkontrollati u mhux ikkontrollati tal-istudji kliniċi dwar il-psorijasi, artrite psorijatika, il</w:t>
      </w:r>
      <w:r w:rsidR="008E2044" w:rsidRPr="00DA3743">
        <w:noBreakHyphen/>
      </w:r>
      <w:r w:rsidRPr="00DA3743">
        <w:t>marda ta’ Crohn u kolite ulċerattiva, li jirrappreżentaw 1</w:t>
      </w:r>
      <w:r w:rsidR="008C611D">
        <w:t>5</w:t>
      </w:r>
      <w:r w:rsidR="00CD4A99" w:rsidRPr="00DA3743">
        <w:t> </w:t>
      </w:r>
      <w:r w:rsidR="008C611D">
        <w:t>205 snin</w:t>
      </w:r>
      <w:r w:rsidR="008C611D" w:rsidRPr="00DA3743">
        <w:t xml:space="preserve"> </w:t>
      </w:r>
      <w:r w:rsidRPr="00DA3743">
        <w:t xml:space="preserve">ta’ pazjenti ta’ espożizzjoni </w:t>
      </w:r>
      <w:r w:rsidR="008C611D">
        <w:t xml:space="preserve">għal </w:t>
      </w:r>
      <w:r w:rsidR="008C611D" w:rsidRPr="00A50D07">
        <w:t xml:space="preserve">ustekinumab </w:t>
      </w:r>
      <w:r w:rsidRPr="00DA3743">
        <w:t>f’6</w:t>
      </w:r>
      <w:r w:rsidR="00CD4A99" w:rsidRPr="00DA3743">
        <w:t> </w:t>
      </w:r>
      <w:r w:rsidRPr="00DA3743">
        <w:t>7</w:t>
      </w:r>
      <w:r w:rsidR="008C611D">
        <w:t>10</w:t>
      </w:r>
      <w:r w:rsidR="00CD4A99" w:rsidRPr="00DA3743">
        <w:t> </w:t>
      </w:r>
      <w:r w:rsidRPr="00DA3743">
        <w:t>pazjenti, il-perijodu ta’ sorveljanza medjan kien ta’ 1.</w:t>
      </w:r>
      <w:r w:rsidR="008C611D">
        <w:t>2</w:t>
      </w:r>
      <w:r w:rsidR="00CD4A99" w:rsidRPr="00DA3743">
        <w:t> </w:t>
      </w:r>
      <w:r w:rsidRPr="00DA3743">
        <w:t>sena; 1.</w:t>
      </w:r>
      <w:r w:rsidR="008C611D">
        <w:t>7</w:t>
      </w:r>
      <w:r w:rsidR="00CD4A99" w:rsidRPr="00DA3743">
        <w:t> </w:t>
      </w:r>
      <w:r w:rsidRPr="00DA3743">
        <w:t>s</w:t>
      </w:r>
      <w:r w:rsidR="008C611D">
        <w:t>ena</w:t>
      </w:r>
      <w:r w:rsidRPr="00DA3743">
        <w:t xml:space="preserve"> għal studji dwar mard psorjatiku, 0.6</w:t>
      </w:r>
      <w:r w:rsidR="00CD4A99" w:rsidRPr="00DA3743">
        <w:t> </w:t>
      </w:r>
      <w:r w:rsidRPr="00DA3743">
        <w:t xml:space="preserve">snin għal studji dwar il-marda ta’ Crohn u </w:t>
      </w:r>
      <w:r w:rsidR="008C611D">
        <w:t>2.3 snin</w:t>
      </w:r>
      <w:r w:rsidRPr="00DA3743">
        <w:t xml:space="preserve"> għal studji dwar kolite ulċerattiva. Tumuri malinni li ma jinkludux kanċer tal-ġilda li mhux melanoma ġew irrappurtati f’</w:t>
      </w:r>
      <w:r w:rsidR="008C611D">
        <w:t>76</w:t>
      </w:r>
      <w:r w:rsidR="00CD4A99" w:rsidRPr="00DA3743">
        <w:t> </w:t>
      </w:r>
      <w:r w:rsidRPr="00DA3743">
        <w:t>pazjent f’1</w:t>
      </w:r>
      <w:r w:rsidR="008C611D">
        <w:t>5</w:t>
      </w:r>
      <w:r w:rsidR="00CD4A99" w:rsidRPr="00DA3743">
        <w:t> </w:t>
      </w:r>
      <w:r w:rsidR="008C611D">
        <w:t>205 snin</w:t>
      </w:r>
      <w:r w:rsidRPr="00DA3743">
        <w:t xml:space="preserve"> ta’ pazjenti ssorveljati wara l-kura (inċidenza ta’ 0.5</w:t>
      </w:r>
      <w:r w:rsidR="008C611D">
        <w:t>0</w:t>
      </w:r>
      <w:r w:rsidR="00CD4A99" w:rsidRPr="00DA3743">
        <w:t> </w:t>
      </w:r>
      <w:r w:rsidRPr="00DA3743">
        <w:t>kull 100</w:t>
      </w:r>
      <w:r w:rsidR="00CD4A99" w:rsidRPr="00DA3743">
        <w:t> </w:t>
      </w:r>
      <w:r w:rsidRPr="00DA3743">
        <w:t>sena ta’ sorveljanza ta’ pazjent wara l-kura għal dawk il-pazjenti kkurati b’ustekinumab). L-inċidenza ta’ tumuri malinni rrappurtata f’pazjenti kkurati b’ustekinumab kienet tixbah l-inċidenza mistennija fil-popolazzjoni ġenerali (proporzjon ta’ inċidenza standardizzat</w:t>
      </w:r>
      <w:r w:rsidR="00DE16B4" w:rsidRPr="00DA3743">
        <w:t> </w:t>
      </w:r>
      <w:r w:rsidRPr="00DA3743">
        <w:t>=</w:t>
      </w:r>
      <w:r w:rsidR="00DE16B4" w:rsidRPr="00DA3743">
        <w:t> </w:t>
      </w:r>
      <w:r w:rsidRPr="00DA3743">
        <w:t>0.9</w:t>
      </w:r>
      <w:r w:rsidR="008C611D">
        <w:t>4</w:t>
      </w:r>
      <w:r w:rsidRPr="00DA3743">
        <w:t xml:space="preserve"> [95% intervall ta’ kunfidenza: 0.7</w:t>
      </w:r>
      <w:r w:rsidR="008C611D">
        <w:t>3</w:t>
      </w:r>
      <w:r w:rsidRPr="00DA3743">
        <w:t>, 1.</w:t>
      </w:r>
      <w:r w:rsidR="008C611D">
        <w:t>18</w:t>
      </w:r>
      <w:r w:rsidRPr="00DA3743">
        <w:t>], aġġustat għall-età, sess u razza). It-tumuri malinni osservati l-aktar frekwenti, minbarra kanċer tal</w:t>
      </w:r>
      <w:r w:rsidR="008E2044" w:rsidRPr="00DA3743">
        <w:noBreakHyphen/>
      </w:r>
      <w:r w:rsidRPr="00DA3743">
        <w:t>ġilda li mhux melanoma, kienu fil-prostata, melanoma</w:t>
      </w:r>
      <w:r w:rsidR="008C611D">
        <w:t>,</w:t>
      </w:r>
      <w:r w:rsidR="008C611D" w:rsidRPr="00DA3743">
        <w:t xml:space="preserve"> kanċer fil-kolon u r-rektum</w:t>
      </w:r>
      <w:r w:rsidRPr="00DA3743">
        <w:t xml:space="preserve"> u fis-sider. L</w:t>
      </w:r>
      <w:r w:rsidR="008E2044" w:rsidRPr="00DA3743">
        <w:noBreakHyphen/>
      </w:r>
      <w:r w:rsidRPr="00DA3743">
        <w:t>inċidenza ta’ kanċer tal-ġilda li mhux melanoma kienet ta’ 0.4</w:t>
      </w:r>
      <w:r w:rsidR="008C611D">
        <w:t>6</w:t>
      </w:r>
      <w:r w:rsidR="00DE16B4" w:rsidRPr="00DA3743">
        <w:t> </w:t>
      </w:r>
      <w:r w:rsidRPr="00DA3743">
        <w:t>kull 100</w:t>
      </w:r>
      <w:r w:rsidR="00DE16B4" w:rsidRPr="00DA3743">
        <w:t> </w:t>
      </w:r>
      <w:r w:rsidRPr="00DA3743">
        <w:t>sena ta’ sorveljanza tal</w:t>
      </w:r>
      <w:r w:rsidR="008E2044" w:rsidRPr="00DA3743">
        <w:noBreakHyphen/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(</w:t>
      </w:r>
      <w:r w:rsidR="008C611D">
        <w:t>69</w:t>
      </w:r>
      <w:r w:rsidR="00DE16B4" w:rsidRPr="00DA3743">
        <w:t> </w:t>
      </w:r>
      <w:r w:rsidRPr="00DA3743">
        <w:t>pazjent</w:t>
      </w:r>
      <w:r w:rsidRPr="00DA3743">
        <w:rPr>
          <w:spacing w:val="-3"/>
        </w:rPr>
        <w:t xml:space="preserve"> </w:t>
      </w:r>
      <w:r w:rsidRPr="00DA3743">
        <w:t>f’1</w:t>
      </w:r>
      <w:r w:rsidR="008C611D">
        <w:t>5</w:t>
      </w:r>
      <w:r w:rsidR="00DE16B4" w:rsidRPr="00DA3743">
        <w:t> </w:t>
      </w:r>
      <w:r w:rsidR="008C611D">
        <w:t>165 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sorveljanza</w:t>
      </w:r>
      <w:r w:rsidRPr="00DA3743">
        <w:rPr>
          <w:spacing w:val="-5"/>
        </w:rPr>
        <w:t xml:space="preserve"> </w:t>
      </w:r>
      <w:r w:rsidRPr="00DA3743">
        <w:t>tal- pazjent wara l-kura). Il-proporzjon ta’ pazjenti b’kanċer tal-ġilda taċ-ċelluli bażali kontra taċ</w:t>
      </w:r>
      <w:r w:rsidR="008E2044" w:rsidRPr="00DA3743">
        <w:noBreakHyphen/>
      </w:r>
      <w:r w:rsidRPr="00DA3743">
        <w:t>ċelluli skwamużi (3:1) hu komparabbli mal-proporzjon mistenni fil-popolazzjoni in ġenerali (ara</w:t>
      </w:r>
      <w:r w:rsidR="00722CD2" w:rsidRPr="00DA3743">
        <w:t xml:space="preserve"> s</w:t>
      </w:r>
      <w:r w:rsidRPr="00DA3743">
        <w:t>ezzjoni</w:t>
      </w:r>
      <w:r w:rsidR="004F3189" w:rsidRPr="00DA3743">
        <w:rPr>
          <w:spacing w:val="-8"/>
        </w:rPr>
        <w:t> </w:t>
      </w:r>
      <w:r w:rsidRPr="00DA3743">
        <w:rPr>
          <w:spacing w:val="-2"/>
        </w:rPr>
        <w:t>4.4).</w:t>
      </w:r>
    </w:p>
    <w:p w14:paraId="745F5303" w14:textId="77777777" w:rsidR="00843B14" w:rsidRPr="00DA3743" w:rsidRDefault="00843B14" w:rsidP="006902F7">
      <w:pPr>
        <w:suppressAutoHyphens/>
      </w:pPr>
    </w:p>
    <w:p w14:paraId="745F5304" w14:textId="77777777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Reazzjonijiet</w:t>
      </w:r>
      <w:r w:rsidRPr="00DA3743">
        <w:rPr>
          <w:i/>
          <w:iCs/>
          <w:spacing w:val="-10"/>
        </w:rPr>
        <w:t xml:space="preserve"> </w:t>
      </w:r>
      <w:r w:rsidRPr="00DA3743">
        <w:rPr>
          <w:i/>
          <w:iCs/>
        </w:rPr>
        <w:t>ta’</w:t>
      </w:r>
      <w:r w:rsidRPr="00DA3743">
        <w:rPr>
          <w:i/>
          <w:iCs/>
          <w:spacing w:val="-9"/>
        </w:rPr>
        <w:t xml:space="preserve"> </w:t>
      </w:r>
      <w:r w:rsidRPr="00DA3743">
        <w:rPr>
          <w:i/>
          <w:iCs/>
        </w:rPr>
        <w:t>sensittività</w:t>
      </w:r>
      <w:r w:rsidRPr="00DA3743">
        <w:rPr>
          <w:i/>
          <w:iCs/>
          <w:spacing w:val="-9"/>
        </w:rPr>
        <w:t xml:space="preserve"> </w:t>
      </w:r>
      <w:r w:rsidRPr="00DA3743">
        <w:rPr>
          <w:i/>
          <w:iCs/>
          <w:spacing w:val="-2"/>
        </w:rPr>
        <w:t>eċċessiva</w:t>
      </w:r>
    </w:p>
    <w:p w14:paraId="289B2A11" w14:textId="77777777" w:rsidR="00DE16B4" w:rsidRPr="00DA3743" w:rsidRDefault="00DE16B4" w:rsidP="006902F7">
      <w:pPr>
        <w:keepNext/>
        <w:suppressAutoHyphens/>
      </w:pPr>
    </w:p>
    <w:p w14:paraId="745F5305" w14:textId="620A9B3E" w:rsidR="00843B14" w:rsidRPr="00DA3743" w:rsidRDefault="005E3319" w:rsidP="006902F7">
      <w:pPr>
        <w:suppressAutoHyphens/>
      </w:pPr>
      <w:r w:rsidRPr="00DA3743">
        <w:t>Matul</w:t>
      </w:r>
      <w:r w:rsidRPr="00DA3743">
        <w:rPr>
          <w:spacing w:val="-2"/>
        </w:rPr>
        <w:t xml:space="preserve"> </w:t>
      </w:r>
      <w:r w:rsidRPr="00DA3743">
        <w:t>il-perijodi</w:t>
      </w:r>
      <w:r w:rsidRPr="00DA3743">
        <w:rPr>
          <w:spacing w:val="-3"/>
        </w:rPr>
        <w:t xml:space="preserve"> </w:t>
      </w:r>
      <w:r w:rsidRPr="00DA3743">
        <w:t>kkontrollati</w:t>
      </w:r>
      <w:r w:rsidRPr="00DA3743">
        <w:rPr>
          <w:spacing w:val="-3"/>
        </w:rPr>
        <w:t xml:space="preserve"> </w:t>
      </w:r>
      <w:r w:rsidRPr="00DA3743">
        <w:t>tal-istudji</w:t>
      </w:r>
      <w:r w:rsidRPr="00DA3743">
        <w:rPr>
          <w:spacing w:val="-2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il-psorijasi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artrite</w:t>
      </w:r>
      <w:r w:rsidRPr="00DA3743">
        <w:rPr>
          <w:spacing w:val="-3"/>
        </w:rPr>
        <w:t xml:space="preserve"> </w:t>
      </w:r>
      <w:r w:rsidRPr="00DA3743">
        <w:t>psorjatika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ustekinumab, kemm raxx u kemm urtikarja kienu osservati f’</w:t>
      </w:r>
      <w:r w:rsidR="00305489" w:rsidRPr="00DA3743">
        <w:t> &lt; </w:t>
      </w:r>
      <w:r w:rsidRPr="00DA3743">
        <w:t>1% tal-pazjenti (ara sezzjoni</w:t>
      </w:r>
      <w:r w:rsidR="004F3189" w:rsidRPr="00DA3743">
        <w:t> </w:t>
      </w:r>
      <w:r w:rsidRPr="00DA3743">
        <w:t>4.4).</w:t>
      </w:r>
    </w:p>
    <w:p w14:paraId="1D79EF50" w14:textId="77777777" w:rsidR="00C74AA6" w:rsidRPr="00DA3743" w:rsidRDefault="00C74AA6" w:rsidP="006902F7">
      <w:pPr>
        <w:suppressAutoHyphens/>
        <w:rPr>
          <w:u w:val="single"/>
        </w:rPr>
      </w:pPr>
    </w:p>
    <w:p w14:paraId="745F5307" w14:textId="2124D7DD" w:rsidR="00843B14" w:rsidRPr="00DA3743" w:rsidRDefault="005E3319" w:rsidP="006902F7">
      <w:pPr>
        <w:keepNext/>
        <w:keepLines/>
        <w:suppressAutoHyphens/>
        <w:rPr>
          <w:spacing w:val="-2"/>
          <w:u w:val="single"/>
        </w:rPr>
      </w:pPr>
      <w:r w:rsidRPr="00DA3743">
        <w:rPr>
          <w:u w:val="single"/>
        </w:rPr>
        <w:t>Popolazzjoni</w:t>
      </w:r>
      <w:r w:rsidRPr="00DA3743">
        <w:rPr>
          <w:spacing w:val="-12"/>
          <w:u w:val="single"/>
        </w:rPr>
        <w:t xml:space="preserve"> </w:t>
      </w:r>
      <w:r w:rsidRPr="00DA3743">
        <w:rPr>
          <w:spacing w:val="-2"/>
          <w:u w:val="single"/>
        </w:rPr>
        <w:t>pedjatrika</w:t>
      </w:r>
    </w:p>
    <w:p w14:paraId="181832F5" w14:textId="77777777" w:rsidR="003D6F37" w:rsidRPr="00DA3743" w:rsidRDefault="003D6F37" w:rsidP="006902F7">
      <w:pPr>
        <w:keepNext/>
        <w:keepLines/>
        <w:suppressAutoHyphens/>
      </w:pPr>
    </w:p>
    <w:p w14:paraId="745F5308" w14:textId="6C993E50" w:rsidR="00843B14" w:rsidRPr="00DA3743" w:rsidRDefault="005E3319" w:rsidP="006902F7">
      <w:pPr>
        <w:keepNext/>
        <w:keepLines/>
        <w:suppressAutoHyphens/>
        <w:rPr>
          <w:i/>
          <w:spacing w:val="-2"/>
        </w:rPr>
      </w:pPr>
      <w:r w:rsidRPr="00DA3743">
        <w:rPr>
          <w:i/>
        </w:rPr>
        <w:t>Pazjenti</w:t>
      </w:r>
      <w:r w:rsidRPr="00DA3743">
        <w:rPr>
          <w:i/>
          <w:spacing w:val="-6"/>
        </w:rPr>
        <w:t xml:space="preserve"> </w:t>
      </w:r>
      <w:r w:rsidRPr="00DA3743">
        <w:rPr>
          <w:i/>
        </w:rPr>
        <w:t>pedjatriċi</w:t>
      </w:r>
      <w:r w:rsidRPr="00DA3743">
        <w:rPr>
          <w:i/>
          <w:spacing w:val="-6"/>
        </w:rPr>
        <w:t xml:space="preserve"> </w:t>
      </w:r>
      <w:r w:rsidRPr="00DA3743">
        <w:rPr>
          <w:i/>
        </w:rPr>
        <w:t>ta’</w:t>
      </w:r>
      <w:r w:rsidRPr="00DA3743">
        <w:rPr>
          <w:i/>
          <w:spacing w:val="-5"/>
        </w:rPr>
        <w:t xml:space="preserve"> </w:t>
      </w:r>
      <w:r w:rsidRPr="00DA3743">
        <w:rPr>
          <w:i/>
        </w:rPr>
        <w:t>6</w:t>
      </w:r>
      <w:r w:rsidR="003D6F37" w:rsidRPr="00DA3743">
        <w:rPr>
          <w:i/>
          <w:spacing w:val="-5"/>
        </w:rPr>
        <w:t> </w:t>
      </w:r>
      <w:r w:rsidRPr="00DA3743">
        <w:rPr>
          <w:i/>
        </w:rPr>
        <w:t>snin</w:t>
      </w:r>
      <w:r w:rsidRPr="00DA3743">
        <w:rPr>
          <w:i/>
          <w:spacing w:val="-5"/>
        </w:rPr>
        <w:t xml:space="preserve"> </w:t>
      </w:r>
      <w:r w:rsidRPr="00DA3743">
        <w:rPr>
          <w:i/>
        </w:rPr>
        <w:t>u</w:t>
      </w:r>
      <w:r w:rsidRPr="00DA3743">
        <w:rPr>
          <w:i/>
          <w:spacing w:val="-6"/>
        </w:rPr>
        <w:t xml:space="preserve"> </w:t>
      </w:r>
      <w:r w:rsidRPr="00DA3743">
        <w:rPr>
          <w:i/>
        </w:rPr>
        <w:t>aktar</w:t>
      </w:r>
      <w:r w:rsidRPr="00DA3743">
        <w:rPr>
          <w:i/>
          <w:spacing w:val="-5"/>
        </w:rPr>
        <w:t xml:space="preserve"> </w:t>
      </w:r>
      <w:r w:rsidRPr="00DA3743">
        <w:rPr>
          <w:i/>
        </w:rPr>
        <w:t>bi</w:t>
      </w:r>
      <w:r w:rsidRPr="00DA3743">
        <w:rPr>
          <w:i/>
          <w:spacing w:val="-6"/>
        </w:rPr>
        <w:t xml:space="preserve"> </w:t>
      </w:r>
      <w:r w:rsidRPr="00DA3743">
        <w:rPr>
          <w:i/>
        </w:rPr>
        <w:t>psorijasi</w:t>
      </w:r>
      <w:r w:rsidRPr="00DA3743">
        <w:rPr>
          <w:i/>
          <w:spacing w:val="-5"/>
        </w:rPr>
        <w:t xml:space="preserve"> </w:t>
      </w:r>
      <w:r w:rsidRPr="00DA3743">
        <w:rPr>
          <w:i/>
        </w:rPr>
        <w:t>tal-</w:t>
      </w:r>
      <w:r w:rsidRPr="00DA3743">
        <w:rPr>
          <w:i/>
          <w:spacing w:val="-2"/>
        </w:rPr>
        <w:t>plakka</w:t>
      </w:r>
    </w:p>
    <w:p w14:paraId="67142BBA" w14:textId="77777777" w:rsidR="003D6F37" w:rsidRPr="00DA3743" w:rsidRDefault="003D6F37" w:rsidP="006902F7">
      <w:pPr>
        <w:keepNext/>
        <w:keepLines/>
        <w:suppressAutoHyphens/>
        <w:rPr>
          <w:iCs/>
        </w:rPr>
      </w:pPr>
    </w:p>
    <w:p w14:paraId="745F530A" w14:textId="0921B9D4" w:rsidR="00843B14" w:rsidRPr="00DA3743" w:rsidRDefault="005E3319" w:rsidP="006902F7">
      <w:pPr>
        <w:keepNext/>
        <w:keepLines/>
        <w:suppressAutoHyphens/>
      </w:pPr>
      <w:r w:rsidRPr="00DA3743">
        <w:t>Is-sigurtà ta’ ustekinumab ġiet studjata f’żewġ studji ta’ fażi</w:t>
      </w:r>
      <w:r w:rsidR="003D6F37" w:rsidRPr="00DA3743">
        <w:t> </w:t>
      </w:r>
      <w:r w:rsidRPr="00DA3743">
        <w:t>3 ta’ pazjenti pedjatriċi bi psorijasi tal- plakka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moderata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severa.</w:t>
      </w:r>
      <w:r w:rsidRPr="00DA3743">
        <w:rPr>
          <w:spacing w:val="-3"/>
        </w:rPr>
        <w:t xml:space="preserve"> </w:t>
      </w:r>
      <w:r w:rsidRPr="00DA3743">
        <w:t>L-ewwel</w:t>
      </w:r>
      <w:r w:rsidRPr="00DA3743">
        <w:rPr>
          <w:spacing w:val="-2"/>
        </w:rPr>
        <w:t xml:space="preserve"> </w:t>
      </w:r>
      <w:r w:rsidRPr="00DA3743">
        <w:t>studju</w:t>
      </w:r>
      <w:r w:rsidRPr="00DA3743">
        <w:rPr>
          <w:spacing w:val="-3"/>
        </w:rPr>
        <w:t xml:space="preserve"> </w:t>
      </w:r>
      <w:r w:rsidRPr="00DA3743">
        <w:t>sar</w:t>
      </w:r>
      <w:r w:rsidRPr="00DA3743">
        <w:rPr>
          <w:spacing w:val="-3"/>
        </w:rPr>
        <w:t xml:space="preserve"> </w:t>
      </w:r>
      <w:r w:rsidRPr="00DA3743">
        <w:t>f’110</w:t>
      </w:r>
      <w:r w:rsidR="00C534F9" w:rsidRPr="00DA3743">
        <w:rPr>
          <w:spacing w:val="-2"/>
        </w:rPr>
        <w:t> </w:t>
      </w:r>
      <w:r w:rsidRPr="00DA3743">
        <w:t>pazjent</w:t>
      </w:r>
      <w:r w:rsidRPr="00DA3743">
        <w:rPr>
          <w:spacing w:val="-1"/>
        </w:rPr>
        <w:t xml:space="preserve"> </w:t>
      </w:r>
      <w:r w:rsidRPr="00DA3743">
        <w:t>b’età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12</w:t>
      </w:r>
      <w:r w:rsidR="003D6F37" w:rsidRPr="00DA3743">
        <w:rPr>
          <w:spacing w:val="-3"/>
        </w:rPr>
        <w:t> </w:t>
      </w:r>
      <w:r w:rsidRPr="00DA3743">
        <w:t>sa</w:t>
      </w:r>
      <w:r w:rsidR="003D6F37" w:rsidRPr="00DA3743">
        <w:rPr>
          <w:spacing w:val="-3"/>
        </w:rPr>
        <w:t> </w:t>
      </w:r>
      <w:r w:rsidRPr="00DA3743">
        <w:t>17-il</w:t>
      </w:r>
      <w:r w:rsidRPr="00DA3743">
        <w:rPr>
          <w:spacing w:val="-1"/>
        </w:rPr>
        <w:t xml:space="preserve"> 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trattati sa 60</w:t>
      </w:r>
      <w:r w:rsidR="00C534F9" w:rsidRPr="00DA3743">
        <w:t> </w:t>
      </w:r>
      <w:r w:rsidRPr="00DA3743">
        <w:t>ġimgħa u t-tieni studju sar f’44</w:t>
      </w:r>
      <w:r w:rsidR="00C534F9" w:rsidRPr="00DA3743">
        <w:t> </w:t>
      </w:r>
      <w:r w:rsidRPr="00DA3743">
        <w:t>pazjent b’età minn 6</w:t>
      </w:r>
      <w:r w:rsidR="00C534F9" w:rsidRPr="00DA3743">
        <w:t> </w:t>
      </w:r>
      <w:r w:rsidRPr="00DA3743">
        <w:t>snin sa 11-il sena trattati sa 56</w:t>
      </w:r>
      <w:r w:rsidR="003D6F37" w:rsidRPr="00DA3743">
        <w:t> </w:t>
      </w:r>
      <w:r w:rsidRPr="00DA3743">
        <w:t>ġimgħa.</w:t>
      </w:r>
      <w:r w:rsidR="005D4F1A" w:rsidRPr="00DA3743"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ġenerali,</w:t>
      </w:r>
      <w:r w:rsidRPr="00DA3743">
        <w:rPr>
          <w:spacing w:val="-5"/>
        </w:rPr>
        <w:t xml:space="preserve"> </w:t>
      </w:r>
      <w:r w:rsidRPr="00DA3743">
        <w:t>l-avvenimenti</w:t>
      </w:r>
      <w:r w:rsidRPr="00DA3743">
        <w:rPr>
          <w:spacing w:val="-3"/>
        </w:rPr>
        <w:t xml:space="preserve"> </w:t>
      </w:r>
      <w:r w:rsidRPr="00DA3743">
        <w:t>avversi</w:t>
      </w:r>
      <w:r w:rsidRPr="00DA3743">
        <w:rPr>
          <w:spacing w:val="-3"/>
        </w:rPr>
        <w:t xml:space="preserve"> </w:t>
      </w:r>
      <w:r w:rsidRPr="00DA3743">
        <w:t>rrappurtati</w:t>
      </w:r>
      <w:r w:rsidRPr="00DA3743">
        <w:rPr>
          <w:spacing w:val="-6"/>
        </w:rPr>
        <w:t xml:space="preserve"> </w:t>
      </w:r>
      <w:r w:rsidRPr="00DA3743">
        <w:t>f’dawn</w:t>
      </w:r>
      <w:r w:rsidRPr="00DA3743">
        <w:rPr>
          <w:spacing w:val="-3"/>
        </w:rPr>
        <w:t xml:space="preserve"> </w:t>
      </w:r>
      <w:r w:rsidRPr="00DA3743">
        <w:t>iż-żewġ</w:t>
      </w:r>
      <w:r w:rsidRPr="00DA3743">
        <w:rPr>
          <w:spacing w:val="-2"/>
        </w:rPr>
        <w:t xml:space="preserve"> </w:t>
      </w:r>
      <w:r w:rsidRPr="00DA3743">
        <w:t>studji</w:t>
      </w:r>
      <w:r w:rsidRPr="00DA3743">
        <w:rPr>
          <w:spacing w:val="-5"/>
        </w:rPr>
        <w:t xml:space="preserve"> </w:t>
      </w:r>
      <w:r w:rsidRPr="00DA3743">
        <w:t>b’tagħrif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sigurtà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sena kienu jixbhu lil dawk li dehru fi studji li saru qabel f’adulti bi psorijasi tal-plakka.</w:t>
      </w:r>
    </w:p>
    <w:p w14:paraId="18327944" w14:textId="77777777" w:rsidR="00C74AA6" w:rsidRPr="00DA3743" w:rsidRDefault="00C74AA6" w:rsidP="006902F7">
      <w:pPr>
        <w:suppressAutoHyphens/>
        <w:rPr>
          <w:u w:val="single"/>
        </w:rPr>
      </w:pPr>
    </w:p>
    <w:p w14:paraId="17B4B820" w14:textId="77777777" w:rsidR="00BE7546" w:rsidRDefault="00BE7546" w:rsidP="00BE7546">
      <w:pPr>
        <w:keepNext/>
        <w:widowControl w:val="0"/>
        <w:rPr>
          <w:i/>
          <w:iCs/>
        </w:rPr>
      </w:pPr>
      <w:r w:rsidRPr="002240C6">
        <w:rPr>
          <w:i/>
          <w:iCs/>
        </w:rPr>
        <w:lastRenderedPageBreak/>
        <w:t>Pazjenti pedjatriċi li jiżnu mill-inqas 40 kg bi</w:t>
      </w:r>
      <w:r>
        <w:rPr>
          <w:i/>
          <w:iCs/>
        </w:rPr>
        <w:t>l-marda ta’ Crohn</w:t>
      </w:r>
    </w:p>
    <w:p w14:paraId="779F4BC4" w14:textId="77777777" w:rsidR="00BE7546" w:rsidRPr="003D5E49" w:rsidRDefault="00BE7546" w:rsidP="00BE7546">
      <w:pPr>
        <w:keepNext/>
        <w:widowControl w:val="0"/>
        <w:rPr>
          <w:i/>
          <w:iCs/>
        </w:rPr>
      </w:pPr>
    </w:p>
    <w:p w14:paraId="0B086843" w14:textId="77777777" w:rsidR="00BE7546" w:rsidRDefault="00BE7546" w:rsidP="00BE7546">
      <w:pPr>
        <w:widowControl w:val="0"/>
        <w:tabs>
          <w:tab w:val="left" w:pos="567"/>
        </w:tabs>
      </w:pPr>
      <w:r>
        <w:rPr>
          <w:bCs/>
        </w:rPr>
        <w:t xml:space="preserve">Is-sigurtà ta’ ustekinumab ġiet studjata fi studju wieħed ta’ fażi 1 u studju wieħed ta’ fażi 3 </w:t>
      </w:r>
      <w:r>
        <w:t xml:space="preserve">ta’ pazjenti pedjatriċi bil-marda ta’ Crohn attiva b’mod moderat sa </w:t>
      </w:r>
      <w:r w:rsidRPr="00F5083A">
        <w:t xml:space="preserve">sever </w:t>
      </w:r>
      <w:r w:rsidRPr="001969CC">
        <w:t>sa</w:t>
      </w:r>
      <w:r>
        <w:t xml:space="preserve"> ġimgħa </w:t>
      </w:r>
      <w:r w:rsidRPr="003D5E49">
        <w:t xml:space="preserve">240 </w:t>
      </w:r>
      <w:r>
        <w:t>u ġimgħa </w:t>
      </w:r>
      <w:r w:rsidRPr="003D5E49">
        <w:t xml:space="preserve">52, </w:t>
      </w:r>
      <w:r>
        <w:t>rispettivament</w:t>
      </w:r>
      <w:r w:rsidRPr="003D5E49">
        <w:t xml:space="preserve">. </w:t>
      </w:r>
      <w:r>
        <w:t xml:space="preserve">B’mod ġenerali, il-profil ta’ sigurtà f’dan il-koorti </w:t>
      </w:r>
      <w:r w:rsidRPr="003D5E49">
        <w:t>(n</w:t>
      </w:r>
      <w:r>
        <w:t> </w:t>
      </w:r>
      <w:r w:rsidRPr="003D5E49">
        <w:t>=</w:t>
      </w:r>
      <w:r>
        <w:t> </w:t>
      </w:r>
      <w:r w:rsidRPr="003D5E49">
        <w:t xml:space="preserve">71) </w:t>
      </w:r>
      <w:r>
        <w:t>kien simili għal dak li deher fi studji preċedenti f’adulti bil-marda ta’ Crohn</w:t>
      </w:r>
      <w:r w:rsidRPr="003D5E49">
        <w:t>.</w:t>
      </w:r>
    </w:p>
    <w:p w14:paraId="4AD1AFC1" w14:textId="77777777" w:rsidR="00BE7546" w:rsidRPr="00F41A5C" w:rsidRDefault="00BE7546" w:rsidP="001969CC">
      <w:pPr>
        <w:widowControl w:val="0"/>
        <w:tabs>
          <w:tab w:val="left" w:pos="567"/>
        </w:tabs>
      </w:pPr>
    </w:p>
    <w:p w14:paraId="745F530B" w14:textId="69DE821D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Rappurtar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reazzjonijiet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avversi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suspettati</w:t>
      </w:r>
    </w:p>
    <w:p w14:paraId="506DBA74" w14:textId="77777777" w:rsidR="00C534F9" w:rsidRPr="00DA3743" w:rsidRDefault="00C534F9" w:rsidP="006902F7">
      <w:pPr>
        <w:keepNext/>
        <w:suppressAutoHyphens/>
      </w:pPr>
    </w:p>
    <w:p w14:paraId="745F530C" w14:textId="08515F32" w:rsidR="00843B14" w:rsidRPr="00DA3743" w:rsidRDefault="005E3319" w:rsidP="006902F7">
      <w:pPr>
        <w:suppressAutoHyphens/>
      </w:pPr>
      <w:r w:rsidRPr="00DA3743">
        <w:t>Huwa</w:t>
      </w:r>
      <w:r w:rsidRPr="00DA3743">
        <w:rPr>
          <w:spacing w:val="-4"/>
        </w:rPr>
        <w:t xml:space="preserve"> </w:t>
      </w:r>
      <w:r w:rsidRPr="00DA3743">
        <w:t>importanti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jiġu</w:t>
      </w:r>
      <w:r w:rsidRPr="00DA3743">
        <w:rPr>
          <w:spacing w:val="-4"/>
        </w:rPr>
        <w:t xml:space="preserve"> </w:t>
      </w:r>
      <w:r w:rsidRPr="00DA3743">
        <w:t>rrappurtati</w:t>
      </w:r>
      <w:r w:rsidRPr="00DA3743">
        <w:rPr>
          <w:spacing w:val="-4"/>
        </w:rPr>
        <w:t xml:space="preserve"> </w:t>
      </w:r>
      <w:r w:rsidRPr="00DA3743">
        <w:t>reazzjonijiet</w:t>
      </w:r>
      <w:r w:rsidRPr="00DA3743">
        <w:rPr>
          <w:spacing w:val="-4"/>
        </w:rPr>
        <w:t xml:space="preserve"> </w:t>
      </w:r>
      <w:r w:rsidRPr="00DA3743">
        <w:t>avversi</w:t>
      </w:r>
      <w:r w:rsidRPr="00DA3743">
        <w:rPr>
          <w:spacing w:val="-4"/>
        </w:rPr>
        <w:t xml:space="preserve"> </w:t>
      </w:r>
      <w:r w:rsidRPr="00DA3743">
        <w:t>suspettati</w:t>
      </w:r>
      <w:r w:rsidRPr="00DA3743">
        <w:rPr>
          <w:spacing w:val="-4"/>
        </w:rPr>
        <w:t xml:space="preserve"> </w:t>
      </w:r>
      <w:r w:rsidRPr="00DA3743">
        <w:t>wara</w:t>
      </w:r>
      <w:r w:rsidRPr="00DA3743">
        <w:rPr>
          <w:spacing w:val="-4"/>
        </w:rPr>
        <w:t xml:space="preserve"> </w:t>
      </w:r>
      <w:r w:rsidRPr="00DA3743">
        <w:t>l-awtorizzazzjoni</w:t>
      </w:r>
      <w:r w:rsidRPr="00DA3743">
        <w:rPr>
          <w:spacing w:val="-4"/>
        </w:rPr>
        <w:t xml:space="preserve"> </w:t>
      </w:r>
      <w:r w:rsidRPr="00DA3743">
        <w:t xml:space="preserve">tal-prodott mediċinali. Dan jippermetti monitoraġġ kontinwu tal-bilanċ bejn il-benefiċċju u r-riskju tal-prodott mediċinali. Il-professjonisti dwar il-kura tas-saħħa huma mitluba jirrappurtaw kwalunkwe reazzjoni avversa suspettata permezz </w:t>
      </w:r>
      <w:r>
        <w:rPr>
          <w:szCs w:val="20"/>
          <w:highlight w:val="lightGray"/>
          <w:lang w:eastAsia="mt-MT" w:bidi="mt-MT"/>
        </w:rPr>
        <w:t>tas-sistema ta’ rappurtar nazzjonali imniżżl</w:t>
      </w:r>
      <w:r w:rsidR="00803692">
        <w:rPr>
          <w:szCs w:val="20"/>
          <w:highlight w:val="lightGray"/>
          <w:lang w:eastAsia="mt-MT" w:bidi="mt-MT"/>
        </w:rPr>
        <w:t>a f’</w:t>
      </w:r>
      <w:hyperlink r:id="rId15" w:history="1">
        <w:r w:rsidR="00766368">
          <w:rPr>
            <w:color w:val="0000FF"/>
            <w:szCs w:val="20"/>
            <w:highlight w:val="lightGray"/>
            <w:u w:val="single"/>
            <w:lang w:eastAsia="mt-MT" w:bidi="mt-MT"/>
          </w:rPr>
          <w:t>Appendiċi V</w:t>
        </w:r>
      </w:hyperlink>
      <w:r w:rsidRPr="00DA3743">
        <w:rPr>
          <w:color w:val="000000"/>
        </w:rPr>
        <w:t>.</w:t>
      </w:r>
    </w:p>
    <w:p w14:paraId="745F530D" w14:textId="77777777" w:rsidR="00843B14" w:rsidRPr="00DA3743" w:rsidRDefault="00843B14" w:rsidP="006902F7">
      <w:pPr>
        <w:suppressAutoHyphens/>
      </w:pPr>
    </w:p>
    <w:p w14:paraId="745F530E" w14:textId="318EAC2D" w:rsidR="00843B14" w:rsidRPr="00DA3743" w:rsidRDefault="008119B3" w:rsidP="006902F7">
      <w:pPr>
        <w:keepNext/>
        <w:suppressAutoHyphens/>
        <w:ind w:left="567" w:hanging="567"/>
        <w:rPr>
          <w:b/>
          <w:bCs/>
          <w:spacing w:val="-2"/>
        </w:rPr>
      </w:pPr>
      <w:r w:rsidRPr="00DA3743">
        <w:rPr>
          <w:b/>
          <w:bCs/>
        </w:rPr>
        <w:t>4.9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Doża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  <w:spacing w:val="-2"/>
        </w:rPr>
        <w:t>eċċessiva</w:t>
      </w:r>
    </w:p>
    <w:p w14:paraId="6B30ADB4" w14:textId="77777777" w:rsidR="008119B3" w:rsidRPr="00DA3743" w:rsidRDefault="008119B3" w:rsidP="006902F7">
      <w:pPr>
        <w:keepNext/>
        <w:suppressAutoHyphens/>
      </w:pPr>
    </w:p>
    <w:p w14:paraId="745F530F" w14:textId="041C671E" w:rsidR="00843B14" w:rsidRPr="00DA3743" w:rsidRDefault="005E3319" w:rsidP="006902F7">
      <w:pPr>
        <w:suppressAutoHyphens/>
      </w:pPr>
      <w:r w:rsidRPr="00DA3743">
        <w:t>Dożi</w:t>
      </w:r>
      <w:r w:rsidRPr="00DA3743">
        <w:rPr>
          <w:spacing w:val="-3"/>
        </w:rPr>
        <w:t xml:space="preserve"> </w:t>
      </w:r>
      <w:r w:rsidRPr="00DA3743">
        <w:t>waħdiet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6</w:t>
      </w:r>
      <w:r w:rsidR="00C84D29" w:rsidRPr="00DA3743">
        <w:rPr>
          <w:spacing w:val="-3"/>
        </w:rPr>
        <w:t> mg</w:t>
      </w:r>
      <w:r w:rsidRPr="00DA3743">
        <w:t>/kg</w:t>
      </w:r>
      <w:r w:rsidRPr="00DA3743">
        <w:rPr>
          <w:spacing w:val="-3"/>
        </w:rPr>
        <w:t xml:space="preserve"> </w:t>
      </w:r>
      <w:r w:rsidRPr="00DA3743">
        <w:t>ingħataw</w:t>
      </w:r>
      <w:r w:rsidRPr="00DA3743">
        <w:rPr>
          <w:spacing w:val="-2"/>
        </w:rPr>
        <w:t xml:space="preserve"> </w:t>
      </w:r>
      <w:r w:rsidRPr="00DA3743">
        <w:t>ġol-vina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mingħajr</w:t>
      </w:r>
      <w:r w:rsidRPr="00DA3743">
        <w:rPr>
          <w:spacing w:val="-3"/>
        </w:rPr>
        <w:t xml:space="preserve"> </w:t>
      </w:r>
      <w:r w:rsidRPr="00DA3743">
        <w:t>tossiċità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tillimita</w:t>
      </w:r>
      <w:r w:rsidRPr="00DA3743">
        <w:rPr>
          <w:spacing w:val="-3"/>
        </w:rPr>
        <w:t xml:space="preserve"> </w:t>
      </w:r>
      <w:r w:rsidRPr="00DA3743">
        <w:t>d-doża.</w:t>
      </w:r>
      <w:r w:rsidRPr="00DA3743">
        <w:rPr>
          <w:spacing w:val="-3"/>
        </w:rPr>
        <w:t xml:space="preserve"> </w:t>
      </w:r>
      <w:r w:rsidRPr="00DA3743">
        <w:t>F’każ ta’ doża eċċessiva, huwa rrakkomandat li l-pazjent jiġi mmonitorjat għal xi sinjali jew sintomi ta’ reazzjonijiet avversi u kura xierqa tas-sintomi għandha tinbeda immedjatament.</w:t>
      </w:r>
    </w:p>
    <w:p w14:paraId="745F5310" w14:textId="77777777" w:rsidR="00843B14" w:rsidRPr="00DA3743" w:rsidRDefault="00843B14" w:rsidP="006902F7">
      <w:pPr>
        <w:suppressAutoHyphens/>
      </w:pPr>
    </w:p>
    <w:p w14:paraId="745F5311" w14:textId="77777777" w:rsidR="00843B14" w:rsidRPr="00DA3743" w:rsidRDefault="00843B14" w:rsidP="006902F7">
      <w:pPr>
        <w:suppressAutoHyphens/>
      </w:pPr>
    </w:p>
    <w:p w14:paraId="745F5312" w14:textId="64F410B2" w:rsidR="00843B14" w:rsidRPr="00DA3743" w:rsidRDefault="008119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PROPRJETAJIET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  <w:spacing w:val="-2"/>
        </w:rPr>
        <w:t>FARMAKOLOĠIĊI</w:t>
      </w:r>
    </w:p>
    <w:p w14:paraId="745F5313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314" w14:textId="370F19BE" w:rsidR="00843B14" w:rsidRPr="00DA3743" w:rsidRDefault="008119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5.1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Proprjetajiet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  <w:spacing w:val="-2"/>
        </w:rPr>
        <w:t>farmakodinamiċi</w:t>
      </w:r>
    </w:p>
    <w:p w14:paraId="745F5315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316" w14:textId="77777777" w:rsidR="00843B14" w:rsidRPr="00DA3743" w:rsidRDefault="005E3319" w:rsidP="006902F7">
      <w:pPr>
        <w:suppressAutoHyphens/>
        <w:rPr>
          <w:spacing w:val="-2"/>
        </w:rPr>
      </w:pPr>
      <w:r w:rsidRPr="00DA3743">
        <w:t>Kategorija</w:t>
      </w:r>
      <w:r w:rsidRPr="00DA3743">
        <w:rPr>
          <w:spacing w:val="-5"/>
        </w:rPr>
        <w:t xml:space="preserve"> </w:t>
      </w:r>
      <w:r w:rsidRPr="00DA3743">
        <w:t>farmakoterapewtika:</w:t>
      </w:r>
      <w:r w:rsidRPr="00DA3743">
        <w:rPr>
          <w:spacing w:val="-5"/>
        </w:rPr>
        <w:t xml:space="preserve"> </w:t>
      </w:r>
      <w:r w:rsidRPr="00DA3743">
        <w:t>Immunosoppressanti,</w:t>
      </w:r>
      <w:r w:rsidRPr="00DA3743">
        <w:rPr>
          <w:spacing w:val="-5"/>
        </w:rPr>
        <w:t xml:space="preserve"> </w:t>
      </w:r>
      <w:r w:rsidRPr="00DA3743">
        <w:t>impedituri</w:t>
      </w:r>
      <w:r w:rsidRPr="00DA3743">
        <w:rPr>
          <w:spacing w:val="-5"/>
        </w:rPr>
        <w:t xml:space="preserve"> </w:t>
      </w:r>
      <w:r w:rsidRPr="00DA3743">
        <w:t>tal-interleukin.</w:t>
      </w:r>
      <w:r w:rsidRPr="00DA3743">
        <w:rPr>
          <w:spacing w:val="-5"/>
        </w:rPr>
        <w:t xml:space="preserve"> </w:t>
      </w:r>
      <w:r w:rsidRPr="00DA3743">
        <w:t>Kodiċi</w:t>
      </w:r>
      <w:r w:rsidRPr="00DA3743">
        <w:rPr>
          <w:spacing w:val="-5"/>
        </w:rPr>
        <w:t xml:space="preserve"> </w:t>
      </w:r>
      <w:r w:rsidRPr="00DA3743">
        <w:t xml:space="preserve">ATC: </w:t>
      </w:r>
      <w:r w:rsidRPr="00DA3743">
        <w:rPr>
          <w:spacing w:val="-2"/>
        </w:rPr>
        <w:t>L04AC05.</w:t>
      </w:r>
    </w:p>
    <w:p w14:paraId="6CD6E3D3" w14:textId="77777777" w:rsidR="00D055EE" w:rsidRPr="00DA3743" w:rsidRDefault="00D055EE" w:rsidP="006902F7">
      <w:pPr>
        <w:suppressAutoHyphens/>
        <w:rPr>
          <w:spacing w:val="-2"/>
        </w:rPr>
      </w:pPr>
    </w:p>
    <w:p w14:paraId="392C96DE" w14:textId="79F2FFE2" w:rsidR="00D055EE" w:rsidRPr="00DA3743" w:rsidRDefault="00D055EE" w:rsidP="006902F7">
      <w:pPr>
        <w:suppressAutoHyphens/>
      </w:pPr>
      <w:r w:rsidRPr="00DA3743">
        <w:rPr>
          <w:spacing w:val="-2"/>
        </w:rPr>
        <w:t xml:space="preserve">WEZENLA </w:t>
      </w:r>
      <w:r w:rsidRPr="00DA3743">
        <w:t xml:space="preserve">huwa prodott mediċinali bijoloġiku simili. Informazzjoni dettaljata dwar din il-mediċina tinsab fuq is-sit elettroniku tal-Aġenzija Ewropea għall-Mediċini </w:t>
      </w:r>
      <w:hyperlink r:id="rId16">
        <w:hyperlink r:id="rId17" w:history="1">
          <w:r w:rsidR="0046145B" w:rsidRPr="00DA3743">
            <w:rPr>
              <w:rStyle w:val="Hyperlink"/>
            </w:rPr>
            <w:t>https://www.ema.europa.eu</w:t>
          </w:r>
        </w:hyperlink>
      </w:hyperlink>
      <w:r w:rsidRPr="00DA3743">
        <w:t>.</w:t>
      </w:r>
    </w:p>
    <w:p w14:paraId="625DA971" w14:textId="77777777" w:rsidR="00C74AA6" w:rsidRPr="00DA3743" w:rsidRDefault="00C74AA6" w:rsidP="006902F7">
      <w:pPr>
        <w:suppressAutoHyphens/>
        <w:rPr>
          <w:u w:val="single"/>
        </w:rPr>
      </w:pPr>
    </w:p>
    <w:p w14:paraId="745F5317" w14:textId="6362DA4D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Mekkaniżmu</w:t>
      </w:r>
      <w:r w:rsidRPr="00DA3743">
        <w:rPr>
          <w:spacing w:val="-7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6"/>
          <w:u w:val="single"/>
        </w:rPr>
        <w:t xml:space="preserve"> </w:t>
      </w:r>
      <w:r w:rsidRPr="00DA3743">
        <w:rPr>
          <w:spacing w:val="-2"/>
          <w:u w:val="single"/>
        </w:rPr>
        <w:t>azzjoni</w:t>
      </w:r>
    </w:p>
    <w:p w14:paraId="3CF91264" w14:textId="77777777" w:rsidR="005C0A24" w:rsidRPr="00DA3743" w:rsidRDefault="005C0A24" w:rsidP="006902F7">
      <w:pPr>
        <w:keepNext/>
        <w:suppressAutoHyphens/>
      </w:pPr>
    </w:p>
    <w:p w14:paraId="745F531A" w14:textId="4F3B3F88" w:rsidR="00843B14" w:rsidRPr="00DA3743" w:rsidRDefault="005E3319" w:rsidP="006902F7">
      <w:pPr>
        <w:suppressAutoHyphens/>
      </w:pPr>
      <w:r w:rsidRPr="00DA3743">
        <w:t>Ustekinumab huwa antikorp monoklonali IgG1κ kollu kemm hu uman li jeħel bi speċifiċità mas</w:t>
      </w:r>
      <w:r w:rsidR="008E2044" w:rsidRPr="00DA3743">
        <w:noBreakHyphen/>
      </w:r>
      <w:r w:rsidRPr="00DA3743">
        <w:t>sottoparti</w:t>
      </w:r>
      <w:r w:rsidRPr="00DA3743">
        <w:rPr>
          <w:spacing w:val="-3"/>
        </w:rPr>
        <w:t xml:space="preserve"> </w:t>
      </w:r>
      <w:r w:rsidRPr="00DA3743">
        <w:t>tal-proteina</w:t>
      </w:r>
      <w:r w:rsidRPr="00DA3743">
        <w:rPr>
          <w:spacing w:val="-3"/>
        </w:rPr>
        <w:t xml:space="preserve"> </w:t>
      </w:r>
      <w:r w:rsidRPr="00DA3743">
        <w:t>kondiviża</w:t>
      </w:r>
      <w:r w:rsidRPr="00DA3743">
        <w:rPr>
          <w:spacing w:val="-3"/>
        </w:rPr>
        <w:t xml:space="preserve"> </w:t>
      </w:r>
      <w:r w:rsidRPr="00DA3743">
        <w:t>p40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interleukin</w:t>
      </w:r>
      <w:r w:rsidRPr="00DA3743">
        <w:rPr>
          <w:spacing w:val="-3"/>
        </w:rPr>
        <w:t xml:space="preserve"> </w:t>
      </w:r>
      <w:r w:rsidRPr="00DA3743">
        <w:t>cytokines</w:t>
      </w:r>
      <w:r w:rsidRPr="00DA3743">
        <w:rPr>
          <w:spacing w:val="-3"/>
        </w:rPr>
        <w:t xml:space="preserve"> </w:t>
      </w:r>
      <w:r w:rsidRPr="00DA3743">
        <w:t>umani</w:t>
      </w:r>
      <w:r w:rsidRPr="00DA3743">
        <w:rPr>
          <w:spacing w:val="-3"/>
        </w:rPr>
        <w:t xml:space="preserve"> </w:t>
      </w:r>
      <w:r w:rsidRPr="00DA3743">
        <w:t>IL-12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IL-23.</w:t>
      </w:r>
      <w:r w:rsidRPr="00DA3743">
        <w:rPr>
          <w:spacing w:val="-3"/>
        </w:rPr>
        <w:t xml:space="preserve"> </w:t>
      </w:r>
      <w:r w:rsidRPr="00DA3743">
        <w:t>Ustekinumab jimpedixxi l-bijoattività tal-IL-12 u IL-23 umani billi ma jħallix p40 jeħlu mal-proteina riċettur</w:t>
      </w:r>
      <w:r w:rsidR="008E2044" w:rsidRPr="00DA3743">
        <w:t xml:space="preserve"> </w:t>
      </w:r>
      <w:r w:rsidRPr="00DA3743">
        <w:t>IL-12Rβ1</w:t>
      </w:r>
      <w:r w:rsidRPr="00DA3743">
        <w:rPr>
          <w:spacing w:val="-3"/>
        </w:rPr>
        <w:t xml:space="preserve"> </w:t>
      </w:r>
      <w:r w:rsidRPr="00DA3743">
        <w:t>espress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il-wiċċ</w:t>
      </w:r>
      <w:r w:rsidRPr="00DA3743">
        <w:rPr>
          <w:spacing w:val="-2"/>
        </w:rPr>
        <w:t xml:space="preserve"> </w:t>
      </w:r>
      <w:r w:rsidRPr="00DA3743">
        <w:t>taċ-ċelloli</w:t>
      </w:r>
      <w:r w:rsidRPr="00DA3743">
        <w:rPr>
          <w:spacing w:val="-3"/>
        </w:rPr>
        <w:t xml:space="preserve"> </w:t>
      </w:r>
      <w:r w:rsidRPr="00DA3743">
        <w:t>immuni.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jistax</w:t>
      </w:r>
      <w:r w:rsidRPr="00DA3743">
        <w:rPr>
          <w:spacing w:val="-3"/>
        </w:rPr>
        <w:t xml:space="preserve"> </w:t>
      </w:r>
      <w:r w:rsidRPr="00DA3743">
        <w:t>jeħel</w:t>
      </w:r>
      <w:r w:rsidRPr="00DA3743">
        <w:rPr>
          <w:spacing w:val="-4"/>
        </w:rPr>
        <w:t xml:space="preserve"> </w:t>
      </w:r>
      <w:r w:rsidRPr="00DA3743">
        <w:t>mal-IL-12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IL-23</w:t>
      </w:r>
      <w:r w:rsidRPr="00DA3743">
        <w:rPr>
          <w:spacing w:val="-1"/>
        </w:rPr>
        <w:t xml:space="preserve"> </w:t>
      </w:r>
      <w:r w:rsidRPr="00DA3743">
        <w:t>li huma diġà marbutin mar-riċetturi IL-12Rβ fuq il-wiċċ taċ-ċellola. B’hekk, ustekinumab x’aktarx ma jikontribwixxix għal ċitotossiċità medjata minn komplement jew antikorp ta’ ċelluli ma’ riċetturi b’IL-12 u/jew IL-23. IL-12 u IL-23 huma cytokines eterodimeriċi li huma mnixxija minn ċelloli attivati li jippreżentaw l-antiġen, bħal ma huma l-makrofaġi u ċ-ċelloli tad-dendrite, u ż-żewġ</w:t>
      </w:r>
      <w:r w:rsidR="008E2044" w:rsidRPr="00DA3743">
        <w:t xml:space="preserve"> </w:t>
      </w:r>
      <w:r w:rsidRPr="00DA3743">
        <w:t>cytokines</w:t>
      </w:r>
      <w:r w:rsidRPr="00DA3743">
        <w:rPr>
          <w:spacing w:val="-3"/>
        </w:rPr>
        <w:t xml:space="preserve"> </w:t>
      </w:r>
      <w:r w:rsidRPr="00DA3743">
        <w:t>jipparteċipaw</w:t>
      </w:r>
      <w:r w:rsidRPr="00DA3743">
        <w:rPr>
          <w:spacing w:val="-3"/>
        </w:rPr>
        <w:t xml:space="preserve"> </w:t>
      </w:r>
      <w:r w:rsidRPr="00DA3743">
        <w:t>fil-funzjonijiet</w:t>
      </w:r>
      <w:r w:rsidRPr="00DA3743">
        <w:rPr>
          <w:spacing w:val="-3"/>
        </w:rPr>
        <w:t xml:space="preserve"> </w:t>
      </w:r>
      <w:r w:rsidRPr="00DA3743">
        <w:t>immuni;</w:t>
      </w:r>
      <w:r w:rsidRPr="00DA3743">
        <w:rPr>
          <w:spacing w:val="-3"/>
        </w:rPr>
        <w:t xml:space="preserve"> </w:t>
      </w:r>
      <w:r w:rsidRPr="00DA3743">
        <w:t>IL-12</w:t>
      </w:r>
      <w:r w:rsidRPr="00DA3743">
        <w:rPr>
          <w:spacing w:val="-1"/>
        </w:rPr>
        <w:t xml:space="preserve"> </w:t>
      </w:r>
      <w:r w:rsidRPr="00DA3743">
        <w:t>tistimula</w:t>
      </w:r>
      <w:r w:rsidRPr="00DA3743">
        <w:rPr>
          <w:spacing w:val="-5"/>
        </w:rPr>
        <w:t xml:space="preserve"> </w:t>
      </w:r>
      <w:r w:rsidRPr="00DA3743">
        <w:t>ċ-ċelluli</w:t>
      </w:r>
      <w:r w:rsidRPr="00DA3743">
        <w:rPr>
          <w:spacing w:val="-2"/>
        </w:rPr>
        <w:t xml:space="preserve"> </w:t>
      </w:r>
      <w:r w:rsidRPr="00DA3743">
        <w:t>qattiela</w:t>
      </w:r>
      <w:r w:rsidRPr="00DA3743">
        <w:rPr>
          <w:spacing w:val="-2"/>
        </w:rPr>
        <w:t xml:space="preserve"> </w:t>
      </w:r>
      <w:r w:rsidRPr="00DA3743">
        <w:t>naturali</w:t>
      </w:r>
      <w:r w:rsidRPr="00DA3743">
        <w:rPr>
          <w:spacing w:val="-2"/>
        </w:rPr>
        <w:t xml:space="preserve"> </w:t>
      </w:r>
      <w:r w:rsidRPr="00DA3743">
        <w:t>(NK</w:t>
      </w:r>
      <w:r w:rsidRPr="00DA3743">
        <w:rPr>
          <w:spacing w:val="-4"/>
        </w:rPr>
        <w:t xml:space="preserve"> </w:t>
      </w:r>
      <w:r w:rsidRPr="00DA3743">
        <w:t>-</w:t>
      </w:r>
      <w:r w:rsidRPr="00DA3743">
        <w:rPr>
          <w:spacing w:val="-6"/>
        </w:rPr>
        <w:t xml:space="preserve"> </w:t>
      </w:r>
      <w:r w:rsidRPr="00DA3743">
        <w:t>natural killer) u tikkontrolla d-differenzjazzjoni ta’ ċelluli CD4 + T lejn il-fenotip T helper 1 (Th1), IL</w:t>
      </w:r>
      <w:r w:rsidR="00856C26" w:rsidRPr="00DA3743">
        <w:noBreakHyphen/>
      </w:r>
      <w:r w:rsidRPr="00DA3743">
        <w:t>23</w:t>
      </w:r>
      <w:r w:rsidR="00856C26" w:rsidRPr="00DA3743">
        <w:t> </w:t>
      </w:r>
      <w:r w:rsidRPr="00DA3743">
        <w:t>tinduċi l-passaġġ helper T 17 (Th17). Madankollu, ir-regolazzjoni anormali ta’ IL-12 u IL</w:t>
      </w:r>
      <w:r w:rsidR="00D055EE" w:rsidRPr="00DA3743">
        <w:t>-</w:t>
      </w:r>
      <w:r w:rsidRPr="00DA3743">
        <w:t>23</w:t>
      </w:r>
      <w:r w:rsidR="00856C26" w:rsidRPr="00DA3743">
        <w:t> </w:t>
      </w:r>
      <w:r w:rsidRPr="00DA3743">
        <w:t>ġiet assoċjata ma’ mard medjat immuni, bħal psorijasi, artrite psorjatika u l-marda ta’ Crohn</w:t>
      </w:r>
      <w:r w:rsidRPr="00DA3743">
        <w:rPr>
          <w:spacing w:val="-2"/>
        </w:rPr>
        <w:t>.</w:t>
      </w:r>
    </w:p>
    <w:p w14:paraId="200039BD" w14:textId="77777777" w:rsidR="008119B3" w:rsidRPr="00DA3743" w:rsidRDefault="008119B3" w:rsidP="006902F7">
      <w:pPr>
        <w:suppressAutoHyphens/>
      </w:pPr>
    </w:p>
    <w:p w14:paraId="745F531B" w14:textId="11BFFCB2" w:rsidR="00843B14" w:rsidRPr="00DA3743" w:rsidRDefault="005E3319" w:rsidP="006902F7">
      <w:pPr>
        <w:suppressAutoHyphens/>
      </w:pPr>
      <w:r w:rsidRPr="00DA3743">
        <w:t>Billi</w:t>
      </w:r>
      <w:r w:rsidRPr="00DA3743">
        <w:rPr>
          <w:spacing w:val="-1"/>
        </w:rPr>
        <w:t xml:space="preserve"> </w:t>
      </w:r>
      <w:r w:rsidRPr="00DA3743">
        <w:t>jwaħħal</w:t>
      </w:r>
      <w:r w:rsidRPr="00DA3743">
        <w:rPr>
          <w:spacing w:val="-1"/>
        </w:rPr>
        <w:t xml:space="preserve"> </w:t>
      </w:r>
      <w:r w:rsidRPr="00DA3743">
        <w:t>is-sottounità</w:t>
      </w:r>
      <w:r w:rsidRPr="00DA3743">
        <w:rPr>
          <w:spacing w:val="-1"/>
        </w:rPr>
        <w:t xml:space="preserve"> </w:t>
      </w:r>
      <w:r w:rsidRPr="00DA3743">
        <w:t>kondiviża</w:t>
      </w:r>
      <w:r w:rsidRPr="00DA3743">
        <w:rPr>
          <w:spacing w:val="-1"/>
        </w:rPr>
        <w:t xml:space="preserve"> </w:t>
      </w:r>
      <w:r w:rsidRPr="00DA3743">
        <w:t>p40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IL-12</w:t>
      </w:r>
      <w:r w:rsidRPr="00DA3743">
        <w:rPr>
          <w:spacing w:val="-1"/>
        </w:rPr>
        <w:t xml:space="preserve"> </w:t>
      </w:r>
      <w:r w:rsidRPr="00DA3743">
        <w:t>u</w:t>
      </w:r>
      <w:r w:rsidRPr="00DA3743">
        <w:rPr>
          <w:spacing w:val="-1"/>
        </w:rPr>
        <w:t xml:space="preserve"> </w:t>
      </w:r>
      <w:r w:rsidRPr="00DA3743">
        <w:t>IL-23,</w:t>
      </w:r>
      <w:r w:rsidRPr="00DA3743">
        <w:rPr>
          <w:spacing w:val="-1"/>
        </w:rPr>
        <w:t xml:space="preserve"> </w:t>
      </w:r>
      <w:r w:rsidRPr="00DA3743">
        <w:t>ustekinumab</w:t>
      </w:r>
      <w:r w:rsidRPr="00DA3743">
        <w:rPr>
          <w:spacing w:val="-1"/>
        </w:rPr>
        <w:t xml:space="preserve"> </w:t>
      </w:r>
      <w:r w:rsidRPr="00DA3743">
        <w:t>jista’</w:t>
      </w:r>
      <w:r w:rsidRPr="00DA3743">
        <w:rPr>
          <w:spacing w:val="-1"/>
        </w:rPr>
        <w:t xml:space="preserve"> </w:t>
      </w:r>
      <w:r w:rsidRPr="00DA3743">
        <w:t>jeżerċita</w:t>
      </w:r>
      <w:r w:rsidRPr="00DA3743">
        <w:rPr>
          <w:spacing w:val="-1"/>
        </w:rPr>
        <w:t xml:space="preserve"> </w:t>
      </w:r>
      <w:r w:rsidRPr="00DA3743">
        <w:t>l-effetti kliniċi tiegħu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psorijasi,</w:t>
      </w:r>
      <w:r w:rsidRPr="00DA3743">
        <w:rPr>
          <w:spacing w:val="-3"/>
        </w:rPr>
        <w:t xml:space="preserve"> </w:t>
      </w:r>
      <w:r w:rsidRPr="00DA3743">
        <w:t>f’artrite</w:t>
      </w:r>
      <w:r w:rsidRPr="00DA3743">
        <w:rPr>
          <w:spacing w:val="-3"/>
        </w:rPr>
        <w:t xml:space="preserve"> </w:t>
      </w:r>
      <w:r w:rsidRPr="00DA3743">
        <w:t>psorjatika</w:t>
      </w:r>
      <w:r w:rsidR="00D055EE" w:rsidRPr="00DA3743">
        <w:t xml:space="preserve"> u</w:t>
      </w:r>
      <w:r w:rsidRPr="00DA3743">
        <w:rPr>
          <w:spacing w:val="-2"/>
        </w:rPr>
        <w:t xml:space="preserve"> </w:t>
      </w:r>
      <w:r w:rsidRPr="00DA3743">
        <w:t>fil-marda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3"/>
        </w:rPr>
        <w:t xml:space="preserve"> </w:t>
      </w:r>
      <w:r w:rsidRPr="00DA3743">
        <w:t>permezz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interruzzjoni tal-passaġġi Th1 u Th17 cytokine, li huma ċentrali għall-patoloġija ta’ dan il-mard.</w:t>
      </w:r>
    </w:p>
    <w:p w14:paraId="745F531C" w14:textId="77777777" w:rsidR="00843B14" w:rsidRPr="00DA3743" w:rsidRDefault="00843B14" w:rsidP="006902F7">
      <w:pPr>
        <w:suppressAutoHyphens/>
      </w:pPr>
    </w:p>
    <w:p w14:paraId="745F531D" w14:textId="61C4B835" w:rsidR="00843B14" w:rsidRPr="00DA3743" w:rsidRDefault="005E3319" w:rsidP="006902F7">
      <w:pPr>
        <w:suppressAutoHyphens/>
      </w:pPr>
      <w:r w:rsidRPr="00DA3743">
        <w:t>F’pazjenti bil-marda ta’ Crohn, it-trattament b’ustekinumab wassal għal tnaqqis fil-markaturi tal</w:t>
      </w:r>
      <w:r w:rsidR="008E2044" w:rsidRPr="00DA3743">
        <w:noBreakHyphen/>
      </w:r>
      <w:r w:rsidRPr="00DA3743">
        <w:t xml:space="preserve">infjammazzjoni inkluż il-Proteina Riattiva Ċ (CRP - </w:t>
      </w:r>
      <w:r w:rsidRPr="00DA3743">
        <w:rPr>
          <w:i/>
        </w:rPr>
        <w:t>C-Reactive Protein</w:t>
      </w:r>
      <w:r w:rsidRPr="00DA3743">
        <w:t>) u calprotectin fl-ippurgar matul</w:t>
      </w:r>
      <w:r w:rsidRPr="00DA3743">
        <w:rPr>
          <w:spacing w:val="-3"/>
        </w:rPr>
        <w:t xml:space="preserve"> </w:t>
      </w:r>
      <w:r w:rsidRPr="00DA3743">
        <w:t>il-fażi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induzzjoni,</w:t>
      </w:r>
      <w:r w:rsidRPr="00DA3743">
        <w:rPr>
          <w:spacing w:val="-4"/>
        </w:rPr>
        <w:t xml:space="preserve"> </w:t>
      </w:r>
      <w:r w:rsidRPr="00DA3743">
        <w:t>imbagħad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4"/>
        </w:rPr>
        <w:t xml:space="preserve"> </w:t>
      </w:r>
      <w:r w:rsidRPr="00DA3743">
        <w:t>miżmuma</w:t>
      </w:r>
      <w:r w:rsidRPr="00DA3743">
        <w:rPr>
          <w:spacing w:val="-4"/>
        </w:rPr>
        <w:t xml:space="preserve"> </w:t>
      </w:r>
      <w:r w:rsidRPr="00DA3743">
        <w:t>matul</w:t>
      </w:r>
      <w:r w:rsidRPr="00DA3743">
        <w:rPr>
          <w:spacing w:val="-4"/>
        </w:rPr>
        <w:t xml:space="preserve"> </w:t>
      </w:r>
      <w:r w:rsidRPr="00DA3743">
        <w:t>il-fażi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manteniment.</w:t>
      </w:r>
      <w:r w:rsidRPr="00DA3743">
        <w:rPr>
          <w:spacing w:val="-3"/>
        </w:rPr>
        <w:t xml:space="preserve"> </w:t>
      </w:r>
      <w:r w:rsidRPr="00DA3743">
        <w:t>Is-CRP</w:t>
      </w:r>
      <w:r w:rsidRPr="00DA3743">
        <w:rPr>
          <w:spacing w:val="-3"/>
        </w:rPr>
        <w:t xml:space="preserve"> </w:t>
      </w:r>
      <w:r w:rsidRPr="00DA3743">
        <w:t>ġie stmat matul l-istudju ta’ estensjoni u t-tnaqqis osservat matul il-manteniment b’mod ġenerali nżamm sa ġimgħa</w:t>
      </w:r>
      <w:r w:rsidR="00C534F9" w:rsidRPr="00DA3743">
        <w:t> </w:t>
      </w:r>
      <w:r w:rsidRPr="00DA3743">
        <w:t>252.</w:t>
      </w:r>
    </w:p>
    <w:p w14:paraId="745F531E" w14:textId="77777777" w:rsidR="00843B14" w:rsidRPr="00DA3743" w:rsidRDefault="00843B14" w:rsidP="006902F7">
      <w:pPr>
        <w:suppressAutoHyphens/>
      </w:pPr>
    </w:p>
    <w:p w14:paraId="745F5321" w14:textId="7995BDC9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lastRenderedPageBreak/>
        <w:t>Immunizzazzjoni</w:t>
      </w:r>
    </w:p>
    <w:p w14:paraId="082C9A0F" w14:textId="77777777" w:rsidR="00C534F9" w:rsidRPr="00DA3743" w:rsidRDefault="00C534F9" w:rsidP="006902F7">
      <w:pPr>
        <w:keepNext/>
        <w:suppressAutoHyphens/>
      </w:pPr>
    </w:p>
    <w:p w14:paraId="745F5322" w14:textId="765E373C" w:rsidR="00843B14" w:rsidRPr="00DA3743" w:rsidRDefault="005E3319" w:rsidP="006902F7">
      <w:pPr>
        <w:suppressAutoHyphens/>
      </w:pPr>
      <w:r w:rsidRPr="00DA3743">
        <w:t>Matul l-estensjoni fit-tul tal-Istudju Psorijasi 2 (PHOENIX 2), pazjenti adulti kkurati b’</w:t>
      </w:r>
      <w:r w:rsidR="00D055EE" w:rsidRPr="00DA3743">
        <w:t>ustekinumab</w:t>
      </w:r>
      <w:r w:rsidRPr="00DA3743">
        <w:t xml:space="preserve"> għal mill-inqas 3.5 snin urew rispons ta’ antikorpi kemm għal polysaccharide pnewmokokkali kif ukoll għat-tilqim tat-tetnu simili għal grupp psorijatiku ta’ kontroll mhux ittrattat sistemikament. Proporzjonijiet</w:t>
      </w:r>
      <w:r w:rsidRPr="00DA3743">
        <w:rPr>
          <w:spacing w:val="-3"/>
        </w:rPr>
        <w:t xml:space="preserve"> </w:t>
      </w:r>
      <w:r w:rsidRPr="00DA3743">
        <w:t>simili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adulti</w:t>
      </w:r>
      <w:r w:rsidRPr="00DA3743">
        <w:rPr>
          <w:spacing w:val="-3"/>
        </w:rPr>
        <w:t xml:space="preserve"> </w:t>
      </w:r>
      <w:r w:rsidRPr="00DA3743">
        <w:t>żviluppaw</w:t>
      </w:r>
      <w:r w:rsidRPr="00DA3743">
        <w:rPr>
          <w:spacing w:val="-3"/>
        </w:rPr>
        <w:t xml:space="preserve"> </w:t>
      </w:r>
      <w:r w:rsidRPr="00DA3743">
        <w:t>livelli</w:t>
      </w:r>
      <w:r w:rsidRPr="00DA3743">
        <w:rPr>
          <w:spacing w:val="-3"/>
        </w:rPr>
        <w:t xml:space="preserve"> </w:t>
      </w:r>
      <w:r w:rsidRPr="00DA3743">
        <w:t>protettivi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antikorpi</w:t>
      </w:r>
      <w:r w:rsidRPr="00DA3743">
        <w:rPr>
          <w:spacing w:val="-3"/>
        </w:rPr>
        <w:t xml:space="preserve"> </w:t>
      </w:r>
      <w:r w:rsidRPr="00DA3743">
        <w:t>kontra</w:t>
      </w:r>
      <w:r w:rsidRPr="00DA3743">
        <w:rPr>
          <w:spacing w:val="-3"/>
        </w:rPr>
        <w:t xml:space="preserve"> </w:t>
      </w:r>
      <w:r w:rsidRPr="00DA3743">
        <w:t>pnewmokokku u tetnu, u livelli ta’ antikorpi kienu simili fost pazjenti kkurati b’</w:t>
      </w:r>
      <w:r w:rsidR="00D055EE" w:rsidRPr="00DA3743">
        <w:t>ustekinumab</w:t>
      </w:r>
      <w:r w:rsidRPr="00DA3743">
        <w:t xml:space="preserve"> u pazjenti ta’ kontroll.</w:t>
      </w:r>
    </w:p>
    <w:p w14:paraId="745F5323" w14:textId="77777777" w:rsidR="00843B14" w:rsidRPr="00DA3743" w:rsidRDefault="00843B14" w:rsidP="006902F7">
      <w:pPr>
        <w:suppressAutoHyphens/>
      </w:pPr>
    </w:p>
    <w:p w14:paraId="745F5324" w14:textId="603A5490" w:rsidR="00843B14" w:rsidRPr="00DA3743" w:rsidRDefault="005E3319" w:rsidP="006902F7">
      <w:pPr>
        <w:keepNext/>
        <w:suppressAutoHyphens/>
      </w:pPr>
      <w:r w:rsidRPr="00DA3743">
        <w:rPr>
          <w:u w:val="single"/>
        </w:rPr>
        <w:t>Effikaċja</w:t>
      </w:r>
      <w:r w:rsidRPr="00DA3743">
        <w:rPr>
          <w:spacing w:val="-3"/>
          <w:u w:val="single"/>
        </w:rPr>
        <w:t xml:space="preserve"> </w:t>
      </w:r>
      <w:r w:rsidRPr="00DA3743">
        <w:rPr>
          <w:spacing w:val="-2"/>
          <w:u w:val="single"/>
        </w:rPr>
        <w:t>klinika</w:t>
      </w:r>
      <w:r w:rsidR="00D055EE" w:rsidRPr="00DA3743">
        <w:rPr>
          <w:spacing w:val="-2"/>
          <w:u w:val="single"/>
        </w:rPr>
        <w:t xml:space="preserve"> u sigurtà</w:t>
      </w:r>
    </w:p>
    <w:p w14:paraId="745F5325" w14:textId="77777777" w:rsidR="00843B14" w:rsidRPr="00DA3743" w:rsidRDefault="00843B14" w:rsidP="006902F7">
      <w:pPr>
        <w:keepNext/>
        <w:suppressAutoHyphens/>
      </w:pPr>
    </w:p>
    <w:p w14:paraId="745F5326" w14:textId="177A000C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Psorijasi</w:t>
      </w:r>
      <w:r w:rsidRPr="00DA3743">
        <w:rPr>
          <w:i/>
          <w:iCs/>
          <w:spacing w:val="-13"/>
        </w:rPr>
        <w:t xml:space="preserve"> </w:t>
      </w:r>
      <w:r w:rsidRPr="00DA3743">
        <w:rPr>
          <w:i/>
          <w:iCs/>
        </w:rPr>
        <w:t>tal-plakka</w:t>
      </w:r>
      <w:r w:rsidRPr="00DA3743">
        <w:rPr>
          <w:i/>
          <w:iCs/>
          <w:spacing w:val="-10"/>
        </w:rPr>
        <w:t xml:space="preserve"> </w:t>
      </w:r>
      <w:r w:rsidRPr="00DA3743">
        <w:rPr>
          <w:i/>
          <w:iCs/>
          <w:spacing w:val="-2"/>
        </w:rPr>
        <w:t>(</w:t>
      </w:r>
      <w:r w:rsidR="00D055EE" w:rsidRPr="00DA3743">
        <w:rPr>
          <w:i/>
          <w:iCs/>
          <w:spacing w:val="-2"/>
        </w:rPr>
        <w:t>a</w:t>
      </w:r>
      <w:r w:rsidRPr="00DA3743">
        <w:rPr>
          <w:i/>
          <w:iCs/>
          <w:spacing w:val="-2"/>
        </w:rPr>
        <w:t>dulti)</w:t>
      </w:r>
    </w:p>
    <w:p w14:paraId="66C843B0" w14:textId="77777777" w:rsidR="00C534F9" w:rsidRPr="00DA3743" w:rsidRDefault="00C534F9" w:rsidP="006902F7">
      <w:pPr>
        <w:keepNext/>
        <w:suppressAutoHyphens/>
      </w:pPr>
    </w:p>
    <w:p w14:paraId="745F5327" w14:textId="3E607A97" w:rsidR="00843B14" w:rsidRPr="00DA3743" w:rsidRDefault="005E3319" w:rsidP="006902F7">
      <w:pPr>
        <w:suppressAutoHyphens/>
      </w:pPr>
      <w:r w:rsidRPr="00DA3743">
        <w:t>Is-sigurtà u l-effikaċja ta’ ustekinumab kienu stmati f’1,996 pazjent f’żewġ studji, randomizzati, double</w:t>
      </w:r>
      <w:r w:rsidR="00D055EE" w:rsidRPr="00DA3743">
        <w:rPr>
          <w:spacing w:val="-4"/>
        </w:rPr>
        <w:noBreakHyphen/>
      </w:r>
      <w:r w:rsidRPr="00DA3743">
        <w:t>blind, ikkontrollati bi plaċebo f’pazjenti bi psorijasi bil-qoxra minn moderata sa qawwija u li kienu kandidati għal fototerapija jew kura sistemika. Flimkien ma’ dan, studju randomised, ikkontrollat b’mod attiv, fejn il-persuna li qed tagħmel l-istudju kienet blinded, ikkumpara ustekinumab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etanercept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kellhom</w:t>
      </w:r>
      <w:r w:rsidRPr="00DA3743">
        <w:rPr>
          <w:spacing w:val="-3"/>
        </w:rPr>
        <w:t xml:space="preserve"> </w:t>
      </w:r>
      <w:r w:rsidRPr="00DA3743">
        <w:t>psorijasi</w:t>
      </w:r>
      <w:r w:rsidRPr="00DA3743">
        <w:rPr>
          <w:spacing w:val="-3"/>
        </w:rPr>
        <w:t xml:space="preserve"> </w:t>
      </w:r>
      <w:r w:rsidRPr="00DA3743">
        <w:t>tal-plakka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moderata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qawwija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qabel ma kellhomx rispons xieraq, kellhom intolleranza jew kellhom kontraindikazzjoni għal ciclosporin, MTX, jew PUVA.</w:t>
      </w:r>
    </w:p>
    <w:p w14:paraId="644F5AA8" w14:textId="77777777" w:rsidR="008119B3" w:rsidRPr="00DA3743" w:rsidRDefault="008119B3" w:rsidP="006902F7">
      <w:pPr>
        <w:suppressAutoHyphens/>
      </w:pPr>
    </w:p>
    <w:p w14:paraId="745F532A" w14:textId="063718AA" w:rsidR="00843B14" w:rsidRPr="00DA3743" w:rsidRDefault="005E3319" w:rsidP="006902F7">
      <w:pPr>
        <w:suppressAutoHyphens/>
      </w:pPr>
      <w:r w:rsidRPr="00DA3743">
        <w:t>L-istudju tal-Psorijasi</w:t>
      </w:r>
      <w:r w:rsidR="005E2472" w:rsidRPr="00DA3743">
        <w:t> </w:t>
      </w:r>
      <w:r w:rsidRPr="00DA3743">
        <w:t>1</w:t>
      </w:r>
      <w:r w:rsidRPr="00DA3743">
        <w:rPr>
          <w:spacing w:val="-2"/>
        </w:rPr>
        <w:t xml:space="preserve"> </w:t>
      </w:r>
      <w:r w:rsidRPr="00DA3743">
        <w:t>(PHOENIX</w:t>
      </w:r>
      <w:r w:rsidR="005E2472" w:rsidRPr="00DA3743">
        <w:t> </w:t>
      </w:r>
      <w:r w:rsidRPr="00DA3743">
        <w:t>1) evalwa 766</w:t>
      </w:r>
      <w:r w:rsidR="005031F3" w:rsidRPr="00DA3743">
        <w:rPr>
          <w:spacing w:val="-3"/>
        </w:rPr>
        <w:t> </w:t>
      </w:r>
      <w:r w:rsidRPr="00DA3743">
        <w:t>pazjent.</w:t>
      </w:r>
      <w:r w:rsidRPr="00DA3743">
        <w:rPr>
          <w:spacing w:val="-1"/>
        </w:rPr>
        <w:t xml:space="preserve"> </w:t>
      </w:r>
      <w:r w:rsidRPr="00DA3743">
        <w:t>53%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dawn</w:t>
      </w:r>
      <w:r w:rsidRPr="00DA3743">
        <w:rPr>
          <w:spacing w:val="-1"/>
        </w:rPr>
        <w:t xml:space="preserve"> </w:t>
      </w:r>
      <w:r w:rsidRPr="00DA3743">
        <w:t>il-pazjenti</w:t>
      </w:r>
      <w:r w:rsidRPr="00DA3743">
        <w:rPr>
          <w:spacing w:val="-1"/>
        </w:rPr>
        <w:t xml:space="preserve"> </w:t>
      </w:r>
      <w:r w:rsidRPr="00DA3743">
        <w:t>ma</w:t>
      </w:r>
      <w:r w:rsidRPr="00DA3743">
        <w:rPr>
          <w:spacing w:val="-1"/>
        </w:rPr>
        <w:t xml:space="preserve"> </w:t>
      </w:r>
      <w:r w:rsidRPr="00DA3743">
        <w:t>rrispondewx, jew kienu intolleranti jew kellhom kontraindikazzjoni għal kura sistemika oħra. Pazjenti randomised għal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ingħataw</w:t>
      </w:r>
      <w:r w:rsidRPr="00DA3743">
        <w:rPr>
          <w:spacing w:val="-2"/>
        </w:rPr>
        <w:t xml:space="preserve"> </w:t>
      </w:r>
      <w:r w:rsidRPr="00DA3743">
        <w:t>dożi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45</w:t>
      </w:r>
      <w:r w:rsidR="00C84D29" w:rsidRPr="00DA3743">
        <w:rPr>
          <w:spacing w:val="-2"/>
        </w:rPr>
        <w:t> mg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90</w:t>
      </w:r>
      <w:r w:rsidR="00C84D29" w:rsidRPr="00DA3743">
        <w:rPr>
          <w:spacing w:val="-2"/>
        </w:rPr>
        <w:t> mg</w:t>
      </w:r>
      <w:r w:rsidRPr="00DA3743">
        <w:rPr>
          <w:spacing w:val="-3"/>
        </w:rPr>
        <w:t xml:space="preserve"> </w:t>
      </w:r>
      <w:r w:rsidRPr="00DA3743">
        <w:t>fil-</w:t>
      </w:r>
      <w:r w:rsidR="00D055EE" w:rsidRPr="00DA3743">
        <w:t>ġ</w:t>
      </w:r>
      <w:r w:rsidRPr="00DA3743">
        <w:t>imgħat</w:t>
      </w:r>
      <w:r w:rsidR="00AB6953" w:rsidRPr="00DA3743">
        <w:rPr>
          <w:spacing w:val="-1"/>
        </w:rPr>
        <w:t> </w:t>
      </w:r>
      <w:r w:rsidRPr="00DA3743">
        <w:t>0</w:t>
      </w:r>
      <w:r w:rsidRPr="00DA3743">
        <w:rPr>
          <w:spacing w:val="-3"/>
        </w:rPr>
        <w:t xml:space="preserve"> </w:t>
      </w:r>
      <w:r w:rsidRPr="00DA3743">
        <w:t>u</w:t>
      </w:r>
      <w:r w:rsidR="00AB6953" w:rsidRPr="00DA3743">
        <w:rPr>
          <w:spacing w:val="-3"/>
        </w:rPr>
        <w:t> </w:t>
      </w:r>
      <w:r w:rsidRPr="00DA3743">
        <w:t>4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komplew</w:t>
      </w:r>
      <w:r w:rsidRPr="00DA3743">
        <w:rPr>
          <w:spacing w:val="-3"/>
        </w:rPr>
        <w:t xml:space="preserve"> </w:t>
      </w:r>
      <w:r w:rsidRPr="00DA3743">
        <w:t>bl-istess</w:t>
      </w:r>
      <w:r w:rsidRPr="00DA3743">
        <w:rPr>
          <w:spacing w:val="-2"/>
        </w:rPr>
        <w:t xml:space="preserve"> </w:t>
      </w:r>
      <w:r w:rsidRPr="00DA3743">
        <w:t>doża</w:t>
      </w:r>
      <w:r w:rsidRPr="00DA3743">
        <w:rPr>
          <w:spacing w:val="-2"/>
        </w:rPr>
        <w:t xml:space="preserve"> </w:t>
      </w:r>
      <w:r w:rsidRPr="00DA3743">
        <w:t>kull 12-il ġimgħa. Pazjenti randomised biex jirċievu plaċebo fil-</w:t>
      </w:r>
      <w:r w:rsidR="00D055EE" w:rsidRPr="00DA3743">
        <w:t>ġ</w:t>
      </w:r>
      <w:r w:rsidRPr="00DA3743">
        <w:t>imgħat</w:t>
      </w:r>
      <w:r w:rsidR="00AB6953" w:rsidRPr="00DA3743">
        <w:t> </w:t>
      </w:r>
      <w:r w:rsidRPr="00DA3743">
        <w:t>0 u</w:t>
      </w:r>
      <w:r w:rsidR="00AB6953" w:rsidRPr="00DA3743">
        <w:t> </w:t>
      </w:r>
      <w:r w:rsidRPr="00DA3743">
        <w:t>4 qalbu għal ustekinumab</w:t>
      </w:r>
      <w:r w:rsidRPr="00DA3743">
        <w:rPr>
          <w:spacing w:val="40"/>
        </w:rPr>
        <w:t xml:space="preserve"> </w:t>
      </w:r>
      <w:r w:rsidRPr="00DA3743">
        <w:t>(45</w:t>
      </w:r>
      <w:r w:rsidR="00C84D29" w:rsidRPr="00DA3743">
        <w:t> mg</w:t>
      </w:r>
      <w:r w:rsidRPr="00DA3743">
        <w:t xml:space="preserve"> jew 90</w:t>
      </w:r>
      <w:r w:rsidR="00C84D29" w:rsidRPr="00DA3743">
        <w:t> mg</w:t>
      </w:r>
      <w:r w:rsidRPr="00DA3743">
        <w:t>) fil-</w:t>
      </w:r>
      <w:r w:rsidR="00D055EE" w:rsidRPr="00DA3743">
        <w:t>ġ</w:t>
      </w:r>
      <w:r w:rsidRPr="00DA3743">
        <w:t>imgħat 12 u 16 u komplew bl-istess doża kull 12-il ġimgħa. Pazjenti li</w:t>
      </w:r>
      <w:r w:rsidR="00E101D0" w:rsidRPr="00DA3743">
        <w:t xml:space="preserve"> </w:t>
      </w:r>
      <w:r w:rsidRPr="00DA3743">
        <w:t>oriġinarjament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randomised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kisbu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75</w:t>
      </w:r>
      <w:r w:rsidR="00AB6953" w:rsidRPr="00DA3743">
        <w:rPr>
          <w:spacing w:val="-5"/>
        </w:rPr>
        <w:t> 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l-Indiċi</w:t>
      </w:r>
      <w:r w:rsidRPr="00DA3743">
        <w:rPr>
          <w:spacing w:val="-3"/>
        </w:rPr>
        <w:t xml:space="preserve"> </w:t>
      </w:r>
      <w:r w:rsidRPr="00DA3743">
        <w:t>tal-Parti</w:t>
      </w:r>
      <w:r w:rsidRPr="00DA3743">
        <w:rPr>
          <w:spacing w:val="-2"/>
        </w:rPr>
        <w:t xml:space="preserve"> </w:t>
      </w:r>
      <w:r w:rsidRPr="00DA3743">
        <w:t>Milquta mill-Psorijasi u l-Qawwa tagħha (PASI) (PASI titjib ta’ mill-anqas 75% relattiv għall-linja bażi)</w:t>
      </w:r>
      <w:r w:rsidRPr="00DA3743">
        <w:rPr>
          <w:spacing w:val="80"/>
        </w:rPr>
        <w:t xml:space="preserve"> </w:t>
      </w:r>
      <w:r w:rsidRPr="00DA3743">
        <w:t>kemm fil-</w:t>
      </w:r>
      <w:r w:rsidR="00D055EE" w:rsidRPr="00DA3743">
        <w:t>ġ</w:t>
      </w:r>
      <w:r w:rsidRPr="00DA3743">
        <w:t>imgħa 28 kif ukoll fil-</w:t>
      </w:r>
      <w:r w:rsidR="001C44DC" w:rsidRPr="00DA3743">
        <w:t>ġ</w:t>
      </w:r>
      <w:r w:rsidRPr="00DA3743">
        <w:t>imgħa 40 kienu randomised mill-ġdid biex jingħataw ustekinumab kull 12-il ġimgħa jew plaċebo (i.e. twaqqif tal-kura). Pazjenti li kienu randomised mill-ġdid għall</w:t>
      </w:r>
      <w:r w:rsidR="008E2044" w:rsidRPr="00DA3743">
        <w:noBreakHyphen/>
      </w:r>
      <w:r w:rsidRPr="00DA3743">
        <w:t>plaċebo fil-</w:t>
      </w:r>
      <w:r w:rsidR="001C44DC" w:rsidRPr="00DA3743">
        <w:t>ġ</w:t>
      </w:r>
      <w:r w:rsidRPr="00DA3743">
        <w:t>imgħa</w:t>
      </w:r>
      <w:r w:rsidR="00AB6953" w:rsidRPr="00DA3743">
        <w:t> </w:t>
      </w:r>
      <w:r w:rsidRPr="00DA3743">
        <w:t>40 reġgħu bdew ustekinumab fid-doża oriġinali li kellhom, meta esperjenzaw telf ta’ mill-anqas 50% mit-titjib PASI li kienu kisbu fil-</w:t>
      </w:r>
      <w:r w:rsidR="001C44DC" w:rsidRPr="00DA3743">
        <w:t>ġ</w:t>
      </w:r>
      <w:r w:rsidRPr="00DA3743">
        <w:t>imgħa</w:t>
      </w:r>
      <w:r w:rsidR="00AB6953" w:rsidRPr="00DA3743">
        <w:t> </w:t>
      </w:r>
      <w:r w:rsidRPr="00DA3743">
        <w:t>40. Il-pazjenti kollha kienu segwiti sa</w:t>
      </w:r>
      <w:r w:rsidR="00E101D0" w:rsidRPr="00DA3743">
        <w:t xml:space="preserve"> </w:t>
      </w:r>
      <w:r w:rsidRPr="00DA3743">
        <w:t>76</w:t>
      </w:r>
      <w:r w:rsidR="00DA30D4" w:rsidRPr="00DA3743">
        <w:rPr>
          <w:spacing w:val="-7"/>
        </w:rPr>
        <w:t> </w:t>
      </w:r>
      <w:r w:rsidRPr="00DA3743">
        <w:t>ġimgħa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meta</w:t>
      </w:r>
      <w:r w:rsidRPr="00DA3743">
        <w:rPr>
          <w:spacing w:val="-5"/>
        </w:rPr>
        <w:t xml:space="preserve"> </w:t>
      </w:r>
      <w:r w:rsidRPr="00DA3743">
        <w:t>ngħatat</w:t>
      </w:r>
      <w:r w:rsidRPr="00DA3743">
        <w:rPr>
          <w:spacing w:val="-6"/>
        </w:rPr>
        <w:t xml:space="preserve"> </w:t>
      </w:r>
      <w:r w:rsidRPr="00DA3743">
        <w:t>il-kura</w:t>
      </w:r>
      <w:r w:rsidRPr="00DA3743">
        <w:rPr>
          <w:spacing w:val="-5"/>
        </w:rPr>
        <w:t xml:space="preserve"> </w:t>
      </w:r>
      <w:r w:rsidRPr="00DA3743">
        <w:t>fl-istudju</w:t>
      </w:r>
      <w:r w:rsidRPr="00DA3743">
        <w:rPr>
          <w:spacing w:val="-5"/>
        </w:rPr>
        <w:t xml:space="preserve"> </w:t>
      </w:r>
      <w:r w:rsidRPr="00DA3743">
        <w:t>għall-ewwel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darba.</w:t>
      </w:r>
    </w:p>
    <w:p w14:paraId="745F532B" w14:textId="77777777" w:rsidR="00843B14" w:rsidRPr="00DA3743" w:rsidRDefault="00843B14" w:rsidP="006902F7">
      <w:pPr>
        <w:suppressAutoHyphens/>
      </w:pPr>
    </w:p>
    <w:p w14:paraId="745F532C" w14:textId="73254865" w:rsidR="00843B14" w:rsidRPr="00DA3743" w:rsidRDefault="005E3319" w:rsidP="006902F7">
      <w:pPr>
        <w:suppressAutoHyphens/>
      </w:pPr>
      <w:r w:rsidRPr="00DA3743">
        <w:t>L-istudju tal-Psorijasi</w:t>
      </w:r>
      <w:r w:rsidR="00AB6953" w:rsidRPr="00DA3743">
        <w:t> </w:t>
      </w:r>
      <w:r w:rsidRPr="00DA3743">
        <w:t>2 (PHOENIX</w:t>
      </w:r>
      <w:r w:rsidR="00AB6953" w:rsidRPr="00DA3743">
        <w:t> </w:t>
      </w:r>
      <w:r w:rsidRPr="00DA3743">
        <w:t>2) evalwa 1</w:t>
      </w:r>
      <w:r w:rsidR="00AB6953" w:rsidRPr="00DA3743">
        <w:t> </w:t>
      </w:r>
      <w:r w:rsidRPr="00DA3743">
        <w:t>230 pazjent. 61% minn dawn il-pazjenti ma rrispondewx,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intolleranti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kellhom</w:t>
      </w:r>
      <w:r w:rsidRPr="00DA3743">
        <w:rPr>
          <w:spacing w:val="-2"/>
        </w:rPr>
        <w:t xml:space="preserve"> </w:t>
      </w:r>
      <w:r w:rsidRPr="00DA3743">
        <w:t>kontraindikazzjoni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kura</w:t>
      </w:r>
      <w:r w:rsidRPr="00DA3743">
        <w:rPr>
          <w:spacing w:val="-2"/>
        </w:rPr>
        <w:t xml:space="preserve"> </w:t>
      </w:r>
      <w:r w:rsidRPr="00DA3743">
        <w:t>sistemika</w:t>
      </w:r>
      <w:r w:rsidRPr="00DA3743">
        <w:rPr>
          <w:spacing w:val="-2"/>
        </w:rPr>
        <w:t xml:space="preserve"> </w:t>
      </w:r>
      <w:r w:rsidRPr="00DA3743">
        <w:t>oħra.</w:t>
      </w:r>
      <w:r w:rsidRPr="00DA3743">
        <w:rPr>
          <w:spacing w:val="-1"/>
        </w:rPr>
        <w:t xml:space="preserve"> </w:t>
      </w:r>
      <w:r w:rsidRPr="00DA3743">
        <w:t>Pazjenti randomised għal ustekinumab ingħataw dożi ta’ 45</w:t>
      </w:r>
      <w:r w:rsidR="00C84D29" w:rsidRPr="00DA3743">
        <w:t> mg</w:t>
      </w:r>
      <w:r w:rsidRPr="00DA3743">
        <w:t xml:space="preserve"> jew 90</w:t>
      </w:r>
      <w:r w:rsidR="00C84D29" w:rsidRPr="00DA3743">
        <w:t> mg</w:t>
      </w:r>
      <w:r w:rsidRPr="00DA3743">
        <w:t xml:space="preserve"> fil-</w:t>
      </w:r>
      <w:r w:rsidR="00D055EE" w:rsidRPr="00DA3743">
        <w:t>ġ</w:t>
      </w:r>
      <w:r w:rsidRPr="00DA3743">
        <w:t>imgħat</w:t>
      </w:r>
      <w:r w:rsidR="00AB6953" w:rsidRPr="00DA3743">
        <w:t> </w:t>
      </w:r>
      <w:r w:rsidRPr="00DA3743">
        <w:t>0 u</w:t>
      </w:r>
      <w:r w:rsidR="00AB6953" w:rsidRPr="00DA3743">
        <w:t> </w:t>
      </w:r>
      <w:r w:rsidRPr="00DA3743">
        <w:t>4 segwiti minn doża</w:t>
      </w:r>
      <w:r w:rsidRPr="00DA3743">
        <w:rPr>
          <w:spacing w:val="-1"/>
        </w:rPr>
        <w:t xml:space="preserve"> </w:t>
      </w:r>
      <w:r w:rsidRPr="00DA3743">
        <w:t>addizzjonali</w:t>
      </w:r>
      <w:r w:rsidRPr="00DA3743">
        <w:rPr>
          <w:spacing w:val="-1"/>
        </w:rPr>
        <w:t xml:space="preserve"> </w:t>
      </w:r>
      <w:r w:rsidRPr="00DA3743">
        <w:t>fis-16-il ġimgħa.</w:t>
      </w:r>
      <w:r w:rsidRPr="00DA3743">
        <w:rPr>
          <w:spacing w:val="-1"/>
        </w:rPr>
        <w:t xml:space="preserve"> </w:t>
      </w:r>
      <w:r w:rsidRPr="00DA3743">
        <w:t>Pazjenti</w:t>
      </w:r>
      <w:r w:rsidRPr="00DA3743">
        <w:rPr>
          <w:spacing w:val="-1"/>
        </w:rPr>
        <w:t xml:space="preserve"> </w:t>
      </w:r>
      <w:r w:rsidRPr="00DA3743">
        <w:t>randomized</w:t>
      </w:r>
      <w:r w:rsidRPr="00DA3743">
        <w:rPr>
          <w:spacing w:val="-1"/>
        </w:rPr>
        <w:t xml:space="preserve"> </w:t>
      </w:r>
      <w:r w:rsidRPr="00DA3743">
        <w:t>biex</w:t>
      </w:r>
      <w:r w:rsidRPr="00DA3743">
        <w:rPr>
          <w:spacing w:val="-1"/>
        </w:rPr>
        <w:t xml:space="preserve"> </w:t>
      </w:r>
      <w:r w:rsidRPr="00DA3743">
        <w:t>jirċievu</w:t>
      </w:r>
      <w:r w:rsidRPr="00DA3743">
        <w:rPr>
          <w:spacing w:val="-1"/>
        </w:rPr>
        <w:t xml:space="preserve"> </w:t>
      </w:r>
      <w:r w:rsidRPr="00DA3743">
        <w:t>plaċebo</w:t>
      </w:r>
      <w:r w:rsidRPr="00DA3743">
        <w:rPr>
          <w:spacing w:val="-1"/>
        </w:rPr>
        <w:t xml:space="preserve"> </w:t>
      </w:r>
      <w:r w:rsidRPr="00DA3743">
        <w:t>fil-</w:t>
      </w:r>
      <w:r w:rsidR="00D055EE" w:rsidRPr="00DA3743">
        <w:t>ġ</w:t>
      </w:r>
      <w:r w:rsidRPr="00DA3743">
        <w:t>imgħat</w:t>
      </w:r>
      <w:r w:rsidR="00AB6953" w:rsidRPr="00DA3743">
        <w:t> </w:t>
      </w:r>
      <w:r w:rsidRPr="00DA3743">
        <w:t>0 u</w:t>
      </w:r>
      <w:r w:rsidR="00AB6953" w:rsidRPr="00DA3743">
        <w:t> </w:t>
      </w:r>
      <w:r w:rsidRPr="00DA3743">
        <w:t>4 qalbu għall</w:t>
      </w:r>
      <w:r w:rsidR="008E2044" w:rsidRPr="00DA3743">
        <w:noBreakHyphen/>
      </w:r>
      <w:r w:rsidRPr="00DA3743">
        <w:t>fergħa l-oħra tal-istudju u bdew jirċievu ustekinumab (45</w:t>
      </w:r>
      <w:r w:rsidR="00C84D29" w:rsidRPr="00DA3743">
        <w:t> mg</w:t>
      </w:r>
      <w:r w:rsidRPr="00DA3743">
        <w:t xml:space="preserve"> jew 90</w:t>
      </w:r>
      <w:r w:rsidR="00C84D29" w:rsidRPr="00DA3743">
        <w:t> mg</w:t>
      </w:r>
      <w:r w:rsidRPr="00DA3743">
        <w:t>) fil-</w:t>
      </w:r>
      <w:r w:rsidR="00D055EE" w:rsidRPr="00DA3743">
        <w:t>ġ</w:t>
      </w:r>
      <w:r w:rsidRPr="00DA3743">
        <w:t>imgħat</w:t>
      </w:r>
      <w:r w:rsidR="00AB6953" w:rsidRPr="00DA3743">
        <w:t> </w:t>
      </w:r>
      <w:r w:rsidRPr="00DA3743">
        <w:t>12 u</w:t>
      </w:r>
      <w:r w:rsidR="00AB6953" w:rsidRPr="00DA3743">
        <w:t> </w:t>
      </w:r>
      <w:r w:rsidRPr="00DA3743">
        <w:t>16. Il</w:t>
      </w:r>
      <w:r w:rsidR="008E2044" w:rsidRPr="00DA3743">
        <w:noBreakHyphen/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kollha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segwiti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52</w:t>
      </w:r>
      <w:r w:rsidR="00AB6953" w:rsidRPr="00DA3743">
        <w:rPr>
          <w:spacing w:val="-3"/>
        </w:rPr>
        <w:t> 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ngħatat</w:t>
      </w:r>
      <w:r w:rsidRPr="00DA3743">
        <w:rPr>
          <w:spacing w:val="-3"/>
        </w:rPr>
        <w:t xml:space="preserve"> </w:t>
      </w:r>
      <w:r w:rsidRPr="00DA3743">
        <w:t>il-kura</w:t>
      </w:r>
      <w:r w:rsidRPr="00DA3743">
        <w:rPr>
          <w:spacing w:val="-2"/>
        </w:rPr>
        <w:t xml:space="preserve"> </w:t>
      </w:r>
      <w:r w:rsidRPr="00DA3743">
        <w:t>tal-istudju</w:t>
      </w:r>
      <w:r w:rsidRPr="00DA3743">
        <w:rPr>
          <w:spacing w:val="-3"/>
        </w:rPr>
        <w:t xml:space="preserve"> </w:t>
      </w:r>
      <w:r w:rsidRPr="00DA3743">
        <w:t>għall-ewwel</w:t>
      </w:r>
      <w:r w:rsidRPr="00DA3743">
        <w:rPr>
          <w:spacing w:val="-2"/>
        </w:rPr>
        <w:t xml:space="preserve"> </w:t>
      </w:r>
      <w:r w:rsidRPr="00DA3743">
        <w:t>darba.</w:t>
      </w:r>
    </w:p>
    <w:p w14:paraId="5CFF31E5" w14:textId="77777777" w:rsidR="00C74AA6" w:rsidRPr="00DA3743" w:rsidRDefault="00C74AA6" w:rsidP="006902F7">
      <w:pPr>
        <w:suppressAutoHyphens/>
      </w:pPr>
    </w:p>
    <w:p w14:paraId="745F532D" w14:textId="4368F869" w:rsidR="00843B14" w:rsidRPr="00DA3743" w:rsidRDefault="005E3319" w:rsidP="006902F7">
      <w:pPr>
        <w:suppressAutoHyphens/>
      </w:pPr>
      <w:r w:rsidRPr="00DA3743">
        <w:t>L-Istudju tal-Psorijasi</w:t>
      </w:r>
      <w:r w:rsidR="00AB6953" w:rsidRPr="00DA3743">
        <w:t> </w:t>
      </w:r>
      <w:r w:rsidRPr="00DA3743">
        <w:t>3 (ACCEPT) evalwa 903</w:t>
      </w:r>
      <w:r w:rsidR="00AB6953" w:rsidRPr="00DA3743">
        <w:rPr>
          <w:spacing w:val="-2"/>
        </w:rPr>
        <w:t> </w:t>
      </w:r>
      <w:r w:rsidRPr="00DA3743">
        <w:t>pazjenti bi psorijasi minn moderata sa</w:t>
      </w:r>
      <w:r w:rsidRPr="00DA3743">
        <w:rPr>
          <w:spacing w:val="-1"/>
        </w:rPr>
        <w:t xml:space="preserve"> </w:t>
      </w:r>
      <w:r w:rsidRPr="00DA3743">
        <w:t>qawwija li ma rrispondewx b’mod xieraq, kienu intolleranti, jew kellhom kontraindikazzjoni għal terapija sistemika oħra, u ikkumpara l-effikaċja ta’ ustekinumab ma’ etanercept u evalwa s-sigurtà ta’ ustekinumab u etanercept. Waqt il-fażi ta’ 12-il ġimgħa tal-istudju kkontrollata b’mod attiv, il-pazjenti kienu randomised</w:t>
      </w:r>
      <w:r w:rsidRPr="00DA3743">
        <w:rPr>
          <w:spacing w:val="-3"/>
        </w:rPr>
        <w:t xml:space="preserve"> </w:t>
      </w:r>
      <w:r w:rsidRPr="00DA3743">
        <w:t>biex</w:t>
      </w:r>
      <w:r w:rsidRPr="00DA3743">
        <w:rPr>
          <w:spacing w:val="-3"/>
        </w:rPr>
        <w:t xml:space="preserve"> </w:t>
      </w:r>
      <w:r w:rsidRPr="00DA3743">
        <w:t>jirċievu</w:t>
      </w:r>
      <w:r w:rsidRPr="00DA3743">
        <w:rPr>
          <w:spacing w:val="-3"/>
        </w:rPr>
        <w:t xml:space="preserve"> </w:t>
      </w:r>
      <w:r w:rsidRPr="00DA3743">
        <w:t>etanercept</w:t>
      </w:r>
      <w:r w:rsidRPr="00DA3743">
        <w:rPr>
          <w:spacing w:val="-3"/>
        </w:rPr>
        <w:t xml:space="preserve"> </w:t>
      </w:r>
      <w:r w:rsidRPr="00DA3743">
        <w:t>(50</w:t>
      </w:r>
      <w:r w:rsidR="00C84D29" w:rsidRPr="00DA3743">
        <w:rPr>
          <w:spacing w:val="-5"/>
        </w:rPr>
        <w:t> mg</w:t>
      </w:r>
      <w:r w:rsidRPr="00DA3743">
        <w:rPr>
          <w:spacing w:val="-3"/>
        </w:rPr>
        <w:t xml:space="preserve"> </w:t>
      </w:r>
      <w:r w:rsidRPr="00DA3743">
        <w:t>darbtejn</w:t>
      </w:r>
      <w:r w:rsidRPr="00DA3743">
        <w:rPr>
          <w:spacing w:val="-3"/>
        </w:rPr>
        <w:t xml:space="preserve"> </w:t>
      </w:r>
      <w:r w:rsidRPr="00DA3743">
        <w:t>fil-ġimgħa),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45</w:t>
      </w:r>
      <w:r w:rsidR="00C84D29" w:rsidRPr="00DA3743">
        <w:rPr>
          <w:spacing w:val="-5"/>
        </w:rPr>
        <w:t> mg</w:t>
      </w:r>
      <w:r w:rsidRPr="00DA3743">
        <w:rPr>
          <w:spacing w:val="-3"/>
        </w:rPr>
        <w:t xml:space="preserve"> </w:t>
      </w:r>
      <w:r w:rsidRPr="00DA3743">
        <w:t>fil-</w:t>
      </w:r>
      <w:r w:rsidR="00D055EE" w:rsidRPr="00DA3743">
        <w:t>ġ</w:t>
      </w:r>
      <w:r w:rsidRPr="00DA3743">
        <w:t>imgħat</w:t>
      </w:r>
      <w:r w:rsidR="00AB6953" w:rsidRPr="00DA3743">
        <w:t> </w:t>
      </w:r>
      <w:r w:rsidRPr="00DA3743">
        <w:t>0</w:t>
      </w:r>
      <w:r w:rsidRPr="00DA3743">
        <w:rPr>
          <w:spacing w:val="-2"/>
        </w:rPr>
        <w:t xml:space="preserve"> </w:t>
      </w:r>
      <w:r w:rsidRPr="00DA3743">
        <w:t>u</w:t>
      </w:r>
      <w:r w:rsidR="00AB6953" w:rsidRPr="00DA3743">
        <w:t> </w:t>
      </w:r>
      <w:r w:rsidRPr="00DA3743">
        <w:t>4, jew ustekinumab 90</w:t>
      </w:r>
      <w:r w:rsidR="00C84D29" w:rsidRPr="00DA3743">
        <w:t> mg</w:t>
      </w:r>
      <w:r w:rsidRPr="00DA3743">
        <w:t xml:space="preserve"> fil-</w:t>
      </w:r>
      <w:r w:rsidR="00D055EE" w:rsidRPr="00DA3743">
        <w:t>ġ</w:t>
      </w:r>
      <w:r w:rsidRPr="00DA3743">
        <w:t>imgħat</w:t>
      </w:r>
      <w:r w:rsidR="00AB6953" w:rsidRPr="00DA3743">
        <w:t> </w:t>
      </w:r>
      <w:r w:rsidRPr="00DA3743">
        <w:t>0 u</w:t>
      </w:r>
      <w:r w:rsidR="00AB6953" w:rsidRPr="00DA3743">
        <w:t> </w:t>
      </w:r>
      <w:r w:rsidRPr="00DA3743">
        <w:t>4.</w:t>
      </w:r>
    </w:p>
    <w:p w14:paraId="745F532E" w14:textId="77777777" w:rsidR="00843B14" w:rsidRPr="00DA3743" w:rsidRDefault="00843B14" w:rsidP="006902F7">
      <w:pPr>
        <w:suppressAutoHyphens/>
      </w:pPr>
    </w:p>
    <w:p w14:paraId="745F532F" w14:textId="351094D4" w:rsidR="00843B14" w:rsidRPr="00DA3743" w:rsidRDefault="005E3319" w:rsidP="006902F7">
      <w:pPr>
        <w:suppressAutoHyphens/>
      </w:pPr>
      <w:r w:rsidRPr="00DA3743">
        <w:t>Il-karatteristiċi</w:t>
      </w:r>
      <w:r w:rsidRPr="00DA3743">
        <w:rPr>
          <w:spacing w:val="-3"/>
        </w:rPr>
        <w:t xml:space="preserve"> </w:t>
      </w:r>
      <w:r w:rsidRPr="00DA3743">
        <w:t>tal-marda</w:t>
      </w:r>
      <w:r w:rsidRPr="00DA3743">
        <w:rPr>
          <w:spacing w:val="-3"/>
        </w:rPr>
        <w:t xml:space="preserve"> </w:t>
      </w:r>
      <w:r w:rsidRPr="00DA3743">
        <w:t>fil-linja</w:t>
      </w:r>
      <w:r w:rsidRPr="00DA3743">
        <w:rPr>
          <w:spacing w:val="-3"/>
        </w:rPr>
        <w:t xml:space="preserve"> </w:t>
      </w:r>
      <w:r w:rsidRPr="00DA3743">
        <w:t>bażi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ġenerali</w:t>
      </w:r>
      <w:r w:rsidRPr="00DA3743">
        <w:rPr>
          <w:spacing w:val="-3"/>
        </w:rPr>
        <w:t xml:space="preserve"> </w:t>
      </w:r>
      <w:r w:rsidRPr="00DA3743">
        <w:t>konsistenti</w:t>
      </w:r>
      <w:r w:rsidRPr="00DA3743">
        <w:rPr>
          <w:spacing w:val="-3"/>
        </w:rPr>
        <w:t xml:space="preserve"> </w:t>
      </w:r>
      <w:r w:rsidRPr="00DA3743">
        <w:t>f’kull</w:t>
      </w:r>
      <w:r w:rsidRPr="00DA3743">
        <w:rPr>
          <w:spacing w:val="-3"/>
        </w:rPr>
        <w:t xml:space="preserve"> </w:t>
      </w:r>
      <w:r w:rsidRPr="00DA3743">
        <w:t>grupp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kura</w:t>
      </w:r>
      <w:r w:rsidRPr="00DA3743">
        <w:rPr>
          <w:spacing w:val="-3"/>
        </w:rPr>
        <w:t xml:space="preserve"> </w:t>
      </w:r>
      <w:r w:rsidRPr="00DA3743">
        <w:t>fl-Istudji tal-Psorijasi</w:t>
      </w:r>
      <w:r w:rsidR="00AB6953" w:rsidRPr="00DA3743">
        <w:t> </w:t>
      </w:r>
      <w:r w:rsidRPr="00DA3743">
        <w:t>1 u 2 b’linja bażi medjana tal-punteġġ PASI minn</w:t>
      </w:r>
      <w:r w:rsidR="00AB6953" w:rsidRPr="00DA3743">
        <w:t> </w:t>
      </w:r>
      <w:r w:rsidRPr="00DA3743">
        <w:t>17 sa</w:t>
      </w:r>
      <w:r w:rsidR="00AB6953" w:rsidRPr="00DA3743">
        <w:t> </w:t>
      </w:r>
      <w:r w:rsidRPr="00DA3743">
        <w:t xml:space="preserve">18, linja bażi medjana tal-Erja tas-Superfiċje tal-Ġisem (BSA) </w:t>
      </w:r>
      <w:r w:rsidR="00305489" w:rsidRPr="00DA3743">
        <w:t>≥ </w:t>
      </w:r>
      <w:r w:rsidRPr="00DA3743">
        <w:t>20, u medjan ta’ l-Indiċi Dermatoloġiċi dwar il-Kwalità tal-Ħajja (DLQI) f’medda minn</w:t>
      </w:r>
      <w:r w:rsidR="00AB6953" w:rsidRPr="00DA3743">
        <w:t> </w:t>
      </w:r>
      <w:r w:rsidRPr="00DA3743">
        <w:t>10 sa</w:t>
      </w:r>
      <w:r w:rsidR="00AB6953" w:rsidRPr="00DA3743">
        <w:t> </w:t>
      </w:r>
      <w:r w:rsidRPr="00DA3743">
        <w:t>12. Bejn wieħed u ieħor terz (l-Istudju tal-Psorijasi 1) u kwart (l-Istudju tal-Psorijasi</w:t>
      </w:r>
      <w:r w:rsidR="00AB6953" w:rsidRPr="00DA3743">
        <w:t> </w:t>
      </w:r>
      <w:r w:rsidRPr="00DA3743">
        <w:t>2) tal-individwi kellhom Artrite tal-Psorijasi (PsA). Qawwa tal-marda tixxiebah dehret ukoll fl-Istudju tal-Psorijasi</w:t>
      </w:r>
      <w:r w:rsidR="00AB6953" w:rsidRPr="00DA3743">
        <w:t> </w:t>
      </w:r>
      <w:r w:rsidRPr="00DA3743">
        <w:t>3.</w:t>
      </w:r>
    </w:p>
    <w:p w14:paraId="745F5330" w14:textId="77777777" w:rsidR="00843B14" w:rsidRPr="00DA3743" w:rsidRDefault="00843B14" w:rsidP="006902F7">
      <w:pPr>
        <w:suppressAutoHyphens/>
      </w:pPr>
    </w:p>
    <w:p w14:paraId="745F5331" w14:textId="2D0EAB23" w:rsidR="00843B14" w:rsidRPr="00DA3743" w:rsidRDefault="005E3319" w:rsidP="006902F7">
      <w:pPr>
        <w:suppressAutoHyphens/>
      </w:pPr>
      <w:r w:rsidRPr="00DA3743">
        <w:t>Il-mira</w:t>
      </w:r>
      <w:r w:rsidRPr="00DA3743">
        <w:rPr>
          <w:spacing w:val="-2"/>
        </w:rPr>
        <w:t xml:space="preserve"> </w:t>
      </w:r>
      <w:r w:rsidRPr="00DA3743">
        <w:t>ewlenija</w:t>
      </w:r>
      <w:r w:rsidRPr="00DA3743">
        <w:rPr>
          <w:spacing w:val="-2"/>
        </w:rPr>
        <w:t xml:space="preserve"> </w:t>
      </w:r>
      <w:r w:rsidRPr="00DA3743">
        <w:t>f’dawn</w:t>
      </w:r>
      <w:r w:rsidRPr="00DA3743">
        <w:rPr>
          <w:spacing w:val="-3"/>
        </w:rPr>
        <w:t xml:space="preserve"> </w:t>
      </w:r>
      <w:r w:rsidRPr="00DA3743">
        <w:t>l-istudji</w:t>
      </w:r>
      <w:r w:rsidRPr="00DA3743">
        <w:rPr>
          <w:spacing w:val="-2"/>
        </w:rPr>
        <w:t xml:space="preserve"> </w:t>
      </w:r>
      <w:r w:rsidRPr="00DA3743">
        <w:t>kienet</w:t>
      </w:r>
      <w:r w:rsidRPr="00DA3743">
        <w:rPr>
          <w:spacing w:val="-2"/>
        </w:rPr>
        <w:t xml:space="preserve"> </w:t>
      </w:r>
      <w:r w:rsidRPr="00DA3743">
        <w:t>il-proporzjon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kisbu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PASI</w:t>
      </w:r>
      <w:r w:rsidRPr="00DA3743">
        <w:rPr>
          <w:spacing w:val="-7"/>
        </w:rPr>
        <w:t xml:space="preserve"> </w:t>
      </w:r>
      <w:r w:rsidRPr="00DA3743">
        <w:t>75</w:t>
      </w:r>
      <w:r w:rsidRPr="00DA3743">
        <w:rPr>
          <w:spacing w:val="-2"/>
        </w:rPr>
        <w:t xml:space="preserve"> </w:t>
      </w:r>
      <w:r w:rsidRPr="00DA3743">
        <w:t xml:space="preserve">mill-linja bażi fit-12-il ġimgħa (ara </w:t>
      </w:r>
      <w:r w:rsidR="00D055EE" w:rsidRPr="00DA3743">
        <w:t>t</w:t>
      </w:r>
      <w:r w:rsidRPr="00DA3743">
        <w:t>abelli</w:t>
      </w:r>
      <w:r w:rsidR="00AB6953" w:rsidRPr="00DA3743">
        <w:t> </w:t>
      </w:r>
      <w:r w:rsidRPr="00DA3743">
        <w:t>4 u</w:t>
      </w:r>
      <w:r w:rsidR="00AB6953" w:rsidRPr="00DA3743">
        <w:t> </w:t>
      </w:r>
      <w:r w:rsidRPr="00DA3743">
        <w:t>5).</w:t>
      </w:r>
    </w:p>
    <w:p w14:paraId="0D4976D7" w14:textId="77777777" w:rsidR="00C74AA6" w:rsidRPr="00DA3743" w:rsidRDefault="00C74AA6" w:rsidP="006902F7">
      <w:pPr>
        <w:suppressAutoHyphens/>
        <w:rPr>
          <w:i/>
        </w:rPr>
      </w:pPr>
    </w:p>
    <w:p w14:paraId="745F5333" w14:textId="53D97BB9" w:rsidR="00843B14" w:rsidRPr="00DA3743" w:rsidRDefault="005E3319" w:rsidP="006902F7">
      <w:pPr>
        <w:keepNext/>
        <w:suppressAutoHyphens/>
        <w:rPr>
          <w:b/>
          <w:bCs/>
          <w:iCs/>
        </w:rPr>
      </w:pPr>
      <w:r w:rsidRPr="00DA3743">
        <w:rPr>
          <w:b/>
          <w:bCs/>
          <w:iCs/>
        </w:rPr>
        <w:lastRenderedPageBreak/>
        <w:t>Tabella 4</w:t>
      </w:r>
      <w:r w:rsidR="003D122F" w:rsidRPr="00DA3743">
        <w:rPr>
          <w:b/>
          <w:bCs/>
          <w:iCs/>
        </w:rPr>
        <w:t>.</w:t>
      </w:r>
      <w:r w:rsidR="00E101D0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Sommarju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tar-rispons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kliniku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fl-Istudju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tal-Psorijasi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1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(PHOENIX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1)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fl-Istudju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tal</w:t>
      </w:r>
      <w:r w:rsidR="008E2044" w:rsidRPr="00DA3743">
        <w:rPr>
          <w:b/>
          <w:bCs/>
          <w:iCs/>
        </w:rPr>
        <w:noBreakHyphen/>
      </w:r>
      <w:r w:rsidRPr="00DA3743">
        <w:rPr>
          <w:b/>
          <w:bCs/>
          <w:iCs/>
        </w:rPr>
        <w:t>Psorijasi 2 (PHOENIX 2)</w:t>
      </w:r>
    </w:p>
    <w:p w14:paraId="1D6534DF" w14:textId="77777777" w:rsidR="008119B3" w:rsidRPr="00DA3743" w:rsidRDefault="008119B3" w:rsidP="006902F7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2755"/>
        <w:gridCol w:w="1108"/>
        <w:gridCol w:w="1242"/>
        <w:gridCol w:w="1245"/>
        <w:gridCol w:w="1244"/>
        <w:gridCol w:w="1470"/>
      </w:tblGrid>
      <w:tr w:rsidR="00843B14" w:rsidRPr="00DA3743" w14:paraId="745F533A" w14:textId="77777777" w:rsidTr="00D3291B">
        <w:trPr>
          <w:cantSplit/>
          <w:trHeight w:val="20"/>
          <w:tblHeader/>
        </w:trPr>
        <w:tc>
          <w:tcPr>
            <w:tcW w:w="1520" w:type="pct"/>
          </w:tcPr>
          <w:p w14:paraId="745F5334" w14:textId="77777777" w:rsidR="00843B14" w:rsidRPr="00DA3743" w:rsidRDefault="00843B14" w:rsidP="006902F7">
            <w:pPr>
              <w:keepNext/>
              <w:suppressAutoHyphens/>
              <w:rPr>
                <w:b/>
                <w:bCs/>
                <w:sz w:val="20"/>
              </w:rPr>
            </w:pPr>
          </w:p>
        </w:tc>
        <w:tc>
          <w:tcPr>
            <w:tcW w:w="1983" w:type="pct"/>
            <w:gridSpan w:val="3"/>
            <w:vAlign w:val="center"/>
          </w:tcPr>
          <w:p w14:paraId="745F5335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7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12</w:t>
            </w:r>
          </w:p>
          <w:p w14:paraId="745F5336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2</w:t>
            </w:r>
            <w:r w:rsidRPr="00DA3743">
              <w:rPr>
                <w:b/>
                <w:bCs/>
                <w:spacing w:val="-4"/>
              </w:rPr>
              <w:t xml:space="preserve"> </w:t>
            </w:r>
            <w:r w:rsidRPr="00DA3743">
              <w:rPr>
                <w:b/>
                <w:bCs/>
              </w:rPr>
              <w:t>dożi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(Ġimgħa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0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u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4)</w:t>
            </w:r>
          </w:p>
        </w:tc>
        <w:tc>
          <w:tcPr>
            <w:tcW w:w="1497" w:type="pct"/>
            <w:gridSpan w:val="2"/>
            <w:vAlign w:val="center"/>
          </w:tcPr>
          <w:p w14:paraId="745F5337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7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28</w:t>
            </w:r>
          </w:p>
          <w:p w14:paraId="745F5338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3</w:t>
            </w:r>
            <w:r w:rsidRPr="00DA3743">
              <w:rPr>
                <w:b/>
                <w:bCs/>
                <w:spacing w:val="-6"/>
              </w:rPr>
              <w:t xml:space="preserve"> </w:t>
            </w:r>
            <w:r w:rsidRPr="00DA3743">
              <w:rPr>
                <w:b/>
                <w:bCs/>
              </w:rPr>
              <w:t>dożi</w:t>
            </w:r>
            <w:r w:rsidRPr="00DA3743">
              <w:rPr>
                <w:b/>
                <w:bCs/>
                <w:spacing w:val="-4"/>
              </w:rPr>
              <w:t xml:space="preserve"> </w:t>
            </w:r>
            <w:r w:rsidRPr="00DA3743">
              <w:rPr>
                <w:b/>
                <w:bCs/>
              </w:rPr>
              <w:t>(Ġimgħa</w:t>
            </w:r>
            <w:r w:rsidRPr="00DA3743">
              <w:rPr>
                <w:b/>
                <w:bCs/>
                <w:spacing w:val="-4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0,</w:t>
            </w:r>
          </w:p>
          <w:p w14:paraId="745F5339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4</w:t>
            </w:r>
            <w:r w:rsidRPr="00DA3743">
              <w:rPr>
                <w:b/>
                <w:bCs/>
                <w:spacing w:val="-2"/>
              </w:rPr>
              <w:t xml:space="preserve"> </w:t>
            </w:r>
            <w:r w:rsidRPr="00DA3743">
              <w:rPr>
                <w:b/>
                <w:bCs/>
              </w:rPr>
              <w:t>u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2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16)</w:t>
            </w:r>
          </w:p>
        </w:tc>
      </w:tr>
      <w:tr w:rsidR="00302FE9" w:rsidRPr="00DA3743" w14:paraId="745F5341" w14:textId="77777777" w:rsidTr="00D3291B">
        <w:trPr>
          <w:cantSplit/>
          <w:trHeight w:val="20"/>
        </w:trPr>
        <w:tc>
          <w:tcPr>
            <w:tcW w:w="1520" w:type="pct"/>
          </w:tcPr>
          <w:p w14:paraId="745F533B" w14:textId="77777777" w:rsidR="00843B14" w:rsidRPr="00DA3743" w:rsidRDefault="00843B14" w:rsidP="006902F7">
            <w:pPr>
              <w:keepNext/>
              <w:suppressAutoHyphens/>
              <w:rPr>
                <w:sz w:val="18"/>
              </w:rPr>
            </w:pPr>
          </w:p>
        </w:tc>
        <w:tc>
          <w:tcPr>
            <w:tcW w:w="611" w:type="pct"/>
            <w:vAlign w:val="center"/>
          </w:tcPr>
          <w:p w14:paraId="745F533C" w14:textId="77777777" w:rsidR="00843B14" w:rsidRPr="00DA3743" w:rsidRDefault="005E3319" w:rsidP="006902F7">
            <w:pPr>
              <w:keepNext/>
              <w:suppressAutoHyphens/>
              <w:jc w:val="center"/>
            </w:pPr>
            <w:r w:rsidRPr="00DA3743">
              <w:rPr>
                <w:spacing w:val="-5"/>
              </w:rPr>
              <w:t>PBO</w:t>
            </w:r>
          </w:p>
        </w:tc>
        <w:tc>
          <w:tcPr>
            <w:tcW w:w="685" w:type="pct"/>
            <w:vAlign w:val="center"/>
          </w:tcPr>
          <w:p w14:paraId="745F533D" w14:textId="06DD1BCD" w:rsidR="00843B14" w:rsidRPr="00DA3743" w:rsidRDefault="005E3319" w:rsidP="006902F7">
            <w:pPr>
              <w:keepNext/>
              <w:suppressAutoHyphens/>
              <w:jc w:val="center"/>
            </w:pPr>
            <w:r w:rsidRPr="00DA3743">
              <w:t>45</w:t>
            </w:r>
            <w:r w:rsidR="00C84D29" w:rsidRPr="00DA3743">
              <w:t> mg</w:t>
            </w:r>
          </w:p>
        </w:tc>
        <w:tc>
          <w:tcPr>
            <w:tcW w:w="687" w:type="pct"/>
            <w:vAlign w:val="center"/>
          </w:tcPr>
          <w:p w14:paraId="745F533E" w14:textId="2F7F63AD" w:rsidR="00843B14" w:rsidRPr="00DA3743" w:rsidRDefault="005E3319" w:rsidP="006902F7">
            <w:pPr>
              <w:keepNext/>
              <w:suppressAutoHyphens/>
              <w:jc w:val="center"/>
            </w:pPr>
            <w:r w:rsidRPr="00DA3743">
              <w:t>90</w:t>
            </w:r>
            <w:r w:rsidR="00C84D29" w:rsidRPr="00DA3743">
              <w:t> mg</w:t>
            </w:r>
          </w:p>
        </w:tc>
        <w:tc>
          <w:tcPr>
            <w:tcW w:w="686" w:type="pct"/>
            <w:vAlign w:val="center"/>
          </w:tcPr>
          <w:p w14:paraId="745F533F" w14:textId="6DF65805" w:rsidR="00843B14" w:rsidRPr="00DA3743" w:rsidRDefault="005E3319" w:rsidP="006902F7">
            <w:pPr>
              <w:keepNext/>
              <w:suppressAutoHyphens/>
              <w:jc w:val="center"/>
            </w:pPr>
            <w:r w:rsidRPr="00DA3743">
              <w:t>45</w:t>
            </w:r>
            <w:r w:rsidR="00C84D29" w:rsidRPr="00DA3743">
              <w:t> mg</w:t>
            </w:r>
          </w:p>
        </w:tc>
        <w:tc>
          <w:tcPr>
            <w:tcW w:w="811" w:type="pct"/>
            <w:vAlign w:val="center"/>
          </w:tcPr>
          <w:p w14:paraId="745F5340" w14:textId="5603B42B" w:rsidR="00843B14" w:rsidRPr="00DA3743" w:rsidRDefault="005E3319" w:rsidP="006902F7">
            <w:pPr>
              <w:keepNext/>
              <w:suppressAutoHyphens/>
              <w:jc w:val="center"/>
            </w:pPr>
            <w:r w:rsidRPr="00DA3743">
              <w:t>90</w:t>
            </w:r>
            <w:r w:rsidR="00C84D29" w:rsidRPr="00DA3743">
              <w:t> mg</w:t>
            </w:r>
          </w:p>
        </w:tc>
      </w:tr>
      <w:tr w:rsidR="00302FE9" w:rsidRPr="00DA3743" w14:paraId="745F5348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42" w14:textId="77777777" w:rsidR="00843B14" w:rsidRPr="00DA3743" w:rsidRDefault="005E3319" w:rsidP="006902F7">
            <w:pPr>
              <w:suppressAutoHyphens/>
              <w:rPr>
                <w:b/>
              </w:rPr>
            </w:pPr>
            <w:r w:rsidRPr="00DA3743">
              <w:rPr>
                <w:b/>
              </w:rPr>
              <w:t>L-Istudju</w:t>
            </w:r>
            <w:r w:rsidRPr="00DA3743">
              <w:rPr>
                <w:b/>
                <w:spacing w:val="-12"/>
              </w:rPr>
              <w:t xml:space="preserve"> </w:t>
            </w:r>
            <w:r w:rsidRPr="00DA3743">
              <w:rPr>
                <w:b/>
              </w:rPr>
              <w:t>tal-Psorijasi</w:t>
            </w:r>
            <w:r w:rsidRPr="00DA3743">
              <w:rPr>
                <w:b/>
                <w:spacing w:val="-10"/>
              </w:rPr>
              <w:t xml:space="preserve"> 1</w:t>
            </w:r>
          </w:p>
        </w:tc>
        <w:tc>
          <w:tcPr>
            <w:tcW w:w="611" w:type="pct"/>
            <w:vAlign w:val="center"/>
          </w:tcPr>
          <w:p w14:paraId="745F5343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5" w:type="pct"/>
            <w:vAlign w:val="center"/>
          </w:tcPr>
          <w:p w14:paraId="745F5344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7" w:type="pct"/>
            <w:vAlign w:val="center"/>
          </w:tcPr>
          <w:p w14:paraId="745F5345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6" w:type="pct"/>
            <w:vAlign w:val="center"/>
          </w:tcPr>
          <w:p w14:paraId="745F5346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811" w:type="pct"/>
            <w:vAlign w:val="center"/>
          </w:tcPr>
          <w:p w14:paraId="745F5347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</w:tr>
      <w:tr w:rsidR="00302FE9" w:rsidRPr="00DA3743" w14:paraId="745F534F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49" w14:textId="77777777" w:rsidR="00843B14" w:rsidRPr="00DA3743" w:rsidRDefault="005E3319" w:rsidP="006902F7">
            <w:pPr>
              <w:suppressAutoHyphens/>
            </w:pPr>
            <w:r w:rsidRPr="00DA3743">
              <w:t>Numru</w:t>
            </w:r>
            <w:r w:rsidRPr="00DA3743">
              <w:rPr>
                <w:spacing w:val="-1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14"/>
              </w:rPr>
              <w:t xml:space="preserve"> </w:t>
            </w:r>
            <w:r w:rsidRPr="00DA3743">
              <w:t xml:space="preserve">pazjenti </w:t>
            </w:r>
            <w:r w:rsidRPr="00DA3743">
              <w:rPr>
                <w:spacing w:val="-2"/>
              </w:rPr>
              <w:t>randomised</w:t>
            </w:r>
          </w:p>
        </w:tc>
        <w:tc>
          <w:tcPr>
            <w:tcW w:w="611" w:type="pct"/>
            <w:vAlign w:val="center"/>
          </w:tcPr>
          <w:p w14:paraId="745F534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255</w:t>
            </w:r>
          </w:p>
        </w:tc>
        <w:tc>
          <w:tcPr>
            <w:tcW w:w="685" w:type="pct"/>
            <w:vAlign w:val="center"/>
          </w:tcPr>
          <w:p w14:paraId="745F534B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255</w:t>
            </w:r>
          </w:p>
        </w:tc>
        <w:tc>
          <w:tcPr>
            <w:tcW w:w="687" w:type="pct"/>
            <w:vAlign w:val="center"/>
          </w:tcPr>
          <w:p w14:paraId="745F534C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256</w:t>
            </w:r>
          </w:p>
        </w:tc>
        <w:tc>
          <w:tcPr>
            <w:tcW w:w="686" w:type="pct"/>
            <w:vAlign w:val="center"/>
          </w:tcPr>
          <w:p w14:paraId="745F534D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250</w:t>
            </w:r>
          </w:p>
        </w:tc>
        <w:tc>
          <w:tcPr>
            <w:tcW w:w="811" w:type="pct"/>
            <w:vAlign w:val="center"/>
          </w:tcPr>
          <w:p w14:paraId="745F534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243</w:t>
            </w:r>
          </w:p>
        </w:tc>
      </w:tr>
      <w:tr w:rsidR="00302FE9" w:rsidRPr="00DA3743" w14:paraId="745F5356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50" w14:textId="77777777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50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745F535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26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(10%)</w:t>
            </w:r>
          </w:p>
        </w:tc>
        <w:tc>
          <w:tcPr>
            <w:tcW w:w="685" w:type="pct"/>
            <w:vAlign w:val="center"/>
          </w:tcPr>
          <w:p w14:paraId="745F5352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213</w:t>
            </w:r>
            <w:r w:rsidRPr="00DA3743">
              <w:rPr>
                <w:spacing w:val="-2"/>
              </w:rPr>
              <w:t xml:space="preserve"> (84%)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745F535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220</w:t>
            </w:r>
            <w:r w:rsidRPr="00DA3743">
              <w:rPr>
                <w:spacing w:val="-2"/>
              </w:rPr>
              <w:t xml:space="preserve"> (86%)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745F535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228 </w:t>
            </w:r>
            <w:r w:rsidRPr="00DA3743">
              <w:rPr>
                <w:spacing w:val="-2"/>
              </w:rPr>
              <w:t>(91%)</w:t>
            </w:r>
          </w:p>
        </w:tc>
        <w:tc>
          <w:tcPr>
            <w:tcW w:w="811" w:type="pct"/>
            <w:vAlign w:val="center"/>
          </w:tcPr>
          <w:p w14:paraId="745F535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234</w:t>
            </w:r>
            <w:r w:rsidRPr="00DA3743">
              <w:rPr>
                <w:spacing w:val="-2"/>
              </w:rPr>
              <w:t xml:space="preserve"> (96%)</w:t>
            </w:r>
          </w:p>
        </w:tc>
      </w:tr>
      <w:tr w:rsidR="00302FE9" w:rsidRPr="00DA3743" w14:paraId="745F535D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57" w14:textId="77777777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745F535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8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(3%)</w:t>
            </w:r>
          </w:p>
        </w:tc>
        <w:tc>
          <w:tcPr>
            <w:tcW w:w="685" w:type="pct"/>
            <w:vAlign w:val="center"/>
          </w:tcPr>
          <w:p w14:paraId="745F535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171</w:t>
            </w:r>
            <w:r w:rsidRPr="00DA3743">
              <w:rPr>
                <w:spacing w:val="-2"/>
              </w:rPr>
              <w:t xml:space="preserve"> (67%)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745F535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170</w:t>
            </w:r>
            <w:r w:rsidRPr="00DA3743">
              <w:rPr>
                <w:spacing w:val="-2"/>
              </w:rPr>
              <w:t xml:space="preserve"> (66%)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745F535B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178</w:t>
            </w:r>
            <w:r w:rsidRPr="00DA3743">
              <w:rPr>
                <w:spacing w:val="-2"/>
              </w:rPr>
              <w:t xml:space="preserve"> (71%)</w:t>
            </w:r>
          </w:p>
        </w:tc>
        <w:tc>
          <w:tcPr>
            <w:tcW w:w="811" w:type="pct"/>
            <w:vAlign w:val="center"/>
          </w:tcPr>
          <w:p w14:paraId="745F535C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191</w:t>
            </w:r>
            <w:r w:rsidRPr="00DA3743">
              <w:rPr>
                <w:spacing w:val="-2"/>
              </w:rPr>
              <w:t xml:space="preserve"> (79%)</w:t>
            </w:r>
          </w:p>
        </w:tc>
      </w:tr>
      <w:tr w:rsidR="00302FE9" w:rsidRPr="00DA3743" w14:paraId="745F5364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5E" w14:textId="77777777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90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745F535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(2%)</w:t>
            </w:r>
          </w:p>
        </w:tc>
        <w:tc>
          <w:tcPr>
            <w:tcW w:w="685" w:type="pct"/>
            <w:vAlign w:val="center"/>
          </w:tcPr>
          <w:p w14:paraId="745F536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106</w:t>
            </w:r>
            <w:r w:rsidRPr="00DA3743">
              <w:rPr>
                <w:spacing w:val="-2"/>
              </w:rPr>
              <w:t xml:space="preserve"> (42%)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745F536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94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(37%)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745F5362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123</w:t>
            </w:r>
            <w:r w:rsidRPr="00DA3743">
              <w:rPr>
                <w:spacing w:val="-2"/>
              </w:rPr>
              <w:t xml:space="preserve"> (49%)</w:t>
            </w:r>
          </w:p>
        </w:tc>
        <w:tc>
          <w:tcPr>
            <w:tcW w:w="811" w:type="pct"/>
            <w:vAlign w:val="center"/>
          </w:tcPr>
          <w:p w14:paraId="745F536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135</w:t>
            </w:r>
            <w:r w:rsidRPr="00DA3743">
              <w:rPr>
                <w:spacing w:val="-2"/>
              </w:rPr>
              <w:t xml:space="preserve"> (56%)</w:t>
            </w:r>
          </w:p>
        </w:tc>
      </w:tr>
      <w:tr w:rsidR="00302FE9" w:rsidRPr="00DA3743" w14:paraId="745F536B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65" w14:textId="77777777" w:rsidR="00843B14" w:rsidRPr="00DA3743" w:rsidRDefault="005E3319" w:rsidP="006902F7">
            <w:pPr>
              <w:suppressAutoHyphens/>
            </w:pPr>
            <w:r w:rsidRPr="00DA3743">
              <w:t>PGA</w:t>
            </w:r>
            <w:r w:rsidRPr="00DA3743">
              <w:rPr>
                <w:vertAlign w:val="superscript"/>
              </w:rPr>
              <w:t>b</w:t>
            </w:r>
            <w:r w:rsidRPr="00DA3743">
              <w:rPr>
                <w:spacing w:val="-8"/>
              </w:rPr>
              <w:t xml:space="preserve"> </w:t>
            </w:r>
            <w:r w:rsidRPr="00DA3743">
              <w:t>ta’</w:t>
            </w:r>
            <w:r w:rsidRPr="00DA3743">
              <w:rPr>
                <w:spacing w:val="-9"/>
              </w:rPr>
              <w:t xml:space="preserve"> </w:t>
            </w:r>
            <w:r w:rsidRPr="00DA3743">
              <w:t>psorijasi</w:t>
            </w:r>
            <w:r w:rsidRPr="00DA3743">
              <w:rPr>
                <w:spacing w:val="-9"/>
              </w:rPr>
              <w:t xml:space="preserve"> </w:t>
            </w:r>
            <w:r w:rsidRPr="00DA3743">
              <w:t>li</w:t>
            </w:r>
            <w:r w:rsidRPr="00DA3743">
              <w:rPr>
                <w:spacing w:val="-9"/>
              </w:rPr>
              <w:t xml:space="preserve"> </w:t>
            </w:r>
            <w:r w:rsidRPr="00DA3743">
              <w:t>fieqet jew hija minima N (%)</w:t>
            </w:r>
          </w:p>
        </w:tc>
        <w:tc>
          <w:tcPr>
            <w:tcW w:w="611" w:type="pct"/>
            <w:vAlign w:val="center"/>
          </w:tcPr>
          <w:p w14:paraId="745F536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10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(4%)</w:t>
            </w:r>
          </w:p>
        </w:tc>
        <w:tc>
          <w:tcPr>
            <w:tcW w:w="685" w:type="pct"/>
            <w:vAlign w:val="center"/>
          </w:tcPr>
          <w:p w14:paraId="745F536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151</w:t>
            </w:r>
            <w:r w:rsidRPr="00DA3743">
              <w:rPr>
                <w:spacing w:val="-2"/>
              </w:rPr>
              <w:t xml:space="preserve"> (59%)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745F536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156</w:t>
            </w:r>
            <w:r w:rsidRPr="00DA3743">
              <w:rPr>
                <w:spacing w:val="-2"/>
              </w:rPr>
              <w:t xml:space="preserve"> (61%)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745F536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146</w:t>
            </w:r>
            <w:r w:rsidRPr="00DA3743">
              <w:rPr>
                <w:spacing w:val="-2"/>
              </w:rPr>
              <w:t xml:space="preserve"> (58%)</w:t>
            </w:r>
          </w:p>
        </w:tc>
        <w:tc>
          <w:tcPr>
            <w:tcW w:w="811" w:type="pct"/>
            <w:vAlign w:val="center"/>
          </w:tcPr>
          <w:p w14:paraId="745F536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160 </w:t>
            </w:r>
            <w:r w:rsidRPr="00DA3743">
              <w:rPr>
                <w:spacing w:val="-2"/>
              </w:rPr>
              <w:t>(66%)</w:t>
            </w:r>
          </w:p>
        </w:tc>
      </w:tr>
      <w:tr w:rsidR="00302FE9" w:rsidRPr="00DA3743" w14:paraId="745F5372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6C" w14:textId="63965D47" w:rsidR="00843B14" w:rsidRPr="00DA3743" w:rsidRDefault="005E3319" w:rsidP="006902F7">
            <w:pPr>
              <w:suppressAutoHyphens/>
            </w:pPr>
            <w:r w:rsidRPr="00DA3743">
              <w:t>Numru</w:t>
            </w:r>
            <w:r w:rsidRPr="00DA3743">
              <w:rPr>
                <w:spacing w:val="-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3"/>
              </w:rPr>
              <w:t xml:space="preserve"> </w:t>
            </w:r>
            <w:r w:rsidR="00EF5590" w:rsidRPr="00DA3743">
              <w:t>≤ </w:t>
            </w:r>
            <w:r w:rsidRPr="00DA3743">
              <w:t>100</w:t>
            </w:r>
            <w:r w:rsidR="00150EEC" w:rsidRPr="00DA3743">
              <w:rPr>
                <w:spacing w:val="-2"/>
              </w:rPr>
              <w:t> kg</w:t>
            </w:r>
          </w:p>
        </w:tc>
        <w:tc>
          <w:tcPr>
            <w:tcW w:w="611" w:type="pct"/>
            <w:vAlign w:val="center"/>
          </w:tcPr>
          <w:p w14:paraId="745F536D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166</w:t>
            </w:r>
          </w:p>
        </w:tc>
        <w:tc>
          <w:tcPr>
            <w:tcW w:w="685" w:type="pct"/>
            <w:vAlign w:val="center"/>
          </w:tcPr>
          <w:p w14:paraId="745F536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168</w:t>
            </w:r>
          </w:p>
        </w:tc>
        <w:tc>
          <w:tcPr>
            <w:tcW w:w="687" w:type="pct"/>
            <w:vAlign w:val="center"/>
          </w:tcPr>
          <w:p w14:paraId="745F536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164</w:t>
            </w:r>
          </w:p>
        </w:tc>
        <w:tc>
          <w:tcPr>
            <w:tcW w:w="686" w:type="pct"/>
            <w:vAlign w:val="center"/>
          </w:tcPr>
          <w:p w14:paraId="745F537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164</w:t>
            </w:r>
          </w:p>
        </w:tc>
        <w:tc>
          <w:tcPr>
            <w:tcW w:w="811" w:type="pct"/>
            <w:vAlign w:val="center"/>
          </w:tcPr>
          <w:p w14:paraId="745F537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153</w:t>
            </w:r>
          </w:p>
        </w:tc>
      </w:tr>
      <w:tr w:rsidR="00302FE9" w:rsidRPr="00DA3743" w14:paraId="745F5379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73" w14:textId="77777777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745F537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(4%)</w:t>
            </w:r>
          </w:p>
        </w:tc>
        <w:tc>
          <w:tcPr>
            <w:tcW w:w="685" w:type="pct"/>
            <w:vAlign w:val="center"/>
          </w:tcPr>
          <w:p w14:paraId="745F537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124</w:t>
            </w:r>
            <w:r w:rsidRPr="00DA3743">
              <w:rPr>
                <w:spacing w:val="-2"/>
              </w:rPr>
              <w:t xml:space="preserve"> (74%)</w:t>
            </w:r>
          </w:p>
        </w:tc>
        <w:tc>
          <w:tcPr>
            <w:tcW w:w="687" w:type="pct"/>
            <w:vAlign w:val="center"/>
          </w:tcPr>
          <w:p w14:paraId="745F537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107</w:t>
            </w:r>
            <w:r w:rsidRPr="00DA3743">
              <w:rPr>
                <w:spacing w:val="-2"/>
              </w:rPr>
              <w:t xml:space="preserve"> (65%)</w:t>
            </w:r>
          </w:p>
        </w:tc>
        <w:tc>
          <w:tcPr>
            <w:tcW w:w="686" w:type="pct"/>
            <w:vAlign w:val="center"/>
          </w:tcPr>
          <w:p w14:paraId="745F537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130</w:t>
            </w:r>
            <w:r w:rsidRPr="00DA3743">
              <w:rPr>
                <w:spacing w:val="-2"/>
              </w:rPr>
              <w:t xml:space="preserve"> (79%)</w:t>
            </w:r>
          </w:p>
        </w:tc>
        <w:tc>
          <w:tcPr>
            <w:tcW w:w="811" w:type="pct"/>
            <w:vAlign w:val="center"/>
          </w:tcPr>
          <w:p w14:paraId="745F537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124</w:t>
            </w:r>
            <w:r w:rsidRPr="00DA3743">
              <w:rPr>
                <w:spacing w:val="-2"/>
              </w:rPr>
              <w:t xml:space="preserve"> (81%)</w:t>
            </w:r>
          </w:p>
        </w:tc>
      </w:tr>
      <w:tr w:rsidR="00302FE9" w:rsidRPr="00DA3743" w14:paraId="745F5380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7A" w14:textId="7FC7D50C" w:rsidR="00843B14" w:rsidRPr="00DA3743" w:rsidRDefault="005E3319" w:rsidP="006902F7">
            <w:pPr>
              <w:suppressAutoHyphens/>
            </w:pPr>
            <w:r w:rsidRPr="00DA3743">
              <w:t>Numru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4"/>
              </w:rPr>
              <w:t xml:space="preserve"> </w:t>
            </w:r>
            <w:r w:rsidR="00EF5590" w:rsidRPr="00DA3743">
              <w:t>&gt; </w:t>
            </w:r>
            <w:r w:rsidRPr="00DA3743">
              <w:t>100</w:t>
            </w:r>
            <w:r w:rsidR="00150EEC" w:rsidRPr="00DA3743">
              <w:rPr>
                <w:spacing w:val="-3"/>
              </w:rPr>
              <w:t> kg</w:t>
            </w:r>
          </w:p>
        </w:tc>
        <w:tc>
          <w:tcPr>
            <w:tcW w:w="611" w:type="pct"/>
            <w:vAlign w:val="center"/>
          </w:tcPr>
          <w:p w14:paraId="745F537B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89</w:t>
            </w:r>
          </w:p>
        </w:tc>
        <w:tc>
          <w:tcPr>
            <w:tcW w:w="685" w:type="pct"/>
            <w:vAlign w:val="center"/>
          </w:tcPr>
          <w:p w14:paraId="745F537C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87</w:t>
            </w:r>
          </w:p>
        </w:tc>
        <w:tc>
          <w:tcPr>
            <w:tcW w:w="687" w:type="pct"/>
            <w:vAlign w:val="center"/>
          </w:tcPr>
          <w:p w14:paraId="745F537D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92</w:t>
            </w:r>
          </w:p>
        </w:tc>
        <w:tc>
          <w:tcPr>
            <w:tcW w:w="686" w:type="pct"/>
            <w:vAlign w:val="center"/>
          </w:tcPr>
          <w:p w14:paraId="745F537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86</w:t>
            </w:r>
          </w:p>
        </w:tc>
        <w:tc>
          <w:tcPr>
            <w:tcW w:w="811" w:type="pct"/>
            <w:vAlign w:val="center"/>
          </w:tcPr>
          <w:p w14:paraId="745F537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90</w:t>
            </w:r>
          </w:p>
        </w:tc>
      </w:tr>
      <w:tr w:rsidR="00302FE9" w:rsidRPr="00DA3743" w14:paraId="745F5387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81" w14:textId="77777777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745F5382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(2%)</w:t>
            </w:r>
          </w:p>
        </w:tc>
        <w:tc>
          <w:tcPr>
            <w:tcW w:w="685" w:type="pct"/>
            <w:vAlign w:val="center"/>
          </w:tcPr>
          <w:p w14:paraId="745F538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47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(54%)</w:t>
            </w:r>
          </w:p>
        </w:tc>
        <w:tc>
          <w:tcPr>
            <w:tcW w:w="687" w:type="pct"/>
            <w:vAlign w:val="center"/>
          </w:tcPr>
          <w:p w14:paraId="745F538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63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(68%)</w:t>
            </w:r>
          </w:p>
        </w:tc>
        <w:tc>
          <w:tcPr>
            <w:tcW w:w="686" w:type="pct"/>
            <w:vAlign w:val="center"/>
          </w:tcPr>
          <w:p w14:paraId="745F538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48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(56%)</w:t>
            </w:r>
          </w:p>
        </w:tc>
        <w:tc>
          <w:tcPr>
            <w:tcW w:w="811" w:type="pct"/>
            <w:vAlign w:val="center"/>
          </w:tcPr>
          <w:p w14:paraId="745F538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67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(74%)</w:t>
            </w:r>
          </w:p>
        </w:tc>
      </w:tr>
      <w:tr w:rsidR="00302FE9" w:rsidRPr="00DA3743" w14:paraId="745F538E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88" w14:textId="77777777" w:rsidR="00843B14" w:rsidRPr="00DA3743" w:rsidRDefault="00843B14" w:rsidP="006902F7">
            <w:pPr>
              <w:suppressAutoHyphens/>
              <w:rPr>
                <w:sz w:val="18"/>
              </w:rPr>
            </w:pPr>
          </w:p>
        </w:tc>
        <w:tc>
          <w:tcPr>
            <w:tcW w:w="611" w:type="pct"/>
            <w:vAlign w:val="center"/>
          </w:tcPr>
          <w:p w14:paraId="745F5389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5" w:type="pct"/>
            <w:vAlign w:val="center"/>
          </w:tcPr>
          <w:p w14:paraId="745F538A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7" w:type="pct"/>
            <w:vAlign w:val="center"/>
          </w:tcPr>
          <w:p w14:paraId="745F538B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6" w:type="pct"/>
            <w:vAlign w:val="center"/>
          </w:tcPr>
          <w:p w14:paraId="745F538C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811" w:type="pct"/>
            <w:vAlign w:val="center"/>
          </w:tcPr>
          <w:p w14:paraId="745F538D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</w:tr>
      <w:tr w:rsidR="00302FE9" w:rsidRPr="00DA3743" w14:paraId="745F5395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8F" w14:textId="77777777" w:rsidR="00843B14" w:rsidRPr="00DA3743" w:rsidRDefault="005E3319" w:rsidP="006902F7">
            <w:pPr>
              <w:suppressAutoHyphens/>
              <w:rPr>
                <w:b/>
              </w:rPr>
            </w:pPr>
            <w:r w:rsidRPr="00DA3743">
              <w:rPr>
                <w:b/>
              </w:rPr>
              <w:t>L-Istudju</w:t>
            </w:r>
            <w:r w:rsidRPr="00DA3743">
              <w:rPr>
                <w:b/>
                <w:spacing w:val="-12"/>
              </w:rPr>
              <w:t xml:space="preserve"> </w:t>
            </w:r>
            <w:r w:rsidRPr="00DA3743">
              <w:rPr>
                <w:b/>
              </w:rPr>
              <w:t>tal-Psorijasi</w:t>
            </w:r>
            <w:r w:rsidRPr="00DA3743">
              <w:rPr>
                <w:b/>
                <w:spacing w:val="-10"/>
              </w:rPr>
              <w:t xml:space="preserve"> 2</w:t>
            </w:r>
          </w:p>
        </w:tc>
        <w:tc>
          <w:tcPr>
            <w:tcW w:w="611" w:type="pct"/>
            <w:vAlign w:val="center"/>
          </w:tcPr>
          <w:p w14:paraId="745F5390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5" w:type="pct"/>
            <w:vAlign w:val="center"/>
          </w:tcPr>
          <w:p w14:paraId="745F5391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7" w:type="pct"/>
            <w:vAlign w:val="center"/>
          </w:tcPr>
          <w:p w14:paraId="745F5392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6" w:type="pct"/>
            <w:vAlign w:val="center"/>
          </w:tcPr>
          <w:p w14:paraId="745F5393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811" w:type="pct"/>
            <w:vAlign w:val="center"/>
          </w:tcPr>
          <w:p w14:paraId="745F5394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</w:tr>
      <w:tr w:rsidR="00302FE9" w:rsidRPr="00DA3743" w14:paraId="745F539C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96" w14:textId="77777777" w:rsidR="00843B14" w:rsidRPr="00DA3743" w:rsidRDefault="005E3319" w:rsidP="006902F7">
            <w:pPr>
              <w:suppressAutoHyphens/>
            </w:pPr>
            <w:r w:rsidRPr="00DA3743">
              <w:t>Numru</w:t>
            </w:r>
            <w:r w:rsidRPr="00DA3743">
              <w:rPr>
                <w:spacing w:val="-1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14"/>
              </w:rPr>
              <w:t xml:space="preserve"> </w:t>
            </w:r>
            <w:r w:rsidRPr="00DA3743">
              <w:t xml:space="preserve">pazjenti </w:t>
            </w:r>
            <w:r w:rsidRPr="00DA3743">
              <w:rPr>
                <w:spacing w:val="-2"/>
              </w:rPr>
              <w:t>randomised</w:t>
            </w:r>
          </w:p>
        </w:tc>
        <w:tc>
          <w:tcPr>
            <w:tcW w:w="611" w:type="pct"/>
            <w:vAlign w:val="center"/>
          </w:tcPr>
          <w:p w14:paraId="745F539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410</w:t>
            </w:r>
          </w:p>
        </w:tc>
        <w:tc>
          <w:tcPr>
            <w:tcW w:w="685" w:type="pct"/>
            <w:vAlign w:val="center"/>
          </w:tcPr>
          <w:p w14:paraId="745F539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409</w:t>
            </w:r>
          </w:p>
        </w:tc>
        <w:tc>
          <w:tcPr>
            <w:tcW w:w="687" w:type="pct"/>
            <w:vAlign w:val="center"/>
          </w:tcPr>
          <w:p w14:paraId="745F539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411</w:t>
            </w:r>
          </w:p>
        </w:tc>
        <w:tc>
          <w:tcPr>
            <w:tcW w:w="686" w:type="pct"/>
            <w:vAlign w:val="center"/>
          </w:tcPr>
          <w:p w14:paraId="745F539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397</w:t>
            </w:r>
          </w:p>
        </w:tc>
        <w:tc>
          <w:tcPr>
            <w:tcW w:w="811" w:type="pct"/>
            <w:vAlign w:val="center"/>
          </w:tcPr>
          <w:p w14:paraId="745F539B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400</w:t>
            </w:r>
          </w:p>
        </w:tc>
      </w:tr>
      <w:tr w:rsidR="00302FE9" w:rsidRPr="00DA3743" w14:paraId="745F53A3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9D" w14:textId="77777777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50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745F539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41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(10%)</w:t>
            </w:r>
          </w:p>
        </w:tc>
        <w:tc>
          <w:tcPr>
            <w:tcW w:w="685" w:type="pct"/>
            <w:vAlign w:val="center"/>
          </w:tcPr>
          <w:p w14:paraId="745F539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342</w:t>
            </w:r>
            <w:r w:rsidRPr="00DA3743">
              <w:rPr>
                <w:spacing w:val="-2"/>
              </w:rPr>
              <w:t xml:space="preserve"> (84%)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745F53A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367</w:t>
            </w:r>
            <w:r w:rsidRPr="00DA3743">
              <w:rPr>
                <w:spacing w:val="-2"/>
              </w:rPr>
              <w:t xml:space="preserve"> (89%)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745F53A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369</w:t>
            </w:r>
            <w:r w:rsidRPr="00DA3743">
              <w:rPr>
                <w:spacing w:val="-2"/>
              </w:rPr>
              <w:t xml:space="preserve"> (93%)</w:t>
            </w:r>
          </w:p>
        </w:tc>
        <w:tc>
          <w:tcPr>
            <w:tcW w:w="811" w:type="pct"/>
            <w:vAlign w:val="center"/>
          </w:tcPr>
          <w:p w14:paraId="745F53A2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380</w:t>
            </w:r>
            <w:r w:rsidRPr="00DA3743">
              <w:rPr>
                <w:spacing w:val="-2"/>
              </w:rPr>
              <w:t xml:space="preserve"> (95%)</w:t>
            </w:r>
          </w:p>
        </w:tc>
      </w:tr>
      <w:tr w:rsidR="00302FE9" w:rsidRPr="00DA3743" w14:paraId="745F53AA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A4" w14:textId="77777777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745F53A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15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(4%)</w:t>
            </w:r>
          </w:p>
        </w:tc>
        <w:tc>
          <w:tcPr>
            <w:tcW w:w="685" w:type="pct"/>
            <w:vAlign w:val="center"/>
          </w:tcPr>
          <w:p w14:paraId="745F53A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273</w:t>
            </w:r>
            <w:r w:rsidRPr="00DA3743">
              <w:rPr>
                <w:spacing w:val="-2"/>
              </w:rPr>
              <w:t xml:space="preserve"> (67%)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745F53A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311</w:t>
            </w:r>
            <w:r w:rsidRPr="00DA3743">
              <w:rPr>
                <w:spacing w:val="-2"/>
              </w:rPr>
              <w:t xml:space="preserve"> (76%)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745F53A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276</w:t>
            </w:r>
            <w:r w:rsidRPr="00DA3743">
              <w:rPr>
                <w:spacing w:val="-2"/>
              </w:rPr>
              <w:t xml:space="preserve"> (70%)</w:t>
            </w:r>
          </w:p>
        </w:tc>
        <w:tc>
          <w:tcPr>
            <w:tcW w:w="811" w:type="pct"/>
            <w:vAlign w:val="center"/>
          </w:tcPr>
          <w:p w14:paraId="745F53A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314</w:t>
            </w:r>
            <w:r w:rsidRPr="00DA3743">
              <w:rPr>
                <w:spacing w:val="-2"/>
              </w:rPr>
              <w:t xml:space="preserve"> (79%)</w:t>
            </w:r>
          </w:p>
        </w:tc>
      </w:tr>
      <w:tr w:rsidR="00302FE9" w:rsidRPr="00DA3743" w14:paraId="745F53B1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AB" w14:textId="77777777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3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90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745F53AC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3 </w:t>
            </w:r>
            <w:r w:rsidRPr="00DA3743">
              <w:rPr>
                <w:spacing w:val="-4"/>
              </w:rPr>
              <w:t>(1%)</w:t>
            </w:r>
          </w:p>
        </w:tc>
        <w:tc>
          <w:tcPr>
            <w:tcW w:w="685" w:type="pct"/>
            <w:vAlign w:val="center"/>
          </w:tcPr>
          <w:p w14:paraId="745F53AD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173</w:t>
            </w:r>
            <w:r w:rsidRPr="00DA3743">
              <w:rPr>
                <w:spacing w:val="-2"/>
              </w:rPr>
              <w:t xml:space="preserve"> (42%)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745F53A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209</w:t>
            </w:r>
            <w:r w:rsidRPr="00DA3743">
              <w:rPr>
                <w:spacing w:val="-2"/>
              </w:rPr>
              <w:t xml:space="preserve"> (51%)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745F53A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178</w:t>
            </w:r>
            <w:r w:rsidRPr="00DA3743">
              <w:rPr>
                <w:spacing w:val="-2"/>
              </w:rPr>
              <w:t xml:space="preserve"> (45%)</w:t>
            </w:r>
          </w:p>
        </w:tc>
        <w:tc>
          <w:tcPr>
            <w:tcW w:w="811" w:type="pct"/>
            <w:vAlign w:val="center"/>
          </w:tcPr>
          <w:p w14:paraId="745F53B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217</w:t>
            </w:r>
            <w:r w:rsidRPr="00DA3743">
              <w:rPr>
                <w:spacing w:val="-2"/>
              </w:rPr>
              <w:t xml:space="preserve"> (54%)</w:t>
            </w:r>
          </w:p>
        </w:tc>
      </w:tr>
      <w:tr w:rsidR="00302FE9" w:rsidRPr="00DA3743" w14:paraId="745F53B8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B2" w14:textId="77777777" w:rsidR="00843B14" w:rsidRPr="00DA3743" w:rsidRDefault="005E3319" w:rsidP="006902F7">
            <w:pPr>
              <w:suppressAutoHyphens/>
            </w:pPr>
            <w:r w:rsidRPr="00DA3743">
              <w:t>PGA</w:t>
            </w:r>
            <w:r w:rsidRPr="00DA3743">
              <w:rPr>
                <w:vertAlign w:val="superscript"/>
              </w:rPr>
              <w:t>b</w:t>
            </w:r>
            <w:r w:rsidRPr="00DA3743">
              <w:rPr>
                <w:spacing w:val="-8"/>
              </w:rPr>
              <w:t xml:space="preserve"> </w:t>
            </w:r>
            <w:r w:rsidRPr="00DA3743">
              <w:t>ta’</w:t>
            </w:r>
            <w:r w:rsidRPr="00DA3743">
              <w:rPr>
                <w:spacing w:val="-9"/>
              </w:rPr>
              <w:t xml:space="preserve"> </w:t>
            </w:r>
            <w:r w:rsidRPr="00DA3743">
              <w:t>psorijasi</w:t>
            </w:r>
            <w:r w:rsidRPr="00DA3743">
              <w:rPr>
                <w:spacing w:val="-9"/>
              </w:rPr>
              <w:t xml:space="preserve"> </w:t>
            </w:r>
            <w:r w:rsidRPr="00DA3743">
              <w:t>li</w:t>
            </w:r>
            <w:r w:rsidRPr="00DA3743">
              <w:rPr>
                <w:spacing w:val="-9"/>
              </w:rPr>
              <w:t xml:space="preserve"> </w:t>
            </w:r>
            <w:r w:rsidRPr="00DA3743">
              <w:t>fieqet jew hija minima N (%)</w:t>
            </w:r>
          </w:p>
        </w:tc>
        <w:tc>
          <w:tcPr>
            <w:tcW w:w="611" w:type="pct"/>
            <w:vAlign w:val="center"/>
          </w:tcPr>
          <w:p w14:paraId="745F53B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2"/>
              </w:rPr>
              <w:t>18(4%)</w:t>
            </w:r>
          </w:p>
        </w:tc>
        <w:tc>
          <w:tcPr>
            <w:tcW w:w="685" w:type="pct"/>
            <w:vAlign w:val="center"/>
          </w:tcPr>
          <w:p w14:paraId="745F53B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277</w:t>
            </w:r>
            <w:r w:rsidRPr="00DA3743">
              <w:rPr>
                <w:spacing w:val="-2"/>
              </w:rPr>
              <w:t xml:space="preserve"> (68%)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745F53B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300</w:t>
            </w:r>
            <w:r w:rsidRPr="00DA3743">
              <w:rPr>
                <w:spacing w:val="-2"/>
              </w:rPr>
              <w:t xml:space="preserve"> (73%)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745F53B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241</w:t>
            </w:r>
            <w:r w:rsidRPr="00DA3743">
              <w:rPr>
                <w:spacing w:val="-2"/>
              </w:rPr>
              <w:t xml:space="preserve"> (61%)</w:t>
            </w:r>
          </w:p>
        </w:tc>
        <w:tc>
          <w:tcPr>
            <w:tcW w:w="811" w:type="pct"/>
            <w:vAlign w:val="center"/>
          </w:tcPr>
          <w:p w14:paraId="745F53B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279</w:t>
            </w:r>
            <w:r w:rsidRPr="00DA3743">
              <w:rPr>
                <w:spacing w:val="-2"/>
              </w:rPr>
              <w:t xml:space="preserve"> (70%)</w:t>
            </w:r>
          </w:p>
        </w:tc>
      </w:tr>
      <w:tr w:rsidR="00302FE9" w:rsidRPr="00DA3743" w14:paraId="745F53BF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B9" w14:textId="066C4118" w:rsidR="00843B14" w:rsidRPr="00DA3743" w:rsidRDefault="005E3319" w:rsidP="006902F7">
            <w:pPr>
              <w:suppressAutoHyphens/>
            </w:pPr>
            <w:r w:rsidRPr="00DA3743">
              <w:t>Numru</w:t>
            </w:r>
            <w:r w:rsidRPr="00DA3743">
              <w:rPr>
                <w:spacing w:val="-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3"/>
              </w:rPr>
              <w:t xml:space="preserve"> </w:t>
            </w:r>
            <w:r w:rsidR="00EF5590" w:rsidRPr="00DA3743">
              <w:t>≤ </w:t>
            </w:r>
            <w:r w:rsidRPr="00DA3743">
              <w:t>100</w:t>
            </w:r>
            <w:r w:rsidR="00150EEC" w:rsidRPr="00DA3743">
              <w:rPr>
                <w:spacing w:val="-2"/>
              </w:rPr>
              <w:t> kg</w:t>
            </w:r>
          </w:p>
        </w:tc>
        <w:tc>
          <w:tcPr>
            <w:tcW w:w="611" w:type="pct"/>
            <w:vAlign w:val="center"/>
          </w:tcPr>
          <w:p w14:paraId="745F53B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290</w:t>
            </w:r>
          </w:p>
        </w:tc>
        <w:tc>
          <w:tcPr>
            <w:tcW w:w="685" w:type="pct"/>
            <w:vAlign w:val="center"/>
          </w:tcPr>
          <w:p w14:paraId="745F53BB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297</w:t>
            </w:r>
          </w:p>
        </w:tc>
        <w:tc>
          <w:tcPr>
            <w:tcW w:w="687" w:type="pct"/>
            <w:vAlign w:val="center"/>
          </w:tcPr>
          <w:p w14:paraId="745F53BC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289</w:t>
            </w:r>
          </w:p>
        </w:tc>
        <w:tc>
          <w:tcPr>
            <w:tcW w:w="686" w:type="pct"/>
            <w:vAlign w:val="center"/>
          </w:tcPr>
          <w:p w14:paraId="745F53BD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287</w:t>
            </w:r>
          </w:p>
        </w:tc>
        <w:tc>
          <w:tcPr>
            <w:tcW w:w="811" w:type="pct"/>
            <w:vAlign w:val="center"/>
          </w:tcPr>
          <w:p w14:paraId="745F53B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280</w:t>
            </w:r>
          </w:p>
        </w:tc>
      </w:tr>
      <w:tr w:rsidR="00302FE9" w:rsidRPr="00DA3743" w14:paraId="745F53C6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C0" w14:textId="77777777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4"/>
              </w:rPr>
              <w:t xml:space="preserve"> </w:t>
            </w:r>
            <w:r w:rsidRPr="00DA3743">
              <w:t>N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745F53C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12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(4%)</w:t>
            </w:r>
          </w:p>
        </w:tc>
        <w:tc>
          <w:tcPr>
            <w:tcW w:w="685" w:type="pct"/>
            <w:vAlign w:val="center"/>
          </w:tcPr>
          <w:p w14:paraId="745F53C2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218</w:t>
            </w:r>
            <w:r w:rsidRPr="00DA3743">
              <w:rPr>
                <w:spacing w:val="-2"/>
              </w:rPr>
              <w:t xml:space="preserve"> (73%)</w:t>
            </w:r>
          </w:p>
        </w:tc>
        <w:tc>
          <w:tcPr>
            <w:tcW w:w="687" w:type="pct"/>
            <w:vAlign w:val="center"/>
          </w:tcPr>
          <w:p w14:paraId="745F53C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225</w:t>
            </w:r>
            <w:r w:rsidRPr="00DA3743">
              <w:rPr>
                <w:spacing w:val="-2"/>
              </w:rPr>
              <w:t xml:space="preserve"> (78%)</w:t>
            </w:r>
          </w:p>
        </w:tc>
        <w:tc>
          <w:tcPr>
            <w:tcW w:w="686" w:type="pct"/>
            <w:vAlign w:val="center"/>
          </w:tcPr>
          <w:p w14:paraId="745F53C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217 </w:t>
            </w:r>
            <w:r w:rsidRPr="00DA3743">
              <w:rPr>
                <w:spacing w:val="-2"/>
              </w:rPr>
              <w:t>(76%)</w:t>
            </w:r>
          </w:p>
        </w:tc>
        <w:tc>
          <w:tcPr>
            <w:tcW w:w="811" w:type="pct"/>
            <w:vAlign w:val="center"/>
          </w:tcPr>
          <w:p w14:paraId="745F53C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226</w:t>
            </w:r>
            <w:r w:rsidRPr="00DA3743">
              <w:rPr>
                <w:spacing w:val="-2"/>
              </w:rPr>
              <w:t xml:space="preserve"> (81%)</w:t>
            </w:r>
          </w:p>
        </w:tc>
      </w:tr>
      <w:tr w:rsidR="00302FE9" w:rsidRPr="00DA3743" w14:paraId="745F53CD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C7" w14:textId="67E38B37" w:rsidR="00843B14" w:rsidRPr="00DA3743" w:rsidRDefault="005E3319" w:rsidP="006902F7">
            <w:pPr>
              <w:suppressAutoHyphens/>
            </w:pPr>
            <w:r w:rsidRPr="00DA3743">
              <w:t>Numru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4"/>
              </w:rPr>
              <w:t xml:space="preserve"> </w:t>
            </w:r>
            <w:r w:rsidR="00EF5590" w:rsidRPr="00DA3743">
              <w:t>&gt; </w:t>
            </w:r>
            <w:r w:rsidRPr="00DA3743">
              <w:t>100</w:t>
            </w:r>
            <w:r w:rsidR="00150EEC" w:rsidRPr="00DA3743">
              <w:rPr>
                <w:spacing w:val="-3"/>
              </w:rPr>
              <w:t> kg</w:t>
            </w:r>
          </w:p>
        </w:tc>
        <w:tc>
          <w:tcPr>
            <w:tcW w:w="611" w:type="pct"/>
            <w:vAlign w:val="center"/>
          </w:tcPr>
          <w:p w14:paraId="745F53C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120</w:t>
            </w:r>
          </w:p>
        </w:tc>
        <w:tc>
          <w:tcPr>
            <w:tcW w:w="685" w:type="pct"/>
            <w:vAlign w:val="center"/>
          </w:tcPr>
          <w:p w14:paraId="745F53C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112</w:t>
            </w:r>
          </w:p>
        </w:tc>
        <w:tc>
          <w:tcPr>
            <w:tcW w:w="687" w:type="pct"/>
            <w:vAlign w:val="center"/>
          </w:tcPr>
          <w:p w14:paraId="745F53C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121</w:t>
            </w:r>
          </w:p>
        </w:tc>
        <w:tc>
          <w:tcPr>
            <w:tcW w:w="686" w:type="pct"/>
            <w:vAlign w:val="center"/>
          </w:tcPr>
          <w:p w14:paraId="745F53CB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110</w:t>
            </w:r>
          </w:p>
        </w:tc>
        <w:tc>
          <w:tcPr>
            <w:tcW w:w="811" w:type="pct"/>
            <w:vAlign w:val="center"/>
          </w:tcPr>
          <w:p w14:paraId="745F53CC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119</w:t>
            </w:r>
          </w:p>
        </w:tc>
      </w:tr>
      <w:tr w:rsidR="00302FE9" w:rsidRPr="00DA3743" w14:paraId="745F53D4" w14:textId="77777777" w:rsidTr="00D3291B">
        <w:trPr>
          <w:cantSplit/>
          <w:trHeight w:val="20"/>
        </w:trPr>
        <w:tc>
          <w:tcPr>
            <w:tcW w:w="1520" w:type="pct"/>
            <w:vAlign w:val="center"/>
          </w:tcPr>
          <w:p w14:paraId="745F53CE" w14:textId="77777777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4"/>
              </w:rPr>
              <w:t xml:space="preserve"> </w:t>
            </w:r>
            <w:r w:rsidRPr="00DA3743">
              <w:t>N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745F53C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3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(3%)</w:t>
            </w:r>
          </w:p>
        </w:tc>
        <w:tc>
          <w:tcPr>
            <w:tcW w:w="685" w:type="pct"/>
            <w:vAlign w:val="center"/>
          </w:tcPr>
          <w:p w14:paraId="745F53D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55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(49%)</w:t>
            </w:r>
          </w:p>
        </w:tc>
        <w:tc>
          <w:tcPr>
            <w:tcW w:w="687" w:type="pct"/>
            <w:vAlign w:val="center"/>
          </w:tcPr>
          <w:p w14:paraId="745F53D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86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(71%)</w:t>
            </w:r>
          </w:p>
        </w:tc>
        <w:tc>
          <w:tcPr>
            <w:tcW w:w="686" w:type="pct"/>
            <w:vAlign w:val="center"/>
          </w:tcPr>
          <w:p w14:paraId="745F53D2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59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(54%)</w:t>
            </w:r>
          </w:p>
        </w:tc>
        <w:tc>
          <w:tcPr>
            <w:tcW w:w="811" w:type="pct"/>
            <w:vAlign w:val="center"/>
          </w:tcPr>
          <w:p w14:paraId="745F53D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88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(74%)</w:t>
            </w:r>
          </w:p>
        </w:tc>
      </w:tr>
    </w:tbl>
    <w:p w14:paraId="745F53D5" w14:textId="45059476" w:rsidR="00843B14" w:rsidRPr="00DA3743" w:rsidRDefault="00FD650C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a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p</w:t>
      </w:r>
      <w:r w:rsidR="00305489" w:rsidRPr="00DA3743">
        <w:rPr>
          <w:sz w:val="20"/>
          <w:szCs w:val="20"/>
        </w:rPr>
        <w:t> &lt; </w:t>
      </w:r>
      <w:r w:rsidR="005E3319" w:rsidRPr="00DA3743">
        <w:rPr>
          <w:sz w:val="20"/>
          <w:szCs w:val="20"/>
        </w:rPr>
        <w:t>0.001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għal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45</w:t>
      </w:r>
      <w:r w:rsidR="00C84D29" w:rsidRPr="00DA3743">
        <w:rPr>
          <w:spacing w:val="-3"/>
          <w:sz w:val="20"/>
          <w:szCs w:val="20"/>
        </w:rPr>
        <w:t> mg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jew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90</w:t>
      </w:r>
      <w:r w:rsidR="00C84D29" w:rsidRPr="00DA3743">
        <w:rPr>
          <w:sz w:val="20"/>
          <w:szCs w:val="20"/>
        </w:rPr>
        <w:t> mg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ustekinumab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meta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mqabbel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ma’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plaċebo</w:t>
      </w:r>
      <w:r w:rsidR="005E3319" w:rsidRPr="00DA3743">
        <w:rPr>
          <w:spacing w:val="-1"/>
          <w:sz w:val="20"/>
          <w:szCs w:val="20"/>
        </w:rPr>
        <w:t xml:space="preserve"> </w:t>
      </w:r>
      <w:r w:rsidR="005E3319" w:rsidRPr="00DA3743">
        <w:rPr>
          <w:spacing w:val="-2"/>
          <w:sz w:val="20"/>
          <w:szCs w:val="20"/>
        </w:rPr>
        <w:t>(PBO).</w:t>
      </w:r>
    </w:p>
    <w:p w14:paraId="745F53D6" w14:textId="70D39D8F" w:rsidR="00843B14" w:rsidRPr="00DA3743" w:rsidRDefault="00FD650C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b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PGA</w:t>
      </w:r>
      <w:r w:rsidR="00AB6953" w:rsidRPr="00DA3743">
        <w:rPr>
          <w:sz w:val="20"/>
          <w:szCs w:val="20"/>
        </w:rPr>
        <w:t> </w:t>
      </w:r>
      <w:r w:rsidR="005E3319" w:rsidRPr="00DA3743">
        <w:rPr>
          <w:sz w:val="20"/>
          <w:szCs w:val="20"/>
        </w:rPr>
        <w:t>=</w:t>
      </w:r>
      <w:r w:rsidR="00AB6953" w:rsidRPr="00DA3743">
        <w:rPr>
          <w:sz w:val="20"/>
          <w:szCs w:val="20"/>
        </w:rPr>
        <w:t> </w:t>
      </w:r>
      <w:r w:rsidR="005E3319" w:rsidRPr="00DA3743">
        <w:rPr>
          <w:sz w:val="20"/>
          <w:szCs w:val="20"/>
        </w:rPr>
        <w:t>(Physician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Global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Assessment)</w:t>
      </w:r>
      <w:r w:rsidR="005E3319" w:rsidRPr="00DA3743">
        <w:rPr>
          <w:spacing w:val="-4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Stima Globali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tat-</w:t>
      </w:r>
      <w:r w:rsidR="005E3319" w:rsidRPr="00DA3743">
        <w:rPr>
          <w:spacing w:val="-2"/>
          <w:sz w:val="20"/>
          <w:szCs w:val="20"/>
        </w:rPr>
        <w:t>Tabib</w:t>
      </w:r>
    </w:p>
    <w:p w14:paraId="745F53D7" w14:textId="77777777" w:rsidR="00843B14" w:rsidRPr="00DA3743" w:rsidRDefault="00843B14" w:rsidP="006902F7">
      <w:pPr>
        <w:suppressAutoHyphens/>
      </w:pPr>
    </w:p>
    <w:p w14:paraId="745F53D8" w14:textId="4D46CAC1" w:rsidR="00843B14" w:rsidRPr="00DA3743" w:rsidRDefault="005E3319" w:rsidP="006902F7">
      <w:pPr>
        <w:keepNext/>
        <w:suppressAutoHyphens/>
        <w:rPr>
          <w:b/>
          <w:bCs/>
          <w:iCs/>
          <w:spacing w:val="-2"/>
        </w:rPr>
      </w:pPr>
      <w:r w:rsidRPr="00DA3743">
        <w:rPr>
          <w:b/>
          <w:bCs/>
          <w:iCs/>
        </w:rPr>
        <w:t>Tabella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  <w:spacing w:val="-10"/>
        </w:rPr>
        <w:t>5</w:t>
      </w:r>
      <w:r w:rsidR="003D122F" w:rsidRPr="00DA3743">
        <w:rPr>
          <w:b/>
          <w:bCs/>
          <w:iCs/>
        </w:rPr>
        <w:t>.</w:t>
      </w:r>
      <w:r w:rsidR="00E101D0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Sommarju</w:t>
      </w:r>
      <w:r w:rsidRPr="00DA3743">
        <w:rPr>
          <w:b/>
          <w:bCs/>
          <w:iCs/>
          <w:spacing w:val="-10"/>
        </w:rPr>
        <w:t xml:space="preserve"> </w:t>
      </w:r>
      <w:r w:rsidRPr="00DA3743">
        <w:rPr>
          <w:b/>
          <w:bCs/>
          <w:iCs/>
        </w:rPr>
        <w:t>tar-rispons</w:t>
      </w:r>
      <w:r w:rsidRPr="00DA3743">
        <w:rPr>
          <w:b/>
          <w:bCs/>
          <w:iCs/>
          <w:spacing w:val="-8"/>
        </w:rPr>
        <w:t xml:space="preserve"> </w:t>
      </w:r>
      <w:r w:rsidRPr="00DA3743">
        <w:rPr>
          <w:b/>
          <w:bCs/>
          <w:iCs/>
        </w:rPr>
        <w:t>kliniku</w:t>
      </w:r>
      <w:r w:rsidRPr="00DA3743">
        <w:rPr>
          <w:b/>
          <w:bCs/>
          <w:iCs/>
          <w:spacing w:val="-8"/>
        </w:rPr>
        <w:t xml:space="preserve"> </w:t>
      </w:r>
      <w:r w:rsidRPr="00DA3743">
        <w:rPr>
          <w:b/>
          <w:bCs/>
          <w:iCs/>
        </w:rPr>
        <w:t>fit-12-il</w:t>
      </w:r>
      <w:r w:rsidRPr="00DA3743">
        <w:rPr>
          <w:b/>
          <w:bCs/>
          <w:iCs/>
          <w:spacing w:val="-9"/>
        </w:rPr>
        <w:t xml:space="preserve"> </w:t>
      </w:r>
      <w:r w:rsidRPr="00DA3743">
        <w:rPr>
          <w:b/>
          <w:bCs/>
          <w:iCs/>
        </w:rPr>
        <w:t>Ġimgħa</w:t>
      </w:r>
      <w:r w:rsidRPr="00DA3743">
        <w:rPr>
          <w:b/>
          <w:bCs/>
          <w:iCs/>
          <w:spacing w:val="-8"/>
        </w:rPr>
        <w:t xml:space="preserve"> </w:t>
      </w:r>
      <w:r w:rsidRPr="00DA3743">
        <w:rPr>
          <w:b/>
          <w:bCs/>
          <w:iCs/>
        </w:rPr>
        <w:t>tal-Istudju</w:t>
      </w:r>
      <w:r w:rsidRPr="00DA3743">
        <w:rPr>
          <w:b/>
          <w:bCs/>
          <w:iCs/>
          <w:spacing w:val="-8"/>
        </w:rPr>
        <w:t xml:space="preserve"> </w:t>
      </w:r>
      <w:r w:rsidRPr="00DA3743">
        <w:rPr>
          <w:b/>
          <w:bCs/>
          <w:iCs/>
        </w:rPr>
        <w:t>tal-Psorijasi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3</w:t>
      </w:r>
      <w:r w:rsidRPr="00DA3743">
        <w:rPr>
          <w:b/>
          <w:bCs/>
          <w:iCs/>
          <w:spacing w:val="-8"/>
        </w:rPr>
        <w:t xml:space="preserve"> </w:t>
      </w:r>
      <w:r w:rsidRPr="00DA3743">
        <w:rPr>
          <w:b/>
          <w:bCs/>
          <w:iCs/>
          <w:spacing w:val="-2"/>
        </w:rPr>
        <w:t>(ACCEPT)</w:t>
      </w:r>
    </w:p>
    <w:p w14:paraId="5CBA2CED" w14:textId="77777777" w:rsidR="00C74AA6" w:rsidRPr="00DA3743" w:rsidRDefault="00C74AA6" w:rsidP="006902F7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ook w:val="01E0" w:firstRow="1" w:lastRow="1" w:firstColumn="1" w:lastColumn="1" w:noHBand="0" w:noVBand="0"/>
      </w:tblPr>
      <w:tblGrid>
        <w:gridCol w:w="2950"/>
        <w:gridCol w:w="2155"/>
        <w:gridCol w:w="1865"/>
        <w:gridCol w:w="2094"/>
      </w:tblGrid>
      <w:tr w:rsidR="00843B14" w:rsidRPr="00DA3743" w14:paraId="745F53DB" w14:textId="77777777" w:rsidTr="00F703A6">
        <w:trPr>
          <w:cantSplit/>
          <w:trHeight w:val="251"/>
          <w:tblHeader/>
        </w:trPr>
        <w:tc>
          <w:tcPr>
            <w:tcW w:w="1627" w:type="pct"/>
            <w:vMerge w:val="restart"/>
          </w:tcPr>
          <w:p w14:paraId="745F53D9" w14:textId="77777777" w:rsidR="00843B14" w:rsidRPr="00DA3743" w:rsidRDefault="00843B14" w:rsidP="006902F7">
            <w:pPr>
              <w:keepNext/>
              <w:suppressAutoHyphens/>
              <w:adjustRightInd w:val="0"/>
              <w:snapToGrid w:val="0"/>
              <w:rPr>
                <w:b/>
                <w:bCs/>
              </w:rPr>
            </w:pPr>
          </w:p>
        </w:tc>
        <w:tc>
          <w:tcPr>
            <w:tcW w:w="3373" w:type="pct"/>
            <w:gridSpan w:val="3"/>
            <w:vAlign w:val="center"/>
          </w:tcPr>
          <w:p w14:paraId="745F53DA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L-Istudju</w:t>
            </w:r>
            <w:r w:rsidRPr="00DA3743">
              <w:rPr>
                <w:b/>
                <w:bCs/>
                <w:spacing w:val="-12"/>
              </w:rPr>
              <w:t xml:space="preserve"> </w:t>
            </w:r>
            <w:r w:rsidRPr="00DA3743">
              <w:rPr>
                <w:b/>
                <w:bCs/>
              </w:rPr>
              <w:t>tal-Psorijasi</w:t>
            </w:r>
            <w:r w:rsidRPr="00DA3743">
              <w:rPr>
                <w:b/>
                <w:bCs/>
                <w:spacing w:val="-10"/>
              </w:rPr>
              <w:t xml:space="preserve"> 3</w:t>
            </w:r>
          </w:p>
        </w:tc>
      </w:tr>
      <w:tr w:rsidR="00843B14" w:rsidRPr="00DA3743" w14:paraId="745F53E1" w14:textId="77777777" w:rsidTr="00F703A6">
        <w:trPr>
          <w:cantSplit/>
          <w:trHeight w:val="505"/>
          <w:tblHeader/>
        </w:trPr>
        <w:tc>
          <w:tcPr>
            <w:tcW w:w="1627" w:type="pct"/>
            <w:vMerge/>
            <w:tcBorders>
              <w:top w:val="nil"/>
            </w:tcBorders>
          </w:tcPr>
          <w:p w14:paraId="745F53DC" w14:textId="77777777" w:rsidR="00843B14" w:rsidRPr="00DA3743" w:rsidRDefault="00843B14" w:rsidP="006902F7">
            <w:pPr>
              <w:keepNext/>
              <w:suppressAutoHyphens/>
              <w:adjustRightInd w:val="0"/>
              <w:snapToGrid w:val="0"/>
              <w:rPr>
                <w:b/>
                <w:bCs/>
              </w:rPr>
            </w:pPr>
          </w:p>
        </w:tc>
        <w:tc>
          <w:tcPr>
            <w:tcW w:w="1189" w:type="pct"/>
            <w:vMerge w:val="restart"/>
            <w:vAlign w:val="center"/>
          </w:tcPr>
          <w:p w14:paraId="745F53DD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  <w:spacing w:val="-2"/>
              </w:rPr>
              <w:t xml:space="preserve">Etanercept </w:t>
            </w:r>
            <w:r w:rsidRPr="00DA3743">
              <w:rPr>
                <w:b/>
                <w:bCs/>
              </w:rPr>
              <w:t>24 doża</w:t>
            </w:r>
          </w:p>
          <w:p w14:paraId="745F53DE" w14:textId="2A0F2D4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(50</w:t>
            </w:r>
            <w:r w:rsidR="00C84D29" w:rsidRPr="00DA3743">
              <w:rPr>
                <w:b/>
                <w:bCs/>
                <w:spacing w:val="-11"/>
              </w:rPr>
              <w:t> mg</w:t>
            </w:r>
            <w:r w:rsidRPr="00DA3743">
              <w:rPr>
                <w:b/>
                <w:bCs/>
                <w:spacing w:val="-12"/>
              </w:rPr>
              <w:t xml:space="preserve"> </w:t>
            </w:r>
            <w:r w:rsidRPr="00DA3743">
              <w:rPr>
                <w:b/>
                <w:bCs/>
              </w:rPr>
              <w:t>darbtejn</w:t>
            </w:r>
            <w:r w:rsidRPr="00DA3743">
              <w:rPr>
                <w:b/>
                <w:bCs/>
                <w:spacing w:val="-12"/>
              </w:rPr>
              <w:t xml:space="preserve"> </w:t>
            </w:r>
            <w:r w:rsidRPr="00DA3743">
              <w:rPr>
                <w:b/>
                <w:bCs/>
              </w:rPr>
              <w:t xml:space="preserve">fil- </w:t>
            </w:r>
            <w:r w:rsidRPr="00DA3743">
              <w:rPr>
                <w:b/>
                <w:bCs/>
                <w:spacing w:val="-2"/>
              </w:rPr>
              <w:t>ġimgħa)</w:t>
            </w:r>
          </w:p>
        </w:tc>
        <w:tc>
          <w:tcPr>
            <w:tcW w:w="2184" w:type="pct"/>
            <w:gridSpan w:val="2"/>
            <w:vAlign w:val="center"/>
          </w:tcPr>
          <w:p w14:paraId="745F53DF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  <w:spacing w:val="-2"/>
              </w:rPr>
              <w:t>Ustekinumab</w:t>
            </w:r>
          </w:p>
          <w:p w14:paraId="745F53E0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2</w:t>
            </w:r>
            <w:r w:rsidRPr="00DA3743">
              <w:rPr>
                <w:b/>
                <w:bCs/>
                <w:spacing w:val="-4"/>
              </w:rPr>
              <w:t xml:space="preserve"> </w:t>
            </w:r>
            <w:r w:rsidRPr="00DA3743">
              <w:rPr>
                <w:b/>
                <w:bCs/>
              </w:rPr>
              <w:t>dożi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(Ġimgħa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0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u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4)</w:t>
            </w:r>
          </w:p>
        </w:tc>
      </w:tr>
      <w:tr w:rsidR="00302FE9" w:rsidRPr="00DA3743" w14:paraId="745F53E6" w14:textId="77777777" w:rsidTr="00F703A6">
        <w:trPr>
          <w:cantSplit/>
          <w:trHeight w:val="496"/>
          <w:tblHeader/>
        </w:trPr>
        <w:tc>
          <w:tcPr>
            <w:tcW w:w="1627" w:type="pct"/>
            <w:vMerge/>
            <w:tcBorders>
              <w:top w:val="nil"/>
            </w:tcBorders>
          </w:tcPr>
          <w:p w14:paraId="745F53E2" w14:textId="77777777" w:rsidR="00843B14" w:rsidRPr="00DA3743" w:rsidRDefault="00843B14" w:rsidP="006902F7">
            <w:pPr>
              <w:keepNext/>
              <w:suppressAutoHyphens/>
              <w:adjustRightInd w:val="0"/>
              <w:snapToGrid w:val="0"/>
              <w:rPr>
                <w:b/>
                <w:bCs/>
              </w:rPr>
            </w:pPr>
          </w:p>
        </w:tc>
        <w:tc>
          <w:tcPr>
            <w:tcW w:w="1189" w:type="pct"/>
            <w:vMerge/>
            <w:tcBorders>
              <w:top w:val="nil"/>
            </w:tcBorders>
            <w:vAlign w:val="center"/>
          </w:tcPr>
          <w:p w14:paraId="745F53E3" w14:textId="77777777" w:rsidR="00843B14" w:rsidRPr="00DA3743" w:rsidRDefault="00843B14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</w:p>
        </w:tc>
        <w:tc>
          <w:tcPr>
            <w:tcW w:w="1029" w:type="pct"/>
            <w:vAlign w:val="center"/>
          </w:tcPr>
          <w:p w14:paraId="745F53E4" w14:textId="3A568DEF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45</w:t>
            </w:r>
            <w:r w:rsidR="00C84D29" w:rsidRPr="00DA3743">
              <w:rPr>
                <w:b/>
                <w:bCs/>
              </w:rPr>
              <w:t> mg</w:t>
            </w:r>
          </w:p>
        </w:tc>
        <w:tc>
          <w:tcPr>
            <w:tcW w:w="1155" w:type="pct"/>
            <w:vAlign w:val="center"/>
          </w:tcPr>
          <w:p w14:paraId="745F53E5" w14:textId="18D94811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90</w:t>
            </w:r>
            <w:r w:rsidR="00C84D29" w:rsidRPr="00DA3743">
              <w:rPr>
                <w:b/>
                <w:bCs/>
              </w:rPr>
              <w:t> mg</w:t>
            </w:r>
          </w:p>
        </w:tc>
      </w:tr>
      <w:tr w:rsidR="00302FE9" w:rsidRPr="00DA3743" w14:paraId="745F53EC" w14:textId="77777777" w:rsidTr="00E838C0">
        <w:trPr>
          <w:cantSplit/>
          <w:trHeight w:val="285"/>
        </w:trPr>
        <w:tc>
          <w:tcPr>
            <w:tcW w:w="1627" w:type="pct"/>
            <w:vAlign w:val="center"/>
          </w:tcPr>
          <w:p w14:paraId="745F53E7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Numru</w:t>
            </w:r>
            <w:r w:rsidRPr="00DA3743">
              <w:rPr>
                <w:spacing w:val="-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pazjenti</w:t>
            </w:r>
          </w:p>
          <w:p w14:paraId="745F53E8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rPr>
                <w:spacing w:val="-2"/>
              </w:rPr>
              <w:t>randomised</w:t>
            </w:r>
          </w:p>
        </w:tc>
        <w:tc>
          <w:tcPr>
            <w:tcW w:w="1189" w:type="pct"/>
            <w:vAlign w:val="center"/>
          </w:tcPr>
          <w:p w14:paraId="745F53E9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347</w:t>
            </w:r>
          </w:p>
        </w:tc>
        <w:tc>
          <w:tcPr>
            <w:tcW w:w="1029" w:type="pct"/>
            <w:vAlign w:val="center"/>
          </w:tcPr>
          <w:p w14:paraId="745F53EA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209</w:t>
            </w:r>
          </w:p>
        </w:tc>
        <w:tc>
          <w:tcPr>
            <w:tcW w:w="1155" w:type="pct"/>
            <w:vAlign w:val="center"/>
          </w:tcPr>
          <w:p w14:paraId="745F53EB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347</w:t>
            </w:r>
          </w:p>
        </w:tc>
      </w:tr>
      <w:tr w:rsidR="00302FE9" w:rsidRPr="00DA3743" w14:paraId="745F53F1" w14:textId="77777777" w:rsidTr="00E838C0">
        <w:trPr>
          <w:cantSplit/>
          <w:trHeight w:val="253"/>
        </w:trPr>
        <w:tc>
          <w:tcPr>
            <w:tcW w:w="1627" w:type="pct"/>
            <w:vAlign w:val="center"/>
          </w:tcPr>
          <w:p w14:paraId="745F53ED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50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189" w:type="pct"/>
            <w:vAlign w:val="center"/>
          </w:tcPr>
          <w:p w14:paraId="745F53EE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286</w:t>
            </w:r>
            <w:r w:rsidRPr="00DA3743">
              <w:rPr>
                <w:spacing w:val="-2"/>
              </w:rPr>
              <w:t xml:space="preserve"> (82%)</w:t>
            </w:r>
          </w:p>
        </w:tc>
        <w:tc>
          <w:tcPr>
            <w:tcW w:w="1029" w:type="pct"/>
            <w:vAlign w:val="center"/>
          </w:tcPr>
          <w:p w14:paraId="745F53EF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181</w:t>
            </w:r>
            <w:r w:rsidRPr="00DA3743">
              <w:rPr>
                <w:spacing w:val="-2"/>
              </w:rPr>
              <w:t xml:space="preserve"> (87%)</w:t>
            </w:r>
          </w:p>
        </w:tc>
        <w:tc>
          <w:tcPr>
            <w:tcW w:w="1155" w:type="pct"/>
            <w:vAlign w:val="center"/>
          </w:tcPr>
          <w:p w14:paraId="745F53F0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320</w:t>
            </w:r>
            <w:r w:rsidRPr="00DA3743">
              <w:rPr>
                <w:spacing w:val="-2"/>
              </w:rPr>
              <w:t xml:space="preserve"> (92%)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53F6" w14:textId="77777777" w:rsidTr="00E838C0">
        <w:trPr>
          <w:cantSplit/>
          <w:trHeight w:val="251"/>
        </w:trPr>
        <w:tc>
          <w:tcPr>
            <w:tcW w:w="1627" w:type="pct"/>
            <w:vAlign w:val="center"/>
          </w:tcPr>
          <w:p w14:paraId="745F53F2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189" w:type="pct"/>
            <w:vAlign w:val="center"/>
          </w:tcPr>
          <w:p w14:paraId="745F53F3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197</w:t>
            </w:r>
            <w:r w:rsidRPr="00DA3743">
              <w:rPr>
                <w:spacing w:val="-2"/>
              </w:rPr>
              <w:t xml:space="preserve"> (57%)</w:t>
            </w:r>
          </w:p>
        </w:tc>
        <w:tc>
          <w:tcPr>
            <w:tcW w:w="1029" w:type="pct"/>
            <w:vAlign w:val="center"/>
          </w:tcPr>
          <w:p w14:paraId="745F53F4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141</w:t>
            </w:r>
            <w:r w:rsidRPr="00DA3743">
              <w:rPr>
                <w:spacing w:val="-2"/>
              </w:rPr>
              <w:t xml:space="preserve"> (67%)</w:t>
            </w:r>
            <w:r w:rsidRPr="00DA3743">
              <w:rPr>
                <w:spacing w:val="-2"/>
                <w:vertAlign w:val="superscript"/>
              </w:rPr>
              <w:t>b</w:t>
            </w:r>
          </w:p>
        </w:tc>
        <w:tc>
          <w:tcPr>
            <w:tcW w:w="1155" w:type="pct"/>
            <w:vAlign w:val="center"/>
          </w:tcPr>
          <w:p w14:paraId="745F53F5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256</w:t>
            </w:r>
            <w:r w:rsidRPr="00DA3743">
              <w:rPr>
                <w:spacing w:val="-2"/>
              </w:rPr>
              <w:t xml:space="preserve"> (74%)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53FB" w14:textId="77777777" w:rsidTr="00E838C0">
        <w:trPr>
          <w:cantSplit/>
          <w:trHeight w:val="254"/>
        </w:trPr>
        <w:tc>
          <w:tcPr>
            <w:tcW w:w="1627" w:type="pct"/>
            <w:vAlign w:val="center"/>
          </w:tcPr>
          <w:p w14:paraId="745F53F7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90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189" w:type="pct"/>
            <w:vAlign w:val="center"/>
          </w:tcPr>
          <w:p w14:paraId="745F53F8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80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(23%)</w:t>
            </w:r>
          </w:p>
        </w:tc>
        <w:tc>
          <w:tcPr>
            <w:tcW w:w="1029" w:type="pct"/>
            <w:vAlign w:val="center"/>
          </w:tcPr>
          <w:p w14:paraId="745F53F9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76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(36%)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1155" w:type="pct"/>
            <w:vAlign w:val="center"/>
          </w:tcPr>
          <w:p w14:paraId="745F53FA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155</w:t>
            </w:r>
            <w:r w:rsidRPr="00DA3743">
              <w:rPr>
                <w:spacing w:val="-2"/>
              </w:rPr>
              <w:t xml:space="preserve"> (45%)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5400" w14:textId="77777777" w:rsidTr="00E838C0">
        <w:trPr>
          <w:cantSplit/>
          <w:trHeight w:val="505"/>
        </w:trPr>
        <w:tc>
          <w:tcPr>
            <w:tcW w:w="1627" w:type="pct"/>
            <w:vAlign w:val="center"/>
          </w:tcPr>
          <w:p w14:paraId="745F53FC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PGA</w:t>
            </w:r>
            <w:r w:rsidRPr="00DA3743">
              <w:rPr>
                <w:spacing w:val="-8"/>
              </w:rPr>
              <w:t xml:space="preserve"> </w:t>
            </w:r>
            <w:r w:rsidRPr="00DA3743">
              <w:t>ta’</w:t>
            </w:r>
            <w:r w:rsidRPr="00DA3743">
              <w:rPr>
                <w:spacing w:val="-8"/>
              </w:rPr>
              <w:t xml:space="preserve"> </w:t>
            </w:r>
            <w:r w:rsidRPr="00DA3743">
              <w:t>psorijasi</w:t>
            </w:r>
            <w:r w:rsidRPr="00DA3743">
              <w:rPr>
                <w:spacing w:val="-8"/>
              </w:rPr>
              <w:t xml:space="preserve"> </w:t>
            </w:r>
            <w:r w:rsidRPr="00DA3743">
              <w:t>li</w:t>
            </w:r>
            <w:r w:rsidRPr="00DA3743">
              <w:rPr>
                <w:spacing w:val="-8"/>
              </w:rPr>
              <w:t xml:space="preserve"> </w:t>
            </w:r>
            <w:r w:rsidRPr="00DA3743">
              <w:t>fieqet</w:t>
            </w:r>
            <w:r w:rsidRPr="00DA3743">
              <w:rPr>
                <w:spacing w:val="-8"/>
              </w:rPr>
              <w:t xml:space="preserve"> </w:t>
            </w:r>
            <w:r w:rsidRPr="00DA3743">
              <w:t>jew hija minima N (%)</w:t>
            </w:r>
          </w:p>
        </w:tc>
        <w:tc>
          <w:tcPr>
            <w:tcW w:w="1189" w:type="pct"/>
            <w:vAlign w:val="center"/>
          </w:tcPr>
          <w:p w14:paraId="745F53FD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170</w:t>
            </w:r>
            <w:r w:rsidRPr="00DA3743">
              <w:rPr>
                <w:spacing w:val="-2"/>
              </w:rPr>
              <w:t xml:space="preserve"> (49%)</w:t>
            </w:r>
          </w:p>
        </w:tc>
        <w:tc>
          <w:tcPr>
            <w:tcW w:w="1029" w:type="pct"/>
            <w:vAlign w:val="center"/>
          </w:tcPr>
          <w:p w14:paraId="745F53FE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136</w:t>
            </w:r>
            <w:r w:rsidRPr="00DA3743">
              <w:rPr>
                <w:spacing w:val="-2"/>
              </w:rPr>
              <w:t xml:space="preserve"> (65%)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1155" w:type="pct"/>
            <w:vAlign w:val="center"/>
          </w:tcPr>
          <w:p w14:paraId="745F53FF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245</w:t>
            </w:r>
            <w:r w:rsidRPr="00DA3743">
              <w:rPr>
                <w:spacing w:val="-2"/>
              </w:rPr>
              <w:t xml:space="preserve"> (71%)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5405" w14:textId="77777777" w:rsidTr="00E838C0">
        <w:trPr>
          <w:cantSplit/>
          <w:trHeight w:val="251"/>
        </w:trPr>
        <w:tc>
          <w:tcPr>
            <w:tcW w:w="1627" w:type="pct"/>
            <w:vAlign w:val="center"/>
          </w:tcPr>
          <w:p w14:paraId="745F5401" w14:textId="54015548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Numru</w:t>
            </w:r>
            <w:r w:rsidRPr="00DA3743">
              <w:rPr>
                <w:spacing w:val="-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3"/>
              </w:rPr>
              <w:t xml:space="preserve"> </w:t>
            </w:r>
            <w:r w:rsidR="00EF5590" w:rsidRPr="00DA3743">
              <w:t>≤ </w:t>
            </w:r>
            <w:r w:rsidRPr="00DA3743">
              <w:t>100</w:t>
            </w:r>
            <w:r w:rsidR="00150EEC" w:rsidRPr="00DA3743">
              <w:rPr>
                <w:spacing w:val="-2"/>
              </w:rPr>
              <w:t> kg</w:t>
            </w:r>
          </w:p>
        </w:tc>
        <w:tc>
          <w:tcPr>
            <w:tcW w:w="1189" w:type="pct"/>
            <w:vAlign w:val="center"/>
          </w:tcPr>
          <w:p w14:paraId="745F5402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251</w:t>
            </w:r>
          </w:p>
        </w:tc>
        <w:tc>
          <w:tcPr>
            <w:tcW w:w="1029" w:type="pct"/>
            <w:vAlign w:val="center"/>
          </w:tcPr>
          <w:p w14:paraId="745F5403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151</w:t>
            </w:r>
          </w:p>
        </w:tc>
        <w:tc>
          <w:tcPr>
            <w:tcW w:w="1155" w:type="pct"/>
            <w:vAlign w:val="center"/>
          </w:tcPr>
          <w:p w14:paraId="745F5404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244</w:t>
            </w:r>
          </w:p>
        </w:tc>
      </w:tr>
      <w:tr w:rsidR="00302FE9" w:rsidRPr="00DA3743" w14:paraId="745F540A" w14:textId="77777777" w:rsidTr="00E838C0">
        <w:trPr>
          <w:cantSplit/>
          <w:trHeight w:val="253"/>
        </w:trPr>
        <w:tc>
          <w:tcPr>
            <w:tcW w:w="1627" w:type="pct"/>
            <w:vAlign w:val="center"/>
          </w:tcPr>
          <w:p w14:paraId="745F5406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189" w:type="pct"/>
            <w:vAlign w:val="center"/>
          </w:tcPr>
          <w:p w14:paraId="745F5407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154</w:t>
            </w:r>
            <w:r w:rsidRPr="00DA3743">
              <w:rPr>
                <w:spacing w:val="-2"/>
              </w:rPr>
              <w:t xml:space="preserve"> (61%)</w:t>
            </w:r>
          </w:p>
        </w:tc>
        <w:tc>
          <w:tcPr>
            <w:tcW w:w="1029" w:type="pct"/>
            <w:vAlign w:val="center"/>
          </w:tcPr>
          <w:p w14:paraId="745F5408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109</w:t>
            </w:r>
            <w:r w:rsidRPr="00DA3743">
              <w:rPr>
                <w:spacing w:val="-2"/>
              </w:rPr>
              <w:t xml:space="preserve"> (72%)</w:t>
            </w:r>
          </w:p>
        </w:tc>
        <w:tc>
          <w:tcPr>
            <w:tcW w:w="1155" w:type="pct"/>
            <w:vAlign w:val="center"/>
          </w:tcPr>
          <w:p w14:paraId="745F5409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189</w:t>
            </w:r>
            <w:r w:rsidRPr="00DA3743">
              <w:rPr>
                <w:spacing w:val="-2"/>
              </w:rPr>
              <w:t xml:space="preserve"> (77%)</w:t>
            </w:r>
          </w:p>
        </w:tc>
      </w:tr>
      <w:tr w:rsidR="00302FE9" w:rsidRPr="00DA3743" w14:paraId="745F540F" w14:textId="77777777" w:rsidTr="00E838C0">
        <w:trPr>
          <w:cantSplit/>
          <w:trHeight w:val="253"/>
        </w:trPr>
        <w:tc>
          <w:tcPr>
            <w:tcW w:w="1627" w:type="pct"/>
            <w:vAlign w:val="center"/>
          </w:tcPr>
          <w:p w14:paraId="745F540B" w14:textId="5910963E" w:rsidR="00843B14" w:rsidRPr="00DA3743" w:rsidRDefault="005E3319" w:rsidP="00950254">
            <w:pPr>
              <w:keepNext/>
              <w:suppressAutoHyphens/>
              <w:adjustRightInd w:val="0"/>
              <w:snapToGrid w:val="0"/>
            </w:pPr>
            <w:r w:rsidRPr="00DA3743">
              <w:t>Numru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4"/>
              </w:rPr>
              <w:t xml:space="preserve"> </w:t>
            </w:r>
            <w:r w:rsidR="00EF5590" w:rsidRPr="00DA3743">
              <w:t>&gt; </w:t>
            </w:r>
            <w:r w:rsidRPr="00DA3743">
              <w:t>100</w:t>
            </w:r>
            <w:r w:rsidR="00150EEC" w:rsidRPr="00DA3743">
              <w:rPr>
                <w:spacing w:val="-3"/>
              </w:rPr>
              <w:t> kg</w:t>
            </w:r>
          </w:p>
        </w:tc>
        <w:tc>
          <w:tcPr>
            <w:tcW w:w="1189" w:type="pct"/>
            <w:vAlign w:val="center"/>
          </w:tcPr>
          <w:p w14:paraId="745F540C" w14:textId="77777777" w:rsidR="00843B14" w:rsidRPr="00DA3743" w:rsidRDefault="005E3319" w:rsidP="0095025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96</w:t>
            </w:r>
          </w:p>
        </w:tc>
        <w:tc>
          <w:tcPr>
            <w:tcW w:w="1029" w:type="pct"/>
            <w:vAlign w:val="center"/>
          </w:tcPr>
          <w:p w14:paraId="745F540D" w14:textId="77777777" w:rsidR="00843B14" w:rsidRPr="00DA3743" w:rsidRDefault="005E3319" w:rsidP="0095025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58</w:t>
            </w:r>
          </w:p>
        </w:tc>
        <w:tc>
          <w:tcPr>
            <w:tcW w:w="1155" w:type="pct"/>
            <w:vAlign w:val="center"/>
          </w:tcPr>
          <w:p w14:paraId="745F540E" w14:textId="77777777" w:rsidR="00843B14" w:rsidRPr="00DA3743" w:rsidRDefault="005E3319" w:rsidP="0095025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103</w:t>
            </w:r>
          </w:p>
        </w:tc>
      </w:tr>
      <w:tr w:rsidR="00302FE9" w:rsidRPr="00DA3743" w14:paraId="745F5414" w14:textId="77777777" w:rsidTr="00E838C0">
        <w:trPr>
          <w:cantSplit/>
          <w:trHeight w:val="251"/>
        </w:trPr>
        <w:tc>
          <w:tcPr>
            <w:tcW w:w="1627" w:type="pct"/>
            <w:vAlign w:val="center"/>
          </w:tcPr>
          <w:p w14:paraId="745F5410" w14:textId="77777777" w:rsidR="00843B14" w:rsidRPr="00DA3743" w:rsidRDefault="005E3319" w:rsidP="00950254">
            <w:pPr>
              <w:keepNext/>
              <w:suppressAutoHyphens/>
              <w:adjustRightInd w:val="0"/>
              <w:snapToGrid w:val="0"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189" w:type="pct"/>
            <w:vAlign w:val="center"/>
          </w:tcPr>
          <w:p w14:paraId="745F5411" w14:textId="77777777" w:rsidR="00843B14" w:rsidRPr="00DA3743" w:rsidRDefault="005E3319" w:rsidP="0095025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t>43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(45%)</w:t>
            </w:r>
          </w:p>
        </w:tc>
        <w:tc>
          <w:tcPr>
            <w:tcW w:w="1029" w:type="pct"/>
            <w:vAlign w:val="center"/>
          </w:tcPr>
          <w:p w14:paraId="745F5412" w14:textId="77777777" w:rsidR="00843B14" w:rsidRPr="00DA3743" w:rsidRDefault="005E3319" w:rsidP="0095025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t>32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(55%)</w:t>
            </w:r>
          </w:p>
        </w:tc>
        <w:tc>
          <w:tcPr>
            <w:tcW w:w="1155" w:type="pct"/>
            <w:vAlign w:val="center"/>
          </w:tcPr>
          <w:p w14:paraId="745F5413" w14:textId="77777777" w:rsidR="00843B14" w:rsidRPr="00DA3743" w:rsidRDefault="005E3319" w:rsidP="0095025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t>67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(65%)</w:t>
            </w:r>
          </w:p>
        </w:tc>
      </w:tr>
    </w:tbl>
    <w:p w14:paraId="745F5415" w14:textId="021D56C0" w:rsidR="00843B14" w:rsidRPr="00DA3743" w:rsidRDefault="00372E11" w:rsidP="00950254">
      <w:pPr>
        <w:keepNext/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a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p</w:t>
      </w:r>
      <w:r w:rsidR="00305489" w:rsidRPr="00DA3743">
        <w:rPr>
          <w:sz w:val="20"/>
          <w:szCs w:val="20"/>
        </w:rPr>
        <w:t> &lt; </w:t>
      </w:r>
      <w:r w:rsidR="005E3319" w:rsidRPr="00DA3743">
        <w:rPr>
          <w:sz w:val="20"/>
          <w:szCs w:val="20"/>
        </w:rPr>
        <w:t>0.001</w:t>
      </w:r>
      <w:r w:rsidR="005E3319" w:rsidRPr="00DA3743">
        <w:rPr>
          <w:spacing w:val="-1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għal ustekinumab</w:t>
      </w:r>
      <w:r w:rsidR="005E3319" w:rsidRPr="00DA3743">
        <w:rPr>
          <w:spacing w:val="-1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45</w:t>
      </w:r>
      <w:r w:rsidR="00C84D29" w:rsidRPr="00DA3743">
        <w:rPr>
          <w:sz w:val="20"/>
          <w:szCs w:val="20"/>
        </w:rPr>
        <w:t> mg</w:t>
      </w:r>
      <w:r w:rsidR="005E3319" w:rsidRPr="00DA3743">
        <w:rPr>
          <w:spacing w:val="-1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jew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90</w:t>
      </w:r>
      <w:r w:rsidR="00C84D29" w:rsidRPr="00DA3743">
        <w:rPr>
          <w:sz w:val="20"/>
          <w:szCs w:val="20"/>
        </w:rPr>
        <w:t> mg</w:t>
      </w:r>
      <w:r w:rsidR="005E3319" w:rsidRPr="00DA3743">
        <w:rPr>
          <w:sz w:val="20"/>
          <w:szCs w:val="20"/>
        </w:rPr>
        <w:t xml:space="preserve"> meta</w:t>
      </w:r>
      <w:r w:rsidR="005E3319" w:rsidRPr="00DA3743">
        <w:rPr>
          <w:spacing w:val="-1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mqabbel</w:t>
      </w:r>
      <w:r w:rsidR="005E3319" w:rsidRPr="00DA3743">
        <w:rPr>
          <w:spacing w:val="-1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 xml:space="preserve">ma’ </w:t>
      </w:r>
      <w:r w:rsidR="005E3319" w:rsidRPr="00DA3743">
        <w:rPr>
          <w:spacing w:val="-2"/>
          <w:sz w:val="20"/>
          <w:szCs w:val="20"/>
        </w:rPr>
        <w:t>etanercept.</w:t>
      </w:r>
    </w:p>
    <w:p w14:paraId="745F5416" w14:textId="19BAB6CF" w:rsidR="00843B14" w:rsidRPr="00DA3743" w:rsidRDefault="00372E11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b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p</w:t>
      </w:r>
      <w:r w:rsidR="00AB6953" w:rsidRPr="00DA3743">
        <w:rPr>
          <w:sz w:val="20"/>
          <w:szCs w:val="20"/>
        </w:rPr>
        <w:t> </w:t>
      </w:r>
      <w:r w:rsidR="005E3319" w:rsidRPr="00DA3743">
        <w:rPr>
          <w:sz w:val="20"/>
          <w:szCs w:val="20"/>
        </w:rPr>
        <w:t>=</w:t>
      </w:r>
      <w:r w:rsidR="00AB6953" w:rsidRPr="00DA3743">
        <w:rPr>
          <w:sz w:val="20"/>
          <w:szCs w:val="20"/>
        </w:rPr>
        <w:t> </w:t>
      </w:r>
      <w:r w:rsidR="005E3319" w:rsidRPr="00DA3743">
        <w:rPr>
          <w:sz w:val="20"/>
          <w:szCs w:val="20"/>
        </w:rPr>
        <w:t>0.012</w:t>
      </w:r>
      <w:r w:rsidR="005E3319" w:rsidRPr="00DA3743">
        <w:rPr>
          <w:spacing w:val="-1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għal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ustekinumab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45</w:t>
      </w:r>
      <w:r w:rsidR="00C84D29" w:rsidRPr="00DA3743">
        <w:rPr>
          <w:sz w:val="20"/>
          <w:szCs w:val="20"/>
        </w:rPr>
        <w:t> mg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meta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mqabbel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ma’</w:t>
      </w:r>
      <w:r w:rsidR="005E3319" w:rsidRPr="00DA3743">
        <w:rPr>
          <w:spacing w:val="-2"/>
          <w:sz w:val="20"/>
          <w:szCs w:val="20"/>
        </w:rPr>
        <w:t xml:space="preserve"> etanercept.</w:t>
      </w:r>
    </w:p>
    <w:p w14:paraId="745F5417" w14:textId="77777777" w:rsidR="00843B14" w:rsidRPr="00DA3743" w:rsidRDefault="00843B14" w:rsidP="006902F7">
      <w:pPr>
        <w:suppressAutoHyphens/>
      </w:pPr>
    </w:p>
    <w:p w14:paraId="745F541A" w14:textId="4EBC8C18" w:rsidR="00843B14" w:rsidRPr="00DA3743" w:rsidRDefault="005E3319" w:rsidP="006902F7">
      <w:pPr>
        <w:suppressAutoHyphens/>
      </w:pPr>
      <w:r w:rsidRPr="00DA3743">
        <w:lastRenderedPageBreak/>
        <w:t>Fl-Istudju</w:t>
      </w:r>
      <w:r w:rsidRPr="00DA3743">
        <w:rPr>
          <w:spacing w:val="-2"/>
        </w:rPr>
        <w:t xml:space="preserve"> </w:t>
      </w:r>
      <w:r w:rsidRPr="00DA3743">
        <w:t>tal-Psorijasi</w:t>
      </w:r>
      <w:r w:rsidRPr="00DA3743">
        <w:rPr>
          <w:spacing w:val="-3"/>
        </w:rPr>
        <w:t xml:space="preserve"> </w:t>
      </w:r>
      <w:r w:rsidRPr="00DA3743">
        <w:t>1</w:t>
      </w:r>
      <w:r w:rsidRPr="00DA3743">
        <w:rPr>
          <w:spacing w:val="-2"/>
        </w:rPr>
        <w:t xml:space="preserve"> </w:t>
      </w:r>
      <w:r w:rsidRPr="00DA3743">
        <w:t>il-manteniment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PASI</w:t>
      </w:r>
      <w:r w:rsidRPr="00DA3743">
        <w:rPr>
          <w:spacing w:val="-6"/>
        </w:rPr>
        <w:t xml:space="preserve"> </w:t>
      </w:r>
      <w:r w:rsidRPr="00DA3743">
        <w:t>75</w:t>
      </w:r>
      <w:r w:rsidRPr="00DA3743">
        <w:rPr>
          <w:spacing w:val="-2"/>
        </w:rPr>
        <w:t xml:space="preserve"> </w:t>
      </w:r>
      <w:r w:rsidRPr="00DA3743">
        <w:t>kien</w:t>
      </w:r>
      <w:r w:rsidRPr="00DA3743">
        <w:rPr>
          <w:spacing w:val="-2"/>
        </w:rPr>
        <w:t xml:space="preserve"> </w:t>
      </w:r>
      <w:r w:rsidRPr="00DA3743">
        <w:t>sinifikament</w:t>
      </w:r>
      <w:r w:rsidRPr="00DA3743">
        <w:rPr>
          <w:spacing w:val="-2"/>
        </w:rPr>
        <w:t xml:space="preserve"> </w:t>
      </w:r>
      <w:r w:rsidRPr="00DA3743">
        <w:t>superjuri</w:t>
      </w:r>
      <w:r w:rsidRPr="00DA3743">
        <w:rPr>
          <w:spacing w:val="-2"/>
        </w:rPr>
        <w:t xml:space="preserve"> </w:t>
      </w:r>
      <w:r w:rsidRPr="00DA3743">
        <w:t>b’kura</w:t>
      </w:r>
      <w:r w:rsidRPr="00DA3743">
        <w:rPr>
          <w:spacing w:val="-2"/>
        </w:rPr>
        <w:t xml:space="preserve"> </w:t>
      </w:r>
      <w:r w:rsidRPr="00DA3743">
        <w:t>kontinwa</w:t>
      </w:r>
      <w:r w:rsidRPr="00DA3743">
        <w:rPr>
          <w:spacing w:val="-2"/>
        </w:rPr>
        <w:t xml:space="preserve"> </w:t>
      </w:r>
      <w:r w:rsidRPr="00DA3743">
        <w:t>meta mqabbel ma’ kura li ma tkomplietx (p</w:t>
      </w:r>
      <w:r w:rsidR="00305489" w:rsidRPr="00DA3743">
        <w:t> &lt; </w:t>
      </w:r>
      <w:r w:rsidRPr="00DA3743">
        <w:t>0.001). Riżultati jixxiebhu ġew osservati b’kull doża ta’</w:t>
      </w:r>
      <w:r w:rsidR="00DB2ADF" w:rsidRPr="00DA3743">
        <w:t xml:space="preserve"> </w:t>
      </w:r>
      <w:r w:rsidRPr="00DA3743">
        <w:t>ustekinumab. Mas-sena (Ġimgħa</w:t>
      </w:r>
      <w:r w:rsidR="00DB2ADF" w:rsidRPr="00DA3743">
        <w:t> </w:t>
      </w:r>
      <w:r w:rsidRPr="00DA3743">
        <w:t>52), 89% tal-pazjenti randomised mill-ġdid għal kura ta’ manteniment kienu dawk li kisbu rispons PASI 75 meta mqabbla ma’ 63% tal-pazjenti li kienu randomised</w:t>
      </w:r>
      <w:r w:rsidRPr="00DA3743">
        <w:rPr>
          <w:spacing w:val="-1"/>
        </w:rPr>
        <w:t xml:space="preserve"> </w:t>
      </w:r>
      <w:r w:rsidRPr="00DA3743">
        <w:t>mill-ġdid</w:t>
      </w:r>
      <w:r w:rsidRPr="00DA3743">
        <w:rPr>
          <w:spacing w:val="-1"/>
        </w:rPr>
        <w:t xml:space="preserve"> </w:t>
      </w:r>
      <w:r w:rsidRPr="00DA3743">
        <w:t>għall-plaċebo (twaqqif tal-kura)</w:t>
      </w:r>
      <w:r w:rsidRPr="00DA3743">
        <w:rPr>
          <w:spacing w:val="-3"/>
        </w:rPr>
        <w:t xml:space="preserve"> </w:t>
      </w:r>
      <w:r w:rsidRPr="00DA3743">
        <w:t>(p</w:t>
      </w:r>
      <w:r w:rsidR="00305489" w:rsidRPr="00DA3743">
        <w:t> &lt; </w:t>
      </w:r>
      <w:r w:rsidRPr="00DA3743">
        <w:t>0.001).</w:t>
      </w:r>
      <w:r w:rsidRPr="00DA3743">
        <w:rPr>
          <w:spacing w:val="-1"/>
        </w:rPr>
        <w:t xml:space="preserve"> </w:t>
      </w:r>
      <w:r w:rsidRPr="00DA3743">
        <w:t>Mat-18-il xahar</w:t>
      </w:r>
      <w:r w:rsidRPr="00DA3743">
        <w:rPr>
          <w:spacing w:val="-1"/>
        </w:rPr>
        <w:t xml:space="preserve"> </w:t>
      </w:r>
      <w:r w:rsidRPr="00DA3743">
        <w:t>(Ġimgħa</w:t>
      </w:r>
      <w:r w:rsidR="00AB6953" w:rsidRPr="00DA3743">
        <w:t> </w:t>
      </w:r>
      <w:r w:rsidRPr="00DA3743">
        <w:t>76), 84% tal-pazjenti randomised mill-ġdid għall-kura ta’ manteniment kienu dawk li kisbu rispons ta’ PASI</w:t>
      </w:r>
      <w:r w:rsidRPr="00DA3743">
        <w:rPr>
          <w:spacing w:val="-1"/>
        </w:rPr>
        <w:t xml:space="preserve"> </w:t>
      </w:r>
      <w:r w:rsidRPr="00DA3743">
        <w:t>75</w:t>
      </w:r>
      <w:r w:rsidR="008E2044" w:rsidRPr="00DA3743">
        <w:t> 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mqabbla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19%</w:t>
      </w:r>
      <w:r w:rsidRPr="00DA3743">
        <w:rPr>
          <w:spacing w:val="-3"/>
        </w:rPr>
        <w:t xml:space="preserve"> </w:t>
      </w:r>
      <w:r w:rsidRPr="00DA3743">
        <w:t>tal-pazjenti</w:t>
      </w:r>
      <w:r w:rsidRPr="00DA3743">
        <w:rPr>
          <w:spacing w:val="-3"/>
        </w:rPr>
        <w:t xml:space="preserve"> </w:t>
      </w:r>
      <w:r w:rsidRPr="00DA3743">
        <w:t>randomised</w:t>
      </w:r>
      <w:r w:rsidRPr="00DA3743">
        <w:rPr>
          <w:spacing w:val="-3"/>
        </w:rPr>
        <w:t xml:space="preserve"> </w:t>
      </w:r>
      <w:r w:rsidRPr="00DA3743">
        <w:t>mill-ġdid</w:t>
      </w:r>
      <w:r w:rsidRPr="00DA3743">
        <w:rPr>
          <w:spacing w:val="-3"/>
        </w:rPr>
        <w:t xml:space="preserve"> </w:t>
      </w:r>
      <w:r w:rsidRPr="00DA3743">
        <w:t>għall-plaċebo</w:t>
      </w:r>
      <w:r w:rsidRPr="00DA3743">
        <w:rPr>
          <w:spacing w:val="-3"/>
        </w:rPr>
        <w:t xml:space="preserve"> </w:t>
      </w:r>
      <w:r w:rsidRPr="00DA3743">
        <w:t>(twaqqif</w:t>
      </w:r>
      <w:r w:rsidRPr="00DA3743">
        <w:rPr>
          <w:spacing w:val="-3"/>
        </w:rPr>
        <w:t xml:space="preserve"> </w:t>
      </w:r>
      <w:r w:rsidRPr="00DA3743">
        <w:t>tal-kura).</w:t>
      </w:r>
      <w:r w:rsidRPr="00DA3743">
        <w:rPr>
          <w:spacing w:val="-3"/>
        </w:rPr>
        <w:t xml:space="preserve"> </w:t>
      </w:r>
      <w:r w:rsidRPr="00DA3743">
        <w:t>Mat</w:t>
      </w:r>
      <w:r w:rsidR="008E2044" w:rsidRPr="00DA3743">
        <w:noBreakHyphen/>
      </w:r>
      <w:r w:rsidRPr="00DA3743">
        <w:t>3</w:t>
      </w:r>
      <w:r w:rsidR="008E2044" w:rsidRPr="00DA3743">
        <w:rPr>
          <w:spacing w:val="-2"/>
        </w:rPr>
        <w:t> </w:t>
      </w:r>
      <w:r w:rsidRPr="00DA3743">
        <w:t>snin (Ġimgħa</w:t>
      </w:r>
      <w:r w:rsidR="00DB2ADF" w:rsidRPr="00DA3743">
        <w:t> </w:t>
      </w:r>
      <w:r w:rsidRPr="00DA3743">
        <w:t>148), 82% tal-pazjenti randomised mill-ġdid għall-kura ta’ manteniment kienu dawk li kisbu rispons ta’ PASI 75. Wara 5</w:t>
      </w:r>
      <w:r w:rsidR="00DB2ADF" w:rsidRPr="00DA3743">
        <w:t> </w:t>
      </w:r>
      <w:r w:rsidRPr="00DA3743">
        <w:t>snin (Ġimgħa</w:t>
      </w:r>
      <w:r w:rsidR="00DB2ADF" w:rsidRPr="00DA3743">
        <w:t> </w:t>
      </w:r>
      <w:r w:rsidRPr="00DA3743">
        <w:t>244), 80% ta’ pazjenti li ġew randomizzati mill-ġdid għal trattament ta’ manteniment kienu dawk li kisbu rispons ta’ PASI 75.</w:t>
      </w:r>
    </w:p>
    <w:p w14:paraId="745F541B" w14:textId="77777777" w:rsidR="00843B14" w:rsidRPr="00DA3743" w:rsidRDefault="00843B14" w:rsidP="006902F7">
      <w:pPr>
        <w:suppressAutoHyphens/>
      </w:pPr>
    </w:p>
    <w:p w14:paraId="745F541D" w14:textId="5C6A5EBB" w:rsidR="00843B14" w:rsidRPr="00DA3743" w:rsidRDefault="005E3319" w:rsidP="006902F7">
      <w:pPr>
        <w:suppressAutoHyphens/>
      </w:pPr>
      <w:r w:rsidRPr="00DA3743">
        <w:t>Fil-pazjenti</w:t>
      </w:r>
      <w:r w:rsidRPr="00DA3743">
        <w:rPr>
          <w:spacing w:val="-4"/>
        </w:rPr>
        <w:t xml:space="preserve"> </w:t>
      </w:r>
      <w:r w:rsidRPr="00DA3743">
        <w:t>randomised</w:t>
      </w:r>
      <w:r w:rsidRPr="00DA3743">
        <w:rPr>
          <w:spacing w:val="-4"/>
        </w:rPr>
        <w:t xml:space="preserve"> </w:t>
      </w:r>
      <w:r w:rsidRPr="00DA3743">
        <w:t>mill-ġdid</w:t>
      </w:r>
      <w:r w:rsidRPr="00DA3743">
        <w:rPr>
          <w:spacing w:val="-4"/>
        </w:rPr>
        <w:t xml:space="preserve"> </w:t>
      </w:r>
      <w:r w:rsidRPr="00DA3743">
        <w:t>għall-plaċebo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reġgħu</w:t>
      </w:r>
      <w:r w:rsidRPr="00DA3743">
        <w:rPr>
          <w:spacing w:val="-4"/>
        </w:rPr>
        <w:t xml:space="preserve"> </w:t>
      </w:r>
      <w:r w:rsidRPr="00DA3743">
        <w:t>bdew</w:t>
      </w:r>
      <w:r w:rsidRPr="00DA3743">
        <w:rPr>
          <w:spacing w:val="-4"/>
        </w:rPr>
        <w:t xml:space="preserve"> </w:t>
      </w:r>
      <w:r w:rsidRPr="00DA3743">
        <w:t>il-kura</w:t>
      </w:r>
      <w:r w:rsidRPr="00DA3743">
        <w:rPr>
          <w:spacing w:val="-4"/>
        </w:rPr>
        <w:t xml:space="preserve"> </w:t>
      </w:r>
      <w:r w:rsidRPr="00DA3743">
        <w:t>b’ustekinumab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 xml:space="preserve">kellhom oriġinarjament wara telf ta’ </w:t>
      </w:r>
      <w:r w:rsidR="00305489" w:rsidRPr="00DA3743">
        <w:t>≥ </w:t>
      </w:r>
      <w:r w:rsidRPr="00DA3743">
        <w:t>50% ta’ titjib PASI, 85% reġgħu kisbu rispons PASI</w:t>
      </w:r>
      <w:r w:rsidR="00AB6953" w:rsidRPr="00DA3743">
        <w:t> </w:t>
      </w:r>
      <w:r w:rsidRPr="00DA3743">
        <w:t>75 fi żmien</w:t>
      </w:r>
      <w:r w:rsidR="00DB2ADF" w:rsidRPr="00DA3743">
        <w:t xml:space="preserve"> </w:t>
      </w:r>
      <w:r w:rsidRPr="00DA3743">
        <w:t>12-il</w:t>
      </w:r>
      <w:r w:rsidRPr="00DA3743">
        <w:rPr>
          <w:spacing w:val="-3"/>
        </w:rPr>
        <w:t xml:space="preserve"> </w:t>
      </w:r>
      <w:r w:rsidRPr="00DA3743">
        <w:t>ġimgħa</w:t>
      </w:r>
      <w:r w:rsidRPr="00DA3743">
        <w:rPr>
          <w:spacing w:val="-4"/>
        </w:rPr>
        <w:t xml:space="preserve"> </w:t>
      </w:r>
      <w:r w:rsidRPr="00DA3743">
        <w:t>wara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reġgħu</w:t>
      </w:r>
      <w:r w:rsidRPr="00DA3743">
        <w:rPr>
          <w:spacing w:val="-4"/>
        </w:rPr>
        <w:t xml:space="preserve"> </w:t>
      </w:r>
      <w:r w:rsidRPr="00DA3743">
        <w:t>bdew</w:t>
      </w:r>
      <w:r w:rsidRPr="00DA3743">
        <w:rPr>
          <w:spacing w:val="-5"/>
        </w:rPr>
        <w:t xml:space="preserve"> </w:t>
      </w:r>
      <w:r w:rsidRPr="00DA3743">
        <w:t>il-</w:t>
      </w:r>
      <w:r w:rsidRPr="00DA3743">
        <w:rPr>
          <w:spacing w:val="-2"/>
        </w:rPr>
        <w:t>kura.</w:t>
      </w:r>
    </w:p>
    <w:p w14:paraId="745F541E" w14:textId="77777777" w:rsidR="00843B14" w:rsidRPr="00DA3743" w:rsidRDefault="00843B14" w:rsidP="006902F7">
      <w:pPr>
        <w:suppressAutoHyphens/>
      </w:pPr>
    </w:p>
    <w:p w14:paraId="745F541F" w14:textId="3BFB5331" w:rsidR="00843B14" w:rsidRPr="00DA3743" w:rsidRDefault="005E3319" w:rsidP="006902F7">
      <w:pPr>
        <w:suppressAutoHyphens/>
      </w:pPr>
      <w:r w:rsidRPr="00DA3743">
        <w:t>Fl-Istudju tal-Psorijasi</w:t>
      </w:r>
      <w:r w:rsidR="00AB6953" w:rsidRPr="00DA3743">
        <w:t> </w:t>
      </w:r>
      <w:r w:rsidRPr="00DA3743">
        <w:t>1, intwerew titjibiet sinifikament ogħla mill-linja bażi fil-Ġimgħa</w:t>
      </w:r>
      <w:r w:rsidR="00DB2ADF" w:rsidRPr="00DA3743">
        <w:t> </w:t>
      </w:r>
      <w:r w:rsidRPr="00DA3743">
        <w:t>2 u fil</w:t>
      </w:r>
      <w:r w:rsidR="008E2044" w:rsidRPr="00DA3743">
        <w:noBreakHyphen/>
      </w:r>
      <w:r w:rsidRPr="00DA3743">
        <w:t>Ġimgħa</w:t>
      </w:r>
      <w:r w:rsidR="00AB6953" w:rsidRPr="00DA3743">
        <w:t> </w:t>
      </w:r>
      <w:r w:rsidRPr="00DA3743">
        <w:t>12 fid-DLQI meta mqabbel ma’ plaċebo f’kull wieħed mill-gruppi ta’ kura b’ustekinumab. Dan it-titjib inżamm sal-Ġimgħa</w:t>
      </w:r>
      <w:r w:rsidR="00AB6953" w:rsidRPr="00DA3743">
        <w:t> </w:t>
      </w:r>
      <w:r w:rsidRPr="00DA3743">
        <w:t>28. Titjibiet sinifikanti jixbhuhom ġew osservati fl-Istudju tal</w:t>
      </w:r>
      <w:r w:rsidR="008E2044" w:rsidRPr="00DA3743">
        <w:noBreakHyphen/>
      </w:r>
      <w:r w:rsidRPr="00DA3743">
        <w:t>Psorijasi</w:t>
      </w:r>
      <w:r w:rsidR="00AB6953" w:rsidRPr="00DA3743">
        <w:t> </w:t>
      </w:r>
      <w:r w:rsidRPr="00DA3743">
        <w:t>2 fil-Ġimgħa</w:t>
      </w:r>
      <w:r w:rsidR="00AB6953" w:rsidRPr="00DA3743">
        <w:t> </w:t>
      </w:r>
      <w:r w:rsidRPr="00DA3743">
        <w:t>4 u 12, li nżammu sal-Ġimgħa</w:t>
      </w:r>
      <w:r w:rsidR="00AB6953" w:rsidRPr="00DA3743">
        <w:t> </w:t>
      </w:r>
      <w:r w:rsidRPr="00DA3743">
        <w:t>24. Fl-Istudju tal-Psorijasi</w:t>
      </w:r>
      <w:r w:rsidR="00AB6953" w:rsidRPr="00DA3743">
        <w:t> </w:t>
      </w:r>
      <w:r w:rsidRPr="00DA3743">
        <w:t>1, titjib fil</w:t>
      </w:r>
      <w:r w:rsidR="008E2044" w:rsidRPr="00DA3743">
        <w:noBreakHyphen/>
      </w:r>
      <w:r w:rsidRPr="00DA3743">
        <w:t>psorijasi tad-difer (l-Indiċi tal-Qawwa tal-Psorijasi fid-Difer), titjib fil-punteġġi tas-sommarju tal</w:t>
      </w:r>
      <w:r w:rsidR="008E2044" w:rsidRPr="00DA3743">
        <w:noBreakHyphen/>
      </w:r>
      <w:r w:rsidRPr="00DA3743">
        <w:t>komponenti fiżiċi u mentali tal-SF-36 u titjib fl-iSkala Analoga Viżwali (VAS) tal-Ħakk kienu wkoll sinifikanti f’kull</w:t>
      </w:r>
      <w:r w:rsidRPr="00DA3743">
        <w:rPr>
          <w:spacing w:val="-3"/>
        </w:rPr>
        <w:t xml:space="preserve"> </w:t>
      </w:r>
      <w:r w:rsidRPr="00DA3743">
        <w:t>grupp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kura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mqabbel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plaċebo.</w:t>
      </w:r>
      <w:r w:rsidRPr="00DA3743">
        <w:rPr>
          <w:spacing w:val="-3"/>
        </w:rPr>
        <w:t xml:space="preserve"> </w:t>
      </w:r>
      <w:r w:rsidRPr="00DA3743">
        <w:t>Fl-Istudju</w:t>
      </w:r>
      <w:r w:rsidRPr="00DA3743">
        <w:rPr>
          <w:spacing w:val="-3"/>
        </w:rPr>
        <w:t xml:space="preserve"> </w:t>
      </w:r>
      <w:r w:rsidRPr="00DA3743">
        <w:t>tal</w:t>
      </w:r>
      <w:r w:rsidR="008E2044" w:rsidRPr="00DA3743">
        <w:noBreakHyphen/>
      </w:r>
      <w:r w:rsidRPr="00DA3743">
        <w:t>Psorijasi</w:t>
      </w:r>
      <w:r w:rsidR="00AB6953" w:rsidRPr="00DA3743">
        <w:rPr>
          <w:spacing w:val="-2"/>
        </w:rPr>
        <w:t> </w:t>
      </w:r>
      <w:r w:rsidRPr="00DA3743">
        <w:t>2,</w:t>
      </w:r>
      <w:r w:rsidRPr="00DA3743">
        <w:rPr>
          <w:spacing w:val="-4"/>
        </w:rPr>
        <w:t xml:space="preserve"> </w:t>
      </w:r>
      <w:r w:rsidRPr="00DA3743">
        <w:t>l-iSkala</w:t>
      </w:r>
      <w:r w:rsidRPr="00DA3743">
        <w:rPr>
          <w:spacing w:val="-2"/>
        </w:rPr>
        <w:t xml:space="preserve"> </w:t>
      </w:r>
      <w:r w:rsidRPr="00DA3743">
        <w:t>ta’ Ansjetà u Depressjoni tal-Isptar (HADS) u</w:t>
      </w:r>
      <w:r w:rsidRPr="00DA3743">
        <w:rPr>
          <w:spacing w:val="-2"/>
        </w:rPr>
        <w:t xml:space="preserve"> </w:t>
      </w:r>
      <w:r w:rsidRPr="00DA3743">
        <w:t>l-iStħarriġ dwar Limitazzjonijiet ta’ Xogħol (WLQ) ukoll tjiebu b’mod sinifikanti f’kull grupp ta’ kura b’ustekinumab meta mqabbel ma’ plaċebo.</w:t>
      </w:r>
    </w:p>
    <w:p w14:paraId="158F3F35" w14:textId="77777777" w:rsidR="00C74AA6" w:rsidRPr="00DA3743" w:rsidRDefault="00C74AA6" w:rsidP="006902F7">
      <w:pPr>
        <w:suppressAutoHyphens/>
        <w:rPr>
          <w:u w:val="single"/>
        </w:rPr>
      </w:pPr>
    </w:p>
    <w:p w14:paraId="745F5420" w14:textId="26C83323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Artrite</w:t>
      </w:r>
      <w:r w:rsidRPr="00DA3743">
        <w:rPr>
          <w:i/>
          <w:iCs/>
          <w:spacing w:val="-8"/>
        </w:rPr>
        <w:t xml:space="preserve"> </w:t>
      </w:r>
      <w:r w:rsidRPr="00DA3743">
        <w:rPr>
          <w:i/>
          <w:iCs/>
        </w:rPr>
        <w:t>psorijatika</w:t>
      </w:r>
      <w:r w:rsidRPr="00DA3743">
        <w:rPr>
          <w:i/>
          <w:iCs/>
          <w:spacing w:val="-8"/>
        </w:rPr>
        <w:t xml:space="preserve"> </w:t>
      </w:r>
      <w:r w:rsidRPr="00DA3743">
        <w:rPr>
          <w:i/>
          <w:iCs/>
        </w:rPr>
        <w:t>(PsA)</w:t>
      </w:r>
      <w:r w:rsidRPr="00DA3743">
        <w:rPr>
          <w:i/>
          <w:iCs/>
          <w:spacing w:val="-7"/>
        </w:rPr>
        <w:t xml:space="preserve"> </w:t>
      </w:r>
      <w:r w:rsidRPr="00DA3743">
        <w:rPr>
          <w:i/>
          <w:iCs/>
          <w:spacing w:val="-2"/>
        </w:rPr>
        <w:t>(</w:t>
      </w:r>
      <w:r w:rsidR="00D055EE" w:rsidRPr="00DA3743">
        <w:rPr>
          <w:i/>
          <w:iCs/>
          <w:spacing w:val="-2"/>
        </w:rPr>
        <w:t>a</w:t>
      </w:r>
      <w:r w:rsidRPr="00DA3743">
        <w:rPr>
          <w:i/>
          <w:iCs/>
          <w:spacing w:val="-2"/>
        </w:rPr>
        <w:t>dulti)</w:t>
      </w:r>
    </w:p>
    <w:p w14:paraId="0250DDC5" w14:textId="77777777" w:rsidR="00AB6953" w:rsidRPr="00DA3743" w:rsidRDefault="00AB6953" w:rsidP="006902F7">
      <w:pPr>
        <w:keepNext/>
        <w:suppressAutoHyphens/>
      </w:pPr>
    </w:p>
    <w:p w14:paraId="745F5421" w14:textId="5C147DF0" w:rsidR="00843B14" w:rsidRPr="00DA3743" w:rsidRDefault="005E3319" w:rsidP="006902F7">
      <w:pPr>
        <w:suppressAutoHyphens/>
      </w:pPr>
      <w:r w:rsidRPr="00DA3743">
        <w:t>Intwera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itejjeb</w:t>
      </w:r>
      <w:r w:rsidRPr="00DA3743">
        <w:rPr>
          <w:spacing w:val="-3"/>
        </w:rPr>
        <w:t xml:space="preserve"> </w:t>
      </w:r>
      <w:r w:rsidRPr="00DA3743">
        <w:t>is-sinjali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s-sintomi,</w:t>
      </w:r>
      <w:r w:rsidRPr="00DA3743">
        <w:rPr>
          <w:spacing w:val="-3"/>
        </w:rPr>
        <w:t xml:space="preserve"> </w:t>
      </w:r>
      <w:r w:rsidRPr="00DA3743">
        <w:t>il-funzjoni</w:t>
      </w:r>
      <w:r w:rsidRPr="00DA3743">
        <w:rPr>
          <w:spacing w:val="-3"/>
        </w:rPr>
        <w:t xml:space="preserve"> </w:t>
      </w:r>
      <w:r w:rsidRPr="00DA3743">
        <w:t>fiżika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l-kwalità</w:t>
      </w:r>
      <w:r w:rsidRPr="00DA3743">
        <w:rPr>
          <w:spacing w:val="-3"/>
        </w:rPr>
        <w:t xml:space="preserve"> </w:t>
      </w:r>
      <w:r w:rsidRPr="00DA3743">
        <w:t>tal-ħajja</w:t>
      </w:r>
      <w:r w:rsidRPr="00DA3743">
        <w:rPr>
          <w:spacing w:val="-2"/>
        </w:rPr>
        <w:t xml:space="preserve"> </w:t>
      </w:r>
      <w:r w:rsidRPr="00DA3743">
        <w:t>relatata</w:t>
      </w:r>
      <w:r w:rsidRPr="00DA3743">
        <w:rPr>
          <w:spacing w:val="-2"/>
        </w:rPr>
        <w:t xml:space="preserve"> </w:t>
      </w:r>
      <w:r w:rsidRPr="00DA3743">
        <w:t>mas</w:t>
      </w:r>
      <w:r w:rsidR="008E2044" w:rsidRPr="00DA3743">
        <w:noBreakHyphen/>
      </w:r>
      <w:r w:rsidRPr="00DA3743">
        <w:t>saħħa, u jnaqqas ir-rata ta’ progressjoni ta’ ħsara fil-ġogi periferali f’pazjenti adulti b’PsA attiva.</w:t>
      </w:r>
    </w:p>
    <w:p w14:paraId="745F5422" w14:textId="77777777" w:rsidR="00843B14" w:rsidRPr="00DA3743" w:rsidRDefault="00843B14" w:rsidP="006902F7">
      <w:pPr>
        <w:suppressAutoHyphens/>
      </w:pPr>
    </w:p>
    <w:p w14:paraId="745F5424" w14:textId="695E7BE3" w:rsidR="00843B14" w:rsidRPr="00DA3743" w:rsidRDefault="005E3319" w:rsidP="006902F7">
      <w:pPr>
        <w:suppressAutoHyphens/>
      </w:pPr>
      <w:r w:rsidRPr="00DA3743">
        <w:t>Is-sigurtà u l-effikaċja ta’ ustekinumab ġew evalwati f’927</w:t>
      </w:r>
      <w:r w:rsidR="00AB6953" w:rsidRPr="00DA3743">
        <w:t> </w:t>
      </w:r>
      <w:r w:rsidRPr="00DA3743">
        <w:t>pazjent f’żewġ studji, li fihom il</w:t>
      </w:r>
      <w:r w:rsidR="008E2044" w:rsidRPr="00DA3743">
        <w:noBreakHyphen/>
      </w:r>
      <w:r w:rsidRPr="00DA3743">
        <w:t>parteċipanti ntgħażlu b’mod każwali, double-blind, kkontrollati bi plaċebo, f’pazjenti b’PsA attiva</w:t>
      </w:r>
      <w:r w:rsidRPr="00DA3743">
        <w:rPr>
          <w:spacing w:val="80"/>
        </w:rPr>
        <w:t xml:space="preserve"> </w:t>
      </w:r>
      <w:r w:rsidRPr="00DA3743">
        <w:t>(</w:t>
      </w:r>
      <w:r w:rsidR="00305489" w:rsidRPr="00DA3743">
        <w:t>≥ </w:t>
      </w:r>
      <w:r w:rsidRPr="00DA3743">
        <w:t>5</w:t>
      </w:r>
      <w:r w:rsidR="00AB6953" w:rsidRPr="00DA3743">
        <w:rPr>
          <w:spacing w:val="-1"/>
        </w:rPr>
        <w:t> </w:t>
      </w:r>
      <w:r w:rsidRPr="00DA3743">
        <w:t>ġogi</w:t>
      </w:r>
      <w:r w:rsidRPr="00DA3743">
        <w:rPr>
          <w:spacing w:val="-2"/>
        </w:rPr>
        <w:t xml:space="preserve"> </w:t>
      </w:r>
      <w:r w:rsidRPr="00DA3743">
        <w:t>minfuħin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="00305489" w:rsidRPr="00DA3743">
        <w:t>≥ </w:t>
      </w:r>
      <w:r w:rsidRPr="00DA3743">
        <w:t>5</w:t>
      </w:r>
      <w:r w:rsidR="00AB6953" w:rsidRPr="00DA3743">
        <w:rPr>
          <w:spacing w:val="-1"/>
        </w:rPr>
        <w:t> </w:t>
      </w:r>
      <w:r w:rsidRPr="00DA3743">
        <w:t>ġogi</w:t>
      </w:r>
      <w:r w:rsidRPr="00DA3743">
        <w:rPr>
          <w:spacing w:val="-2"/>
        </w:rPr>
        <w:t xml:space="preserve"> </w:t>
      </w:r>
      <w:r w:rsidRPr="00DA3743">
        <w:t>sensittivi)</w:t>
      </w:r>
      <w:r w:rsidRPr="00DA3743">
        <w:rPr>
          <w:spacing w:val="-2"/>
        </w:rPr>
        <w:t xml:space="preserve"> </w:t>
      </w:r>
      <w:r w:rsidRPr="00DA3743">
        <w:t>minkejja</w:t>
      </w:r>
      <w:r w:rsidRPr="00DA3743">
        <w:rPr>
          <w:spacing w:val="-2"/>
        </w:rPr>
        <w:t xml:space="preserve"> </w:t>
      </w:r>
      <w:r w:rsidRPr="00DA3743">
        <w:t>terapija</w:t>
      </w:r>
      <w:r w:rsidRPr="00DA3743">
        <w:rPr>
          <w:spacing w:val="-2"/>
        </w:rPr>
        <w:t xml:space="preserve"> </w:t>
      </w:r>
      <w:r w:rsidRPr="00DA3743">
        <w:t>mhux</w:t>
      </w:r>
      <w:r w:rsidRPr="00DA3743">
        <w:rPr>
          <w:spacing w:val="-2"/>
        </w:rPr>
        <w:t xml:space="preserve"> </w:t>
      </w:r>
      <w:r w:rsidRPr="00DA3743">
        <w:t>sterojde</w:t>
      </w:r>
      <w:r w:rsidRPr="00DA3743">
        <w:rPr>
          <w:spacing w:val="-2"/>
        </w:rPr>
        <w:t xml:space="preserve"> </w:t>
      </w:r>
      <w:r w:rsidRPr="00DA3743">
        <w:t>antiinfjammatorja</w:t>
      </w:r>
      <w:r w:rsidRPr="00DA3743">
        <w:rPr>
          <w:spacing w:val="-2"/>
        </w:rPr>
        <w:t xml:space="preserve"> </w:t>
      </w:r>
      <w:r w:rsidRPr="00DA3743">
        <w:t>(NSAID) jew</w:t>
      </w:r>
      <w:r w:rsidRPr="00DA3743">
        <w:rPr>
          <w:spacing w:val="-3"/>
        </w:rPr>
        <w:t xml:space="preserve"> </w:t>
      </w:r>
      <w:r w:rsidRPr="00DA3743">
        <w:t>terapija</w:t>
      </w:r>
      <w:r w:rsidRPr="00DA3743">
        <w:rPr>
          <w:spacing w:val="-3"/>
        </w:rPr>
        <w:t xml:space="preserve"> </w:t>
      </w:r>
      <w:r w:rsidRPr="00DA3743">
        <w:t>b’mediċina</w:t>
      </w:r>
      <w:r w:rsidRPr="00DA3743">
        <w:rPr>
          <w:spacing w:val="-3"/>
        </w:rPr>
        <w:t xml:space="preserve"> </w:t>
      </w:r>
      <w:r w:rsidRPr="00DA3743">
        <w:t>antirewmatika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timmodifika</w:t>
      </w:r>
      <w:r w:rsidRPr="00DA3743">
        <w:rPr>
          <w:spacing w:val="-3"/>
        </w:rPr>
        <w:t xml:space="preserve"> </w:t>
      </w:r>
      <w:r w:rsidRPr="00DA3743">
        <w:t>l-marda</w:t>
      </w:r>
      <w:r w:rsidRPr="00DA3743">
        <w:rPr>
          <w:spacing w:val="-3"/>
        </w:rPr>
        <w:t xml:space="preserve"> </w:t>
      </w:r>
      <w:r w:rsidRPr="00DA3743">
        <w:t>(DMARD).</w:t>
      </w:r>
      <w:r w:rsidRPr="00DA3743">
        <w:rPr>
          <w:spacing w:val="-3"/>
        </w:rPr>
        <w:t xml:space="preserve"> </w:t>
      </w:r>
      <w:r w:rsidRPr="00DA3743">
        <w:t>Il-pazjenti</w:t>
      </w:r>
      <w:r w:rsidRPr="00DA3743">
        <w:rPr>
          <w:spacing w:val="-3"/>
        </w:rPr>
        <w:t xml:space="preserve"> </w:t>
      </w:r>
      <w:r w:rsidRPr="00DA3743">
        <w:t>f’dawn</w:t>
      </w:r>
      <w:r w:rsidRPr="00DA3743">
        <w:rPr>
          <w:spacing w:val="-3"/>
        </w:rPr>
        <w:t xml:space="preserve"> </w:t>
      </w:r>
      <w:r w:rsidRPr="00DA3743">
        <w:t>l-istudji kellhom dijanjosi ta’ PsA għal mill-inqas 6</w:t>
      </w:r>
      <w:r w:rsidR="00AB6953" w:rsidRPr="00DA3743">
        <w:t> </w:t>
      </w:r>
      <w:r w:rsidRPr="00DA3743">
        <w:t>xhur. Pazjenti b’kull sottotip ta’ PsA ġew irreġistrati, li tinkludi artrite poliartikulari bla ebda evidenza ta’ noduli rewmatojde (39%), spondilite b’artrite</w:t>
      </w:r>
      <w:r w:rsidR="00C74AA6" w:rsidRPr="00DA3743">
        <w:t xml:space="preserve"> </w:t>
      </w:r>
      <w:r w:rsidRPr="00DA3743">
        <w:t>periferali</w:t>
      </w:r>
      <w:r w:rsidRPr="00DA3743">
        <w:rPr>
          <w:spacing w:val="-3"/>
        </w:rPr>
        <w:t xml:space="preserve"> </w:t>
      </w:r>
      <w:r w:rsidRPr="00DA3743">
        <w:t>(28%),</w:t>
      </w:r>
      <w:r w:rsidRPr="00DA3743">
        <w:rPr>
          <w:spacing w:val="-3"/>
        </w:rPr>
        <w:t xml:space="preserve"> </w:t>
      </w:r>
      <w:r w:rsidRPr="00DA3743">
        <w:t>artrite</w:t>
      </w:r>
      <w:r w:rsidRPr="00DA3743">
        <w:rPr>
          <w:spacing w:val="-3"/>
        </w:rPr>
        <w:t xml:space="preserve"> </w:t>
      </w:r>
      <w:r w:rsidRPr="00DA3743">
        <w:t>periferali</w:t>
      </w:r>
      <w:r w:rsidRPr="00DA3743">
        <w:rPr>
          <w:spacing w:val="-3"/>
        </w:rPr>
        <w:t xml:space="preserve"> </w:t>
      </w:r>
      <w:r w:rsidRPr="00DA3743">
        <w:t>asimmetrika</w:t>
      </w:r>
      <w:r w:rsidRPr="00DA3743">
        <w:rPr>
          <w:spacing w:val="-3"/>
        </w:rPr>
        <w:t xml:space="preserve"> </w:t>
      </w:r>
      <w:r w:rsidRPr="00DA3743">
        <w:t>(21%),</w:t>
      </w:r>
      <w:r w:rsidRPr="00DA3743">
        <w:rPr>
          <w:spacing w:val="-3"/>
        </w:rPr>
        <w:t xml:space="preserve"> </w:t>
      </w:r>
      <w:r w:rsidRPr="00DA3743">
        <w:t>involviment</w:t>
      </w:r>
      <w:r w:rsidRPr="00DA3743">
        <w:rPr>
          <w:spacing w:val="-3"/>
        </w:rPr>
        <w:t xml:space="preserve"> </w:t>
      </w:r>
      <w:r w:rsidRPr="00DA3743">
        <w:t>distali</w:t>
      </w:r>
      <w:r w:rsidRPr="00DA3743">
        <w:rPr>
          <w:spacing w:val="-3"/>
        </w:rPr>
        <w:t xml:space="preserve"> </w:t>
      </w:r>
      <w:r w:rsidRPr="00DA3743">
        <w:t>bejn</w:t>
      </w:r>
      <w:r w:rsidRPr="00DA3743">
        <w:rPr>
          <w:spacing w:val="-3"/>
        </w:rPr>
        <w:t xml:space="preserve"> </w:t>
      </w:r>
      <w:r w:rsidRPr="00DA3743">
        <w:t>is-swaba</w:t>
      </w:r>
      <w:r w:rsidRPr="00DA3743">
        <w:rPr>
          <w:spacing w:val="-2"/>
        </w:rPr>
        <w:t xml:space="preserve"> </w:t>
      </w:r>
      <w:r w:rsidRPr="00DA3743">
        <w:t>(12%)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artrite mutilans (0.5%). Iktar minn 70% u 40% tal-pazjenti fiż-żewġ studji kellhom entesite u dactilite fil</w:t>
      </w:r>
      <w:r w:rsidR="008E2044" w:rsidRPr="00DA3743">
        <w:noBreakHyphen/>
      </w:r>
      <w:r w:rsidRPr="00DA3743">
        <w:t>linja</w:t>
      </w:r>
      <w:r w:rsidRPr="00DA3743">
        <w:rPr>
          <w:spacing w:val="-1"/>
        </w:rPr>
        <w:t xml:space="preserve"> </w:t>
      </w:r>
      <w:r w:rsidRPr="00DA3743">
        <w:t>bażi,</w:t>
      </w:r>
      <w:r w:rsidRPr="00DA3743">
        <w:rPr>
          <w:spacing w:val="-1"/>
        </w:rPr>
        <w:t xml:space="preserve"> </w:t>
      </w:r>
      <w:r w:rsidRPr="00DA3743">
        <w:t>rispettivament.</w:t>
      </w:r>
      <w:r w:rsidRPr="00DA3743">
        <w:rPr>
          <w:spacing w:val="-1"/>
        </w:rPr>
        <w:t xml:space="preserve"> </w:t>
      </w:r>
      <w:r w:rsidRPr="00DA3743">
        <w:t>Il-pazjenti ntgħażlu</w:t>
      </w:r>
      <w:r w:rsidRPr="00DA3743">
        <w:rPr>
          <w:spacing w:val="-1"/>
        </w:rPr>
        <w:t xml:space="preserve"> </w:t>
      </w:r>
      <w:r w:rsidRPr="00DA3743">
        <w:t>b’mod</w:t>
      </w:r>
      <w:r w:rsidRPr="00DA3743">
        <w:rPr>
          <w:spacing w:val="-1"/>
        </w:rPr>
        <w:t xml:space="preserve"> </w:t>
      </w:r>
      <w:r w:rsidRPr="00DA3743">
        <w:t>każwali</w:t>
      </w:r>
      <w:r w:rsidRPr="00DA3743">
        <w:rPr>
          <w:spacing w:val="-1"/>
        </w:rPr>
        <w:t xml:space="preserve"> </w:t>
      </w:r>
      <w:r w:rsidRPr="00DA3743">
        <w:t>biex</w:t>
      </w:r>
      <w:r w:rsidRPr="00DA3743">
        <w:rPr>
          <w:spacing w:val="-1"/>
        </w:rPr>
        <w:t xml:space="preserve"> </w:t>
      </w:r>
      <w:r w:rsidRPr="00DA3743">
        <w:t>jirċievu</w:t>
      </w:r>
      <w:r w:rsidRPr="00DA3743">
        <w:rPr>
          <w:spacing w:val="-1"/>
        </w:rPr>
        <w:t xml:space="preserve"> </w:t>
      </w:r>
      <w:r w:rsidRPr="00DA3743">
        <w:t>kura</w:t>
      </w:r>
      <w:r w:rsidRPr="00DA3743">
        <w:rPr>
          <w:spacing w:val="-1"/>
        </w:rPr>
        <w:t xml:space="preserve"> </w:t>
      </w:r>
      <w:r w:rsidRPr="00DA3743">
        <w:t>b’ustekinumab</w:t>
      </w:r>
      <w:r w:rsidRPr="00DA3743">
        <w:rPr>
          <w:spacing w:val="-1"/>
        </w:rPr>
        <w:t xml:space="preserve"> </w:t>
      </w:r>
      <w:r w:rsidRPr="00DA3743">
        <w:t>45</w:t>
      </w:r>
      <w:r w:rsidR="00C84D29" w:rsidRPr="00DA3743">
        <w:t> mg</w:t>
      </w:r>
      <w:r w:rsidRPr="00DA3743">
        <w:t>, 90</w:t>
      </w:r>
      <w:r w:rsidR="00C84D29" w:rsidRPr="00DA3743">
        <w:t> mg</w:t>
      </w:r>
      <w:r w:rsidRPr="00DA3743">
        <w:t>, jew plaċebo taħt il-ġilda f’</w:t>
      </w:r>
      <w:r w:rsidR="00D055EE" w:rsidRPr="00DA3743">
        <w:t>ġ</w:t>
      </w:r>
      <w:r w:rsidRPr="00DA3743">
        <w:t>imgħat</w:t>
      </w:r>
      <w:r w:rsidR="00AB6953" w:rsidRPr="00DA3743">
        <w:t> </w:t>
      </w:r>
      <w:r w:rsidRPr="00DA3743">
        <w:t>0 u 4</w:t>
      </w:r>
      <w:r w:rsidR="00AB6953" w:rsidRPr="00DA3743">
        <w:t> </w:t>
      </w:r>
      <w:r w:rsidRPr="00DA3743">
        <w:t>segwiti minn dożaġġ kull 12-il ġimgħa (q12w).</w:t>
      </w:r>
    </w:p>
    <w:p w14:paraId="3C6C822C" w14:textId="77777777" w:rsidR="00C74AA6" w:rsidRPr="00DA3743" w:rsidRDefault="00C74AA6" w:rsidP="006902F7">
      <w:pPr>
        <w:suppressAutoHyphens/>
      </w:pPr>
    </w:p>
    <w:p w14:paraId="745F5426" w14:textId="73570C8A" w:rsidR="00843B14" w:rsidRPr="00DA3743" w:rsidRDefault="005E3319" w:rsidP="006902F7">
      <w:pPr>
        <w:suppressAutoHyphens/>
      </w:pPr>
      <w:r w:rsidRPr="00DA3743">
        <w:t>Madwar</w:t>
      </w:r>
      <w:r w:rsidRPr="00DA3743">
        <w:rPr>
          <w:spacing w:val="-7"/>
        </w:rPr>
        <w:t xml:space="preserve"> </w:t>
      </w:r>
      <w:r w:rsidRPr="00DA3743">
        <w:t>50%</w:t>
      </w:r>
      <w:r w:rsidRPr="00DA3743">
        <w:rPr>
          <w:spacing w:val="-5"/>
        </w:rPr>
        <w:t xml:space="preserve"> </w:t>
      </w:r>
      <w:r w:rsidRPr="00DA3743">
        <w:t>tal-pazjenti</w:t>
      </w:r>
      <w:r w:rsidRPr="00DA3743">
        <w:rPr>
          <w:spacing w:val="-3"/>
        </w:rPr>
        <w:t xml:space="preserve"> </w:t>
      </w:r>
      <w:r w:rsidRPr="00DA3743">
        <w:t>komplew</w:t>
      </w:r>
      <w:r w:rsidRPr="00DA3743">
        <w:rPr>
          <w:spacing w:val="-5"/>
        </w:rPr>
        <w:t xml:space="preserve"> </w:t>
      </w:r>
      <w:r w:rsidRPr="00DA3743">
        <w:t>fuq</w:t>
      </w:r>
      <w:r w:rsidRPr="00DA3743">
        <w:rPr>
          <w:spacing w:val="-4"/>
        </w:rPr>
        <w:t xml:space="preserve"> </w:t>
      </w:r>
      <w:r w:rsidRPr="00DA3743">
        <w:t>dożi</w:t>
      </w:r>
      <w:r w:rsidRPr="00DA3743">
        <w:rPr>
          <w:spacing w:val="-5"/>
        </w:rPr>
        <w:t xml:space="preserve"> </w:t>
      </w:r>
      <w:r w:rsidRPr="00DA3743">
        <w:t>stabbli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MTX</w:t>
      </w:r>
      <w:r w:rsidRPr="00DA3743">
        <w:rPr>
          <w:spacing w:val="-4"/>
        </w:rPr>
        <w:t xml:space="preserve"> </w:t>
      </w:r>
      <w:r w:rsidRPr="00DA3743">
        <w:t>(</w:t>
      </w:r>
      <w:r w:rsidR="00EF5590" w:rsidRPr="00DA3743">
        <w:t>≤ </w:t>
      </w:r>
      <w:r w:rsidRPr="00DA3743">
        <w:t>25</w:t>
      </w:r>
      <w:r w:rsidR="00C84D29" w:rsidRPr="00DA3743">
        <w:rPr>
          <w:spacing w:val="-3"/>
        </w:rPr>
        <w:t> mg</w:t>
      </w:r>
      <w:r w:rsidRPr="00DA3743">
        <w:rPr>
          <w:spacing w:val="-2"/>
        </w:rPr>
        <w:t>/ġimgħa).</w:t>
      </w:r>
      <w:r w:rsidR="00AB6953" w:rsidRPr="00DA3743">
        <w:rPr>
          <w:spacing w:val="-2"/>
        </w:rPr>
        <w:t xml:space="preserve"> </w:t>
      </w:r>
      <w:r w:rsidRPr="00DA3743">
        <w:t>F’PsA Study</w:t>
      </w:r>
      <w:r w:rsidR="00AB6953" w:rsidRPr="00DA3743">
        <w:t> </w:t>
      </w:r>
      <w:r w:rsidRPr="00DA3743">
        <w:t>1 (PSUMMIT I) u PsA Study</w:t>
      </w:r>
      <w:r w:rsidR="00AB6953" w:rsidRPr="00DA3743">
        <w:t> </w:t>
      </w:r>
      <w:r w:rsidRPr="00DA3743">
        <w:t>2 (PSUMMIT</w:t>
      </w:r>
      <w:r w:rsidR="00AB6953" w:rsidRPr="00DA3743">
        <w:t> </w:t>
      </w:r>
      <w:r w:rsidRPr="00DA3743">
        <w:t>II), 80% u 86%</w:t>
      </w:r>
      <w:r w:rsidRPr="00DA3743">
        <w:rPr>
          <w:spacing w:val="-1"/>
        </w:rPr>
        <w:t xml:space="preserve"> </w:t>
      </w:r>
      <w:r w:rsidRPr="00DA3743">
        <w:t>tal-pazjenti, rispettivament, kienu</w:t>
      </w:r>
      <w:r w:rsidRPr="00DA3743">
        <w:rPr>
          <w:spacing w:val="-3"/>
        </w:rPr>
        <w:t xml:space="preserve"> </w:t>
      </w:r>
      <w:r w:rsidRPr="00DA3743">
        <w:t>ġew</w:t>
      </w:r>
      <w:r w:rsidRPr="00DA3743">
        <w:rPr>
          <w:spacing w:val="-3"/>
        </w:rPr>
        <w:t xml:space="preserve"> </w:t>
      </w:r>
      <w:r w:rsidRPr="00DA3743">
        <w:t>ikkurati</w:t>
      </w:r>
      <w:r w:rsidRPr="00DA3743">
        <w:rPr>
          <w:spacing w:val="-3"/>
        </w:rPr>
        <w:t xml:space="preserve"> </w:t>
      </w:r>
      <w:r w:rsidRPr="00DA3743">
        <w:t>fil-passat</w:t>
      </w:r>
      <w:r w:rsidRPr="00DA3743">
        <w:rPr>
          <w:spacing w:val="-3"/>
        </w:rPr>
        <w:t xml:space="preserve"> </w:t>
      </w:r>
      <w:r w:rsidRPr="00DA3743">
        <w:t>b’DMARDs.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Studju</w:t>
      </w:r>
      <w:r w:rsidR="00AB6953" w:rsidRPr="00DA3743">
        <w:rPr>
          <w:spacing w:val="-3"/>
        </w:rPr>
        <w:t> </w:t>
      </w:r>
      <w:r w:rsidRPr="00DA3743">
        <w:t>1,</w:t>
      </w:r>
      <w:r w:rsidRPr="00DA3743">
        <w:rPr>
          <w:spacing w:val="-3"/>
        </w:rPr>
        <w:t xml:space="preserve"> </w:t>
      </w:r>
      <w:r w:rsidRPr="00DA3743">
        <w:t>kura</w:t>
      </w:r>
      <w:r w:rsidRPr="00DA3743">
        <w:rPr>
          <w:spacing w:val="-3"/>
        </w:rPr>
        <w:t xml:space="preserve"> </w:t>
      </w:r>
      <w:r w:rsidRPr="00DA3743">
        <w:t>fil-passat</w:t>
      </w:r>
      <w:r w:rsidRPr="00DA3743">
        <w:rPr>
          <w:spacing w:val="-3"/>
        </w:rPr>
        <w:t xml:space="preserve"> </w:t>
      </w:r>
      <w:r w:rsidRPr="00DA3743">
        <w:t>b’mediċina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fattur</w:t>
      </w:r>
      <w:r w:rsidRPr="00DA3743">
        <w:rPr>
          <w:spacing w:val="-3"/>
        </w:rPr>
        <w:t xml:space="preserve"> </w:t>
      </w:r>
      <w:r w:rsidRPr="00DA3743">
        <w:t>tan-nekrożi kontra t</w:t>
      </w:r>
      <w:r w:rsidR="00AB6953" w:rsidRPr="00DA3743">
        <w:noBreakHyphen/>
      </w:r>
      <w:r w:rsidRPr="00DA3743">
        <w:t>tumur (TNF)α ma kinitx permessa. Fi Studju</w:t>
      </w:r>
      <w:r w:rsidR="00E97D30" w:rsidRPr="00DA3743">
        <w:t> </w:t>
      </w:r>
      <w:r w:rsidRPr="00DA3743">
        <w:t>2, il-maġġoranza (58%, n</w:t>
      </w:r>
      <w:r w:rsidR="00AB6953" w:rsidRPr="00DA3743">
        <w:t> </w:t>
      </w:r>
      <w:r w:rsidRPr="00DA3743">
        <w:t>=</w:t>
      </w:r>
      <w:r w:rsidR="00AB6953" w:rsidRPr="00DA3743">
        <w:t> </w:t>
      </w:r>
      <w:r w:rsidRPr="00DA3743">
        <w:t>180) tal-pazjenti kienu kkurati fil-passat b’sustanza waħda jew aktar kontra TNFα, li minnhom iktar minn 70% ma kinux komplew il-kura tagħhom kontra TNFα minħabba nuqqas ta’ effikaċja jew intolleranza fi kwalunkwe ħin.</w:t>
      </w:r>
    </w:p>
    <w:p w14:paraId="745F5427" w14:textId="77777777" w:rsidR="00843B14" w:rsidRPr="00DA3743" w:rsidRDefault="00843B14" w:rsidP="006902F7">
      <w:pPr>
        <w:suppressAutoHyphens/>
      </w:pPr>
    </w:p>
    <w:p w14:paraId="745F5428" w14:textId="77777777" w:rsidR="00843B14" w:rsidRPr="00DA3743" w:rsidRDefault="005E3319" w:rsidP="006902F7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Sinjali</w:t>
      </w:r>
      <w:r w:rsidRPr="00DA3743">
        <w:rPr>
          <w:i/>
          <w:spacing w:val="-4"/>
          <w:u w:val="single"/>
        </w:rPr>
        <w:t xml:space="preserve"> </w:t>
      </w:r>
      <w:r w:rsidRPr="00DA3743">
        <w:rPr>
          <w:i/>
          <w:u w:val="single"/>
        </w:rPr>
        <w:t>u</w:t>
      </w:r>
      <w:r w:rsidRPr="00DA3743">
        <w:rPr>
          <w:i/>
          <w:spacing w:val="-4"/>
          <w:u w:val="single"/>
        </w:rPr>
        <w:t xml:space="preserve"> </w:t>
      </w:r>
      <w:r w:rsidRPr="00DA3743">
        <w:rPr>
          <w:i/>
          <w:spacing w:val="-2"/>
          <w:u w:val="single"/>
        </w:rPr>
        <w:t>sintomi</w:t>
      </w:r>
    </w:p>
    <w:p w14:paraId="2CB3661C" w14:textId="77777777" w:rsidR="005D4F1A" w:rsidRPr="00DA3743" w:rsidRDefault="005D4F1A" w:rsidP="006902F7">
      <w:pPr>
        <w:keepNext/>
        <w:suppressAutoHyphens/>
        <w:rPr>
          <w:iCs/>
        </w:rPr>
      </w:pPr>
    </w:p>
    <w:p w14:paraId="745F5429" w14:textId="68C399D1" w:rsidR="00843B14" w:rsidRPr="00DA3743" w:rsidRDefault="005E3319" w:rsidP="006902F7">
      <w:pPr>
        <w:suppressAutoHyphens/>
      </w:pPr>
      <w:r w:rsidRPr="00DA3743">
        <w:t>Il-kura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irriżultat</w:t>
      </w:r>
      <w:r w:rsidRPr="00DA3743">
        <w:rPr>
          <w:spacing w:val="-3"/>
        </w:rPr>
        <w:t xml:space="preserve"> </w:t>
      </w:r>
      <w:r w:rsidRPr="00DA3743">
        <w:t>f’titjib</w:t>
      </w:r>
      <w:r w:rsidRPr="00DA3743">
        <w:rPr>
          <w:spacing w:val="-3"/>
        </w:rPr>
        <w:t xml:space="preserve"> </w:t>
      </w:r>
      <w:r w:rsidRPr="00DA3743">
        <w:t>sinifikanti</w:t>
      </w:r>
      <w:r w:rsidRPr="00DA3743">
        <w:rPr>
          <w:spacing w:val="-3"/>
        </w:rPr>
        <w:t xml:space="preserve"> </w:t>
      </w:r>
      <w:r w:rsidRPr="00DA3743">
        <w:t>fil-miżuri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attività</w:t>
      </w:r>
      <w:r w:rsidRPr="00DA3743">
        <w:rPr>
          <w:spacing w:val="-3"/>
        </w:rPr>
        <w:t xml:space="preserve"> </w:t>
      </w:r>
      <w:r w:rsidRPr="00DA3743">
        <w:t>tal-marda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mqabbla</w:t>
      </w:r>
      <w:r w:rsidRPr="00DA3743">
        <w:rPr>
          <w:spacing w:val="-3"/>
        </w:rPr>
        <w:t xml:space="preserve"> </w:t>
      </w:r>
      <w:r w:rsidRPr="00DA3743">
        <w:t>mal</w:t>
      </w:r>
      <w:r w:rsidR="008E2044" w:rsidRPr="00DA3743">
        <w:noBreakHyphen/>
      </w:r>
      <w:r w:rsidRPr="00DA3743">
        <w:t>plaċebo f’Ġimgħa</w:t>
      </w:r>
      <w:r w:rsidR="00E97D30" w:rsidRPr="00DA3743">
        <w:t> </w:t>
      </w:r>
      <w:r w:rsidRPr="00DA3743">
        <w:t>24. Il-punt aħħari primarju kien il-perċentwali ta’ pazjenti li kisbu rispons tal</w:t>
      </w:r>
      <w:r w:rsidR="008E2044" w:rsidRPr="00DA3743">
        <w:noBreakHyphen/>
      </w:r>
      <w:r w:rsidRPr="00DA3743">
        <w:t>Kulleġġ Amerikan tar-Rewmatoloġija (ACR - American College of Rheumatology) ta’ 20</w:t>
      </w:r>
      <w:r w:rsidR="008E2044" w:rsidRPr="00DA3743">
        <w:rPr>
          <w:spacing w:val="40"/>
        </w:rPr>
        <w:t> </w:t>
      </w:r>
      <w:r w:rsidRPr="00DA3743">
        <w:t>f’Ġimgħa</w:t>
      </w:r>
      <w:r w:rsidR="00E97D30" w:rsidRPr="00DA3743">
        <w:t> </w:t>
      </w:r>
      <w:r w:rsidRPr="00DA3743">
        <w:t>24. Ir-riżultati ewlenin tal-effikaċja qed jintwerew f’</w:t>
      </w:r>
      <w:r w:rsidR="00D055EE" w:rsidRPr="00DA3743">
        <w:t>t</w:t>
      </w:r>
      <w:r w:rsidRPr="00DA3743">
        <w:t>abella</w:t>
      </w:r>
      <w:r w:rsidR="007F7929" w:rsidRPr="00DA3743">
        <w:t> </w:t>
      </w:r>
      <w:r w:rsidRPr="00DA3743">
        <w:t>6 hawn taħt.</w:t>
      </w:r>
    </w:p>
    <w:p w14:paraId="29BCD8E1" w14:textId="77777777" w:rsidR="00C74AA6" w:rsidRPr="00DA3743" w:rsidRDefault="00C74AA6" w:rsidP="006902F7">
      <w:pPr>
        <w:suppressAutoHyphens/>
        <w:rPr>
          <w:i/>
        </w:rPr>
      </w:pPr>
    </w:p>
    <w:p w14:paraId="745F542B" w14:textId="7C17BBA0" w:rsidR="00843B14" w:rsidRPr="00DA3743" w:rsidRDefault="005E3319" w:rsidP="006902F7">
      <w:pPr>
        <w:keepNext/>
        <w:suppressAutoHyphens/>
        <w:rPr>
          <w:b/>
          <w:bCs/>
          <w:iCs/>
        </w:rPr>
      </w:pPr>
      <w:r w:rsidRPr="00DA3743">
        <w:rPr>
          <w:b/>
          <w:bCs/>
          <w:iCs/>
        </w:rPr>
        <w:t>Tabella 6</w:t>
      </w:r>
      <w:r w:rsidR="003D122F" w:rsidRPr="00DA3743">
        <w:rPr>
          <w:b/>
          <w:bCs/>
          <w:iCs/>
        </w:rPr>
        <w:t>.</w:t>
      </w:r>
      <w:r w:rsidR="00E101D0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Numru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ta’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pazjenti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li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kisbu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rispons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kliniku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f’Artrite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psorjatika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Studju</w:t>
      </w:r>
      <w:r w:rsidR="00E97D30" w:rsidRPr="00DA3743">
        <w:rPr>
          <w:b/>
          <w:bCs/>
          <w:iCs/>
          <w:spacing w:val="-5"/>
        </w:rPr>
        <w:t> </w:t>
      </w:r>
      <w:r w:rsidRPr="00DA3743">
        <w:rPr>
          <w:b/>
          <w:bCs/>
          <w:iCs/>
        </w:rPr>
        <w:t>1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(PSUMMIT</w:t>
      </w:r>
      <w:r w:rsidR="00E97D30" w:rsidRPr="00DA3743">
        <w:rPr>
          <w:b/>
          <w:bCs/>
          <w:iCs/>
          <w:spacing w:val="-2"/>
        </w:rPr>
        <w:t> </w:t>
      </w:r>
      <w:r w:rsidRPr="00DA3743">
        <w:rPr>
          <w:b/>
          <w:bCs/>
          <w:iCs/>
        </w:rPr>
        <w:t>I)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u Artrite psorjatika Studju</w:t>
      </w:r>
      <w:r w:rsidR="00E97D30" w:rsidRPr="00DA3743">
        <w:rPr>
          <w:b/>
          <w:bCs/>
          <w:iCs/>
        </w:rPr>
        <w:t> </w:t>
      </w:r>
      <w:r w:rsidRPr="00DA3743">
        <w:rPr>
          <w:b/>
          <w:bCs/>
          <w:iCs/>
        </w:rPr>
        <w:t>2 (PSUMMIT II) f’Ġimgħa</w:t>
      </w:r>
      <w:r w:rsidR="00E97D30" w:rsidRPr="00DA3743">
        <w:rPr>
          <w:b/>
          <w:bCs/>
          <w:iCs/>
        </w:rPr>
        <w:t> </w:t>
      </w:r>
      <w:r w:rsidRPr="00DA3743">
        <w:rPr>
          <w:b/>
          <w:bCs/>
          <w:iCs/>
        </w:rPr>
        <w:t>24</w:t>
      </w:r>
    </w:p>
    <w:p w14:paraId="3C1DB247" w14:textId="77777777" w:rsidR="00C74AA6" w:rsidRPr="00DA3743" w:rsidRDefault="00C74AA6" w:rsidP="006902F7">
      <w:pPr>
        <w:keepNext/>
        <w:suppressAutoHyphens/>
        <w:rPr>
          <w:b/>
          <w:bCs/>
          <w:iCs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3096"/>
        <w:gridCol w:w="905"/>
        <w:gridCol w:w="966"/>
        <w:gridCol w:w="1026"/>
        <w:gridCol w:w="905"/>
        <w:gridCol w:w="973"/>
        <w:gridCol w:w="1193"/>
      </w:tblGrid>
      <w:tr w:rsidR="00843B14" w:rsidRPr="00DA3743" w14:paraId="745F542F" w14:textId="77777777" w:rsidTr="00F703A6">
        <w:trPr>
          <w:cantSplit/>
          <w:trHeight w:val="254"/>
          <w:tblHeader/>
        </w:trPr>
        <w:tc>
          <w:tcPr>
            <w:tcW w:w="1708" w:type="pct"/>
          </w:tcPr>
          <w:p w14:paraId="745F542C" w14:textId="77777777" w:rsidR="00843B14" w:rsidRPr="00DA3743" w:rsidRDefault="00843B14" w:rsidP="006902F7">
            <w:pPr>
              <w:keepNext/>
              <w:suppressAutoHyphens/>
              <w:adjustRightInd w:val="0"/>
              <w:snapToGrid w:val="0"/>
              <w:rPr>
                <w:sz w:val="20"/>
                <w:szCs w:val="20"/>
              </w:rPr>
            </w:pPr>
          </w:p>
        </w:tc>
        <w:tc>
          <w:tcPr>
            <w:tcW w:w="1598" w:type="pct"/>
            <w:gridSpan w:val="3"/>
            <w:vAlign w:val="center"/>
          </w:tcPr>
          <w:p w14:paraId="745F542D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Artrite</w:t>
            </w:r>
            <w:r w:rsidRPr="00DA3743">
              <w:rPr>
                <w:b/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psorjatika</w:t>
            </w:r>
            <w:r w:rsidRPr="00DA3743">
              <w:rPr>
                <w:b/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Studju</w:t>
            </w:r>
            <w:r w:rsidRPr="00DA3743">
              <w:rPr>
                <w:b/>
                <w:spacing w:val="-10"/>
                <w:sz w:val="20"/>
                <w:szCs w:val="20"/>
              </w:rPr>
              <w:t xml:space="preserve"> 1</w:t>
            </w:r>
          </w:p>
        </w:tc>
        <w:tc>
          <w:tcPr>
            <w:tcW w:w="1694" w:type="pct"/>
            <w:gridSpan w:val="3"/>
            <w:vAlign w:val="center"/>
          </w:tcPr>
          <w:p w14:paraId="745F542E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Artrite</w:t>
            </w:r>
            <w:r w:rsidRPr="00DA3743">
              <w:rPr>
                <w:b/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psorjatika</w:t>
            </w:r>
            <w:r w:rsidRPr="00DA3743">
              <w:rPr>
                <w:b/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Studju</w:t>
            </w:r>
            <w:r w:rsidRPr="00DA3743">
              <w:rPr>
                <w:b/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b/>
                <w:spacing w:val="-10"/>
                <w:sz w:val="20"/>
                <w:szCs w:val="20"/>
              </w:rPr>
              <w:t>2</w:t>
            </w:r>
          </w:p>
        </w:tc>
      </w:tr>
      <w:tr w:rsidR="00302FE9" w:rsidRPr="00DA3743" w14:paraId="745F5437" w14:textId="77777777" w:rsidTr="00F703A6">
        <w:trPr>
          <w:cantSplit/>
          <w:trHeight w:val="251"/>
          <w:tblHeader/>
        </w:trPr>
        <w:tc>
          <w:tcPr>
            <w:tcW w:w="1708" w:type="pct"/>
          </w:tcPr>
          <w:p w14:paraId="745F5430" w14:textId="77777777" w:rsidR="00843B14" w:rsidRPr="00DA3743" w:rsidRDefault="00843B14" w:rsidP="006902F7">
            <w:pPr>
              <w:keepNext/>
              <w:suppressAutoHyphens/>
              <w:adjustRightInd w:val="0"/>
              <w:snapToGrid w:val="0"/>
              <w:rPr>
                <w:sz w:val="20"/>
                <w:szCs w:val="20"/>
              </w:rPr>
            </w:pPr>
          </w:p>
        </w:tc>
        <w:tc>
          <w:tcPr>
            <w:tcW w:w="499" w:type="pct"/>
            <w:vAlign w:val="center"/>
          </w:tcPr>
          <w:p w14:paraId="745F5431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PBO</w:t>
            </w:r>
          </w:p>
        </w:tc>
        <w:tc>
          <w:tcPr>
            <w:tcW w:w="533" w:type="pct"/>
            <w:vAlign w:val="center"/>
          </w:tcPr>
          <w:p w14:paraId="745F5432" w14:textId="34C85FED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45</w:t>
            </w:r>
            <w:r w:rsidR="00C84D29" w:rsidRPr="00DA3743">
              <w:rPr>
                <w:b/>
                <w:sz w:val="20"/>
                <w:szCs w:val="20"/>
              </w:rPr>
              <w:t> mg</w:t>
            </w:r>
          </w:p>
        </w:tc>
        <w:tc>
          <w:tcPr>
            <w:tcW w:w="566" w:type="pct"/>
            <w:vAlign w:val="center"/>
          </w:tcPr>
          <w:p w14:paraId="745F5433" w14:textId="6A7363F1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90</w:t>
            </w:r>
            <w:r w:rsidR="00C84D29" w:rsidRPr="00DA3743">
              <w:rPr>
                <w:b/>
                <w:sz w:val="20"/>
                <w:szCs w:val="20"/>
              </w:rPr>
              <w:t> mg</w:t>
            </w:r>
          </w:p>
        </w:tc>
        <w:tc>
          <w:tcPr>
            <w:tcW w:w="499" w:type="pct"/>
            <w:vAlign w:val="center"/>
          </w:tcPr>
          <w:p w14:paraId="745F5434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PBO</w:t>
            </w:r>
          </w:p>
        </w:tc>
        <w:tc>
          <w:tcPr>
            <w:tcW w:w="537" w:type="pct"/>
            <w:vAlign w:val="center"/>
          </w:tcPr>
          <w:p w14:paraId="745F5435" w14:textId="677507FE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45</w:t>
            </w:r>
            <w:r w:rsidR="00C84D29" w:rsidRPr="00DA3743">
              <w:rPr>
                <w:b/>
                <w:sz w:val="20"/>
                <w:szCs w:val="20"/>
              </w:rPr>
              <w:t> mg</w:t>
            </w:r>
          </w:p>
        </w:tc>
        <w:tc>
          <w:tcPr>
            <w:tcW w:w="658" w:type="pct"/>
            <w:vAlign w:val="center"/>
          </w:tcPr>
          <w:p w14:paraId="745F5436" w14:textId="662E61A3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90</w:t>
            </w:r>
            <w:r w:rsidR="00C84D29" w:rsidRPr="00DA3743">
              <w:rPr>
                <w:b/>
                <w:sz w:val="20"/>
                <w:szCs w:val="20"/>
              </w:rPr>
              <w:t> mg</w:t>
            </w:r>
          </w:p>
        </w:tc>
      </w:tr>
      <w:tr w:rsidR="00302FE9" w:rsidRPr="00DA3743" w14:paraId="745F543F" w14:textId="77777777" w:rsidTr="00F703A6">
        <w:trPr>
          <w:cantSplit/>
          <w:trHeight w:val="505"/>
          <w:tblHeader/>
        </w:trPr>
        <w:tc>
          <w:tcPr>
            <w:tcW w:w="1708" w:type="pct"/>
            <w:vAlign w:val="center"/>
          </w:tcPr>
          <w:p w14:paraId="745F5438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Għadd</w:t>
            </w:r>
            <w:r w:rsidRPr="00DA3743">
              <w:rPr>
                <w:b/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ta’</w:t>
            </w:r>
            <w:r w:rsidRPr="00DA3743">
              <w:rPr>
                <w:b/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pazjenti</w:t>
            </w:r>
            <w:r w:rsidRPr="00DA3743">
              <w:rPr>
                <w:b/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li</w:t>
            </w:r>
            <w:r w:rsidRPr="00DA3743">
              <w:rPr>
                <w:b/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ntgħażlu b’mod każwali</w:t>
            </w:r>
          </w:p>
        </w:tc>
        <w:tc>
          <w:tcPr>
            <w:tcW w:w="499" w:type="pct"/>
            <w:vAlign w:val="center"/>
          </w:tcPr>
          <w:p w14:paraId="745F5439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206</w:t>
            </w:r>
          </w:p>
        </w:tc>
        <w:tc>
          <w:tcPr>
            <w:tcW w:w="533" w:type="pct"/>
            <w:vAlign w:val="center"/>
          </w:tcPr>
          <w:p w14:paraId="745F543A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205</w:t>
            </w:r>
          </w:p>
        </w:tc>
        <w:tc>
          <w:tcPr>
            <w:tcW w:w="566" w:type="pct"/>
            <w:vAlign w:val="center"/>
          </w:tcPr>
          <w:p w14:paraId="745F543B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204</w:t>
            </w:r>
          </w:p>
        </w:tc>
        <w:tc>
          <w:tcPr>
            <w:tcW w:w="499" w:type="pct"/>
            <w:vAlign w:val="center"/>
          </w:tcPr>
          <w:p w14:paraId="745F543C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104</w:t>
            </w:r>
          </w:p>
        </w:tc>
        <w:tc>
          <w:tcPr>
            <w:tcW w:w="537" w:type="pct"/>
            <w:vAlign w:val="center"/>
          </w:tcPr>
          <w:p w14:paraId="745F543D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103</w:t>
            </w:r>
          </w:p>
        </w:tc>
        <w:tc>
          <w:tcPr>
            <w:tcW w:w="658" w:type="pct"/>
            <w:vAlign w:val="center"/>
          </w:tcPr>
          <w:p w14:paraId="745F543E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105</w:t>
            </w:r>
          </w:p>
        </w:tc>
      </w:tr>
      <w:tr w:rsidR="00302FE9" w:rsidRPr="00DA3743" w14:paraId="745F5449" w14:textId="77777777" w:rsidTr="00F703A6">
        <w:trPr>
          <w:trHeight w:val="505"/>
        </w:trPr>
        <w:tc>
          <w:tcPr>
            <w:tcW w:w="1708" w:type="pct"/>
            <w:vAlign w:val="center"/>
          </w:tcPr>
          <w:p w14:paraId="745F5440" w14:textId="77777777" w:rsidR="00843B14" w:rsidRPr="00DA3743" w:rsidRDefault="005E3319" w:rsidP="006902F7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ACR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20,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745F5441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47</w:t>
            </w:r>
          </w:p>
          <w:p w14:paraId="745F5442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(23%)</w:t>
            </w:r>
          </w:p>
        </w:tc>
        <w:tc>
          <w:tcPr>
            <w:tcW w:w="533" w:type="pct"/>
            <w:vAlign w:val="center"/>
          </w:tcPr>
          <w:p w14:paraId="72F51B9B" w14:textId="4030EC5D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87</w:t>
            </w:r>
          </w:p>
          <w:p w14:paraId="745F5443" w14:textId="59537D2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(42%)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071E9402" w14:textId="3B20B811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4"/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101</w:t>
            </w:r>
          </w:p>
          <w:p w14:paraId="745F5444" w14:textId="2FE88AB8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(50%)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745F5445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21</w:t>
            </w:r>
          </w:p>
          <w:p w14:paraId="745F5446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(20%)</w:t>
            </w:r>
          </w:p>
        </w:tc>
        <w:tc>
          <w:tcPr>
            <w:tcW w:w="537" w:type="pct"/>
            <w:vAlign w:val="center"/>
          </w:tcPr>
          <w:p w14:paraId="700A449A" w14:textId="77777777" w:rsidR="007E4FC5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45</w:t>
            </w:r>
          </w:p>
          <w:p w14:paraId="745F5447" w14:textId="4F970792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(44%)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658" w:type="pct"/>
            <w:vAlign w:val="center"/>
          </w:tcPr>
          <w:p w14:paraId="745F5448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46</w:t>
            </w:r>
            <w:r w:rsidRPr="00DA3743">
              <w:rPr>
                <w:spacing w:val="-1"/>
                <w:sz w:val="20"/>
                <w:szCs w:val="20"/>
              </w:rPr>
              <w:t xml:space="preserve"> </w:t>
            </w:r>
            <w:r w:rsidRPr="00DA3743">
              <w:rPr>
                <w:spacing w:val="-2"/>
                <w:sz w:val="20"/>
                <w:szCs w:val="20"/>
              </w:rPr>
              <w:t>(44%)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</w:tr>
      <w:tr w:rsidR="00302FE9" w:rsidRPr="00DA3743" w14:paraId="745F5452" w14:textId="77777777" w:rsidTr="00F703A6">
        <w:trPr>
          <w:trHeight w:val="506"/>
        </w:trPr>
        <w:tc>
          <w:tcPr>
            <w:tcW w:w="1708" w:type="pct"/>
            <w:vAlign w:val="center"/>
          </w:tcPr>
          <w:p w14:paraId="745F544A" w14:textId="77777777" w:rsidR="00843B14" w:rsidRPr="00DA3743" w:rsidRDefault="005E3319" w:rsidP="006902F7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ACR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50,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745F544B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18</w:t>
            </w:r>
          </w:p>
          <w:p w14:paraId="745F544C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(9%)</w:t>
            </w:r>
          </w:p>
        </w:tc>
        <w:tc>
          <w:tcPr>
            <w:tcW w:w="533" w:type="pct"/>
            <w:vAlign w:val="center"/>
          </w:tcPr>
          <w:p w14:paraId="27AAEFD8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51</w:t>
            </w:r>
          </w:p>
          <w:p w14:paraId="745F544D" w14:textId="11A5FB6B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(25%)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109F2882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57</w:t>
            </w:r>
          </w:p>
          <w:p w14:paraId="745F544E" w14:textId="57AFDC31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(28%)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74D65D34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7</w:t>
            </w:r>
          </w:p>
          <w:p w14:paraId="745F544F" w14:textId="22E2E0CA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(7%)</w:t>
            </w:r>
          </w:p>
        </w:tc>
        <w:tc>
          <w:tcPr>
            <w:tcW w:w="537" w:type="pct"/>
            <w:vAlign w:val="center"/>
          </w:tcPr>
          <w:p w14:paraId="606703A8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18</w:t>
            </w:r>
          </w:p>
          <w:p w14:paraId="745F5450" w14:textId="65D2BB44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(17%)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b</w:t>
            </w:r>
          </w:p>
        </w:tc>
        <w:tc>
          <w:tcPr>
            <w:tcW w:w="658" w:type="pct"/>
            <w:vAlign w:val="center"/>
          </w:tcPr>
          <w:p w14:paraId="19F3FEB1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24</w:t>
            </w:r>
          </w:p>
          <w:p w14:paraId="745F5451" w14:textId="19C0F141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(23%)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</w:tr>
      <w:tr w:rsidR="00302FE9" w:rsidRPr="00DA3743" w14:paraId="745F545A" w14:textId="77777777" w:rsidTr="00F703A6">
        <w:trPr>
          <w:trHeight w:val="505"/>
        </w:trPr>
        <w:tc>
          <w:tcPr>
            <w:tcW w:w="1708" w:type="pct"/>
            <w:vAlign w:val="center"/>
          </w:tcPr>
          <w:p w14:paraId="745F5453" w14:textId="77777777" w:rsidR="00843B14" w:rsidRPr="00DA3743" w:rsidRDefault="005E3319" w:rsidP="006902F7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ACR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70,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11CAABAD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5</w:t>
            </w:r>
          </w:p>
          <w:p w14:paraId="745F5454" w14:textId="515A570F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(2%)</w:t>
            </w:r>
          </w:p>
        </w:tc>
        <w:tc>
          <w:tcPr>
            <w:tcW w:w="533" w:type="pct"/>
            <w:vAlign w:val="center"/>
          </w:tcPr>
          <w:p w14:paraId="21B289BB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25</w:t>
            </w:r>
          </w:p>
          <w:p w14:paraId="745F5455" w14:textId="60AB2B8C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(12%)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733A71B5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29</w:t>
            </w:r>
          </w:p>
          <w:p w14:paraId="745F5456" w14:textId="00C7274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(14%)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0FD2FE18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</w:t>
            </w:r>
          </w:p>
          <w:p w14:paraId="745F5457" w14:textId="58A367D3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(3%)</w:t>
            </w:r>
          </w:p>
        </w:tc>
        <w:tc>
          <w:tcPr>
            <w:tcW w:w="537" w:type="pct"/>
            <w:vAlign w:val="center"/>
          </w:tcPr>
          <w:p w14:paraId="62B3550B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7</w:t>
            </w:r>
          </w:p>
          <w:p w14:paraId="745F5458" w14:textId="110407FE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(7%)</w:t>
            </w:r>
            <w:r w:rsidRPr="00DA3743">
              <w:rPr>
                <w:spacing w:val="-4"/>
                <w:sz w:val="20"/>
                <w:szCs w:val="20"/>
                <w:vertAlign w:val="superscript"/>
              </w:rPr>
              <w:t>ċ</w:t>
            </w:r>
          </w:p>
        </w:tc>
        <w:tc>
          <w:tcPr>
            <w:tcW w:w="658" w:type="pct"/>
            <w:vAlign w:val="center"/>
          </w:tcPr>
          <w:p w14:paraId="567E1662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9</w:t>
            </w:r>
          </w:p>
          <w:p w14:paraId="745F5459" w14:textId="661BE070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(9%)</w:t>
            </w:r>
            <w:r w:rsidRPr="00DA3743">
              <w:rPr>
                <w:spacing w:val="-4"/>
                <w:sz w:val="20"/>
                <w:szCs w:val="20"/>
                <w:vertAlign w:val="superscript"/>
              </w:rPr>
              <w:t>ċ</w:t>
            </w:r>
          </w:p>
        </w:tc>
      </w:tr>
      <w:tr w:rsidR="00302FE9" w:rsidRPr="00DA3743" w14:paraId="745F5462" w14:textId="77777777" w:rsidTr="00F703A6">
        <w:trPr>
          <w:trHeight w:val="506"/>
        </w:trPr>
        <w:tc>
          <w:tcPr>
            <w:tcW w:w="1708" w:type="pct"/>
            <w:vAlign w:val="center"/>
          </w:tcPr>
          <w:p w14:paraId="745F545B" w14:textId="1A8F996F" w:rsidR="00843B14" w:rsidRPr="00DA3743" w:rsidRDefault="005E3319" w:rsidP="006902F7">
            <w:pPr>
              <w:suppressAutoHyphens/>
              <w:adjustRightInd w:val="0"/>
              <w:snapToGrid w:val="0"/>
              <w:rPr>
                <w:i/>
                <w:sz w:val="20"/>
                <w:szCs w:val="20"/>
              </w:rPr>
            </w:pPr>
            <w:r w:rsidRPr="00DA3743">
              <w:rPr>
                <w:i/>
                <w:sz w:val="20"/>
                <w:szCs w:val="20"/>
              </w:rPr>
              <w:t>Numru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ta’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pazjenti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bi</w:t>
            </w:r>
            <w:r w:rsidRPr="00DA3743">
              <w:rPr>
                <w:i/>
                <w:spacing w:val="-8"/>
                <w:sz w:val="20"/>
                <w:szCs w:val="20"/>
              </w:rPr>
              <w:t xml:space="preserve"> </w:t>
            </w:r>
            <w:r w:rsidR="00305489" w:rsidRPr="00DA3743">
              <w:rPr>
                <w:i/>
                <w:sz w:val="20"/>
                <w:szCs w:val="20"/>
              </w:rPr>
              <w:t>≥ </w:t>
            </w:r>
            <w:r w:rsidRPr="00DA3743">
              <w:rPr>
                <w:i/>
                <w:sz w:val="20"/>
                <w:szCs w:val="20"/>
              </w:rPr>
              <w:t xml:space="preserve">3% </w:t>
            </w:r>
            <w:r w:rsidRPr="00DA3743">
              <w:rPr>
                <w:i/>
                <w:spacing w:val="-4"/>
                <w:sz w:val="20"/>
                <w:szCs w:val="20"/>
              </w:rPr>
              <w:t>BSA</w:t>
            </w:r>
            <w:r w:rsidRPr="00DA3743">
              <w:rPr>
                <w:i/>
                <w:spacing w:val="-4"/>
                <w:sz w:val="20"/>
                <w:szCs w:val="20"/>
                <w:vertAlign w:val="superscript"/>
              </w:rPr>
              <w:t>d</w:t>
            </w:r>
          </w:p>
        </w:tc>
        <w:tc>
          <w:tcPr>
            <w:tcW w:w="499" w:type="pct"/>
            <w:vAlign w:val="center"/>
          </w:tcPr>
          <w:p w14:paraId="745F545C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146</w:t>
            </w:r>
          </w:p>
        </w:tc>
        <w:tc>
          <w:tcPr>
            <w:tcW w:w="533" w:type="pct"/>
            <w:vAlign w:val="center"/>
          </w:tcPr>
          <w:p w14:paraId="745F545D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145</w:t>
            </w:r>
          </w:p>
        </w:tc>
        <w:tc>
          <w:tcPr>
            <w:tcW w:w="566" w:type="pct"/>
            <w:vAlign w:val="center"/>
          </w:tcPr>
          <w:p w14:paraId="745F545E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149</w:t>
            </w:r>
          </w:p>
        </w:tc>
        <w:tc>
          <w:tcPr>
            <w:tcW w:w="499" w:type="pct"/>
            <w:vAlign w:val="center"/>
          </w:tcPr>
          <w:p w14:paraId="745F545F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80</w:t>
            </w:r>
          </w:p>
        </w:tc>
        <w:tc>
          <w:tcPr>
            <w:tcW w:w="537" w:type="pct"/>
            <w:vAlign w:val="center"/>
          </w:tcPr>
          <w:p w14:paraId="745F5460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80</w:t>
            </w:r>
          </w:p>
        </w:tc>
        <w:tc>
          <w:tcPr>
            <w:tcW w:w="658" w:type="pct"/>
            <w:vAlign w:val="center"/>
          </w:tcPr>
          <w:p w14:paraId="745F5461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81</w:t>
            </w:r>
          </w:p>
        </w:tc>
      </w:tr>
      <w:tr w:rsidR="00302FE9" w:rsidRPr="00DA3743" w14:paraId="745F546B" w14:textId="77777777" w:rsidTr="00F703A6">
        <w:trPr>
          <w:trHeight w:val="505"/>
        </w:trPr>
        <w:tc>
          <w:tcPr>
            <w:tcW w:w="1708" w:type="pct"/>
            <w:vAlign w:val="center"/>
          </w:tcPr>
          <w:p w14:paraId="745F5463" w14:textId="77777777" w:rsidR="00843B14" w:rsidRPr="00DA3743" w:rsidRDefault="005E3319" w:rsidP="006902F7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PASI</w:t>
            </w:r>
            <w:r w:rsidRPr="00DA3743">
              <w:rPr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75,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745F5464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16</w:t>
            </w:r>
          </w:p>
          <w:p w14:paraId="745F5465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(11%)</w:t>
            </w:r>
          </w:p>
        </w:tc>
        <w:tc>
          <w:tcPr>
            <w:tcW w:w="533" w:type="pct"/>
            <w:vAlign w:val="center"/>
          </w:tcPr>
          <w:p w14:paraId="4BE0C5F8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83</w:t>
            </w:r>
          </w:p>
          <w:p w14:paraId="745F5466" w14:textId="733ED0E5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(57%)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3B134A40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93</w:t>
            </w:r>
          </w:p>
          <w:p w14:paraId="745F5467" w14:textId="6A7F920F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(62%)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321FA58F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4</w:t>
            </w:r>
          </w:p>
          <w:p w14:paraId="745F5468" w14:textId="1E25FB1F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(5%)</w:t>
            </w:r>
          </w:p>
        </w:tc>
        <w:tc>
          <w:tcPr>
            <w:tcW w:w="537" w:type="pct"/>
            <w:vAlign w:val="center"/>
          </w:tcPr>
          <w:p w14:paraId="50423AFF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41</w:t>
            </w:r>
          </w:p>
          <w:p w14:paraId="745F5469" w14:textId="604849C0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(51%)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658" w:type="pct"/>
            <w:vAlign w:val="center"/>
          </w:tcPr>
          <w:p w14:paraId="6915939C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45</w:t>
            </w:r>
          </w:p>
          <w:p w14:paraId="745F546A" w14:textId="3E1FE80A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(56%)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</w:tr>
      <w:tr w:rsidR="00302FE9" w:rsidRPr="00DA3743" w14:paraId="745F5473" w14:textId="77777777" w:rsidTr="00F703A6">
        <w:trPr>
          <w:trHeight w:val="505"/>
        </w:trPr>
        <w:tc>
          <w:tcPr>
            <w:tcW w:w="1708" w:type="pct"/>
            <w:vAlign w:val="center"/>
          </w:tcPr>
          <w:p w14:paraId="745F546C" w14:textId="77777777" w:rsidR="00843B14" w:rsidRPr="00DA3743" w:rsidRDefault="005E3319" w:rsidP="006902F7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PASI</w:t>
            </w:r>
            <w:r w:rsidRPr="00DA3743">
              <w:rPr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90,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2A54F574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4</w:t>
            </w:r>
          </w:p>
          <w:p w14:paraId="745F546D" w14:textId="756B241A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(3%)</w:t>
            </w:r>
          </w:p>
        </w:tc>
        <w:tc>
          <w:tcPr>
            <w:tcW w:w="533" w:type="pct"/>
            <w:vAlign w:val="center"/>
          </w:tcPr>
          <w:p w14:paraId="4E46AA61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60</w:t>
            </w:r>
          </w:p>
          <w:p w14:paraId="745F546E" w14:textId="3051D434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(41%)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301083B7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65</w:t>
            </w:r>
          </w:p>
          <w:p w14:paraId="745F546F" w14:textId="7A73304A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(44%)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574DC9B0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</w:t>
            </w:r>
          </w:p>
          <w:p w14:paraId="745F5470" w14:textId="1B98FDD0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(4%)</w:t>
            </w:r>
          </w:p>
        </w:tc>
        <w:tc>
          <w:tcPr>
            <w:tcW w:w="537" w:type="pct"/>
            <w:vAlign w:val="center"/>
          </w:tcPr>
          <w:p w14:paraId="6FC6D841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24</w:t>
            </w:r>
          </w:p>
          <w:p w14:paraId="745F5471" w14:textId="3A191852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(30%)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658" w:type="pct"/>
            <w:vAlign w:val="center"/>
          </w:tcPr>
          <w:p w14:paraId="5DF1147D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36</w:t>
            </w:r>
          </w:p>
          <w:p w14:paraId="745F5472" w14:textId="08DB3E48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(44%)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</w:tr>
      <w:tr w:rsidR="00302FE9" w:rsidRPr="00DA3743" w14:paraId="745F547B" w14:textId="77777777" w:rsidTr="00F703A6">
        <w:trPr>
          <w:trHeight w:val="506"/>
        </w:trPr>
        <w:tc>
          <w:tcPr>
            <w:tcW w:w="1708" w:type="pct"/>
            <w:vAlign w:val="center"/>
          </w:tcPr>
          <w:p w14:paraId="745F5474" w14:textId="77777777" w:rsidR="00843B14" w:rsidRPr="00DA3743" w:rsidRDefault="005E3319" w:rsidP="006902F7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kombinat</w:t>
            </w:r>
            <w:r w:rsidRPr="00DA3743">
              <w:rPr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PASI</w:t>
            </w:r>
            <w:r w:rsidRPr="00DA3743">
              <w:rPr>
                <w:spacing w:val="-12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75</w:t>
            </w:r>
            <w:r w:rsidRPr="00DA3743">
              <w:rPr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u ACR 20, N (%)</w:t>
            </w:r>
          </w:p>
        </w:tc>
        <w:tc>
          <w:tcPr>
            <w:tcW w:w="499" w:type="pct"/>
            <w:vAlign w:val="center"/>
          </w:tcPr>
          <w:p w14:paraId="73515B62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8</w:t>
            </w:r>
          </w:p>
          <w:p w14:paraId="745F5475" w14:textId="53801278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(5%)</w:t>
            </w:r>
          </w:p>
        </w:tc>
        <w:tc>
          <w:tcPr>
            <w:tcW w:w="533" w:type="pct"/>
            <w:vAlign w:val="center"/>
          </w:tcPr>
          <w:p w14:paraId="53B6E5D1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40</w:t>
            </w:r>
          </w:p>
          <w:p w14:paraId="745F5476" w14:textId="102417EF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(28%)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1E9A01BF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62</w:t>
            </w:r>
          </w:p>
          <w:p w14:paraId="745F5477" w14:textId="28A6B5D2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(42%)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212BB434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2</w:t>
            </w:r>
          </w:p>
          <w:p w14:paraId="745F5478" w14:textId="17BBF82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(3%)</w:t>
            </w:r>
          </w:p>
        </w:tc>
        <w:tc>
          <w:tcPr>
            <w:tcW w:w="537" w:type="pct"/>
            <w:vAlign w:val="center"/>
          </w:tcPr>
          <w:p w14:paraId="09C092A3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24</w:t>
            </w:r>
          </w:p>
          <w:p w14:paraId="745F5479" w14:textId="1CCD4443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(30%)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658" w:type="pct"/>
            <w:vAlign w:val="center"/>
          </w:tcPr>
          <w:p w14:paraId="1FAEF57F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31</w:t>
            </w:r>
          </w:p>
          <w:p w14:paraId="745F547A" w14:textId="3E5D6315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(38%)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</w:tr>
      <w:tr w:rsidR="00302FE9" w:rsidRPr="00DA3743" w14:paraId="745F5483" w14:textId="77777777" w:rsidTr="00F703A6">
        <w:trPr>
          <w:trHeight w:val="253"/>
        </w:trPr>
        <w:tc>
          <w:tcPr>
            <w:tcW w:w="1708" w:type="pct"/>
            <w:vAlign w:val="center"/>
          </w:tcPr>
          <w:p w14:paraId="745F547C" w14:textId="77777777" w:rsidR="00843B14" w:rsidRPr="00DA3743" w:rsidRDefault="00843B14" w:rsidP="006902F7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</w:p>
        </w:tc>
        <w:tc>
          <w:tcPr>
            <w:tcW w:w="499" w:type="pct"/>
            <w:vAlign w:val="center"/>
          </w:tcPr>
          <w:p w14:paraId="745F547D" w14:textId="77777777" w:rsidR="00843B14" w:rsidRPr="00DA3743" w:rsidRDefault="00843B14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  <w:tc>
          <w:tcPr>
            <w:tcW w:w="533" w:type="pct"/>
            <w:vAlign w:val="center"/>
          </w:tcPr>
          <w:p w14:paraId="745F547E" w14:textId="77777777" w:rsidR="00843B14" w:rsidRPr="00DA3743" w:rsidRDefault="00843B14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  <w:tc>
          <w:tcPr>
            <w:tcW w:w="566" w:type="pct"/>
            <w:vAlign w:val="center"/>
          </w:tcPr>
          <w:p w14:paraId="745F547F" w14:textId="77777777" w:rsidR="00843B14" w:rsidRPr="00DA3743" w:rsidRDefault="00843B14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  <w:tc>
          <w:tcPr>
            <w:tcW w:w="499" w:type="pct"/>
            <w:vAlign w:val="center"/>
          </w:tcPr>
          <w:p w14:paraId="745F5480" w14:textId="77777777" w:rsidR="00843B14" w:rsidRPr="00DA3743" w:rsidRDefault="00843B14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  <w:tc>
          <w:tcPr>
            <w:tcW w:w="537" w:type="pct"/>
            <w:vAlign w:val="center"/>
          </w:tcPr>
          <w:p w14:paraId="745F5481" w14:textId="77777777" w:rsidR="00843B14" w:rsidRPr="00DA3743" w:rsidRDefault="00843B14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  <w:tc>
          <w:tcPr>
            <w:tcW w:w="658" w:type="pct"/>
            <w:vAlign w:val="center"/>
          </w:tcPr>
          <w:p w14:paraId="745F5482" w14:textId="77777777" w:rsidR="00843B14" w:rsidRPr="00DA3743" w:rsidRDefault="00843B14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</w:tr>
      <w:tr w:rsidR="00302FE9" w:rsidRPr="00DA3743" w14:paraId="745F548B" w14:textId="77777777" w:rsidTr="00F703A6">
        <w:trPr>
          <w:trHeight w:val="251"/>
        </w:trPr>
        <w:tc>
          <w:tcPr>
            <w:tcW w:w="1708" w:type="pct"/>
            <w:vAlign w:val="center"/>
          </w:tcPr>
          <w:p w14:paraId="745F5484" w14:textId="63723582" w:rsidR="00843B14" w:rsidRPr="00DA3743" w:rsidRDefault="005E3319" w:rsidP="006902F7">
            <w:pPr>
              <w:suppressAutoHyphens/>
              <w:adjustRightInd w:val="0"/>
              <w:snapToGrid w:val="0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Numru</w:t>
            </w:r>
            <w:r w:rsidRPr="00DA3743">
              <w:rPr>
                <w:b/>
                <w:spacing w:val="-7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ta’</w:t>
            </w:r>
            <w:r w:rsidRPr="00DA3743">
              <w:rPr>
                <w:b/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pazjenti</w:t>
            </w:r>
            <w:r w:rsidRPr="00DA3743">
              <w:rPr>
                <w:b/>
                <w:spacing w:val="-7"/>
                <w:sz w:val="20"/>
                <w:szCs w:val="20"/>
              </w:rPr>
              <w:t xml:space="preserve"> </w:t>
            </w:r>
            <w:r w:rsidR="00EF5590" w:rsidRPr="00DA3743">
              <w:rPr>
                <w:b/>
                <w:sz w:val="20"/>
                <w:szCs w:val="20"/>
              </w:rPr>
              <w:t>≤ </w:t>
            </w:r>
            <w:r w:rsidRPr="00DA3743">
              <w:rPr>
                <w:b/>
                <w:sz w:val="20"/>
                <w:szCs w:val="20"/>
              </w:rPr>
              <w:t>100</w:t>
            </w:r>
            <w:r w:rsidR="00150EEC" w:rsidRPr="00DA3743">
              <w:rPr>
                <w:b/>
                <w:spacing w:val="-6"/>
                <w:sz w:val="20"/>
                <w:szCs w:val="20"/>
              </w:rPr>
              <w:t> kg</w:t>
            </w:r>
          </w:p>
        </w:tc>
        <w:tc>
          <w:tcPr>
            <w:tcW w:w="499" w:type="pct"/>
            <w:vAlign w:val="center"/>
          </w:tcPr>
          <w:p w14:paraId="745F5485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154</w:t>
            </w:r>
          </w:p>
        </w:tc>
        <w:tc>
          <w:tcPr>
            <w:tcW w:w="533" w:type="pct"/>
            <w:vAlign w:val="center"/>
          </w:tcPr>
          <w:p w14:paraId="745F5486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153</w:t>
            </w:r>
          </w:p>
        </w:tc>
        <w:tc>
          <w:tcPr>
            <w:tcW w:w="566" w:type="pct"/>
            <w:vAlign w:val="center"/>
          </w:tcPr>
          <w:p w14:paraId="745F5487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154</w:t>
            </w:r>
          </w:p>
        </w:tc>
        <w:tc>
          <w:tcPr>
            <w:tcW w:w="499" w:type="pct"/>
            <w:vAlign w:val="center"/>
          </w:tcPr>
          <w:p w14:paraId="745F5488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74</w:t>
            </w:r>
          </w:p>
        </w:tc>
        <w:tc>
          <w:tcPr>
            <w:tcW w:w="537" w:type="pct"/>
            <w:vAlign w:val="center"/>
          </w:tcPr>
          <w:p w14:paraId="745F5489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74</w:t>
            </w:r>
          </w:p>
        </w:tc>
        <w:tc>
          <w:tcPr>
            <w:tcW w:w="658" w:type="pct"/>
            <w:vAlign w:val="center"/>
          </w:tcPr>
          <w:p w14:paraId="745F548A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73</w:t>
            </w:r>
          </w:p>
        </w:tc>
      </w:tr>
      <w:tr w:rsidR="00302FE9" w:rsidRPr="00DA3743" w14:paraId="745F5498" w14:textId="77777777" w:rsidTr="00F703A6">
        <w:trPr>
          <w:trHeight w:val="506"/>
        </w:trPr>
        <w:tc>
          <w:tcPr>
            <w:tcW w:w="1708" w:type="pct"/>
            <w:vAlign w:val="center"/>
          </w:tcPr>
          <w:p w14:paraId="745F548C" w14:textId="77777777" w:rsidR="00843B14" w:rsidRPr="00DA3743" w:rsidRDefault="005E3319" w:rsidP="006902F7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ACR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20,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745F548D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39</w:t>
            </w:r>
          </w:p>
          <w:p w14:paraId="745F548E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(25%)</w:t>
            </w:r>
          </w:p>
        </w:tc>
        <w:tc>
          <w:tcPr>
            <w:tcW w:w="533" w:type="pct"/>
            <w:vAlign w:val="center"/>
          </w:tcPr>
          <w:p w14:paraId="745F548F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67</w:t>
            </w:r>
          </w:p>
          <w:p w14:paraId="745F5490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(44%)</w:t>
            </w:r>
          </w:p>
        </w:tc>
        <w:tc>
          <w:tcPr>
            <w:tcW w:w="566" w:type="pct"/>
            <w:vAlign w:val="center"/>
          </w:tcPr>
          <w:p w14:paraId="745F5491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78</w:t>
            </w:r>
          </w:p>
          <w:p w14:paraId="745F5492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(51%)</w:t>
            </w:r>
          </w:p>
        </w:tc>
        <w:tc>
          <w:tcPr>
            <w:tcW w:w="499" w:type="pct"/>
            <w:vAlign w:val="center"/>
          </w:tcPr>
          <w:p w14:paraId="745F5493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17</w:t>
            </w:r>
          </w:p>
          <w:p w14:paraId="745F5494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(23%)</w:t>
            </w:r>
          </w:p>
        </w:tc>
        <w:tc>
          <w:tcPr>
            <w:tcW w:w="537" w:type="pct"/>
            <w:vAlign w:val="center"/>
          </w:tcPr>
          <w:p w14:paraId="745F5495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32</w:t>
            </w:r>
          </w:p>
          <w:p w14:paraId="745F5496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(43%)</w:t>
            </w:r>
          </w:p>
        </w:tc>
        <w:tc>
          <w:tcPr>
            <w:tcW w:w="658" w:type="pct"/>
            <w:vAlign w:val="center"/>
          </w:tcPr>
          <w:p w14:paraId="3F2DB94F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34</w:t>
            </w:r>
          </w:p>
          <w:p w14:paraId="745F5497" w14:textId="041F4885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(47%)</w:t>
            </w:r>
          </w:p>
        </w:tc>
      </w:tr>
      <w:tr w:rsidR="00302FE9" w:rsidRPr="00DA3743" w14:paraId="745F54A0" w14:textId="77777777" w:rsidTr="00F703A6">
        <w:trPr>
          <w:trHeight w:val="506"/>
        </w:trPr>
        <w:tc>
          <w:tcPr>
            <w:tcW w:w="1708" w:type="pct"/>
            <w:vAlign w:val="center"/>
          </w:tcPr>
          <w:p w14:paraId="745F5499" w14:textId="54B85C8F" w:rsidR="00843B14" w:rsidRPr="00DA3743" w:rsidRDefault="005E3319" w:rsidP="006902F7">
            <w:pPr>
              <w:suppressAutoHyphens/>
              <w:adjustRightInd w:val="0"/>
              <w:snapToGrid w:val="0"/>
              <w:rPr>
                <w:i/>
                <w:sz w:val="20"/>
                <w:szCs w:val="20"/>
              </w:rPr>
            </w:pPr>
            <w:r w:rsidRPr="00DA3743">
              <w:rPr>
                <w:i/>
                <w:sz w:val="20"/>
                <w:szCs w:val="20"/>
              </w:rPr>
              <w:t>Numru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ta’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pazjenti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bi</w:t>
            </w:r>
            <w:r w:rsidRPr="00DA3743">
              <w:rPr>
                <w:i/>
                <w:spacing w:val="-8"/>
                <w:sz w:val="20"/>
                <w:szCs w:val="20"/>
              </w:rPr>
              <w:t xml:space="preserve"> </w:t>
            </w:r>
            <w:r w:rsidR="00305489" w:rsidRPr="00DA3743">
              <w:rPr>
                <w:i/>
                <w:sz w:val="20"/>
                <w:szCs w:val="20"/>
              </w:rPr>
              <w:t>≥ </w:t>
            </w:r>
            <w:r w:rsidRPr="00DA3743">
              <w:rPr>
                <w:i/>
                <w:sz w:val="20"/>
                <w:szCs w:val="20"/>
              </w:rPr>
              <w:t xml:space="preserve">3% </w:t>
            </w:r>
            <w:r w:rsidRPr="00DA3743">
              <w:rPr>
                <w:i/>
                <w:spacing w:val="-4"/>
                <w:sz w:val="20"/>
                <w:szCs w:val="20"/>
              </w:rPr>
              <w:t>BSA</w:t>
            </w:r>
            <w:r w:rsidRPr="00DA3743">
              <w:rPr>
                <w:i/>
                <w:spacing w:val="-4"/>
                <w:sz w:val="20"/>
                <w:szCs w:val="20"/>
                <w:vertAlign w:val="superscript"/>
              </w:rPr>
              <w:t>d</w:t>
            </w:r>
          </w:p>
        </w:tc>
        <w:tc>
          <w:tcPr>
            <w:tcW w:w="499" w:type="pct"/>
            <w:vAlign w:val="center"/>
          </w:tcPr>
          <w:p w14:paraId="745F549A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105</w:t>
            </w:r>
          </w:p>
        </w:tc>
        <w:tc>
          <w:tcPr>
            <w:tcW w:w="533" w:type="pct"/>
            <w:vAlign w:val="center"/>
          </w:tcPr>
          <w:p w14:paraId="745F549B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105</w:t>
            </w:r>
          </w:p>
        </w:tc>
        <w:tc>
          <w:tcPr>
            <w:tcW w:w="566" w:type="pct"/>
            <w:vAlign w:val="center"/>
          </w:tcPr>
          <w:p w14:paraId="745F549C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111</w:t>
            </w:r>
          </w:p>
        </w:tc>
        <w:tc>
          <w:tcPr>
            <w:tcW w:w="499" w:type="pct"/>
            <w:vAlign w:val="center"/>
          </w:tcPr>
          <w:p w14:paraId="745F549D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54</w:t>
            </w:r>
          </w:p>
        </w:tc>
        <w:tc>
          <w:tcPr>
            <w:tcW w:w="537" w:type="pct"/>
            <w:vAlign w:val="center"/>
          </w:tcPr>
          <w:p w14:paraId="745F549E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58</w:t>
            </w:r>
          </w:p>
        </w:tc>
        <w:tc>
          <w:tcPr>
            <w:tcW w:w="658" w:type="pct"/>
            <w:vAlign w:val="center"/>
          </w:tcPr>
          <w:p w14:paraId="745F549F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57</w:t>
            </w:r>
          </w:p>
        </w:tc>
      </w:tr>
      <w:tr w:rsidR="00302FE9" w:rsidRPr="00DA3743" w14:paraId="745F54AC" w14:textId="77777777" w:rsidTr="00F703A6">
        <w:trPr>
          <w:trHeight w:val="505"/>
        </w:trPr>
        <w:tc>
          <w:tcPr>
            <w:tcW w:w="1708" w:type="pct"/>
            <w:vAlign w:val="center"/>
          </w:tcPr>
          <w:p w14:paraId="745F54A1" w14:textId="77777777" w:rsidR="00843B14" w:rsidRPr="00DA3743" w:rsidRDefault="005E3319" w:rsidP="006902F7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PASI</w:t>
            </w:r>
            <w:r w:rsidRPr="00DA3743">
              <w:rPr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75,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745F54A2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14</w:t>
            </w:r>
          </w:p>
          <w:p w14:paraId="745F54A3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(13%)</w:t>
            </w:r>
          </w:p>
        </w:tc>
        <w:tc>
          <w:tcPr>
            <w:tcW w:w="533" w:type="pct"/>
            <w:vAlign w:val="center"/>
          </w:tcPr>
          <w:p w14:paraId="745F54A4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64</w:t>
            </w:r>
          </w:p>
          <w:p w14:paraId="745F54A5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(61%)</w:t>
            </w:r>
          </w:p>
        </w:tc>
        <w:tc>
          <w:tcPr>
            <w:tcW w:w="566" w:type="pct"/>
            <w:vAlign w:val="center"/>
          </w:tcPr>
          <w:p w14:paraId="745F54A6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73</w:t>
            </w:r>
          </w:p>
          <w:p w14:paraId="745F54A7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(66%)</w:t>
            </w:r>
          </w:p>
        </w:tc>
        <w:tc>
          <w:tcPr>
            <w:tcW w:w="499" w:type="pct"/>
            <w:vAlign w:val="center"/>
          </w:tcPr>
          <w:p w14:paraId="5FE28B16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4</w:t>
            </w:r>
          </w:p>
          <w:p w14:paraId="745F54A8" w14:textId="76095A85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(7%)</w:t>
            </w:r>
          </w:p>
        </w:tc>
        <w:tc>
          <w:tcPr>
            <w:tcW w:w="537" w:type="pct"/>
            <w:vAlign w:val="center"/>
          </w:tcPr>
          <w:p w14:paraId="745F54A9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31</w:t>
            </w:r>
          </w:p>
          <w:p w14:paraId="745F54AA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(53%)</w:t>
            </w:r>
          </w:p>
        </w:tc>
        <w:tc>
          <w:tcPr>
            <w:tcW w:w="658" w:type="pct"/>
            <w:vAlign w:val="center"/>
          </w:tcPr>
          <w:p w14:paraId="5874D7F5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32</w:t>
            </w:r>
          </w:p>
          <w:p w14:paraId="745F54AB" w14:textId="7FB4DC50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(56%)</w:t>
            </w:r>
          </w:p>
        </w:tc>
      </w:tr>
      <w:tr w:rsidR="00302FE9" w:rsidRPr="00DA3743" w14:paraId="745F54B4" w14:textId="77777777" w:rsidTr="00F703A6">
        <w:trPr>
          <w:trHeight w:val="254"/>
        </w:trPr>
        <w:tc>
          <w:tcPr>
            <w:tcW w:w="1708" w:type="pct"/>
            <w:vAlign w:val="center"/>
          </w:tcPr>
          <w:p w14:paraId="745F54AD" w14:textId="53D1297B" w:rsidR="00843B14" w:rsidRPr="00DA3743" w:rsidRDefault="005E3319" w:rsidP="006902F7">
            <w:pPr>
              <w:suppressAutoHyphens/>
              <w:adjustRightInd w:val="0"/>
              <w:snapToGrid w:val="0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Numru</w:t>
            </w:r>
            <w:r w:rsidRPr="00DA3743">
              <w:rPr>
                <w:b/>
                <w:spacing w:val="-5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ta’</w:t>
            </w:r>
            <w:r w:rsidRPr="00DA3743">
              <w:rPr>
                <w:b/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pazjenti</w:t>
            </w:r>
            <w:r w:rsidRPr="00DA3743">
              <w:rPr>
                <w:b/>
                <w:spacing w:val="-5"/>
                <w:sz w:val="20"/>
                <w:szCs w:val="20"/>
              </w:rPr>
              <w:t xml:space="preserve"> </w:t>
            </w:r>
            <w:r w:rsidR="00EF5590" w:rsidRPr="00DA3743">
              <w:rPr>
                <w:b/>
                <w:sz w:val="20"/>
                <w:szCs w:val="20"/>
              </w:rPr>
              <w:t>&gt; </w:t>
            </w:r>
            <w:r w:rsidRPr="00DA3743">
              <w:rPr>
                <w:b/>
                <w:sz w:val="20"/>
                <w:szCs w:val="20"/>
              </w:rPr>
              <w:t>100</w:t>
            </w:r>
            <w:r w:rsidR="00150EEC" w:rsidRPr="00DA3743">
              <w:rPr>
                <w:b/>
                <w:spacing w:val="-6"/>
                <w:sz w:val="20"/>
                <w:szCs w:val="20"/>
              </w:rPr>
              <w:t> kg</w:t>
            </w:r>
          </w:p>
        </w:tc>
        <w:tc>
          <w:tcPr>
            <w:tcW w:w="499" w:type="pct"/>
            <w:vAlign w:val="center"/>
          </w:tcPr>
          <w:p w14:paraId="745F54AE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52</w:t>
            </w:r>
          </w:p>
        </w:tc>
        <w:tc>
          <w:tcPr>
            <w:tcW w:w="533" w:type="pct"/>
            <w:vAlign w:val="center"/>
          </w:tcPr>
          <w:p w14:paraId="745F54AF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52</w:t>
            </w:r>
          </w:p>
        </w:tc>
        <w:tc>
          <w:tcPr>
            <w:tcW w:w="566" w:type="pct"/>
            <w:vAlign w:val="center"/>
          </w:tcPr>
          <w:p w14:paraId="745F54B0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50</w:t>
            </w:r>
          </w:p>
        </w:tc>
        <w:tc>
          <w:tcPr>
            <w:tcW w:w="499" w:type="pct"/>
            <w:vAlign w:val="center"/>
          </w:tcPr>
          <w:p w14:paraId="745F54B1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30</w:t>
            </w:r>
          </w:p>
        </w:tc>
        <w:tc>
          <w:tcPr>
            <w:tcW w:w="537" w:type="pct"/>
            <w:vAlign w:val="center"/>
          </w:tcPr>
          <w:p w14:paraId="745F54B2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29</w:t>
            </w:r>
          </w:p>
        </w:tc>
        <w:tc>
          <w:tcPr>
            <w:tcW w:w="658" w:type="pct"/>
            <w:vAlign w:val="center"/>
          </w:tcPr>
          <w:p w14:paraId="745F54B3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31</w:t>
            </w:r>
          </w:p>
        </w:tc>
      </w:tr>
      <w:tr w:rsidR="00302FE9" w:rsidRPr="00DA3743" w14:paraId="745F54C1" w14:textId="77777777" w:rsidTr="00F703A6">
        <w:trPr>
          <w:trHeight w:val="505"/>
        </w:trPr>
        <w:tc>
          <w:tcPr>
            <w:tcW w:w="1708" w:type="pct"/>
            <w:vAlign w:val="center"/>
          </w:tcPr>
          <w:p w14:paraId="745F54B5" w14:textId="77777777" w:rsidR="00843B14" w:rsidRPr="00DA3743" w:rsidRDefault="005E3319" w:rsidP="006902F7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ACR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20,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745F54B6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10"/>
                <w:sz w:val="20"/>
                <w:szCs w:val="20"/>
              </w:rPr>
              <w:t>8</w:t>
            </w:r>
          </w:p>
          <w:p w14:paraId="745F54B7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(15%)</w:t>
            </w:r>
          </w:p>
        </w:tc>
        <w:tc>
          <w:tcPr>
            <w:tcW w:w="533" w:type="pct"/>
            <w:vAlign w:val="center"/>
          </w:tcPr>
          <w:p w14:paraId="745F54B8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20</w:t>
            </w:r>
          </w:p>
          <w:p w14:paraId="745F54B9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(38%)</w:t>
            </w:r>
          </w:p>
        </w:tc>
        <w:tc>
          <w:tcPr>
            <w:tcW w:w="566" w:type="pct"/>
            <w:vAlign w:val="center"/>
          </w:tcPr>
          <w:p w14:paraId="745F54BA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23</w:t>
            </w:r>
          </w:p>
          <w:p w14:paraId="745F54BB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(46%)</w:t>
            </w:r>
          </w:p>
        </w:tc>
        <w:tc>
          <w:tcPr>
            <w:tcW w:w="499" w:type="pct"/>
            <w:vAlign w:val="center"/>
          </w:tcPr>
          <w:p w14:paraId="745F54BC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10"/>
                <w:sz w:val="20"/>
                <w:szCs w:val="20"/>
              </w:rPr>
              <w:t>4</w:t>
            </w:r>
          </w:p>
          <w:p w14:paraId="745F54BD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(13%)</w:t>
            </w:r>
          </w:p>
        </w:tc>
        <w:tc>
          <w:tcPr>
            <w:tcW w:w="537" w:type="pct"/>
            <w:vAlign w:val="center"/>
          </w:tcPr>
          <w:p w14:paraId="745F54BE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13</w:t>
            </w:r>
          </w:p>
          <w:p w14:paraId="745F54BF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(45%)</w:t>
            </w:r>
          </w:p>
        </w:tc>
        <w:tc>
          <w:tcPr>
            <w:tcW w:w="658" w:type="pct"/>
            <w:vAlign w:val="center"/>
          </w:tcPr>
          <w:p w14:paraId="0BA6161A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12</w:t>
            </w:r>
          </w:p>
          <w:p w14:paraId="745F54C0" w14:textId="18DA5971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(39%)</w:t>
            </w:r>
          </w:p>
        </w:tc>
      </w:tr>
      <w:tr w:rsidR="00302FE9" w:rsidRPr="00DA3743" w14:paraId="745F54C9" w14:textId="77777777" w:rsidTr="00F703A6">
        <w:trPr>
          <w:trHeight w:val="506"/>
        </w:trPr>
        <w:tc>
          <w:tcPr>
            <w:tcW w:w="1708" w:type="pct"/>
            <w:vAlign w:val="center"/>
          </w:tcPr>
          <w:p w14:paraId="745F54C2" w14:textId="546E9027" w:rsidR="00843B14" w:rsidRPr="00DA3743" w:rsidRDefault="005E3319" w:rsidP="006902F7">
            <w:pPr>
              <w:suppressAutoHyphens/>
              <w:adjustRightInd w:val="0"/>
              <w:snapToGrid w:val="0"/>
              <w:rPr>
                <w:i/>
                <w:sz w:val="20"/>
                <w:szCs w:val="20"/>
              </w:rPr>
            </w:pPr>
            <w:r w:rsidRPr="00DA3743">
              <w:rPr>
                <w:i/>
                <w:sz w:val="20"/>
                <w:szCs w:val="20"/>
              </w:rPr>
              <w:t>Numru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ta’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pazjenti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bi</w:t>
            </w:r>
            <w:r w:rsidRPr="00DA3743">
              <w:rPr>
                <w:i/>
                <w:spacing w:val="-8"/>
                <w:sz w:val="20"/>
                <w:szCs w:val="20"/>
              </w:rPr>
              <w:t xml:space="preserve"> </w:t>
            </w:r>
            <w:r w:rsidR="00305489" w:rsidRPr="00DA3743">
              <w:rPr>
                <w:i/>
                <w:sz w:val="20"/>
                <w:szCs w:val="20"/>
              </w:rPr>
              <w:t>≥ </w:t>
            </w:r>
            <w:r w:rsidRPr="00DA3743">
              <w:rPr>
                <w:i/>
                <w:sz w:val="20"/>
                <w:szCs w:val="20"/>
              </w:rPr>
              <w:t xml:space="preserve">3% </w:t>
            </w:r>
            <w:r w:rsidRPr="00DA3743">
              <w:rPr>
                <w:i/>
                <w:spacing w:val="-4"/>
                <w:sz w:val="20"/>
                <w:szCs w:val="20"/>
              </w:rPr>
              <w:t>BSA</w:t>
            </w:r>
            <w:r w:rsidRPr="00DA3743">
              <w:rPr>
                <w:i/>
                <w:spacing w:val="-4"/>
                <w:sz w:val="20"/>
                <w:szCs w:val="20"/>
                <w:vertAlign w:val="superscript"/>
              </w:rPr>
              <w:t>d</w:t>
            </w:r>
          </w:p>
        </w:tc>
        <w:tc>
          <w:tcPr>
            <w:tcW w:w="499" w:type="pct"/>
            <w:vAlign w:val="center"/>
          </w:tcPr>
          <w:p w14:paraId="745F54C3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41</w:t>
            </w:r>
          </w:p>
        </w:tc>
        <w:tc>
          <w:tcPr>
            <w:tcW w:w="533" w:type="pct"/>
            <w:vAlign w:val="center"/>
          </w:tcPr>
          <w:p w14:paraId="745F54C4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40</w:t>
            </w:r>
          </w:p>
        </w:tc>
        <w:tc>
          <w:tcPr>
            <w:tcW w:w="566" w:type="pct"/>
            <w:vAlign w:val="center"/>
          </w:tcPr>
          <w:p w14:paraId="745F54C5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38</w:t>
            </w:r>
          </w:p>
        </w:tc>
        <w:tc>
          <w:tcPr>
            <w:tcW w:w="499" w:type="pct"/>
            <w:vAlign w:val="center"/>
          </w:tcPr>
          <w:p w14:paraId="745F54C6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26</w:t>
            </w:r>
          </w:p>
        </w:tc>
        <w:tc>
          <w:tcPr>
            <w:tcW w:w="537" w:type="pct"/>
            <w:vAlign w:val="center"/>
          </w:tcPr>
          <w:p w14:paraId="745F54C7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22</w:t>
            </w:r>
          </w:p>
        </w:tc>
        <w:tc>
          <w:tcPr>
            <w:tcW w:w="658" w:type="pct"/>
            <w:vAlign w:val="center"/>
          </w:tcPr>
          <w:p w14:paraId="745F54C8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24</w:t>
            </w:r>
          </w:p>
        </w:tc>
      </w:tr>
      <w:tr w:rsidR="00302FE9" w:rsidRPr="00DA3743" w14:paraId="745F54D4" w14:textId="77777777" w:rsidTr="00F703A6">
        <w:trPr>
          <w:trHeight w:val="504"/>
        </w:trPr>
        <w:tc>
          <w:tcPr>
            <w:tcW w:w="1708" w:type="pct"/>
            <w:vAlign w:val="center"/>
          </w:tcPr>
          <w:p w14:paraId="745F54CA" w14:textId="77777777" w:rsidR="00843B14" w:rsidRPr="00DA3743" w:rsidRDefault="005E3319" w:rsidP="006902F7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PASI</w:t>
            </w:r>
            <w:r w:rsidRPr="00DA3743">
              <w:rPr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75,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01A773A8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2</w:t>
            </w:r>
          </w:p>
          <w:p w14:paraId="745F54CB" w14:textId="5DCC4CB4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(5%)</w:t>
            </w:r>
          </w:p>
        </w:tc>
        <w:tc>
          <w:tcPr>
            <w:tcW w:w="533" w:type="pct"/>
            <w:vAlign w:val="center"/>
          </w:tcPr>
          <w:p w14:paraId="745F54CC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19</w:t>
            </w:r>
          </w:p>
          <w:p w14:paraId="745F54CD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(48%)</w:t>
            </w:r>
          </w:p>
        </w:tc>
        <w:tc>
          <w:tcPr>
            <w:tcW w:w="566" w:type="pct"/>
            <w:vAlign w:val="center"/>
          </w:tcPr>
          <w:p w14:paraId="745F54CE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20</w:t>
            </w:r>
          </w:p>
          <w:p w14:paraId="745F54CF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(53%)</w:t>
            </w:r>
          </w:p>
        </w:tc>
        <w:tc>
          <w:tcPr>
            <w:tcW w:w="499" w:type="pct"/>
            <w:vAlign w:val="center"/>
          </w:tcPr>
          <w:p w14:paraId="745F54D0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10"/>
                <w:sz w:val="20"/>
                <w:szCs w:val="20"/>
              </w:rPr>
              <w:t>0</w:t>
            </w:r>
          </w:p>
        </w:tc>
        <w:tc>
          <w:tcPr>
            <w:tcW w:w="537" w:type="pct"/>
            <w:vAlign w:val="center"/>
          </w:tcPr>
          <w:p w14:paraId="745F54D1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10</w:t>
            </w:r>
          </w:p>
          <w:p w14:paraId="745F54D2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(45%)</w:t>
            </w:r>
          </w:p>
        </w:tc>
        <w:tc>
          <w:tcPr>
            <w:tcW w:w="658" w:type="pct"/>
            <w:vAlign w:val="center"/>
          </w:tcPr>
          <w:p w14:paraId="53B15C0A" w14:textId="77777777" w:rsidR="00B67CE6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13</w:t>
            </w:r>
          </w:p>
          <w:p w14:paraId="745F54D3" w14:textId="13D45443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(54%)</w:t>
            </w:r>
          </w:p>
        </w:tc>
      </w:tr>
    </w:tbl>
    <w:p w14:paraId="745F54D5" w14:textId="33CE354F" w:rsidR="00843B14" w:rsidRPr="00DA3743" w:rsidRDefault="005E3319" w:rsidP="006902F7">
      <w:pPr>
        <w:suppressAutoHyphens/>
        <w:rPr>
          <w:sz w:val="18"/>
          <w:szCs w:val="18"/>
        </w:rPr>
      </w:pPr>
      <w:r w:rsidRPr="00DA3743">
        <w:rPr>
          <w:sz w:val="18"/>
          <w:szCs w:val="18"/>
          <w:vertAlign w:val="superscript"/>
        </w:rPr>
        <w:t>a</w:t>
      </w:r>
      <w:r w:rsidR="00E101D0" w:rsidRPr="00DA3743">
        <w:rPr>
          <w:sz w:val="18"/>
          <w:szCs w:val="18"/>
        </w:rPr>
        <w:t xml:space="preserve"> </w:t>
      </w:r>
      <w:r w:rsidRPr="00DA3743">
        <w:rPr>
          <w:sz w:val="18"/>
          <w:szCs w:val="18"/>
        </w:rPr>
        <w:t>p</w:t>
      </w:r>
      <w:r w:rsidR="00305489" w:rsidRPr="00DA3743">
        <w:rPr>
          <w:sz w:val="18"/>
          <w:szCs w:val="18"/>
        </w:rPr>
        <w:t> &lt; </w:t>
      </w:r>
      <w:r w:rsidRPr="00DA3743">
        <w:rPr>
          <w:sz w:val="18"/>
          <w:szCs w:val="18"/>
        </w:rPr>
        <w:t>0.001</w:t>
      </w:r>
    </w:p>
    <w:p w14:paraId="745F54D6" w14:textId="08DFF537" w:rsidR="00843B14" w:rsidRPr="00DA3743" w:rsidRDefault="005E3319" w:rsidP="006902F7">
      <w:pPr>
        <w:suppressAutoHyphens/>
        <w:rPr>
          <w:sz w:val="18"/>
          <w:szCs w:val="18"/>
        </w:rPr>
      </w:pPr>
      <w:r w:rsidRPr="00DA3743">
        <w:rPr>
          <w:sz w:val="18"/>
          <w:szCs w:val="18"/>
          <w:vertAlign w:val="superscript"/>
        </w:rPr>
        <w:t>b</w:t>
      </w:r>
      <w:r w:rsidR="00E101D0" w:rsidRPr="00DA3743">
        <w:rPr>
          <w:sz w:val="18"/>
          <w:szCs w:val="18"/>
        </w:rPr>
        <w:t xml:space="preserve"> </w:t>
      </w:r>
      <w:r w:rsidRPr="00DA3743">
        <w:rPr>
          <w:sz w:val="18"/>
          <w:szCs w:val="18"/>
        </w:rPr>
        <w:t>p</w:t>
      </w:r>
      <w:r w:rsidR="00305489" w:rsidRPr="00DA3743">
        <w:rPr>
          <w:sz w:val="18"/>
          <w:szCs w:val="18"/>
        </w:rPr>
        <w:t> &lt; </w:t>
      </w:r>
      <w:r w:rsidRPr="00DA3743">
        <w:rPr>
          <w:sz w:val="18"/>
          <w:szCs w:val="18"/>
        </w:rPr>
        <w:t>0.05</w:t>
      </w:r>
    </w:p>
    <w:p w14:paraId="745F54D7" w14:textId="6842C021" w:rsidR="00843B14" w:rsidRPr="00DA3743" w:rsidRDefault="00985883" w:rsidP="006902F7">
      <w:pPr>
        <w:suppressAutoHyphens/>
        <w:rPr>
          <w:sz w:val="18"/>
          <w:szCs w:val="18"/>
        </w:rPr>
      </w:pPr>
      <w:r w:rsidRPr="00DA3743">
        <w:rPr>
          <w:sz w:val="18"/>
          <w:szCs w:val="18"/>
          <w:vertAlign w:val="superscript"/>
        </w:rPr>
        <w:t>c</w:t>
      </w:r>
      <w:r w:rsidR="00E101D0" w:rsidRPr="00DA3743">
        <w:rPr>
          <w:sz w:val="18"/>
          <w:szCs w:val="18"/>
        </w:rPr>
        <w:t xml:space="preserve"> </w:t>
      </w:r>
      <w:r w:rsidR="005E3319" w:rsidRPr="00DA3743">
        <w:rPr>
          <w:sz w:val="18"/>
          <w:szCs w:val="18"/>
        </w:rPr>
        <w:t>p</w:t>
      </w:r>
      <w:r w:rsidR="00E97D30" w:rsidRPr="00DA3743">
        <w:rPr>
          <w:sz w:val="18"/>
          <w:szCs w:val="18"/>
        </w:rPr>
        <w:t> </w:t>
      </w:r>
      <w:r w:rsidR="005E3319" w:rsidRPr="00DA3743">
        <w:rPr>
          <w:sz w:val="18"/>
          <w:szCs w:val="18"/>
        </w:rPr>
        <w:t>=</w:t>
      </w:r>
      <w:r w:rsidR="00E97D30" w:rsidRPr="00DA3743">
        <w:rPr>
          <w:sz w:val="18"/>
          <w:szCs w:val="18"/>
        </w:rPr>
        <w:t> </w:t>
      </w:r>
      <w:r w:rsidR="005E3319" w:rsidRPr="00DA3743">
        <w:rPr>
          <w:sz w:val="18"/>
          <w:szCs w:val="18"/>
        </w:rPr>
        <w:t>NS</w:t>
      </w:r>
    </w:p>
    <w:p w14:paraId="745F54D8" w14:textId="28E0211F" w:rsidR="00843B14" w:rsidRPr="00DA3743" w:rsidRDefault="005E3319" w:rsidP="006902F7">
      <w:pPr>
        <w:suppressAutoHyphens/>
        <w:rPr>
          <w:sz w:val="18"/>
          <w:szCs w:val="18"/>
        </w:rPr>
      </w:pPr>
      <w:r w:rsidRPr="00DA3743">
        <w:rPr>
          <w:sz w:val="18"/>
          <w:szCs w:val="18"/>
          <w:vertAlign w:val="superscript"/>
        </w:rPr>
        <w:t>d</w:t>
      </w:r>
      <w:r w:rsidR="00E101D0" w:rsidRPr="00DA3743">
        <w:rPr>
          <w:sz w:val="18"/>
          <w:szCs w:val="18"/>
        </w:rPr>
        <w:t xml:space="preserve"> </w:t>
      </w:r>
      <w:r w:rsidRPr="00DA3743">
        <w:rPr>
          <w:sz w:val="18"/>
          <w:szCs w:val="18"/>
        </w:rPr>
        <w:t>Numru ta’ pazjenti b’</w:t>
      </w:r>
      <w:r w:rsidR="00305489" w:rsidRPr="00DA3743">
        <w:rPr>
          <w:sz w:val="18"/>
          <w:szCs w:val="18"/>
        </w:rPr>
        <w:t>≥ </w:t>
      </w:r>
      <w:r w:rsidRPr="00DA3743">
        <w:rPr>
          <w:sz w:val="18"/>
          <w:szCs w:val="18"/>
        </w:rPr>
        <w:t>3% BSA psorijasi b’involviment tal-ġilda fil-linja bażi</w:t>
      </w:r>
    </w:p>
    <w:p w14:paraId="745F54D9" w14:textId="77777777" w:rsidR="00843B14" w:rsidRPr="00DA3743" w:rsidRDefault="00843B14" w:rsidP="006902F7">
      <w:pPr>
        <w:suppressAutoHyphens/>
        <w:rPr>
          <w:sz w:val="18"/>
          <w:szCs w:val="18"/>
        </w:rPr>
      </w:pPr>
    </w:p>
    <w:p w14:paraId="745F54DA" w14:textId="014B7E84" w:rsidR="00843B14" w:rsidRPr="00DA3743" w:rsidRDefault="005E3319" w:rsidP="006902F7">
      <w:pPr>
        <w:suppressAutoHyphens/>
      </w:pPr>
      <w:r w:rsidRPr="00DA3743">
        <w:t>Reazzjonijiet favorevoli għal ACR 20, 50 u 70 komplew jitjiebu jew inżammu sal-Ġimgħa</w:t>
      </w:r>
      <w:r w:rsidR="00E97D30" w:rsidRPr="00DA3743">
        <w:t> </w:t>
      </w:r>
      <w:r w:rsidRPr="00DA3743">
        <w:t>52</w:t>
      </w:r>
      <w:r w:rsidRPr="00DA3743">
        <w:rPr>
          <w:spacing w:val="80"/>
        </w:rPr>
        <w:t xml:space="preserve"> </w:t>
      </w:r>
      <w:r w:rsidRPr="00DA3743">
        <w:t>(Studji</w:t>
      </w:r>
      <w:r w:rsidR="00E97D30" w:rsidRPr="00DA3743">
        <w:t> </w:t>
      </w:r>
      <w:r w:rsidRPr="00DA3743">
        <w:t>1 u 2 ta’ PsA) u Ġimgħa 100 (Studju 1 ta’ PsA). Fi Studju 1 ta’ PsA, reazzjonijiet favorevoli għal ACR 20 fil-Ġimgħa 100 inkisbu minn 57% u 64%, għal 45</w:t>
      </w:r>
      <w:r w:rsidR="00C84D29" w:rsidRPr="00DA3743">
        <w:t> mg</w:t>
      </w:r>
      <w:r w:rsidRPr="00DA3743">
        <w:t xml:space="preserve"> u 90</w:t>
      </w:r>
      <w:r w:rsidR="00C84D29" w:rsidRPr="00DA3743">
        <w:t> mg</w:t>
      </w:r>
      <w:r w:rsidRPr="00DA3743">
        <w:t>, rispettivament. Fi Studju</w:t>
      </w:r>
      <w:r w:rsidR="00E97D30" w:rsidRPr="00DA3743">
        <w:rPr>
          <w:spacing w:val="-2"/>
        </w:rPr>
        <w:t> </w:t>
      </w:r>
      <w:r w:rsidRPr="00DA3743">
        <w:t>2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PsA,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favorevoli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1"/>
        </w:rPr>
        <w:t xml:space="preserve"> </w:t>
      </w:r>
      <w:r w:rsidRPr="00DA3743">
        <w:t>ACR</w:t>
      </w:r>
      <w:r w:rsidRPr="00DA3743">
        <w:rPr>
          <w:spacing w:val="-3"/>
        </w:rPr>
        <w:t xml:space="preserve"> </w:t>
      </w:r>
      <w:r w:rsidRPr="00DA3743">
        <w:t>20</w:t>
      </w:r>
      <w:r w:rsidRPr="00DA3743">
        <w:rPr>
          <w:spacing w:val="-3"/>
        </w:rPr>
        <w:t xml:space="preserve"> </w:t>
      </w:r>
      <w:r w:rsidRPr="00DA3743">
        <w:t>fil-Ġimgħa</w:t>
      </w:r>
      <w:r w:rsidRPr="00DA3743">
        <w:rPr>
          <w:spacing w:val="-2"/>
        </w:rPr>
        <w:t xml:space="preserve"> </w:t>
      </w:r>
      <w:r w:rsidRPr="00DA3743">
        <w:t>52</w:t>
      </w:r>
      <w:r w:rsidRPr="00DA3743">
        <w:rPr>
          <w:spacing w:val="-3"/>
        </w:rPr>
        <w:t xml:space="preserve"> </w:t>
      </w:r>
      <w:r w:rsidRPr="00DA3743">
        <w:t>inkisbu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47%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48%,</w:t>
      </w:r>
      <w:r w:rsidRPr="00DA3743">
        <w:rPr>
          <w:spacing w:val="-3"/>
        </w:rPr>
        <w:t xml:space="preserve"> </w:t>
      </w:r>
      <w:r w:rsidRPr="00DA3743">
        <w:t>għal 45</w:t>
      </w:r>
      <w:r w:rsidR="00C84D29" w:rsidRPr="00DA3743">
        <w:t> mg</w:t>
      </w:r>
      <w:r w:rsidRPr="00DA3743">
        <w:t xml:space="preserve"> u 90</w:t>
      </w:r>
      <w:r w:rsidR="00C84D29" w:rsidRPr="00DA3743">
        <w:t> mg</w:t>
      </w:r>
      <w:r w:rsidRPr="00DA3743">
        <w:t>, rispettivament.</w:t>
      </w:r>
    </w:p>
    <w:p w14:paraId="745F54DB" w14:textId="77777777" w:rsidR="00843B14" w:rsidRPr="00DA3743" w:rsidRDefault="00843B14" w:rsidP="006902F7">
      <w:pPr>
        <w:suppressAutoHyphens/>
      </w:pPr>
    </w:p>
    <w:p w14:paraId="745F54DC" w14:textId="32F0C569" w:rsidR="00843B14" w:rsidRPr="00DA3743" w:rsidRDefault="005E3319" w:rsidP="006902F7">
      <w:pPr>
        <w:suppressAutoHyphens/>
      </w:pPr>
      <w:r w:rsidRPr="00DA3743">
        <w:t>Il-proporzjon ta’ pazjenti li kisbu rispons ta’ kriterja ta’ rispons modifikat PsA (PsARC) kien ukoll ikbar b’mod sinifikanti fil-gruppi ta’ ustekinumab meta mqabbel mal-plaċebo f’Ġimgħa</w:t>
      </w:r>
      <w:r w:rsidR="00E97D30" w:rsidRPr="00DA3743">
        <w:t> </w:t>
      </w:r>
      <w:r w:rsidRPr="00DA3743">
        <w:t>24. Risponsi PsARC inżammu sal-Ġimgħat</w:t>
      </w:r>
      <w:r w:rsidR="00E97D30" w:rsidRPr="00DA3743">
        <w:t> </w:t>
      </w:r>
      <w:r w:rsidRPr="00DA3743">
        <w:t>52 u</w:t>
      </w:r>
      <w:r w:rsidR="00E97D30" w:rsidRPr="00DA3743">
        <w:t> </w:t>
      </w:r>
      <w:r w:rsidRPr="00DA3743">
        <w:t>100. Proporzjon ogħla ta’ pazjenti kkurati b’ustekinumab li kellhom spondilite b’artrite periferali bħala l-preżentazzjoni primarja tagħhom, wera</w:t>
      </w:r>
      <w:r w:rsidR="00E97D30" w:rsidRPr="00DA3743">
        <w:t> </w:t>
      </w:r>
      <w:r w:rsidRPr="00DA3743">
        <w:t>50 u</w:t>
      </w:r>
      <w:r w:rsidR="00E97D30" w:rsidRPr="00DA3743">
        <w:t> </w:t>
      </w:r>
      <w:r w:rsidRPr="00DA3743">
        <w:t>70</w:t>
      </w:r>
      <w:r w:rsidR="00D055EE" w:rsidRPr="00DA3743">
        <w:t> </w:t>
      </w:r>
      <w:r w:rsidRPr="00DA3743">
        <w:t>fil-mija titjib</w:t>
      </w:r>
      <w:r w:rsidRPr="00DA3743">
        <w:rPr>
          <w:spacing w:val="-2"/>
        </w:rPr>
        <w:t xml:space="preserve"> </w:t>
      </w:r>
      <w:r w:rsidRPr="00DA3743">
        <w:t>fil-punteġġi</w:t>
      </w:r>
      <w:r w:rsidRPr="00DA3743">
        <w:rPr>
          <w:spacing w:val="-3"/>
        </w:rPr>
        <w:t xml:space="preserve"> </w:t>
      </w:r>
      <w:r w:rsidRPr="00DA3743">
        <w:t>Bath</w:t>
      </w:r>
      <w:r w:rsidRPr="00DA3743">
        <w:rPr>
          <w:spacing w:val="-3"/>
        </w:rPr>
        <w:t xml:space="preserve"> </w:t>
      </w:r>
      <w:r w:rsidRPr="00DA3743">
        <w:t>Ankylosing</w:t>
      </w:r>
      <w:r w:rsidRPr="00DA3743">
        <w:rPr>
          <w:spacing w:val="-3"/>
        </w:rPr>
        <w:t xml:space="preserve"> </w:t>
      </w:r>
      <w:r w:rsidRPr="00DA3743">
        <w:t>Spondylitis</w:t>
      </w:r>
      <w:r w:rsidRPr="00DA3743">
        <w:rPr>
          <w:spacing w:val="-3"/>
        </w:rPr>
        <w:t xml:space="preserve"> </w:t>
      </w:r>
      <w:r w:rsidRPr="00DA3743">
        <w:t>Disease</w:t>
      </w:r>
      <w:r w:rsidRPr="00DA3743">
        <w:rPr>
          <w:spacing w:val="-3"/>
        </w:rPr>
        <w:t xml:space="preserve"> </w:t>
      </w:r>
      <w:r w:rsidRPr="00DA3743">
        <w:t>Activity</w:t>
      </w:r>
      <w:r w:rsidRPr="00DA3743">
        <w:rPr>
          <w:spacing w:val="-3"/>
        </w:rPr>
        <w:t xml:space="preserve"> </w:t>
      </w:r>
      <w:r w:rsidRPr="00DA3743">
        <w:t>Index</w:t>
      </w:r>
      <w:r w:rsidRPr="00DA3743">
        <w:rPr>
          <w:spacing w:val="-3"/>
        </w:rPr>
        <w:t xml:space="preserve"> </w:t>
      </w:r>
      <w:r w:rsidRPr="00DA3743">
        <w:t>(BASDAI)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mqabbel</w:t>
      </w:r>
      <w:r w:rsidRPr="00DA3743">
        <w:rPr>
          <w:spacing w:val="-3"/>
        </w:rPr>
        <w:t xml:space="preserve"> </w:t>
      </w:r>
      <w:r w:rsidRPr="00DA3743">
        <w:t>mal</w:t>
      </w:r>
      <w:r w:rsidR="008E2044" w:rsidRPr="00DA3743">
        <w:noBreakHyphen/>
      </w:r>
      <w:r w:rsidRPr="00DA3743">
        <w:t>plaċebo f’Ġimgħa</w:t>
      </w:r>
      <w:r w:rsidR="00E97D30" w:rsidRPr="00DA3743">
        <w:t> </w:t>
      </w:r>
      <w:r w:rsidRPr="00DA3743">
        <w:t>24.</w:t>
      </w:r>
    </w:p>
    <w:p w14:paraId="6E6A21D5" w14:textId="77777777" w:rsidR="008119B3" w:rsidRPr="00DA3743" w:rsidRDefault="008119B3" w:rsidP="006902F7">
      <w:pPr>
        <w:suppressAutoHyphens/>
      </w:pPr>
    </w:p>
    <w:p w14:paraId="745F54DF" w14:textId="480E390C" w:rsidR="00843B14" w:rsidRPr="00DA3743" w:rsidRDefault="005E3319" w:rsidP="006902F7">
      <w:pPr>
        <w:suppressAutoHyphens/>
      </w:pPr>
      <w:r w:rsidRPr="00DA3743">
        <w:t>Risponsi osservati fil-gruppi kkurati b’ustekinumab kienu simili f’pazjenti li qed jirċievu u ma kinux qed</w:t>
      </w:r>
      <w:r w:rsidRPr="00DA3743">
        <w:rPr>
          <w:spacing w:val="-2"/>
        </w:rPr>
        <w:t xml:space="preserve"> </w:t>
      </w:r>
      <w:r w:rsidRPr="00DA3743">
        <w:t>jirċievu</w:t>
      </w:r>
      <w:r w:rsidRPr="00DA3743">
        <w:rPr>
          <w:spacing w:val="-3"/>
        </w:rPr>
        <w:t xml:space="preserve"> </w:t>
      </w:r>
      <w:r w:rsidRPr="00DA3743">
        <w:t>MTX</w:t>
      </w:r>
      <w:r w:rsidRPr="00DA3743">
        <w:rPr>
          <w:spacing w:val="-3"/>
        </w:rPr>
        <w:t xml:space="preserve"> </w:t>
      </w:r>
      <w:r w:rsidRPr="00DA3743">
        <w:t>fl-istess</w:t>
      </w:r>
      <w:r w:rsidRPr="00DA3743">
        <w:rPr>
          <w:spacing w:val="-4"/>
        </w:rPr>
        <w:t xml:space="preserve"> </w:t>
      </w:r>
      <w:r w:rsidRPr="00DA3743">
        <w:t>ħin,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nżammu</w:t>
      </w:r>
      <w:r w:rsidRPr="00DA3743">
        <w:rPr>
          <w:spacing w:val="-3"/>
        </w:rPr>
        <w:t xml:space="preserve"> </w:t>
      </w:r>
      <w:r w:rsidRPr="00DA3743">
        <w:t>sal-Ġimgħat</w:t>
      </w:r>
      <w:r w:rsidR="00E97D30" w:rsidRPr="00DA3743">
        <w:t> </w:t>
      </w:r>
      <w:r w:rsidRPr="00DA3743">
        <w:t>52</w:t>
      </w:r>
      <w:r w:rsidRPr="00DA3743">
        <w:rPr>
          <w:spacing w:val="-3"/>
        </w:rPr>
        <w:t xml:space="preserve"> </w:t>
      </w:r>
      <w:r w:rsidRPr="00DA3743">
        <w:t>u</w:t>
      </w:r>
      <w:r w:rsidR="00E97D30" w:rsidRPr="00DA3743">
        <w:rPr>
          <w:spacing w:val="-3"/>
        </w:rPr>
        <w:t> </w:t>
      </w:r>
      <w:r w:rsidRPr="00DA3743">
        <w:t>100.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fil-passat</w:t>
      </w:r>
      <w:r w:rsidRPr="00DA3743">
        <w:rPr>
          <w:spacing w:val="-3"/>
        </w:rPr>
        <w:t xml:space="preserve"> </w:t>
      </w:r>
      <w:r w:rsidRPr="00DA3743">
        <w:t xml:space="preserve">b’mediċini </w:t>
      </w:r>
      <w:r w:rsidRPr="00DA3743">
        <w:lastRenderedPageBreak/>
        <w:t>kontra TNFα li rċivew ustekinumab, kisbu rispons ikbar f’Ġimgħa 24 minn pazjenti li rċivew plaċebo</w:t>
      </w:r>
      <w:r w:rsidR="00DF6303" w:rsidRPr="00DA3743">
        <w:t xml:space="preserve"> </w:t>
      </w:r>
      <w:r w:rsidRPr="00DA3743">
        <w:t>(ACR</w:t>
      </w:r>
      <w:r w:rsidRPr="00DA3743">
        <w:rPr>
          <w:spacing w:val="-2"/>
        </w:rPr>
        <w:t xml:space="preserve"> </w:t>
      </w:r>
      <w:r w:rsidRPr="00DA3743">
        <w:t>20</w:t>
      </w:r>
      <w:r w:rsidRPr="00DA3743">
        <w:rPr>
          <w:spacing w:val="-2"/>
        </w:rPr>
        <w:t xml:space="preserve"> </w:t>
      </w:r>
      <w:r w:rsidRPr="00DA3743">
        <w:t>rispons</w:t>
      </w:r>
      <w:r w:rsidRPr="00DA3743">
        <w:rPr>
          <w:spacing w:val="-2"/>
        </w:rPr>
        <w:t xml:space="preserve"> </w:t>
      </w:r>
      <w:r w:rsidRPr="00DA3743">
        <w:t>f’Ġimgħa</w:t>
      </w:r>
      <w:r w:rsidR="00E97D30" w:rsidRPr="00DA3743">
        <w:t> </w:t>
      </w:r>
      <w:r w:rsidRPr="00DA3743">
        <w:t>24</w:t>
      </w:r>
      <w:r w:rsidRPr="00DA3743">
        <w:rPr>
          <w:spacing w:val="-1"/>
        </w:rPr>
        <w:t xml:space="preserve"> </w:t>
      </w:r>
      <w:r w:rsidRPr="00DA3743">
        <w:t>għal</w:t>
      </w:r>
      <w:r w:rsidRPr="00DA3743">
        <w:rPr>
          <w:spacing w:val="-1"/>
        </w:rPr>
        <w:t xml:space="preserve"> </w:t>
      </w:r>
      <w:r w:rsidRPr="00DA3743">
        <w:t>45</w:t>
      </w:r>
      <w:r w:rsidR="00C84D29" w:rsidRPr="00DA3743">
        <w:rPr>
          <w:spacing w:val="-1"/>
        </w:rPr>
        <w:t> mg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90</w:t>
      </w:r>
      <w:r w:rsidR="00C84D29" w:rsidRPr="00DA3743">
        <w:t> mg</w:t>
      </w:r>
      <w:r w:rsidRPr="00DA3743">
        <w:rPr>
          <w:spacing w:val="-2"/>
        </w:rPr>
        <w:t xml:space="preserve"> </w:t>
      </w:r>
      <w:r w:rsidRPr="00DA3743">
        <w:t>kien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37%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34%,</w:t>
      </w:r>
      <w:r w:rsidRPr="00DA3743">
        <w:rPr>
          <w:spacing w:val="-2"/>
        </w:rPr>
        <w:t xml:space="preserve"> </w:t>
      </w:r>
      <w:r w:rsidRPr="00DA3743">
        <w:t>rispettivament,</w:t>
      </w:r>
      <w:r w:rsidRPr="00DA3743">
        <w:rPr>
          <w:spacing w:val="-2"/>
        </w:rPr>
        <w:t xml:space="preserve"> </w:t>
      </w:r>
      <w:r w:rsidRPr="00DA3743">
        <w:t>meta</w:t>
      </w:r>
      <w:r w:rsidRPr="00DA3743">
        <w:rPr>
          <w:spacing w:val="-2"/>
        </w:rPr>
        <w:t xml:space="preserve"> </w:t>
      </w:r>
      <w:r w:rsidRPr="00DA3743">
        <w:t>mqabbla ma’ plaċebo 15%; p</w:t>
      </w:r>
      <w:r w:rsidR="00305489" w:rsidRPr="00DA3743">
        <w:t> &lt; </w:t>
      </w:r>
      <w:r w:rsidRPr="00DA3743">
        <w:t>0.05), u r-risponsi nżammu sal-Ġimgħa 52.</w:t>
      </w:r>
    </w:p>
    <w:p w14:paraId="745F54E0" w14:textId="77777777" w:rsidR="00843B14" w:rsidRPr="00DA3743" w:rsidRDefault="00843B14" w:rsidP="006902F7">
      <w:pPr>
        <w:suppressAutoHyphens/>
      </w:pPr>
    </w:p>
    <w:p w14:paraId="745F54E1" w14:textId="7DB663E1" w:rsidR="00843B14" w:rsidRPr="00DA3743" w:rsidRDefault="005E3319" w:rsidP="006902F7">
      <w:pPr>
        <w:suppressAutoHyphens/>
      </w:pPr>
      <w:r w:rsidRPr="00DA3743">
        <w:t>Għal pazjenti b’entesite u/jew daktilite fil-linja bażi, fi Studju 1 ta’ PsA, titjib sinifikanti fil-punteġġ ta’</w:t>
      </w:r>
      <w:r w:rsidRPr="00DA3743">
        <w:rPr>
          <w:spacing w:val="-3"/>
        </w:rPr>
        <w:t xml:space="preserve"> </w:t>
      </w:r>
      <w:r w:rsidRPr="00DA3743">
        <w:t>entesite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dactilite</w:t>
      </w:r>
      <w:r w:rsidRPr="00DA3743">
        <w:rPr>
          <w:spacing w:val="-3"/>
        </w:rPr>
        <w:t xml:space="preserve"> </w:t>
      </w:r>
      <w:r w:rsidRPr="00DA3743">
        <w:t>ġie</w:t>
      </w:r>
      <w:r w:rsidRPr="00DA3743">
        <w:rPr>
          <w:spacing w:val="-3"/>
        </w:rPr>
        <w:t xml:space="preserve"> </w:t>
      </w:r>
      <w:r w:rsidRPr="00DA3743">
        <w:t>osservat</w:t>
      </w:r>
      <w:r w:rsidRPr="00DA3743">
        <w:rPr>
          <w:spacing w:val="-3"/>
        </w:rPr>
        <w:t xml:space="preserve"> </w:t>
      </w:r>
      <w:r w:rsidRPr="00DA3743">
        <w:t>fil-gruppi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mqabbel</w:t>
      </w:r>
      <w:r w:rsidRPr="00DA3743">
        <w:rPr>
          <w:spacing w:val="-3"/>
        </w:rPr>
        <w:t xml:space="preserve"> </w:t>
      </w:r>
      <w:r w:rsidRPr="00DA3743">
        <w:t>mal-plaċebo</w:t>
      </w:r>
      <w:r w:rsidRPr="00DA3743">
        <w:rPr>
          <w:spacing w:val="-4"/>
        </w:rPr>
        <w:t xml:space="preserve"> </w:t>
      </w:r>
      <w:r w:rsidRPr="00DA3743">
        <w:t>f’Ġimgħa</w:t>
      </w:r>
      <w:r w:rsidR="00E97D30" w:rsidRPr="00DA3743">
        <w:rPr>
          <w:spacing w:val="-2"/>
        </w:rPr>
        <w:t> </w:t>
      </w:r>
      <w:r w:rsidRPr="00DA3743">
        <w:t>24. Fi Studju</w:t>
      </w:r>
      <w:r w:rsidR="00E97D30" w:rsidRPr="00DA3743">
        <w:t> </w:t>
      </w:r>
      <w:r w:rsidRPr="00DA3743">
        <w:t>2 ta’ PsA, titjib sinifikanti fil-punteġġ tal-entesite u t-titjib numeriku (mhux sinifikanti b’mod statistiku) fil-punteġġ ta’ daktilite ġie osservat fil-grupp ta’ ustekinumab 90</w:t>
      </w:r>
      <w:r w:rsidR="00C84D29" w:rsidRPr="00DA3743">
        <w:t> mg</w:t>
      </w:r>
      <w:r w:rsidRPr="00DA3743">
        <w:t xml:space="preserve"> meta mqabbel mal-plaċebo f’Ġimgħa</w:t>
      </w:r>
      <w:r w:rsidR="00E97D30" w:rsidRPr="00DA3743">
        <w:t> </w:t>
      </w:r>
      <w:r w:rsidRPr="00DA3743">
        <w:t>24. Titjib fil-punteġġ ta’ entesite u l-punteġġ ta’ daktilite inżammu sal- Ġimgħat</w:t>
      </w:r>
      <w:r w:rsidR="00E97D30" w:rsidRPr="00DA3743">
        <w:t> </w:t>
      </w:r>
      <w:r w:rsidRPr="00DA3743">
        <w:t>52 u</w:t>
      </w:r>
      <w:r w:rsidR="00E97D30" w:rsidRPr="00DA3743">
        <w:t> </w:t>
      </w:r>
      <w:r w:rsidRPr="00DA3743">
        <w:t>100.</w:t>
      </w:r>
    </w:p>
    <w:p w14:paraId="745F54E2" w14:textId="77777777" w:rsidR="00843B14" w:rsidRPr="00DA3743" w:rsidRDefault="00843B14" w:rsidP="006902F7">
      <w:pPr>
        <w:suppressAutoHyphens/>
      </w:pPr>
    </w:p>
    <w:p w14:paraId="745F54E3" w14:textId="77777777" w:rsidR="00843B14" w:rsidRPr="00DA3743" w:rsidRDefault="005E3319" w:rsidP="006902F7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Rispons</w:t>
      </w:r>
      <w:r w:rsidRPr="00DA3743">
        <w:rPr>
          <w:i/>
          <w:spacing w:val="-7"/>
          <w:u w:val="single"/>
        </w:rPr>
        <w:t xml:space="preserve"> </w:t>
      </w:r>
      <w:r w:rsidRPr="00DA3743">
        <w:rPr>
          <w:i/>
          <w:spacing w:val="-2"/>
          <w:u w:val="single"/>
        </w:rPr>
        <w:t>Radjugrafiku</w:t>
      </w:r>
    </w:p>
    <w:p w14:paraId="1B9D48DF" w14:textId="77777777" w:rsidR="005D4F1A" w:rsidRPr="00DA3743" w:rsidRDefault="005D4F1A" w:rsidP="006902F7">
      <w:pPr>
        <w:keepNext/>
        <w:suppressAutoHyphens/>
        <w:rPr>
          <w:iCs/>
        </w:rPr>
      </w:pPr>
    </w:p>
    <w:p w14:paraId="745F54E6" w14:textId="59D228DB" w:rsidR="00843B14" w:rsidRPr="00DA3743" w:rsidRDefault="005E3319" w:rsidP="006902F7">
      <w:pPr>
        <w:suppressAutoHyphens/>
      </w:pPr>
      <w:r w:rsidRPr="00DA3743">
        <w:t>Ħsara strutturali kemm fl-idejn kif ukoll fis-saqajn kienet espressa bħala bidla fil-punteġġ totali van der</w:t>
      </w:r>
      <w:r w:rsidRPr="00DA3743">
        <w:rPr>
          <w:spacing w:val="-4"/>
        </w:rPr>
        <w:t xml:space="preserve"> </w:t>
      </w:r>
      <w:r w:rsidRPr="00DA3743">
        <w:t>Heijde-Sharp</w:t>
      </w:r>
      <w:r w:rsidRPr="00DA3743">
        <w:rPr>
          <w:spacing w:val="-3"/>
        </w:rPr>
        <w:t xml:space="preserve"> </w:t>
      </w:r>
      <w:r w:rsidRPr="00DA3743">
        <w:t>(punteġġ</w:t>
      </w:r>
      <w:r w:rsidRPr="00DA3743">
        <w:rPr>
          <w:spacing w:val="-6"/>
        </w:rPr>
        <w:t xml:space="preserve"> </w:t>
      </w:r>
      <w:r w:rsidRPr="00DA3743">
        <w:t>vdH-S),</w:t>
      </w:r>
      <w:r w:rsidRPr="00DA3743">
        <w:rPr>
          <w:spacing w:val="-3"/>
        </w:rPr>
        <w:t xml:space="preserve"> </w:t>
      </w:r>
      <w:r w:rsidRPr="00DA3743">
        <w:t>modifikat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PsA</w:t>
      </w:r>
      <w:r w:rsidRPr="00DA3743">
        <w:rPr>
          <w:spacing w:val="-3"/>
        </w:rPr>
        <w:t xml:space="preserve"> </w:t>
      </w:r>
      <w:r w:rsidRPr="00DA3743">
        <w:t>biż-żieda</w:t>
      </w:r>
      <w:r w:rsidRPr="00DA3743">
        <w:rPr>
          <w:spacing w:val="-3"/>
        </w:rPr>
        <w:t xml:space="preserve"> </w:t>
      </w:r>
      <w:r w:rsidRPr="00DA3743">
        <w:t>tal-ġogi</w:t>
      </w:r>
      <w:r w:rsidRPr="00DA3743">
        <w:rPr>
          <w:spacing w:val="-4"/>
        </w:rPr>
        <w:t xml:space="preserve"> </w:t>
      </w:r>
      <w:r w:rsidRPr="00DA3743">
        <w:t>interfalanġeali</w:t>
      </w:r>
      <w:r w:rsidRPr="00DA3743">
        <w:rPr>
          <w:spacing w:val="-4"/>
        </w:rPr>
        <w:t xml:space="preserve"> </w:t>
      </w:r>
      <w:r w:rsidRPr="00DA3743">
        <w:t>distali</w:t>
      </w:r>
      <w:r w:rsidRPr="00DA3743">
        <w:rPr>
          <w:spacing w:val="-4"/>
        </w:rPr>
        <w:t xml:space="preserve"> </w:t>
      </w:r>
      <w:r w:rsidRPr="00DA3743">
        <w:t>tal-id, mqabbla mal-linja bażi. Saret analiżi integrata speċifikata minn qabel li għaqqdet id-dejta minn</w:t>
      </w:r>
      <w:r w:rsidR="00C74AA6" w:rsidRPr="00DA3743">
        <w:t xml:space="preserve"> </w:t>
      </w:r>
      <w:r w:rsidRPr="00DA3743">
        <w:t>927</w:t>
      </w:r>
      <w:r w:rsidR="008E2044" w:rsidRPr="00DA3743">
        <w:t> </w:t>
      </w:r>
      <w:r w:rsidRPr="00DA3743">
        <w:t>individwu kemm fi Studju 1 kif ukoll 2 ta’ PsA. Ustekinumab wera tnaqqis statistikament sinifikanti</w:t>
      </w:r>
      <w:r w:rsidRPr="00DA3743">
        <w:rPr>
          <w:spacing w:val="-3"/>
        </w:rPr>
        <w:t xml:space="preserve"> </w:t>
      </w:r>
      <w:r w:rsidRPr="00DA3743">
        <w:t>fir-rata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progressjoni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ħsara</w:t>
      </w:r>
      <w:r w:rsidRPr="00DA3743">
        <w:rPr>
          <w:spacing w:val="-3"/>
        </w:rPr>
        <w:t xml:space="preserve"> </w:t>
      </w:r>
      <w:r w:rsidRPr="00DA3743">
        <w:t>strutturali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mqabbel</w:t>
      </w:r>
      <w:r w:rsidRPr="00DA3743">
        <w:rPr>
          <w:spacing w:val="-3"/>
        </w:rPr>
        <w:t xml:space="preserve"> </w:t>
      </w:r>
      <w:r w:rsidRPr="00DA3743">
        <w:t>mal-plaċebo,</w:t>
      </w:r>
      <w:r w:rsidRPr="00DA3743">
        <w:rPr>
          <w:spacing w:val="-3"/>
        </w:rPr>
        <w:t xml:space="preserve"> </w:t>
      </w:r>
      <w:r w:rsidRPr="00DA3743">
        <w:t>kif</w:t>
      </w:r>
      <w:r w:rsidRPr="00DA3743">
        <w:rPr>
          <w:spacing w:val="-3"/>
        </w:rPr>
        <w:t xml:space="preserve"> </w:t>
      </w:r>
      <w:r w:rsidRPr="00DA3743">
        <w:t>tkejjel</w:t>
      </w:r>
      <w:r w:rsidRPr="00DA3743">
        <w:rPr>
          <w:spacing w:val="-3"/>
        </w:rPr>
        <w:t xml:space="preserve"> </w:t>
      </w:r>
      <w:r w:rsidRPr="00DA3743">
        <w:t>mill-bidla mil-linja bażi sal-Ġimgħa</w:t>
      </w:r>
      <w:r w:rsidR="00E97D30" w:rsidRPr="00DA3743">
        <w:t> </w:t>
      </w:r>
      <w:r w:rsidRPr="00DA3743">
        <w:t>24 fil-punteġġ totali mmodifikat vdH-S (medja</w:t>
      </w:r>
      <w:r w:rsidR="00E97D30" w:rsidRPr="00DA3743">
        <w:t> </w:t>
      </w:r>
      <w:r w:rsidRPr="00DA3743">
        <w:t>±</w:t>
      </w:r>
      <w:r w:rsidR="00E97D30" w:rsidRPr="00DA3743">
        <w:t> </w:t>
      </w:r>
      <w:r w:rsidRPr="00DA3743">
        <w:t>punteġġ SD kien</w:t>
      </w:r>
      <w:r w:rsidR="009A694F" w:rsidRPr="00DA3743">
        <w:t xml:space="preserve"> </w:t>
      </w:r>
      <w:r w:rsidRPr="00DA3743">
        <w:t>0.97</w:t>
      </w:r>
      <w:r w:rsidR="008E2044" w:rsidRPr="00DA3743">
        <w:t> </w:t>
      </w:r>
      <w:r w:rsidRPr="00DA3743">
        <w:t>±</w:t>
      </w:r>
      <w:r w:rsidR="008E2044" w:rsidRPr="00DA3743">
        <w:t> </w:t>
      </w:r>
      <w:r w:rsidRPr="00DA3743">
        <w:t>3.85 fil-grupp ta’ plaċebo meta mqabbel ma’ 0.40</w:t>
      </w:r>
      <w:r w:rsidR="00E97D30" w:rsidRPr="00DA3743">
        <w:t> </w:t>
      </w:r>
      <w:r w:rsidRPr="00DA3743">
        <w:t>±</w:t>
      </w:r>
      <w:r w:rsidR="00E97D30" w:rsidRPr="00DA3743">
        <w:t> </w:t>
      </w:r>
      <w:r w:rsidRPr="00DA3743">
        <w:t>2.11 u 0.39</w:t>
      </w:r>
      <w:r w:rsidR="00E97D30" w:rsidRPr="00DA3743">
        <w:t> </w:t>
      </w:r>
      <w:r w:rsidRPr="00DA3743">
        <w:t>±</w:t>
      </w:r>
      <w:r w:rsidR="00E97D30" w:rsidRPr="00DA3743">
        <w:t> </w:t>
      </w:r>
      <w:r w:rsidRPr="00DA3743">
        <w:t>2.40 fil-gruppi ta’ ustekinumab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45</w:t>
      </w:r>
      <w:r w:rsidR="00C84D29" w:rsidRPr="00DA3743">
        <w:rPr>
          <w:spacing w:val="-1"/>
        </w:rPr>
        <w:t> mg</w:t>
      </w:r>
      <w:r w:rsidRPr="00DA3743">
        <w:rPr>
          <w:spacing w:val="-4"/>
        </w:rPr>
        <w:t xml:space="preserve"> </w:t>
      </w:r>
      <w:r w:rsidRPr="00DA3743">
        <w:t>(p</w:t>
      </w:r>
      <w:r w:rsidR="00305489" w:rsidRPr="00DA3743">
        <w:t> &lt; </w:t>
      </w:r>
      <w:r w:rsidRPr="00DA3743">
        <w:t>0.05)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90</w:t>
      </w:r>
      <w:r w:rsidR="00C84D29" w:rsidRPr="00DA3743">
        <w:rPr>
          <w:spacing w:val="-1"/>
        </w:rPr>
        <w:t> mg</w:t>
      </w:r>
      <w:r w:rsidRPr="00DA3743">
        <w:rPr>
          <w:spacing w:val="-4"/>
        </w:rPr>
        <w:t xml:space="preserve"> </w:t>
      </w:r>
      <w:r w:rsidRPr="00DA3743">
        <w:t>(p</w:t>
      </w:r>
      <w:r w:rsidR="00305489" w:rsidRPr="00DA3743">
        <w:t> &lt; </w:t>
      </w:r>
      <w:r w:rsidRPr="00DA3743">
        <w:t>0.001),</w:t>
      </w:r>
      <w:r w:rsidRPr="00DA3743">
        <w:rPr>
          <w:spacing w:val="-2"/>
        </w:rPr>
        <w:t xml:space="preserve"> </w:t>
      </w:r>
      <w:r w:rsidRPr="00DA3743">
        <w:t>rispettivament).</w:t>
      </w:r>
      <w:r w:rsidRPr="00DA3743">
        <w:rPr>
          <w:spacing w:val="-2"/>
        </w:rPr>
        <w:t xml:space="preserve"> </w:t>
      </w:r>
      <w:r w:rsidRPr="00DA3743">
        <w:t>Dan</w:t>
      </w:r>
      <w:r w:rsidRPr="00DA3743">
        <w:rPr>
          <w:spacing w:val="-2"/>
        </w:rPr>
        <w:t xml:space="preserve"> </w:t>
      </w:r>
      <w:r w:rsidRPr="00DA3743">
        <w:t>l-effett</w:t>
      </w:r>
      <w:r w:rsidRPr="00DA3743">
        <w:rPr>
          <w:spacing w:val="-2"/>
        </w:rPr>
        <w:t xml:space="preserve"> </w:t>
      </w:r>
      <w:r w:rsidRPr="00DA3743">
        <w:t>ġie</w:t>
      </w:r>
      <w:r w:rsidRPr="00DA3743">
        <w:rPr>
          <w:spacing w:val="-2"/>
        </w:rPr>
        <w:t xml:space="preserve"> </w:t>
      </w:r>
      <w:r w:rsidRPr="00DA3743">
        <w:t>mill-Istudju</w:t>
      </w:r>
      <w:r w:rsidRPr="00DA3743">
        <w:rPr>
          <w:spacing w:val="-1"/>
        </w:rPr>
        <w:t xml:space="preserve"> </w:t>
      </w:r>
      <w:r w:rsidRPr="00DA3743">
        <w:t>1</w:t>
      </w:r>
      <w:r w:rsidR="008E2044" w:rsidRPr="00DA3743">
        <w:t> </w:t>
      </w:r>
      <w:r w:rsidRPr="00DA3743">
        <w:t>ta’ PsA. L-effett huwa meqjus li ntwera irrispettivament mill-użu konkomittanti ta’ MTX, u nżamm sal-</w:t>
      </w:r>
      <w:r w:rsidR="00D055EE" w:rsidRPr="00DA3743">
        <w:t>ġ</w:t>
      </w:r>
      <w:r w:rsidRPr="00DA3743">
        <w:t>imgħat</w:t>
      </w:r>
      <w:r w:rsidR="00E97D30" w:rsidRPr="00DA3743">
        <w:t> </w:t>
      </w:r>
      <w:r w:rsidRPr="00DA3743">
        <w:t>52 (analiżi integrata) u 100</w:t>
      </w:r>
      <w:r w:rsidR="00E97D30" w:rsidRPr="00DA3743">
        <w:t> </w:t>
      </w:r>
      <w:r w:rsidRPr="00DA3743">
        <w:t>(Studju</w:t>
      </w:r>
      <w:r w:rsidR="00E97D30" w:rsidRPr="00DA3743">
        <w:t> </w:t>
      </w:r>
      <w:r w:rsidRPr="00DA3743">
        <w:t>1 ta’ PsA).</w:t>
      </w:r>
    </w:p>
    <w:p w14:paraId="6D6FEAC5" w14:textId="77777777" w:rsidR="00C74AA6" w:rsidRPr="00DA3743" w:rsidRDefault="00C74AA6" w:rsidP="006902F7">
      <w:pPr>
        <w:suppressAutoHyphens/>
        <w:rPr>
          <w:i/>
        </w:rPr>
      </w:pPr>
    </w:p>
    <w:p w14:paraId="745F54E7" w14:textId="21484AF2" w:rsidR="00843B14" w:rsidRPr="00DA3743" w:rsidRDefault="005E3319" w:rsidP="006902F7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Funzjoni</w:t>
      </w:r>
      <w:r w:rsidRPr="00DA3743">
        <w:rPr>
          <w:i/>
          <w:spacing w:val="-7"/>
          <w:u w:val="single"/>
        </w:rPr>
        <w:t xml:space="preserve"> </w:t>
      </w:r>
      <w:r w:rsidRPr="00DA3743">
        <w:rPr>
          <w:i/>
          <w:u w:val="single"/>
        </w:rPr>
        <w:t>fiżika</w:t>
      </w:r>
      <w:r w:rsidRPr="00DA3743">
        <w:rPr>
          <w:i/>
          <w:spacing w:val="-6"/>
          <w:u w:val="single"/>
        </w:rPr>
        <w:t xml:space="preserve"> </w:t>
      </w:r>
      <w:r w:rsidRPr="00DA3743">
        <w:rPr>
          <w:i/>
          <w:u w:val="single"/>
        </w:rPr>
        <w:t>u</w:t>
      </w:r>
      <w:r w:rsidRPr="00DA3743">
        <w:rPr>
          <w:i/>
          <w:spacing w:val="-7"/>
          <w:u w:val="single"/>
        </w:rPr>
        <w:t xml:space="preserve"> </w:t>
      </w:r>
      <w:r w:rsidRPr="00DA3743">
        <w:rPr>
          <w:i/>
          <w:u w:val="single"/>
        </w:rPr>
        <w:t>kwalità</w:t>
      </w:r>
      <w:r w:rsidRPr="00DA3743">
        <w:rPr>
          <w:i/>
          <w:spacing w:val="-7"/>
          <w:u w:val="single"/>
        </w:rPr>
        <w:t xml:space="preserve"> </w:t>
      </w:r>
      <w:r w:rsidRPr="00DA3743">
        <w:rPr>
          <w:i/>
          <w:u w:val="single"/>
        </w:rPr>
        <w:t>tal-ħajja</w:t>
      </w:r>
      <w:r w:rsidRPr="00DA3743">
        <w:rPr>
          <w:i/>
          <w:spacing w:val="-6"/>
          <w:u w:val="single"/>
        </w:rPr>
        <w:t xml:space="preserve"> </w:t>
      </w:r>
      <w:r w:rsidRPr="00DA3743">
        <w:rPr>
          <w:i/>
          <w:u w:val="single"/>
        </w:rPr>
        <w:t>assoċjata</w:t>
      </w:r>
      <w:r w:rsidRPr="00DA3743">
        <w:rPr>
          <w:i/>
          <w:spacing w:val="-6"/>
          <w:u w:val="single"/>
        </w:rPr>
        <w:t xml:space="preserve"> </w:t>
      </w:r>
      <w:r w:rsidRPr="00DA3743">
        <w:rPr>
          <w:i/>
          <w:u w:val="single"/>
        </w:rPr>
        <w:t>mas-</w:t>
      </w:r>
      <w:r w:rsidRPr="00DA3743">
        <w:rPr>
          <w:i/>
          <w:spacing w:val="-2"/>
          <w:u w:val="single"/>
        </w:rPr>
        <w:t>saħħa</w:t>
      </w:r>
    </w:p>
    <w:p w14:paraId="10512835" w14:textId="77777777" w:rsidR="00404AB9" w:rsidRPr="00DA3743" w:rsidRDefault="00404AB9" w:rsidP="006902F7">
      <w:pPr>
        <w:keepNext/>
        <w:suppressAutoHyphens/>
        <w:rPr>
          <w:i/>
        </w:rPr>
      </w:pPr>
    </w:p>
    <w:p w14:paraId="745F54E8" w14:textId="6E763FFC" w:rsidR="00843B14" w:rsidRPr="00DA3743" w:rsidRDefault="005E3319" w:rsidP="006902F7">
      <w:pPr>
        <w:suppressAutoHyphens/>
      </w:pPr>
      <w:r w:rsidRPr="00DA3743">
        <w:t>Pazjenti kkurati b’ustekinumab urew titjib sinifikanti fil-funzjoni fiżika kif evalwat mid-Disability Index of the Health Assessment Questionnaire (HAQ-DI) f’Ġimgħa</w:t>
      </w:r>
      <w:r w:rsidR="00E97D30" w:rsidRPr="00DA3743">
        <w:t> </w:t>
      </w:r>
      <w:r w:rsidRPr="00DA3743">
        <w:t>24. Il-proporzjon ta’ pazjenti li kisbu titjib klinikament sinifikanti ta’</w:t>
      </w:r>
      <w:r w:rsidRPr="00DA3743">
        <w:rPr>
          <w:spacing w:val="-1"/>
        </w:rPr>
        <w:t xml:space="preserve"> </w:t>
      </w:r>
      <w:r w:rsidR="00305489" w:rsidRPr="00DA3743">
        <w:t>≥ </w:t>
      </w:r>
      <w:r w:rsidRPr="00DA3743">
        <w:t>0.3</w:t>
      </w:r>
      <w:r w:rsidR="00E97D30" w:rsidRPr="00DA3743">
        <w:t> </w:t>
      </w:r>
      <w:r w:rsidRPr="00DA3743">
        <w:t>fil-punteġġ HAQ-DI mil-linja bażi kien ukoll ikbar b’mod sinifikanti</w:t>
      </w:r>
      <w:r w:rsidRPr="00DA3743">
        <w:rPr>
          <w:spacing w:val="-3"/>
        </w:rPr>
        <w:t xml:space="preserve"> </w:t>
      </w:r>
      <w:r w:rsidRPr="00DA3743">
        <w:t>fil-gruppi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mqabbel</w:t>
      </w:r>
      <w:r w:rsidRPr="00DA3743">
        <w:rPr>
          <w:spacing w:val="-3"/>
        </w:rPr>
        <w:t xml:space="preserve"> </w:t>
      </w:r>
      <w:r w:rsidRPr="00DA3743">
        <w:t>mal-plaċebo.</w:t>
      </w:r>
      <w:r w:rsidRPr="00DA3743">
        <w:rPr>
          <w:spacing w:val="-3"/>
        </w:rPr>
        <w:t xml:space="preserve"> </w:t>
      </w:r>
      <w:r w:rsidRPr="00DA3743">
        <w:t>Titjib</w:t>
      </w:r>
      <w:r w:rsidRPr="00DA3743">
        <w:rPr>
          <w:spacing w:val="-3"/>
        </w:rPr>
        <w:t xml:space="preserve"> </w:t>
      </w:r>
      <w:r w:rsidRPr="00DA3743">
        <w:t>fil-punteġġ</w:t>
      </w:r>
      <w:r w:rsidRPr="00DA3743">
        <w:rPr>
          <w:spacing w:val="-5"/>
        </w:rPr>
        <w:t xml:space="preserve"> </w:t>
      </w:r>
      <w:r w:rsidRPr="00DA3743">
        <w:t>HAQ-DI</w:t>
      </w:r>
      <w:r w:rsidRPr="00DA3743">
        <w:rPr>
          <w:spacing w:val="-2"/>
        </w:rPr>
        <w:t xml:space="preserve"> </w:t>
      </w:r>
      <w:r w:rsidRPr="00DA3743">
        <w:t>mill-linja bażi inżamm sal-</w:t>
      </w:r>
      <w:r w:rsidR="00D055EE" w:rsidRPr="00DA3743">
        <w:t>ġ</w:t>
      </w:r>
      <w:r w:rsidRPr="00DA3743">
        <w:t>imgħat</w:t>
      </w:r>
      <w:r w:rsidR="00E97D30" w:rsidRPr="00DA3743">
        <w:t> </w:t>
      </w:r>
      <w:r w:rsidRPr="00DA3743">
        <w:t>52 u 100.</w:t>
      </w:r>
    </w:p>
    <w:p w14:paraId="50522A83" w14:textId="77777777" w:rsidR="008119B3" w:rsidRPr="00DA3743" w:rsidRDefault="008119B3" w:rsidP="0058365E">
      <w:pPr>
        <w:keepNext/>
        <w:suppressAutoHyphens/>
      </w:pPr>
    </w:p>
    <w:p w14:paraId="745F54E9" w14:textId="6B82EBB8" w:rsidR="00843B14" w:rsidRPr="00DA3743" w:rsidRDefault="005E3319" w:rsidP="006902F7">
      <w:pPr>
        <w:suppressAutoHyphens/>
      </w:pPr>
      <w:r w:rsidRPr="00DA3743">
        <w:t>Kien hemm titjib sinifikanti fil-punteġġi DLQI fil-gruppi ta’ ustekinumab meta mqabbla mal-plaċebo f’Ġimgħa</w:t>
      </w:r>
      <w:r w:rsidR="00E97D30" w:rsidRPr="00DA3743">
        <w:rPr>
          <w:spacing w:val="-2"/>
        </w:rPr>
        <w:t> </w:t>
      </w:r>
      <w:r w:rsidRPr="00DA3743">
        <w:t>24,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nżamm</w:t>
      </w:r>
      <w:r w:rsidRPr="00DA3743">
        <w:rPr>
          <w:spacing w:val="-3"/>
        </w:rPr>
        <w:t xml:space="preserve"> </w:t>
      </w:r>
      <w:r w:rsidRPr="00DA3743">
        <w:t>sal-Ġimgħat</w:t>
      </w:r>
      <w:r w:rsidR="00E97D30" w:rsidRPr="00DA3743">
        <w:t> </w:t>
      </w:r>
      <w:r w:rsidRPr="00DA3743">
        <w:t>52</w:t>
      </w:r>
      <w:r w:rsidRPr="00DA3743">
        <w:rPr>
          <w:spacing w:val="-3"/>
        </w:rPr>
        <w:t xml:space="preserve"> </w:t>
      </w:r>
      <w:r w:rsidRPr="00DA3743">
        <w:t>u</w:t>
      </w:r>
      <w:r w:rsidR="00E97D30" w:rsidRPr="00DA3743">
        <w:rPr>
          <w:spacing w:val="-3"/>
        </w:rPr>
        <w:t> </w:t>
      </w:r>
      <w:r w:rsidRPr="00DA3743">
        <w:t>100.</w:t>
      </w:r>
      <w:r w:rsidRPr="00DA3743">
        <w:rPr>
          <w:spacing w:val="-3"/>
        </w:rPr>
        <w:t xml:space="preserve"> </w:t>
      </w:r>
      <w:r w:rsidRPr="00DA3743">
        <w:t>F’PsA</w:t>
      </w:r>
      <w:r w:rsidRPr="00DA3743">
        <w:rPr>
          <w:spacing w:val="-3"/>
        </w:rPr>
        <w:t xml:space="preserve"> </w:t>
      </w:r>
      <w:r w:rsidRPr="00DA3743">
        <w:t>Studju</w:t>
      </w:r>
      <w:r w:rsidR="00E97D30" w:rsidRPr="00DA3743">
        <w:rPr>
          <w:spacing w:val="-2"/>
        </w:rPr>
        <w:t> </w:t>
      </w:r>
      <w:r w:rsidRPr="00DA3743">
        <w:t>2</w:t>
      </w:r>
      <w:r w:rsidRPr="00DA3743">
        <w:rPr>
          <w:spacing w:val="-3"/>
        </w:rPr>
        <w:t xml:space="preserve"> </w:t>
      </w:r>
      <w:r w:rsidRPr="00DA3743">
        <w:t>kien</w:t>
      </w:r>
      <w:r w:rsidRPr="00DA3743">
        <w:rPr>
          <w:spacing w:val="-3"/>
        </w:rPr>
        <w:t xml:space="preserve"> </w:t>
      </w:r>
      <w:r w:rsidRPr="00DA3743">
        <w:t>hemm</w:t>
      </w:r>
      <w:r w:rsidRPr="00DA3743">
        <w:rPr>
          <w:spacing w:val="-3"/>
        </w:rPr>
        <w:t xml:space="preserve"> </w:t>
      </w:r>
      <w:r w:rsidRPr="00DA3743">
        <w:t>titjib</w:t>
      </w:r>
      <w:r w:rsidRPr="00DA3743">
        <w:rPr>
          <w:spacing w:val="-3"/>
        </w:rPr>
        <w:t xml:space="preserve"> </w:t>
      </w:r>
      <w:r w:rsidRPr="00DA3743">
        <w:t>sinifikanti</w:t>
      </w:r>
      <w:r w:rsidRPr="00DA3743">
        <w:rPr>
          <w:spacing w:val="-5"/>
        </w:rPr>
        <w:t xml:space="preserve"> </w:t>
      </w:r>
      <w:r w:rsidRPr="00DA3743">
        <w:t>fil-punteġġi tal-Functional Assessment of Chronic Illness Therapy-Fatigue (FACIT-F) fil-gruppi ta’ ustekinumab meta mqabbla mal-plaċebo f’Ġimgħa</w:t>
      </w:r>
      <w:r w:rsidR="00E97D30" w:rsidRPr="00DA3743">
        <w:t> </w:t>
      </w:r>
      <w:r w:rsidRPr="00DA3743">
        <w:t>24. Il-proporzjon ta’ pazjenti li kisbu titjib klinikament sinifikanti fil-għeja (4</w:t>
      </w:r>
      <w:r w:rsidR="00E97D30" w:rsidRPr="00DA3743">
        <w:t> </w:t>
      </w:r>
      <w:r w:rsidRPr="00DA3743">
        <w:t>punti fi FACIT-F) kien ukoll ogħla b’mod sinifikanti fil-gruppi ta’ ustekinumab meta mqabbla mal-plaċebo. Titjib fil-punteġġi FACIT inżamm sal-Ġimgħa</w:t>
      </w:r>
      <w:r w:rsidR="00E97D30" w:rsidRPr="00DA3743">
        <w:t> </w:t>
      </w:r>
      <w:r w:rsidRPr="00DA3743">
        <w:t>52.</w:t>
      </w:r>
    </w:p>
    <w:p w14:paraId="745F54EA" w14:textId="77777777" w:rsidR="00843B14" w:rsidRPr="00DA3743" w:rsidRDefault="00843B14" w:rsidP="006902F7">
      <w:pPr>
        <w:suppressAutoHyphens/>
      </w:pPr>
    </w:p>
    <w:p w14:paraId="745F54EB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Popolazzjoni</w:t>
      </w:r>
      <w:r w:rsidRPr="00DA3743">
        <w:rPr>
          <w:spacing w:val="-12"/>
          <w:u w:val="single"/>
        </w:rPr>
        <w:t xml:space="preserve"> </w:t>
      </w:r>
      <w:r w:rsidRPr="00DA3743">
        <w:rPr>
          <w:spacing w:val="-2"/>
          <w:u w:val="single"/>
        </w:rPr>
        <w:t>pedjatrika</w:t>
      </w:r>
    </w:p>
    <w:p w14:paraId="6107E030" w14:textId="77777777" w:rsidR="00E97D30" w:rsidRPr="00DA3743" w:rsidRDefault="00E97D30" w:rsidP="006902F7">
      <w:pPr>
        <w:keepNext/>
        <w:suppressAutoHyphens/>
      </w:pPr>
    </w:p>
    <w:p w14:paraId="745F54EC" w14:textId="682EA67B" w:rsidR="00843B14" w:rsidRPr="00DA3743" w:rsidRDefault="000C769E" w:rsidP="006902F7">
      <w:pPr>
        <w:suppressAutoHyphens/>
      </w:pPr>
      <w:r w:rsidRPr="00DA3743">
        <w:t>L-A</w:t>
      </w:r>
      <w:r w:rsidR="005E3319" w:rsidRPr="00DA3743">
        <w:t>ġenzija Ewropea dwar il-Mediċini iddifferiet l-obbligi li jiġu ppreżentati riżultati tal-istudji b’ustekinumab</w:t>
      </w:r>
      <w:r w:rsidR="005E3319" w:rsidRPr="00DA3743">
        <w:rPr>
          <w:spacing w:val="-3"/>
        </w:rPr>
        <w:t xml:space="preserve"> </w:t>
      </w:r>
      <w:r w:rsidR="005E3319" w:rsidRPr="00DA3743">
        <w:t>f’wieħed</w:t>
      </w:r>
      <w:r w:rsidR="005E3319" w:rsidRPr="00DA3743">
        <w:rPr>
          <w:spacing w:val="-3"/>
        </w:rPr>
        <w:t xml:space="preserve"> </w:t>
      </w:r>
      <w:r w:rsidR="005E3319" w:rsidRPr="00DA3743">
        <w:t>jew</w:t>
      </w:r>
      <w:r w:rsidR="005E3319" w:rsidRPr="00DA3743">
        <w:rPr>
          <w:spacing w:val="-3"/>
        </w:rPr>
        <w:t xml:space="preserve"> </w:t>
      </w:r>
      <w:r w:rsidR="005E3319" w:rsidRPr="00DA3743">
        <w:t>iktar</w:t>
      </w:r>
      <w:r w:rsidR="005E3319" w:rsidRPr="00DA3743">
        <w:rPr>
          <w:spacing w:val="-3"/>
        </w:rPr>
        <w:t xml:space="preserve"> </w:t>
      </w:r>
      <w:r w:rsidR="005E3319" w:rsidRPr="00DA3743">
        <w:t>settijiet</w:t>
      </w:r>
      <w:r w:rsidR="005E3319" w:rsidRPr="00DA3743">
        <w:rPr>
          <w:spacing w:val="-3"/>
        </w:rPr>
        <w:t xml:space="preserve"> </w:t>
      </w:r>
      <w:r w:rsidR="005E3319" w:rsidRPr="00DA3743">
        <w:t>tal-popolazzjoni</w:t>
      </w:r>
      <w:r w:rsidR="005E3319" w:rsidRPr="00DA3743">
        <w:rPr>
          <w:spacing w:val="-3"/>
        </w:rPr>
        <w:t xml:space="preserve"> </w:t>
      </w:r>
      <w:r w:rsidR="005E3319" w:rsidRPr="00DA3743">
        <w:t>pedjatrika</w:t>
      </w:r>
      <w:r w:rsidR="005E3319" w:rsidRPr="00DA3743">
        <w:rPr>
          <w:spacing w:val="-3"/>
        </w:rPr>
        <w:t xml:space="preserve"> </w:t>
      </w:r>
      <w:r w:rsidR="005E3319" w:rsidRPr="00DA3743">
        <w:t>b’artrite</w:t>
      </w:r>
      <w:r w:rsidR="005E3319" w:rsidRPr="00DA3743">
        <w:rPr>
          <w:spacing w:val="-3"/>
        </w:rPr>
        <w:t xml:space="preserve"> </w:t>
      </w:r>
      <w:r w:rsidR="005E3319" w:rsidRPr="00DA3743">
        <w:t>idjopatika</w:t>
      </w:r>
      <w:r w:rsidR="005E3319" w:rsidRPr="00DA3743">
        <w:rPr>
          <w:spacing w:val="-3"/>
        </w:rPr>
        <w:t xml:space="preserve"> </w:t>
      </w:r>
      <w:r w:rsidR="005E3319" w:rsidRPr="00DA3743">
        <w:t>ġuvenili</w:t>
      </w:r>
      <w:r w:rsidR="005E3319" w:rsidRPr="00DA3743">
        <w:rPr>
          <w:spacing w:val="-3"/>
        </w:rPr>
        <w:t xml:space="preserve"> </w:t>
      </w:r>
      <w:r w:rsidR="005E3319" w:rsidRPr="00DA3743">
        <w:t>(ara sezzjoni</w:t>
      </w:r>
      <w:r w:rsidR="004F3189" w:rsidRPr="00DA3743">
        <w:t> </w:t>
      </w:r>
      <w:r w:rsidR="005E3319" w:rsidRPr="00DA3743">
        <w:t>4.2 għal informazzjoni dwar l-użu pedjatriku).</w:t>
      </w:r>
    </w:p>
    <w:p w14:paraId="7D04E72B" w14:textId="77777777" w:rsidR="00C74AA6" w:rsidRPr="00DA3743" w:rsidRDefault="00C74AA6" w:rsidP="006902F7">
      <w:pPr>
        <w:suppressAutoHyphens/>
        <w:rPr>
          <w:i/>
        </w:rPr>
      </w:pPr>
    </w:p>
    <w:p w14:paraId="745F54ED" w14:textId="392C8C08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Psorijasi</w:t>
      </w:r>
      <w:r w:rsidRPr="00DA3743">
        <w:rPr>
          <w:i/>
          <w:spacing w:val="-10"/>
        </w:rPr>
        <w:t xml:space="preserve"> </w:t>
      </w:r>
      <w:r w:rsidRPr="00DA3743">
        <w:rPr>
          <w:i/>
        </w:rPr>
        <w:t>tal-plakka</w:t>
      </w:r>
      <w:r w:rsidRPr="00DA3743">
        <w:rPr>
          <w:i/>
          <w:spacing w:val="-9"/>
        </w:rPr>
        <w:t xml:space="preserve"> </w:t>
      </w:r>
      <w:r w:rsidRPr="00DA3743">
        <w:rPr>
          <w:i/>
          <w:spacing w:val="-2"/>
        </w:rPr>
        <w:t>pedjatrika</w:t>
      </w:r>
    </w:p>
    <w:p w14:paraId="0AAFF30C" w14:textId="77777777" w:rsidR="00E97D30" w:rsidRPr="00DA3743" w:rsidRDefault="00E97D30" w:rsidP="006902F7">
      <w:pPr>
        <w:keepNext/>
        <w:suppressAutoHyphens/>
        <w:rPr>
          <w:iCs/>
        </w:rPr>
      </w:pPr>
    </w:p>
    <w:p w14:paraId="745F54EE" w14:textId="20D71FD9" w:rsidR="00843B14" w:rsidRPr="00DA3743" w:rsidRDefault="005E3319" w:rsidP="006902F7">
      <w:pPr>
        <w:suppressAutoHyphens/>
      </w:pP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intwera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jtejjeb</w:t>
      </w:r>
      <w:r w:rsidRPr="00DA3743">
        <w:rPr>
          <w:spacing w:val="-3"/>
        </w:rPr>
        <w:t xml:space="preserve"> </w:t>
      </w:r>
      <w:r w:rsidRPr="00DA3743">
        <w:t>sinjali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sintomi,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kwalità</w:t>
      </w:r>
      <w:r w:rsidRPr="00DA3743">
        <w:rPr>
          <w:spacing w:val="-3"/>
        </w:rPr>
        <w:t xml:space="preserve"> </w:t>
      </w:r>
      <w:r w:rsidRPr="00DA3743">
        <w:t>tal-ħajja</w:t>
      </w:r>
      <w:r w:rsidRPr="00DA3743">
        <w:rPr>
          <w:spacing w:val="-3"/>
        </w:rPr>
        <w:t xml:space="preserve"> </w:t>
      </w:r>
      <w:r w:rsidRPr="00DA3743">
        <w:t>marbuta</w:t>
      </w:r>
      <w:r w:rsidRPr="00DA3743">
        <w:rPr>
          <w:spacing w:val="-3"/>
        </w:rPr>
        <w:t xml:space="preserve"> </w:t>
      </w:r>
      <w:r w:rsidRPr="00DA3743">
        <w:t>mas-saħħa</w:t>
      </w:r>
      <w:r w:rsidRPr="00DA3743">
        <w:rPr>
          <w:spacing w:val="-3"/>
        </w:rPr>
        <w:t xml:space="preserve"> </w:t>
      </w:r>
      <w:r w:rsidRPr="00DA3743">
        <w:t>f’pazjenti pedjatriċi ta’ 6</w:t>
      </w:r>
      <w:r w:rsidR="0029129B" w:rsidRPr="00DA3743">
        <w:t> </w:t>
      </w:r>
      <w:r w:rsidRPr="00DA3743">
        <w:t>snin u aktar bi psorijasi tal-plakka.</w:t>
      </w:r>
    </w:p>
    <w:p w14:paraId="743E9E35" w14:textId="77777777" w:rsidR="00C74AA6" w:rsidRPr="00DA3743" w:rsidRDefault="00C74AA6" w:rsidP="006902F7">
      <w:pPr>
        <w:suppressAutoHyphens/>
        <w:rPr>
          <w:i/>
        </w:rPr>
      </w:pPr>
    </w:p>
    <w:p w14:paraId="745F54EF" w14:textId="40255BC6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Pazjenti</w:t>
      </w:r>
      <w:r w:rsidRPr="00DA3743">
        <w:rPr>
          <w:i/>
          <w:spacing w:val="-10"/>
        </w:rPr>
        <w:t xml:space="preserve"> </w:t>
      </w:r>
      <w:r w:rsidRPr="00DA3743">
        <w:rPr>
          <w:i/>
        </w:rPr>
        <w:t>adolexxenti</w:t>
      </w:r>
      <w:r w:rsidRPr="00DA3743">
        <w:rPr>
          <w:i/>
          <w:spacing w:val="-10"/>
        </w:rPr>
        <w:t xml:space="preserve"> </w:t>
      </w:r>
      <w:r w:rsidRPr="00DA3743">
        <w:rPr>
          <w:i/>
        </w:rPr>
        <w:t>(12-17-il</w:t>
      </w:r>
      <w:r w:rsidRPr="00DA3743">
        <w:rPr>
          <w:i/>
          <w:spacing w:val="-8"/>
        </w:rPr>
        <w:t xml:space="preserve"> </w:t>
      </w:r>
      <w:r w:rsidRPr="00DA3743">
        <w:rPr>
          <w:i/>
          <w:spacing w:val="-2"/>
        </w:rPr>
        <w:t>sena)</w:t>
      </w:r>
    </w:p>
    <w:p w14:paraId="2CBB3E38" w14:textId="77777777" w:rsidR="00E97D30" w:rsidRPr="00DA3743" w:rsidRDefault="00E97D30" w:rsidP="006902F7">
      <w:pPr>
        <w:keepNext/>
        <w:suppressAutoHyphens/>
        <w:rPr>
          <w:iCs/>
        </w:rPr>
      </w:pPr>
    </w:p>
    <w:p w14:paraId="745F54F0" w14:textId="49818C00" w:rsidR="00843B14" w:rsidRPr="00DA3743" w:rsidRDefault="005E3319" w:rsidP="006902F7">
      <w:pPr>
        <w:suppressAutoHyphens/>
      </w:pPr>
      <w:r w:rsidRPr="00DA3743">
        <w:t>L-effikaċja ta’ ustekinumab ġiet studjata f’110</w:t>
      </w:r>
      <w:r w:rsidR="00E97D30" w:rsidRPr="00DA3743">
        <w:t> </w:t>
      </w:r>
      <w:r w:rsidRPr="00DA3743">
        <w:t>pazjenti pedjatriċi b’età minn</w:t>
      </w:r>
      <w:r w:rsidR="00E97D30" w:rsidRPr="00DA3743">
        <w:t> </w:t>
      </w:r>
      <w:r w:rsidRPr="00DA3743">
        <w:t>12 sa 17-il sena bi psorijasi tal-plakka minn moderata sa severa fi studju (CADMUS) b’ħafna ċentri, ta’ fażi</w:t>
      </w:r>
      <w:r w:rsidR="0029129B" w:rsidRPr="00DA3743">
        <w:t> </w:t>
      </w:r>
      <w:r w:rsidRPr="00DA3743">
        <w:t>3, ikkontrollat bi plaċebo, fejn la l-pazjenti li ntgħażlu b’mod każwali u lanqas l-investigaturi ma kienu jafu</w:t>
      </w:r>
      <w:r w:rsidRPr="00DA3743">
        <w:rPr>
          <w:spacing w:val="-3"/>
        </w:rPr>
        <w:t xml:space="preserve"> </w:t>
      </w:r>
      <w:r w:rsidRPr="00DA3743">
        <w:t>liema</w:t>
      </w:r>
      <w:r w:rsidRPr="00DA3743">
        <w:rPr>
          <w:spacing w:val="-3"/>
        </w:rPr>
        <w:t xml:space="preserve"> </w:t>
      </w:r>
      <w:r w:rsidRPr="00DA3743">
        <w:t>mediċina</w:t>
      </w:r>
      <w:r w:rsidRPr="00DA3743">
        <w:rPr>
          <w:spacing w:val="-3"/>
        </w:rPr>
        <w:t xml:space="preserve"> </w:t>
      </w:r>
      <w:r w:rsidRPr="00DA3743">
        <w:t>qed</w:t>
      </w:r>
      <w:r w:rsidRPr="00DA3743">
        <w:rPr>
          <w:spacing w:val="-3"/>
        </w:rPr>
        <w:t xml:space="preserve"> </w:t>
      </w:r>
      <w:r w:rsidRPr="00DA3743">
        <w:t>tintuża.</w:t>
      </w:r>
      <w:r w:rsidRPr="00DA3743">
        <w:rPr>
          <w:spacing w:val="-3"/>
        </w:rPr>
        <w:t xml:space="preserve"> </w:t>
      </w:r>
      <w:r w:rsidRPr="00DA3743">
        <w:t>Il-pazjenti</w:t>
      </w:r>
      <w:r w:rsidRPr="00DA3743">
        <w:rPr>
          <w:spacing w:val="-2"/>
        </w:rPr>
        <w:t xml:space="preserve"> </w:t>
      </w:r>
      <w:r w:rsidRPr="00DA3743">
        <w:t>ntgħażlu</w:t>
      </w:r>
      <w:r w:rsidRPr="00DA3743">
        <w:rPr>
          <w:spacing w:val="-3"/>
        </w:rPr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każwali</w:t>
      </w:r>
      <w:r w:rsidRPr="00DA3743">
        <w:rPr>
          <w:spacing w:val="-3"/>
        </w:rPr>
        <w:t xml:space="preserve"> </w:t>
      </w:r>
      <w:r w:rsidRPr="00DA3743">
        <w:t>biex</w:t>
      </w:r>
      <w:r w:rsidRPr="00DA3743">
        <w:rPr>
          <w:spacing w:val="-3"/>
        </w:rPr>
        <w:t xml:space="preserve"> </w:t>
      </w:r>
      <w:r w:rsidRPr="00DA3743">
        <w:t>jirċievu</w:t>
      </w:r>
      <w:r w:rsidRPr="00DA3743">
        <w:rPr>
          <w:spacing w:val="-3"/>
        </w:rPr>
        <w:t xml:space="preserve"> </w:t>
      </w:r>
      <w:r w:rsidRPr="00DA3743">
        <w:t>plaċebo</w:t>
      </w:r>
      <w:r w:rsidRPr="00DA3743">
        <w:rPr>
          <w:spacing w:val="-3"/>
        </w:rPr>
        <w:t xml:space="preserve"> </w:t>
      </w:r>
      <w:r w:rsidRPr="00DA3743">
        <w:t>(n</w:t>
      </w:r>
      <w:r w:rsidR="0029129B" w:rsidRPr="00DA3743">
        <w:rPr>
          <w:spacing w:val="-2"/>
        </w:rPr>
        <w:t> </w:t>
      </w:r>
      <w:r w:rsidRPr="00DA3743">
        <w:t>=</w:t>
      </w:r>
      <w:r w:rsidR="0029129B" w:rsidRPr="00DA3743">
        <w:rPr>
          <w:spacing w:val="-2"/>
        </w:rPr>
        <w:t> </w:t>
      </w:r>
      <w:r w:rsidRPr="00DA3743">
        <w:t>37),</w:t>
      </w:r>
      <w:r w:rsidRPr="00DA3743">
        <w:rPr>
          <w:spacing w:val="-3"/>
        </w:rPr>
        <w:t xml:space="preserve"> </w:t>
      </w:r>
      <w:r w:rsidRPr="00DA3743">
        <w:t>jew id-doża rrakkomandata ta’ ustekinumab (ara sezzjoni</w:t>
      </w:r>
      <w:r w:rsidR="004F3189" w:rsidRPr="00DA3743">
        <w:t> </w:t>
      </w:r>
      <w:r w:rsidRPr="00DA3743">
        <w:t>4.2; n</w:t>
      </w:r>
      <w:r w:rsidR="00E97D30" w:rsidRPr="00DA3743">
        <w:t> </w:t>
      </w:r>
      <w:r w:rsidRPr="00DA3743">
        <w:t>=</w:t>
      </w:r>
      <w:r w:rsidR="00E97D30" w:rsidRPr="00DA3743">
        <w:t> </w:t>
      </w:r>
      <w:r w:rsidRPr="00DA3743">
        <w:t xml:space="preserve">36) jew nofs id-doża rrakkomandata ta’ </w:t>
      </w:r>
      <w:r w:rsidRPr="00DA3743">
        <w:lastRenderedPageBreak/>
        <w:t>ustekinumab (n</w:t>
      </w:r>
      <w:r w:rsidR="00E97D30" w:rsidRPr="00DA3743">
        <w:t> </w:t>
      </w:r>
      <w:r w:rsidRPr="00DA3743">
        <w:t>=</w:t>
      </w:r>
      <w:r w:rsidR="00E97D30" w:rsidRPr="00DA3743">
        <w:t> </w:t>
      </w:r>
      <w:r w:rsidRPr="00DA3743">
        <w:t>37) permezz ta’ għoti tad-dożi b’injezzjoni taħt il-ġilda f’</w:t>
      </w:r>
      <w:r w:rsidR="00D055EE" w:rsidRPr="00DA3743">
        <w:t>ġ</w:t>
      </w:r>
      <w:r w:rsidRPr="00DA3743">
        <w:t>imgħa</w:t>
      </w:r>
      <w:r w:rsidR="0029129B" w:rsidRPr="00DA3743">
        <w:t> </w:t>
      </w:r>
      <w:r w:rsidRPr="00DA3743">
        <w:t>0 u</w:t>
      </w:r>
      <w:r w:rsidR="0029129B" w:rsidRPr="00DA3743">
        <w:t> </w:t>
      </w:r>
      <w:r w:rsidRPr="00DA3743">
        <w:t>4 segwita</w:t>
      </w:r>
      <w:r w:rsidRPr="00DA3743">
        <w:rPr>
          <w:spacing w:val="40"/>
        </w:rPr>
        <w:t xml:space="preserve"> </w:t>
      </w:r>
      <w:r w:rsidRPr="00DA3743">
        <w:t xml:space="preserve">minn kull 12-il ġimgħa (q12w – </w:t>
      </w:r>
      <w:r w:rsidRPr="00DA3743">
        <w:rPr>
          <w:i/>
        </w:rPr>
        <w:t>every 12</w:t>
      </w:r>
      <w:r w:rsidR="0029129B" w:rsidRPr="00DA3743">
        <w:rPr>
          <w:i/>
        </w:rPr>
        <w:t> </w:t>
      </w:r>
      <w:r w:rsidRPr="00DA3743">
        <w:rPr>
          <w:i/>
        </w:rPr>
        <w:t>weeks</w:t>
      </w:r>
      <w:r w:rsidRPr="00DA3743">
        <w:t>). F’Ġimgħa</w:t>
      </w:r>
      <w:r w:rsidR="0029129B" w:rsidRPr="00DA3743">
        <w:t> </w:t>
      </w:r>
      <w:r w:rsidRPr="00DA3743">
        <w:t>12, pazjenti ttrattati bi plaċebo qalbu biex jibdew jirċievu ustekinumab.</w:t>
      </w:r>
    </w:p>
    <w:p w14:paraId="745F54F1" w14:textId="77777777" w:rsidR="00843B14" w:rsidRPr="00DA3743" w:rsidRDefault="00843B14" w:rsidP="006902F7">
      <w:pPr>
        <w:suppressAutoHyphens/>
      </w:pPr>
    </w:p>
    <w:p w14:paraId="745F54F4" w14:textId="77A442F2" w:rsidR="00843B14" w:rsidRPr="00DA3743" w:rsidRDefault="005E3319" w:rsidP="006902F7">
      <w:pPr>
        <w:suppressAutoHyphens/>
      </w:pPr>
      <w:r w:rsidRPr="00DA3743">
        <w:t>Pazjenti b’PASI</w:t>
      </w:r>
      <w:r w:rsidRPr="00DA3743">
        <w:rPr>
          <w:spacing w:val="-3"/>
        </w:rPr>
        <w:t xml:space="preserve"> </w:t>
      </w:r>
      <w:r w:rsidR="00305489" w:rsidRPr="00DA3743">
        <w:t>≥ </w:t>
      </w:r>
      <w:r w:rsidRPr="00DA3743">
        <w:t>12, PGA</w:t>
      </w:r>
      <w:r w:rsidRPr="00DA3743">
        <w:rPr>
          <w:spacing w:val="-1"/>
        </w:rPr>
        <w:t xml:space="preserve"> </w:t>
      </w:r>
      <w:r w:rsidR="00305489" w:rsidRPr="00DA3743">
        <w:t>≥ </w:t>
      </w:r>
      <w:r w:rsidRPr="00DA3743">
        <w:t>3 u involviment ta’ BSA ta’ mill-inqas 10%, li kienu kandidati għal terapija</w:t>
      </w:r>
      <w:r w:rsidRPr="00DA3743">
        <w:rPr>
          <w:spacing w:val="-4"/>
        </w:rPr>
        <w:t xml:space="preserve"> </w:t>
      </w:r>
      <w:r w:rsidRPr="00DA3743">
        <w:t>sistemika</w:t>
      </w:r>
      <w:r w:rsidRPr="00DA3743">
        <w:rPr>
          <w:spacing w:val="-4"/>
        </w:rPr>
        <w:t xml:space="preserve"> </w:t>
      </w:r>
      <w:r w:rsidRPr="00DA3743">
        <w:t>jew</w:t>
      </w:r>
      <w:r w:rsidRPr="00DA3743">
        <w:rPr>
          <w:spacing w:val="-4"/>
        </w:rPr>
        <w:t xml:space="preserve"> </w:t>
      </w:r>
      <w:r w:rsidRPr="00DA3743">
        <w:t>fototerapija,</w:t>
      </w:r>
      <w:r w:rsidRPr="00DA3743">
        <w:rPr>
          <w:spacing w:val="-4"/>
        </w:rPr>
        <w:t xml:space="preserve"> </w:t>
      </w:r>
      <w:r w:rsidRPr="00DA3743">
        <w:t>kienu</w:t>
      </w:r>
      <w:r w:rsidRPr="00DA3743">
        <w:rPr>
          <w:spacing w:val="-4"/>
        </w:rPr>
        <w:t xml:space="preserve"> </w:t>
      </w:r>
      <w:r w:rsidRPr="00DA3743">
        <w:t>eliġibbli</w:t>
      </w:r>
      <w:r w:rsidRPr="00DA3743">
        <w:rPr>
          <w:spacing w:val="-4"/>
        </w:rPr>
        <w:t xml:space="preserve"> </w:t>
      </w:r>
      <w:r w:rsidRPr="00DA3743">
        <w:t>għall-istudju.</w:t>
      </w:r>
      <w:r w:rsidRPr="00DA3743">
        <w:rPr>
          <w:spacing w:val="-4"/>
        </w:rPr>
        <w:t xml:space="preserve"> </w:t>
      </w:r>
      <w:r w:rsidRPr="00DA3743">
        <w:t>Madwar</w:t>
      </w:r>
      <w:r w:rsidRPr="00DA3743">
        <w:rPr>
          <w:spacing w:val="-4"/>
        </w:rPr>
        <w:t xml:space="preserve"> </w:t>
      </w:r>
      <w:r w:rsidRPr="00DA3743">
        <w:t>60%</w:t>
      </w:r>
      <w:r w:rsidRPr="00DA3743">
        <w:rPr>
          <w:spacing w:val="-4"/>
        </w:rPr>
        <w:t xml:space="preserve"> </w:t>
      </w:r>
      <w:r w:rsidRPr="00DA3743">
        <w:t>tal-pazjenti</w:t>
      </w:r>
      <w:r w:rsidRPr="00DA3743">
        <w:rPr>
          <w:spacing w:val="-4"/>
        </w:rPr>
        <w:t xml:space="preserve"> </w:t>
      </w:r>
      <w:r w:rsidRPr="00DA3743">
        <w:t>kellhom</w:t>
      </w:r>
      <w:r w:rsidR="00C74AA6" w:rsidRPr="00DA3743">
        <w:t xml:space="preserve"> </w:t>
      </w:r>
      <w:r w:rsidRPr="00DA3743">
        <w:t>esponiment</w:t>
      </w:r>
      <w:r w:rsidRPr="00DA3743">
        <w:rPr>
          <w:spacing w:val="-4"/>
        </w:rPr>
        <w:t xml:space="preserve"> </w:t>
      </w:r>
      <w:r w:rsidRPr="00DA3743">
        <w:t>qabel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4"/>
        </w:rPr>
        <w:t xml:space="preserve"> </w:t>
      </w:r>
      <w:r w:rsidRPr="00DA3743">
        <w:t>terapija</w:t>
      </w:r>
      <w:r w:rsidRPr="00DA3743">
        <w:rPr>
          <w:spacing w:val="-4"/>
        </w:rPr>
        <w:t xml:space="preserve"> </w:t>
      </w:r>
      <w:r w:rsidRPr="00DA3743">
        <w:t>sistemika</w:t>
      </w:r>
      <w:r w:rsidRPr="00DA3743">
        <w:rPr>
          <w:spacing w:val="-4"/>
        </w:rPr>
        <w:t xml:space="preserve"> </w:t>
      </w:r>
      <w:r w:rsidRPr="00DA3743">
        <w:t>konvenzjonali</w:t>
      </w:r>
      <w:r w:rsidRPr="00DA3743">
        <w:rPr>
          <w:spacing w:val="-4"/>
        </w:rPr>
        <w:t xml:space="preserve"> </w:t>
      </w:r>
      <w:r w:rsidRPr="00DA3743">
        <w:t>jew</w:t>
      </w:r>
      <w:r w:rsidRPr="00DA3743">
        <w:rPr>
          <w:spacing w:val="-4"/>
        </w:rPr>
        <w:t xml:space="preserve"> </w:t>
      </w:r>
      <w:r w:rsidRPr="00DA3743">
        <w:t>fototerapija.</w:t>
      </w:r>
      <w:r w:rsidRPr="00DA3743">
        <w:rPr>
          <w:spacing w:val="-4"/>
        </w:rPr>
        <w:t xml:space="preserve"> </w:t>
      </w:r>
      <w:r w:rsidRPr="00DA3743">
        <w:t>Madwar</w:t>
      </w:r>
      <w:r w:rsidRPr="00DA3743">
        <w:rPr>
          <w:spacing w:val="-4"/>
        </w:rPr>
        <w:t xml:space="preserve"> </w:t>
      </w:r>
      <w:r w:rsidRPr="00DA3743">
        <w:t>11%</w:t>
      </w:r>
      <w:r w:rsidRPr="00DA3743">
        <w:rPr>
          <w:spacing w:val="-4"/>
        </w:rPr>
        <w:t xml:space="preserve"> </w:t>
      </w:r>
      <w:r w:rsidRPr="00DA3743">
        <w:t>tal-pazjenti kellhom esponiment għal sustanzi bijoloġiċi qabel.</w:t>
      </w:r>
    </w:p>
    <w:p w14:paraId="745F54F5" w14:textId="77777777" w:rsidR="00843B14" w:rsidRPr="00DA3743" w:rsidRDefault="00843B14" w:rsidP="006902F7">
      <w:pPr>
        <w:suppressAutoHyphens/>
      </w:pPr>
    </w:p>
    <w:p w14:paraId="745F54F6" w14:textId="09E4B3BF" w:rsidR="00843B14" w:rsidRPr="00DA3743" w:rsidRDefault="005E3319" w:rsidP="006902F7">
      <w:pPr>
        <w:suppressAutoHyphens/>
      </w:pPr>
      <w:r w:rsidRPr="00DA3743">
        <w:t>L-iskop finali primarju kien il-proporzjon ta’ pazjenti li kisbu punteġġ PGA li fieqet (0) jew hija minima (1) f’Ġimgħa</w:t>
      </w:r>
      <w:r w:rsidR="00F904ED" w:rsidRPr="00DA3743">
        <w:t> </w:t>
      </w:r>
      <w:r w:rsidRPr="00DA3743">
        <w:t>12. Skopijiet finali sekondarji kienu jinkludu PASI</w:t>
      </w:r>
      <w:r w:rsidRPr="00DA3743">
        <w:rPr>
          <w:spacing w:val="-2"/>
        </w:rPr>
        <w:t xml:space="preserve"> </w:t>
      </w:r>
      <w:r w:rsidRPr="00DA3743">
        <w:t>75, PASI</w:t>
      </w:r>
      <w:r w:rsidRPr="00DA3743">
        <w:rPr>
          <w:spacing w:val="-1"/>
        </w:rPr>
        <w:t xml:space="preserve"> </w:t>
      </w:r>
      <w:r w:rsidRPr="00DA3743">
        <w:t>90, bidla mil-linja bażi</w:t>
      </w:r>
      <w:r w:rsidRPr="00DA3743">
        <w:rPr>
          <w:spacing w:val="-2"/>
        </w:rPr>
        <w:t xml:space="preserve"> </w:t>
      </w:r>
      <w:r w:rsidRPr="00DA3743">
        <w:t>fl-Indiċi</w:t>
      </w:r>
      <w:r w:rsidRPr="00DA3743">
        <w:rPr>
          <w:spacing w:val="-3"/>
        </w:rPr>
        <w:t xml:space="preserve"> </w:t>
      </w:r>
      <w:r w:rsidRPr="00DA3743">
        <w:t>Dermatoloġiċi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il-Kwalità</w:t>
      </w:r>
      <w:r w:rsidRPr="00DA3743">
        <w:rPr>
          <w:spacing w:val="-3"/>
        </w:rPr>
        <w:t xml:space="preserve"> </w:t>
      </w:r>
      <w:r w:rsidRPr="00DA3743">
        <w:t>tal-Ħajja</w:t>
      </w:r>
      <w:r w:rsidRPr="00DA3743">
        <w:rPr>
          <w:spacing w:val="-3"/>
        </w:rPr>
        <w:t xml:space="preserve"> </w:t>
      </w:r>
      <w:r w:rsidRPr="00DA3743">
        <w:t>tat-Tfal</w:t>
      </w:r>
      <w:r w:rsidRPr="00DA3743">
        <w:rPr>
          <w:spacing w:val="-3"/>
        </w:rPr>
        <w:t xml:space="preserve"> </w:t>
      </w:r>
      <w:r w:rsidRPr="00DA3743">
        <w:t>(CDLQI -</w:t>
      </w:r>
      <w:r w:rsidRPr="00DA3743">
        <w:rPr>
          <w:spacing w:val="-6"/>
        </w:rPr>
        <w:t xml:space="preserve"> </w:t>
      </w:r>
      <w:r w:rsidRPr="00DA3743">
        <w:rPr>
          <w:i/>
        </w:rPr>
        <w:t>Children’s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Dermatology</w:t>
      </w:r>
      <w:r w:rsidRPr="00DA3743">
        <w:rPr>
          <w:i/>
          <w:spacing w:val="-2"/>
        </w:rPr>
        <w:t xml:space="preserve"> </w:t>
      </w:r>
      <w:r w:rsidRPr="00DA3743">
        <w:rPr>
          <w:i/>
        </w:rPr>
        <w:t>Life Quality Index</w:t>
      </w:r>
      <w:r w:rsidRPr="00DA3743">
        <w:t>), bidla mil-linja bażi fil-punteġġ tal-iskala totali ta’ PedsQL (Inventarju tal-Kwalità tal</w:t>
      </w:r>
      <w:r w:rsidR="008E2044" w:rsidRPr="00DA3743">
        <w:noBreakHyphen/>
      </w:r>
      <w:r w:rsidRPr="00DA3743">
        <w:t xml:space="preserve">Ħajja Pedjatrika - </w:t>
      </w:r>
      <w:r w:rsidRPr="00DA3743">
        <w:rPr>
          <w:i/>
        </w:rPr>
        <w:t>Paediatric Quality of Life Inventory</w:t>
      </w:r>
      <w:r w:rsidRPr="00DA3743">
        <w:t>) f’Ġimgħa</w:t>
      </w:r>
      <w:r w:rsidR="00F904ED" w:rsidRPr="00DA3743">
        <w:t> </w:t>
      </w:r>
      <w:r w:rsidRPr="00DA3743">
        <w:t>12. F’Ġimgħa</w:t>
      </w:r>
      <w:r w:rsidR="00E97D30" w:rsidRPr="00DA3743">
        <w:t> </w:t>
      </w:r>
      <w:r w:rsidRPr="00DA3743">
        <w:t>12, l-individwi ttrattati b’ustekinumab urew titjib ikbar b’mod kliniku fil-psorijasi tagħhom u l-kwalità ta’ ħajja marbuta magħha meta mqabbla mal-plaċebo (</w:t>
      </w:r>
      <w:r w:rsidR="00D055EE" w:rsidRPr="00DA3743">
        <w:t>ara t</w:t>
      </w:r>
      <w:r w:rsidRPr="00DA3743">
        <w:t>abella</w:t>
      </w:r>
      <w:r w:rsidR="007F7929" w:rsidRPr="00DA3743">
        <w:t> </w:t>
      </w:r>
      <w:r w:rsidRPr="00DA3743">
        <w:t>7).</w:t>
      </w:r>
    </w:p>
    <w:p w14:paraId="59DE9D8B" w14:textId="77777777" w:rsidR="008119B3" w:rsidRPr="00DA3743" w:rsidRDefault="008119B3" w:rsidP="006902F7">
      <w:pPr>
        <w:suppressAutoHyphens/>
      </w:pPr>
    </w:p>
    <w:p w14:paraId="745F54F8" w14:textId="25D04E66" w:rsidR="00843B14" w:rsidRPr="00DA3743" w:rsidRDefault="005E3319" w:rsidP="006902F7">
      <w:pPr>
        <w:suppressAutoHyphens/>
      </w:pPr>
      <w:r w:rsidRPr="00DA3743">
        <w:t>Il-pazjenti</w:t>
      </w:r>
      <w:r w:rsidRPr="00DA3743">
        <w:rPr>
          <w:spacing w:val="-2"/>
        </w:rPr>
        <w:t xml:space="preserve"> </w:t>
      </w:r>
      <w:r w:rsidRPr="00DA3743">
        <w:t>kollha</w:t>
      </w:r>
      <w:r w:rsidRPr="00DA3743">
        <w:rPr>
          <w:spacing w:val="-2"/>
        </w:rPr>
        <w:t xml:space="preserve"> </w:t>
      </w:r>
      <w:r w:rsidRPr="00DA3743">
        <w:t>ġew</w:t>
      </w:r>
      <w:r w:rsidRPr="00DA3743">
        <w:rPr>
          <w:spacing w:val="-3"/>
        </w:rPr>
        <w:t xml:space="preserve"> </w:t>
      </w:r>
      <w:r w:rsidRPr="00DA3743">
        <w:t>segwiti</w:t>
      </w:r>
      <w:r w:rsidRPr="00DA3743">
        <w:rPr>
          <w:spacing w:val="-3"/>
        </w:rPr>
        <w:t xml:space="preserve"> </w:t>
      </w:r>
      <w:r w:rsidRPr="00DA3743">
        <w:t>għall-effikaċja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52</w:t>
      </w:r>
      <w:r w:rsidR="00F904ED" w:rsidRPr="00DA3743">
        <w:rPr>
          <w:spacing w:val="-2"/>
        </w:rPr>
        <w:t> 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l-ewwel</w:t>
      </w:r>
      <w:r w:rsidRPr="00DA3743">
        <w:rPr>
          <w:spacing w:val="-2"/>
        </w:rPr>
        <w:t xml:space="preserve"> </w:t>
      </w:r>
      <w:r w:rsidRPr="00DA3743">
        <w:t>għoti</w:t>
      </w:r>
      <w:r w:rsidRPr="00DA3743">
        <w:rPr>
          <w:spacing w:val="-2"/>
        </w:rPr>
        <w:t xml:space="preserve"> </w:t>
      </w:r>
      <w:r w:rsidRPr="00DA3743">
        <w:t>tas-sustanza</w:t>
      </w:r>
      <w:r w:rsidRPr="00DA3743">
        <w:rPr>
          <w:spacing w:val="-3"/>
        </w:rPr>
        <w:t xml:space="preserve"> </w:t>
      </w:r>
      <w:r w:rsidRPr="00DA3743">
        <w:t>tal-istudju. Il-proporzjon ta’ pazjenti b’punteġġ PGA li fiequ (0) jew hija minima (1) u l-proporzjon li kisbu</w:t>
      </w:r>
      <w:r w:rsidR="00DF6303" w:rsidRPr="00DA3743">
        <w:t xml:space="preserve"> </w:t>
      </w:r>
      <w:r w:rsidRPr="00DA3743">
        <w:t>PASI</w:t>
      </w:r>
      <w:r w:rsidR="00E97D30" w:rsidRPr="00DA3743">
        <w:rPr>
          <w:spacing w:val="-6"/>
        </w:rPr>
        <w:t> </w:t>
      </w:r>
      <w:r w:rsidRPr="00DA3743">
        <w:t>75</w:t>
      </w:r>
      <w:r w:rsidRPr="00DA3743">
        <w:rPr>
          <w:spacing w:val="-3"/>
        </w:rPr>
        <w:t xml:space="preserve"> </w:t>
      </w:r>
      <w:r w:rsidRPr="00DA3743">
        <w:t>urew</w:t>
      </w:r>
      <w:r w:rsidRPr="00DA3743">
        <w:rPr>
          <w:spacing w:val="-3"/>
        </w:rPr>
        <w:t xml:space="preserve"> </w:t>
      </w:r>
      <w:r w:rsidRPr="00DA3743">
        <w:t>separazzjoni</w:t>
      </w:r>
      <w:r w:rsidRPr="00DA3743">
        <w:rPr>
          <w:spacing w:val="-3"/>
        </w:rPr>
        <w:t xml:space="preserve"> </w:t>
      </w:r>
      <w:r w:rsidRPr="00DA3743">
        <w:t>bejn</w:t>
      </w:r>
      <w:r w:rsidRPr="00DA3743">
        <w:rPr>
          <w:spacing w:val="-3"/>
        </w:rPr>
        <w:t xml:space="preserve"> </w:t>
      </w:r>
      <w:r w:rsidRPr="00DA3743">
        <w:t>il-grupp</w:t>
      </w:r>
      <w:r w:rsidRPr="00DA3743">
        <w:rPr>
          <w:spacing w:val="-3"/>
        </w:rPr>
        <w:t xml:space="preserve"> </w:t>
      </w:r>
      <w:r w:rsidRPr="00DA3743">
        <w:t>ttrattat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l-plaċebo</w:t>
      </w:r>
      <w:r w:rsidRPr="00DA3743">
        <w:rPr>
          <w:spacing w:val="-3"/>
        </w:rPr>
        <w:t xml:space="preserve"> </w:t>
      </w:r>
      <w:r w:rsidRPr="00DA3743">
        <w:t>fl-ewwel</w:t>
      </w:r>
      <w:r w:rsidRPr="00DA3743">
        <w:rPr>
          <w:spacing w:val="-3"/>
        </w:rPr>
        <w:t xml:space="preserve"> </w:t>
      </w:r>
      <w:r w:rsidRPr="00DA3743">
        <w:t>vista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</w:t>
      </w:r>
      <w:r w:rsidR="008E2044" w:rsidRPr="00DA3743">
        <w:noBreakHyphen/>
      </w:r>
      <w:r w:rsidRPr="00DA3743">
        <w:t>linja bażi f’Ġimgħa</w:t>
      </w:r>
      <w:r w:rsidR="00F904ED" w:rsidRPr="00DA3743">
        <w:t> </w:t>
      </w:r>
      <w:r w:rsidRPr="00DA3743">
        <w:t>4, u laħqu l-massimu f’Ġimgħa</w:t>
      </w:r>
      <w:r w:rsidR="00F904ED" w:rsidRPr="00DA3743">
        <w:t> </w:t>
      </w:r>
      <w:r w:rsidRPr="00DA3743">
        <w:t>12. Titjib f’PGA, PASI, CDLQI u PedsQL inżammu sal-Ġimgħa</w:t>
      </w:r>
      <w:r w:rsidR="00F904ED" w:rsidRPr="00DA3743">
        <w:t> </w:t>
      </w:r>
      <w:r w:rsidRPr="00DA3743">
        <w:t>52 (</w:t>
      </w:r>
      <w:r w:rsidR="00D055EE" w:rsidRPr="00DA3743">
        <w:t>ara t</w:t>
      </w:r>
      <w:r w:rsidRPr="00DA3743">
        <w:t>abella</w:t>
      </w:r>
      <w:r w:rsidR="007F7929" w:rsidRPr="00DA3743">
        <w:t> </w:t>
      </w:r>
      <w:r w:rsidRPr="00DA3743">
        <w:t>7).</w:t>
      </w:r>
    </w:p>
    <w:p w14:paraId="403F255F" w14:textId="77777777" w:rsidR="00C74AA6" w:rsidRPr="00DA3743" w:rsidRDefault="00C74AA6" w:rsidP="006902F7">
      <w:pPr>
        <w:suppressAutoHyphens/>
      </w:pPr>
    </w:p>
    <w:p w14:paraId="745F54F9" w14:textId="2D7DD8D5" w:rsidR="00843B14" w:rsidRPr="00DA3743" w:rsidRDefault="005E3319" w:rsidP="006902F7">
      <w:pPr>
        <w:keepNext/>
        <w:suppressAutoHyphens/>
        <w:rPr>
          <w:b/>
          <w:bCs/>
          <w:iCs/>
          <w:spacing w:val="-5"/>
        </w:rPr>
      </w:pPr>
      <w:r w:rsidRPr="00DA3743">
        <w:rPr>
          <w:b/>
          <w:bCs/>
          <w:iCs/>
        </w:rPr>
        <w:t>Tabella</w:t>
      </w:r>
      <w:r w:rsidR="00F904ED" w:rsidRPr="00DA3743">
        <w:rPr>
          <w:b/>
          <w:bCs/>
          <w:iCs/>
          <w:spacing w:val="-6"/>
        </w:rPr>
        <w:t> </w:t>
      </w:r>
      <w:r w:rsidRPr="00DA3743">
        <w:rPr>
          <w:b/>
          <w:bCs/>
          <w:iCs/>
          <w:spacing w:val="-5"/>
        </w:rPr>
        <w:t>7</w:t>
      </w:r>
      <w:r w:rsidR="00E97D30" w:rsidRPr="00DA3743">
        <w:rPr>
          <w:b/>
          <w:bCs/>
          <w:iCs/>
          <w:spacing w:val="-5"/>
        </w:rPr>
        <w:t>.</w:t>
      </w:r>
      <w:r w:rsidR="009A694F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Sommarju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tal-iskopijiet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finali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primarji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sekondarji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f’Ġimgħa</w:t>
      </w:r>
      <w:r w:rsidR="00F904ED" w:rsidRPr="00DA3743">
        <w:rPr>
          <w:b/>
          <w:bCs/>
          <w:iCs/>
          <w:spacing w:val="-6"/>
        </w:rPr>
        <w:t> </w:t>
      </w:r>
      <w:r w:rsidRPr="00DA3743">
        <w:rPr>
          <w:b/>
          <w:bCs/>
          <w:iCs/>
        </w:rPr>
        <w:t>12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Ġimgħa</w:t>
      </w:r>
      <w:r w:rsidR="00F904ED" w:rsidRPr="00DA3743">
        <w:rPr>
          <w:b/>
          <w:bCs/>
          <w:iCs/>
          <w:spacing w:val="-5"/>
        </w:rPr>
        <w:t> </w:t>
      </w:r>
      <w:r w:rsidRPr="00DA3743">
        <w:rPr>
          <w:b/>
          <w:bCs/>
          <w:iCs/>
          <w:spacing w:val="-5"/>
        </w:rPr>
        <w:t>52</w:t>
      </w:r>
    </w:p>
    <w:p w14:paraId="22656D07" w14:textId="77777777" w:rsidR="00C74AA6" w:rsidRPr="00DA3743" w:rsidRDefault="00C74AA6" w:rsidP="006902F7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2715"/>
        <w:gridCol w:w="2038"/>
        <w:gridCol w:w="2041"/>
        <w:gridCol w:w="2270"/>
      </w:tblGrid>
      <w:tr w:rsidR="00843B14" w:rsidRPr="00DA3743" w14:paraId="745F54FB" w14:textId="77777777" w:rsidTr="00FC6D92">
        <w:trPr>
          <w:cantSplit/>
          <w:trHeight w:val="20"/>
          <w:tblHeader/>
        </w:trPr>
        <w:tc>
          <w:tcPr>
            <w:tcW w:w="5000" w:type="pct"/>
            <w:gridSpan w:val="4"/>
            <w:vAlign w:val="center"/>
          </w:tcPr>
          <w:p w14:paraId="745F54FA" w14:textId="18F7FC55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Studju</w:t>
            </w:r>
            <w:r w:rsidRPr="00DA3743">
              <w:rPr>
                <w:b/>
                <w:spacing w:val="-7"/>
              </w:rPr>
              <w:t xml:space="preserve"> </w:t>
            </w:r>
            <w:r w:rsidRPr="00DA3743">
              <w:rPr>
                <w:b/>
              </w:rPr>
              <w:t>tal-</w:t>
            </w:r>
            <w:r w:rsidR="00070688">
              <w:rPr>
                <w:b/>
              </w:rPr>
              <w:t>P</w:t>
            </w:r>
            <w:r w:rsidRPr="00DA3743">
              <w:rPr>
                <w:b/>
              </w:rPr>
              <w:t>sorijasi</w:t>
            </w:r>
            <w:r w:rsidRPr="00DA3743">
              <w:rPr>
                <w:b/>
                <w:spacing w:val="-7"/>
              </w:rPr>
              <w:t xml:space="preserve"> </w:t>
            </w:r>
            <w:r w:rsidR="00070688">
              <w:rPr>
                <w:b/>
              </w:rPr>
              <w:t>P</w:t>
            </w:r>
            <w:r w:rsidRPr="00DA3743">
              <w:rPr>
                <w:b/>
              </w:rPr>
              <w:t>edjatrika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(CADMUS)</w:t>
            </w:r>
            <w:r w:rsidRPr="00DA3743">
              <w:rPr>
                <w:b/>
                <w:spacing w:val="-8"/>
              </w:rPr>
              <w:t xml:space="preserve"> </w:t>
            </w:r>
            <w:r w:rsidRPr="00DA3743">
              <w:rPr>
                <w:b/>
              </w:rPr>
              <w:t>(Età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12-17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il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  <w:spacing w:val="-2"/>
              </w:rPr>
              <w:t>sena)</w:t>
            </w:r>
          </w:p>
        </w:tc>
      </w:tr>
      <w:tr w:rsidR="00843B14" w:rsidRPr="00DA3743" w14:paraId="745F54FF" w14:textId="77777777" w:rsidTr="00FC6D92">
        <w:trPr>
          <w:cantSplit/>
          <w:trHeight w:val="20"/>
          <w:tblHeader/>
        </w:trPr>
        <w:tc>
          <w:tcPr>
            <w:tcW w:w="1498" w:type="pct"/>
            <w:vMerge w:val="restart"/>
            <w:vAlign w:val="center"/>
          </w:tcPr>
          <w:p w14:paraId="745F54FC" w14:textId="77777777" w:rsidR="00843B14" w:rsidRPr="00DA3743" w:rsidRDefault="00843B14" w:rsidP="006902F7">
            <w:pPr>
              <w:suppressAutoHyphens/>
              <w:ind w:left="113"/>
              <w:rPr>
                <w:sz w:val="20"/>
              </w:rPr>
            </w:pPr>
          </w:p>
        </w:tc>
        <w:tc>
          <w:tcPr>
            <w:tcW w:w="2250" w:type="pct"/>
            <w:gridSpan w:val="2"/>
            <w:vAlign w:val="center"/>
          </w:tcPr>
          <w:p w14:paraId="745F54FD" w14:textId="620C138E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Ġimgħa</w:t>
            </w:r>
            <w:r w:rsidR="00F904ED" w:rsidRPr="00DA3743">
              <w:rPr>
                <w:b/>
              </w:rPr>
              <w:t> </w:t>
            </w:r>
            <w:r w:rsidRPr="00DA3743">
              <w:rPr>
                <w:b/>
                <w:spacing w:val="-5"/>
              </w:rPr>
              <w:t>12</w:t>
            </w:r>
          </w:p>
        </w:tc>
        <w:tc>
          <w:tcPr>
            <w:tcW w:w="1252" w:type="pct"/>
            <w:vAlign w:val="center"/>
          </w:tcPr>
          <w:p w14:paraId="745F54FE" w14:textId="1D6BE6EC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Ġimgħa</w:t>
            </w:r>
            <w:r w:rsidR="00F904ED" w:rsidRPr="00DA3743">
              <w:rPr>
                <w:b/>
              </w:rPr>
              <w:t> </w:t>
            </w:r>
            <w:r w:rsidRPr="00DA3743">
              <w:rPr>
                <w:b/>
                <w:spacing w:val="-5"/>
              </w:rPr>
              <w:t>52</w:t>
            </w:r>
          </w:p>
        </w:tc>
      </w:tr>
      <w:tr w:rsidR="00302FE9" w:rsidRPr="00DA3743" w14:paraId="745F5505" w14:textId="77777777" w:rsidTr="00FC6D92">
        <w:trPr>
          <w:cantSplit/>
          <w:trHeight w:val="20"/>
          <w:tblHeader/>
        </w:trPr>
        <w:tc>
          <w:tcPr>
            <w:tcW w:w="1498" w:type="pct"/>
            <w:vMerge/>
            <w:tcBorders>
              <w:top w:val="nil"/>
            </w:tcBorders>
            <w:vAlign w:val="center"/>
          </w:tcPr>
          <w:p w14:paraId="745F5500" w14:textId="77777777" w:rsidR="00843B14" w:rsidRPr="00DA3743" w:rsidRDefault="00843B14" w:rsidP="006902F7">
            <w:pPr>
              <w:suppressAutoHyphens/>
              <w:ind w:left="113"/>
              <w:rPr>
                <w:sz w:val="2"/>
                <w:szCs w:val="2"/>
              </w:rPr>
            </w:pPr>
          </w:p>
        </w:tc>
        <w:tc>
          <w:tcPr>
            <w:tcW w:w="1124" w:type="pct"/>
            <w:vAlign w:val="center"/>
          </w:tcPr>
          <w:p w14:paraId="745F5501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  <w:spacing w:val="-2"/>
              </w:rPr>
              <w:t>Plaċebo</w:t>
            </w:r>
          </w:p>
        </w:tc>
        <w:tc>
          <w:tcPr>
            <w:tcW w:w="1126" w:type="pct"/>
            <w:vAlign w:val="center"/>
          </w:tcPr>
          <w:p w14:paraId="745F5502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  <w:spacing w:val="-4"/>
              </w:rPr>
              <w:t>Doża</w:t>
            </w:r>
          </w:p>
          <w:p w14:paraId="745F5503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rrakkomandata</w:t>
            </w:r>
            <w:r w:rsidRPr="00DA3743">
              <w:rPr>
                <w:b/>
                <w:bCs/>
                <w:spacing w:val="-14"/>
              </w:rPr>
              <w:t xml:space="preserve"> </w:t>
            </w:r>
            <w:r w:rsidRPr="00DA3743">
              <w:rPr>
                <w:b/>
                <w:bCs/>
              </w:rPr>
              <w:t xml:space="preserve">ta’ </w:t>
            </w:r>
            <w:r w:rsidRPr="00DA3743">
              <w:rPr>
                <w:b/>
                <w:bCs/>
                <w:spacing w:val="-2"/>
              </w:rPr>
              <w:t>Ustekinumab</w:t>
            </w:r>
          </w:p>
        </w:tc>
        <w:tc>
          <w:tcPr>
            <w:tcW w:w="1252" w:type="pct"/>
            <w:vAlign w:val="center"/>
          </w:tcPr>
          <w:p w14:paraId="745F5504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Doża</w:t>
            </w:r>
            <w:r w:rsidRPr="00DA3743">
              <w:rPr>
                <w:b/>
                <w:bCs/>
                <w:spacing w:val="-14"/>
              </w:rPr>
              <w:t xml:space="preserve"> </w:t>
            </w:r>
            <w:r w:rsidRPr="00DA3743">
              <w:rPr>
                <w:b/>
                <w:bCs/>
              </w:rPr>
              <w:t>rrakkomandata ta’ Ustekinumab</w:t>
            </w:r>
          </w:p>
        </w:tc>
      </w:tr>
      <w:tr w:rsidR="00302FE9" w:rsidRPr="00DA3743" w14:paraId="745F550A" w14:textId="77777777" w:rsidTr="00FC6D92">
        <w:trPr>
          <w:cantSplit/>
          <w:trHeight w:val="20"/>
          <w:tblHeader/>
        </w:trPr>
        <w:tc>
          <w:tcPr>
            <w:tcW w:w="1498" w:type="pct"/>
            <w:vMerge/>
            <w:tcBorders>
              <w:top w:val="nil"/>
            </w:tcBorders>
            <w:vAlign w:val="center"/>
          </w:tcPr>
          <w:p w14:paraId="745F5506" w14:textId="77777777" w:rsidR="00843B14" w:rsidRPr="00DA3743" w:rsidRDefault="00843B14" w:rsidP="006902F7">
            <w:pPr>
              <w:suppressAutoHyphens/>
              <w:ind w:left="113"/>
              <w:rPr>
                <w:sz w:val="2"/>
                <w:szCs w:val="2"/>
              </w:rPr>
            </w:pPr>
          </w:p>
        </w:tc>
        <w:tc>
          <w:tcPr>
            <w:tcW w:w="1124" w:type="pct"/>
            <w:vAlign w:val="center"/>
          </w:tcPr>
          <w:p w14:paraId="745F5507" w14:textId="77777777" w:rsidR="00843B14" w:rsidRPr="00DA3743" w:rsidRDefault="005E3319" w:rsidP="006902F7">
            <w:pPr>
              <w:keepNext/>
              <w:suppressAutoHyphens/>
              <w:jc w:val="center"/>
            </w:pPr>
            <w:r w:rsidRPr="00DA3743">
              <w:t xml:space="preserve">N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126" w:type="pct"/>
            <w:vAlign w:val="center"/>
          </w:tcPr>
          <w:p w14:paraId="745F5508" w14:textId="77777777" w:rsidR="00843B14" w:rsidRPr="00DA3743" w:rsidRDefault="005E3319" w:rsidP="006902F7">
            <w:pPr>
              <w:keepNext/>
              <w:suppressAutoHyphens/>
              <w:jc w:val="center"/>
            </w:pPr>
            <w:r w:rsidRPr="00DA3743">
              <w:t xml:space="preserve">N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252" w:type="pct"/>
            <w:vAlign w:val="center"/>
          </w:tcPr>
          <w:p w14:paraId="745F5509" w14:textId="77777777" w:rsidR="00843B14" w:rsidRPr="00DA3743" w:rsidRDefault="005E3319" w:rsidP="006902F7">
            <w:pPr>
              <w:keepNext/>
              <w:suppressAutoHyphens/>
              <w:jc w:val="center"/>
            </w:pPr>
            <w:r w:rsidRPr="00DA3743">
              <w:t xml:space="preserve">N </w:t>
            </w:r>
            <w:r w:rsidRPr="00DA3743">
              <w:rPr>
                <w:spacing w:val="-5"/>
              </w:rPr>
              <w:t>(%)</w:t>
            </w:r>
          </w:p>
        </w:tc>
      </w:tr>
      <w:tr w:rsidR="00302FE9" w:rsidRPr="00DA3743" w14:paraId="745F550F" w14:textId="77777777" w:rsidTr="00FC6D92">
        <w:trPr>
          <w:cantSplit/>
          <w:trHeight w:val="20"/>
        </w:trPr>
        <w:tc>
          <w:tcPr>
            <w:tcW w:w="1498" w:type="pct"/>
            <w:vAlign w:val="center"/>
          </w:tcPr>
          <w:p w14:paraId="745F550B" w14:textId="77777777" w:rsidR="00843B14" w:rsidRPr="00DA3743" w:rsidRDefault="005E3319" w:rsidP="006902F7">
            <w:pPr>
              <w:suppressAutoHyphens/>
              <w:ind w:left="113"/>
            </w:pPr>
            <w:r w:rsidRPr="00DA3743">
              <w:t>Pazjenti</w:t>
            </w:r>
            <w:r w:rsidRPr="00DA3743">
              <w:rPr>
                <w:spacing w:val="-14"/>
              </w:rPr>
              <w:t xml:space="preserve"> </w:t>
            </w:r>
            <w:r w:rsidRPr="00DA3743">
              <w:t>magħżula</w:t>
            </w:r>
            <w:r w:rsidRPr="00DA3743">
              <w:rPr>
                <w:spacing w:val="-14"/>
              </w:rPr>
              <w:t xml:space="preserve"> </w:t>
            </w:r>
            <w:r w:rsidRPr="00DA3743">
              <w:t xml:space="preserve">b’mod </w:t>
            </w:r>
            <w:r w:rsidRPr="00DA3743">
              <w:rPr>
                <w:spacing w:val="-2"/>
              </w:rPr>
              <w:t>każwali</w:t>
            </w:r>
          </w:p>
        </w:tc>
        <w:tc>
          <w:tcPr>
            <w:tcW w:w="1124" w:type="pct"/>
            <w:vAlign w:val="center"/>
          </w:tcPr>
          <w:p w14:paraId="745F550C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37</w:t>
            </w:r>
          </w:p>
        </w:tc>
        <w:tc>
          <w:tcPr>
            <w:tcW w:w="1126" w:type="pct"/>
            <w:vAlign w:val="center"/>
          </w:tcPr>
          <w:p w14:paraId="745F550D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36</w:t>
            </w:r>
          </w:p>
        </w:tc>
        <w:tc>
          <w:tcPr>
            <w:tcW w:w="1252" w:type="pct"/>
            <w:vAlign w:val="center"/>
          </w:tcPr>
          <w:p w14:paraId="745F550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35</w:t>
            </w:r>
          </w:p>
        </w:tc>
      </w:tr>
      <w:tr w:rsidR="00843B14" w:rsidRPr="00DA3743" w14:paraId="745F5511" w14:textId="77777777" w:rsidTr="00FC6D92">
        <w:trPr>
          <w:cantSplit/>
          <w:trHeight w:val="20"/>
        </w:trPr>
        <w:tc>
          <w:tcPr>
            <w:tcW w:w="5000" w:type="pct"/>
            <w:gridSpan w:val="4"/>
            <w:vAlign w:val="center"/>
          </w:tcPr>
          <w:p w14:paraId="745F5510" w14:textId="77777777" w:rsidR="00843B14" w:rsidRPr="00DA3743" w:rsidRDefault="005E3319" w:rsidP="006902F7">
            <w:pPr>
              <w:suppressAutoHyphens/>
              <w:ind w:left="113"/>
              <w:rPr>
                <w:b/>
              </w:rPr>
            </w:pPr>
            <w:r w:rsidRPr="00DA3743">
              <w:rPr>
                <w:b/>
                <w:spacing w:val="-5"/>
              </w:rPr>
              <w:t>PGA</w:t>
            </w:r>
          </w:p>
        </w:tc>
      </w:tr>
      <w:tr w:rsidR="00302FE9" w:rsidRPr="00DA3743" w14:paraId="745F5516" w14:textId="77777777" w:rsidTr="00FC6D92">
        <w:trPr>
          <w:cantSplit/>
          <w:trHeight w:val="20"/>
        </w:trPr>
        <w:tc>
          <w:tcPr>
            <w:tcW w:w="1498" w:type="pct"/>
            <w:vAlign w:val="center"/>
          </w:tcPr>
          <w:p w14:paraId="745F5512" w14:textId="77777777" w:rsidR="00843B14" w:rsidRPr="00DA3743" w:rsidRDefault="005E3319" w:rsidP="006902F7">
            <w:pPr>
              <w:suppressAutoHyphens/>
              <w:ind w:left="113"/>
            </w:pPr>
            <w:r w:rsidRPr="00DA3743">
              <w:t>PGA</w:t>
            </w:r>
            <w:r w:rsidRPr="00DA3743">
              <w:rPr>
                <w:spacing w:val="-7"/>
              </w:rPr>
              <w:t xml:space="preserve"> </w:t>
            </w:r>
            <w:r w:rsidRPr="00DA3743">
              <w:t>li</w:t>
            </w:r>
            <w:r w:rsidRPr="00DA3743">
              <w:rPr>
                <w:spacing w:val="-7"/>
              </w:rPr>
              <w:t xml:space="preserve"> </w:t>
            </w:r>
            <w:r w:rsidRPr="00DA3743">
              <w:t>fieqet</w:t>
            </w:r>
            <w:r w:rsidRPr="00DA3743">
              <w:rPr>
                <w:spacing w:val="-7"/>
              </w:rPr>
              <w:t xml:space="preserve"> </w:t>
            </w:r>
            <w:r w:rsidRPr="00DA3743">
              <w:t>(0)</w:t>
            </w:r>
            <w:r w:rsidRPr="00DA3743">
              <w:rPr>
                <w:spacing w:val="-7"/>
              </w:rPr>
              <w:t xml:space="preserve"> </w:t>
            </w:r>
            <w:r w:rsidRPr="00DA3743">
              <w:t>jew</w:t>
            </w:r>
            <w:r w:rsidRPr="00DA3743">
              <w:rPr>
                <w:spacing w:val="-7"/>
              </w:rPr>
              <w:t xml:space="preserve"> </w:t>
            </w:r>
            <w:r w:rsidRPr="00DA3743">
              <w:t>hija minima (1)</w:t>
            </w:r>
          </w:p>
        </w:tc>
        <w:tc>
          <w:tcPr>
            <w:tcW w:w="1124" w:type="pct"/>
            <w:vAlign w:val="center"/>
          </w:tcPr>
          <w:p w14:paraId="745F551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2 </w:t>
            </w:r>
            <w:r w:rsidRPr="00DA3743">
              <w:rPr>
                <w:spacing w:val="-2"/>
              </w:rPr>
              <w:t>(5.4%)</w:t>
            </w:r>
          </w:p>
        </w:tc>
        <w:tc>
          <w:tcPr>
            <w:tcW w:w="1126" w:type="pct"/>
            <w:vAlign w:val="center"/>
          </w:tcPr>
          <w:p w14:paraId="745F551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25</w:t>
            </w:r>
            <w:r w:rsidRPr="00DA3743">
              <w:rPr>
                <w:spacing w:val="-2"/>
              </w:rPr>
              <w:t xml:space="preserve"> (69.4%)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1252" w:type="pct"/>
            <w:vAlign w:val="center"/>
          </w:tcPr>
          <w:p w14:paraId="745F551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20</w:t>
            </w:r>
            <w:r w:rsidRPr="00DA3743">
              <w:rPr>
                <w:spacing w:val="-2"/>
              </w:rPr>
              <w:t xml:space="preserve"> (57.1%)</w:t>
            </w:r>
          </w:p>
        </w:tc>
      </w:tr>
      <w:tr w:rsidR="00302FE9" w:rsidRPr="00DA3743" w14:paraId="745F551B" w14:textId="77777777" w:rsidTr="00FC6D92">
        <w:trPr>
          <w:cantSplit/>
          <w:trHeight w:val="20"/>
        </w:trPr>
        <w:tc>
          <w:tcPr>
            <w:tcW w:w="1498" w:type="pct"/>
            <w:vAlign w:val="center"/>
          </w:tcPr>
          <w:p w14:paraId="745F5517" w14:textId="77777777" w:rsidR="00843B14" w:rsidRPr="00DA3743" w:rsidRDefault="005E3319" w:rsidP="006902F7">
            <w:pPr>
              <w:suppressAutoHyphens/>
              <w:ind w:left="113"/>
            </w:pPr>
            <w:r w:rsidRPr="00DA3743">
              <w:t>PGA</w:t>
            </w:r>
            <w:r w:rsidRPr="00DA3743">
              <w:rPr>
                <w:spacing w:val="-4"/>
              </w:rPr>
              <w:t xml:space="preserve"> </w:t>
            </w:r>
            <w:r w:rsidRPr="00DA3743">
              <w:t>li</w:t>
            </w:r>
            <w:r w:rsidRPr="00DA3743">
              <w:rPr>
                <w:spacing w:val="-4"/>
              </w:rPr>
              <w:t xml:space="preserve"> </w:t>
            </w:r>
            <w:r w:rsidRPr="00DA3743">
              <w:t>fieqet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5"/>
              </w:rPr>
              <w:t>(0)</w:t>
            </w:r>
          </w:p>
        </w:tc>
        <w:tc>
          <w:tcPr>
            <w:tcW w:w="1124" w:type="pct"/>
            <w:vAlign w:val="center"/>
          </w:tcPr>
          <w:p w14:paraId="745F551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1 </w:t>
            </w:r>
            <w:r w:rsidRPr="00DA3743">
              <w:rPr>
                <w:spacing w:val="-2"/>
              </w:rPr>
              <w:t>(2.7%)</w:t>
            </w:r>
          </w:p>
        </w:tc>
        <w:tc>
          <w:tcPr>
            <w:tcW w:w="1126" w:type="pct"/>
            <w:vAlign w:val="center"/>
          </w:tcPr>
          <w:p w14:paraId="745F551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17</w:t>
            </w:r>
            <w:r w:rsidRPr="00DA3743">
              <w:rPr>
                <w:spacing w:val="-2"/>
              </w:rPr>
              <w:t xml:space="preserve"> (47.2%)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1252" w:type="pct"/>
            <w:vAlign w:val="center"/>
          </w:tcPr>
          <w:p w14:paraId="745F551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13</w:t>
            </w:r>
            <w:r w:rsidRPr="00DA3743">
              <w:rPr>
                <w:spacing w:val="-2"/>
              </w:rPr>
              <w:t xml:space="preserve"> (37.1%)</w:t>
            </w:r>
          </w:p>
        </w:tc>
      </w:tr>
      <w:tr w:rsidR="00843B14" w:rsidRPr="00DA3743" w14:paraId="745F551D" w14:textId="77777777" w:rsidTr="00FC6D92">
        <w:trPr>
          <w:cantSplit/>
          <w:trHeight w:val="20"/>
        </w:trPr>
        <w:tc>
          <w:tcPr>
            <w:tcW w:w="5000" w:type="pct"/>
            <w:gridSpan w:val="4"/>
            <w:vAlign w:val="center"/>
          </w:tcPr>
          <w:p w14:paraId="745F551C" w14:textId="77777777" w:rsidR="00843B14" w:rsidRPr="00DA3743" w:rsidRDefault="005E3319" w:rsidP="006902F7">
            <w:pPr>
              <w:suppressAutoHyphens/>
              <w:ind w:left="113"/>
              <w:rPr>
                <w:b/>
              </w:rPr>
            </w:pPr>
            <w:r w:rsidRPr="00DA3743">
              <w:rPr>
                <w:b/>
                <w:spacing w:val="-4"/>
              </w:rPr>
              <w:t>PASI</w:t>
            </w:r>
          </w:p>
        </w:tc>
      </w:tr>
      <w:tr w:rsidR="00302FE9" w:rsidRPr="00DA3743" w14:paraId="745F5522" w14:textId="77777777" w:rsidTr="00FC6D92">
        <w:trPr>
          <w:cantSplit/>
          <w:trHeight w:val="20"/>
        </w:trPr>
        <w:tc>
          <w:tcPr>
            <w:tcW w:w="1498" w:type="pct"/>
            <w:vAlign w:val="center"/>
          </w:tcPr>
          <w:p w14:paraId="745F551E" w14:textId="77777777" w:rsidR="00843B14" w:rsidRPr="00DA3743" w:rsidRDefault="005E3319" w:rsidP="006902F7">
            <w:pPr>
              <w:suppressAutoHyphens/>
              <w:ind w:left="113"/>
            </w:pPr>
            <w:r w:rsidRPr="00DA3743">
              <w:t>Dawk</w:t>
            </w:r>
            <w:r w:rsidRPr="00DA3743">
              <w:rPr>
                <w:spacing w:val="-14"/>
              </w:rPr>
              <w:t xml:space="preserve"> </w:t>
            </w:r>
            <w:r w:rsidRPr="00DA3743">
              <w:t>li</w:t>
            </w:r>
            <w:r w:rsidRPr="00DA3743">
              <w:rPr>
                <w:spacing w:val="-14"/>
              </w:rPr>
              <w:t xml:space="preserve"> </w:t>
            </w:r>
            <w:r w:rsidRPr="00DA3743">
              <w:t>rrispondew PASI 75</w:t>
            </w:r>
          </w:p>
        </w:tc>
        <w:tc>
          <w:tcPr>
            <w:tcW w:w="1124" w:type="pct"/>
            <w:vAlign w:val="center"/>
          </w:tcPr>
          <w:p w14:paraId="745F551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4 </w:t>
            </w:r>
            <w:r w:rsidRPr="00DA3743">
              <w:rPr>
                <w:spacing w:val="-2"/>
              </w:rPr>
              <w:t>(10.8%)</w:t>
            </w:r>
          </w:p>
        </w:tc>
        <w:tc>
          <w:tcPr>
            <w:tcW w:w="1126" w:type="pct"/>
            <w:vAlign w:val="center"/>
          </w:tcPr>
          <w:p w14:paraId="745F552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29</w:t>
            </w:r>
            <w:r w:rsidRPr="00DA3743">
              <w:rPr>
                <w:spacing w:val="-2"/>
              </w:rPr>
              <w:t xml:space="preserve"> (80.6%)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1252" w:type="pct"/>
            <w:vAlign w:val="center"/>
          </w:tcPr>
          <w:p w14:paraId="745F552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28</w:t>
            </w:r>
            <w:r w:rsidRPr="00DA3743">
              <w:rPr>
                <w:spacing w:val="-2"/>
              </w:rPr>
              <w:t xml:space="preserve"> (80.0%)</w:t>
            </w:r>
          </w:p>
        </w:tc>
      </w:tr>
      <w:tr w:rsidR="00302FE9" w:rsidRPr="00DA3743" w14:paraId="745F5527" w14:textId="77777777" w:rsidTr="00FC6D92">
        <w:trPr>
          <w:cantSplit/>
          <w:trHeight w:val="20"/>
        </w:trPr>
        <w:tc>
          <w:tcPr>
            <w:tcW w:w="1498" w:type="pct"/>
            <w:vAlign w:val="center"/>
          </w:tcPr>
          <w:p w14:paraId="745F5523" w14:textId="77777777" w:rsidR="00843B14" w:rsidRPr="00DA3743" w:rsidRDefault="005E3319" w:rsidP="006902F7">
            <w:pPr>
              <w:suppressAutoHyphens/>
              <w:ind w:left="113"/>
            </w:pPr>
            <w:r w:rsidRPr="00DA3743">
              <w:t>Dawk</w:t>
            </w:r>
            <w:r w:rsidRPr="00DA3743">
              <w:rPr>
                <w:spacing w:val="-14"/>
              </w:rPr>
              <w:t xml:space="preserve"> </w:t>
            </w:r>
            <w:r w:rsidRPr="00DA3743">
              <w:t>li</w:t>
            </w:r>
            <w:r w:rsidRPr="00DA3743">
              <w:rPr>
                <w:spacing w:val="-14"/>
              </w:rPr>
              <w:t xml:space="preserve"> </w:t>
            </w:r>
            <w:r w:rsidRPr="00DA3743">
              <w:t>rrispondew PASI 90</w:t>
            </w:r>
          </w:p>
        </w:tc>
        <w:tc>
          <w:tcPr>
            <w:tcW w:w="1124" w:type="pct"/>
            <w:vAlign w:val="center"/>
          </w:tcPr>
          <w:p w14:paraId="745F552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2 </w:t>
            </w:r>
            <w:r w:rsidRPr="00DA3743">
              <w:rPr>
                <w:spacing w:val="-2"/>
              </w:rPr>
              <w:t>(5.4%)</w:t>
            </w:r>
          </w:p>
        </w:tc>
        <w:tc>
          <w:tcPr>
            <w:tcW w:w="1126" w:type="pct"/>
            <w:vAlign w:val="center"/>
          </w:tcPr>
          <w:p w14:paraId="745F552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22</w:t>
            </w:r>
            <w:r w:rsidRPr="00DA3743">
              <w:rPr>
                <w:spacing w:val="-2"/>
              </w:rPr>
              <w:t xml:space="preserve"> (61.1%)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1252" w:type="pct"/>
            <w:vAlign w:val="center"/>
          </w:tcPr>
          <w:p w14:paraId="745F552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23</w:t>
            </w:r>
            <w:r w:rsidRPr="00DA3743">
              <w:rPr>
                <w:spacing w:val="-2"/>
              </w:rPr>
              <w:t xml:space="preserve"> (65.7%)</w:t>
            </w:r>
          </w:p>
        </w:tc>
      </w:tr>
      <w:tr w:rsidR="00302FE9" w:rsidRPr="00DA3743" w14:paraId="745F552C" w14:textId="77777777" w:rsidTr="00FC6D92">
        <w:trPr>
          <w:cantSplit/>
          <w:trHeight w:val="20"/>
        </w:trPr>
        <w:tc>
          <w:tcPr>
            <w:tcW w:w="1498" w:type="pct"/>
            <w:vAlign w:val="center"/>
          </w:tcPr>
          <w:p w14:paraId="745F5528" w14:textId="77777777" w:rsidR="00843B14" w:rsidRPr="00DA3743" w:rsidRDefault="005E3319" w:rsidP="006902F7">
            <w:pPr>
              <w:suppressAutoHyphens/>
              <w:ind w:left="113"/>
            </w:pPr>
            <w:r w:rsidRPr="00DA3743">
              <w:t>Dawk</w:t>
            </w:r>
            <w:r w:rsidRPr="00DA3743">
              <w:rPr>
                <w:spacing w:val="-14"/>
              </w:rPr>
              <w:t xml:space="preserve"> </w:t>
            </w:r>
            <w:r w:rsidRPr="00DA3743">
              <w:t>li</w:t>
            </w:r>
            <w:r w:rsidRPr="00DA3743">
              <w:rPr>
                <w:spacing w:val="-14"/>
              </w:rPr>
              <w:t xml:space="preserve"> </w:t>
            </w:r>
            <w:r w:rsidRPr="00DA3743">
              <w:t>rrispondew PASI 100</w:t>
            </w:r>
          </w:p>
        </w:tc>
        <w:tc>
          <w:tcPr>
            <w:tcW w:w="1124" w:type="pct"/>
            <w:vAlign w:val="center"/>
          </w:tcPr>
          <w:p w14:paraId="745F552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1 </w:t>
            </w:r>
            <w:r w:rsidRPr="00DA3743">
              <w:rPr>
                <w:spacing w:val="-2"/>
              </w:rPr>
              <w:t>(2.7%)</w:t>
            </w:r>
          </w:p>
        </w:tc>
        <w:tc>
          <w:tcPr>
            <w:tcW w:w="1126" w:type="pct"/>
            <w:vAlign w:val="center"/>
          </w:tcPr>
          <w:p w14:paraId="745F552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14</w:t>
            </w:r>
            <w:r w:rsidRPr="00DA3743">
              <w:rPr>
                <w:spacing w:val="-2"/>
              </w:rPr>
              <w:t xml:space="preserve"> (38.9%)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1252" w:type="pct"/>
            <w:vAlign w:val="center"/>
          </w:tcPr>
          <w:p w14:paraId="745F552B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13</w:t>
            </w:r>
            <w:r w:rsidRPr="00DA3743">
              <w:rPr>
                <w:spacing w:val="-2"/>
              </w:rPr>
              <w:t xml:space="preserve"> (37.1%)</w:t>
            </w:r>
          </w:p>
        </w:tc>
      </w:tr>
      <w:tr w:rsidR="00843B14" w:rsidRPr="00DA3743" w14:paraId="745F552E" w14:textId="77777777" w:rsidTr="00FC6D92">
        <w:trPr>
          <w:cantSplit/>
          <w:trHeight w:val="20"/>
        </w:trPr>
        <w:tc>
          <w:tcPr>
            <w:tcW w:w="5000" w:type="pct"/>
            <w:gridSpan w:val="4"/>
            <w:vAlign w:val="center"/>
          </w:tcPr>
          <w:p w14:paraId="745F552D" w14:textId="77777777" w:rsidR="00843B14" w:rsidRPr="00DA3743" w:rsidRDefault="005E3319" w:rsidP="00950254">
            <w:pPr>
              <w:keepNext/>
              <w:suppressAutoHyphens/>
              <w:ind w:left="113"/>
              <w:rPr>
                <w:b/>
              </w:rPr>
            </w:pPr>
            <w:r w:rsidRPr="00DA3743">
              <w:rPr>
                <w:b/>
                <w:spacing w:val="-2"/>
              </w:rPr>
              <w:t>CDLQI</w:t>
            </w:r>
          </w:p>
        </w:tc>
      </w:tr>
      <w:tr w:rsidR="00302FE9" w:rsidRPr="00DA3743" w14:paraId="745F5533" w14:textId="77777777" w:rsidTr="00FC6D92">
        <w:trPr>
          <w:cantSplit/>
          <w:trHeight w:val="20"/>
        </w:trPr>
        <w:tc>
          <w:tcPr>
            <w:tcW w:w="1498" w:type="pct"/>
            <w:vAlign w:val="center"/>
          </w:tcPr>
          <w:p w14:paraId="745F552F" w14:textId="77777777" w:rsidR="00843B14" w:rsidRPr="00DA3743" w:rsidRDefault="005E3319" w:rsidP="00950254">
            <w:pPr>
              <w:keepNext/>
              <w:suppressAutoHyphens/>
              <w:ind w:left="113"/>
            </w:pPr>
            <w:r w:rsidRPr="00DA3743">
              <w:t>CDLQI</w:t>
            </w:r>
            <w:r w:rsidRPr="00DA3743">
              <w:rPr>
                <w:spacing w:val="-3"/>
              </w:rPr>
              <w:t xml:space="preserve"> </w:t>
            </w:r>
            <w:r w:rsidRPr="00DA3743">
              <w:t>ta’</w:t>
            </w:r>
            <w:r w:rsidRPr="00DA3743">
              <w:rPr>
                <w:spacing w:val="-3"/>
              </w:rPr>
              <w:t xml:space="preserve"> </w:t>
            </w:r>
            <w:r w:rsidRPr="00DA3743">
              <w:t>0</w:t>
            </w:r>
            <w:r w:rsidRPr="00DA3743">
              <w:rPr>
                <w:spacing w:val="-3"/>
              </w:rPr>
              <w:t xml:space="preserve"> </w:t>
            </w:r>
            <w:r w:rsidRPr="00DA3743">
              <w:t>jew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5"/>
              </w:rPr>
              <w:t>1</w:t>
            </w:r>
            <w:r w:rsidRPr="00DA3743">
              <w:rPr>
                <w:spacing w:val="-5"/>
                <w:vertAlign w:val="superscript"/>
              </w:rPr>
              <w:t>b</w:t>
            </w:r>
          </w:p>
        </w:tc>
        <w:tc>
          <w:tcPr>
            <w:tcW w:w="1124" w:type="pct"/>
            <w:vAlign w:val="center"/>
          </w:tcPr>
          <w:p w14:paraId="745F553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6 </w:t>
            </w:r>
            <w:r w:rsidRPr="00DA3743">
              <w:rPr>
                <w:spacing w:val="-2"/>
              </w:rPr>
              <w:t>(16.2%)</w:t>
            </w:r>
          </w:p>
        </w:tc>
        <w:tc>
          <w:tcPr>
            <w:tcW w:w="1126" w:type="pct"/>
            <w:vAlign w:val="center"/>
          </w:tcPr>
          <w:p w14:paraId="745F553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18 </w:t>
            </w:r>
            <w:r w:rsidRPr="00DA3743">
              <w:rPr>
                <w:spacing w:val="-2"/>
              </w:rPr>
              <w:t>(50.0%)</w:t>
            </w:r>
            <w:r w:rsidRPr="00DA3743">
              <w:rPr>
                <w:spacing w:val="-2"/>
                <w:vertAlign w:val="superscript"/>
              </w:rPr>
              <w:t>c</w:t>
            </w:r>
          </w:p>
        </w:tc>
        <w:tc>
          <w:tcPr>
            <w:tcW w:w="1252" w:type="pct"/>
            <w:vAlign w:val="center"/>
          </w:tcPr>
          <w:p w14:paraId="745F5532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20</w:t>
            </w:r>
            <w:r w:rsidRPr="00DA3743">
              <w:rPr>
                <w:spacing w:val="-2"/>
              </w:rPr>
              <w:t xml:space="preserve"> (57.1%)</w:t>
            </w:r>
          </w:p>
        </w:tc>
      </w:tr>
      <w:tr w:rsidR="00843B14" w:rsidRPr="00DA3743" w14:paraId="745F5535" w14:textId="77777777" w:rsidTr="00FC6D92">
        <w:trPr>
          <w:cantSplit/>
          <w:trHeight w:val="20"/>
        </w:trPr>
        <w:tc>
          <w:tcPr>
            <w:tcW w:w="5000" w:type="pct"/>
            <w:gridSpan w:val="4"/>
            <w:vAlign w:val="center"/>
          </w:tcPr>
          <w:p w14:paraId="745F5534" w14:textId="77777777" w:rsidR="00843B14" w:rsidRPr="00DA3743" w:rsidRDefault="005E3319" w:rsidP="006902F7">
            <w:pPr>
              <w:suppressAutoHyphens/>
              <w:ind w:left="113"/>
              <w:rPr>
                <w:b/>
              </w:rPr>
            </w:pPr>
            <w:r w:rsidRPr="00DA3743">
              <w:rPr>
                <w:b/>
                <w:spacing w:val="-2"/>
              </w:rPr>
              <w:t>PedsQL</w:t>
            </w:r>
          </w:p>
        </w:tc>
      </w:tr>
      <w:tr w:rsidR="00302FE9" w:rsidRPr="00DA3743" w14:paraId="745F553A" w14:textId="77777777" w:rsidTr="00FC6D92">
        <w:trPr>
          <w:cantSplit/>
          <w:trHeight w:val="20"/>
        </w:trPr>
        <w:tc>
          <w:tcPr>
            <w:tcW w:w="1498" w:type="pct"/>
            <w:vAlign w:val="center"/>
          </w:tcPr>
          <w:p w14:paraId="745F5536" w14:textId="77777777" w:rsidR="00843B14" w:rsidRPr="00DA3743" w:rsidRDefault="005E3319" w:rsidP="006902F7">
            <w:pPr>
              <w:suppressAutoHyphens/>
              <w:ind w:left="113"/>
            </w:pPr>
            <w:r w:rsidRPr="00DA3743">
              <w:t>Bidla</w:t>
            </w:r>
            <w:r w:rsidRPr="00DA3743">
              <w:rPr>
                <w:spacing w:val="-14"/>
              </w:rPr>
              <w:t xml:space="preserve"> </w:t>
            </w:r>
            <w:r w:rsidRPr="00DA3743">
              <w:t>mil-linja</w:t>
            </w:r>
            <w:r w:rsidRPr="00DA3743">
              <w:rPr>
                <w:spacing w:val="-14"/>
              </w:rPr>
              <w:t xml:space="preserve"> </w:t>
            </w:r>
            <w:r w:rsidRPr="00DA3743">
              <w:t>bażi Medja (SD)</w:t>
            </w:r>
            <w:r w:rsidRPr="00DA3743">
              <w:rPr>
                <w:vertAlign w:val="superscript"/>
              </w:rPr>
              <w:t>d</w:t>
            </w:r>
          </w:p>
        </w:tc>
        <w:tc>
          <w:tcPr>
            <w:tcW w:w="1124" w:type="pct"/>
            <w:vAlign w:val="center"/>
          </w:tcPr>
          <w:p w14:paraId="745F553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3.35</w:t>
            </w:r>
            <w:r w:rsidRPr="00DA3743">
              <w:rPr>
                <w:spacing w:val="-4"/>
              </w:rPr>
              <w:t xml:space="preserve"> </w:t>
            </w:r>
            <w:r w:rsidRPr="00DA3743">
              <w:rPr>
                <w:spacing w:val="-2"/>
              </w:rPr>
              <w:t>(10.04)</w:t>
            </w:r>
          </w:p>
        </w:tc>
        <w:tc>
          <w:tcPr>
            <w:tcW w:w="1126" w:type="pct"/>
            <w:vAlign w:val="center"/>
          </w:tcPr>
          <w:p w14:paraId="745F553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8.03</w:t>
            </w:r>
            <w:r w:rsidRPr="00DA3743">
              <w:rPr>
                <w:spacing w:val="-4"/>
              </w:rPr>
              <w:t xml:space="preserve"> </w:t>
            </w:r>
            <w:r w:rsidRPr="00DA3743">
              <w:rPr>
                <w:spacing w:val="-2"/>
              </w:rPr>
              <w:t>(10.44)</w:t>
            </w:r>
            <w:r w:rsidRPr="00DA3743">
              <w:rPr>
                <w:spacing w:val="-2"/>
                <w:vertAlign w:val="superscript"/>
              </w:rPr>
              <w:t>e</w:t>
            </w:r>
          </w:p>
        </w:tc>
        <w:tc>
          <w:tcPr>
            <w:tcW w:w="1252" w:type="pct"/>
            <w:vAlign w:val="center"/>
          </w:tcPr>
          <w:p w14:paraId="745F553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7.26</w:t>
            </w:r>
            <w:r w:rsidRPr="00DA3743">
              <w:rPr>
                <w:spacing w:val="-4"/>
              </w:rPr>
              <w:t xml:space="preserve"> </w:t>
            </w:r>
            <w:r w:rsidRPr="00DA3743">
              <w:rPr>
                <w:spacing w:val="-2"/>
              </w:rPr>
              <w:t>(10.92)</w:t>
            </w:r>
          </w:p>
        </w:tc>
      </w:tr>
    </w:tbl>
    <w:p w14:paraId="745F553B" w14:textId="24603F72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a</w:t>
      </w:r>
      <w:r w:rsidR="009A694F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p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0.001</w:t>
      </w:r>
    </w:p>
    <w:p w14:paraId="745F553C" w14:textId="23D61C1E" w:rsidR="00843B14" w:rsidRPr="00DA3743" w:rsidRDefault="00AA67F5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b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CDLQI: CDLQI huwa strument tad-dermatoloġija li jivvaluta l-effett ta’ problema tal-ġilda fuq il-kwalità tal</w:t>
      </w:r>
      <w:r w:rsidR="008E2044" w:rsidRPr="00DA3743">
        <w:rPr>
          <w:sz w:val="20"/>
          <w:szCs w:val="20"/>
        </w:rPr>
        <w:noBreakHyphen/>
      </w:r>
      <w:r w:rsidR="005E3319" w:rsidRPr="00DA3743">
        <w:rPr>
          <w:sz w:val="20"/>
          <w:szCs w:val="20"/>
        </w:rPr>
        <w:t>ħajja marbuta mas-saħħa fil-popolazzjoni pedjatrika. CDLQI ta’ 0 jew 1 tindika li ma kien hemm l-ebda effett fuq il-kwalità tal-ħajja tat-tifel/tifla.</w:t>
      </w:r>
    </w:p>
    <w:p w14:paraId="745F553D" w14:textId="2F5859B0" w:rsidR="00843B14" w:rsidRPr="00DA3743" w:rsidRDefault="00AA67F5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c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p</w:t>
      </w:r>
      <w:r w:rsidR="00E97D30" w:rsidRPr="00DA3743">
        <w:rPr>
          <w:sz w:val="20"/>
          <w:szCs w:val="20"/>
        </w:rPr>
        <w:t> </w:t>
      </w:r>
      <w:r w:rsidR="005E3319" w:rsidRPr="00DA3743">
        <w:rPr>
          <w:sz w:val="20"/>
          <w:szCs w:val="20"/>
        </w:rPr>
        <w:t>=</w:t>
      </w:r>
      <w:r w:rsidR="00E97D30" w:rsidRPr="00DA3743">
        <w:rPr>
          <w:sz w:val="20"/>
          <w:szCs w:val="20"/>
        </w:rPr>
        <w:t> </w:t>
      </w:r>
      <w:r w:rsidR="005E3319" w:rsidRPr="00DA3743">
        <w:rPr>
          <w:sz w:val="20"/>
          <w:szCs w:val="20"/>
        </w:rPr>
        <w:t>0.002</w:t>
      </w:r>
    </w:p>
    <w:p w14:paraId="745F553E" w14:textId="74698C9B" w:rsidR="00843B14" w:rsidRPr="00DA3743" w:rsidRDefault="00AA67F5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d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PedsQL: Il-Punteġġ fuq l-Iskala Totali PedsQL huwa kejl ġenerali tal-kwalità tal-ħajja marbuta mas-saħħa żviluppat biex jintuża fil-popolazzjonijiet tat-tfal u tal-adolexxenti. Għall-grupp ta’ plaċebo f’Ġimgħa 12, N</w:t>
      </w:r>
      <w:r w:rsidR="004A4CE4" w:rsidRPr="00DA3743">
        <w:rPr>
          <w:sz w:val="20"/>
          <w:szCs w:val="20"/>
        </w:rPr>
        <w:t> </w:t>
      </w:r>
      <w:r w:rsidR="005E3319" w:rsidRPr="00DA3743">
        <w:rPr>
          <w:sz w:val="20"/>
          <w:szCs w:val="20"/>
        </w:rPr>
        <w:t>=</w:t>
      </w:r>
      <w:r w:rsidR="004A4CE4" w:rsidRPr="00DA3743">
        <w:rPr>
          <w:sz w:val="20"/>
          <w:szCs w:val="20"/>
        </w:rPr>
        <w:t> </w:t>
      </w:r>
      <w:r w:rsidR="005E3319" w:rsidRPr="00DA3743">
        <w:rPr>
          <w:sz w:val="20"/>
          <w:szCs w:val="20"/>
        </w:rPr>
        <w:t>36</w:t>
      </w:r>
    </w:p>
    <w:p w14:paraId="745F553F" w14:textId="47007CF8" w:rsidR="00843B14" w:rsidRPr="00DA3743" w:rsidRDefault="00AA67F5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e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p</w:t>
      </w:r>
      <w:r w:rsidR="00E97D30" w:rsidRPr="00DA3743">
        <w:rPr>
          <w:sz w:val="20"/>
          <w:szCs w:val="20"/>
        </w:rPr>
        <w:t> </w:t>
      </w:r>
      <w:r w:rsidR="005E3319" w:rsidRPr="00DA3743">
        <w:rPr>
          <w:sz w:val="20"/>
          <w:szCs w:val="20"/>
        </w:rPr>
        <w:t>=</w:t>
      </w:r>
      <w:r w:rsidR="00E97D30" w:rsidRPr="00DA3743">
        <w:rPr>
          <w:sz w:val="20"/>
          <w:szCs w:val="20"/>
        </w:rPr>
        <w:t> </w:t>
      </w:r>
      <w:r w:rsidR="005E3319" w:rsidRPr="00DA3743">
        <w:rPr>
          <w:sz w:val="20"/>
          <w:szCs w:val="20"/>
        </w:rPr>
        <w:t>0.028</w:t>
      </w:r>
    </w:p>
    <w:p w14:paraId="745F5540" w14:textId="77777777" w:rsidR="00843B14" w:rsidRPr="00DA3743" w:rsidRDefault="00843B14" w:rsidP="006902F7">
      <w:pPr>
        <w:suppressAutoHyphens/>
      </w:pPr>
    </w:p>
    <w:p w14:paraId="745F5543" w14:textId="26DA4C9C" w:rsidR="00843B14" w:rsidRPr="00DA3743" w:rsidRDefault="005E3319" w:rsidP="006902F7">
      <w:pPr>
        <w:suppressAutoHyphens/>
      </w:pPr>
      <w:r w:rsidRPr="00DA3743">
        <w:t>Waqt il-perijodu kkontrollat bi plaċebo sa Ġimgħa</w:t>
      </w:r>
      <w:r w:rsidR="00D20AB6" w:rsidRPr="00DA3743">
        <w:t> </w:t>
      </w:r>
      <w:r w:rsidRPr="00DA3743">
        <w:t>12, l-effikaċja kemm fil-gruppi tad-doża rrakkomandata kif ukoll ta’ nofs id-doża rrakkomandata kienu b’mod ġenerali kumparabbli fl-iskop finali primarju (69.4% u 67.6%</w:t>
      </w:r>
      <w:r w:rsidR="00D055EE" w:rsidRPr="00DA3743">
        <w:t>,</w:t>
      </w:r>
      <w:r w:rsidRPr="00DA3743">
        <w:t xml:space="preserve"> rispettivament) għalkemm kien hemm xhieda ta’ rispons għad-doża għal kriterji ta’ effikaċja ta’ livell ogħla (eż. PGA li fieqet (0), PASI 90). Wara Ġimgħa</w:t>
      </w:r>
      <w:r w:rsidR="00D20AB6" w:rsidRPr="00DA3743">
        <w:t> </w:t>
      </w:r>
      <w:r w:rsidRPr="00DA3743">
        <w:t>12, l-effikaċja kienet ġeneralment</w:t>
      </w:r>
      <w:r w:rsidRPr="00DA3743">
        <w:rPr>
          <w:spacing w:val="-1"/>
        </w:rPr>
        <w:t xml:space="preserve"> </w:t>
      </w:r>
      <w:r w:rsidRPr="00DA3743">
        <w:t>ogħla</w:t>
      </w:r>
      <w:r w:rsidRPr="00DA3743">
        <w:rPr>
          <w:spacing w:val="-1"/>
        </w:rPr>
        <w:t xml:space="preserve"> </w:t>
      </w:r>
      <w:r w:rsidRPr="00DA3743">
        <w:t>u</w:t>
      </w:r>
      <w:r w:rsidRPr="00DA3743">
        <w:rPr>
          <w:spacing w:val="-1"/>
        </w:rPr>
        <w:t xml:space="preserve"> </w:t>
      </w:r>
      <w:r w:rsidRPr="00DA3743">
        <w:t>nżammet</w:t>
      </w:r>
      <w:r w:rsidRPr="00DA3743">
        <w:rPr>
          <w:spacing w:val="-1"/>
        </w:rPr>
        <w:t xml:space="preserve"> </w:t>
      </w:r>
      <w:r w:rsidRPr="00DA3743">
        <w:t>aħjar</w:t>
      </w:r>
      <w:r w:rsidRPr="00DA3743">
        <w:rPr>
          <w:spacing w:val="-1"/>
        </w:rPr>
        <w:t xml:space="preserve"> </w:t>
      </w:r>
      <w:r w:rsidRPr="00DA3743">
        <w:t>fil-grupp</w:t>
      </w:r>
      <w:r w:rsidRPr="00DA3743">
        <w:rPr>
          <w:spacing w:val="-1"/>
        </w:rPr>
        <w:t xml:space="preserve"> </w:t>
      </w:r>
      <w:r w:rsidRPr="00DA3743">
        <w:t>tad-doża</w:t>
      </w:r>
      <w:r w:rsidRPr="00DA3743">
        <w:rPr>
          <w:spacing w:val="-1"/>
        </w:rPr>
        <w:t xml:space="preserve"> </w:t>
      </w:r>
      <w:r w:rsidRPr="00DA3743">
        <w:t>rrakkomandata</w:t>
      </w:r>
      <w:r w:rsidRPr="00DA3743">
        <w:rPr>
          <w:spacing w:val="-1"/>
        </w:rPr>
        <w:t xml:space="preserve"> </w:t>
      </w:r>
      <w:r w:rsidRPr="00DA3743">
        <w:t>meta</w:t>
      </w:r>
      <w:r w:rsidRPr="00DA3743">
        <w:rPr>
          <w:spacing w:val="-1"/>
        </w:rPr>
        <w:t xml:space="preserve"> </w:t>
      </w:r>
      <w:r w:rsidRPr="00DA3743">
        <w:t>mqabbel</w:t>
      </w:r>
      <w:r w:rsidRPr="00DA3743">
        <w:rPr>
          <w:spacing w:val="-1"/>
        </w:rPr>
        <w:t xml:space="preserve"> </w:t>
      </w:r>
      <w:r w:rsidRPr="00DA3743">
        <w:t>mal-grupp ta’</w:t>
      </w:r>
      <w:r w:rsidRPr="00DA3743">
        <w:rPr>
          <w:spacing w:val="-7"/>
        </w:rPr>
        <w:t xml:space="preserve"> </w:t>
      </w:r>
      <w:r w:rsidRPr="00DA3743">
        <w:t>nofs</w:t>
      </w:r>
      <w:r w:rsidRPr="00DA3743">
        <w:rPr>
          <w:spacing w:val="-5"/>
        </w:rPr>
        <w:t xml:space="preserve"> </w:t>
      </w:r>
      <w:r w:rsidRPr="00DA3743">
        <w:t>id-doża</w:t>
      </w:r>
      <w:r w:rsidRPr="00DA3743">
        <w:rPr>
          <w:spacing w:val="-5"/>
        </w:rPr>
        <w:t xml:space="preserve"> </w:t>
      </w:r>
      <w:r w:rsidRPr="00DA3743">
        <w:t>rrakkomandata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5"/>
        </w:rPr>
        <w:t xml:space="preserve"> </w:t>
      </w:r>
      <w:r w:rsidRPr="00DA3743">
        <w:t>fih</w:t>
      </w:r>
      <w:r w:rsidRPr="00DA3743">
        <w:rPr>
          <w:spacing w:val="-6"/>
        </w:rPr>
        <w:t xml:space="preserve"> </w:t>
      </w:r>
      <w:r w:rsidRPr="00DA3743">
        <w:t>kien</w:t>
      </w:r>
      <w:r w:rsidRPr="00DA3743">
        <w:rPr>
          <w:spacing w:val="-5"/>
        </w:rPr>
        <w:t xml:space="preserve"> </w:t>
      </w:r>
      <w:r w:rsidRPr="00DA3743">
        <w:t>osservat</w:t>
      </w:r>
      <w:r w:rsidRPr="00DA3743">
        <w:rPr>
          <w:spacing w:val="-6"/>
        </w:rPr>
        <w:t xml:space="preserve"> </w:t>
      </w:r>
      <w:r w:rsidRPr="00DA3743">
        <w:t>telf</w:t>
      </w:r>
      <w:r w:rsidRPr="00DA3743">
        <w:rPr>
          <w:spacing w:val="-5"/>
        </w:rPr>
        <w:t xml:space="preserve"> </w:t>
      </w:r>
      <w:r w:rsidRPr="00DA3743">
        <w:t>żgħir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effikaċja</w:t>
      </w:r>
      <w:r w:rsidRPr="00DA3743">
        <w:rPr>
          <w:spacing w:val="-6"/>
        </w:rPr>
        <w:t xml:space="preserve"> </w:t>
      </w:r>
      <w:r w:rsidRPr="00DA3743">
        <w:t>b’mod</w:t>
      </w:r>
      <w:r w:rsidRPr="00DA3743">
        <w:rPr>
          <w:spacing w:val="-5"/>
        </w:rPr>
        <w:t xml:space="preserve"> </w:t>
      </w:r>
      <w:r w:rsidRPr="00DA3743">
        <w:t>aktar</w:t>
      </w:r>
      <w:r w:rsidRPr="00DA3743">
        <w:rPr>
          <w:spacing w:val="-6"/>
        </w:rPr>
        <w:t xml:space="preserve"> </w:t>
      </w:r>
      <w:r w:rsidRPr="00DA3743">
        <w:t>frekwenti</w:t>
      </w:r>
      <w:r w:rsidRPr="00DA3743">
        <w:rPr>
          <w:spacing w:val="-5"/>
        </w:rPr>
        <w:t xml:space="preserve"> </w:t>
      </w:r>
      <w:r w:rsidRPr="00DA3743">
        <w:t>lejn</w:t>
      </w:r>
      <w:r w:rsidRPr="00DA3743">
        <w:rPr>
          <w:spacing w:val="-5"/>
        </w:rPr>
        <w:t xml:space="preserve"> it</w:t>
      </w:r>
      <w:r w:rsidR="008E2044" w:rsidRPr="00DA3743">
        <w:rPr>
          <w:spacing w:val="-5"/>
        </w:rPr>
        <w:noBreakHyphen/>
      </w:r>
      <w:r w:rsidRPr="00DA3743">
        <w:t>tmiem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kull</w:t>
      </w:r>
      <w:r w:rsidRPr="00DA3743">
        <w:rPr>
          <w:spacing w:val="-4"/>
        </w:rPr>
        <w:t xml:space="preserve"> </w:t>
      </w:r>
      <w:r w:rsidRPr="00DA3743">
        <w:t>intervall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12-il</w:t>
      </w:r>
      <w:r w:rsidRPr="00DA3743">
        <w:rPr>
          <w:spacing w:val="-2"/>
        </w:rPr>
        <w:t xml:space="preserve"> </w:t>
      </w:r>
      <w:r w:rsidRPr="00DA3743">
        <w:t>ġimgħa</w:t>
      </w:r>
      <w:r w:rsidRPr="00DA3743">
        <w:rPr>
          <w:spacing w:val="-4"/>
        </w:rPr>
        <w:t xml:space="preserve"> </w:t>
      </w:r>
      <w:r w:rsidRPr="00DA3743">
        <w:t>bejn</w:t>
      </w:r>
      <w:r w:rsidRPr="00DA3743">
        <w:rPr>
          <w:spacing w:val="-4"/>
        </w:rPr>
        <w:t xml:space="preserve"> </w:t>
      </w:r>
      <w:r w:rsidRPr="00DA3743">
        <w:t>l-għoti</w:t>
      </w:r>
      <w:r w:rsidRPr="00DA3743">
        <w:rPr>
          <w:spacing w:val="-4"/>
        </w:rPr>
        <w:t xml:space="preserve"> </w:t>
      </w:r>
      <w:r w:rsidRPr="00DA3743">
        <w:t>tad-dożi.</w:t>
      </w:r>
      <w:r w:rsidRPr="00DA3743">
        <w:rPr>
          <w:spacing w:val="-3"/>
        </w:rPr>
        <w:t xml:space="preserve"> </w:t>
      </w:r>
      <w:r w:rsidRPr="00DA3743">
        <w:t>Il-profili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sigurtà</w:t>
      </w:r>
      <w:r w:rsidRPr="00DA3743">
        <w:rPr>
          <w:spacing w:val="-3"/>
        </w:rPr>
        <w:t xml:space="preserve"> </w:t>
      </w:r>
      <w:r w:rsidRPr="00DA3743">
        <w:t>tad-doża rrakkomandata u ta’ nofs id-doża rrakkomadata kienu kumparabbli.</w:t>
      </w:r>
    </w:p>
    <w:p w14:paraId="745F5544" w14:textId="77777777" w:rsidR="00843B14" w:rsidRPr="00DA3743" w:rsidRDefault="00843B14" w:rsidP="006902F7">
      <w:pPr>
        <w:suppressAutoHyphens/>
      </w:pPr>
    </w:p>
    <w:p w14:paraId="745F5545" w14:textId="54919C65" w:rsidR="00843B14" w:rsidRPr="00DA3743" w:rsidRDefault="005E3319" w:rsidP="006902F7">
      <w:pPr>
        <w:keepNext/>
        <w:suppressAutoHyphens/>
        <w:rPr>
          <w:i/>
          <w:spacing w:val="-2"/>
        </w:rPr>
      </w:pPr>
      <w:r w:rsidRPr="00DA3743">
        <w:rPr>
          <w:i/>
        </w:rPr>
        <w:t>Tfal</w:t>
      </w:r>
      <w:r w:rsidRPr="00DA3743">
        <w:rPr>
          <w:i/>
          <w:spacing w:val="-4"/>
        </w:rPr>
        <w:t xml:space="preserve"> </w:t>
      </w:r>
      <w:r w:rsidRPr="00DA3743">
        <w:rPr>
          <w:i/>
        </w:rPr>
        <w:t>(6</w:t>
      </w:r>
      <w:r w:rsidR="00D20AB6" w:rsidRPr="00DA3743">
        <w:rPr>
          <w:i/>
          <w:spacing w:val="-3"/>
        </w:rPr>
        <w:t> </w:t>
      </w:r>
      <w:r w:rsidRPr="00DA3743">
        <w:rPr>
          <w:i/>
        </w:rPr>
        <w:t>snin-11-il</w:t>
      </w:r>
      <w:r w:rsidRPr="00DA3743">
        <w:rPr>
          <w:i/>
          <w:spacing w:val="-3"/>
        </w:rPr>
        <w:t xml:space="preserve"> </w:t>
      </w:r>
      <w:r w:rsidRPr="00DA3743">
        <w:rPr>
          <w:i/>
          <w:spacing w:val="-2"/>
        </w:rPr>
        <w:t>sena)</w:t>
      </w:r>
    </w:p>
    <w:p w14:paraId="0FF3FF1A" w14:textId="77777777" w:rsidR="00D20AB6" w:rsidRPr="00DA3743" w:rsidRDefault="00D20AB6" w:rsidP="006902F7">
      <w:pPr>
        <w:keepNext/>
        <w:suppressAutoHyphens/>
        <w:rPr>
          <w:iCs/>
        </w:rPr>
      </w:pPr>
    </w:p>
    <w:p w14:paraId="745F5546" w14:textId="610DF1B9" w:rsidR="00843B14" w:rsidRPr="00DA3743" w:rsidRDefault="005E3319" w:rsidP="006902F7">
      <w:pPr>
        <w:suppressAutoHyphens/>
      </w:pPr>
      <w:r w:rsidRPr="00DA3743">
        <w:t>L-effikacja ta’ ustekinumab ġiet studjata f’44</w:t>
      </w:r>
      <w:r w:rsidR="00D20AB6" w:rsidRPr="00DA3743">
        <w:t> </w:t>
      </w:r>
      <w:r w:rsidRPr="00DA3743">
        <w:t>pazjent pedjatriku b’età minn 6</w:t>
      </w:r>
      <w:r w:rsidR="00D20AB6" w:rsidRPr="00DA3743">
        <w:t> </w:t>
      </w:r>
      <w:r w:rsidRPr="00DA3743">
        <w:t>snin sa 11-il sena bi psorijasi</w:t>
      </w:r>
      <w:r w:rsidRPr="00DA3743">
        <w:rPr>
          <w:spacing w:val="-4"/>
        </w:rPr>
        <w:t xml:space="preserve"> </w:t>
      </w:r>
      <w:r w:rsidRPr="00DA3743">
        <w:t>tal-plakka</w:t>
      </w:r>
      <w:r w:rsidRPr="00DA3743">
        <w:rPr>
          <w:spacing w:val="-3"/>
        </w:rPr>
        <w:t xml:space="preserve"> </w:t>
      </w:r>
      <w:r w:rsidRPr="00DA3743">
        <w:t>moderata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severa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fażi</w:t>
      </w:r>
      <w:r w:rsidRPr="00DA3743">
        <w:rPr>
          <w:spacing w:val="-5"/>
        </w:rPr>
        <w:t xml:space="preserve"> </w:t>
      </w:r>
      <w:r w:rsidRPr="00DA3743">
        <w:t>3,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>grupp</w:t>
      </w:r>
      <w:r w:rsidRPr="00DA3743">
        <w:rPr>
          <w:spacing w:val="-3"/>
        </w:rPr>
        <w:t xml:space="preserve"> </w:t>
      </w:r>
      <w:r w:rsidRPr="00DA3743">
        <w:t>wieħed,</w:t>
      </w:r>
      <w:r w:rsidRPr="00DA3743">
        <w:rPr>
          <w:spacing w:val="-3"/>
        </w:rPr>
        <w:t xml:space="preserve"> </w:t>
      </w:r>
      <w:r w:rsidRPr="00DA3743">
        <w:t>b’ħafna</w:t>
      </w:r>
      <w:r w:rsidRPr="00DA3743">
        <w:rPr>
          <w:spacing w:val="-3"/>
        </w:rPr>
        <w:t xml:space="preserve"> </w:t>
      </w:r>
      <w:r w:rsidRPr="00DA3743">
        <w:t>ċentri,</w:t>
      </w:r>
      <w:r w:rsidRPr="00DA3743">
        <w:rPr>
          <w:spacing w:val="-3"/>
        </w:rPr>
        <w:t xml:space="preserve"> </w:t>
      </w:r>
      <w:r w:rsidRPr="00DA3743">
        <w:t>fejn</w:t>
      </w:r>
      <w:r w:rsidRPr="00DA3743">
        <w:rPr>
          <w:spacing w:val="-3"/>
        </w:rPr>
        <w:t xml:space="preserve"> </w:t>
      </w:r>
      <w:r w:rsidRPr="00DA3743">
        <w:t>kemm l-investigaturi kif ukoll l-individwi kienu jafu liema sustanza qed tintuża (CADMUS Jr.). Il-pazjenti ġew</w:t>
      </w:r>
      <w:r w:rsidRPr="00DA3743">
        <w:rPr>
          <w:spacing w:val="-1"/>
        </w:rPr>
        <w:t xml:space="preserve"> </w:t>
      </w:r>
      <w:r w:rsidRPr="00DA3743">
        <w:t>trattati</w:t>
      </w:r>
      <w:r w:rsidRPr="00DA3743">
        <w:rPr>
          <w:spacing w:val="-1"/>
        </w:rPr>
        <w:t xml:space="preserve"> </w:t>
      </w:r>
      <w:r w:rsidRPr="00DA3743">
        <w:t>bid-doża</w:t>
      </w:r>
      <w:r w:rsidRPr="00DA3743">
        <w:rPr>
          <w:spacing w:val="-1"/>
        </w:rPr>
        <w:t xml:space="preserve"> </w:t>
      </w:r>
      <w:r w:rsidRPr="00DA3743">
        <w:t>rrakkomandata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ustekinumab</w:t>
      </w:r>
      <w:r w:rsidRPr="00DA3743">
        <w:rPr>
          <w:spacing w:val="-1"/>
        </w:rPr>
        <w:t xml:space="preserve"> </w:t>
      </w:r>
      <w:r w:rsidRPr="00DA3743">
        <w:t>(ara</w:t>
      </w:r>
      <w:r w:rsidRPr="00DA3743">
        <w:rPr>
          <w:spacing w:val="-1"/>
        </w:rPr>
        <w:t xml:space="preserve"> </w:t>
      </w:r>
      <w:r w:rsidRPr="00DA3743">
        <w:t>sezzjoni</w:t>
      </w:r>
      <w:r w:rsidR="004F3189" w:rsidRPr="00DA3743">
        <w:t> </w:t>
      </w:r>
      <w:r w:rsidRPr="00DA3743">
        <w:t>4.2;</w:t>
      </w:r>
      <w:r w:rsidRPr="00DA3743">
        <w:rPr>
          <w:spacing w:val="-1"/>
        </w:rPr>
        <w:t xml:space="preserve"> </w:t>
      </w:r>
      <w:r w:rsidRPr="00DA3743">
        <w:t>n</w:t>
      </w:r>
      <w:r w:rsidR="00D20AB6" w:rsidRPr="00DA3743">
        <w:t> </w:t>
      </w:r>
      <w:r w:rsidRPr="00DA3743">
        <w:t>=</w:t>
      </w:r>
      <w:r w:rsidR="00D20AB6" w:rsidRPr="00DA3743">
        <w:t> </w:t>
      </w:r>
      <w:r w:rsidRPr="00DA3743">
        <w:t>44)</w:t>
      </w:r>
      <w:r w:rsidRPr="00DA3743">
        <w:rPr>
          <w:spacing w:val="-1"/>
        </w:rPr>
        <w:t xml:space="preserve"> </w:t>
      </w:r>
      <w:r w:rsidRPr="00DA3743">
        <w:t>permezz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injezzjoni taħt il-ġilda fil-ġimgħat</w:t>
      </w:r>
      <w:r w:rsidR="00D20AB6" w:rsidRPr="00DA3743">
        <w:t> </w:t>
      </w:r>
      <w:r w:rsidRPr="00DA3743">
        <w:t>0 u</w:t>
      </w:r>
      <w:r w:rsidR="00D20AB6" w:rsidRPr="00DA3743">
        <w:t> </w:t>
      </w:r>
      <w:r w:rsidRPr="00DA3743">
        <w:t>4 segwiti minn għoti ta’ doża kull 12-il ġimgħa (q12w).</w:t>
      </w:r>
    </w:p>
    <w:p w14:paraId="745F5547" w14:textId="77777777" w:rsidR="00843B14" w:rsidRPr="00DA3743" w:rsidRDefault="00843B14" w:rsidP="006902F7">
      <w:pPr>
        <w:suppressAutoHyphens/>
      </w:pPr>
    </w:p>
    <w:p w14:paraId="745F5548" w14:textId="3C0F71E8" w:rsidR="00843B14" w:rsidRPr="00DA3743" w:rsidRDefault="005E3319" w:rsidP="006902F7">
      <w:pPr>
        <w:suppressAutoHyphens/>
      </w:pPr>
      <w:r w:rsidRPr="00DA3743">
        <w:t xml:space="preserve">Pazjenti b’PASI </w:t>
      </w:r>
      <w:r w:rsidR="00305489" w:rsidRPr="00DA3743">
        <w:t>≥ </w:t>
      </w:r>
      <w:r w:rsidRPr="00DA3743">
        <w:t xml:space="preserve">12, PGA </w:t>
      </w:r>
      <w:r w:rsidR="00305489" w:rsidRPr="00DA3743">
        <w:t>≥ </w:t>
      </w:r>
      <w:r w:rsidRPr="00DA3743">
        <w:t>3 u involviment ta’ BSA ta’ mill-inqas 10%, li kienu kandidati għal terapija sistemika jew fototerapija, kienu eliġibbli għall-istudju. Madwar 43% tal-pazjenti kellhom esponiment</w:t>
      </w:r>
      <w:r w:rsidRPr="00DA3743">
        <w:rPr>
          <w:spacing w:val="-4"/>
        </w:rPr>
        <w:t xml:space="preserve"> </w:t>
      </w:r>
      <w:r w:rsidRPr="00DA3743">
        <w:t>preċedenti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4"/>
        </w:rPr>
        <w:t xml:space="preserve"> </w:t>
      </w:r>
      <w:r w:rsidRPr="00DA3743">
        <w:t>terapija</w:t>
      </w:r>
      <w:r w:rsidRPr="00DA3743">
        <w:rPr>
          <w:spacing w:val="-4"/>
        </w:rPr>
        <w:t xml:space="preserve"> </w:t>
      </w:r>
      <w:r w:rsidRPr="00DA3743">
        <w:t>sistemika</w:t>
      </w:r>
      <w:r w:rsidRPr="00DA3743">
        <w:rPr>
          <w:spacing w:val="-4"/>
        </w:rPr>
        <w:t xml:space="preserve"> </w:t>
      </w:r>
      <w:r w:rsidRPr="00DA3743">
        <w:t>konvenzjonali</w:t>
      </w:r>
      <w:r w:rsidRPr="00DA3743">
        <w:rPr>
          <w:spacing w:val="-4"/>
        </w:rPr>
        <w:t xml:space="preserve"> </w:t>
      </w:r>
      <w:r w:rsidRPr="00DA3743">
        <w:t>jew</w:t>
      </w:r>
      <w:r w:rsidRPr="00DA3743">
        <w:rPr>
          <w:spacing w:val="-4"/>
        </w:rPr>
        <w:t xml:space="preserve"> </w:t>
      </w:r>
      <w:r w:rsidRPr="00DA3743">
        <w:t>fototerapija.</w:t>
      </w:r>
      <w:r w:rsidRPr="00DA3743">
        <w:rPr>
          <w:spacing w:val="-3"/>
        </w:rPr>
        <w:t xml:space="preserve"> </w:t>
      </w:r>
      <w:r w:rsidRPr="00DA3743">
        <w:t>Madwar</w:t>
      </w:r>
      <w:r w:rsidRPr="00DA3743">
        <w:rPr>
          <w:spacing w:val="-4"/>
        </w:rPr>
        <w:t xml:space="preserve"> </w:t>
      </w:r>
      <w:r w:rsidRPr="00DA3743">
        <w:t>5%</w:t>
      </w:r>
      <w:r w:rsidRPr="00DA3743">
        <w:rPr>
          <w:spacing w:val="-4"/>
        </w:rPr>
        <w:t xml:space="preserve"> </w:t>
      </w:r>
      <w:r w:rsidRPr="00DA3743">
        <w:t>tal-pazjenti kellhom esponiment preċedenti għal sustanzi bijoloġiċi.</w:t>
      </w:r>
    </w:p>
    <w:p w14:paraId="745F5549" w14:textId="77777777" w:rsidR="00843B14" w:rsidRPr="00DA3743" w:rsidRDefault="00843B14" w:rsidP="0058365E">
      <w:pPr>
        <w:keepNext/>
        <w:suppressAutoHyphens/>
      </w:pPr>
    </w:p>
    <w:p w14:paraId="745F554B" w14:textId="435C78BE" w:rsidR="00843B14" w:rsidRPr="00DA3743" w:rsidRDefault="005E3319" w:rsidP="006902F7">
      <w:pPr>
        <w:suppressAutoHyphens/>
      </w:pPr>
      <w:r w:rsidRPr="00DA3743">
        <w:t>L-iskop</w:t>
      </w:r>
      <w:r w:rsidRPr="00DA3743">
        <w:rPr>
          <w:spacing w:val="-7"/>
        </w:rPr>
        <w:t xml:space="preserve"> </w:t>
      </w:r>
      <w:r w:rsidRPr="00DA3743">
        <w:t>primarju</w:t>
      </w:r>
      <w:r w:rsidRPr="00DA3743">
        <w:rPr>
          <w:spacing w:val="-4"/>
        </w:rPr>
        <w:t xml:space="preserve"> </w:t>
      </w:r>
      <w:r w:rsidRPr="00DA3743">
        <w:t>kien</w:t>
      </w:r>
      <w:r w:rsidRPr="00DA3743">
        <w:rPr>
          <w:spacing w:val="-6"/>
        </w:rPr>
        <w:t xml:space="preserve"> </w:t>
      </w:r>
      <w:r w:rsidRPr="00DA3743">
        <w:t>il-proporzjon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pazjenti</w:t>
      </w:r>
      <w:r w:rsidRPr="00DA3743">
        <w:rPr>
          <w:spacing w:val="-5"/>
        </w:rPr>
        <w:t xml:space="preserve"> </w:t>
      </w:r>
      <w:r w:rsidRPr="00DA3743">
        <w:t>li</w:t>
      </w:r>
      <w:r w:rsidRPr="00DA3743">
        <w:rPr>
          <w:spacing w:val="-5"/>
        </w:rPr>
        <w:t xml:space="preserve"> </w:t>
      </w:r>
      <w:r w:rsidRPr="00DA3743">
        <w:t>kisbu</w:t>
      </w:r>
      <w:r w:rsidRPr="00DA3743">
        <w:rPr>
          <w:spacing w:val="-5"/>
        </w:rPr>
        <w:t xml:space="preserve"> </w:t>
      </w:r>
      <w:r w:rsidRPr="00DA3743">
        <w:t>punteġġ</w:t>
      </w:r>
      <w:r w:rsidRPr="00DA3743">
        <w:rPr>
          <w:spacing w:val="-7"/>
        </w:rPr>
        <w:t xml:space="preserve"> </w:t>
      </w:r>
      <w:r w:rsidRPr="00DA3743">
        <w:t>PGA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fieqet</w:t>
      </w:r>
      <w:r w:rsidRPr="00DA3743">
        <w:rPr>
          <w:spacing w:val="-6"/>
        </w:rPr>
        <w:t xml:space="preserve"> </w:t>
      </w:r>
      <w:r w:rsidRPr="00DA3743">
        <w:t>(0)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hija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minima</w:t>
      </w:r>
      <w:r w:rsidR="00D20AB6" w:rsidRPr="00DA3743">
        <w:rPr>
          <w:spacing w:val="-2"/>
        </w:rPr>
        <w:t xml:space="preserve"> </w:t>
      </w:r>
      <w:r w:rsidRPr="00DA3743">
        <w:t>(1) f’ġimgħa</w:t>
      </w:r>
      <w:r w:rsidR="00D20AB6" w:rsidRPr="00DA3743">
        <w:t> </w:t>
      </w:r>
      <w:r w:rsidRPr="00DA3743">
        <w:t>12. Skopijiet sekondarji kienu jinkludu PASI</w:t>
      </w:r>
      <w:r w:rsidR="00D20AB6" w:rsidRPr="00DA3743">
        <w:rPr>
          <w:spacing w:val="-2"/>
        </w:rPr>
        <w:t> </w:t>
      </w:r>
      <w:r w:rsidRPr="00DA3743">
        <w:t>75, PASI</w:t>
      </w:r>
      <w:r w:rsidR="00D20AB6" w:rsidRPr="00DA3743">
        <w:rPr>
          <w:spacing w:val="-2"/>
        </w:rPr>
        <w:t> </w:t>
      </w:r>
      <w:r w:rsidRPr="00DA3743">
        <w:t>90, u bidla mil-linja bażi fl-Indiċi Dermatoloġiċi</w:t>
      </w:r>
      <w:r w:rsidRPr="00DA3743">
        <w:rPr>
          <w:spacing w:val="-4"/>
        </w:rPr>
        <w:t xml:space="preserve"> </w:t>
      </w:r>
      <w:r w:rsidRPr="00DA3743">
        <w:t>dwar</w:t>
      </w:r>
      <w:r w:rsidRPr="00DA3743">
        <w:rPr>
          <w:spacing w:val="-4"/>
        </w:rPr>
        <w:t xml:space="preserve"> </w:t>
      </w:r>
      <w:r w:rsidRPr="00DA3743">
        <w:t>il-Kwalità</w:t>
      </w:r>
      <w:r w:rsidRPr="00DA3743">
        <w:rPr>
          <w:spacing w:val="-4"/>
        </w:rPr>
        <w:t xml:space="preserve"> </w:t>
      </w:r>
      <w:r w:rsidRPr="00DA3743">
        <w:t>tal-Ħajja</w:t>
      </w:r>
      <w:r w:rsidRPr="00DA3743">
        <w:rPr>
          <w:spacing w:val="-5"/>
        </w:rPr>
        <w:t xml:space="preserve"> </w:t>
      </w:r>
      <w:r w:rsidRPr="00DA3743">
        <w:t>tat-Tfal</w:t>
      </w:r>
      <w:r w:rsidRPr="00DA3743">
        <w:rPr>
          <w:spacing w:val="-3"/>
        </w:rPr>
        <w:t xml:space="preserve"> </w:t>
      </w:r>
      <w:r w:rsidRPr="00DA3743">
        <w:t>(CDLQI,</w:t>
      </w:r>
      <w:r w:rsidRPr="00DA3743">
        <w:rPr>
          <w:spacing w:val="-3"/>
        </w:rPr>
        <w:t xml:space="preserve"> </w:t>
      </w:r>
      <w:r w:rsidRPr="00DA3743">
        <w:rPr>
          <w:i/>
        </w:rPr>
        <w:t>Children’s</w:t>
      </w:r>
      <w:r w:rsidRPr="00DA3743">
        <w:rPr>
          <w:i/>
          <w:spacing w:val="-2"/>
        </w:rPr>
        <w:t xml:space="preserve"> </w:t>
      </w:r>
      <w:r w:rsidRPr="00DA3743">
        <w:rPr>
          <w:i/>
        </w:rPr>
        <w:t>Dermatology</w:t>
      </w:r>
      <w:r w:rsidRPr="00DA3743">
        <w:rPr>
          <w:i/>
          <w:spacing w:val="-4"/>
        </w:rPr>
        <w:t xml:space="preserve"> </w:t>
      </w:r>
      <w:r w:rsidRPr="00DA3743">
        <w:rPr>
          <w:i/>
        </w:rPr>
        <w:t>Life</w:t>
      </w:r>
      <w:r w:rsidRPr="00DA3743">
        <w:rPr>
          <w:i/>
          <w:spacing w:val="-4"/>
        </w:rPr>
        <w:t xml:space="preserve"> </w:t>
      </w:r>
      <w:r w:rsidRPr="00DA3743">
        <w:rPr>
          <w:i/>
        </w:rPr>
        <w:t>Quality</w:t>
      </w:r>
      <w:r w:rsidRPr="00DA3743">
        <w:rPr>
          <w:i/>
          <w:spacing w:val="-4"/>
        </w:rPr>
        <w:t xml:space="preserve"> </w:t>
      </w:r>
      <w:r w:rsidRPr="00DA3743">
        <w:rPr>
          <w:i/>
        </w:rPr>
        <w:t>Index</w:t>
      </w:r>
      <w:r w:rsidRPr="00DA3743">
        <w:t>) f’ġimgħa</w:t>
      </w:r>
      <w:r w:rsidR="00D20AB6" w:rsidRPr="00DA3743">
        <w:rPr>
          <w:spacing w:val="-2"/>
        </w:rPr>
        <w:t> </w:t>
      </w:r>
      <w:r w:rsidRPr="00DA3743">
        <w:t>12.</w:t>
      </w:r>
      <w:r w:rsidRPr="00DA3743">
        <w:rPr>
          <w:spacing w:val="-2"/>
        </w:rPr>
        <w:t xml:space="preserve"> </w:t>
      </w:r>
      <w:r w:rsidRPr="00DA3743">
        <w:t>F’ġimgħa</w:t>
      </w:r>
      <w:r w:rsidR="00D20AB6" w:rsidRPr="00DA3743">
        <w:rPr>
          <w:spacing w:val="-2"/>
        </w:rPr>
        <w:t> </w:t>
      </w:r>
      <w:r w:rsidRPr="00DA3743">
        <w:t>12,</w:t>
      </w:r>
      <w:r w:rsidRPr="00DA3743">
        <w:rPr>
          <w:spacing w:val="-2"/>
        </w:rPr>
        <w:t xml:space="preserve"> </w:t>
      </w:r>
      <w:r w:rsidRPr="00DA3743">
        <w:t>individwi</w:t>
      </w:r>
      <w:r w:rsidRPr="00DA3743">
        <w:rPr>
          <w:spacing w:val="-3"/>
        </w:rPr>
        <w:t xml:space="preserve"> </w:t>
      </w:r>
      <w:r w:rsidRPr="00DA3743">
        <w:t>trattati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urew</w:t>
      </w:r>
      <w:r w:rsidRPr="00DA3743">
        <w:rPr>
          <w:spacing w:val="-2"/>
        </w:rPr>
        <w:t xml:space="preserve"> </w:t>
      </w:r>
      <w:r w:rsidRPr="00DA3743">
        <w:t>titjib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sinifikat</w:t>
      </w:r>
      <w:r w:rsidRPr="00DA3743">
        <w:rPr>
          <w:spacing w:val="-3"/>
        </w:rPr>
        <w:t xml:space="preserve"> </w:t>
      </w:r>
      <w:r w:rsidRPr="00DA3743">
        <w:t>kliniku</w:t>
      </w:r>
      <w:r w:rsidRPr="00DA3743">
        <w:rPr>
          <w:spacing w:val="-3"/>
        </w:rPr>
        <w:t xml:space="preserve"> </w:t>
      </w:r>
      <w:r w:rsidRPr="00DA3743">
        <w:t>fil-psorijasi u l-kwalità ta’ ħajja marbuta mas-saħħa tagħhom (</w:t>
      </w:r>
      <w:r w:rsidR="00D055EE" w:rsidRPr="00DA3743">
        <w:t>ara t</w:t>
      </w:r>
      <w:r w:rsidRPr="00DA3743">
        <w:t>abella</w:t>
      </w:r>
      <w:r w:rsidR="007F7929" w:rsidRPr="00DA3743">
        <w:t> </w:t>
      </w:r>
      <w:r w:rsidRPr="00DA3743">
        <w:t>8).</w:t>
      </w:r>
    </w:p>
    <w:p w14:paraId="46796F48" w14:textId="77777777" w:rsidR="00C74AA6" w:rsidRPr="00DA3743" w:rsidRDefault="00C74AA6" w:rsidP="006902F7">
      <w:pPr>
        <w:suppressAutoHyphens/>
      </w:pPr>
    </w:p>
    <w:p w14:paraId="745F554D" w14:textId="4D90FB1F" w:rsidR="00843B14" w:rsidRPr="00DA3743" w:rsidRDefault="005E3319" w:rsidP="006902F7">
      <w:pPr>
        <w:suppressAutoHyphens/>
      </w:pPr>
      <w:r w:rsidRPr="00DA3743">
        <w:t>Il-pazjenti</w:t>
      </w:r>
      <w:r w:rsidRPr="00DA3743">
        <w:rPr>
          <w:spacing w:val="-2"/>
        </w:rPr>
        <w:t xml:space="preserve"> </w:t>
      </w:r>
      <w:r w:rsidRPr="00DA3743">
        <w:t>kollha</w:t>
      </w:r>
      <w:r w:rsidRPr="00DA3743">
        <w:rPr>
          <w:spacing w:val="-2"/>
        </w:rPr>
        <w:t xml:space="preserve"> </w:t>
      </w:r>
      <w:r w:rsidRPr="00DA3743">
        <w:t>ġew</w:t>
      </w:r>
      <w:r w:rsidRPr="00DA3743">
        <w:rPr>
          <w:spacing w:val="-3"/>
        </w:rPr>
        <w:t xml:space="preserve"> </w:t>
      </w:r>
      <w:r w:rsidRPr="00DA3743">
        <w:t>segwiti</w:t>
      </w:r>
      <w:r w:rsidRPr="00DA3743">
        <w:rPr>
          <w:spacing w:val="-3"/>
        </w:rPr>
        <w:t xml:space="preserve"> </w:t>
      </w:r>
      <w:r w:rsidRPr="00DA3743">
        <w:t>għall-effikaċja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52</w:t>
      </w:r>
      <w:r w:rsidRPr="00DA3743">
        <w:rPr>
          <w:spacing w:val="-2"/>
        </w:rPr>
        <w:t xml:space="preserve"> 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l-ewwel</w:t>
      </w:r>
      <w:r w:rsidRPr="00DA3743">
        <w:rPr>
          <w:spacing w:val="-2"/>
        </w:rPr>
        <w:t xml:space="preserve"> </w:t>
      </w:r>
      <w:r w:rsidRPr="00DA3743">
        <w:t>għoti</w:t>
      </w:r>
      <w:r w:rsidRPr="00DA3743">
        <w:rPr>
          <w:spacing w:val="-2"/>
        </w:rPr>
        <w:t xml:space="preserve"> </w:t>
      </w:r>
      <w:r w:rsidRPr="00DA3743">
        <w:t>tas-sustanza</w:t>
      </w:r>
      <w:r w:rsidRPr="00DA3743">
        <w:rPr>
          <w:spacing w:val="-3"/>
        </w:rPr>
        <w:t xml:space="preserve"> </w:t>
      </w:r>
      <w:r w:rsidRPr="00DA3743">
        <w:t>tal-istudju. Il-proporzjon ta’ pazjenti b’punteġġ PGA ta’ fieqet (0) jew hija minima (1) f’ġimgħa</w:t>
      </w:r>
      <w:r w:rsidR="00D20AB6" w:rsidRPr="00DA3743">
        <w:t> </w:t>
      </w:r>
      <w:r w:rsidRPr="00DA3743">
        <w:t>12 kien 77.3%.</w:t>
      </w:r>
      <w:r w:rsidR="00D20AB6" w:rsidRPr="00DA3743">
        <w:t xml:space="preserve"> </w:t>
      </w:r>
      <w:r w:rsidRPr="00DA3743">
        <w:t>Effikaċja (ddefinita bħala PGA 0 jew 1) ġiet osservata anke mal-ewwel vista wata l-linja bażi f’ġimgħa</w:t>
      </w:r>
      <w:r w:rsidR="00D20AB6" w:rsidRPr="00DA3743">
        <w:rPr>
          <w:spacing w:val="-1"/>
        </w:rPr>
        <w:t> </w:t>
      </w:r>
      <w:r w:rsidRPr="00DA3743">
        <w:t>4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1"/>
        </w:rPr>
        <w:t xml:space="preserve"> </w:t>
      </w:r>
      <w:r w:rsidRPr="00DA3743">
        <w:t>l-proporzjon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individwi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kisbu</w:t>
      </w:r>
      <w:r w:rsidRPr="00DA3743">
        <w:rPr>
          <w:spacing w:val="-2"/>
        </w:rPr>
        <w:t xml:space="preserve"> </w:t>
      </w:r>
      <w:r w:rsidRPr="00DA3743">
        <w:t>punteġġ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PGA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0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1</w:t>
      </w:r>
      <w:r w:rsidRPr="00DA3743">
        <w:rPr>
          <w:spacing w:val="-2"/>
        </w:rPr>
        <w:t xml:space="preserve"> </w:t>
      </w:r>
      <w:r w:rsidRPr="00DA3743">
        <w:t>żdied</w:t>
      </w:r>
      <w:r w:rsidRPr="00DA3743">
        <w:rPr>
          <w:spacing w:val="-2"/>
        </w:rPr>
        <w:t xml:space="preserve"> </w:t>
      </w:r>
      <w:r w:rsidRPr="00DA3743">
        <w:t>sa</w:t>
      </w:r>
      <w:r w:rsidRPr="00DA3743">
        <w:rPr>
          <w:spacing w:val="-2"/>
        </w:rPr>
        <w:t xml:space="preserve"> </w:t>
      </w:r>
      <w:r w:rsidRPr="00DA3743">
        <w:t>ġimgħa</w:t>
      </w:r>
      <w:r w:rsidRPr="00DA3743">
        <w:rPr>
          <w:spacing w:val="-1"/>
        </w:rPr>
        <w:t xml:space="preserve"> </w:t>
      </w:r>
      <w:r w:rsidRPr="00DA3743">
        <w:t>16</w:t>
      </w:r>
      <w:r w:rsidR="008E2044" w:rsidRPr="00DA3743">
        <w:t> </w:t>
      </w:r>
      <w:r w:rsidRPr="00DA3743">
        <w:t>imbagħad baqa’ relattivament stabbli sa ġimgħa</w:t>
      </w:r>
      <w:r w:rsidR="00D20AB6" w:rsidRPr="00DA3743">
        <w:t> </w:t>
      </w:r>
      <w:r w:rsidRPr="00DA3743">
        <w:t>52. Titjib f’PGA, PASI, u CDLQI inżamm sa ġimgħa</w:t>
      </w:r>
      <w:r w:rsidR="003837CD" w:rsidRPr="00DA3743">
        <w:t> </w:t>
      </w:r>
      <w:r w:rsidRPr="00DA3743">
        <w:t>52 (</w:t>
      </w:r>
      <w:r w:rsidR="00D055EE" w:rsidRPr="00DA3743">
        <w:t>ara t</w:t>
      </w:r>
      <w:r w:rsidRPr="00DA3743">
        <w:t>abella</w:t>
      </w:r>
      <w:r w:rsidR="007F7929" w:rsidRPr="00DA3743">
        <w:t> </w:t>
      </w:r>
      <w:r w:rsidRPr="00DA3743">
        <w:t>8).</w:t>
      </w:r>
    </w:p>
    <w:p w14:paraId="42072927" w14:textId="77777777" w:rsidR="00C74AA6" w:rsidRPr="00DA3743" w:rsidRDefault="00C74AA6" w:rsidP="006902F7">
      <w:pPr>
        <w:suppressAutoHyphens/>
        <w:rPr>
          <w:i/>
        </w:rPr>
      </w:pPr>
    </w:p>
    <w:p w14:paraId="745F554E" w14:textId="53691CF9" w:rsidR="00843B14" w:rsidRPr="00DA3743" w:rsidRDefault="005E3319" w:rsidP="006902F7">
      <w:pPr>
        <w:keepNext/>
        <w:suppressAutoHyphens/>
        <w:rPr>
          <w:b/>
          <w:bCs/>
          <w:iCs/>
          <w:spacing w:val="-5"/>
        </w:rPr>
      </w:pPr>
      <w:r w:rsidRPr="00DA3743">
        <w:rPr>
          <w:b/>
          <w:bCs/>
          <w:iCs/>
        </w:rPr>
        <w:t>Tabella</w:t>
      </w:r>
      <w:r w:rsidR="003837CD" w:rsidRPr="00DA3743">
        <w:rPr>
          <w:b/>
          <w:bCs/>
          <w:iCs/>
          <w:spacing w:val="-2"/>
        </w:rPr>
        <w:t> </w:t>
      </w:r>
      <w:r w:rsidRPr="00DA3743">
        <w:rPr>
          <w:b/>
          <w:bCs/>
          <w:iCs/>
          <w:spacing w:val="-10"/>
        </w:rPr>
        <w:t>8</w:t>
      </w:r>
      <w:r w:rsidR="00D20AB6" w:rsidRPr="00DA3743">
        <w:rPr>
          <w:b/>
          <w:bCs/>
          <w:iCs/>
          <w:spacing w:val="-10"/>
        </w:rPr>
        <w:t>.</w:t>
      </w:r>
      <w:r w:rsidR="009A694F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Sommarju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tal-iskopijiet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primarji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sekondarji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f’ġimgħa</w:t>
      </w:r>
      <w:r w:rsidR="003837CD" w:rsidRPr="00DA3743">
        <w:rPr>
          <w:b/>
          <w:bCs/>
          <w:iCs/>
          <w:spacing w:val="-5"/>
        </w:rPr>
        <w:t> </w:t>
      </w:r>
      <w:r w:rsidRPr="00DA3743">
        <w:rPr>
          <w:b/>
          <w:bCs/>
          <w:iCs/>
        </w:rPr>
        <w:t>12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ġimgħa</w:t>
      </w:r>
      <w:r w:rsidR="003837CD" w:rsidRPr="00DA3743">
        <w:rPr>
          <w:b/>
          <w:bCs/>
          <w:iCs/>
          <w:spacing w:val="-5"/>
        </w:rPr>
        <w:t> </w:t>
      </w:r>
      <w:r w:rsidRPr="00DA3743">
        <w:rPr>
          <w:b/>
          <w:bCs/>
          <w:iCs/>
          <w:spacing w:val="-5"/>
        </w:rPr>
        <w:t>52</w:t>
      </w:r>
    </w:p>
    <w:p w14:paraId="712D621E" w14:textId="77777777" w:rsidR="00C74AA6" w:rsidRPr="00DA3743" w:rsidRDefault="00C74AA6" w:rsidP="006902F7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3564"/>
        <w:gridCol w:w="2766"/>
        <w:gridCol w:w="2734"/>
      </w:tblGrid>
      <w:tr w:rsidR="00843B14" w:rsidRPr="00DA3743" w14:paraId="745F5550" w14:textId="77777777" w:rsidTr="00D3291B">
        <w:trPr>
          <w:cantSplit/>
          <w:trHeight w:val="20"/>
          <w:tblHeader/>
        </w:trPr>
        <w:tc>
          <w:tcPr>
            <w:tcW w:w="5000" w:type="pct"/>
            <w:gridSpan w:val="3"/>
            <w:vAlign w:val="center"/>
          </w:tcPr>
          <w:p w14:paraId="745F554F" w14:textId="70E39C42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</w:rPr>
            </w:pPr>
            <w:r w:rsidRPr="00DA3743">
              <w:rPr>
                <w:b/>
              </w:rPr>
              <w:t>Studju</w:t>
            </w:r>
            <w:r w:rsidRPr="00DA3743">
              <w:rPr>
                <w:b/>
                <w:spacing w:val="-7"/>
              </w:rPr>
              <w:t xml:space="preserve"> </w:t>
            </w:r>
            <w:r w:rsidRPr="00DA3743">
              <w:rPr>
                <w:b/>
              </w:rPr>
              <w:t>ta’</w:t>
            </w:r>
            <w:r w:rsidRPr="00DA3743">
              <w:rPr>
                <w:b/>
                <w:spacing w:val="-8"/>
              </w:rPr>
              <w:t xml:space="preserve"> </w:t>
            </w:r>
            <w:r w:rsidRPr="00DA3743">
              <w:rPr>
                <w:b/>
              </w:rPr>
              <w:t>Psorijasi</w:t>
            </w:r>
            <w:r w:rsidRPr="00DA3743">
              <w:rPr>
                <w:b/>
                <w:spacing w:val="-7"/>
              </w:rPr>
              <w:t xml:space="preserve"> </w:t>
            </w:r>
            <w:r w:rsidRPr="00DA3743">
              <w:rPr>
                <w:b/>
              </w:rPr>
              <w:t>f’</w:t>
            </w:r>
            <w:r w:rsidR="00070688">
              <w:rPr>
                <w:b/>
              </w:rPr>
              <w:t>P</w:t>
            </w:r>
            <w:r w:rsidRPr="00DA3743">
              <w:rPr>
                <w:b/>
              </w:rPr>
              <w:t>azjenti</w:t>
            </w:r>
            <w:r w:rsidRPr="00DA3743">
              <w:rPr>
                <w:b/>
                <w:spacing w:val="-6"/>
              </w:rPr>
              <w:t xml:space="preserve"> </w:t>
            </w:r>
            <w:r w:rsidR="00070688">
              <w:rPr>
                <w:b/>
              </w:rPr>
              <w:t>P</w:t>
            </w:r>
            <w:r w:rsidRPr="00DA3743">
              <w:rPr>
                <w:b/>
              </w:rPr>
              <w:t>edjatriċi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(CADMUS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Jr.)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(Età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6</w:t>
            </w:r>
            <w:r w:rsidRPr="00DA3743">
              <w:rPr>
                <w:b/>
                <w:spacing w:val="-8"/>
              </w:rPr>
              <w:t xml:space="preserve"> </w:t>
            </w:r>
            <w:r w:rsidRPr="00DA3743">
              <w:rPr>
                <w:b/>
              </w:rPr>
              <w:t>snin-11-il</w:t>
            </w:r>
            <w:r w:rsidRPr="00DA3743">
              <w:rPr>
                <w:b/>
                <w:spacing w:val="-3"/>
              </w:rPr>
              <w:t xml:space="preserve"> </w:t>
            </w:r>
            <w:r w:rsidRPr="00DA3743">
              <w:rPr>
                <w:b/>
                <w:spacing w:val="-2"/>
              </w:rPr>
              <w:t>sena)</w:t>
            </w:r>
          </w:p>
        </w:tc>
      </w:tr>
      <w:tr w:rsidR="00843B14" w:rsidRPr="00DA3743" w14:paraId="745F5554" w14:textId="77777777" w:rsidTr="00D3291B">
        <w:trPr>
          <w:cantSplit/>
          <w:trHeight w:val="20"/>
          <w:tblHeader/>
        </w:trPr>
        <w:tc>
          <w:tcPr>
            <w:tcW w:w="1966" w:type="pct"/>
            <w:vMerge w:val="restart"/>
            <w:vAlign w:val="center"/>
          </w:tcPr>
          <w:p w14:paraId="745F5551" w14:textId="77777777" w:rsidR="00843B14" w:rsidRPr="00DA3743" w:rsidRDefault="00843B14" w:rsidP="006902F7">
            <w:pPr>
              <w:keepNext/>
              <w:suppressAutoHyphens/>
              <w:adjustRightInd w:val="0"/>
              <w:snapToGrid w:val="0"/>
              <w:rPr>
                <w:sz w:val="20"/>
              </w:rPr>
            </w:pPr>
          </w:p>
        </w:tc>
        <w:tc>
          <w:tcPr>
            <w:tcW w:w="1526" w:type="pct"/>
            <w:vAlign w:val="center"/>
          </w:tcPr>
          <w:p w14:paraId="745F5552" w14:textId="0655C3EE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</w:rPr>
            </w:pPr>
            <w:r w:rsidRPr="00DA3743">
              <w:rPr>
                <w:b/>
              </w:rPr>
              <w:t>Ġimgħa</w:t>
            </w:r>
            <w:r w:rsidR="003837CD" w:rsidRPr="00DA3743">
              <w:rPr>
                <w:b/>
              </w:rPr>
              <w:t> </w:t>
            </w:r>
            <w:r w:rsidRPr="00DA3743">
              <w:rPr>
                <w:b/>
                <w:spacing w:val="-5"/>
              </w:rPr>
              <w:t>12</w:t>
            </w:r>
          </w:p>
        </w:tc>
        <w:tc>
          <w:tcPr>
            <w:tcW w:w="1509" w:type="pct"/>
            <w:vAlign w:val="center"/>
          </w:tcPr>
          <w:p w14:paraId="745F5553" w14:textId="685E0F4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</w:rPr>
            </w:pPr>
            <w:r w:rsidRPr="00DA3743">
              <w:rPr>
                <w:b/>
              </w:rPr>
              <w:t>Ġimgħa</w:t>
            </w:r>
            <w:r w:rsidR="003837CD" w:rsidRPr="00DA3743">
              <w:rPr>
                <w:b/>
              </w:rPr>
              <w:t> </w:t>
            </w:r>
            <w:r w:rsidRPr="00DA3743">
              <w:rPr>
                <w:b/>
                <w:spacing w:val="-5"/>
              </w:rPr>
              <w:t>52</w:t>
            </w:r>
          </w:p>
        </w:tc>
      </w:tr>
      <w:tr w:rsidR="00843B14" w:rsidRPr="00DA3743" w14:paraId="745F5558" w14:textId="77777777" w:rsidTr="00D3291B">
        <w:trPr>
          <w:cantSplit/>
          <w:trHeight w:val="20"/>
          <w:tblHeader/>
        </w:trPr>
        <w:tc>
          <w:tcPr>
            <w:tcW w:w="1966" w:type="pct"/>
            <w:vMerge/>
            <w:vAlign w:val="center"/>
          </w:tcPr>
          <w:p w14:paraId="745F5555" w14:textId="77777777" w:rsidR="00843B14" w:rsidRPr="00DA3743" w:rsidRDefault="00843B14" w:rsidP="006902F7">
            <w:pPr>
              <w:keepNext/>
              <w:suppressAutoHyphens/>
              <w:adjustRightInd w:val="0"/>
              <w:snapToGrid w:val="0"/>
              <w:rPr>
                <w:sz w:val="2"/>
                <w:szCs w:val="2"/>
              </w:rPr>
            </w:pPr>
          </w:p>
        </w:tc>
        <w:tc>
          <w:tcPr>
            <w:tcW w:w="1526" w:type="pct"/>
            <w:vAlign w:val="center"/>
          </w:tcPr>
          <w:p w14:paraId="745F5556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Doża</w:t>
            </w:r>
            <w:r w:rsidRPr="00DA3743">
              <w:rPr>
                <w:b/>
                <w:bCs/>
                <w:spacing w:val="-14"/>
              </w:rPr>
              <w:t xml:space="preserve"> </w:t>
            </w:r>
            <w:r w:rsidRPr="00DA3743">
              <w:rPr>
                <w:b/>
                <w:bCs/>
              </w:rPr>
              <w:t>rrakkomandata</w:t>
            </w:r>
            <w:r w:rsidRPr="00DA3743">
              <w:rPr>
                <w:b/>
                <w:bCs/>
                <w:spacing w:val="-14"/>
              </w:rPr>
              <w:t xml:space="preserve"> </w:t>
            </w:r>
            <w:r w:rsidRPr="00DA3743">
              <w:rPr>
                <w:b/>
                <w:bCs/>
              </w:rPr>
              <w:t xml:space="preserve">ta’ </w:t>
            </w:r>
            <w:r w:rsidRPr="00DA3743">
              <w:rPr>
                <w:b/>
                <w:bCs/>
                <w:spacing w:val="-2"/>
              </w:rPr>
              <w:t>Ustekinumab</w:t>
            </w:r>
          </w:p>
        </w:tc>
        <w:tc>
          <w:tcPr>
            <w:tcW w:w="1509" w:type="pct"/>
            <w:vAlign w:val="center"/>
          </w:tcPr>
          <w:p w14:paraId="745F5557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Doża</w:t>
            </w:r>
            <w:r w:rsidRPr="00DA3743">
              <w:rPr>
                <w:b/>
                <w:bCs/>
                <w:spacing w:val="-14"/>
              </w:rPr>
              <w:t xml:space="preserve"> </w:t>
            </w:r>
            <w:r w:rsidRPr="00DA3743">
              <w:rPr>
                <w:b/>
                <w:bCs/>
              </w:rPr>
              <w:t>rrakkomandata</w:t>
            </w:r>
            <w:r w:rsidRPr="00DA3743">
              <w:rPr>
                <w:b/>
                <w:bCs/>
                <w:spacing w:val="-14"/>
              </w:rPr>
              <w:t xml:space="preserve"> </w:t>
            </w:r>
            <w:r w:rsidRPr="00DA3743">
              <w:rPr>
                <w:b/>
                <w:bCs/>
              </w:rPr>
              <w:t xml:space="preserve">ta’ </w:t>
            </w:r>
            <w:r w:rsidRPr="00DA3743">
              <w:rPr>
                <w:b/>
                <w:bCs/>
                <w:spacing w:val="-2"/>
              </w:rPr>
              <w:t>Ustekinumab</w:t>
            </w:r>
          </w:p>
        </w:tc>
      </w:tr>
      <w:tr w:rsidR="00843B14" w:rsidRPr="00DA3743" w14:paraId="745F555C" w14:textId="77777777" w:rsidTr="00D3291B">
        <w:trPr>
          <w:cantSplit/>
          <w:trHeight w:val="20"/>
          <w:tblHeader/>
        </w:trPr>
        <w:tc>
          <w:tcPr>
            <w:tcW w:w="1966" w:type="pct"/>
            <w:vMerge/>
            <w:vAlign w:val="center"/>
          </w:tcPr>
          <w:p w14:paraId="745F5559" w14:textId="77777777" w:rsidR="00843B14" w:rsidRPr="00DA3743" w:rsidRDefault="00843B14" w:rsidP="006902F7">
            <w:pPr>
              <w:keepNext/>
              <w:suppressAutoHyphens/>
              <w:adjustRightInd w:val="0"/>
              <w:snapToGrid w:val="0"/>
              <w:rPr>
                <w:sz w:val="2"/>
                <w:szCs w:val="2"/>
              </w:rPr>
            </w:pPr>
          </w:p>
        </w:tc>
        <w:tc>
          <w:tcPr>
            <w:tcW w:w="1526" w:type="pct"/>
            <w:vAlign w:val="center"/>
          </w:tcPr>
          <w:p w14:paraId="745F555A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t xml:space="preserve">N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509" w:type="pct"/>
            <w:vAlign w:val="center"/>
          </w:tcPr>
          <w:p w14:paraId="745F555B" w14:textId="77777777" w:rsidR="00843B14" w:rsidRPr="00DA3743" w:rsidRDefault="005E3319" w:rsidP="006902F7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t xml:space="preserve">N </w:t>
            </w:r>
            <w:r w:rsidRPr="00DA3743">
              <w:rPr>
                <w:spacing w:val="-5"/>
              </w:rPr>
              <w:t>(%)</w:t>
            </w:r>
          </w:p>
        </w:tc>
      </w:tr>
      <w:tr w:rsidR="00843B14" w:rsidRPr="00DA3743" w14:paraId="745F5560" w14:textId="77777777" w:rsidTr="00D3291B">
        <w:trPr>
          <w:cantSplit/>
          <w:trHeight w:val="20"/>
        </w:trPr>
        <w:tc>
          <w:tcPr>
            <w:tcW w:w="1966" w:type="pct"/>
            <w:vAlign w:val="center"/>
          </w:tcPr>
          <w:p w14:paraId="745F555D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Pazjenti</w:t>
            </w:r>
            <w:r w:rsidRPr="00DA3743">
              <w:rPr>
                <w:spacing w:val="-7"/>
              </w:rPr>
              <w:t xml:space="preserve"> </w:t>
            </w:r>
            <w:r w:rsidRPr="00DA3743">
              <w:rPr>
                <w:spacing w:val="-2"/>
              </w:rPr>
              <w:t>rreġistrati</w:t>
            </w:r>
          </w:p>
        </w:tc>
        <w:tc>
          <w:tcPr>
            <w:tcW w:w="1526" w:type="pct"/>
            <w:vAlign w:val="center"/>
          </w:tcPr>
          <w:p w14:paraId="745F555E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44</w:t>
            </w:r>
          </w:p>
        </w:tc>
        <w:tc>
          <w:tcPr>
            <w:tcW w:w="1509" w:type="pct"/>
            <w:vAlign w:val="center"/>
          </w:tcPr>
          <w:p w14:paraId="745F555F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41</w:t>
            </w:r>
          </w:p>
        </w:tc>
      </w:tr>
      <w:tr w:rsidR="00843B14" w:rsidRPr="00DA3743" w14:paraId="745F5562" w14:textId="77777777" w:rsidTr="00D3291B">
        <w:trPr>
          <w:cantSplit/>
          <w:trHeight w:val="20"/>
        </w:trPr>
        <w:tc>
          <w:tcPr>
            <w:tcW w:w="5000" w:type="pct"/>
            <w:gridSpan w:val="3"/>
            <w:vAlign w:val="center"/>
          </w:tcPr>
          <w:p w14:paraId="745F5561" w14:textId="77777777" w:rsidR="00843B14" w:rsidRPr="00DA3743" w:rsidRDefault="005E3319" w:rsidP="006902F7">
            <w:pPr>
              <w:suppressAutoHyphens/>
              <w:adjustRightInd w:val="0"/>
              <w:snapToGrid w:val="0"/>
              <w:rPr>
                <w:b/>
              </w:rPr>
            </w:pPr>
            <w:r w:rsidRPr="00DA3743">
              <w:rPr>
                <w:b/>
                <w:spacing w:val="-5"/>
              </w:rPr>
              <w:t>PGA</w:t>
            </w:r>
          </w:p>
        </w:tc>
      </w:tr>
      <w:tr w:rsidR="00843B14" w:rsidRPr="00DA3743" w14:paraId="745F5566" w14:textId="77777777" w:rsidTr="00D3291B">
        <w:trPr>
          <w:cantSplit/>
          <w:trHeight w:val="20"/>
        </w:trPr>
        <w:tc>
          <w:tcPr>
            <w:tcW w:w="1966" w:type="pct"/>
            <w:vAlign w:val="center"/>
          </w:tcPr>
          <w:p w14:paraId="745F5563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PGA</w:t>
            </w:r>
            <w:r w:rsidRPr="00DA3743">
              <w:rPr>
                <w:spacing w:val="-7"/>
              </w:rPr>
              <w:t xml:space="preserve"> </w:t>
            </w:r>
            <w:r w:rsidRPr="00DA3743">
              <w:t>ta’</w:t>
            </w:r>
            <w:r w:rsidRPr="00DA3743">
              <w:rPr>
                <w:spacing w:val="-7"/>
              </w:rPr>
              <w:t xml:space="preserve"> </w:t>
            </w:r>
            <w:r w:rsidRPr="00DA3743">
              <w:t>fieqet</w:t>
            </w:r>
            <w:r w:rsidRPr="00DA3743">
              <w:rPr>
                <w:spacing w:val="-7"/>
              </w:rPr>
              <w:t xml:space="preserve"> </w:t>
            </w:r>
            <w:r w:rsidRPr="00DA3743">
              <w:t>(0)</w:t>
            </w:r>
            <w:r w:rsidRPr="00DA3743">
              <w:rPr>
                <w:spacing w:val="-7"/>
              </w:rPr>
              <w:t xml:space="preserve"> </w:t>
            </w:r>
            <w:r w:rsidRPr="00DA3743">
              <w:t>jew</w:t>
            </w:r>
            <w:r w:rsidRPr="00DA3743">
              <w:rPr>
                <w:spacing w:val="-7"/>
              </w:rPr>
              <w:t xml:space="preserve"> </w:t>
            </w:r>
            <w:r w:rsidRPr="00DA3743">
              <w:t>hija minima (1)</w:t>
            </w:r>
          </w:p>
        </w:tc>
        <w:tc>
          <w:tcPr>
            <w:tcW w:w="1526" w:type="pct"/>
            <w:vAlign w:val="center"/>
          </w:tcPr>
          <w:p w14:paraId="745F5564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34</w:t>
            </w:r>
            <w:r w:rsidRPr="00DA3743">
              <w:rPr>
                <w:spacing w:val="-2"/>
              </w:rPr>
              <w:t xml:space="preserve"> (77.3%)</w:t>
            </w:r>
          </w:p>
        </w:tc>
        <w:tc>
          <w:tcPr>
            <w:tcW w:w="1509" w:type="pct"/>
            <w:vAlign w:val="center"/>
          </w:tcPr>
          <w:p w14:paraId="745F5565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31</w:t>
            </w:r>
            <w:r w:rsidRPr="00DA3743">
              <w:rPr>
                <w:spacing w:val="-2"/>
              </w:rPr>
              <w:t xml:space="preserve"> (75.6%)</w:t>
            </w:r>
          </w:p>
        </w:tc>
      </w:tr>
      <w:tr w:rsidR="00843B14" w:rsidRPr="00DA3743" w14:paraId="745F556A" w14:textId="77777777" w:rsidTr="00D3291B">
        <w:trPr>
          <w:cantSplit/>
          <w:trHeight w:val="20"/>
        </w:trPr>
        <w:tc>
          <w:tcPr>
            <w:tcW w:w="1966" w:type="pct"/>
            <w:vAlign w:val="center"/>
          </w:tcPr>
          <w:p w14:paraId="745F5567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PGA</w:t>
            </w:r>
            <w:r w:rsidRPr="00DA3743">
              <w:rPr>
                <w:spacing w:val="-2"/>
              </w:rPr>
              <w:t xml:space="preserve"> </w:t>
            </w:r>
            <w:r w:rsidRPr="00DA3743">
              <w:t>ta’</w:t>
            </w:r>
            <w:r w:rsidRPr="00DA3743">
              <w:rPr>
                <w:spacing w:val="-1"/>
              </w:rPr>
              <w:t xml:space="preserve"> </w:t>
            </w:r>
            <w:r w:rsidRPr="00DA3743">
              <w:t>fieqet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(0)</w:t>
            </w:r>
          </w:p>
        </w:tc>
        <w:tc>
          <w:tcPr>
            <w:tcW w:w="1526" w:type="pct"/>
            <w:vAlign w:val="center"/>
          </w:tcPr>
          <w:p w14:paraId="745F5568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17</w:t>
            </w:r>
            <w:r w:rsidRPr="00DA3743">
              <w:rPr>
                <w:spacing w:val="-2"/>
              </w:rPr>
              <w:t xml:space="preserve"> (38.6%)</w:t>
            </w:r>
          </w:p>
        </w:tc>
        <w:tc>
          <w:tcPr>
            <w:tcW w:w="1509" w:type="pct"/>
            <w:vAlign w:val="center"/>
          </w:tcPr>
          <w:p w14:paraId="745F5569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23</w:t>
            </w:r>
            <w:r w:rsidRPr="00DA3743">
              <w:rPr>
                <w:spacing w:val="-2"/>
              </w:rPr>
              <w:t xml:space="preserve"> (56.1%)</w:t>
            </w:r>
          </w:p>
        </w:tc>
      </w:tr>
      <w:tr w:rsidR="00843B14" w:rsidRPr="00DA3743" w14:paraId="745F556C" w14:textId="77777777" w:rsidTr="00D3291B">
        <w:trPr>
          <w:cantSplit/>
          <w:trHeight w:val="20"/>
        </w:trPr>
        <w:tc>
          <w:tcPr>
            <w:tcW w:w="5000" w:type="pct"/>
            <w:gridSpan w:val="3"/>
            <w:vAlign w:val="center"/>
          </w:tcPr>
          <w:p w14:paraId="745F556B" w14:textId="77777777" w:rsidR="00843B14" w:rsidRPr="00DA3743" w:rsidRDefault="005E3319" w:rsidP="006902F7">
            <w:pPr>
              <w:keepNext/>
              <w:keepLines/>
              <w:suppressAutoHyphens/>
              <w:adjustRightInd w:val="0"/>
              <w:snapToGrid w:val="0"/>
              <w:rPr>
                <w:b/>
              </w:rPr>
            </w:pPr>
            <w:r w:rsidRPr="00DA3743">
              <w:rPr>
                <w:b/>
                <w:spacing w:val="-4"/>
              </w:rPr>
              <w:t>PASI</w:t>
            </w:r>
          </w:p>
        </w:tc>
      </w:tr>
      <w:tr w:rsidR="00843B14" w:rsidRPr="00DA3743" w14:paraId="745F5570" w14:textId="77777777" w:rsidTr="00D3291B">
        <w:trPr>
          <w:cantSplit/>
          <w:trHeight w:val="20"/>
        </w:trPr>
        <w:tc>
          <w:tcPr>
            <w:tcW w:w="1966" w:type="pct"/>
            <w:vAlign w:val="center"/>
          </w:tcPr>
          <w:p w14:paraId="745F556D" w14:textId="77777777" w:rsidR="00843B14" w:rsidRPr="00DA3743" w:rsidRDefault="005E3319" w:rsidP="006902F7">
            <w:pPr>
              <w:keepNext/>
              <w:keepLines/>
              <w:suppressAutoHyphens/>
              <w:adjustRightInd w:val="0"/>
              <w:snapToGrid w:val="0"/>
            </w:pPr>
            <w:r w:rsidRPr="00DA3743">
              <w:t>Dawk</w:t>
            </w:r>
            <w:r w:rsidRPr="00DA3743">
              <w:rPr>
                <w:spacing w:val="-8"/>
              </w:rPr>
              <w:t xml:space="preserve"> </w:t>
            </w:r>
            <w:r w:rsidRPr="00DA3743">
              <w:t>li</w:t>
            </w:r>
            <w:r w:rsidRPr="00DA3743">
              <w:rPr>
                <w:spacing w:val="-5"/>
              </w:rPr>
              <w:t xml:space="preserve"> </w:t>
            </w:r>
            <w:r w:rsidRPr="00DA3743">
              <w:t>rrispondew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7"/>
              </w:rPr>
              <w:t xml:space="preserve"> 75</w:t>
            </w:r>
          </w:p>
        </w:tc>
        <w:tc>
          <w:tcPr>
            <w:tcW w:w="1526" w:type="pct"/>
            <w:vAlign w:val="center"/>
          </w:tcPr>
          <w:p w14:paraId="745F556E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37</w:t>
            </w:r>
            <w:r w:rsidRPr="00DA3743">
              <w:rPr>
                <w:spacing w:val="-2"/>
              </w:rPr>
              <w:t xml:space="preserve"> (84.1%)</w:t>
            </w:r>
          </w:p>
        </w:tc>
        <w:tc>
          <w:tcPr>
            <w:tcW w:w="1509" w:type="pct"/>
            <w:vAlign w:val="center"/>
          </w:tcPr>
          <w:p w14:paraId="745F556F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36</w:t>
            </w:r>
            <w:r w:rsidRPr="00DA3743">
              <w:rPr>
                <w:spacing w:val="-2"/>
              </w:rPr>
              <w:t xml:space="preserve"> (87.8%)</w:t>
            </w:r>
          </w:p>
        </w:tc>
      </w:tr>
      <w:tr w:rsidR="00843B14" w:rsidRPr="00DA3743" w14:paraId="745F5574" w14:textId="77777777" w:rsidTr="00D3291B">
        <w:trPr>
          <w:cantSplit/>
          <w:trHeight w:val="20"/>
        </w:trPr>
        <w:tc>
          <w:tcPr>
            <w:tcW w:w="1966" w:type="pct"/>
            <w:vAlign w:val="center"/>
          </w:tcPr>
          <w:p w14:paraId="745F5571" w14:textId="77777777" w:rsidR="00843B14" w:rsidRPr="00DA3743" w:rsidRDefault="005E3319" w:rsidP="006902F7">
            <w:pPr>
              <w:keepNext/>
              <w:keepLines/>
              <w:suppressAutoHyphens/>
              <w:adjustRightInd w:val="0"/>
              <w:snapToGrid w:val="0"/>
            </w:pPr>
            <w:r w:rsidRPr="00DA3743">
              <w:t>Dawk</w:t>
            </w:r>
            <w:r w:rsidRPr="00DA3743">
              <w:rPr>
                <w:spacing w:val="-8"/>
              </w:rPr>
              <w:t xml:space="preserve"> </w:t>
            </w:r>
            <w:r w:rsidRPr="00DA3743">
              <w:t>li</w:t>
            </w:r>
            <w:r w:rsidRPr="00DA3743">
              <w:rPr>
                <w:spacing w:val="-5"/>
              </w:rPr>
              <w:t xml:space="preserve"> </w:t>
            </w:r>
            <w:r w:rsidRPr="00DA3743">
              <w:t>rrispondew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7"/>
              </w:rPr>
              <w:t xml:space="preserve"> 90</w:t>
            </w:r>
          </w:p>
        </w:tc>
        <w:tc>
          <w:tcPr>
            <w:tcW w:w="1526" w:type="pct"/>
            <w:vAlign w:val="center"/>
          </w:tcPr>
          <w:p w14:paraId="745F5572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28</w:t>
            </w:r>
            <w:r w:rsidRPr="00DA3743">
              <w:rPr>
                <w:spacing w:val="-2"/>
              </w:rPr>
              <w:t xml:space="preserve"> (63.6%)</w:t>
            </w:r>
          </w:p>
        </w:tc>
        <w:tc>
          <w:tcPr>
            <w:tcW w:w="1509" w:type="pct"/>
            <w:vAlign w:val="center"/>
          </w:tcPr>
          <w:p w14:paraId="745F5573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29</w:t>
            </w:r>
            <w:r w:rsidRPr="00DA3743">
              <w:rPr>
                <w:spacing w:val="-2"/>
              </w:rPr>
              <w:t xml:space="preserve"> (70.7%)</w:t>
            </w:r>
          </w:p>
        </w:tc>
      </w:tr>
      <w:tr w:rsidR="00843B14" w:rsidRPr="00DA3743" w14:paraId="745F5578" w14:textId="77777777" w:rsidTr="00D3291B">
        <w:trPr>
          <w:cantSplit/>
          <w:trHeight w:val="20"/>
        </w:trPr>
        <w:tc>
          <w:tcPr>
            <w:tcW w:w="1966" w:type="pct"/>
            <w:vAlign w:val="center"/>
          </w:tcPr>
          <w:p w14:paraId="745F5575" w14:textId="77777777" w:rsidR="00843B14" w:rsidRPr="00DA3743" w:rsidRDefault="005E3319" w:rsidP="006902F7">
            <w:pPr>
              <w:keepNext/>
              <w:keepLines/>
              <w:suppressAutoHyphens/>
              <w:adjustRightInd w:val="0"/>
              <w:snapToGrid w:val="0"/>
            </w:pPr>
            <w:r w:rsidRPr="00DA3743">
              <w:t>Dawk</w:t>
            </w:r>
            <w:r w:rsidRPr="00DA3743">
              <w:rPr>
                <w:spacing w:val="-8"/>
              </w:rPr>
              <w:t xml:space="preserve"> </w:t>
            </w:r>
            <w:r w:rsidRPr="00DA3743">
              <w:t>li</w:t>
            </w:r>
            <w:r w:rsidRPr="00DA3743">
              <w:rPr>
                <w:spacing w:val="-5"/>
              </w:rPr>
              <w:t xml:space="preserve"> </w:t>
            </w:r>
            <w:r w:rsidRPr="00DA3743">
              <w:t>rrispondew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7"/>
              </w:rPr>
              <w:t xml:space="preserve"> </w:t>
            </w:r>
            <w:r w:rsidRPr="00DA3743">
              <w:rPr>
                <w:spacing w:val="-5"/>
              </w:rPr>
              <w:t>100</w:t>
            </w:r>
          </w:p>
        </w:tc>
        <w:tc>
          <w:tcPr>
            <w:tcW w:w="1526" w:type="pct"/>
            <w:vAlign w:val="center"/>
          </w:tcPr>
          <w:p w14:paraId="745F5576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15</w:t>
            </w:r>
            <w:r w:rsidRPr="00DA3743">
              <w:rPr>
                <w:spacing w:val="-2"/>
              </w:rPr>
              <w:t xml:space="preserve"> (34.1%)</w:t>
            </w:r>
          </w:p>
        </w:tc>
        <w:tc>
          <w:tcPr>
            <w:tcW w:w="1509" w:type="pct"/>
            <w:vAlign w:val="center"/>
          </w:tcPr>
          <w:p w14:paraId="745F5577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22</w:t>
            </w:r>
            <w:r w:rsidRPr="00DA3743">
              <w:rPr>
                <w:spacing w:val="-2"/>
              </w:rPr>
              <w:t xml:space="preserve"> (53.7%)</w:t>
            </w:r>
          </w:p>
        </w:tc>
      </w:tr>
      <w:tr w:rsidR="00843B14" w:rsidRPr="00DA3743" w14:paraId="745F557A" w14:textId="77777777" w:rsidTr="00D3291B">
        <w:trPr>
          <w:cantSplit/>
          <w:trHeight w:val="20"/>
        </w:trPr>
        <w:tc>
          <w:tcPr>
            <w:tcW w:w="5000" w:type="pct"/>
            <w:gridSpan w:val="3"/>
            <w:vAlign w:val="center"/>
          </w:tcPr>
          <w:p w14:paraId="745F5579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rPr>
                <w:b/>
                <w:spacing w:val="-2"/>
              </w:rPr>
              <w:t>CDLQI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843B14" w:rsidRPr="00DA3743" w14:paraId="745F557E" w14:textId="77777777" w:rsidTr="00D3291B">
        <w:trPr>
          <w:cantSplit/>
          <w:trHeight w:val="20"/>
        </w:trPr>
        <w:tc>
          <w:tcPr>
            <w:tcW w:w="1966" w:type="pct"/>
            <w:vAlign w:val="center"/>
          </w:tcPr>
          <w:p w14:paraId="745F557B" w14:textId="6C027B78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Pazjenti</w:t>
            </w:r>
            <w:r w:rsidRPr="00DA3743">
              <w:rPr>
                <w:spacing w:val="-7"/>
              </w:rPr>
              <w:t xml:space="preserve"> </w:t>
            </w:r>
            <w:r w:rsidRPr="00DA3743">
              <w:t>bi</w:t>
            </w:r>
            <w:r w:rsidRPr="00DA3743">
              <w:rPr>
                <w:spacing w:val="-7"/>
              </w:rPr>
              <w:t xml:space="preserve"> </w:t>
            </w:r>
            <w:r w:rsidRPr="00DA3743">
              <w:t>CDLQI</w:t>
            </w:r>
            <w:r w:rsidRPr="00DA3743">
              <w:rPr>
                <w:spacing w:val="-8"/>
              </w:rPr>
              <w:t xml:space="preserve"> </w:t>
            </w:r>
            <w:r w:rsidR="00EF5590" w:rsidRPr="00DA3743">
              <w:t>&gt; </w:t>
            </w:r>
            <w:r w:rsidRPr="00DA3743">
              <w:t>1</w:t>
            </w:r>
            <w:r w:rsidRPr="00DA3743">
              <w:rPr>
                <w:spacing w:val="-7"/>
              </w:rPr>
              <w:t xml:space="preserve"> </w:t>
            </w:r>
            <w:r w:rsidRPr="00DA3743">
              <w:t xml:space="preserve">fil-linja </w:t>
            </w:r>
            <w:r w:rsidRPr="00DA3743">
              <w:rPr>
                <w:spacing w:val="-4"/>
              </w:rPr>
              <w:t>bażi</w:t>
            </w:r>
          </w:p>
        </w:tc>
        <w:tc>
          <w:tcPr>
            <w:tcW w:w="1526" w:type="pct"/>
            <w:vAlign w:val="center"/>
          </w:tcPr>
          <w:p w14:paraId="745F557C" w14:textId="02C161DE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2"/>
              </w:rPr>
              <w:t>(N</w:t>
            </w:r>
            <w:r w:rsidR="00465E7A" w:rsidRPr="00DA3743">
              <w:rPr>
                <w:spacing w:val="-2"/>
              </w:rPr>
              <w:t> </w:t>
            </w:r>
            <w:r w:rsidRPr="00DA3743">
              <w:rPr>
                <w:spacing w:val="-2"/>
              </w:rPr>
              <w:t>=</w:t>
            </w:r>
            <w:r w:rsidR="00465E7A" w:rsidRPr="00DA3743">
              <w:rPr>
                <w:spacing w:val="-2"/>
              </w:rPr>
              <w:t> </w:t>
            </w:r>
            <w:r w:rsidRPr="00DA3743">
              <w:rPr>
                <w:spacing w:val="-2"/>
              </w:rPr>
              <w:t>39)</w:t>
            </w:r>
          </w:p>
        </w:tc>
        <w:tc>
          <w:tcPr>
            <w:tcW w:w="1509" w:type="pct"/>
            <w:vAlign w:val="center"/>
          </w:tcPr>
          <w:p w14:paraId="745F557D" w14:textId="1B6899E8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2"/>
              </w:rPr>
              <w:t>(N</w:t>
            </w:r>
            <w:r w:rsidR="00465E7A" w:rsidRPr="00DA3743">
              <w:rPr>
                <w:spacing w:val="-2"/>
              </w:rPr>
              <w:t> </w:t>
            </w:r>
            <w:r w:rsidRPr="00DA3743">
              <w:rPr>
                <w:spacing w:val="-2"/>
              </w:rPr>
              <w:t>=</w:t>
            </w:r>
            <w:r w:rsidR="00465E7A" w:rsidRPr="00DA3743">
              <w:rPr>
                <w:spacing w:val="-2"/>
              </w:rPr>
              <w:t> </w:t>
            </w:r>
            <w:r w:rsidRPr="00DA3743">
              <w:rPr>
                <w:spacing w:val="-2"/>
              </w:rPr>
              <w:t>36)</w:t>
            </w:r>
          </w:p>
        </w:tc>
      </w:tr>
      <w:tr w:rsidR="00843B14" w:rsidRPr="00DA3743" w14:paraId="745F5582" w14:textId="77777777" w:rsidTr="00D3291B">
        <w:trPr>
          <w:cantSplit/>
          <w:trHeight w:val="20"/>
        </w:trPr>
        <w:tc>
          <w:tcPr>
            <w:tcW w:w="1966" w:type="pct"/>
            <w:vAlign w:val="center"/>
          </w:tcPr>
          <w:p w14:paraId="745F557F" w14:textId="77777777" w:rsidR="00843B14" w:rsidRPr="00DA3743" w:rsidRDefault="005E3319" w:rsidP="006902F7">
            <w:pPr>
              <w:suppressAutoHyphens/>
              <w:adjustRightInd w:val="0"/>
              <w:snapToGrid w:val="0"/>
            </w:pPr>
            <w:r w:rsidRPr="00DA3743">
              <w:t>CDLQI</w:t>
            </w:r>
            <w:r w:rsidRPr="00DA3743">
              <w:rPr>
                <w:spacing w:val="-2"/>
              </w:rPr>
              <w:t xml:space="preserve"> </w:t>
            </w:r>
            <w:r w:rsidRPr="00DA3743">
              <w:t>ta’ 0</w:t>
            </w:r>
            <w:r w:rsidRPr="00DA3743">
              <w:rPr>
                <w:spacing w:val="-3"/>
              </w:rPr>
              <w:t xml:space="preserve"> </w:t>
            </w:r>
            <w:r w:rsidRPr="00DA3743">
              <w:t>jew</w:t>
            </w:r>
            <w:r w:rsidRPr="00DA3743">
              <w:rPr>
                <w:spacing w:val="-4"/>
              </w:rPr>
              <w:t xml:space="preserve"> </w:t>
            </w:r>
            <w:r w:rsidRPr="00DA3743">
              <w:rPr>
                <w:spacing w:val="-10"/>
              </w:rPr>
              <w:t>1</w:t>
            </w:r>
          </w:p>
        </w:tc>
        <w:tc>
          <w:tcPr>
            <w:tcW w:w="1526" w:type="pct"/>
            <w:vAlign w:val="center"/>
          </w:tcPr>
          <w:p w14:paraId="745F5580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24</w:t>
            </w:r>
            <w:r w:rsidRPr="00DA3743">
              <w:rPr>
                <w:spacing w:val="-2"/>
              </w:rPr>
              <w:t xml:space="preserve"> (61.5%)</w:t>
            </w:r>
          </w:p>
        </w:tc>
        <w:tc>
          <w:tcPr>
            <w:tcW w:w="1509" w:type="pct"/>
            <w:vAlign w:val="center"/>
          </w:tcPr>
          <w:p w14:paraId="745F5581" w14:textId="77777777" w:rsidR="00843B14" w:rsidRPr="00DA3743" w:rsidRDefault="005E3319" w:rsidP="006902F7">
            <w:pPr>
              <w:suppressAutoHyphens/>
              <w:adjustRightInd w:val="0"/>
              <w:snapToGrid w:val="0"/>
              <w:jc w:val="center"/>
            </w:pPr>
            <w:r w:rsidRPr="00DA3743">
              <w:t>21</w:t>
            </w:r>
            <w:r w:rsidRPr="00DA3743">
              <w:rPr>
                <w:spacing w:val="-2"/>
              </w:rPr>
              <w:t xml:space="preserve"> (58.3%)</w:t>
            </w:r>
          </w:p>
        </w:tc>
      </w:tr>
    </w:tbl>
    <w:p w14:paraId="745F5583" w14:textId="1C0B3A96" w:rsidR="00843B14" w:rsidRPr="00DA3743" w:rsidRDefault="005307DD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lastRenderedPageBreak/>
        <w:t>a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CDLQI: Is-CDLQI huwa strument dermatoloġiku biex jistma l-effett ta’ problema fil-ġilda fuq il-kwalità tal</w:t>
      </w:r>
      <w:r w:rsidR="008E2044" w:rsidRPr="00DA3743">
        <w:rPr>
          <w:sz w:val="20"/>
          <w:szCs w:val="20"/>
        </w:rPr>
        <w:noBreakHyphen/>
      </w:r>
      <w:r w:rsidR="005E3319" w:rsidRPr="00DA3743">
        <w:rPr>
          <w:sz w:val="20"/>
          <w:szCs w:val="20"/>
        </w:rPr>
        <w:t>ħajja marbuta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mas-saħħa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fil-popolazzjoni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pedjatrika.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CDLQI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ta’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0</w:t>
      </w:r>
      <w:r w:rsidR="00FA632B" w:rsidRPr="00DA3743">
        <w:rPr>
          <w:spacing w:val="-1"/>
          <w:sz w:val="20"/>
          <w:szCs w:val="20"/>
        </w:rPr>
        <w:t> </w:t>
      </w:r>
      <w:r w:rsidR="005E3319" w:rsidRPr="00DA3743">
        <w:rPr>
          <w:sz w:val="20"/>
          <w:szCs w:val="20"/>
        </w:rPr>
        <w:t>jew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1</w:t>
      </w:r>
      <w:r w:rsidR="00FA632B" w:rsidRPr="00DA3743">
        <w:rPr>
          <w:sz w:val="20"/>
          <w:szCs w:val="20"/>
        </w:rPr>
        <w:t> </w:t>
      </w:r>
      <w:r w:rsidR="005E3319" w:rsidRPr="00DA3743">
        <w:rPr>
          <w:sz w:val="20"/>
          <w:szCs w:val="20"/>
        </w:rPr>
        <w:t>jindika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li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m’hemm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l-ebda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effett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fuq</w:t>
      </w:r>
      <w:r w:rsidR="005E3319" w:rsidRPr="00DA3743">
        <w:rPr>
          <w:spacing w:val="-2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il-kwalità</w:t>
      </w:r>
      <w:r w:rsidR="005E3319" w:rsidRPr="00DA3743">
        <w:rPr>
          <w:spacing w:val="-3"/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ta’ ħajja tat-tifel jew tifla.</w:t>
      </w:r>
    </w:p>
    <w:p w14:paraId="30B95457" w14:textId="77777777" w:rsidR="00C74AA6" w:rsidRPr="00DA3743" w:rsidRDefault="00C74AA6" w:rsidP="006902F7">
      <w:pPr>
        <w:suppressAutoHyphens/>
        <w:rPr>
          <w:u w:val="single"/>
        </w:rPr>
      </w:pPr>
    </w:p>
    <w:p w14:paraId="745F5584" w14:textId="4DFEB5E5" w:rsidR="00843B14" w:rsidRPr="00DA3743" w:rsidRDefault="005E3319" w:rsidP="006902F7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Il-</w:t>
      </w:r>
      <w:r w:rsidR="00D12A0B" w:rsidRPr="00DA3743">
        <w:rPr>
          <w:i/>
          <w:iCs/>
        </w:rPr>
        <w:t>m</w:t>
      </w:r>
      <w:r w:rsidRPr="00DA3743">
        <w:rPr>
          <w:i/>
          <w:iCs/>
        </w:rPr>
        <w:t>arda</w:t>
      </w:r>
      <w:r w:rsidRPr="00DA3743">
        <w:rPr>
          <w:i/>
          <w:iCs/>
          <w:spacing w:val="-5"/>
        </w:rPr>
        <w:t xml:space="preserve"> </w:t>
      </w:r>
      <w:r w:rsidRPr="00DA3743">
        <w:rPr>
          <w:i/>
          <w:iCs/>
        </w:rPr>
        <w:t>ta’</w:t>
      </w:r>
      <w:r w:rsidRPr="00DA3743">
        <w:rPr>
          <w:i/>
          <w:iCs/>
          <w:spacing w:val="-5"/>
        </w:rPr>
        <w:t xml:space="preserve"> </w:t>
      </w:r>
      <w:r w:rsidRPr="00DA3743">
        <w:rPr>
          <w:i/>
          <w:iCs/>
          <w:spacing w:val="-2"/>
        </w:rPr>
        <w:t>Crohn</w:t>
      </w:r>
    </w:p>
    <w:p w14:paraId="12C7DB23" w14:textId="77777777" w:rsidR="00D20AB6" w:rsidRPr="00DA3743" w:rsidRDefault="00D20AB6" w:rsidP="006902F7">
      <w:pPr>
        <w:keepNext/>
        <w:suppressAutoHyphens/>
      </w:pPr>
    </w:p>
    <w:p w14:paraId="745F5587" w14:textId="4DCB27B1" w:rsidR="00843B14" w:rsidRPr="00DA3743" w:rsidRDefault="005E3319" w:rsidP="006902F7">
      <w:pPr>
        <w:suppressAutoHyphens/>
      </w:pPr>
      <w:r w:rsidRPr="00DA3743">
        <w:t>Is-sigurtà u l-effikaċja ta’ ustekinumab kienet evalwata fi tliet studji randomised, double-blind, ikkontrollati bil-plaċebo, b’aktar minn ċentru wieħed f’pazjenti adulti bil-marda ta’ Crohn attiva</w:t>
      </w:r>
      <w:r w:rsidRPr="00DA3743">
        <w:rPr>
          <w:spacing w:val="40"/>
        </w:rPr>
        <w:t xml:space="preserve"> </w:t>
      </w:r>
      <w:r w:rsidRPr="00DA3743">
        <w:t>b’mod moderat</w:t>
      </w:r>
      <w:r w:rsidRPr="00DA3743">
        <w:rPr>
          <w:spacing w:val="-4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severa</w:t>
      </w:r>
      <w:r w:rsidRPr="00DA3743">
        <w:rPr>
          <w:spacing w:val="-2"/>
        </w:rPr>
        <w:t xml:space="preserve"> </w:t>
      </w:r>
      <w:r w:rsidRPr="00DA3743">
        <w:t>(punteġġ</w:t>
      </w:r>
      <w:r w:rsidRPr="00DA3743">
        <w:rPr>
          <w:spacing w:val="-4"/>
        </w:rPr>
        <w:t xml:space="preserve"> </w:t>
      </w:r>
      <w:r w:rsidRPr="00DA3743">
        <w:t>tal-Indiċi</w:t>
      </w:r>
      <w:r w:rsidRPr="00DA3743">
        <w:rPr>
          <w:spacing w:val="-1"/>
        </w:rPr>
        <w:t xml:space="preserve"> </w:t>
      </w:r>
      <w:r w:rsidRPr="00DA3743">
        <w:t>tal-Attività</w:t>
      </w:r>
      <w:r w:rsidRPr="00DA3743">
        <w:rPr>
          <w:spacing w:val="-1"/>
        </w:rPr>
        <w:t xml:space="preserve"> </w:t>
      </w:r>
      <w:r w:rsidRPr="00DA3743">
        <w:t>tal-Marda</w:t>
      </w:r>
      <w:r w:rsidRPr="00DA3743">
        <w:rPr>
          <w:spacing w:val="-3"/>
        </w:rPr>
        <w:t xml:space="preserve"> </w:t>
      </w:r>
      <w:r w:rsidRPr="00DA3743">
        <w:t>ta’ Crohn</w:t>
      </w:r>
      <w:r w:rsidRPr="00DA3743">
        <w:rPr>
          <w:spacing w:val="-2"/>
        </w:rPr>
        <w:t xml:space="preserve"> </w:t>
      </w:r>
      <w:r w:rsidRPr="00DA3743">
        <w:t>[CDAI</w:t>
      </w:r>
      <w:r w:rsidRPr="00DA3743">
        <w:rPr>
          <w:spacing w:val="-3"/>
        </w:rPr>
        <w:t xml:space="preserve"> </w:t>
      </w:r>
      <w:r w:rsidRPr="00DA3743">
        <w:t>-</w:t>
      </w:r>
      <w:r w:rsidRPr="00DA3743">
        <w:rPr>
          <w:spacing w:val="-5"/>
        </w:rPr>
        <w:t xml:space="preserve"> </w:t>
      </w:r>
      <w:r w:rsidRPr="00DA3743">
        <w:rPr>
          <w:i/>
        </w:rPr>
        <w:t>Crohn’s</w:t>
      </w:r>
      <w:r w:rsidRPr="00DA3743">
        <w:rPr>
          <w:i/>
          <w:spacing w:val="-1"/>
        </w:rPr>
        <w:t xml:space="preserve"> </w:t>
      </w:r>
      <w:r w:rsidRPr="00DA3743">
        <w:rPr>
          <w:i/>
        </w:rPr>
        <w:t>Disease Activity Index</w:t>
      </w:r>
      <w:r w:rsidRPr="00DA3743">
        <w:t xml:space="preserve">] ta’ </w:t>
      </w:r>
      <w:r w:rsidR="00305489" w:rsidRPr="00DA3743">
        <w:t>≥ </w:t>
      </w:r>
      <w:r w:rsidRPr="00DA3743">
        <w:t xml:space="preserve">220 u </w:t>
      </w:r>
      <w:r w:rsidR="00EF5590" w:rsidRPr="00DA3743">
        <w:t>≤ </w:t>
      </w:r>
      <w:r w:rsidRPr="00DA3743">
        <w:t>450). Il-programm ta’ żvilupp kliniku kien jikkonsisti minn żewġ studjita’ 8 ġimgħat ta’ induzzjoni fil-vini (UNITI-1 u UNITI-2) segwit minn studju ta’ manteniment ta’ 44</w:t>
      </w:r>
      <w:r w:rsidR="008E2044" w:rsidRPr="00DA3743">
        <w:rPr>
          <w:spacing w:val="-2"/>
        </w:rPr>
        <w:t> </w:t>
      </w:r>
      <w:r w:rsidRPr="00DA3743">
        <w:t>ġimgħa</w:t>
      </w:r>
      <w:r w:rsidRPr="00DA3743">
        <w:rPr>
          <w:spacing w:val="-2"/>
        </w:rPr>
        <w:t xml:space="preserve"> </w:t>
      </w:r>
      <w:r w:rsidRPr="00DA3743">
        <w:t>randomised,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irtirar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2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(IM-UNITI)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jirrappreżentaw</w:t>
      </w:r>
      <w:r w:rsidRPr="00DA3743">
        <w:rPr>
          <w:spacing w:val="-3"/>
        </w:rPr>
        <w:t xml:space="preserve"> </w:t>
      </w:r>
      <w:r w:rsidRPr="00DA3743">
        <w:t>52</w:t>
      </w:r>
      <w:r w:rsidR="00D20AB6" w:rsidRPr="00DA3743">
        <w:t> </w:t>
      </w:r>
      <w:r w:rsidRPr="00DA3743">
        <w:t>ġimgħa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terapija.</w:t>
      </w:r>
    </w:p>
    <w:p w14:paraId="745F5588" w14:textId="77777777" w:rsidR="00843B14" w:rsidRPr="00DA3743" w:rsidRDefault="00843B14" w:rsidP="006902F7">
      <w:pPr>
        <w:suppressAutoHyphens/>
      </w:pPr>
    </w:p>
    <w:p w14:paraId="745F5589" w14:textId="62998732" w:rsidR="00843B14" w:rsidRPr="00DA3743" w:rsidRDefault="005E3319" w:rsidP="006902F7">
      <w:pPr>
        <w:suppressAutoHyphens/>
      </w:pPr>
      <w:r w:rsidRPr="00DA3743">
        <w:t>L-istudji ta’ induzzjoni kienu jinkludu 1</w:t>
      </w:r>
      <w:r w:rsidR="00465E7A" w:rsidRPr="00DA3743">
        <w:t> </w:t>
      </w:r>
      <w:r w:rsidRPr="00DA3743">
        <w:t>409 (UNITI-1, n</w:t>
      </w:r>
      <w:r w:rsidR="00465E7A" w:rsidRPr="00DA3743">
        <w:t> </w:t>
      </w:r>
      <w:r w:rsidRPr="00DA3743">
        <w:t>=</w:t>
      </w:r>
      <w:r w:rsidR="00465E7A" w:rsidRPr="00DA3743">
        <w:t> </w:t>
      </w:r>
      <w:r w:rsidRPr="00DA3743">
        <w:t>769; UNITI-2 n</w:t>
      </w:r>
      <w:r w:rsidR="00D20AB6" w:rsidRPr="00DA3743">
        <w:t> </w:t>
      </w:r>
      <w:r w:rsidRPr="00DA3743">
        <w:t>=</w:t>
      </w:r>
      <w:r w:rsidR="00D20AB6" w:rsidRPr="00DA3743">
        <w:t> </w:t>
      </w:r>
      <w:r w:rsidRPr="00DA3743">
        <w:t>640) pazjenti. Il-punt finali primarju għaż-żewġ studji ta’ induzzjoni kien il-proporzjon ta’ individwi f’rispons kliniku (definit</w:t>
      </w:r>
      <w:r w:rsidRPr="00DA3743">
        <w:rPr>
          <w:spacing w:val="-2"/>
        </w:rPr>
        <w:t xml:space="preserve"> </w:t>
      </w:r>
      <w:r w:rsidRPr="00DA3743">
        <w:t>bħala</w:t>
      </w:r>
      <w:r w:rsidRPr="00DA3743">
        <w:rPr>
          <w:spacing w:val="-3"/>
        </w:rPr>
        <w:t xml:space="preserve"> </w:t>
      </w:r>
      <w:r w:rsidRPr="00DA3743">
        <w:t>tnaqqis</w:t>
      </w:r>
      <w:r w:rsidRPr="00DA3743">
        <w:rPr>
          <w:spacing w:val="-3"/>
        </w:rPr>
        <w:t xml:space="preserve"> </w:t>
      </w:r>
      <w:r w:rsidRPr="00DA3743">
        <w:t>fil-punteġġ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CDAI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05489" w:rsidRPr="00DA3743">
        <w:t>≥ </w:t>
      </w:r>
      <w:r w:rsidRPr="00DA3743">
        <w:t>100</w:t>
      </w:r>
      <w:r w:rsidR="00D20AB6" w:rsidRPr="00DA3743">
        <w:t> </w:t>
      </w:r>
      <w:r w:rsidRPr="00DA3743">
        <w:t>punt)</w:t>
      </w:r>
      <w:r w:rsidRPr="00DA3743">
        <w:rPr>
          <w:spacing w:val="-3"/>
        </w:rPr>
        <w:t xml:space="preserve"> </w:t>
      </w:r>
      <w:r w:rsidRPr="00DA3743">
        <w:t>f’ġimgħa</w:t>
      </w:r>
      <w:r w:rsidRPr="00DA3743">
        <w:rPr>
          <w:spacing w:val="-3"/>
        </w:rPr>
        <w:t xml:space="preserve"> </w:t>
      </w:r>
      <w:r w:rsidRPr="00DA3743">
        <w:t>6.</w:t>
      </w:r>
      <w:r w:rsidRPr="00DA3743">
        <w:rPr>
          <w:spacing w:val="-3"/>
        </w:rPr>
        <w:t xml:space="preserve"> </w:t>
      </w:r>
      <w:r w:rsidRPr="00DA3743">
        <w:t>Id-dejta</w:t>
      </w:r>
      <w:r w:rsidRPr="00DA3743">
        <w:rPr>
          <w:spacing w:val="-2"/>
        </w:rPr>
        <w:t xml:space="preserve"> </w:t>
      </w:r>
      <w:r w:rsidRPr="00DA3743">
        <w:t>dwar</w:t>
      </w:r>
      <w:r w:rsidRPr="00DA3743">
        <w:rPr>
          <w:spacing w:val="-2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 xml:space="preserve">kienet miġbura u analizzata sa tmiem ġimgħa 8 għaż-żewġ studji. Kienu permessi dożi konkomitanti ta’ kortikosterojdi orali, immunomodulaturi, aminosalicylates u antibijotiċi u 75% tal-pazjenti komplew jirċievu mill-inqas waħda minn dawn il-mediċini. Fiż-żewġ studji, il-pazjenti kienu randomised biex jirċievu għoti waħda fil-vini tad-doża </w:t>
      </w:r>
      <w:r w:rsidRPr="00DA3743">
        <w:rPr>
          <w:i/>
        </w:rPr>
        <w:t xml:space="preserve">tiered </w:t>
      </w:r>
      <w:r w:rsidRPr="00DA3743">
        <w:t>rakkomandata ta’ madwar 6</w:t>
      </w:r>
      <w:r w:rsidR="00C84D29" w:rsidRPr="00DA3743">
        <w:t> mg</w:t>
      </w:r>
      <w:r w:rsidRPr="00DA3743">
        <w:t>/kg (ara sezzjoni</w:t>
      </w:r>
      <w:r w:rsidR="004F3189" w:rsidRPr="00DA3743">
        <w:t> </w:t>
      </w:r>
      <w:r w:rsidRPr="00DA3743">
        <w:t>4.2 tal</w:t>
      </w:r>
      <w:r w:rsidR="008E2044" w:rsidRPr="00DA3743">
        <w:noBreakHyphen/>
      </w:r>
      <w:r w:rsidRPr="00DA3743">
        <w:t xml:space="preserve">SmPC ta’ </w:t>
      </w:r>
      <w:r w:rsidR="00332AF3" w:rsidRPr="00DA3743">
        <w:t>WEZENLA</w:t>
      </w:r>
      <w:r w:rsidRPr="00DA3743">
        <w:t xml:space="preserve"> 130</w:t>
      </w:r>
      <w:r w:rsidR="00C84D29" w:rsidRPr="00DA3743">
        <w:t> mg</w:t>
      </w:r>
      <w:r w:rsidRPr="00DA3743">
        <w:t xml:space="preserve"> </w:t>
      </w:r>
      <w:r w:rsidR="007E5FBD" w:rsidRPr="00DA3743">
        <w:t>k</w:t>
      </w:r>
      <w:r w:rsidRPr="00DA3743">
        <w:t>onċentrat għal soluzzjoni għall-infużjoni), doża fissa ta’ 130</w:t>
      </w:r>
      <w:r w:rsidR="00C84D29" w:rsidRPr="00DA3743">
        <w:t> mg</w:t>
      </w:r>
      <w:r w:rsidRPr="00DA3743">
        <w:t xml:space="preserve"> ustekinumab, jew plaċebo f’ġimgħa</w:t>
      </w:r>
      <w:r w:rsidR="00D20AB6" w:rsidRPr="00DA3743">
        <w:t> </w:t>
      </w:r>
      <w:r w:rsidRPr="00DA3743">
        <w:t>0.</w:t>
      </w:r>
    </w:p>
    <w:p w14:paraId="745F558A" w14:textId="77777777" w:rsidR="00843B14" w:rsidRPr="00DA3743" w:rsidRDefault="00843B14" w:rsidP="006902F7">
      <w:pPr>
        <w:suppressAutoHyphens/>
      </w:pPr>
    </w:p>
    <w:p w14:paraId="745F558B" w14:textId="19FDDDE2" w:rsidR="00843B14" w:rsidRPr="00DA3743" w:rsidRDefault="005E3319" w:rsidP="006902F7">
      <w:pPr>
        <w:suppressAutoHyphens/>
      </w:pPr>
      <w:r w:rsidRPr="00DA3743">
        <w:t>Pazjenti f’UNITI-1 ma rrispondewx jew kienu intolleranti għal terapija preċedenti kontra TNFα. Madwar 48% tal-pazjenti ma rrispondewx għal terapija preċedenti waħda kontra TNFα u 52% ma rrispondewx</w:t>
      </w:r>
      <w:r w:rsidRPr="00DA3743">
        <w:rPr>
          <w:spacing w:val="-3"/>
        </w:rPr>
        <w:t xml:space="preserve"> </w:t>
      </w:r>
      <w:r w:rsidRPr="00DA3743">
        <w:t>għal</w:t>
      </w:r>
      <w:r w:rsidR="00D20AB6" w:rsidRPr="00DA3743">
        <w:rPr>
          <w:spacing w:val="-3"/>
        </w:rPr>
        <w:t> </w:t>
      </w:r>
      <w:r w:rsidRPr="00DA3743">
        <w:t>2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3</w:t>
      </w:r>
      <w:r w:rsidR="00D20AB6" w:rsidRPr="00DA3743">
        <w:rPr>
          <w:spacing w:val="-3"/>
        </w:rPr>
        <w:t> </w:t>
      </w:r>
      <w:r w:rsidRPr="00DA3743">
        <w:t>terapiji</w:t>
      </w:r>
      <w:r w:rsidRPr="00DA3743">
        <w:rPr>
          <w:spacing w:val="-3"/>
        </w:rPr>
        <w:t xml:space="preserve"> </w:t>
      </w:r>
      <w:r w:rsidRPr="00DA3743">
        <w:t>preċedenti</w:t>
      </w:r>
      <w:r w:rsidRPr="00DA3743">
        <w:rPr>
          <w:spacing w:val="-3"/>
        </w:rPr>
        <w:t xml:space="preserve"> </w:t>
      </w:r>
      <w:r w:rsidRPr="00DA3743">
        <w:t>kontra</w:t>
      </w:r>
      <w:r w:rsidRPr="00DA3743">
        <w:rPr>
          <w:spacing w:val="-3"/>
        </w:rPr>
        <w:t xml:space="preserve"> </w:t>
      </w:r>
      <w:r w:rsidRPr="00DA3743">
        <w:t>TNFα.</w:t>
      </w:r>
      <w:r w:rsidRPr="00DA3743">
        <w:rPr>
          <w:spacing w:val="-3"/>
        </w:rPr>
        <w:t xml:space="preserve"> </w:t>
      </w:r>
      <w:r w:rsidRPr="00DA3743">
        <w:t>F’dan</w:t>
      </w:r>
      <w:r w:rsidRPr="00DA3743">
        <w:rPr>
          <w:spacing w:val="-3"/>
        </w:rPr>
        <w:t xml:space="preserve"> </w:t>
      </w:r>
      <w:r w:rsidRPr="00DA3743">
        <w:t>l-istudju,</w:t>
      </w:r>
      <w:r w:rsidRPr="00DA3743">
        <w:rPr>
          <w:spacing w:val="-3"/>
        </w:rPr>
        <w:t xml:space="preserve"> </w:t>
      </w:r>
      <w:r w:rsidRPr="00DA3743">
        <w:t>29.1%</w:t>
      </w:r>
      <w:r w:rsidRPr="00DA3743">
        <w:rPr>
          <w:spacing w:val="-3"/>
        </w:rPr>
        <w:t xml:space="preserve"> </w:t>
      </w:r>
      <w:r w:rsidRPr="00DA3743">
        <w:t>tal-pazjenti</w:t>
      </w:r>
      <w:r w:rsidRPr="00DA3743">
        <w:rPr>
          <w:spacing w:val="-3"/>
        </w:rPr>
        <w:t xml:space="preserve"> </w:t>
      </w:r>
      <w:r w:rsidRPr="00DA3743">
        <w:t>kellhom rispons inizjali inadegwat (ma rrispondewx b’mod primarju), 69.4% irrispondew iżda tilfu r-rispons (ma rrispondewx b’mod sekondarju), u 36.4% kienu intolleranti għal terapiji kontra TNFα.</w:t>
      </w:r>
    </w:p>
    <w:p w14:paraId="476C3C82" w14:textId="77777777" w:rsidR="00C74AA6" w:rsidRPr="00DA3743" w:rsidRDefault="00C74AA6" w:rsidP="006902F7">
      <w:pPr>
        <w:suppressAutoHyphens/>
      </w:pPr>
    </w:p>
    <w:p w14:paraId="745F558C" w14:textId="3C028319" w:rsidR="00843B14" w:rsidRPr="00DA3743" w:rsidRDefault="005E3319" w:rsidP="006902F7">
      <w:pPr>
        <w:suppressAutoHyphens/>
      </w:pPr>
      <w:r w:rsidRPr="00DA3743">
        <w:t>Pazjenti f’UNITI-2 ma rrispondewx għal mill-inqas terapija konvenzjonali waħda, inkluż kortikosterojdi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immunomodulaturi,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persuni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qatt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rċevew</w:t>
      </w:r>
      <w:r w:rsidRPr="00DA3743">
        <w:rPr>
          <w:spacing w:val="-3"/>
        </w:rPr>
        <w:t xml:space="preserve"> </w:t>
      </w:r>
      <w:r w:rsidRPr="00DA3743">
        <w:t>terapija</w:t>
      </w:r>
      <w:r w:rsidRPr="00DA3743">
        <w:rPr>
          <w:spacing w:val="-3"/>
        </w:rPr>
        <w:t xml:space="preserve"> </w:t>
      </w:r>
      <w:r w:rsidRPr="00DA3743">
        <w:t>kontra</w:t>
      </w:r>
      <w:r w:rsidRPr="00DA3743">
        <w:rPr>
          <w:spacing w:val="-3"/>
        </w:rPr>
        <w:t xml:space="preserve"> </w:t>
      </w:r>
      <w:r w:rsidRPr="00DA3743">
        <w:t>TNF-α (68.6%)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kienu</w:t>
      </w:r>
      <w:r w:rsidRPr="00DA3743">
        <w:rPr>
          <w:spacing w:val="-6"/>
        </w:rPr>
        <w:t xml:space="preserve"> </w:t>
      </w:r>
      <w:r w:rsidRPr="00DA3743">
        <w:t>rċevew</w:t>
      </w:r>
      <w:r w:rsidRPr="00DA3743">
        <w:rPr>
          <w:spacing w:val="-6"/>
        </w:rPr>
        <w:t xml:space="preserve"> </w:t>
      </w:r>
      <w:r w:rsidRPr="00DA3743">
        <w:t>iżda</w:t>
      </w:r>
      <w:r w:rsidRPr="00DA3743">
        <w:rPr>
          <w:spacing w:val="-7"/>
        </w:rPr>
        <w:t xml:space="preserve"> </w:t>
      </w:r>
      <w:r w:rsidRPr="00DA3743">
        <w:t>ma</w:t>
      </w:r>
      <w:r w:rsidRPr="00DA3743">
        <w:rPr>
          <w:spacing w:val="-6"/>
        </w:rPr>
        <w:t xml:space="preserve"> </w:t>
      </w:r>
      <w:r w:rsidRPr="00DA3743">
        <w:t>rrispondewx</w:t>
      </w:r>
      <w:r w:rsidRPr="00DA3743">
        <w:rPr>
          <w:spacing w:val="-6"/>
        </w:rPr>
        <w:t xml:space="preserve"> </w:t>
      </w:r>
      <w:r w:rsidRPr="00DA3743">
        <w:t>għal</w:t>
      </w:r>
      <w:r w:rsidRPr="00DA3743">
        <w:rPr>
          <w:spacing w:val="-5"/>
        </w:rPr>
        <w:t xml:space="preserve"> </w:t>
      </w:r>
      <w:r w:rsidRPr="00DA3743">
        <w:t>terapija</w:t>
      </w:r>
      <w:r w:rsidRPr="00DA3743">
        <w:rPr>
          <w:spacing w:val="-6"/>
        </w:rPr>
        <w:t xml:space="preserve"> </w:t>
      </w:r>
      <w:r w:rsidRPr="00DA3743">
        <w:t>preċedenti</w:t>
      </w:r>
      <w:r w:rsidRPr="00DA3743">
        <w:rPr>
          <w:spacing w:val="-6"/>
        </w:rPr>
        <w:t xml:space="preserve"> </w:t>
      </w:r>
      <w:r w:rsidRPr="00DA3743">
        <w:t>kontra</w:t>
      </w:r>
      <w:r w:rsidRPr="00DA3743">
        <w:rPr>
          <w:spacing w:val="-6"/>
        </w:rPr>
        <w:t xml:space="preserve"> </w:t>
      </w:r>
      <w:r w:rsidRPr="00DA3743">
        <w:t>TNF-α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(31.4%).</w:t>
      </w:r>
    </w:p>
    <w:p w14:paraId="745F558D" w14:textId="77777777" w:rsidR="00843B14" w:rsidRPr="00DA3743" w:rsidRDefault="00843B14" w:rsidP="006902F7">
      <w:pPr>
        <w:suppressAutoHyphens/>
      </w:pPr>
    </w:p>
    <w:p w14:paraId="745F558E" w14:textId="36E4664D" w:rsidR="00843B14" w:rsidRPr="00DA3743" w:rsidRDefault="005E3319" w:rsidP="006902F7">
      <w:pPr>
        <w:suppressAutoHyphens/>
      </w:pPr>
      <w:r w:rsidRPr="00DA3743">
        <w:t>Kemm f’UNITI-1 kif ukoll f’UNITI-2, proporzjon akbar b’mod sinifikanti ta’ pazjenti kellhom rispons kliniku u kienu f’remissjoni klinika fil-grupp ittrattat b’ustekinumab meta mqabbla mal-plaċebo</w:t>
      </w:r>
      <w:r w:rsidRPr="00DA3743">
        <w:rPr>
          <w:spacing w:val="-3"/>
        </w:rPr>
        <w:t xml:space="preserve"> </w:t>
      </w:r>
      <w:r w:rsidRPr="00DA3743">
        <w:t>(</w:t>
      </w:r>
      <w:r w:rsidR="00D055EE" w:rsidRPr="00DA3743">
        <w:t>ara t</w:t>
      </w:r>
      <w:r w:rsidRPr="00DA3743">
        <w:t>abella</w:t>
      </w:r>
      <w:r w:rsidR="007F7929" w:rsidRPr="00DA3743">
        <w:rPr>
          <w:spacing w:val="-2"/>
        </w:rPr>
        <w:t> </w:t>
      </w:r>
      <w:r w:rsidRPr="00DA3743">
        <w:t>9).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remissjoni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sinifikanti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ġimgħa</w:t>
      </w:r>
      <w:r w:rsidRPr="00DA3743">
        <w:rPr>
          <w:spacing w:val="-2"/>
        </w:rPr>
        <w:t xml:space="preserve"> </w:t>
      </w:r>
      <w:r w:rsidRPr="00DA3743">
        <w:t>3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2"/>
        </w:rPr>
        <w:t xml:space="preserve"> </w:t>
      </w:r>
      <w:r w:rsidRPr="00DA3743">
        <w:t>ttrattati b’ustekinumab u komplew jitjiebu sa tmiem ġimgħa 8. F’dawn l-istudji ta’ induzzjoni, l-effikaċja kienet ogħla u sostnuta aħjar fil-grupp ta’ doża</w:t>
      </w:r>
      <w:r w:rsidRPr="00DA3743">
        <w:rPr>
          <w:spacing w:val="-1"/>
        </w:rPr>
        <w:t xml:space="preserve"> </w:t>
      </w:r>
      <w:r w:rsidRPr="00DA3743">
        <w:rPr>
          <w:i/>
        </w:rPr>
        <w:t>tiered</w:t>
      </w:r>
      <w:r w:rsidRPr="00DA3743">
        <w:rPr>
          <w:i/>
          <w:spacing w:val="-1"/>
        </w:rPr>
        <w:t xml:space="preserve"> </w:t>
      </w:r>
      <w:r w:rsidRPr="00DA3743">
        <w:t>meta mqabbla mal-grupp ta’ doża ta’ 130</w:t>
      </w:r>
      <w:r w:rsidR="00C84D29" w:rsidRPr="00DA3743">
        <w:rPr>
          <w:spacing w:val="-1"/>
        </w:rPr>
        <w:t> mg</w:t>
      </w:r>
      <w:r w:rsidRPr="00DA3743">
        <w:t xml:space="preserve">, u għalhekk għoti ta’ doża </w:t>
      </w:r>
      <w:r w:rsidRPr="00DA3743">
        <w:rPr>
          <w:i/>
        </w:rPr>
        <w:t xml:space="preserve">tiered </w:t>
      </w:r>
      <w:r w:rsidRPr="00DA3743">
        <w:t>huwa id-doża rakkomandata ta’ induzzjoni fil-vini.</w:t>
      </w:r>
    </w:p>
    <w:p w14:paraId="745F558F" w14:textId="77777777" w:rsidR="00843B14" w:rsidRPr="00DA3743" w:rsidRDefault="00843B14" w:rsidP="006902F7">
      <w:pPr>
        <w:suppressAutoHyphens/>
      </w:pPr>
    </w:p>
    <w:p w14:paraId="745F5590" w14:textId="2005E3CA" w:rsidR="00843B14" w:rsidRPr="00DA3743" w:rsidRDefault="005E3319" w:rsidP="006902F7">
      <w:pPr>
        <w:keepNext/>
        <w:suppressAutoHyphens/>
        <w:rPr>
          <w:b/>
          <w:bCs/>
          <w:iCs/>
          <w:spacing w:val="-10"/>
        </w:rPr>
      </w:pPr>
      <w:r w:rsidRPr="00DA3743">
        <w:rPr>
          <w:b/>
          <w:bCs/>
          <w:iCs/>
        </w:rPr>
        <w:t>Tabella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  <w:spacing w:val="-5"/>
        </w:rPr>
        <w:t>9</w:t>
      </w:r>
      <w:r w:rsidR="00D20AB6" w:rsidRPr="00DA3743">
        <w:rPr>
          <w:b/>
          <w:bCs/>
          <w:iCs/>
          <w:spacing w:val="-5"/>
        </w:rPr>
        <w:t>.</w:t>
      </w:r>
      <w:r w:rsidR="009A694F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Induzzjoni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ta’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Rispons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Remissjoni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Kliniċi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f’UNITI-1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UNITI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  <w:spacing w:val="-10"/>
        </w:rPr>
        <w:t>2</w:t>
      </w:r>
    </w:p>
    <w:p w14:paraId="0470E6CE" w14:textId="77777777" w:rsidR="00C74AA6" w:rsidRPr="00DA3743" w:rsidRDefault="00C74AA6" w:rsidP="006902F7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2976"/>
        <w:gridCol w:w="1276"/>
        <w:gridCol w:w="1697"/>
        <w:gridCol w:w="1416"/>
        <w:gridCol w:w="1699"/>
      </w:tblGrid>
      <w:tr w:rsidR="00843B14" w:rsidRPr="00DA3743" w14:paraId="745F5594" w14:textId="77777777" w:rsidTr="00D3291B">
        <w:trPr>
          <w:cantSplit/>
          <w:trHeight w:val="20"/>
          <w:tblHeader/>
        </w:trPr>
        <w:tc>
          <w:tcPr>
            <w:tcW w:w="1642" w:type="pct"/>
          </w:tcPr>
          <w:p w14:paraId="745F5591" w14:textId="77777777" w:rsidR="00843B14" w:rsidRPr="00DA3743" w:rsidRDefault="00843B14" w:rsidP="006902F7">
            <w:pPr>
              <w:keepNext/>
              <w:suppressAutoHyphens/>
              <w:rPr>
                <w:sz w:val="18"/>
              </w:rPr>
            </w:pPr>
          </w:p>
        </w:tc>
        <w:tc>
          <w:tcPr>
            <w:tcW w:w="1640" w:type="pct"/>
            <w:gridSpan w:val="2"/>
            <w:vAlign w:val="center"/>
          </w:tcPr>
          <w:p w14:paraId="745F5592" w14:textId="77777777" w:rsidR="00843B14" w:rsidRPr="00DA3743" w:rsidRDefault="005E3319" w:rsidP="006902F7">
            <w:pPr>
              <w:keepNext/>
              <w:suppressAutoHyphens/>
              <w:jc w:val="center"/>
              <w:rPr>
                <w:i/>
              </w:rPr>
            </w:pPr>
            <w:r w:rsidRPr="00DA3743">
              <w:rPr>
                <w:b/>
                <w:spacing w:val="-2"/>
              </w:rPr>
              <w:t>UNITI-</w:t>
            </w:r>
            <w:r w:rsidRPr="00DA3743">
              <w:rPr>
                <w:b/>
                <w:spacing w:val="-5"/>
              </w:rPr>
              <w:t>1</w:t>
            </w:r>
            <w:r w:rsidRPr="00DA3743">
              <w:rPr>
                <w:i/>
                <w:spacing w:val="-5"/>
              </w:rPr>
              <w:t>*</w:t>
            </w:r>
          </w:p>
        </w:tc>
        <w:tc>
          <w:tcPr>
            <w:tcW w:w="1718" w:type="pct"/>
            <w:gridSpan w:val="2"/>
            <w:vAlign w:val="center"/>
          </w:tcPr>
          <w:p w14:paraId="745F5593" w14:textId="77777777" w:rsidR="00843B14" w:rsidRPr="00DA3743" w:rsidRDefault="005E3319" w:rsidP="006902F7">
            <w:pPr>
              <w:keepNext/>
              <w:suppressAutoHyphens/>
              <w:jc w:val="center"/>
              <w:rPr>
                <w:i/>
              </w:rPr>
            </w:pPr>
            <w:r w:rsidRPr="00DA3743">
              <w:rPr>
                <w:b/>
                <w:spacing w:val="-2"/>
              </w:rPr>
              <w:t>UNITI-</w:t>
            </w:r>
            <w:r w:rsidRPr="00DA3743">
              <w:rPr>
                <w:b/>
                <w:spacing w:val="-5"/>
              </w:rPr>
              <w:t>2</w:t>
            </w:r>
            <w:r w:rsidRPr="00DA3743">
              <w:rPr>
                <w:i/>
                <w:spacing w:val="-5"/>
              </w:rPr>
              <w:t>**</w:t>
            </w:r>
          </w:p>
        </w:tc>
      </w:tr>
      <w:tr w:rsidR="00302FE9" w:rsidRPr="00DA3743" w14:paraId="745F559C" w14:textId="77777777" w:rsidTr="00D3291B">
        <w:trPr>
          <w:cantSplit/>
          <w:trHeight w:val="20"/>
          <w:tblHeader/>
        </w:trPr>
        <w:tc>
          <w:tcPr>
            <w:tcW w:w="1642" w:type="pct"/>
            <w:vAlign w:val="center"/>
          </w:tcPr>
          <w:p w14:paraId="745F5595" w14:textId="77777777" w:rsidR="00843B14" w:rsidRPr="00DA3743" w:rsidRDefault="00843B14" w:rsidP="006902F7">
            <w:pPr>
              <w:keepNext/>
              <w:suppressAutoHyphens/>
              <w:rPr>
                <w:sz w:val="20"/>
              </w:rPr>
            </w:pPr>
          </w:p>
        </w:tc>
        <w:tc>
          <w:tcPr>
            <w:tcW w:w="704" w:type="pct"/>
            <w:vAlign w:val="center"/>
          </w:tcPr>
          <w:p w14:paraId="745F5596" w14:textId="256F6126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2"/>
              </w:rPr>
              <w:t xml:space="preserve">Plaċebo </w:t>
            </w:r>
            <w:r w:rsidRPr="00DA3743">
              <w:rPr>
                <w:b/>
              </w:rPr>
              <w:t>N</w:t>
            </w:r>
            <w:r w:rsidR="009A694F" w:rsidRPr="00DA3743">
              <w:rPr>
                <w:b/>
                <w:spacing w:val="-1"/>
              </w:rPr>
              <w:t> </w:t>
            </w:r>
            <w:r w:rsidRPr="00DA3743">
              <w:rPr>
                <w:b/>
              </w:rPr>
              <w:t>=</w:t>
            </w:r>
            <w:r w:rsidR="009A694F" w:rsidRPr="00DA3743">
              <w:rPr>
                <w:b/>
                <w:spacing w:val="-1"/>
              </w:rPr>
              <w:t> </w:t>
            </w:r>
            <w:r w:rsidRPr="00DA3743">
              <w:rPr>
                <w:b/>
                <w:spacing w:val="-5"/>
              </w:rPr>
              <w:t>247</w:t>
            </w:r>
          </w:p>
        </w:tc>
        <w:tc>
          <w:tcPr>
            <w:tcW w:w="936" w:type="pct"/>
            <w:vAlign w:val="center"/>
          </w:tcPr>
          <w:p w14:paraId="745F5597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4"/>
              </w:rPr>
              <w:t xml:space="preserve">Doża </w:t>
            </w:r>
            <w:r w:rsidRPr="00DA3743">
              <w:rPr>
                <w:b/>
                <w:spacing w:val="-2"/>
              </w:rPr>
              <w:t xml:space="preserve">rakkomandata </w:t>
            </w:r>
            <w:r w:rsidRPr="00DA3743">
              <w:rPr>
                <w:b/>
                <w:spacing w:val="-4"/>
              </w:rPr>
              <w:t xml:space="preserve">ta’ </w:t>
            </w:r>
            <w:r w:rsidRPr="00DA3743">
              <w:rPr>
                <w:b/>
                <w:spacing w:val="-2"/>
              </w:rPr>
              <w:t>ustekinumab</w:t>
            </w:r>
          </w:p>
          <w:p w14:paraId="745F5598" w14:textId="224873EA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</w:t>
            </w:r>
            <w:r w:rsidR="00D20AB6" w:rsidRPr="00DA3743">
              <w:rPr>
                <w:b/>
              </w:rPr>
              <w:t> </w:t>
            </w:r>
            <w:r w:rsidRPr="00DA3743">
              <w:rPr>
                <w:b/>
              </w:rPr>
              <w:t>=</w:t>
            </w:r>
            <w:r w:rsidR="00D20AB6" w:rsidRPr="00DA3743">
              <w:rPr>
                <w:b/>
              </w:rPr>
              <w:t> </w:t>
            </w:r>
            <w:r w:rsidRPr="00DA3743">
              <w:rPr>
                <w:b/>
                <w:spacing w:val="-5"/>
              </w:rPr>
              <w:t>249</w:t>
            </w:r>
          </w:p>
        </w:tc>
        <w:tc>
          <w:tcPr>
            <w:tcW w:w="781" w:type="pct"/>
            <w:vAlign w:val="center"/>
          </w:tcPr>
          <w:p w14:paraId="745F5599" w14:textId="62A4F749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2"/>
              </w:rPr>
              <w:t xml:space="preserve">Plaċebo </w:t>
            </w:r>
            <w:r w:rsidRPr="00DA3743">
              <w:rPr>
                <w:b/>
              </w:rPr>
              <w:t>N</w:t>
            </w:r>
            <w:r w:rsidR="00DF6303" w:rsidRPr="00DA3743">
              <w:rPr>
                <w:b/>
                <w:spacing w:val="-1"/>
              </w:rPr>
              <w:t> </w:t>
            </w:r>
            <w:r w:rsidRPr="00DA3743">
              <w:rPr>
                <w:b/>
              </w:rPr>
              <w:t>=</w:t>
            </w:r>
            <w:r w:rsidR="00DF6303" w:rsidRPr="00DA3743">
              <w:rPr>
                <w:b/>
                <w:spacing w:val="-1"/>
              </w:rPr>
              <w:t> </w:t>
            </w:r>
            <w:r w:rsidRPr="00DA3743">
              <w:rPr>
                <w:b/>
                <w:spacing w:val="-5"/>
              </w:rPr>
              <w:t>209</w:t>
            </w:r>
          </w:p>
        </w:tc>
        <w:tc>
          <w:tcPr>
            <w:tcW w:w="936" w:type="pct"/>
            <w:vAlign w:val="center"/>
          </w:tcPr>
          <w:p w14:paraId="745F559A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4"/>
              </w:rPr>
              <w:t xml:space="preserve">Doża </w:t>
            </w:r>
            <w:r w:rsidRPr="00DA3743">
              <w:rPr>
                <w:b/>
                <w:spacing w:val="-2"/>
              </w:rPr>
              <w:t xml:space="preserve">rakkomandata </w:t>
            </w:r>
            <w:r w:rsidRPr="00DA3743">
              <w:rPr>
                <w:b/>
                <w:spacing w:val="-4"/>
              </w:rPr>
              <w:t xml:space="preserve">ta’ </w:t>
            </w:r>
            <w:r w:rsidRPr="00DA3743">
              <w:rPr>
                <w:b/>
                <w:spacing w:val="-2"/>
              </w:rPr>
              <w:t>ustekinumab</w:t>
            </w:r>
          </w:p>
          <w:p w14:paraId="745F559B" w14:textId="5234D29B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</w:t>
            </w:r>
            <w:r w:rsidR="00D20AB6" w:rsidRPr="00DA3743">
              <w:rPr>
                <w:b/>
              </w:rPr>
              <w:t> </w:t>
            </w:r>
            <w:r w:rsidRPr="00DA3743">
              <w:rPr>
                <w:b/>
              </w:rPr>
              <w:t>=</w:t>
            </w:r>
            <w:r w:rsidR="00D20AB6" w:rsidRPr="00DA3743">
              <w:rPr>
                <w:b/>
              </w:rPr>
              <w:t> </w:t>
            </w:r>
            <w:r w:rsidRPr="00DA3743">
              <w:rPr>
                <w:b/>
                <w:spacing w:val="-5"/>
              </w:rPr>
              <w:t>209</w:t>
            </w:r>
          </w:p>
        </w:tc>
      </w:tr>
      <w:tr w:rsidR="00302FE9" w:rsidRPr="00DA3743" w14:paraId="745F55A2" w14:textId="77777777" w:rsidTr="00D3291B">
        <w:trPr>
          <w:cantSplit/>
          <w:trHeight w:val="20"/>
        </w:trPr>
        <w:tc>
          <w:tcPr>
            <w:tcW w:w="1642" w:type="pct"/>
            <w:vAlign w:val="center"/>
          </w:tcPr>
          <w:p w14:paraId="745F559D" w14:textId="0D6EA989" w:rsidR="00843B14" w:rsidRPr="00DA3743" w:rsidRDefault="005E3319" w:rsidP="006902F7">
            <w:pPr>
              <w:suppressAutoHyphens/>
            </w:pPr>
            <w:r w:rsidRPr="00DA3743">
              <w:t>Remissjoni</w:t>
            </w:r>
            <w:r w:rsidRPr="00DA3743">
              <w:rPr>
                <w:spacing w:val="-9"/>
              </w:rPr>
              <w:t xml:space="preserve"> </w:t>
            </w:r>
            <w:r w:rsidRPr="00DA3743">
              <w:t>Klinika,</w:t>
            </w:r>
            <w:r w:rsidRPr="00DA3743">
              <w:rPr>
                <w:spacing w:val="-9"/>
              </w:rPr>
              <w:t xml:space="preserve"> </w:t>
            </w:r>
            <w:r w:rsidRPr="00DA3743">
              <w:t>ġimgħa</w:t>
            </w:r>
            <w:r w:rsidR="00D20AB6" w:rsidRPr="00DA3743">
              <w:t> </w:t>
            </w:r>
            <w:r w:rsidRPr="00DA3743">
              <w:rPr>
                <w:spacing w:val="-10"/>
              </w:rPr>
              <w:t>8</w:t>
            </w:r>
          </w:p>
        </w:tc>
        <w:tc>
          <w:tcPr>
            <w:tcW w:w="704" w:type="pct"/>
            <w:vAlign w:val="center"/>
          </w:tcPr>
          <w:p w14:paraId="745F559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18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(7.3%)</w:t>
            </w:r>
          </w:p>
        </w:tc>
        <w:tc>
          <w:tcPr>
            <w:tcW w:w="936" w:type="pct"/>
            <w:vAlign w:val="center"/>
          </w:tcPr>
          <w:p w14:paraId="745F559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52</w:t>
            </w:r>
            <w:r w:rsidRPr="00DA3743">
              <w:rPr>
                <w:spacing w:val="-2"/>
              </w:rPr>
              <w:t xml:space="preserve"> (20.9%)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781" w:type="pct"/>
            <w:vAlign w:val="center"/>
          </w:tcPr>
          <w:p w14:paraId="745F55A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41</w:t>
            </w:r>
            <w:r w:rsidRPr="00DA3743">
              <w:rPr>
                <w:spacing w:val="-2"/>
              </w:rPr>
              <w:t xml:space="preserve"> (19.6%)</w:t>
            </w:r>
          </w:p>
        </w:tc>
        <w:tc>
          <w:tcPr>
            <w:tcW w:w="936" w:type="pct"/>
            <w:vAlign w:val="center"/>
          </w:tcPr>
          <w:p w14:paraId="745F55A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84</w:t>
            </w:r>
            <w:r w:rsidRPr="00DA3743">
              <w:rPr>
                <w:spacing w:val="-2"/>
              </w:rPr>
              <w:t xml:space="preserve"> (40.2%)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55A8" w14:textId="77777777" w:rsidTr="00D3291B">
        <w:trPr>
          <w:cantSplit/>
          <w:trHeight w:val="20"/>
        </w:trPr>
        <w:tc>
          <w:tcPr>
            <w:tcW w:w="1642" w:type="pct"/>
            <w:vAlign w:val="center"/>
          </w:tcPr>
          <w:p w14:paraId="745F55A3" w14:textId="3AD59413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12"/>
              </w:rPr>
              <w:t xml:space="preserve"> </w:t>
            </w:r>
            <w:r w:rsidRPr="00DA3743">
              <w:t>Kliniku</w:t>
            </w:r>
            <w:r w:rsidRPr="00DA3743">
              <w:rPr>
                <w:spacing w:val="-13"/>
              </w:rPr>
              <w:t xml:space="preserve"> </w:t>
            </w:r>
            <w:r w:rsidRPr="00DA3743">
              <w:t>(100</w:t>
            </w:r>
            <w:r w:rsidR="00D20AB6" w:rsidRPr="00DA3743">
              <w:t> </w:t>
            </w:r>
            <w:r w:rsidRPr="00DA3743">
              <w:t>punt), ġimgħa</w:t>
            </w:r>
            <w:r w:rsidR="00D20AB6" w:rsidRPr="00DA3743">
              <w:t> </w:t>
            </w:r>
            <w:r w:rsidRPr="00DA3743">
              <w:t>6</w:t>
            </w:r>
          </w:p>
        </w:tc>
        <w:tc>
          <w:tcPr>
            <w:tcW w:w="704" w:type="pct"/>
            <w:vAlign w:val="center"/>
          </w:tcPr>
          <w:p w14:paraId="745F55A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53</w:t>
            </w:r>
            <w:r w:rsidRPr="00DA3743">
              <w:rPr>
                <w:spacing w:val="-2"/>
              </w:rPr>
              <w:t xml:space="preserve"> (21.5%)</w:t>
            </w:r>
          </w:p>
        </w:tc>
        <w:tc>
          <w:tcPr>
            <w:tcW w:w="936" w:type="pct"/>
            <w:vAlign w:val="center"/>
          </w:tcPr>
          <w:p w14:paraId="745F55A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84</w:t>
            </w:r>
            <w:r w:rsidRPr="00DA3743">
              <w:rPr>
                <w:spacing w:val="-2"/>
              </w:rPr>
              <w:t xml:space="preserve"> (33.7%)</w:t>
            </w:r>
            <w:r w:rsidRPr="00DA3743">
              <w:rPr>
                <w:spacing w:val="-2"/>
                <w:vertAlign w:val="superscript"/>
              </w:rPr>
              <w:t>b</w:t>
            </w:r>
          </w:p>
        </w:tc>
        <w:tc>
          <w:tcPr>
            <w:tcW w:w="781" w:type="pct"/>
            <w:vAlign w:val="center"/>
          </w:tcPr>
          <w:p w14:paraId="745F55A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60</w:t>
            </w:r>
            <w:r w:rsidRPr="00DA3743">
              <w:rPr>
                <w:spacing w:val="-2"/>
              </w:rPr>
              <w:t xml:space="preserve"> (28.7%)</w:t>
            </w:r>
          </w:p>
        </w:tc>
        <w:tc>
          <w:tcPr>
            <w:tcW w:w="936" w:type="pct"/>
            <w:vAlign w:val="center"/>
          </w:tcPr>
          <w:p w14:paraId="745F55A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116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(55.5%)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55AE" w14:textId="77777777" w:rsidTr="00D3291B">
        <w:trPr>
          <w:cantSplit/>
          <w:trHeight w:val="20"/>
        </w:trPr>
        <w:tc>
          <w:tcPr>
            <w:tcW w:w="1642" w:type="pct"/>
            <w:vAlign w:val="center"/>
          </w:tcPr>
          <w:p w14:paraId="745F55A9" w14:textId="723376DB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12"/>
              </w:rPr>
              <w:t xml:space="preserve"> </w:t>
            </w:r>
            <w:r w:rsidRPr="00DA3743">
              <w:t>Kliniku</w:t>
            </w:r>
            <w:r w:rsidRPr="00DA3743">
              <w:rPr>
                <w:spacing w:val="-13"/>
              </w:rPr>
              <w:t xml:space="preserve"> </w:t>
            </w:r>
            <w:r w:rsidRPr="00DA3743">
              <w:t>(100</w:t>
            </w:r>
            <w:r w:rsidR="00D20AB6" w:rsidRPr="00DA3743">
              <w:t> </w:t>
            </w:r>
            <w:r w:rsidRPr="00DA3743">
              <w:t>punt), ġimgħa</w:t>
            </w:r>
            <w:r w:rsidR="00D20AB6" w:rsidRPr="00DA3743">
              <w:t> </w:t>
            </w:r>
            <w:r w:rsidRPr="00DA3743">
              <w:t>8</w:t>
            </w:r>
          </w:p>
        </w:tc>
        <w:tc>
          <w:tcPr>
            <w:tcW w:w="704" w:type="pct"/>
            <w:vAlign w:val="center"/>
          </w:tcPr>
          <w:p w14:paraId="745F55A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50</w:t>
            </w:r>
            <w:r w:rsidRPr="00DA3743">
              <w:rPr>
                <w:spacing w:val="-2"/>
              </w:rPr>
              <w:t xml:space="preserve"> (20.2%)</w:t>
            </w:r>
          </w:p>
        </w:tc>
        <w:tc>
          <w:tcPr>
            <w:tcW w:w="936" w:type="pct"/>
            <w:vAlign w:val="center"/>
          </w:tcPr>
          <w:p w14:paraId="745F55AB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 xml:space="preserve">94 </w:t>
            </w:r>
            <w:r w:rsidRPr="00DA3743">
              <w:rPr>
                <w:spacing w:val="-2"/>
              </w:rPr>
              <w:t>(37.8%)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781" w:type="pct"/>
            <w:vAlign w:val="center"/>
          </w:tcPr>
          <w:p w14:paraId="745F55AC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67</w:t>
            </w:r>
            <w:r w:rsidRPr="00DA3743">
              <w:rPr>
                <w:spacing w:val="-2"/>
              </w:rPr>
              <w:t xml:space="preserve"> (32.1%)</w:t>
            </w:r>
          </w:p>
        </w:tc>
        <w:tc>
          <w:tcPr>
            <w:tcW w:w="936" w:type="pct"/>
            <w:vAlign w:val="center"/>
          </w:tcPr>
          <w:p w14:paraId="745F55AD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121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(57.9%)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55B4" w14:textId="77777777" w:rsidTr="00D3291B">
        <w:trPr>
          <w:cantSplit/>
          <w:trHeight w:val="20"/>
        </w:trPr>
        <w:tc>
          <w:tcPr>
            <w:tcW w:w="1642" w:type="pct"/>
            <w:vAlign w:val="center"/>
          </w:tcPr>
          <w:p w14:paraId="745F55AF" w14:textId="7446DD69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70</w:t>
            </w:r>
            <w:r w:rsidR="00D20AB6" w:rsidRPr="00DA3743">
              <w:t> </w:t>
            </w:r>
            <w:r w:rsidRPr="00DA3743">
              <w:t>Punt,</w:t>
            </w:r>
            <w:r w:rsidRPr="00DA3743">
              <w:rPr>
                <w:spacing w:val="-4"/>
              </w:rPr>
              <w:t xml:space="preserve"> </w:t>
            </w:r>
            <w:r w:rsidRPr="00DA3743">
              <w:t>ġimgħa</w:t>
            </w:r>
            <w:r w:rsidR="00D20AB6" w:rsidRPr="00DA3743">
              <w:t> </w:t>
            </w:r>
            <w:r w:rsidRPr="00DA3743">
              <w:t>3</w:t>
            </w:r>
          </w:p>
        </w:tc>
        <w:tc>
          <w:tcPr>
            <w:tcW w:w="704" w:type="pct"/>
            <w:vAlign w:val="center"/>
          </w:tcPr>
          <w:p w14:paraId="745F55B0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67</w:t>
            </w:r>
            <w:r w:rsidRPr="00DA3743">
              <w:rPr>
                <w:spacing w:val="-2"/>
              </w:rPr>
              <w:t xml:space="preserve"> (27.1%)</w:t>
            </w:r>
          </w:p>
        </w:tc>
        <w:tc>
          <w:tcPr>
            <w:tcW w:w="936" w:type="pct"/>
            <w:vAlign w:val="center"/>
          </w:tcPr>
          <w:p w14:paraId="745F55B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101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(40.6%)</w:t>
            </w:r>
            <w:r w:rsidRPr="00DA3743">
              <w:rPr>
                <w:spacing w:val="-2"/>
                <w:vertAlign w:val="superscript"/>
              </w:rPr>
              <w:t>b</w:t>
            </w:r>
          </w:p>
        </w:tc>
        <w:tc>
          <w:tcPr>
            <w:tcW w:w="781" w:type="pct"/>
            <w:vAlign w:val="center"/>
          </w:tcPr>
          <w:p w14:paraId="745F55B2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66</w:t>
            </w:r>
            <w:r w:rsidRPr="00DA3743">
              <w:rPr>
                <w:spacing w:val="-2"/>
              </w:rPr>
              <w:t xml:space="preserve"> (31.6%)</w:t>
            </w:r>
          </w:p>
        </w:tc>
        <w:tc>
          <w:tcPr>
            <w:tcW w:w="936" w:type="pct"/>
            <w:vAlign w:val="center"/>
          </w:tcPr>
          <w:p w14:paraId="745F55B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106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(50.7%)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302FE9" w:rsidRPr="00DA3743" w14:paraId="745F55BA" w14:textId="77777777" w:rsidTr="00D3291B">
        <w:trPr>
          <w:cantSplit/>
          <w:trHeight w:val="20"/>
        </w:trPr>
        <w:tc>
          <w:tcPr>
            <w:tcW w:w="1642" w:type="pct"/>
            <w:vAlign w:val="center"/>
          </w:tcPr>
          <w:p w14:paraId="745F55B5" w14:textId="3813DAF2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8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70</w:t>
            </w:r>
            <w:r w:rsidR="00D20AB6" w:rsidRPr="00DA3743">
              <w:t> </w:t>
            </w:r>
            <w:r w:rsidRPr="00DA3743">
              <w:t>Punt,</w:t>
            </w:r>
            <w:r w:rsidRPr="00DA3743">
              <w:rPr>
                <w:spacing w:val="-5"/>
              </w:rPr>
              <w:t xml:space="preserve"> </w:t>
            </w:r>
            <w:r w:rsidRPr="00DA3743">
              <w:t>ġimgħa</w:t>
            </w:r>
            <w:r w:rsidR="00D20AB6" w:rsidRPr="00DA3743">
              <w:t> </w:t>
            </w:r>
            <w:r w:rsidRPr="00DA3743">
              <w:rPr>
                <w:spacing w:val="-10"/>
              </w:rPr>
              <w:t>6</w:t>
            </w:r>
          </w:p>
        </w:tc>
        <w:tc>
          <w:tcPr>
            <w:tcW w:w="704" w:type="pct"/>
            <w:vAlign w:val="center"/>
          </w:tcPr>
          <w:p w14:paraId="745F55B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75</w:t>
            </w:r>
            <w:r w:rsidRPr="00DA3743">
              <w:rPr>
                <w:spacing w:val="-2"/>
              </w:rPr>
              <w:t xml:space="preserve"> (30.4%)</w:t>
            </w:r>
          </w:p>
        </w:tc>
        <w:tc>
          <w:tcPr>
            <w:tcW w:w="936" w:type="pct"/>
            <w:vAlign w:val="center"/>
          </w:tcPr>
          <w:p w14:paraId="745F55B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109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(43.8%)</w:t>
            </w:r>
            <w:r w:rsidRPr="00DA3743">
              <w:rPr>
                <w:spacing w:val="-2"/>
                <w:vertAlign w:val="superscript"/>
              </w:rPr>
              <w:t>b</w:t>
            </w:r>
          </w:p>
        </w:tc>
        <w:tc>
          <w:tcPr>
            <w:tcW w:w="781" w:type="pct"/>
            <w:vAlign w:val="center"/>
          </w:tcPr>
          <w:p w14:paraId="745F55B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81</w:t>
            </w:r>
            <w:r w:rsidRPr="00DA3743">
              <w:rPr>
                <w:spacing w:val="-2"/>
              </w:rPr>
              <w:t xml:space="preserve"> (38.8%)</w:t>
            </w:r>
          </w:p>
        </w:tc>
        <w:tc>
          <w:tcPr>
            <w:tcW w:w="936" w:type="pct"/>
            <w:vAlign w:val="center"/>
          </w:tcPr>
          <w:p w14:paraId="745F55B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135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(64.6%)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</w:tbl>
    <w:p w14:paraId="745F55BB" w14:textId="62B5B4F7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Remissjoni klinika hija definita bħala punteġġ ta’ CDAI ta’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150; Rispons kliniku huwa definit bħala tnaqqis ta’ mill-inqas 100</w:t>
      </w:r>
      <w:r w:rsidR="00D20AB6" w:rsidRPr="00DA3743">
        <w:rPr>
          <w:sz w:val="20"/>
          <w:szCs w:val="20"/>
        </w:rPr>
        <w:t> </w:t>
      </w:r>
      <w:r w:rsidRPr="00DA3743">
        <w:rPr>
          <w:sz w:val="20"/>
          <w:szCs w:val="20"/>
        </w:rPr>
        <w:t>punt fil-punteġġ ta’ CDAI jew li wieħed ikun f’remissjoni klinika</w:t>
      </w:r>
    </w:p>
    <w:p w14:paraId="745F55BC" w14:textId="56D2C1BE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lastRenderedPageBreak/>
        <w:t>Rispons ta’ 70</w:t>
      </w:r>
      <w:r w:rsidR="00D20AB6" w:rsidRPr="00DA3743">
        <w:rPr>
          <w:sz w:val="20"/>
          <w:szCs w:val="20"/>
        </w:rPr>
        <w:t> </w:t>
      </w:r>
      <w:r w:rsidRPr="00DA3743">
        <w:rPr>
          <w:sz w:val="20"/>
          <w:szCs w:val="20"/>
        </w:rPr>
        <w:t>punt huwa definit bħala tnaqqis ta’ mill-inqas 70</w:t>
      </w:r>
      <w:r w:rsidR="00D20AB6" w:rsidRPr="00DA3743">
        <w:rPr>
          <w:sz w:val="20"/>
          <w:szCs w:val="20"/>
        </w:rPr>
        <w:t> </w:t>
      </w:r>
      <w:r w:rsidRPr="00DA3743">
        <w:rPr>
          <w:sz w:val="20"/>
          <w:szCs w:val="20"/>
        </w:rPr>
        <w:t>punt fil-punteġġ ta’ CDAI</w:t>
      </w:r>
    </w:p>
    <w:p w14:paraId="745F55BD" w14:textId="236BE368" w:rsidR="00843B14" w:rsidRPr="00DA3743" w:rsidRDefault="00F9135F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 xml:space="preserve">* </w:t>
      </w:r>
      <w:r w:rsidR="005E3319" w:rsidRPr="00DA3743">
        <w:rPr>
          <w:sz w:val="20"/>
          <w:szCs w:val="20"/>
        </w:rPr>
        <w:t>Ma rrispondewx għal terapija kontra TNFα</w:t>
      </w:r>
    </w:p>
    <w:p w14:paraId="745F55BE" w14:textId="77777777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** Ma rrispondewx għal terapija konvenzjonali</w:t>
      </w:r>
    </w:p>
    <w:p w14:paraId="745F55BF" w14:textId="019C864B" w:rsidR="00843B14" w:rsidRPr="00DA3743" w:rsidRDefault="005E3319" w:rsidP="006902F7">
      <w:pPr>
        <w:keepNext/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a</w:t>
      </w:r>
      <w:r w:rsidR="00BD796D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p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0.001</w:t>
      </w:r>
    </w:p>
    <w:p w14:paraId="745F55C0" w14:textId="6CD8ACF5" w:rsidR="00843B14" w:rsidRPr="00DA3743" w:rsidRDefault="00974364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b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p</w:t>
      </w:r>
      <w:r w:rsidR="00305489" w:rsidRPr="00DA3743">
        <w:rPr>
          <w:sz w:val="20"/>
          <w:szCs w:val="20"/>
        </w:rPr>
        <w:t> &lt; </w:t>
      </w:r>
      <w:r w:rsidR="005E3319" w:rsidRPr="00DA3743">
        <w:rPr>
          <w:sz w:val="20"/>
          <w:szCs w:val="20"/>
        </w:rPr>
        <w:t>0.01</w:t>
      </w:r>
    </w:p>
    <w:p w14:paraId="745F55C1" w14:textId="77777777" w:rsidR="00843B14" w:rsidRPr="00DA3743" w:rsidRDefault="00843B14" w:rsidP="006902F7">
      <w:pPr>
        <w:suppressAutoHyphens/>
      </w:pPr>
    </w:p>
    <w:p w14:paraId="745F55C2" w14:textId="403F0442" w:rsidR="00843B14" w:rsidRPr="00DA3743" w:rsidRDefault="005E3319" w:rsidP="006902F7">
      <w:pPr>
        <w:suppressAutoHyphens/>
      </w:pPr>
      <w:r w:rsidRPr="00DA3743">
        <w:t>L-istudju ta’ manteniment (IM-UNITI), evalwa 388</w:t>
      </w:r>
      <w:r w:rsidR="00D20AB6" w:rsidRPr="00DA3743">
        <w:t> </w:t>
      </w:r>
      <w:r w:rsidRPr="00DA3743">
        <w:t>pazjent li kisbu rispons kliniku ta’ 100</w:t>
      </w:r>
      <w:r w:rsidR="00D20AB6" w:rsidRPr="00DA3743">
        <w:t> </w:t>
      </w:r>
      <w:r w:rsidRPr="00DA3743">
        <w:t>punt f’ġimgħa</w:t>
      </w:r>
      <w:r w:rsidR="00D20AB6" w:rsidRPr="00DA3743">
        <w:rPr>
          <w:spacing w:val="-2"/>
        </w:rPr>
        <w:t> </w:t>
      </w:r>
      <w:r w:rsidRPr="00DA3743">
        <w:t>8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induzzjoni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fl-istudji</w:t>
      </w:r>
      <w:r w:rsidRPr="00DA3743">
        <w:rPr>
          <w:spacing w:val="-5"/>
        </w:rPr>
        <w:t xml:space="preserve"> </w:t>
      </w:r>
      <w:r w:rsidRPr="00DA3743">
        <w:t>UNITI-1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UNITI-2.</w:t>
      </w:r>
      <w:r w:rsidRPr="00DA3743">
        <w:rPr>
          <w:spacing w:val="-3"/>
        </w:rPr>
        <w:t xml:space="preserve"> </w:t>
      </w:r>
      <w:r w:rsidRPr="00DA3743">
        <w:t>Il-pazjenti</w:t>
      </w:r>
      <w:r w:rsidRPr="00DA3743">
        <w:rPr>
          <w:spacing w:val="-2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randomised biex jirċievu kors ta’ manteniment taħt il-ġilda ta’ 90</w:t>
      </w:r>
      <w:r w:rsidR="00C84D29" w:rsidRPr="00DA3743">
        <w:t> mg</w:t>
      </w:r>
      <w:r w:rsidRPr="00DA3743">
        <w:t xml:space="preserve"> ustekinumab kull 8</w:t>
      </w:r>
      <w:r w:rsidR="00D20AB6" w:rsidRPr="00DA3743">
        <w:t> </w:t>
      </w:r>
      <w:r w:rsidRPr="00DA3743">
        <w:t>ġimgħat, 90</w:t>
      </w:r>
      <w:r w:rsidR="00C84D29" w:rsidRPr="00DA3743">
        <w:t> mg</w:t>
      </w:r>
      <w:r w:rsidRPr="00DA3743">
        <w:t xml:space="preserve"> ustekinumab kull 12-il ġimgħa jew plaċebo għal 44</w:t>
      </w:r>
      <w:r w:rsidR="00D20AB6" w:rsidRPr="00DA3743">
        <w:t> </w:t>
      </w:r>
      <w:r w:rsidRPr="00DA3743">
        <w:t>ġimgħa (għall-pożoloġija ta’ manteniment rakkomandata, ara sezzjoni</w:t>
      </w:r>
      <w:r w:rsidR="004F3189" w:rsidRPr="00DA3743">
        <w:t> </w:t>
      </w:r>
      <w:r w:rsidRPr="00DA3743">
        <w:t>4.2).</w:t>
      </w:r>
    </w:p>
    <w:p w14:paraId="42A9561A" w14:textId="77777777" w:rsidR="00D20AB6" w:rsidRPr="00DA3743" w:rsidRDefault="00D20AB6" w:rsidP="006902F7">
      <w:pPr>
        <w:suppressAutoHyphens/>
      </w:pPr>
    </w:p>
    <w:p w14:paraId="745F55C4" w14:textId="73356958" w:rsidR="00843B14" w:rsidRPr="00DA3743" w:rsidRDefault="005E3319" w:rsidP="006902F7">
      <w:pPr>
        <w:suppressAutoHyphens/>
      </w:pPr>
      <w:r w:rsidRPr="00DA3743">
        <w:t>Proporzjonijiet</w:t>
      </w:r>
      <w:r w:rsidRPr="00DA3743">
        <w:rPr>
          <w:spacing w:val="-2"/>
        </w:rPr>
        <w:t xml:space="preserve"> </w:t>
      </w:r>
      <w:r w:rsidRPr="00DA3743">
        <w:t>ogħla</w:t>
      </w:r>
      <w:r w:rsidRPr="00DA3743">
        <w:rPr>
          <w:spacing w:val="-3"/>
        </w:rPr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sinifikanti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baqgħu</w:t>
      </w:r>
      <w:r w:rsidRPr="00DA3743">
        <w:rPr>
          <w:spacing w:val="-3"/>
        </w:rPr>
        <w:t xml:space="preserve"> </w:t>
      </w:r>
      <w:r w:rsidRPr="00DA3743">
        <w:t>f’remissjoni</w:t>
      </w:r>
      <w:r w:rsidRPr="00DA3743">
        <w:rPr>
          <w:spacing w:val="-3"/>
        </w:rPr>
        <w:t xml:space="preserve"> </w:t>
      </w:r>
      <w:r w:rsidRPr="00DA3743">
        <w:t>klinika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kliniku</w:t>
      </w:r>
      <w:r w:rsidRPr="00DA3743">
        <w:rPr>
          <w:spacing w:val="-3"/>
        </w:rPr>
        <w:t xml:space="preserve"> </w:t>
      </w:r>
      <w:r w:rsidRPr="00DA3743">
        <w:t>fil</w:t>
      </w:r>
      <w:r w:rsidR="008E2044" w:rsidRPr="00DA3743">
        <w:noBreakHyphen/>
      </w:r>
      <w:r w:rsidRPr="00DA3743">
        <w:t xml:space="preserve">gruppi ttrattati b’ustekinumab meta mqabbel mal-grupp tal-plaċebo f’ġimgħa 44 (ara </w:t>
      </w:r>
      <w:r w:rsidR="00D055EE" w:rsidRPr="00DA3743">
        <w:t>t</w:t>
      </w:r>
      <w:r w:rsidRPr="00DA3743">
        <w:t>abella</w:t>
      </w:r>
      <w:r w:rsidR="007F7929" w:rsidRPr="00DA3743">
        <w:t> </w:t>
      </w:r>
      <w:r w:rsidRPr="00DA3743">
        <w:t>10).</w:t>
      </w:r>
    </w:p>
    <w:p w14:paraId="745F55C5" w14:textId="77777777" w:rsidR="00843B14" w:rsidRPr="00DA3743" w:rsidRDefault="00843B14" w:rsidP="006902F7">
      <w:pPr>
        <w:suppressAutoHyphens/>
      </w:pPr>
    </w:p>
    <w:p w14:paraId="745F55C6" w14:textId="72C8A1E1" w:rsidR="00843B14" w:rsidRPr="00DA3743" w:rsidRDefault="005E3319" w:rsidP="006902F7">
      <w:pPr>
        <w:keepNext/>
        <w:suppressAutoHyphens/>
        <w:rPr>
          <w:b/>
          <w:bCs/>
          <w:iCs/>
        </w:rPr>
      </w:pPr>
      <w:r w:rsidRPr="00DA3743">
        <w:rPr>
          <w:b/>
          <w:bCs/>
          <w:iCs/>
        </w:rPr>
        <w:t>Tabella</w:t>
      </w:r>
      <w:r w:rsidRPr="00DA3743">
        <w:rPr>
          <w:b/>
          <w:bCs/>
          <w:iCs/>
          <w:spacing w:val="-2"/>
        </w:rPr>
        <w:t xml:space="preserve"> </w:t>
      </w:r>
      <w:r w:rsidRPr="00DA3743">
        <w:rPr>
          <w:b/>
          <w:bCs/>
          <w:iCs/>
        </w:rPr>
        <w:t>10</w:t>
      </w:r>
      <w:r w:rsidR="00D20AB6" w:rsidRPr="00DA3743">
        <w:rPr>
          <w:b/>
          <w:bCs/>
          <w:iCs/>
        </w:rPr>
        <w:t>.</w:t>
      </w:r>
      <w:r w:rsidR="00E2485F" w:rsidRPr="00DA3743">
        <w:rPr>
          <w:b/>
          <w:bCs/>
          <w:iCs/>
        </w:rPr>
        <w:t xml:space="preserve"> </w:t>
      </w:r>
      <w:r w:rsidRPr="00DA3743">
        <w:rPr>
          <w:b/>
          <w:bCs/>
          <w:iCs/>
        </w:rPr>
        <w:t>Manteniment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ta’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Rispons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Remissjoni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Kliniċi</w:t>
      </w:r>
      <w:r w:rsidRPr="00DA3743">
        <w:rPr>
          <w:b/>
          <w:bCs/>
          <w:iCs/>
          <w:spacing w:val="-2"/>
        </w:rPr>
        <w:t xml:space="preserve"> </w:t>
      </w:r>
      <w:r w:rsidRPr="00DA3743">
        <w:rPr>
          <w:b/>
          <w:bCs/>
          <w:iCs/>
        </w:rPr>
        <w:t>f’IM-UNITI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(ġimgħa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44;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52</w:t>
      </w:r>
      <w:r w:rsidRPr="00DA3743">
        <w:rPr>
          <w:b/>
          <w:bCs/>
          <w:iCs/>
          <w:spacing w:val="-2"/>
        </w:rPr>
        <w:t xml:space="preserve"> </w:t>
      </w:r>
      <w:r w:rsidRPr="00DA3743">
        <w:rPr>
          <w:b/>
          <w:bCs/>
          <w:iCs/>
        </w:rPr>
        <w:t>ġimgħa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mill</w:t>
      </w:r>
      <w:r w:rsidR="008E2044" w:rsidRPr="00DA3743">
        <w:rPr>
          <w:b/>
          <w:bCs/>
          <w:iCs/>
        </w:rPr>
        <w:noBreakHyphen/>
      </w:r>
      <w:r w:rsidRPr="00DA3743">
        <w:rPr>
          <w:b/>
          <w:bCs/>
          <w:iCs/>
        </w:rPr>
        <w:t>bidu tad-doża ta’ induzzjoni)</w:t>
      </w:r>
    </w:p>
    <w:p w14:paraId="4790701D" w14:textId="77777777" w:rsidR="00C74AA6" w:rsidRPr="00DA3743" w:rsidRDefault="00C74AA6" w:rsidP="006902F7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4403"/>
        <w:gridCol w:w="1365"/>
        <w:gridCol w:w="1534"/>
        <w:gridCol w:w="1762"/>
      </w:tblGrid>
      <w:tr w:rsidR="00302FE9" w:rsidRPr="00DA3743" w14:paraId="745F55D1" w14:textId="77777777" w:rsidTr="00D3291B">
        <w:trPr>
          <w:cantSplit/>
          <w:trHeight w:val="20"/>
          <w:tblHeader/>
        </w:trPr>
        <w:tc>
          <w:tcPr>
            <w:tcW w:w="2429" w:type="pct"/>
            <w:vAlign w:val="center"/>
          </w:tcPr>
          <w:p w14:paraId="745F55C7" w14:textId="77777777" w:rsidR="00843B14" w:rsidRPr="00DA3743" w:rsidRDefault="00843B14" w:rsidP="006902F7">
            <w:pPr>
              <w:keepNext/>
              <w:suppressAutoHyphens/>
              <w:rPr>
                <w:sz w:val="20"/>
              </w:rPr>
            </w:pPr>
          </w:p>
        </w:tc>
        <w:tc>
          <w:tcPr>
            <w:tcW w:w="753" w:type="pct"/>
            <w:vAlign w:val="center"/>
          </w:tcPr>
          <w:p w14:paraId="745F55C8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2"/>
              </w:rPr>
              <w:t>Plaċebo*</w:t>
            </w:r>
          </w:p>
          <w:p w14:paraId="745F55C9" w14:textId="77777777" w:rsidR="00843B14" w:rsidRPr="00DA3743" w:rsidRDefault="00843B14" w:rsidP="006902F7">
            <w:pPr>
              <w:keepNext/>
              <w:suppressAutoHyphens/>
              <w:jc w:val="center"/>
              <w:rPr>
                <w:i/>
              </w:rPr>
            </w:pPr>
          </w:p>
          <w:p w14:paraId="745F55CA" w14:textId="77777777" w:rsidR="00843B14" w:rsidRPr="00DA3743" w:rsidRDefault="00843B14" w:rsidP="006902F7">
            <w:pPr>
              <w:keepNext/>
              <w:suppressAutoHyphens/>
              <w:jc w:val="center"/>
              <w:rPr>
                <w:i/>
              </w:rPr>
            </w:pPr>
          </w:p>
          <w:p w14:paraId="7164B419" w14:textId="77777777" w:rsidR="00CD466A" w:rsidRPr="00DA3743" w:rsidRDefault="00CD466A" w:rsidP="006902F7">
            <w:pPr>
              <w:keepNext/>
              <w:suppressAutoHyphens/>
              <w:jc w:val="center"/>
              <w:rPr>
                <w:i/>
              </w:rPr>
            </w:pPr>
          </w:p>
          <w:p w14:paraId="745F55CB" w14:textId="43166048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</w:t>
            </w:r>
            <w:r w:rsidR="00D20AB6" w:rsidRPr="00DA3743">
              <w:rPr>
                <w:b/>
              </w:rPr>
              <w:t> </w:t>
            </w:r>
            <w:r w:rsidRPr="00DA3743">
              <w:rPr>
                <w:b/>
              </w:rPr>
              <w:t>=</w:t>
            </w:r>
            <w:r w:rsidR="00D20AB6" w:rsidRPr="00DA3743">
              <w:rPr>
                <w:b/>
              </w:rPr>
              <w:t> </w:t>
            </w:r>
            <w:r w:rsidRPr="00DA3743">
              <w:rPr>
                <w:b/>
                <w:spacing w:val="-4"/>
              </w:rPr>
              <w:t>131</w:t>
            </w:r>
            <w:r w:rsidRPr="00DA3743">
              <w:rPr>
                <w:b/>
                <w:spacing w:val="-4"/>
                <w:vertAlign w:val="superscript"/>
              </w:rPr>
              <w:t>†</w:t>
            </w:r>
          </w:p>
        </w:tc>
        <w:tc>
          <w:tcPr>
            <w:tcW w:w="846" w:type="pct"/>
            <w:vAlign w:val="center"/>
          </w:tcPr>
          <w:p w14:paraId="745F55CC" w14:textId="10EE4D85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90</w:t>
            </w:r>
            <w:r w:rsidR="00C84D29" w:rsidRPr="00DA3743">
              <w:rPr>
                <w:b/>
              </w:rPr>
              <w:t> mg</w:t>
            </w:r>
            <w:r w:rsidRPr="00DA3743">
              <w:rPr>
                <w:b/>
              </w:rPr>
              <w:t xml:space="preserve"> </w:t>
            </w:r>
            <w:r w:rsidRPr="00DA3743">
              <w:rPr>
                <w:b/>
                <w:spacing w:val="-2"/>
              </w:rPr>
              <w:t xml:space="preserve">ustekinumab </w:t>
            </w:r>
            <w:r w:rsidRPr="00DA3743">
              <w:rPr>
                <w:b/>
                <w:spacing w:val="-4"/>
              </w:rPr>
              <w:t>kull</w:t>
            </w:r>
          </w:p>
          <w:p w14:paraId="745F55CD" w14:textId="77777777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 xml:space="preserve">8 </w:t>
            </w:r>
            <w:r w:rsidRPr="00DA3743">
              <w:rPr>
                <w:b/>
                <w:spacing w:val="-2"/>
              </w:rPr>
              <w:t>ġimgħat</w:t>
            </w:r>
          </w:p>
          <w:p w14:paraId="745F55CE" w14:textId="2CD75633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</w:t>
            </w:r>
            <w:r w:rsidR="00D20AB6" w:rsidRPr="00DA3743">
              <w:rPr>
                <w:b/>
              </w:rPr>
              <w:t> </w:t>
            </w:r>
            <w:r w:rsidRPr="00DA3743">
              <w:rPr>
                <w:b/>
              </w:rPr>
              <w:t>=</w:t>
            </w:r>
            <w:r w:rsidR="00D20AB6" w:rsidRPr="00DA3743">
              <w:rPr>
                <w:b/>
              </w:rPr>
              <w:t> </w:t>
            </w:r>
            <w:r w:rsidRPr="00DA3743">
              <w:rPr>
                <w:b/>
                <w:spacing w:val="-4"/>
              </w:rPr>
              <w:t>128</w:t>
            </w:r>
            <w:r w:rsidRPr="00DA3743">
              <w:rPr>
                <w:b/>
                <w:spacing w:val="-4"/>
                <w:vertAlign w:val="superscript"/>
              </w:rPr>
              <w:t>†</w:t>
            </w:r>
          </w:p>
        </w:tc>
        <w:tc>
          <w:tcPr>
            <w:tcW w:w="972" w:type="pct"/>
            <w:vAlign w:val="center"/>
          </w:tcPr>
          <w:p w14:paraId="745F55CF" w14:textId="7C7A3CEC" w:rsidR="00843B14" w:rsidRPr="00DA3743" w:rsidRDefault="005E3319" w:rsidP="006902F7">
            <w:pPr>
              <w:keepNext/>
              <w:suppressAutoHyphens/>
              <w:jc w:val="center"/>
              <w:rPr>
                <w:b/>
                <w:spacing w:val="-2"/>
              </w:rPr>
            </w:pPr>
            <w:r w:rsidRPr="00DA3743">
              <w:rPr>
                <w:b/>
              </w:rPr>
              <w:t>90</w:t>
            </w:r>
            <w:r w:rsidR="00C84D29" w:rsidRPr="00DA3743">
              <w:rPr>
                <w:b/>
              </w:rPr>
              <w:t> mg</w:t>
            </w:r>
            <w:r w:rsidRPr="00DA3743">
              <w:rPr>
                <w:b/>
              </w:rPr>
              <w:t xml:space="preserve"> </w:t>
            </w:r>
            <w:r w:rsidRPr="00DA3743">
              <w:rPr>
                <w:b/>
                <w:spacing w:val="-2"/>
              </w:rPr>
              <w:t xml:space="preserve">ustekinumab </w:t>
            </w:r>
            <w:r w:rsidRPr="00DA3743">
              <w:rPr>
                <w:b/>
              </w:rPr>
              <w:t xml:space="preserve">kull 12-il </w:t>
            </w:r>
            <w:r w:rsidRPr="00DA3743">
              <w:rPr>
                <w:b/>
                <w:spacing w:val="-2"/>
              </w:rPr>
              <w:t>ġimgħa</w:t>
            </w:r>
          </w:p>
          <w:p w14:paraId="15326AAC" w14:textId="77777777" w:rsidR="00CD466A" w:rsidRPr="00DA3743" w:rsidRDefault="00CD466A" w:rsidP="006902F7">
            <w:pPr>
              <w:keepNext/>
              <w:suppressAutoHyphens/>
              <w:jc w:val="center"/>
              <w:rPr>
                <w:b/>
              </w:rPr>
            </w:pPr>
          </w:p>
          <w:p w14:paraId="745F55D0" w14:textId="6D4DB1B6" w:rsidR="00843B14" w:rsidRPr="00DA3743" w:rsidRDefault="005E3319" w:rsidP="006902F7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</w:t>
            </w:r>
            <w:r w:rsidR="00D20AB6" w:rsidRPr="00DA3743">
              <w:rPr>
                <w:b/>
              </w:rPr>
              <w:t> </w:t>
            </w:r>
            <w:r w:rsidRPr="00DA3743">
              <w:rPr>
                <w:b/>
              </w:rPr>
              <w:t>=</w:t>
            </w:r>
            <w:r w:rsidR="00D20AB6" w:rsidRPr="00DA3743">
              <w:rPr>
                <w:b/>
              </w:rPr>
              <w:t> </w:t>
            </w:r>
            <w:r w:rsidRPr="00DA3743">
              <w:rPr>
                <w:b/>
                <w:spacing w:val="-4"/>
              </w:rPr>
              <w:t>129</w:t>
            </w:r>
            <w:r w:rsidRPr="00DA3743">
              <w:rPr>
                <w:b/>
                <w:spacing w:val="-4"/>
                <w:vertAlign w:val="superscript"/>
              </w:rPr>
              <w:t>†</w:t>
            </w:r>
          </w:p>
        </w:tc>
      </w:tr>
      <w:tr w:rsidR="00302FE9" w:rsidRPr="00DA3743" w14:paraId="745F55D6" w14:textId="77777777" w:rsidTr="00D3291B">
        <w:trPr>
          <w:cantSplit/>
          <w:trHeight w:val="20"/>
        </w:trPr>
        <w:tc>
          <w:tcPr>
            <w:tcW w:w="2429" w:type="pct"/>
            <w:vAlign w:val="center"/>
          </w:tcPr>
          <w:p w14:paraId="745F55D2" w14:textId="631738D9" w:rsidR="00843B14" w:rsidRPr="00DA3743" w:rsidRDefault="005E3319" w:rsidP="006902F7">
            <w:pPr>
              <w:suppressAutoHyphens/>
            </w:pPr>
            <w:r w:rsidRPr="00DA3743">
              <w:t>Remissjoni</w:t>
            </w:r>
            <w:r w:rsidRPr="00DA3743">
              <w:rPr>
                <w:spacing w:val="-10"/>
              </w:rPr>
              <w:t xml:space="preserve"> </w:t>
            </w:r>
            <w:r w:rsidR="00D055EE" w:rsidRPr="00DA3743">
              <w:rPr>
                <w:spacing w:val="-2"/>
              </w:rPr>
              <w:t>k</w:t>
            </w:r>
            <w:r w:rsidRPr="00DA3743">
              <w:rPr>
                <w:spacing w:val="-2"/>
              </w:rPr>
              <w:t>linika</w:t>
            </w:r>
          </w:p>
        </w:tc>
        <w:tc>
          <w:tcPr>
            <w:tcW w:w="753" w:type="pct"/>
            <w:vAlign w:val="center"/>
          </w:tcPr>
          <w:p w14:paraId="745F55D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36%</w:t>
            </w:r>
          </w:p>
        </w:tc>
        <w:tc>
          <w:tcPr>
            <w:tcW w:w="846" w:type="pct"/>
            <w:vAlign w:val="center"/>
          </w:tcPr>
          <w:p w14:paraId="745F55D4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53%</w:t>
            </w:r>
            <w:r w:rsidRPr="00DA3743">
              <w:rPr>
                <w:spacing w:val="-4"/>
                <w:vertAlign w:val="superscript"/>
              </w:rPr>
              <w:t>a</w:t>
            </w:r>
          </w:p>
        </w:tc>
        <w:tc>
          <w:tcPr>
            <w:tcW w:w="972" w:type="pct"/>
            <w:vAlign w:val="center"/>
          </w:tcPr>
          <w:p w14:paraId="745F55D5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49%</w:t>
            </w:r>
            <w:r w:rsidRPr="00DA3743">
              <w:rPr>
                <w:spacing w:val="-4"/>
                <w:vertAlign w:val="superscript"/>
              </w:rPr>
              <w:t>b</w:t>
            </w:r>
          </w:p>
        </w:tc>
      </w:tr>
      <w:tr w:rsidR="00302FE9" w:rsidRPr="00DA3743" w14:paraId="745F55DB" w14:textId="77777777" w:rsidTr="00D3291B">
        <w:trPr>
          <w:cantSplit/>
          <w:trHeight w:val="20"/>
        </w:trPr>
        <w:tc>
          <w:tcPr>
            <w:tcW w:w="2429" w:type="pct"/>
            <w:vAlign w:val="center"/>
          </w:tcPr>
          <w:p w14:paraId="745F55D7" w14:textId="0CECBB9F" w:rsidR="00843B14" w:rsidRPr="00DA3743" w:rsidRDefault="005E3319" w:rsidP="006902F7">
            <w:pPr>
              <w:suppressAutoHyphens/>
            </w:pPr>
            <w:r w:rsidRPr="00DA3743">
              <w:t>Rispons</w:t>
            </w:r>
            <w:r w:rsidRPr="00DA3743">
              <w:rPr>
                <w:spacing w:val="-7"/>
              </w:rPr>
              <w:t xml:space="preserve"> </w:t>
            </w:r>
            <w:r w:rsidR="00D055EE" w:rsidRPr="00DA3743">
              <w:rPr>
                <w:spacing w:val="-2"/>
              </w:rPr>
              <w:t>k</w:t>
            </w:r>
            <w:r w:rsidRPr="00DA3743">
              <w:rPr>
                <w:spacing w:val="-2"/>
              </w:rPr>
              <w:t>liniku</w:t>
            </w:r>
          </w:p>
        </w:tc>
        <w:tc>
          <w:tcPr>
            <w:tcW w:w="753" w:type="pct"/>
            <w:vAlign w:val="center"/>
          </w:tcPr>
          <w:p w14:paraId="745F55D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44%</w:t>
            </w:r>
          </w:p>
        </w:tc>
        <w:tc>
          <w:tcPr>
            <w:tcW w:w="846" w:type="pct"/>
            <w:vAlign w:val="center"/>
          </w:tcPr>
          <w:p w14:paraId="745F55D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59%</w:t>
            </w:r>
            <w:r w:rsidRPr="00DA3743">
              <w:rPr>
                <w:spacing w:val="-4"/>
                <w:vertAlign w:val="superscript"/>
              </w:rPr>
              <w:t>b</w:t>
            </w:r>
          </w:p>
        </w:tc>
        <w:tc>
          <w:tcPr>
            <w:tcW w:w="972" w:type="pct"/>
            <w:vAlign w:val="center"/>
          </w:tcPr>
          <w:p w14:paraId="745F55DA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58%</w:t>
            </w:r>
            <w:r w:rsidRPr="00DA3743">
              <w:rPr>
                <w:spacing w:val="-4"/>
                <w:vertAlign w:val="superscript"/>
              </w:rPr>
              <w:t>b</w:t>
            </w:r>
          </w:p>
        </w:tc>
      </w:tr>
      <w:tr w:rsidR="00302FE9" w:rsidRPr="00DA3743" w14:paraId="745F55E0" w14:textId="77777777" w:rsidTr="00D3291B">
        <w:trPr>
          <w:cantSplit/>
          <w:trHeight w:val="20"/>
        </w:trPr>
        <w:tc>
          <w:tcPr>
            <w:tcW w:w="2429" w:type="pct"/>
            <w:vAlign w:val="center"/>
          </w:tcPr>
          <w:p w14:paraId="745F55DC" w14:textId="7EF3DA6A" w:rsidR="00843B14" w:rsidRPr="00DA3743" w:rsidRDefault="005E3319" w:rsidP="006902F7">
            <w:pPr>
              <w:suppressAutoHyphens/>
            </w:pPr>
            <w:r w:rsidRPr="00DA3743">
              <w:t>Remissjoni</w:t>
            </w:r>
            <w:r w:rsidRPr="00DA3743">
              <w:rPr>
                <w:spacing w:val="-9"/>
              </w:rPr>
              <w:t xml:space="preserve"> </w:t>
            </w:r>
            <w:r w:rsidR="00D055EE" w:rsidRPr="00DA3743">
              <w:t>k</w:t>
            </w:r>
            <w:r w:rsidRPr="00DA3743">
              <w:t>linika</w:t>
            </w:r>
            <w:r w:rsidRPr="00DA3743">
              <w:rPr>
                <w:spacing w:val="-9"/>
              </w:rPr>
              <w:t xml:space="preserve"> </w:t>
            </w:r>
            <w:r w:rsidR="00D055EE" w:rsidRPr="00DA3743">
              <w:t>m</w:t>
            </w:r>
            <w:r w:rsidRPr="00DA3743">
              <w:t>ingħajr</w:t>
            </w:r>
            <w:r w:rsidRPr="00DA3743">
              <w:rPr>
                <w:spacing w:val="-9"/>
              </w:rPr>
              <w:t xml:space="preserve"> </w:t>
            </w:r>
            <w:r w:rsidR="00D055EE" w:rsidRPr="00DA3743">
              <w:rPr>
                <w:spacing w:val="-9"/>
              </w:rPr>
              <w:t>k</w:t>
            </w:r>
            <w:r w:rsidRPr="00DA3743">
              <w:rPr>
                <w:spacing w:val="-2"/>
              </w:rPr>
              <w:t>ortikosterojdi</w:t>
            </w:r>
          </w:p>
        </w:tc>
        <w:tc>
          <w:tcPr>
            <w:tcW w:w="753" w:type="pct"/>
            <w:vAlign w:val="center"/>
          </w:tcPr>
          <w:p w14:paraId="745F55DD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5"/>
              </w:rPr>
              <w:t>30%</w:t>
            </w:r>
          </w:p>
        </w:tc>
        <w:tc>
          <w:tcPr>
            <w:tcW w:w="846" w:type="pct"/>
            <w:vAlign w:val="center"/>
          </w:tcPr>
          <w:p w14:paraId="745F55D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47%</w:t>
            </w:r>
            <w:r w:rsidRPr="00DA3743">
              <w:rPr>
                <w:spacing w:val="-4"/>
                <w:vertAlign w:val="superscript"/>
              </w:rPr>
              <w:t>a</w:t>
            </w:r>
          </w:p>
        </w:tc>
        <w:tc>
          <w:tcPr>
            <w:tcW w:w="972" w:type="pct"/>
            <w:vAlign w:val="center"/>
          </w:tcPr>
          <w:p w14:paraId="745F55DF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rPr>
                <w:spacing w:val="-4"/>
              </w:rPr>
              <w:t>43%</w:t>
            </w:r>
            <w:r w:rsidRPr="00DA3743">
              <w:rPr>
                <w:spacing w:val="-4"/>
                <w:vertAlign w:val="superscript"/>
              </w:rPr>
              <w:t>c</w:t>
            </w:r>
          </w:p>
        </w:tc>
      </w:tr>
      <w:tr w:rsidR="00302FE9" w:rsidRPr="00DA3743" w14:paraId="745F55E5" w14:textId="77777777" w:rsidTr="00D3291B">
        <w:trPr>
          <w:cantSplit/>
          <w:trHeight w:val="20"/>
        </w:trPr>
        <w:tc>
          <w:tcPr>
            <w:tcW w:w="2429" w:type="pct"/>
            <w:vAlign w:val="center"/>
          </w:tcPr>
          <w:p w14:paraId="745F55E1" w14:textId="77777777" w:rsidR="00843B14" w:rsidRPr="00DA3743" w:rsidRDefault="005E3319" w:rsidP="006902F7">
            <w:pPr>
              <w:suppressAutoHyphens/>
            </w:pPr>
            <w:r w:rsidRPr="00DA3743">
              <w:t>Remissjoni</w:t>
            </w:r>
            <w:r w:rsidRPr="00DA3743">
              <w:rPr>
                <w:spacing w:val="-9"/>
              </w:rPr>
              <w:t xml:space="preserve"> </w:t>
            </w:r>
            <w:r w:rsidRPr="00DA3743">
              <w:t>Klinika</w:t>
            </w:r>
            <w:r w:rsidRPr="00DA3743">
              <w:rPr>
                <w:spacing w:val="-8"/>
              </w:rPr>
              <w:t xml:space="preserve"> </w:t>
            </w:r>
            <w:r w:rsidRPr="00DA3743">
              <w:rPr>
                <w:spacing w:val="-2"/>
              </w:rPr>
              <w:t>f’pazjenti:</w:t>
            </w:r>
          </w:p>
        </w:tc>
        <w:tc>
          <w:tcPr>
            <w:tcW w:w="753" w:type="pct"/>
            <w:vAlign w:val="center"/>
          </w:tcPr>
          <w:p w14:paraId="745F55E2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846" w:type="pct"/>
            <w:vAlign w:val="center"/>
          </w:tcPr>
          <w:p w14:paraId="745F55E3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972" w:type="pct"/>
            <w:vAlign w:val="center"/>
          </w:tcPr>
          <w:p w14:paraId="745F55E4" w14:textId="77777777" w:rsidR="00843B14" w:rsidRPr="00DA3743" w:rsidRDefault="00843B14" w:rsidP="006902F7">
            <w:pPr>
              <w:suppressAutoHyphens/>
              <w:jc w:val="center"/>
              <w:rPr>
                <w:sz w:val="18"/>
              </w:rPr>
            </w:pPr>
          </w:p>
        </w:tc>
      </w:tr>
      <w:tr w:rsidR="00302FE9" w:rsidRPr="00DA3743" w14:paraId="745F55EA" w14:textId="77777777" w:rsidTr="00D3291B">
        <w:trPr>
          <w:cantSplit/>
          <w:trHeight w:val="20"/>
        </w:trPr>
        <w:tc>
          <w:tcPr>
            <w:tcW w:w="2429" w:type="pct"/>
            <w:vAlign w:val="center"/>
          </w:tcPr>
          <w:p w14:paraId="745F55E6" w14:textId="77777777" w:rsidR="00843B14" w:rsidRPr="00DA3743" w:rsidRDefault="005E3319" w:rsidP="006902F7">
            <w:pPr>
              <w:suppressAutoHyphens/>
              <w:ind w:left="284"/>
            </w:pPr>
            <w:r w:rsidRPr="00DA3743">
              <w:t>f’remissjoni</w:t>
            </w:r>
            <w:r w:rsidRPr="00DA3743">
              <w:rPr>
                <w:spacing w:val="-10"/>
              </w:rPr>
              <w:t xml:space="preserve"> </w:t>
            </w:r>
            <w:r w:rsidRPr="00DA3743">
              <w:t>fil-bidu</w:t>
            </w:r>
            <w:r w:rsidRPr="00DA3743">
              <w:rPr>
                <w:spacing w:val="-9"/>
              </w:rPr>
              <w:t xml:space="preserve"> </w:t>
            </w:r>
            <w:r w:rsidRPr="00DA3743">
              <w:t>ta’</w:t>
            </w:r>
            <w:r w:rsidRPr="00DA3743">
              <w:rPr>
                <w:spacing w:val="-9"/>
              </w:rPr>
              <w:t xml:space="preserve"> </w:t>
            </w:r>
            <w:r w:rsidRPr="00DA3743">
              <w:t>terapija</w:t>
            </w:r>
            <w:r w:rsidRPr="00DA3743">
              <w:rPr>
                <w:spacing w:val="-9"/>
              </w:rPr>
              <w:t xml:space="preserve"> </w:t>
            </w:r>
            <w:r w:rsidRPr="00DA3743">
              <w:t xml:space="preserve">ta’ </w:t>
            </w:r>
            <w:r w:rsidRPr="00DA3743">
              <w:rPr>
                <w:spacing w:val="-2"/>
              </w:rPr>
              <w:t>manteniment</w:t>
            </w:r>
          </w:p>
        </w:tc>
        <w:tc>
          <w:tcPr>
            <w:tcW w:w="753" w:type="pct"/>
            <w:vAlign w:val="center"/>
          </w:tcPr>
          <w:p w14:paraId="745F55E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46%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(36/79)</w:t>
            </w:r>
          </w:p>
        </w:tc>
        <w:tc>
          <w:tcPr>
            <w:tcW w:w="846" w:type="pct"/>
            <w:vAlign w:val="center"/>
          </w:tcPr>
          <w:p w14:paraId="745F55E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67%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(52/78)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972" w:type="pct"/>
            <w:vAlign w:val="center"/>
          </w:tcPr>
          <w:p w14:paraId="745F55E9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56%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(44/78)</w:t>
            </w:r>
          </w:p>
        </w:tc>
      </w:tr>
      <w:tr w:rsidR="00302FE9" w:rsidRPr="00DA3743" w14:paraId="745F55EF" w14:textId="77777777" w:rsidTr="00D3291B">
        <w:trPr>
          <w:cantSplit/>
          <w:trHeight w:val="20"/>
        </w:trPr>
        <w:tc>
          <w:tcPr>
            <w:tcW w:w="2429" w:type="pct"/>
            <w:vAlign w:val="center"/>
          </w:tcPr>
          <w:p w14:paraId="745F55EB" w14:textId="77777777" w:rsidR="00843B14" w:rsidRPr="00DA3743" w:rsidRDefault="005E3319" w:rsidP="006902F7">
            <w:pPr>
              <w:suppressAutoHyphens/>
              <w:ind w:left="284"/>
            </w:pPr>
            <w:r w:rsidRPr="00DA3743">
              <w:t>li</w:t>
            </w:r>
            <w:r w:rsidRPr="00DA3743">
              <w:rPr>
                <w:spacing w:val="-4"/>
              </w:rPr>
              <w:t xml:space="preserve"> </w:t>
            </w:r>
            <w:r w:rsidRPr="00DA3743">
              <w:t>daħlu</w:t>
            </w:r>
            <w:r w:rsidRPr="00DA3743">
              <w:rPr>
                <w:spacing w:val="-4"/>
              </w:rPr>
              <w:t xml:space="preserve"> </w:t>
            </w:r>
            <w:r w:rsidRPr="00DA3743">
              <w:t>minn</w:t>
            </w:r>
            <w:r w:rsidRPr="00DA3743">
              <w:rPr>
                <w:spacing w:val="-4"/>
              </w:rPr>
              <w:t xml:space="preserve"> </w:t>
            </w:r>
            <w:r w:rsidRPr="00DA3743">
              <w:t>studju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CRD3002</w:t>
            </w:r>
            <w:r w:rsidRPr="00DA3743">
              <w:rPr>
                <w:spacing w:val="-2"/>
                <w:vertAlign w:val="superscript"/>
              </w:rPr>
              <w:t>‡</w:t>
            </w:r>
          </w:p>
        </w:tc>
        <w:tc>
          <w:tcPr>
            <w:tcW w:w="753" w:type="pct"/>
            <w:vAlign w:val="center"/>
          </w:tcPr>
          <w:p w14:paraId="745F55EC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44%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(31/70)</w:t>
            </w:r>
          </w:p>
        </w:tc>
        <w:tc>
          <w:tcPr>
            <w:tcW w:w="846" w:type="pct"/>
            <w:vAlign w:val="center"/>
          </w:tcPr>
          <w:p w14:paraId="745F55ED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63%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(45/72)</w:t>
            </w:r>
            <w:r w:rsidRPr="00DA3743">
              <w:rPr>
                <w:spacing w:val="-2"/>
                <w:vertAlign w:val="superscript"/>
              </w:rPr>
              <w:t>c</w:t>
            </w:r>
          </w:p>
        </w:tc>
        <w:tc>
          <w:tcPr>
            <w:tcW w:w="972" w:type="pct"/>
            <w:vAlign w:val="center"/>
          </w:tcPr>
          <w:p w14:paraId="745F55EE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57%</w:t>
            </w:r>
            <w:r w:rsidRPr="00DA3743">
              <w:rPr>
                <w:spacing w:val="-2"/>
              </w:rPr>
              <w:t xml:space="preserve"> (41/72)</w:t>
            </w:r>
          </w:p>
        </w:tc>
      </w:tr>
      <w:tr w:rsidR="00302FE9" w:rsidRPr="00DA3743" w14:paraId="745F55F4" w14:textId="77777777" w:rsidTr="00D3291B">
        <w:trPr>
          <w:cantSplit/>
          <w:trHeight w:val="20"/>
        </w:trPr>
        <w:tc>
          <w:tcPr>
            <w:tcW w:w="2429" w:type="pct"/>
            <w:vAlign w:val="center"/>
          </w:tcPr>
          <w:p w14:paraId="745F55F0" w14:textId="77777777" w:rsidR="00843B14" w:rsidRPr="00DA3743" w:rsidRDefault="005E3319" w:rsidP="006902F7">
            <w:pPr>
              <w:suppressAutoHyphens/>
              <w:ind w:left="284"/>
            </w:pPr>
            <w:r w:rsidRPr="00DA3743">
              <w:t>li</w:t>
            </w:r>
            <w:r w:rsidRPr="00DA3743">
              <w:rPr>
                <w:spacing w:val="-8"/>
              </w:rPr>
              <w:t xml:space="preserve"> </w:t>
            </w:r>
            <w:r w:rsidRPr="00DA3743">
              <w:t>qatt</w:t>
            </w:r>
            <w:r w:rsidRPr="00DA3743">
              <w:rPr>
                <w:spacing w:val="-6"/>
              </w:rPr>
              <w:t xml:space="preserve"> </w:t>
            </w:r>
            <w:r w:rsidRPr="00DA3743">
              <w:t>ma</w:t>
            </w:r>
            <w:r w:rsidRPr="00DA3743">
              <w:rPr>
                <w:spacing w:val="-5"/>
              </w:rPr>
              <w:t xml:space="preserve"> </w:t>
            </w:r>
            <w:r w:rsidRPr="00DA3743">
              <w:t>rċevew</w:t>
            </w:r>
            <w:r w:rsidRPr="00DA3743">
              <w:rPr>
                <w:spacing w:val="-6"/>
              </w:rPr>
              <w:t xml:space="preserve"> </w:t>
            </w:r>
            <w:r w:rsidRPr="00DA3743">
              <w:t>terapija</w:t>
            </w:r>
            <w:r w:rsidRPr="00DA3743">
              <w:rPr>
                <w:spacing w:val="-6"/>
              </w:rPr>
              <w:t xml:space="preserve"> </w:t>
            </w:r>
            <w:r w:rsidRPr="00DA3743">
              <w:t>kontra</w:t>
            </w:r>
            <w:r w:rsidRPr="00DA3743">
              <w:rPr>
                <w:spacing w:val="-5"/>
              </w:rPr>
              <w:t xml:space="preserve"> </w:t>
            </w:r>
            <w:r w:rsidRPr="00DA3743">
              <w:t>TNF-</w:t>
            </w:r>
            <w:r w:rsidRPr="00DA3743">
              <w:rPr>
                <w:spacing w:val="-10"/>
              </w:rPr>
              <w:t>α</w:t>
            </w:r>
          </w:p>
        </w:tc>
        <w:tc>
          <w:tcPr>
            <w:tcW w:w="753" w:type="pct"/>
            <w:vAlign w:val="center"/>
          </w:tcPr>
          <w:p w14:paraId="745F55F1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49%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(25/51)</w:t>
            </w:r>
          </w:p>
        </w:tc>
        <w:tc>
          <w:tcPr>
            <w:tcW w:w="846" w:type="pct"/>
            <w:vAlign w:val="center"/>
          </w:tcPr>
          <w:p w14:paraId="745F55F2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65%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(34/52)</w:t>
            </w:r>
            <w:r w:rsidRPr="00DA3743">
              <w:rPr>
                <w:spacing w:val="-2"/>
                <w:vertAlign w:val="superscript"/>
              </w:rPr>
              <w:t>c</w:t>
            </w:r>
          </w:p>
        </w:tc>
        <w:tc>
          <w:tcPr>
            <w:tcW w:w="972" w:type="pct"/>
            <w:vAlign w:val="center"/>
          </w:tcPr>
          <w:p w14:paraId="745F55F3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57%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(30/53)</w:t>
            </w:r>
          </w:p>
        </w:tc>
      </w:tr>
      <w:tr w:rsidR="00302FE9" w:rsidRPr="00DA3743" w14:paraId="745F55F9" w14:textId="77777777" w:rsidTr="00D3291B">
        <w:trPr>
          <w:cantSplit/>
          <w:trHeight w:val="20"/>
        </w:trPr>
        <w:tc>
          <w:tcPr>
            <w:tcW w:w="2429" w:type="pct"/>
            <w:vAlign w:val="center"/>
          </w:tcPr>
          <w:p w14:paraId="745F55F5" w14:textId="77777777" w:rsidR="00843B14" w:rsidRPr="00DA3743" w:rsidRDefault="005E3319" w:rsidP="006902F7">
            <w:pPr>
              <w:suppressAutoHyphens/>
              <w:ind w:left="284"/>
            </w:pPr>
            <w:r w:rsidRPr="00DA3743">
              <w:t>li</w:t>
            </w:r>
            <w:r w:rsidRPr="00DA3743">
              <w:rPr>
                <w:spacing w:val="-4"/>
              </w:rPr>
              <w:t xml:space="preserve"> </w:t>
            </w:r>
            <w:r w:rsidRPr="00DA3743">
              <w:t>daħlu</w:t>
            </w:r>
            <w:r w:rsidRPr="00DA3743">
              <w:rPr>
                <w:spacing w:val="-4"/>
              </w:rPr>
              <w:t xml:space="preserve"> </w:t>
            </w:r>
            <w:r w:rsidRPr="00DA3743">
              <w:t>minn</w:t>
            </w:r>
            <w:r w:rsidRPr="00DA3743">
              <w:rPr>
                <w:spacing w:val="-4"/>
              </w:rPr>
              <w:t xml:space="preserve"> </w:t>
            </w:r>
            <w:r w:rsidRPr="00DA3743">
              <w:t>studju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CRD3001</w:t>
            </w:r>
            <w:r w:rsidRPr="00DA3743">
              <w:rPr>
                <w:spacing w:val="-2"/>
                <w:vertAlign w:val="superscript"/>
              </w:rPr>
              <w:t>§</w:t>
            </w:r>
          </w:p>
        </w:tc>
        <w:tc>
          <w:tcPr>
            <w:tcW w:w="753" w:type="pct"/>
            <w:vAlign w:val="center"/>
          </w:tcPr>
          <w:p w14:paraId="745F55F6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26%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(16/61)</w:t>
            </w:r>
          </w:p>
        </w:tc>
        <w:tc>
          <w:tcPr>
            <w:tcW w:w="846" w:type="pct"/>
            <w:vAlign w:val="center"/>
          </w:tcPr>
          <w:p w14:paraId="745F55F7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41%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(23/56)</w:t>
            </w:r>
          </w:p>
        </w:tc>
        <w:tc>
          <w:tcPr>
            <w:tcW w:w="972" w:type="pct"/>
            <w:vAlign w:val="center"/>
          </w:tcPr>
          <w:p w14:paraId="745F55F8" w14:textId="77777777" w:rsidR="00843B14" w:rsidRPr="00DA3743" w:rsidRDefault="005E3319" w:rsidP="006902F7">
            <w:pPr>
              <w:suppressAutoHyphens/>
              <w:jc w:val="center"/>
            </w:pPr>
            <w:r w:rsidRPr="00DA3743">
              <w:t>39%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(22/57)</w:t>
            </w:r>
          </w:p>
        </w:tc>
      </w:tr>
    </w:tbl>
    <w:p w14:paraId="745F55FA" w14:textId="75956EA7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Remissjoni klinika hija definita bħala punteġġ ta’ CDAI ta’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150; Rispons kliniku huwa definit bħala tnaqqis ta’ mill-inqas 100</w:t>
      </w:r>
      <w:r w:rsidR="00D20AB6" w:rsidRPr="00DA3743">
        <w:rPr>
          <w:sz w:val="20"/>
          <w:szCs w:val="20"/>
        </w:rPr>
        <w:t> </w:t>
      </w:r>
      <w:r w:rsidRPr="00DA3743">
        <w:rPr>
          <w:sz w:val="20"/>
          <w:szCs w:val="20"/>
        </w:rPr>
        <w:t>punt f’CDAI jew li wieħed ikun f’remissjoni klinika</w:t>
      </w:r>
    </w:p>
    <w:p w14:paraId="745F55FB" w14:textId="66EE847D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Il-grupp tal-plaċebo kien jikkonsisti minn pazjenti li kienu f’rispons għal ustekinumab u kienu randomised biex jirċievu plaċebo fil-bidu ta’ terapija ta’ manteniment</w:t>
      </w:r>
    </w:p>
    <w:p w14:paraId="745F55FC" w14:textId="5082D4E5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†</w:t>
      </w:r>
      <w:r w:rsidRPr="00DA3743">
        <w:rPr>
          <w:sz w:val="20"/>
          <w:szCs w:val="20"/>
        </w:rPr>
        <w:t xml:space="preserve"> Pazjenti li kienu f’rispons kliniku għal ustekinumab ta’ 100</w:t>
      </w:r>
      <w:r w:rsidR="00D20AB6" w:rsidRPr="00DA3743">
        <w:rPr>
          <w:sz w:val="20"/>
          <w:szCs w:val="20"/>
        </w:rPr>
        <w:t> </w:t>
      </w:r>
      <w:r w:rsidRPr="00DA3743">
        <w:rPr>
          <w:sz w:val="20"/>
          <w:szCs w:val="20"/>
        </w:rPr>
        <w:t>punt fil-bidu ta’ terapija ta’ manteniment</w:t>
      </w:r>
    </w:p>
    <w:p w14:paraId="745F55FD" w14:textId="7798ABAC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‡</w:t>
      </w:r>
      <w:r w:rsidR="00E2485F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Pazjenti li ma rrispondewx għal terapija konvenzjonali iżda mhux terapija kontra TNFα</w:t>
      </w:r>
    </w:p>
    <w:p w14:paraId="745F55FE" w14:textId="136A7F0C" w:rsidR="00843B14" w:rsidRPr="00DA3743" w:rsidRDefault="005E3319" w:rsidP="006902F7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§</w:t>
      </w:r>
      <w:r w:rsidR="00E2485F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Pazjenti li ma rrispondewx/kienu intolleranti għal terapija kontra TNFα</w:t>
      </w:r>
    </w:p>
    <w:p w14:paraId="745F55FF" w14:textId="1A6163E5" w:rsidR="00843B14" w:rsidRPr="00DA3743" w:rsidRDefault="005E3319" w:rsidP="00D3291B">
      <w:pPr>
        <w:keepNext/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a</w:t>
      </w:r>
      <w:r w:rsidR="00E2485F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p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0.01</w:t>
      </w:r>
    </w:p>
    <w:p w14:paraId="745F5600" w14:textId="25420FD3" w:rsidR="00843B14" w:rsidRPr="00DA3743" w:rsidRDefault="005E3319" w:rsidP="00D3291B">
      <w:pPr>
        <w:keepNext/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b</w:t>
      </w:r>
      <w:r w:rsidR="00E2485F" w:rsidRPr="00DA3743">
        <w:rPr>
          <w:sz w:val="20"/>
          <w:szCs w:val="20"/>
        </w:rPr>
        <w:t xml:space="preserve"> </w:t>
      </w:r>
      <w:r w:rsidRPr="00DA3743">
        <w:rPr>
          <w:sz w:val="20"/>
          <w:szCs w:val="20"/>
        </w:rPr>
        <w:t>p</w:t>
      </w:r>
      <w:r w:rsidR="00305489" w:rsidRPr="00DA3743">
        <w:rPr>
          <w:sz w:val="20"/>
          <w:szCs w:val="20"/>
        </w:rPr>
        <w:t> &lt; </w:t>
      </w:r>
      <w:r w:rsidRPr="00DA3743">
        <w:rPr>
          <w:sz w:val="20"/>
          <w:szCs w:val="20"/>
        </w:rPr>
        <w:t>0.05</w:t>
      </w:r>
    </w:p>
    <w:p w14:paraId="745F5601" w14:textId="7265DE00" w:rsidR="00843B14" w:rsidRPr="00DA3743" w:rsidRDefault="00E2485F" w:rsidP="00D3291B">
      <w:pPr>
        <w:keepNext/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c</w:t>
      </w:r>
      <w:r w:rsidRPr="00DA3743">
        <w:rPr>
          <w:sz w:val="20"/>
          <w:szCs w:val="20"/>
        </w:rPr>
        <w:t xml:space="preserve"> </w:t>
      </w:r>
      <w:r w:rsidR="005E3319" w:rsidRPr="00DA3743">
        <w:rPr>
          <w:sz w:val="20"/>
          <w:szCs w:val="20"/>
        </w:rPr>
        <w:t>nominalment sinifikanti (p</w:t>
      </w:r>
      <w:r w:rsidR="00305489" w:rsidRPr="00DA3743">
        <w:rPr>
          <w:sz w:val="20"/>
          <w:szCs w:val="20"/>
        </w:rPr>
        <w:t> &lt; </w:t>
      </w:r>
      <w:r w:rsidR="005E3319" w:rsidRPr="00DA3743">
        <w:rPr>
          <w:sz w:val="20"/>
          <w:szCs w:val="20"/>
        </w:rPr>
        <w:t>0.05)</w:t>
      </w:r>
    </w:p>
    <w:p w14:paraId="745F5602" w14:textId="77777777" w:rsidR="00843B14" w:rsidRPr="00DA3743" w:rsidRDefault="00843B14" w:rsidP="006902F7">
      <w:pPr>
        <w:suppressAutoHyphens/>
      </w:pPr>
    </w:p>
    <w:p w14:paraId="745F5603" w14:textId="6AEA0B70" w:rsidR="00843B14" w:rsidRPr="00DA3743" w:rsidRDefault="005E3319" w:rsidP="006902F7">
      <w:pPr>
        <w:suppressAutoHyphens/>
      </w:pPr>
      <w:r w:rsidRPr="00DA3743">
        <w:t>F’IM-UNITI, 29</w:t>
      </w:r>
      <w:r w:rsidR="00D20AB6" w:rsidRPr="00DA3743">
        <w:t> </w:t>
      </w:r>
      <w:r w:rsidRPr="00DA3743">
        <w:t>minn 129</w:t>
      </w:r>
      <w:r w:rsidR="00D20AB6" w:rsidRPr="00DA3743">
        <w:t> </w:t>
      </w:r>
      <w:r w:rsidRPr="00DA3743">
        <w:t>pazjent ma żammewx rispons għal ustekinumab meta kienu ttrattati kull 12-il ġimgħa u tħallew jaġġustaw id-doża biex jirċievu ustekinumab kull 8</w:t>
      </w:r>
      <w:r w:rsidR="00D20AB6" w:rsidRPr="00DA3743">
        <w:t> </w:t>
      </w:r>
      <w:r w:rsidRPr="00DA3743">
        <w:t>ġimgħat. Telf ta’ rispons kien</w:t>
      </w:r>
      <w:r w:rsidRPr="00DA3743">
        <w:rPr>
          <w:spacing w:val="-2"/>
        </w:rPr>
        <w:t xml:space="preserve"> </w:t>
      </w:r>
      <w:r w:rsidRPr="00DA3743">
        <w:t>definit</w:t>
      </w:r>
      <w:r w:rsidRPr="00DA3743">
        <w:rPr>
          <w:spacing w:val="-2"/>
        </w:rPr>
        <w:t xml:space="preserve"> </w:t>
      </w:r>
      <w:r w:rsidRPr="00DA3743">
        <w:t>bħala</w:t>
      </w:r>
      <w:r w:rsidRPr="00DA3743">
        <w:rPr>
          <w:spacing w:val="-2"/>
        </w:rPr>
        <w:t xml:space="preserve"> </w:t>
      </w:r>
      <w:r w:rsidRPr="00DA3743">
        <w:t>punteġġ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CDAI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305489" w:rsidRPr="00DA3743">
        <w:t>≥ </w:t>
      </w:r>
      <w:r w:rsidRPr="00DA3743">
        <w:t>220</w:t>
      </w:r>
      <w:r w:rsidR="00D20AB6" w:rsidRPr="00DA3743">
        <w:t> </w:t>
      </w:r>
      <w:r w:rsidRPr="00DA3743">
        <w:t>punt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żieda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="00305489" w:rsidRPr="00DA3743">
        <w:t>≥ </w:t>
      </w:r>
      <w:r w:rsidRPr="00DA3743">
        <w:t>100</w:t>
      </w:r>
      <w:r w:rsidR="00D20AB6" w:rsidRPr="00DA3743">
        <w:t> </w:t>
      </w:r>
      <w:r w:rsidRPr="00DA3743">
        <w:t>punt</w:t>
      </w:r>
      <w:r w:rsidRPr="00DA3743">
        <w:rPr>
          <w:spacing w:val="-2"/>
        </w:rPr>
        <w:t xml:space="preserve"> </w:t>
      </w:r>
      <w:r w:rsidRPr="00DA3743">
        <w:t>mill-punteġġ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CDAI</w:t>
      </w:r>
      <w:r w:rsidRPr="00DA3743">
        <w:rPr>
          <w:spacing w:val="-3"/>
        </w:rPr>
        <w:t xml:space="preserve"> </w:t>
      </w:r>
      <w:r w:rsidRPr="00DA3743">
        <w:t>fil</w:t>
      </w:r>
      <w:r w:rsidR="008E2044" w:rsidRPr="00DA3743">
        <w:noBreakHyphen/>
      </w:r>
      <w:r w:rsidRPr="00DA3743">
        <w:t>linja bażi. F’dawn il-pazjenti, remissjoni klinika inkisbet f’41.4% tal-pazjenti 16-il ġimgħa wara aġġustament fid-doża.</w:t>
      </w:r>
    </w:p>
    <w:p w14:paraId="745F5604" w14:textId="77777777" w:rsidR="00843B14" w:rsidRPr="00DA3743" w:rsidRDefault="00843B14" w:rsidP="006902F7">
      <w:pPr>
        <w:suppressAutoHyphens/>
      </w:pPr>
    </w:p>
    <w:p w14:paraId="745F5605" w14:textId="6BA11719" w:rsidR="00843B14" w:rsidRPr="00DA3743" w:rsidRDefault="005E3319" w:rsidP="006902F7">
      <w:pPr>
        <w:suppressAutoHyphens/>
      </w:pPr>
      <w:r w:rsidRPr="00DA3743">
        <w:t>Pazjenti li ma kinux f’rispons kliniku għal induzzjoni b’ustekinumab f’ġimgħa 8 tal-istudji ta’ induzzjoni ta’ UNITI-1 u UNITI-2 (476</w:t>
      </w:r>
      <w:r w:rsidR="00D20AB6" w:rsidRPr="00DA3743">
        <w:t> </w:t>
      </w:r>
      <w:r w:rsidRPr="00DA3743">
        <w:t>pazjent) daħlu fil-porzjon mhux randomised tal-istudju ta’ manteniment (IM-UNITI) u f’dak il-waqt irċevew injezzjoni ta’ 90</w:t>
      </w:r>
      <w:r w:rsidR="00C84D29" w:rsidRPr="00DA3743">
        <w:t> mg</w:t>
      </w:r>
      <w:r w:rsidRPr="00DA3743">
        <w:t xml:space="preserve"> ustekinumab taħt il-ġilda. Tmien ġimgħat wara, 50.5% tal-pazjenti kisbu rispons kliniku u komplew jirċievu għoti ta’ dożi ta’ manteniment</w:t>
      </w:r>
      <w:r w:rsidRPr="00DA3743">
        <w:rPr>
          <w:spacing w:val="-4"/>
        </w:rPr>
        <w:t xml:space="preserve"> </w:t>
      </w:r>
      <w:r w:rsidRPr="00DA3743">
        <w:t>kull</w:t>
      </w:r>
      <w:r w:rsidRPr="00DA3743">
        <w:rPr>
          <w:spacing w:val="-4"/>
        </w:rPr>
        <w:t xml:space="preserve"> </w:t>
      </w:r>
      <w:r w:rsidRPr="00DA3743">
        <w:t>8</w:t>
      </w:r>
      <w:r w:rsidR="00D20AB6" w:rsidRPr="00DA3743">
        <w:rPr>
          <w:spacing w:val="-4"/>
        </w:rPr>
        <w:t> </w:t>
      </w:r>
      <w:r w:rsidRPr="00DA3743">
        <w:t>ġimgħat;</w:t>
      </w:r>
      <w:r w:rsidRPr="00DA3743">
        <w:rPr>
          <w:spacing w:val="-3"/>
        </w:rPr>
        <w:t xml:space="preserve"> </w:t>
      </w:r>
      <w:r w:rsidRPr="00DA3743">
        <w:t>fost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il-pazjenti</w:t>
      </w:r>
      <w:r w:rsidRPr="00DA3743">
        <w:rPr>
          <w:spacing w:val="-4"/>
        </w:rPr>
        <w:t xml:space="preserve"> </w:t>
      </w:r>
      <w:r w:rsidRPr="00DA3743">
        <w:t>b’dożaġġ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manteniment</w:t>
      </w:r>
      <w:r w:rsidRPr="00DA3743">
        <w:rPr>
          <w:spacing w:val="-4"/>
        </w:rPr>
        <w:t xml:space="preserve"> </w:t>
      </w:r>
      <w:r w:rsidRPr="00DA3743">
        <w:t>kontinwu,</w:t>
      </w:r>
      <w:r w:rsidRPr="00DA3743">
        <w:rPr>
          <w:spacing w:val="-4"/>
        </w:rPr>
        <w:t xml:space="preserve"> </w:t>
      </w:r>
      <w:r w:rsidRPr="00DA3743">
        <w:t>il-maġġoranza żammew ir-rispons (68.1%) u kisbu remissjoni (50.2%) f’ġimgħa</w:t>
      </w:r>
      <w:r w:rsidR="00D20AB6" w:rsidRPr="00DA3743">
        <w:t> </w:t>
      </w:r>
      <w:r w:rsidRPr="00DA3743">
        <w:t>44, fi proporzjonijiet li kienu simili għall-pazjenti li fil-bidu rrispondew għal induzzjoni b’ustekinumab.</w:t>
      </w:r>
    </w:p>
    <w:p w14:paraId="091189B4" w14:textId="77777777" w:rsidR="00C74AA6" w:rsidRPr="00DA3743" w:rsidRDefault="00C74AA6" w:rsidP="006902F7">
      <w:pPr>
        <w:suppressAutoHyphens/>
      </w:pPr>
    </w:p>
    <w:p w14:paraId="745F5606" w14:textId="0E715457" w:rsidR="00843B14" w:rsidRPr="00DA3743" w:rsidRDefault="005E3319" w:rsidP="006902F7">
      <w:pPr>
        <w:suppressAutoHyphens/>
      </w:pPr>
      <w:r w:rsidRPr="00DA3743">
        <w:lastRenderedPageBreak/>
        <w:t>Minn 131</w:t>
      </w:r>
      <w:r w:rsidR="00D20AB6" w:rsidRPr="00DA3743">
        <w:t> </w:t>
      </w:r>
      <w:r w:rsidRPr="00DA3743">
        <w:t>pazjent li rrispondew għal induzzjoni b’ustekinumab, u kienu randomised għall-grupp tal</w:t>
      </w:r>
      <w:r w:rsidR="008E2044" w:rsidRPr="00DA3743">
        <w:noBreakHyphen/>
      </w:r>
      <w:r w:rsidRPr="00DA3743">
        <w:t>plaċebo fil-bidu tal-istudju ta’ manteniment, 51 sussegwentement tilfu r-rispons u rċevew 90</w:t>
      </w:r>
      <w:r w:rsidR="00C84D29" w:rsidRPr="00DA3743">
        <w:t> mg</w:t>
      </w:r>
      <w:r w:rsidRPr="00DA3743">
        <w:t xml:space="preserve"> ustekinumab taħt il-ġilda kull 8 ġimgħat. Il-maġġoranza tal-pazjenti li tilfu r-rispons u komplew ustekinumab</w:t>
      </w:r>
      <w:r w:rsidRPr="00DA3743">
        <w:rPr>
          <w:spacing w:val="-3"/>
        </w:rPr>
        <w:t xml:space="preserve"> </w:t>
      </w:r>
      <w:r w:rsidRPr="00DA3743">
        <w:t>għamlu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żmien</w:t>
      </w:r>
      <w:r w:rsidRPr="00DA3743">
        <w:rPr>
          <w:spacing w:val="-3"/>
        </w:rPr>
        <w:t xml:space="preserve"> </w:t>
      </w:r>
      <w:r w:rsidRPr="00DA3743">
        <w:t>24</w:t>
      </w:r>
      <w:r w:rsidR="00D20AB6" w:rsidRPr="00DA3743">
        <w:rPr>
          <w:spacing w:val="-3"/>
        </w:rPr>
        <w:t> </w:t>
      </w:r>
      <w:r w:rsidRPr="00DA3743">
        <w:t>ġimgħat</w:t>
      </w:r>
      <w:r w:rsidRPr="00DA3743">
        <w:rPr>
          <w:spacing w:val="-3"/>
        </w:rPr>
        <w:t xml:space="preserve"> </w:t>
      </w:r>
      <w:r w:rsidRPr="00DA3743">
        <w:t>mill-infużjoni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induzzjoni.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il-51</w:t>
      </w:r>
      <w:r w:rsidRPr="00DA3743">
        <w:rPr>
          <w:spacing w:val="-2"/>
        </w:rPr>
        <w:t xml:space="preserve"> </w:t>
      </w:r>
      <w:r w:rsidRPr="00DA3743">
        <w:t>pazjent, 70.6% kisbu rispons kliniku u 39.2% fil-mija kisbu remissjoni klinika 16-il ġimgħa wara li rċevew l</w:t>
      </w:r>
      <w:r w:rsidR="008E2044" w:rsidRPr="00DA3743">
        <w:noBreakHyphen/>
      </w:r>
      <w:r w:rsidRPr="00DA3743">
        <w:t>ewwel doża taħt il-ġilda ta’ ustekinumab.</w:t>
      </w:r>
    </w:p>
    <w:p w14:paraId="745F5607" w14:textId="77777777" w:rsidR="00843B14" w:rsidRPr="00DA3743" w:rsidRDefault="00843B14" w:rsidP="006902F7">
      <w:pPr>
        <w:suppressAutoHyphens/>
      </w:pPr>
    </w:p>
    <w:p w14:paraId="745F5608" w14:textId="1F4AAC32" w:rsidR="00843B14" w:rsidRPr="00DA3743" w:rsidRDefault="005E3319" w:rsidP="006902F7">
      <w:pPr>
        <w:suppressAutoHyphens/>
      </w:pPr>
      <w:r w:rsidRPr="00DA3743">
        <w:t>F’IM-UNITI, il-pazjenti li temmew l-istudju sa ġimgħa 44</w:t>
      </w:r>
      <w:r w:rsidR="00D20AB6" w:rsidRPr="00DA3743">
        <w:t> </w:t>
      </w:r>
      <w:r w:rsidRPr="00DA3743">
        <w:t>kienu eliġibbli biex ikomplu t-trattament f’estensjoni tal-istudju. Fost il-567</w:t>
      </w:r>
      <w:r w:rsidR="00D20AB6" w:rsidRPr="00DA3743">
        <w:t> </w:t>
      </w:r>
      <w:r w:rsidRPr="00DA3743">
        <w:t>pazjent li daħlu fuq u ġew trattati b’ustekinumab fl-istudju ta’ estensjoni,</w:t>
      </w:r>
      <w:r w:rsidRPr="00DA3743">
        <w:rPr>
          <w:spacing w:val="-4"/>
        </w:rPr>
        <w:t xml:space="preserve"> </w:t>
      </w:r>
      <w:r w:rsidRPr="00DA3743">
        <w:t>ir-remissjoni</w:t>
      </w:r>
      <w:r w:rsidRPr="00DA3743">
        <w:rPr>
          <w:spacing w:val="-3"/>
        </w:rPr>
        <w:t xml:space="preserve"> </w:t>
      </w:r>
      <w:r w:rsidRPr="00DA3743">
        <w:t>klinika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r-rispons</w:t>
      </w:r>
      <w:r w:rsidRPr="00DA3743">
        <w:rPr>
          <w:spacing w:val="-4"/>
        </w:rPr>
        <w:t xml:space="preserve"> </w:t>
      </w:r>
      <w:r w:rsidRPr="00DA3743">
        <w:t>kliniku</w:t>
      </w:r>
      <w:r w:rsidRPr="00DA3743">
        <w:rPr>
          <w:spacing w:val="-4"/>
        </w:rPr>
        <w:t xml:space="preserve"> </w:t>
      </w:r>
      <w:r w:rsidRPr="00DA3743">
        <w:t>b’mod</w:t>
      </w:r>
      <w:r w:rsidRPr="00DA3743">
        <w:rPr>
          <w:spacing w:val="-1"/>
        </w:rPr>
        <w:t xml:space="preserve"> </w:t>
      </w:r>
      <w:r w:rsidRPr="00DA3743">
        <w:t>ġenerali</w:t>
      </w:r>
      <w:r w:rsidRPr="00DA3743">
        <w:rPr>
          <w:spacing w:val="-4"/>
        </w:rPr>
        <w:t xml:space="preserve"> </w:t>
      </w:r>
      <w:r w:rsidRPr="00DA3743">
        <w:t>nżammu</w:t>
      </w:r>
      <w:r w:rsidRPr="00DA3743">
        <w:rPr>
          <w:spacing w:val="-4"/>
        </w:rPr>
        <w:t xml:space="preserve"> </w:t>
      </w:r>
      <w:r w:rsidRPr="00DA3743">
        <w:t>sa</w:t>
      </w:r>
      <w:r w:rsidRPr="00DA3743">
        <w:rPr>
          <w:spacing w:val="-4"/>
        </w:rPr>
        <w:t xml:space="preserve"> 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252</w:t>
      </w:r>
      <w:r w:rsidR="00D20AB6" w:rsidRPr="00DA3743">
        <w:rPr>
          <w:spacing w:val="-3"/>
        </w:rPr>
        <w:t> </w:t>
      </w:r>
      <w:r w:rsidRPr="00DA3743">
        <w:t>kemm</w:t>
      </w:r>
      <w:r w:rsidRPr="00DA3743">
        <w:rPr>
          <w:spacing w:val="-3"/>
        </w:rPr>
        <w:t xml:space="preserve"> </w:t>
      </w:r>
      <w:r w:rsidRPr="00DA3743">
        <w:t xml:space="preserve">għal pazjenti li ma rrispondewx għal terapiji b’TNF kif ukoll dawk li ma rrispondewx għal terapiji </w:t>
      </w:r>
      <w:r w:rsidRPr="00DA3743">
        <w:rPr>
          <w:spacing w:val="-2"/>
        </w:rPr>
        <w:t>konvenzjonali.</w:t>
      </w:r>
    </w:p>
    <w:p w14:paraId="03B6A617" w14:textId="77777777" w:rsidR="008119B3" w:rsidRPr="00DA3743" w:rsidRDefault="008119B3" w:rsidP="006902F7">
      <w:pPr>
        <w:suppressAutoHyphens/>
      </w:pPr>
    </w:p>
    <w:p w14:paraId="745F560A" w14:textId="6C0F0B57" w:rsidR="00843B14" w:rsidRPr="00DA3743" w:rsidRDefault="005E3319" w:rsidP="006902F7">
      <w:pPr>
        <w:suppressAutoHyphens/>
      </w:pPr>
      <w:r w:rsidRPr="00DA3743">
        <w:t>Ma</w:t>
      </w:r>
      <w:r w:rsidRPr="00DA3743">
        <w:rPr>
          <w:spacing w:val="-2"/>
        </w:rPr>
        <w:t xml:space="preserve"> </w:t>
      </w:r>
      <w:r w:rsidRPr="00DA3743">
        <w:t>ġie</w:t>
      </w:r>
      <w:r w:rsidRPr="00DA3743">
        <w:rPr>
          <w:spacing w:val="-3"/>
        </w:rPr>
        <w:t xml:space="preserve"> </w:t>
      </w:r>
      <w:r w:rsidRPr="00DA3743">
        <w:t>identifikat</w:t>
      </w:r>
      <w:r w:rsidRPr="00DA3743">
        <w:rPr>
          <w:spacing w:val="-3"/>
        </w:rPr>
        <w:t xml:space="preserve"> </w:t>
      </w:r>
      <w:r w:rsidRPr="00DA3743">
        <w:t>l-ebda</w:t>
      </w:r>
      <w:r w:rsidRPr="00DA3743">
        <w:rPr>
          <w:spacing w:val="-2"/>
        </w:rPr>
        <w:t xml:space="preserve"> </w:t>
      </w:r>
      <w:r w:rsidRPr="00DA3743">
        <w:t>tħassib</w:t>
      </w:r>
      <w:r w:rsidRPr="00DA3743">
        <w:rPr>
          <w:spacing w:val="-2"/>
        </w:rPr>
        <w:t xml:space="preserve"> </w:t>
      </w:r>
      <w:r w:rsidRPr="00DA3743">
        <w:t>ġdid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sigurtà</w:t>
      </w:r>
      <w:r w:rsidRPr="00DA3743">
        <w:rPr>
          <w:spacing w:val="-3"/>
        </w:rPr>
        <w:t xml:space="preserve"> </w:t>
      </w:r>
      <w:r w:rsidRPr="00DA3743">
        <w:t>f’din</w:t>
      </w:r>
      <w:r w:rsidRPr="00DA3743">
        <w:rPr>
          <w:spacing w:val="-3"/>
        </w:rPr>
        <w:t xml:space="preserve"> </w:t>
      </w:r>
      <w:r w:rsidRPr="00DA3743">
        <w:t>l-estensjoni</w:t>
      </w:r>
      <w:r w:rsidRPr="00DA3743">
        <w:rPr>
          <w:spacing w:val="-2"/>
        </w:rPr>
        <w:t xml:space="preserve"> </w:t>
      </w:r>
      <w:r w:rsidRPr="00DA3743">
        <w:t>tal-istudju</w:t>
      </w:r>
      <w:r w:rsidRPr="00DA3743">
        <w:rPr>
          <w:spacing w:val="-3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>trattament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5</w:t>
      </w:r>
      <w:r w:rsidR="00D20AB6" w:rsidRPr="00DA3743">
        <w:rPr>
          <w:spacing w:val="-5"/>
        </w:rPr>
        <w:t> </w:t>
      </w:r>
      <w:r w:rsidRPr="00DA3743">
        <w:t>snin f’pazjenti bil-</w:t>
      </w:r>
      <w:r w:rsidR="00D055EE" w:rsidRPr="00DA3743">
        <w:t>m</w:t>
      </w:r>
      <w:r w:rsidRPr="00DA3743">
        <w:t>arda ta’ Crohn.</w:t>
      </w:r>
    </w:p>
    <w:p w14:paraId="745F560B" w14:textId="77777777" w:rsidR="00843B14" w:rsidRPr="00DA3743" w:rsidRDefault="00843B14" w:rsidP="006902F7">
      <w:pPr>
        <w:suppressAutoHyphens/>
      </w:pPr>
    </w:p>
    <w:p w14:paraId="745F560C" w14:textId="77777777" w:rsidR="00843B14" w:rsidRPr="00DA3743" w:rsidRDefault="005E3319" w:rsidP="006902F7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spacing w:val="-2"/>
          <w:u w:val="single"/>
        </w:rPr>
        <w:t>Endoskopija</w:t>
      </w:r>
    </w:p>
    <w:p w14:paraId="7013417F" w14:textId="77777777" w:rsidR="00D20AB6" w:rsidRPr="00DA3743" w:rsidRDefault="00D20AB6" w:rsidP="006902F7">
      <w:pPr>
        <w:keepNext/>
        <w:suppressAutoHyphens/>
        <w:rPr>
          <w:iCs/>
        </w:rPr>
      </w:pPr>
    </w:p>
    <w:p w14:paraId="745F560D" w14:textId="6E1A0F5F" w:rsidR="00843B14" w:rsidRPr="00DA3743" w:rsidRDefault="005E3319" w:rsidP="006902F7">
      <w:pPr>
        <w:suppressAutoHyphens/>
      </w:pPr>
      <w:r w:rsidRPr="00DA3743">
        <w:t xml:space="preserve">Id-dehra endoskopika tal-mukuża ġiet evalwata f’252 pazjent b’attività endoskopika tal-marda eliġibbli fil-linja bażi f’sottostudju. Il-punt finali primarju kien bidla mil-linja bażi fil-Punteġġ Simplifikat tas-Severità Endoskopika tal-Marda għall-Marda ta’ Crohn (SES CD - </w:t>
      </w:r>
      <w:r w:rsidRPr="00DA3743">
        <w:rPr>
          <w:i/>
        </w:rPr>
        <w:t>Simplified Endoscopic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Disease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Severity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Score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for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Crohn’s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Disease</w:t>
      </w:r>
      <w:r w:rsidRPr="00DA3743">
        <w:t>),</w:t>
      </w:r>
      <w:r w:rsidRPr="00DA3743">
        <w:rPr>
          <w:spacing w:val="-2"/>
        </w:rPr>
        <w:t xml:space="preserve"> </w:t>
      </w:r>
      <w:r w:rsidRPr="00DA3743">
        <w:t>punteġġ</w:t>
      </w:r>
      <w:r w:rsidRPr="00DA3743">
        <w:rPr>
          <w:spacing w:val="-3"/>
        </w:rPr>
        <w:t xml:space="preserve"> </w:t>
      </w:r>
      <w:r w:rsidRPr="00DA3743">
        <w:t>kompost</w:t>
      </w:r>
      <w:r w:rsidRPr="00DA3743">
        <w:rPr>
          <w:spacing w:val="-3"/>
        </w:rPr>
        <w:t xml:space="preserve"> </w:t>
      </w:r>
      <w:r w:rsidRPr="00DA3743">
        <w:t>tul</w:t>
      </w:r>
      <w:r w:rsidRPr="00DA3743">
        <w:rPr>
          <w:spacing w:val="-3"/>
        </w:rPr>
        <w:t xml:space="preserve"> </w:t>
      </w:r>
      <w:r w:rsidRPr="00DA3743">
        <w:t>5</w:t>
      </w:r>
      <w:r w:rsidRPr="00DA3743">
        <w:rPr>
          <w:spacing w:val="-3"/>
        </w:rPr>
        <w:t xml:space="preserve"> </w:t>
      </w:r>
      <w:r w:rsidRPr="00DA3743">
        <w:t>segmenti</w:t>
      </w:r>
      <w:r w:rsidRPr="00DA3743">
        <w:rPr>
          <w:spacing w:val="-3"/>
        </w:rPr>
        <w:t xml:space="preserve"> </w:t>
      </w:r>
      <w:r w:rsidRPr="00DA3743">
        <w:t>tal-ileu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</w:t>
      </w:r>
      <w:r w:rsidR="008E2044" w:rsidRPr="00DA3743">
        <w:noBreakHyphen/>
      </w:r>
      <w:r w:rsidRPr="00DA3743">
        <w:t>kolon ta’ preżenza/daqs ta’ ulċeri, proporzjon ta’ superfiċje tal-mukuża miksi b’ulċeri, proporzjon ta’ superfiċje tal-mukuża affettwat b’xi feriti oħrajn u l-preżenza/tip ta’ tidjiq/kontrazzjonijiet.</w:t>
      </w:r>
    </w:p>
    <w:p w14:paraId="745F560F" w14:textId="79643941" w:rsidR="00843B14" w:rsidRPr="00DA3743" w:rsidRDefault="005E3319" w:rsidP="006902F7">
      <w:pPr>
        <w:suppressAutoHyphens/>
      </w:pPr>
      <w:r w:rsidRPr="00DA3743">
        <w:t>F’ġimgħa</w:t>
      </w:r>
      <w:r w:rsidR="00D20AB6" w:rsidRPr="00DA3743">
        <w:rPr>
          <w:spacing w:val="-2"/>
        </w:rPr>
        <w:t> </w:t>
      </w:r>
      <w:r w:rsidRPr="00DA3743">
        <w:t>8,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induzzjoni</w:t>
      </w:r>
      <w:r w:rsidRPr="00DA3743">
        <w:rPr>
          <w:spacing w:val="-3"/>
        </w:rPr>
        <w:t xml:space="preserve"> </w:t>
      </w:r>
      <w:r w:rsidRPr="00DA3743">
        <w:t>fil-vini,</w:t>
      </w:r>
      <w:r w:rsidRPr="00DA3743">
        <w:rPr>
          <w:spacing w:val="-3"/>
        </w:rPr>
        <w:t xml:space="preserve"> </w:t>
      </w:r>
      <w:r w:rsidRPr="00DA3743">
        <w:t>il-bidla</w:t>
      </w:r>
      <w:r w:rsidRPr="00DA3743">
        <w:rPr>
          <w:spacing w:val="-2"/>
        </w:rPr>
        <w:t xml:space="preserve"> </w:t>
      </w:r>
      <w:r w:rsidRPr="00DA3743">
        <w:t>fil-punteġġ</w:t>
      </w:r>
      <w:r w:rsidRPr="00DA3743">
        <w:rPr>
          <w:spacing w:val="-5"/>
        </w:rPr>
        <w:t xml:space="preserve"> </w:t>
      </w:r>
      <w:r w:rsidRPr="00DA3743">
        <w:t>SES-CD</w:t>
      </w:r>
      <w:r w:rsidRPr="00DA3743">
        <w:rPr>
          <w:spacing w:val="-3"/>
        </w:rPr>
        <w:t xml:space="preserve"> </w:t>
      </w:r>
      <w:r w:rsidRPr="00DA3743">
        <w:t>kien</w:t>
      </w:r>
      <w:r w:rsidRPr="00DA3743">
        <w:rPr>
          <w:spacing w:val="-2"/>
        </w:rPr>
        <w:t xml:space="preserve"> </w:t>
      </w:r>
      <w:r w:rsidRPr="00DA3743">
        <w:t>akbar</w:t>
      </w:r>
      <w:r w:rsidRPr="00DA3743">
        <w:rPr>
          <w:spacing w:val="-2"/>
        </w:rPr>
        <w:t xml:space="preserve"> </w:t>
      </w:r>
      <w:r w:rsidRPr="00DA3743">
        <w:t>fil-grupp ta’ ustekinumab (n</w:t>
      </w:r>
      <w:r w:rsidR="00D20AB6" w:rsidRPr="00DA3743">
        <w:t> </w:t>
      </w:r>
      <w:r w:rsidRPr="00DA3743">
        <w:t>=</w:t>
      </w:r>
      <w:r w:rsidR="00D20AB6" w:rsidRPr="00DA3743">
        <w:t> </w:t>
      </w:r>
      <w:r w:rsidRPr="00DA3743">
        <w:t>155, bidla medja</w:t>
      </w:r>
      <w:r w:rsidR="00D20AB6" w:rsidRPr="00DA3743">
        <w:t> </w:t>
      </w:r>
      <w:r w:rsidRPr="00DA3743">
        <w:t>=</w:t>
      </w:r>
      <w:r w:rsidR="00D20AB6" w:rsidRPr="00DA3743">
        <w:t> </w:t>
      </w:r>
      <w:r w:rsidR="00D055EE" w:rsidRPr="00DA3743">
        <w:t>-</w:t>
      </w:r>
      <w:r w:rsidRPr="00DA3743">
        <w:t>2.8) milli fil-grupp tal-plaċebo (n</w:t>
      </w:r>
      <w:r w:rsidR="00D20AB6" w:rsidRPr="00DA3743">
        <w:t> </w:t>
      </w:r>
      <w:r w:rsidRPr="00DA3743">
        <w:t>=</w:t>
      </w:r>
      <w:r w:rsidR="00D20AB6" w:rsidRPr="00DA3743">
        <w:t> </w:t>
      </w:r>
      <w:r w:rsidRPr="00DA3743">
        <w:t>97, bidla medja</w:t>
      </w:r>
      <w:r w:rsidR="00D20AB6" w:rsidRPr="00DA3743">
        <w:t> </w:t>
      </w:r>
      <w:r w:rsidRPr="00DA3743">
        <w:t>=</w:t>
      </w:r>
      <w:r w:rsidR="00D20AB6" w:rsidRPr="00DA3743">
        <w:t> </w:t>
      </w:r>
      <w:r w:rsidR="00D055EE" w:rsidRPr="00DA3743">
        <w:t>-</w:t>
      </w:r>
      <w:r w:rsidRPr="00DA3743">
        <w:t>0.7,</w:t>
      </w:r>
      <w:r w:rsidR="008E2044" w:rsidRPr="00DA3743">
        <w:t xml:space="preserve"> </w:t>
      </w:r>
      <w:r w:rsidRPr="00DA3743">
        <w:t>p</w:t>
      </w:r>
      <w:r w:rsidR="008E2044" w:rsidRPr="00DA3743">
        <w:t> </w:t>
      </w:r>
      <w:r w:rsidRPr="00DA3743">
        <w:t>=</w:t>
      </w:r>
      <w:r w:rsidR="00D20AB6" w:rsidRPr="00DA3743">
        <w:t> </w:t>
      </w:r>
      <w:r w:rsidRPr="00DA3743">
        <w:rPr>
          <w:spacing w:val="-2"/>
        </w:rPr>
        <w:t>0.012).</w:t>
      </w:r>
    </w:p>
    <w:p w14:paraId="745F5610" w14:textId="77777777" w:rsidR="00843B14" w:rsidRPr="00DA3743" w:rsidRDefault="00843B14" w:rsidP="006902F7">
      <w:pPr>
        <w:suppressAutoHyphens/>
      </w:pPr>
    </w:p>
    <w:p w14:paraId="745F5611" w14:textId="77777777" w:rsidR="00843B14" w:rsidRPr="00DA3743" w:rsidRDefault="005E3319" w:rsidP="006902F7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Rispons</w:t>
      </w:r>
      <w:r w:rsidRPr="00DA3743">
        <w:rPr>
          <w:i/>
          <w:spacing w:val="-10"/>
          <w:u w:val="single"/>
        </w:rPr>
        <w:t xml:space="preserve"> </w:t>
      </w:r>
      <w:r w:rsidRPr="00DA3743">
        <w:rPr>
          <w:i/>
          <w:u w:val="single"/>
        </w:rPr>
        <w:t>tal-</w:t>
      </w:r>
      <w:r w:rsidRPr="00DA3743">
        <w:rPr>
          <w:i/>
          <w:spacing w:val="-2"/>
          <w:u w:val="single"/>
        </w:rPr>
        <w:t>fistla</w:t>
      </w:r>
    </w:p>
    <w:p w14:paraId="79F6F7BC" w14:textId="77777777" w:rsidR="00D20AB6" w:rsidRPr="00DA3743" w:rsidRDefault="00D20AB6" w:rsidP="006902F7">
      <w:pPr>
        <w:keepNext/>
        <w:suppressAutoHyphens/>
        <w:rPr>
          <w:iCs/>
        </w:rPr>
      </w:pPr>
    </w:p>
    <w:p w14:paraId="745F5612" w14:textId="71AA6F76" w:rsidR="00843B14" w:rsidRPr="00DA3743" w:rsidRDefault="005E3319" w:rsidP="006902F7">
      <w:pPr>
        <w:suppressAutoHyphens/>
      </w:pPr>
      <w:r w:rsidRPr="00DA3743">
        <w:t>F’sottogrupp ta’ pazjenti b’fistuli li jnixxu fil-linja bażi (8.8%; n</w:t>
      </w:r>
      <w:r w:rsidR="00D20AB6" w:rsidRPr="00DA3743">
        <w:t> </w:t>
      </w:r>
      <w:r w:rsidRPr="00DA3743">
        <w:t>=</w:t>
      </w:r>
      <w:r w:rsidR="00D20AB6" w:rsidRPr="00DA3743">
        <w:t> </w:t>
      </w:r>
      <w:r w:rsidRPr="00DA3743">
        <w:t xml:space="preserve">26), 12/15 (80%) tal-pazjenti ttrattati b’ustekinumab kisbu rispons tal-fistla matul 44 ġimgħa (definit bħala tnaqqis ta’ </w:t>
      </w:r>
      <w:r w:rsidR="00305489" w:rsidRPr="00DA3743">
        <w:t>≥ </w:t>
      </w:r>
      <w:r w:rsidRPr="00DA3743">
        <w:t>50% mil</w:t>
      </w:r>
      <w:r w:rsidR="008E2044" w:rsidRPr="00DA3743">
        <w:noBreakHyphen/>
      </w:r>
      <w:r w:rsidRPr="00DA3743">
        <w:t>linja</w:t>
      </w:r>
      <w:r w:rsidRPr="00DA3743">
        <w:rPr>
          <w:spacing w:val="-2"/>
        </w:rPr>
        <w:t xml:space="preserve"> </w:t>
      </w:r>
      <w:r w:rsidRPr="00DA3743">
        <w:t>bażi</w:t>
      </w:r>
      <w:r w:rsidRPr="00DA3743">
        <w:rPr>
          <w:spacing w:val="-2"/>
        </w:rPr>
        <w:t xml:space="preserve"> </w:t>
      </w:r>
      <w:r w:rsidRPr="00DA3743">
        <w:t>tal-istudju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induzzjoni</w:t>
      </w:r>
      <w:r w:rsidRPr="00DA3743">
        <w:rPr>
          <w:spacing w:val="-2"/>
        </w:rPr>
        <w:t xml:space="preserve"> </w:t>
      </w:r>
      <w:r w:rsidRPr="00DA3743">
        <w:t>fl-għadd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fistli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jnixxu)</w:t>
      </w:r>
      <w:r w:rsidRPr="00DA3743">
        <w:rPr>
          <w:spacing w:val="-2"/>
        </w:rPr>
        <w:t xml:space="preserve"> </w:t>
      </w:r>
      <w:r w:rsidRPr="00DA3743">
        <w:t>meta</w:t>
      </w:r>
      <w:r w:rsidRPr="00DA3743">
        <w:rPr>
          <w:spacing w:val="-2"/>
        </w:rPr>
        <w:t xml:space="preserve"> </w:t>
      </w:r>
      <w:r w:rsidRPr="00DA3743">
        <w:t>mqabbla</w:t>
      </w:r>
      <w:r w:rsidRPr="00DA3743">
        <w:rPr>
          <w:spacing w:val="-2"/>
        </w:rPr>
        <w:t xml:space="preserve"> </w:t>
      </w:r>
      <w:r w:rsidRPr="00DA3743">
        <w:t>ma’</w:t>
      </w:r>
      <w:r w:rsidRPr="00DA3743">
        <w:rPr>
          <w:spacing w:val="-2"/>
        </w:rPr>
        <w:t xml:space="preserve"> </w:t>
      </w:r>
      <w:r w:rsidRPr="00DA3743">
        <w:t>5/11</w:t>
      </w:r>
      <w:r w:rsidRPr="00DA3743">
        <w:rPr>
          <w:spacing w:val="-2"/>
        </w:rPr>
        <w:t xml:space="preserve"> </w:t>
      </w:r>
      <w:r w:rsidRPr="00DA3743">
        <w:t>(45.5%)</w:t>
      </w:r>
      <w:r w:rsidRPr="00DA3743">
        <w:rPr>
          <w:spacing w:val="-2"/>
        </w:rPr>
        <w:t xml:space="preserve"> </w:t>
      </w:r>
      <w:r w:rsidRPr="00DA3743">
        <w:t xml:space="preserve">esposti </w:t>
      </w:r>
      <w:r w:rsidRPr="00DA3743">
        <w:rPr>
          <w:spacing w:val="-2"/>
        </w:rPr>
        <w:t>għall-plaċebo.</w:t>
      </w:r>
    </w:p>
    <w:p w14:paraId="3288D151" w14:textId="77777777" w:rsidR="00C74AA6" w:rsidRPr="00DA3743" w:rsidRDefault="00C74AA6" w:rsidP="006902F7">
      <w:pPr>
        <w:suppressAutoHyphens/>
        <w:rPr>
          <w:i/>
        </w:rPr>
      </w:pPr>
    </w:p>
    <w:p w14:paraId="745F5613" w14:textId="61C3E082" w:rsidR="00843B14" w:rsidRPr="00DA3743" w:rsidRDefault="005E3319" w:rsidP="006902F7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Kwalità</w:t>
      </w:r>
      <w:r w:rsidRPr="00DA3743">
        <w:rPr>
          <w:i/>
          <w:spacing w:val="-9"/>
          <w:u w:val="single"/>
        </w:rPr>
        <w:t xml:space="preserve"> </w:t>
      </w:r>
      <w:r w:rsidRPr="00DA3743">
        <w:rPr>
          <w:i/>
          <w:u w:val="single"/>
        </w:rPr>
        <w:t>tal-ħajja</w:t>
      </w:r>
      <w:r w:rsidRPr="00DA3743">
        <w:rPr>
          <w:i/>
          <w:spacing w:val="-9"/>
          <w:u w:val="single"/>
        </w:rPr>
        <w:t xml:space="preserve"> </w:t>
      </w:r>
      <w:r w:rsidRPr="00DA3743">
        <w:rPr>
          <w:i/>
          <w:u w:val="single"/>
        </w:rPr>
        <w:t>relatata</w:t>
      </w:r>
      <w:r w:rsidRPr="00DA3743">
        <w:rPr>
          <w:i/>
          <w:spacing w:val="-8"/>
          <w:u w:val="single"/>
        </w:rPr>
        <w:t xml:space="preserve"> </w:t>
      </w:r>
      <w:r w:rsidRPr="00DA3743">
        <w:rPr>
          <w:i/>
          <w:u w:val="single"/>
        </w:rPr>
        <w:t>mas-</w:t>
      </w:r>
      <w:r w:rsidRPr="00DA3743">
        <w:rPr>
          <w:i/>
          <w:spacing w:val="-2"/>
          <w:u w:val="single"/>
        </w:rPr>
        <w:t>saħħa</w:t>
      </w:r>
    </w:p>
    <w:p w14:paraId="63080B7E" w14:textId="77777777" w:rsidR="00D20AB6" w:rsidRPr="00DA3743" w:rsidRDefault="00D20AB6" w:rsidP="006902F7">
      <w:pPr>
        <w:keepNext/>
        <w:suppressAutoHyphens/>
        <w:rPr>
          <w:iCs/>
        </w:rPr>
      </w:pPr>
    </w:p>
    <w:p w14:paraId="745F5615" w14:textId="13402046" w:rsidR="00843B14" w:rsidRPr="00DA3743" w:rsidRDefault="005E3319" w:rsidP="006902F7">
      <w:pPr>
        <w:suppressAutoHyphens/>
      </w:pPr>
      <w:r w:rsidRPr="00DA3743">
        <w:t>Il-kwalità tal-ħajja relatata mas-saħħa kienet evalwata permezz tal-Kwestjonarju dwar Mard Infjammatorju</w:t>
      </w:r>
      <w:r w:rsidRPr="00DA3743">
        <w:rPr>
          <w:spacing w:val="-11"/>
        </w:rPr>
        <w:t xml:space="preserve"> </w:t>
      </w:r>
      <w:r w:rsidRPr="00DA3743">
        <w:t>tal-Musrana</w:t>
      </w:r>
      <w:r w:rsidRPr="00DA3743">
        <w:rPr>
          <w:spacing w:val="-9"/>
        </w:rPr>
        <w:t xml:space="preserve"> </w:t>
      </w:r>
      <w:r w:rsidRPr="00DA3743">
        <w:t>(IBDQ</w:t>
      </w:r>
      <w:r w:rsidRPr="00DA3743">
        <w:rPr>
          <w:spacing w:val="-7"/>
        </w:rPr>
        <w:t xml:space="preserve"> </w:t>
      </w:r>
      <w:r w:rsidRPr="00DA3743">
        <w:t>-</w:t>
      </w:r>
      <w:r w:rsidRPr="00DA3743">
        <w:rPr>
          <w:spacing w:val="-12"/>
        </w:rPr>
        <w:t xml:space="preserve"> </w:t>
      </w:r>
      <w:r w:rsidRPr="00DA3743">
        <w:rPr>
          <w:i/>
        </w:rPr>
        <w:t>Inflammatory</w:t>
      </w:r>
      <w:r w:rsidRPr="00DA3743">
        <w:rPr>
          <w:i/>
          <w:spacing w:val="-8"/>
        </w:rPr>
        <w:t xml:space="preserve"> </w:t>
      </w:r>
      <w:r w:rsidRPr="00DA3743">
        <w:rPr>
          <w:i/>
        </w:rPr>
        <w:t>Bowel</w:t>
      </w:r>
      <w:r w:rsidRPr="00DA3743">
        <w:rPr>
          <w:i/>
          <w:spacing w:val="-9"/>
        </w:rPr>
        <w:t xml:space="preserve"> </w:t>
      </w:r>
      <w:r w:rsidRPr="00DA3743">
        <w:rPr>
          <w:i/>
        </w:rPr>
        <w:t>Disease</w:t>
      </w:r>
      <w:r w:rsidRPr="00DA3743">
        <w:rPr>
          <w:i/>
          <w:spacing w:val="-10"/>
        </w:rPr>
        <w:t xml:space="preserve"> </w:t>
      </w:r>
      <w:r w:rsidRPr="00DA3743">
        <w:rPr>
          <w:i/>
        </w:rPr>
        <w:t>Questionnaire</w:t>
      </w:r>
      <w:r w:rsidRPr="00DA3743">
        <w:t>)</w:t>
      </w:r>
      <w:r w:rsidRPr="00DA3743">
        <w:rPr>
          <w:spacing w:val="-10"/>
        </w:rPr>
        <w:t xml:space="preserve"> </w:t>
      </w:r>
      <w:r w:rsidRPr="00DA3743">
        <w:t>u</w:t>
      </w:r>
      <w:r w:rsidRPr="00DA3743">
        <w:rPr>
          <w:spacing w:val="-8"/>
        </w:rPr>
        <w:t xml:space="preserve"> </w:t>
      </w:r>
      <w:r w:rsidRPr="00DA3743">
        <w:t>l-kwestjonarju</w:t>
      </w:r>
      <w:r w:rsidRPr="00DA3743">
        <w:rPr>
          <w:spacing w:val="-8"/>
        </w:rPr>
        <w:t xml:space="preserve"> </w:t>
      </w:r>
      <w:r w:rsidRPr="00DA3743">
        <w:rPr>
          <w:spacing w:val="-5"/>
        </w:rPr>
        <w:t>SF</w:t>
      </w:r>
      <w:r w:rsidR="008E2044" w:rsidRPr="00DA3743">
        <w:rPr>
          <w:spacing w:val="-5"/>
        </w:rPr>
        <w:noBreakHyphen/>
      </w:r>
      <w:r w:rsidRPr="00DA3743">
        <w:t>36.</w:t>
      </w:r>
      <w:r w:rsidRPr="00DA3743">
        <w:rPr>
          <w:spacing w:val="-2"/>
        </w:rPr>
        <w:t xml:space="preserve"> </w:t>
      </w:r>
      <w:r w:rsidRPr="00DA3743">
        <w:t>F’ġimgħa</w:t>
      </w:r>
      <w:r w:rsidR="005E2F60" w:rsidRPr="00DA3743">
        <w:rPr>
          <w:spacing w:val="-2"/>
        </w:rPr>
        <w:t> </w:t>
      </w:r>
      <w:r w:rsidRPr="00DA3743">
        <w:t>8,</w:t>
      </w:r>
      <w:r w:rsidRPr="00DA3743">
        <w:rPr>
          <w:spacing w:val="-2"/>
        </w:rPr>
        <w:t xml:space="preserve"> </w:t>
      </w:r>
      <w:r w:rsidRPr="00DA3743">
        <w:t>pazjenti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qed</w:t>
      </w:r>
      <w:r w:rsidRPr="00DA3743">
        <w:rPr>
          <w:spacing w:val="-2"/>
        </w:rPr>
        <w:t xml:space="preserve"> </w:t>
      </w:r>
      <w:r w:rsidRPr="00DA3743">
        <w:t>jirċievu</w:t>
      </w:r>
      <w:r w:rsidRPr="00DA3743">
        <w:rPr>
          <w:spacing w:val="-2"/>
        </w:rPr>
        <w:t xml:space="preserve"> </w:t>
      </w:r>
      <w:r w:rsidRPr="00DA3743">
        <w:t>ustekinumab</w:t>
      </w:r>
      <w:r w:rsidRPr="00DA3743">
        <w:rPr>
          <w:spacing w:val="-2"/>
        </w:rPr>
        <w:t xml:space="preserve"> </w:t>
      </w:r>
      <w:r w:rsidRPr="00DA3743">
        <w:t>urew</w:t>
      </w:r>
      <w:r w:rsidRPr="00DA3743">
        <w:rPr>
          <w:spacing w:val="-2"/>
        </w:rPr>
        <w:t xml:space="preserve"> </w:t>
      </w:r>
      <w:r w:rsidRPr="00DA3743">
        <w:t>titjib</w:t>
      </w:r>
      <w:r w:rsidRPr="00DA3743">
        <w:rPr>
          <w:spacing w:val="-2"/>
        </w:rPr>
        <w:t xml:space="preserve"> </w:t>
      </w:r>
      <w:r w:rsidRPr="00DA3743">
        <w:t>statistikament</w:t>
      </w:r>
      <w:r w:rsidRPr="00DA3743">
        <w:rPr>
          <w:spacing w:val="-2"/>
        </w:rPr>
        <w:t xml:space="preserve"> </w:t>
      </w:r>
      <w:r w:rsidRPr="00DA3743">
        <w:t>sinifikanti</w:t>
      </w:r>
      <w:r w:rsidRPr="00DA3743">
        <w:rPr>
          <w:spacing w:val="-2"/>
        </w:rPr>
        <w:t xml:space="preserve"> </w:t>
      </w:r>
      <w:r w:rsidRPr="00DA3743">
        <w:t>akbar</w:t>
      </w:r>
      <w:r w:rsidRPr="00DA3743">
        <w:rPr>
          <w:spacing w:val="-2"/>
        </w:rPr>
        <w:t xml:space="preserve"> </w:t>
      </w:r>
      <w:r w:rsidRPr="00DA3743">
        <w:t>u ta’ sinifikanza klinika fuq il-punteġġ totali ta’ IBDQ u fuq il-punteġġ tas-Sommarju tal</w:t>
      </w:r>
      <w:r w:rsidR="008E2044" w:rsidRPr="00DA3743">
        <w:noBreakHyphen/>
      </w:r>
      <w:r w:rsidRPr="00DA3743">
        <w:t>Komponent Mentali ta’ SF-36 kemm f’UNITI-1 kif ukoll f’UNITI-2, u fuq il-punteġġ tas</w:t>
      </w:r>
      <w:r w:rsidR="008E2044" w:rsidRPr="00DA3743">
        <w:noBreakHyphen/>
      </w:r>
      <w:r w:rsidRPr="00DA3743">
        <w:t>Sommarju tal- Komponent Fiżiku ta’ SF-36 f’UNITI-2, meta mqabbel mal-plaċebo. Dan it-titjib ġeneralment kien miżmum aħjar f’pazjenti ttrattati b’ustekinumab fl-istudju IM-UNITI sa tmiem ġimgħa 44 meta mqabbel mal-plaċebo. B’mod ġenerali titjib fil-kwalità tal-ħajja marbut mas-saħħa nżamm matul l- estensjoni sal-ġimgħa</w:t>
      </w:r>
      <w:r w:rsidR="005E2F60" w:rsidRPr="00DA3743">
        <w:t> </w:t>
      </w:r>
      <w:r w:rsidRPr="00DA3743">
        <w:t>252.</w:t>
      </w:r>
    </w:p>
    <w:p w14:paraId="79CBF65E" w14:textId="77777777" w:rsidR="00C74AA6" w:rsidRPr="00DA3743" w:rsidRDefault="00C74AA6" w:rsidP="006902F7">
      <w:pPr>
        <w:suppressAutoHyphens/>
        <w:rPr>
          <w:spacing w:val="-2"/>
          <w:u w:val="single"/>
        </w:rPr>
      </w:pPr>
    </w:p>
    <w:p w14:paraId="745F56EB" w14:textId="0F5CE50E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Immunoġeniċità</w:t>
      </w:r>
    </w:p>
    <w:p w14:paraId="38872806" w14:textId="77777777" w:rsidR="005E2F60" w:rsidRPr="00DA3743" w:rsidRDefault="005E2F60" w:rsidP="006902F7">
      <w:pPr>
        <w:keepNext/>
        <w:suppressAutoHyphens/>
      </w:pPr>
    </w:p>
    <w:p w14:paraId="745F56EC" w14:textId="1AD025D8" w:rsidR="00843B14" w:rsidRPr="00DA3743" w:rsidRDefault="005E3319" w:rsidP="006902F7">
      <w:pPr>
        <w:suppressAutoHyphens/>
      </w:pPr>
      <w:r w:rsidRPr="00DA3743">
        <w:t>Jistgħu</w:t>
      </w:r>
      <w:r w:rsidRPr="00DA3743">
        <w:rPr>
          <w:spacing w:val="-4"/>
        </w:rPr>
        <w:t xml:space="preserve"> </w:t>
      </w:r>
      <w:r w:rsidRPr="00DA3743">
        <w:t>jiżviluppaw</w:t>
      </w:r>
      <w:r w:rsidRPr="00DA3743">
        <w:rPr>
          <w:spacing w:val="-3"/>
        </w:rPr>
        <w:t xml:space="preserve"> </w:t>
      </w:r>
      <w:r w:rsidRPr="00DA3743">
        <w:t>antikorpi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4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4"/>
        </w:rPr>
        <w:t xml:space="preserve"> </w:t>
      </w:r>
      <w:r w:rsidRPr="00DA3743">
        <w:t>trattament</w:t>
      </w:r>
      <w:r w:rsidRPr="00DA3743">
        <w:rPr>
          <w:spacing w:val="-4"/>
        </w:rPr>
        <w:t xml:space="preserve"> </w:t>
      </w:r>
      <w:r w:rsidRPr="00DA3743">
        <w:t>b’ustekinumab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l-parti</w:t>
      </w:r>
      <w:r w:rsidRPr="00DA3743">
        <w:rPr>
          <w:spacing w:val="-3"/>
        </w:rPr>
        <w:t xml:space="preserve"> </w:t>
      </w:r>
      <w:r w:rsidRPr="00DA3743">
        <w:t>kbira</w:t>
      </w:r>
      <w:r w:rsidRPr="00DA3743">
        <w:rPr>
          <w:spacing w:val="-3"/>
        </w:rPr>
        <w:t xml:space="preserve"> </w:t>
      </w:r>
      <w:r w:rsidRPr="00DA3743">
        <w:t>tagħhom ikunu</w:t>
      </w:r>
      <w:r w:rsidRPr="00DA3743">
        <w:rPr>
          <w:spacing w:val="-1"/>
        </w:rPr>
        <w:t xml:space="preserve"> </w:t>
      </w:r>
      <w:r w:rsidRPr="00DA3743">
        <w:t>jinnewtralizzaw.</w:t>
      </w:r>
      <w:r w:rsidRPr="00DA3743">
        <w:rPr>
          <w:spacing w:val="-1"/>
        </w:rPr>
        <w:t xml:space="preserve"> </w:t>
      </w:r>
      <w:r w:rsidRPr="00DA3743">
        <w:t>Il-formazzjoni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antikorpi</w:t>
      </w:r>
      <w:r w:rsidRPr="00DA3743">
        <w:rPr>
          <w:spacing w:val="-1"/>
        </w:rPr>
        <w:t xml:space="preserve"> </w:t>
      </w:r>
      <w:r w:rsidRPr="00DA3743">
        <w:t>kontra</w:t>
      </w:r>
      <w:r w:rsidRPr="00DA3743">
        <w:rPr>
          <w:spacing w:val="-2"/>
        </w:rPr>
        <w:t xml:space="preserve"> </w:t>
      </w:r>
      <w:r w:rsidRPr="00DA3743">
        <w:t>ustekinumab</w:t>
      </w:r>
      <w:r w:rsidRPr="00DA3743">
        <w:rPr>
          <w:spacing w:val="-1"/>
        </w:rPr>
        <w:t xml:space="preserve"> </w:t>
      </w:r>
      <w:r w:rsidRPr="00DA3743">
        <w:t>hija</w:t>
      </w:r>
      <w:r w:rsidRPr="00DA3743">
        <w:rPr>
          <w:spacing w:val="-1"/>
        </w:rPr>
        <w:t xml:space="preserve"> </w:t>
      </w:r>
      <w:r w:rsidRPr="00DA3743">
        <w:t>assoċjata</w:t>
      </w:r>
      <w:r w:rsidRPr="00DA3743">
        <w:rPr>
          <w:spacing w:val="-1"/>
        </w:rPr>
        <w:t xml:space="preserve"> </w:t>
      </w:r>
      <w:r w:rsidRPr="00DA3743">
        <w:t>kemm</w:t>
      </w:r>
      <w:r w:rsidRPr="00DA3743">
        <w:rPr>
          <w:spacing w:val="-1"/>
        </w:rPr>
        <w:t xml:space="preserve"> </w:t>
      </w:r>
      <w:r w:rsidRPr="00DA3743">
        <w:t>ma’</w:t>
      </w:r>
      <w:r w:rsidRPr="00DA3743">
        <w:rPr>
          <w:spacing w:val="-1"/>
        </w:rPr>
        <w:t xml:space="preserve"> </w:t>
      </w:r>
      <w:r w:rsidRPr="00DA3743">
        <w:t>żieda fit-tneħħija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ustekinumab</w:t>
      </w:r>
      <w:r w:rsidRPr="00DA3743">
        <w:rPr>
          <w:spacing w:val="-2"/>
        </w:rPr>
        <w:t xml:space="preserve"> </w:t>
      </w:r>
      <w:r w:rsidRPr="00DA3743">
        <w:t>kif</w:t>
      </w:r>
      <w:r w:rsidRPr="00DA3743">
        <w:rPr>
          <w:spacing w:val="-2"/>
        </w:rPr>
        <w:t xml:space="preserve"> </w:t>
      </w:r>
      <w:r w:rsidRPr="00DA3743">
        <w:t>ukoll</w:t>
      </w:r>
      <w:r w:rsidRPr="00DA3743">
        <w:rPr>
          <w:spacing w:val="-2"/>
        </w:rPr>
        <w:t xml:space="preserve"> </w:t>
      </w:r>
      <w:r w:rsidRPr="00DA3743">
        <w:t>tnaqqis</w:t>
      </w:r>
      <w:r w:rsidRPr="00DA3743">
        <w:rPr>
          <w:spacing w:val="-2"/>
        </w:rPr>
        <w:t xml:space="preserve"> </w:t>
      </w:r>
      <w:r w:rsidRPr="00DA3743">
        <w:t>fl-effikaċja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ustekinumab,</w:t>
      </w:r>
      <w:r w:rsidRPr="00DA3743">
        <w:rPr>
          <w:spacing w:val="-1"/>
        </w:rPr>
        <w:t xml:space="preserve"> </w:t>
      </w:r>
      <w:r w:rsidRPr="00DA3743">
        <w:t>ħlief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2"/>
        </w:rPr>
        <w:t xml:space="preserve"> </w:t>
      </w:r>
      <w:r w:rsidRPr="00DA3743">
        <w:t>bil-marda</w:t>
      </w:r>
      <w:r w:rsidRPr="00DA3743">
        <w:rPr>
          <w:spacing w:val="-1"/>
        </w:rPr>
        <w:t xml:space="preserve"> </w:t>
      </w:r>
      <w:r w:rsidRPr="00DA3743">
        <w:t>ta’ Crohn fejn ma ġie osservat l-ebda tnaqqis fl-effikaċja. Ma kien hemm l-ebda korrelazzjoni apparenti bejn il-preżenza ta’ antikorpi kontra ustekinumab u l-okkorrenza ta’ reazzjonijiet fil-post tal-injezzjoni.</w:t>
      </w:r>
    </w:p>
    <w:p w14:paraId="745F56ED" w14:textId="77777777" w:rsidR="00843B14" w:rsidRPr="00DA3743" w:rsidRDefault="00843B14" w:rsidP="006902F7">
      <w:pPr>
        <w:suppressAutoHyphens/>
      </w:pPr>
    </w:p>
    <w:p w14:paraId="745F56EE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lastRenderedPageBreak/>
        <w:t>Popolazzjoni</w:t>
      </w:r>
      <w:r w:rsidRPr="00DA3743">
        <w:rPr>
          <w:spacing w:val="-12"/>
          <w:u w:val="single"/>
        </w:rPr>
        <w:t xml:space="preserve"> </w:t>
      </w:r>
      <w:r w:rsidRPr="00DA3743">
        <w:rPr>
          <w:spacing w:val="-2"/>
          <w:u w:val="single"/>
        </w:rPr>
        <w:t>pedjatrika</w:t>
      </w:r>
    </w:p>
    <w:p w14:paraId="7A838CE2" w14:textId="77777777" w:rsidR="005E2F60" w:rsidRPr="00DA3743" w:rsidRDefault="005E2F60" w:rsidP="006902F7">
      <w:pPr>
        <w:keepNext/>
        <w:suppressAutoHyphens/>
      </w:pPr>
    </w:p>
    <w:p w14:paraId="745F56EF" w14:textId="2FB4951A" w:rsidR="00843B14" w:rsidRPr="00DA3743" w:rsidRDefault="005E3319" w:rsidP="006902F7">
      <w:pPr>
        <w:suppressAutoHyphens/>
      </w:pPr>
      <w:r w:rsidRPr="00DA3743">
        <w:t>L-Aġenzija Ewropea għall-Mediċini ddiferiet l-obbligu li jiġu ppreżentati riżultati tal-istudji b’ustekinumab</w:t>
      </w:r>
      <w:r w:rsidRPr="00DA3743">
        <w:rPr>
          <w:spacing w:val="-3"/>
        </w:rPr>
        <w:t xml:space="preserve"> </w:t>
      </w:r>
      <w:r w:rsidRPr="00DA3743">
        <w:t>f’wieħed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kategoriji</w:t>
      </w:r>
      <w:r w:rsidRPr="00DA3743">
        <w:rPr>
          <w:spacing w:val="-3"/>
        </w:rPr>
        <w:t xml:space="preserve"> </w:t>
      </w:r>
      <w:r w:rsidRPr="00DA3743">
        <w:t>tal-popolazzjoni</w:t>
      </w:r>
      <w:r w:rsidRPr="00DA3743">
        <w:rPr>
          <w:spacing w:val="-3"/>
        </w:rPr>
        <w:t xml:space="preserve"> </w:t>
      </w:r>
      <w:r w:rsidRPr="00DA3743">
        <w:t>pedjatrika</w:t>
      </w:r>
      <w:r w:rsidRPr="00DA3743">
        <w:rPr>
          <w:spacing w:val="-3"/>
        </w:rPr>
        <w:t xml:space="preserve"> </w:t>
      </w:r>
      <w:r w:rsidRPr="00DA3743">
        <w:t>fil-</w:t>
      </w:r>
      <w:r w:rsidR="00D055EE" w:rsidRPr="00DA3743">
        <w:t>m</w:t>
      </w:r>
      <w:r w:rsidRPr="00DA3743">
        <w:t>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 (ara sezzjoni</w:t>
      </w:r>
      <w:r w:rsidR="004F3189" w:rsidRPr="00DA3743">
        <w:t> </w:t>
      </w:r>
      <w:r w:rsidRPr="00DA3743">
        <w:t>4.2 għal informazzjoni dwar l-użu pedjatriku).</w:t>
      </w:r>
    </w:p>
    <w:p w14:paraId="76E57E74" w14:textId="77777777" w:rsidR="00120CD5" w:rsidRDefault="00120CD5" w:rsidP="00120CD5">
      <w:pPr>
        <w:rPr>
          <w:szCs w:val="24"/>
        </w:rPr>
      </w:pPr>
    </w:p>
    <w:p w14:paraId="5D310EF1" w14:textId="77777777" w:rsidR="00120CD5" w:rsidRDefault="00120CD5" w:rsidP="00120CD5">
      <w:pPr>
        <w:keepNext/>
        <w:widowControl w:val="0"/>
        <w:rPr>
          <w:i/>
        </w:rPr>
      </w:pPr>
      <w:r>
        <w:rPr>
          <w:i/>
        </w:rPr>
        <w:t>Il-marda ta’ Crohn pedjatrika</w:t>
      </w:r>
    </w:p>
    <w:p w14:paraId="0F468020" w14:textId="77777777" w:rsidR="00B367DC" w:rsidRPr="002B2393" w:rsidRDefault="00B367DC" w:rsidP="00120CD5">
      <w:pPr>
        <w:keepNext/>
        <w:widowControl w:val="0"/>
        <w:rPr>
          <w:i/>
        </w:rPr>
      </w:pPr>
    </w:p>
    <w:p w14:paraId="3E17157C" w14:textId="4ABD749D" w:rsidR="00120CD5" w:rsidRDefault="00120CD5" w:rsidP="00120CD5">
      <w:pPr>
        <w:rPr>
          <w:lang w:eastAsia="en-GB"/>
        </w:rPr>
      </w:pPr>
      <w:r>
        <w:rPr>
          <w:lang w:eastAsia="en-GB"/>
        </w:rPr>
        <w:t xml:space="preserve">Is-sigurtà u l-effikaċja ta’ </w:t>
      </w:r>
      <w:r w:rsidRPr="002B2393">
        <w:rPr>
          <w:lang w:eastAsia="en-GB"/>
        </w:rPr>
        <w:t xml:space="preserve">ustekinumab </w:t>
      </w:r>
      <w:r>
        <w:rPr>
          <w:lang w:eastAsia="en-GB"/>
        </w:rPr>
        <w:t xml:space="preserve">ġew evalwati fi 48 pazjent pedjatriku li jiżnu mill-inqas </w:t>
      </w:r>
      <w:r w:rsidRPr="002B2393">
        <w:rPr>
          <w:lang w:eastAsia="en-GB"/>
        </w:rPr>
        <w:t xml:space="preserve">40 kg, </w:t>
      </w:r>
      <w:r>
        <w:rPr>
          <w:lang w:eastAsia="en-GB"/>
        </w:rPr>
        <w:t xml:space="preserve">f’analiżi </w:t>
      </w:r>
      <w:r w:rsidRPr="002B2393">
        <w:rPr>
          <w:lang w:eastAsia="en-GB"/>
        </w:rPr>
        <w:t xml:space="preserve">interim </w:t>
      </w:r>
      <w:r>
        <w:rPr>
          <w:lang w:eastAsia="en-GB"/>
        </w:rPr>
        <w:t xml:space="preserve">ta’ studju ta’ fażi 3 b’aktar minn ċentru wieħed </w:t>
      </w:r>
      <w:r w:rsidRPr="002B2393">
        <w:rPr>
          <w:lang w:eastAsia="en-GB"/>
        </w:rPr>
        <w:t xml:space="preserve">(UNITI-Jr) </w:t>
      </w:r>
      <w:r>
        <w:rPr>
          <w:lang w:eastAsia="en-GB"/>
        </w:rPr>
        <w:t xml:space="preserve">għal pazjenti pedjatriċi bil-marda ta’ Crohn </w:t>
      </w:r>
      <w:r>
        <w:t xml:space="preserve">attiva b’mod moderat sa sever </w:t>
      </w:r>
      <w:r w:rsidRPr="002B2393">
        <w:rPr>
          <w:lang w:eastAsia="en-GB"/>
        </w:rPr>
        <w:t>(</w:t>
      </w:r>
      <w:r>
        <w:rPr>
          <w:lang w:eastAsia="en-GB"/>
        </w:rPr>
        <w:t>definita bħala punteġġ tal-</w:t>
      </w:r>
      <w:r w:rsidRPr="00721961">
        <w:rPr>
          <w:lang w:eastAsia="en-GB"/>
        </w:rPr>
        <w:t>Indiċi tal</w:t>
      </w:r>
      <w:r>
        <w:rPr>
          <w:lang w:eastAsia="en-GB"/>
        </w:rPr>
        <w:t>-</w:t>
      </w:r>
      <w:r w:rsidRPr="00721961">
        <w:rPr>
          <w:lang w:eastAsia="en-GB"/>
        </w:rPr>
        <w:t>Attività tal-</w:t>
      </w:r>
      <w:r>
        <w:rPr>
          <w:lang w:eastAsia="en-GB"/>
        </w:rPr>
        <w:t>M</w:t>
      </w:r>
      <w:r w:rsidRPr="00721961">
        <w:rPr>
          <w:lang w:eastAsia="en-GB"/>
        </w:rPr>
        <w:t xml:space="preserve">arda </w:t>
      </w:r>
      <w:r>
        <w:rPr>
          <w:lang w:eastAsia="en-GB"/>
        </w:rPr>
        <w:t xml:space="preserve">ta’ </w:t>
      </w:r>
      <w:r w:rsidRPr="00721961">
        <w:rPr>
          <w:lang w:eastAsia="en-GB"/>
        </w:rPr>
        <w:t>Crohn</w:t>
      </w:r>
      <w:r>
        <w:rPr>
          <w:lang w:eastAsia="en-GB"/>
        </w:rPr>
        <w:t xml:space="preserve"> Pedjatrika</w:t>
      </w:r>
      <w:r w:rsidRPr="00721961">
        <w:rPr>
          <w:lang w:eastAsia="en-GB"/>
        </w:rPr>
        <w:t xml:space="preserve"> </w:t>
      </w:r>
      <w:r w:rsidRPr="002B2393">
        <w:rPr>
          <w:lang w:eastAsia="en-GB"/>
        </w:rPr>
        <w:t xml:space="preserve">[PCDAI] &gt;30) </w:t>
      </w:r>
      <w:r>
        <w:rPr>
          <w:lang w:eastAsia="en-GB"/>
        </w:rPr>
        <w:t xml:space="preserve">matul </w:t>
      </w:r>
      <w:r w:rsidRPr="002B2393">
        <w:rPr>
          <w:lang w:eastAsia="en-GB"/>
        </w:rPr>
        <w:t>52 </w:t>
      </w:r>
      <w:r>
        <w:rPr>
          <w:lang w:eastAsia="en-GB"/>
        </w:rPr>
        <w:t xml:space="preserve">ġimgħa ta’ trattament </w:t>
      </w:r>
      <w:r w:rsidRPr="002B2393">
        <w:rPr>
          <w:lang w:eastAsia="en-GB"/>
        </w:rPr>
        <w:t>(8 </w:t>
      </w:r>
      <w:r>
        <w:rPr>
          <w:lang w:eastAsia="en-GB"/>
        </w:rPr>
        <w:t>ġimgħat ta’ trattament ta’ induzzjoni u 44 ġimgħa ta’ trattament ta’ manteniment</w:t>
      </w:r>
      <w:r w:rsidRPr="002B2393">
        <w:rPr>
          <w:lang w:eastAsia="en-GB"/>
        </w:rPr>
        <w:t xml:space="preserve">). </w:t>
      </w:r>
      <w:r>
        <w:rPr>
          <w:lang w:eastAsia="en-GB"/>
        </w:rPr>
        <w:t xml:space="preserve">Il-pazjenti inklużi fl-istudju jew ma kinux irrispondew b’mod adegwat jew ma kinux ittolleraw terapija bijoloġika jew terapija konvenzjonali preċedenti għall-marda ta’ </w:t>
      </w:r>
      <w:r w:rsidRPr="002B2393">
        <w:rPr>
          <w:lang w:eastAsia="en-GB"/>
        </w:rPr>
        <w:t xml:space="preserve">Crohn. </w:t>
      </w:r>
      <w:r>
        <w:rPr>
          <w:lang w:eastAsia="en-GB"/>
        </w:rPr>
        <w:t xml:space="preserve">L-istudju kien jinkludi trattament ta’ induzzjoni </w:t>
      </w:r>
      <w:r>
        <w:t>open-label</w:t>
      </w:r>
      <w:r w:rsidRPr="002240C6">
        <w:t xml:space="preserve"> </w:t>
      </w:r>
      <w:r>
        <w:rPr>
          <w:lang w:eastAsia="en-GB"/>
        </w:rPr>
        <w:t xml:space="preserve">b’doża waħda ta’ </w:t>
      </w:r>
      <w:r w:rsidRPr="002B2393">
        <w:rPr>
          <w:lang w:eastAsia="en-GB"/>
        </w:rPr>
        <w:t xml:space="preserve">ustekinumab </w:t>
      </w:r>
      <w:r>
        <w:rPr>
          <w:lang w:eastAsia="en-GB"/>
        </w:rPr>
        <w:t>fil-vini</w:t>
      </w:r>
      <w:r w:rsidRPr="002B2393">
        <w:rPr>
          <w:lang w:eastAsia="en-GB"/>
        </w:rPr>
        <w:t xml:space="preserve">, </w:t>
      </w:r>
      <w:r>
        <w:rPr>
          <w:lang w:eastAsia="en-GB"/>
        </w:rPr>
        <w:t xml:space="preserve">ta’ madwar </w:t>
      </w:r>
      <w:r w:rsidRPr="002B2393">
        <w:rPr>
          <w:lang w:eastAsia="en-GB"/>
        </w:rPr>
        <w:t>6 mg/kg (</w:t>
      </w:r>
      <w:r>
        <w:rPr>
          <w:lang w:eastAsia="en-GB"/>
        </w:rPr>
        <w:t>ara sezzjoni </w:t>
      </w:r>
      <w:r w:rsidRPr="002B2393">
        <w:rPr>
          <w:lang w:eastAsia="en-GB"/>
        </w:rPr>
        <w:t xml:space="preserve">4.2), </w:t>
      </w:r>
      <w:r>
        <w:rPr>
          <w:lang w:eastAsia="en-GB"/>
        </w:rPr>
        <w:t xml:space="preserve">segwita minn kors ta’ manteniment randomizzat taħt il-ġilda </w:t>
      </w:r>
      <w:r>
        <w:t>double-blind</w:t>
      </w:r>
      <w:r w:rsidRPr="00A03702">
        <w:t xml:space="preserve"> </w:t>
      </w:r>
      <w:r>
        <w:rPr>
          <w:lang w:eastAsia="en-GB"/>
        </w:rPr>
        <w:t xml:space="preserve">ta’ </w:t>
      </w:r>
      <w:r w:rsidRPr="002B2393">
        <w:rPr>
          <w:lang w:eastAsia="en-GB"/>
        </w:rPr>
        <w:t xml:space="preserve">90 mg </w:t>
      </w:r>
      <w:r w:rsidRPr="00817971">
        <w:rPr>
          <w:lang w:eastAsia="en-GB"/>
        </w:rPr>
        <w:t>ustekinumab</w:t>
      </w:r>
      <w:r w:rsidRPr="00146F1B">
        <w:rPr>
          <w:rFonts w:hint="eastAsia"/>
          <w:lang w:eastAsia="en-GB"/>
        </w:rPr>
        <w:t xml:space="preserve"> mogħti kull 8</w:t>
      </w:r>
      <w:r>
        <w:rPr>
          <w:lang w:eastAsia="en-GB"/>
        </w:rPr>
        <w:t> </w:t>
      </w:r>
      <w:r w:rsidRPr="00146F1B">
        <w:rPr>
          <w:lang w:eastAsia="en-GB"/>
        </w:rPr>
        <w:t>ġimg</w:t>
      </w:r>
      <w:r w:rsidRPr="00146F1B">
        <w:rPr>
          <w:rFonts w:hint="eastAsia"/>
          <w:lang w:eastAsia="en-GB"/>
        </w:rPr>
        <w:t>ħ</w:t>
      </w:r>
      <w:r w:rsidRPr="00146F1B">
        <w:rPr>
          <w:lang w:eastAsia="en-GB"/>
        </w:rPr>
        <w:t>at</w:t>
      </w:r>
      <w:r>
        <w:rPr>
          <w:u w:val="single"/>
          <w:lang w:eastAsia="en-GB"/>
        </w:rPr>
        <w:t xml:space="preserve"> </w:t>
      </w:r>
      <w:r>
        <w:rPr>
          <w:lang w:eastAsia="en-GB"/>
        </w:rPr>
        <w:t>jew kull 12-il ġimgħa</w:t>
      </w:r>
      <w:r w:rsidRPr="002B2393">
        <w:rPr>
          <w:lang w:eastAsia="en-GB"/>
        </w:rPr>
        <w:t>.</w:t>
      </w:r>
    </w:p>
    <w:p w14:paraId="169FF909" w14:textId="77777777" w:rsidR="00120CD5" w:rsidRPr="003D5E49" w:rsidRDefault="00120CD5" w:rsidP="00120CD5"/>
    <w:p w14:paraId="12219096" w14:textId="77777777" w:rsidR="00120CD5" w:rsidRPr="001969CC" w:rsidRDefault="00120CD5" w:rsidP="00120CD5">
      <w:pPr>
        <w:keepNext/>
        <w:widowControl w:val="0"/>
        <w:rPr>
          <w:i/>
          <w:u w:val="single"/>
        </w:rPr>
      </w:pPr>
      <w:r w:rsidRPr="001969CC">
        <w:rPr>
          <w:i/>
          <w:u w:val="single"/>
        </w:rPr>
        <w:t>Riżultati tal-effikaċja</w:t>
      </w:r>
    </w:p>
    <w:p w14:paraId="7892FFB3" w14:textId="77777777" w:rsidR="00B367DC" w:rsidRPr="002B2393" w:rsidRDefault="00B367DC" w:rsidP="00120CD5">
      <w:pPr>
        <w:keepNext/>
        <w:widowControl w:val="0"/>
        <w:rPr>
          <w:i/>
        </w:rPr>
      </w:pPr>
    </w:p>
    <w:p w14:paraId="2CB47474" w14:textId="77777777" w:rsidR="00120CD5" w:rsidRPr="003D5E49" w:rsidRDefault="00120CD5" w:rsidP="00120CD5">
      <w:r w:rsidRPr="00A03702">
        <w:t xml:space="preserve">L-iskop finali primarju </w:t>
      </w:r>
      <w:r>
        <w:rPr>
          <w:lang w:eastAsia="en-GB"/>
        </w:rPr>
        <w:t xml:space="preserve">tal-istudju kien remissjoni klinika fil-ġimgħa ta’ induzzjoni 8 </w:t>
      </w:r>
      <w:r w:rsidRPr="003D5E49">
        <w:rPr>
          <w:lang w:eastAsia="en-GB"/>
        </w:rPr>
        <w:t>(</w:t>
      </w:r>
      <w:r>
        <w:rPr>
          <w:lang w:eastAsia="en-GB"/>
        </w:rPr>
        <w:t xml:space="preserve">definita bħala punteġġ </w:t>
      </w:r>
      <w:r w:rsidRPr="003D5E49">
        <w:rPr>
          <w:lang w:eastAsia="en-GB"/>
        </w:rPr>
        <w:t>PCDAI ≤ 10). </w:t>
      </w:r>
      <w:r>
        <w:rPr>
          <w:lang w:eastAsia="en-GB"/>
        </w:rPr>
        <w:t xml:space="preserve">Il-proporzjon ta’ pazjenti li kisbu remissjoni klinika kien ta’ </w:t>
      </w:r>
      <w:r w:rsidRPr="003D5E49">
        <w:rPr>
          <w:lang w:eastAsia="en-GB"/>
        </w:rPr>
        <w:t>52.1</w:t>
      </w:r>
      <w:r>
        <w:rPr>
          <w:lang w:eastAsia="en-GB"/>
        </w:rPr>
        <w:t> </w:t>
      </w:r>
      <w:r w:rsidRPr="003D5E49">
        <w:rPr>
          <w:lang w:eastAsia="en-GB"/>
        </w:rPr>
        <w:t xml:space="preserve">% (25/48) </w:t>
      </w:r>
      <w:r>
        <w:rPr>
          <w:lang w:eastAsia="en-GB"/>
        </w:rPr>
        <w:t xml:space="preserve">u huwa komparabbli ma’ dak osservat fl-istudji ta’ fażi 3 ta’ </w:t>
      </w:r>
      <w:r w:rsidRPr="003D5E49">
        <w:rPr>
          <w:lang w:eastAsia="en-GB"/>
        </w:rPr>
        <w:t xml:space="preserve">ustekinumab </w:t>
      </w:r>
      <w:r>
        <w:rPr>
          <w:lang w:eastAsia="en-GB"/>
        </w:rPr>
        <w:t>fl-adulti</w:t>
      </w:r>
      <w:r w:rsidRPr="003D5E49">
        <w:rPr>
          <w:lang w:eastAsia="en-GB"/>
        </w:rPr>
        <w:t>.</w:t>
      </w:r>
    </w:p>
    <w:p w14:paraId="21E45531" w14:textId="77777777" w:rsidR="00120CD5" w:rsidRPr="003D5E49" w:rsidRDefault="00120CD5" w:rsidP="00120CD5"/>
    <w:p w14:paraId="4FA5047A" w14:textId="77777777" w:rsidR="00120CD5" w:rsidRPr="003D5E49" w:rsidRDefault="00120CD5" w:rsidP="00120CD5">
      <w:r>
        <w:rPr>
          <w:lang w:eastAsia="en-GB"/>
        </w:rPr>
        <w:t>Ġie osservat rispons kliniku sa minn ġimgħa 3</w:t>
      </w:r>
      <w:r w:rsidRPr="003D5E49">
        <w:rPr>
          <w:lang w:eastAsia="en-GB"/>
        </w:rPr>
        <w:t xml:space="preserve">. </w:t>
      </w:r>
      <w:r>
        <w:rPr>
          <w:lang w:eastAsia="en-GB"/>
        </w:rPr>
        <w:t>Il-proporzjon ta’ pazjenti f’rispons kliniku f’ġimgħa </w:t>
      </w:r>
      <w:r w:rsidRPr="003D5E49">
        <w:rPr>
          <w:lang w:eastAsia="en-GB"/>
        </w:rPr>
        <w:t>8 (</w:t>
      </w:r>
      <w:r>
        <w:rPr>
          <w:lang w:eastAsia="en-GB"/>
        </w:rPr>
        <w:t xml:space="preserve">definit bħala tnaqqis mil-linja bażi fil-punteġġ </w:t>
      </w:r>
      <w:r w:rsidRPr="003D5E49">
        <w:rPr>
          <w:lang w:eastAsia="en-GB"/>
        </w:rPr>
        <w:t xml:space="preserve">PCDAI </w:t>
      </w:r>
      <w:r>
        <w:rPr>
          <w:lang w:eastAsia="en-GB"/>
        </w:rPr>
        <w:t xml:space="preserve">ta’ </w:t>
      </w:r>
      <w:r w:rsidRPr="003D5E49">
        <w:rPr>
          <w:lang w:eastAsia="en-GB"/>
        </w:rPr>
        <w:t>&gt;12.5</w:t>
      </w:r>
      <w:r>
        <w:rPr>
          <w:lang w:eastAsia="en-GB"/>
        </w:rPr>
        <w:t>-il</w:t>
      </w:r>
      <w:r w:rsidRPr="003D5E49">
        <w:rPr>
          <w:lang w:eastAsia="en-GB"/>
        </w:rPr>
        <w:t> </w:t>
      </w:r>
      <w:r>
        <w:rPr>
          <w:lang w:eastAsia="en-GB"/>
        </w:rPr>
        <w:t xml:space="preserve">punt b’punteġġ </w:t>
      </w:r>
      <w:r w:rsidRPr="003D5E49">
        <w:rPr>
          <w:lang w:eastAsia="en-GB"/>
        </w:rPr>
        <w:t xml:space="preserve">PCDAI </w:t>
      </w:r>
      <w:r>
        <w:rPr>
          <w:lang w:eastAsia="en-GB"/>
        </w:rPr>
        <w:t xml:space="preserve">totali ta’ mhux aktar minn </w:t>
      </w:r>
      <w:r w:rsidRPr="003D5E49">
        <w:rPr>
          <w:lang w:eastAsia="en-GB"/>
        </w:rPr>
        <w:t xml:space="preserve">30) </w:t>
      </w:r>
      <w:r>
        <w:rPr>
          <w:lang w:eastAsia="en-GB"/>
        </w:rPr>
        <w:t xml:space="preserve">kien ta’ </w:t>
      </w:r>
      <w:r w:rsidRPr="003D5E49">
        <w:rPr>
          <w:lang w:eastAsia="en-GB"/>
        </w:rPr>
        <w:t>93.8</w:t>
      </w:r>
      <w:r>
        <w:rPr>
          <w:lang w:eastAsia="en-GB"/>
        </w:rPr>
        <w:t> </w:t>
      </w:r>
      <w:r w:rsidRPr="003D5E49">
        <w:rPr>
          <w:lang w:eastAsia="en-GB"/>
        </w:rPr>
        <w:t>% (45/48).</w:t>
      </w:r>
    </w:p>
    <w:p w14:paraId="08A9A7B2" w14:textId="77777777" w:rsidR="00120CD5" w:rsidRDefault="00120CD5" w:rsidP="00120CD5">
      <w:pPr>
        <w:rPr>
          <w:lang w:eastAsia="en-GB"/>
        </w:rPr>
      </w:pPr>
    </w:p>
    <w:p w14:paraId="6F93164D" w14:textId="0B1B0556" w:rsidR="00120CD5" w:rsidRPr="003D5E49" w:rsidRDefault="00120CD5" w:rsidP="00120CD5">
      <w:r>
        <w:rPr>
          <w:lang w:eastAsia="en-GB"/>
        </w:rPr>
        <w:t>Tabella 11</w:t>
      </w:r>
      <w:r w:rsidRPr="003D5E49">
        <w:rPr>
          <w:lang w:eastAsia="en-GB"/>
        </w:rPr>
        <w:t xml:space="preserve"> </w:t>
      </w:r>
      <w:r>
        <w:rPr>
          <w:lang w:eastAsia="en-GB"/>
        </w:rPr>
        <w:t>tippreżenta l-analiżijiet għall-iskopijiet finali sekondarji sa ġimgħa ta’ manteniment </w:t>
      </w:r>
      <w:r w:rsidRPr="003D5E49">
        <w:rPr>
          <w:lang w:eastAsia="en-GB"/>
        </w:rPr>
        <w:t>44.</w:t>
      </w:r>
    </w:p>
    <w:p w14:paraId="78CB827A" w14:textId="77777777" w:rsidR="00120CD5" w:rsidRPr="003D5E49" w:rsidRDefault="00120CD5" w:rsidP="00120CD5"/>
    <w:p w14:paraId="65E8400A" w14:textId="7D6FCFE2" w:rsidR="00120CD5" w:rsidRPr="001969CC" w:rsidRDefault="00120CD5" w:rsidP="00120CD5">
      <w:pPr>
        <w:keepNext/>
        <w:ind w:left="1134" w:hanging="1134"/>
        <w:rPr>
          <w:b/>
          <w:bCs/>
        </w:rPr>
      </w:pPr>
      <w:r w:rsidRPr="001969CC">
        <w:rPr>
          <w:b/>
          <w:bCs/>
        </w:rPr>
        <w:t>Tabella 11</w:t>
      </w:r>
      <w:r>
        <w:rPr>
          <w:b/>
          <w:bCs/>
        </w:rPr>
        <w:t xml:space="preserve">. </w:t>
      </w:r>
      <w:r w:rsidRPr="001969CC">
        <w:rPr>
          <w:b/>
          <w:bCs/>
        </w:rPr>
        <w:t>Sommarju ta’ Skopijiet finali sekondarji sa Ġimgħa ta’ manteniment 44</w:t>
      </w:r>
    </w:p>
    <w:p w14:paraId="2EDA2176" w14:textId="77777777" w:rsidR="00120CD5" w:rsidRPr="001969CC" w:rsidRDefault="00120CD5" w:rsidP="00120CD5">
      <w:pPr>
        <w:keepNext/>
        <w:ind w:left="1134" w:hanging="1134"/>
        <w:rPr>
          <w:b/>
          <w:bCs/>
        </w:rPr>
      </w:pPr>
    </w:p>
    <w:tbl>
      <w:tblPr>
        <w:tblW w:w="9072" w:type="dxa"/>
        <w:jc w:val="center"/>
        <w:tblBorders>
          <w:top w:val="outset" w:sz="6" w:space="0" w:color="auto"/>
          <w:left w:val="outset" w:sz="6" w:space="0" w:color="auto"/>
          <w:bottom w:val="outset" w:sz="6" w:space="0" w:color="auto"/>
          <w:right w:val="outset" w:sz="6" w:space="0" w:color="auto"/>
        </w:tblBorders>
        <w:tblLook w:val="04A0" w:firstRow="1" w:lastRow="0" w:firstColumn="1" w:lastColumn="0" w:noHBand="0" w:noVBand="1"/>
      </w:tblPr>
      <w:tblGrid>
        <w:gridCol w:w="3409"/>
        <w:gridCol w:w="1835"/>
        <w:gridCol w:w="1779"/>
        <w:gridCol w:w="2049"/>
      </w:tblGrid>
      <w:tr w:rsidR="00120CD5" w14:paraId="35D4B0ED" w14:textId="77777777" w:rsidTr="001969CC">
        <w:trPr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014286D6" w14:textId="45871A98" w:rsidR="00120CD5" w:rsidRPr="003D5E49" w:rsidRDefault="00120CD5" w:rsidP="002F173E">
            <w:pPr>
              <w:keepNext/>
              <w:jc w:val="center"/>
              <w:rPr>
                <w:b/>
                <w:bCs/>
              </w:rPr>
            </w:pP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703B607C" w14:textId="77777777" w:rsidR="00120CD5" w:rsidRPr="003D5E49" w:rsidRDefault="00120CD5" w:rsidP="002F173E">
            <w:pPr>
              <w:keepNext/>
              <w:jc w:val="center"/>
              <w:textAlignment w:val="baseline"/>
              <w:rPr>
                <w:b/>
                <w:bCs/>
                <w:lang w:eastAsia="en-GB"/>
              </w:rPr>
            </w:pPr>
            <w:r w:rsidRPr="003D5E49">
              <w:rPr>
                <w:b/>
                <w:bCs/>
                <w:lang w:eastAsia="en-GB"/>
              </w:rPr>
              <w:t xml:space="preserve">90 mg ustekinumab </w:t>
            </w:r>
            <w:r>
              <w:rPr>
                <w:b/>
                <w:bCs/>
                <w:lang w:eastAsia="en-GB"/>
              </w:rPr>
              <w:t>kull 8 ġimgħat</w:t>
            </w:r>
          </w:p>
          <w:p w14:paraId="30F15D59" w14:textId="77777777" w:rsidR="00120CD5" w:rsidRPr="003D5E49" w:rsidRDefault="00120CD5" w:rsidP="002F173E">
            <w:pPr>
              <w:keepNext/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b/>
                <w:bCs/>
                <w:lang w:eastAsia="en-GB"/>
              </w:rPr>
              <w:t>N = 23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3696FEB7" w14:textId="6B141F0B" w:rsidR="00120CD5" w:rsidRPr="003D5E49" w:rsidRDefault="00120CD5" w:rsidP="002F173E">
            <w:pPr>
              <w:keepNext/>
              <w:jc w:val="center"/>
              <w:textAlignment w:val="baseline"/>
              <w:rPr>
                <w:b/>
                <w:bCs/>
                <w:lang w:eastAsia="en-GB"/>
              </w:rPr>
            </w:pPr>
            <w:r w:rsidRPr="003D5E49">
              <w:rPr>
                <w:b/>
                <w:bCs/>
                <w:lang w:eastAsia="en-GB"/>
              </w:rPr>
              <w:t xml:space="preserve">90 mg ustekinumab </w:t>
            </w:r>
            <w:r>
              <w:rPr>
                <w:b/>
                <w:bCs/>
                <w:lang w:eastAsia="en-GB"/>
              </w:rPr>
              <w:t>kull 12-il ġimgħa</w:t>
            </w:r>
          </w:p>
          <w:p w14:paraId="59B69516" w14:textId="77777777" w:rsidR="00120CD5" w:rsidRPr="003D5E49" w:rsidRDefault="00120CD5" w:rsidP="002F173E">
            <w:pPr>
              <w:keepNext/>
              <w:jc w:val="center"/>
              <w:textAlignment w:val="baseline"/>
              <w:rPr>
                <w:b/>
                <w:bCs/>
                <w:lang w:eastAsia="en-GB"/>
              </w:rPr>
            </w:pPr>
            <w:r w:rsidRPr="003D5E49">
              <w:rPr>
                <w:b/>
                <w:bCs/>
                <w:lang w:eastAsia="en-GB"/>
              </w:rPr>
              <w:t>N = 25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4C824854" w14:textId="7DF7E36D" w:rsidR="00120CD5" w:rsidRPr="003D5E49" w:rsidRDefault="00120CD5" w:rsidP="002F173E">
            <w:pPr>
              <w:keepNext/>
              <w:jc w:val="center"/>
              <w:textAlignment w:val="baseline"/>
              <w:rPr>
                <w:b/>
                <w:bCs/>
                <w:lang w:eastAsia="en-GB"/>
              </w:rPr>
            </w:pPr>
            <w:r>
              <w:rPr>
                <w:b/>
                <w:bCs/>
                <w:lang w:eastAsia="en-GB"/>
              </w:rPr>
              <w:t>Numru totali ta’ pazjenti</w:t>
            </w:r>
          </w:p>
          <w:p w14:paraId="3D1DA877" w14:textId="77777777" w:rsidR="00120CD5" w:rsidRPr="003D5E49" w:rsidRDefault="00120CD5" w:rsidP="002F173E">
            <w:pPr>
              <w:keepNext/>
              <w:jc w:val="center"/>
              <w:textAlignment w:val="baseline"/>
              <w:rPr>
                <w:b/>
                <w:bCs/>
                <w:lang w:eastAsia="en-GB"/>
              </w:rPr>
            </w:pPr>
            <w:r w:rsidRPr="003D5E49">
              <w:rPr>
                <w:b/>
                <w:bCs/>
                <w:lang w:eastAsia="en-GB"/>
              </w:rPr>
              <w:t>N = 48</w:t>
            </w:r>
          </w:p>
        </w:tc>
      </w:tr>
      <w:tr w:rsidR="00120CD5" w14:paraId="39353A57" w14:textId="77777777" w:rsidTr="001969CC">
        <w:trPr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3B9449D1" w14:textId="77777777" w:rsidR="00120CD5" w:rsidRPr="003D5E49" w:rsidRDefault="00120CD5" w:rsidP="002F173E">
            <w:pPr>
              <w:textAlignment w:val="baseline"/>
              <w:rPr>
                <w:lang w:eastAsia="en-GB"/>
              </w:rPr>
            </w:pPr>
            <w:r>
              <w:rPr>
                <w:lang w:eastAsia="en-GB"/>
              </w:rPr>
              <w:t>Remissjoni Klinika</w:t>
            </w:r>
            <w:r w:rsidRPr="003D5E49">
              <w:rPr>
                <w:lang w:eastAsia="en-GB"/>
              </w:rPr>
              <w:t xml:space="preserve"> </w:t>
            </w:r>
            <w:r w:rsidRPr="003D5E49">
              <w:rPr>
                <w:vertAlign w:val="superscript"/>
                <w:lang w:eastAsia="en-GB"/>
              </w:rPr>
              <w:t>* </w:t>
            </w: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42E0A8F9" w14:textId="77777777" w:rsidR="00120CD5" w:rsidRPr="003D5E49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43.5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(10/23)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3FBF2E53" w14:textId="77777777" w:rsidR="00120CD5" w:rsidRPr="003D5E49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60.0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(15/25)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24610623" w14:textId="77777777" w:rsidR="00120CD5" w:rsidRPr="003D5E49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52.1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(25/48)</w:t>
            </w:r>
          </w:p>
        </w:tc>
      </w:tr>
      <w:tr w:rsidR="00120CD5" w14:paraId="5CE5F4B7" w14:textId="77777777" w:rsidTr="001969CC">
        <w:trPr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4A0BFC56" w14:textId="77777777" w:rsidR="00120CD5" w:rsidRPr="003D5E49" w:rsidRDefault="00120CD5" w:rsidP="002F173E">
            <w:pPr>
              <w:textAlignment w:val="baseline"/>
              <w:rPr>
                <w:lang w:eastAsia="en-GB"/>
              </w:rPr>
            </w:pPr>
            <w:r>
              <w:rPr>
                <w:lang w:eastAsia="en-GB"/>
              </w:rPr>
              <w:t xml:space="preserve">Remissjoni Klinika </w:t>
            </w:r>
            <w:r>
              <w:rPr>
                <w:lang w:val="en-US"/>
              </w:rPr>
              <w:t>Mingħajr Kortikosterojdi</w:t>
            </w:r>
            <w:r w:rsidRPr="003D5E49">
              <w:rPr>
                <w:vertAlign w:val="superscript"/>
                <w:lang w:eastAsia="en-GB"/>
              </w:rPr>
              <w:t xml:space="preserve"> §</w:t>
            </w:r>
            <w:r w:rsidRPr="003D5E49">
              <w:rPr>
                <w:lang w:eastAsia="en-GB"/>
              </w:rPr>
              <w:t> </w:t>
            </w: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48DC5C30" w14:textId="77777777" w:rsidR="00120CD5" w:rsidRPr="003D5E49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43.5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(10/23)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48C97B53" w14:textId="77777777" w:rsidR="00120CD5" w:rsidRPr="003D5E49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60.0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(15/25)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748CE97A" w14:textId="77777777" w:rsidR="00120CD5" w:rsidRPr="003D5E49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52.1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(25/48)</w:t>
            </w:r>
          </w:p>
        </w:tc>
      </w:tr>
      <w:tr w:rsidR="00120CD5" w14:paraId="3942043B" w14:textId="77777777" w:rsidTr="001969CC">
        <w:trPr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7CE9F302" w14:textId="77777777" w:rsidR="00120CD5" w:rsidRPr="002B2393" w:rsidRDefault="00120CD5" w:rsidP="002F173E">
            <w:pPr>
              <w:textAlignment w:val="baseline"/>
              <w:rPr>
                <w:lang w:eastAsia="en-GB"/>
              </w:rPr>
            </w:pPr>
            <w:r>
              <w:rPr>
                <w:lang w:eastAsia="en-GB"/>
              </w:rPr>
              <w:t>Remissjoni klinika f’pazjenti li kienu f’remissjoni klinika f’ġimgħa ta’ induzzjoni </w:t>
            </w:r>
            <w:r w:rsidRPr="003D5E49">
              <w:rPr>
                <w:lang w:eastAsia="en-GB"/>
              </w:rPr>
              <w:t>8</w:t>
            </w:r>
            <w:r w:rsidRPr="003D5E49">
              <w:rPr>
                <w:vertAlign w:val="superscript"/>
                <w:lang w:eastAsia="en-GB"/>
              </w:rPr>
              <w:t xml:space="preserve"> *</w:t>
            </w:r>
            <w:r w:rsidRPr="003D5E49">
              <w:rPr>
                <w:lang w:eastAsia="en-GB"/>
              </w:rPr>
              <w:t> </w:t>
            </w: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361C8E76" w14:textId="77777777" w:rsidR="00120CD5" w:rsidRPr="002B2393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64.3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(9/14)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00920CBA" w14:textId="77777777" w:rsidR="00120CD5" w:rsidRPr="002B2393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54.5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(6/11)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7DFEF676" w14:textId="77777777" w:rsidR="00120CD5" w:rsidRPr="002B2393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60.0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(15/25)</w:t>
            </w:r>
          </w:p>
        </w:tc>
      </w:tr>
      <w:tr w:rsidR="00120CD5" w14:paraId="7996D5E6" w14:textId="77777777" w:rsidTr="001969CC">
        <w:trPr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34A91816" w14:textId="77777777" w:rsidR="00120CD5" w:rsidRPr="002B2393" w:rsidRDefault="00120CD5" w:rsidP="002F173E">
            <w:pPr>
              <w:textAlignment w:val="baseline"/>
              <w:rPr>
                <w:lang w:eastAsia="en-GB"/>
              </w:rPr>
            </w:pPr>
            <w:r>
              <w:rPr>
                <w:lang w:eastAsia="en-GB"/>
              </w:rPr>
              <w:t>Rispons Kliniku</w:t>
            </w:r>
            <w:r w:rsidRPr="003D5E49">
              <w:rPr>
                <w:lang w:eastAsia="en-GB"/>
              </w:rPr>
              <w:t xml:space="preserve"> </w:t>
            </w:r>
            <w:r w:rsidRPr="003D5E49">
              <w:rPr>
                <w:vertAlign w:val="superscript"/>
                <w:lang w:eastAsia="en-GB"/>
              </w:rPr>
              <w:t>†</w:t>
            </w:r>
            <w:r w:rsidRPr="003D5E49">
              <w:rPr>
                <w:lang w:eastAsia="en-GB"/>
              </w:rPr>
              <w:t> </w:t>
            </w: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560DD6DD" w14:textId="77777777" w:rsidR="00120CD5" w:rsidRPr="002B2393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52.2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(12/23)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6BF8B213" w14:textId="77777777" w:rsidR="00120CD5" w:rsidRPr="002B2393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60.0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(15/25)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3ED48248" w14:textId="77777777" w:rsidR="00120CD5" w:rsidRPr="002B2393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56.3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(27/48)</w:t>
            </w:r>
          </w:p>
        </w:tc>
      </w:tr>
      <w:tr w:rsidR="00120CD5" w14:paraId="56D52496" w14:textId="77777777" w:rsidTr="001969CC">
        <w:trPr>
          <w:jc w:val="center"/>
        </w:trPr>
        <w:tc>
          <w:tcPr>
            <w:tcW w:w="340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2A98DF47" w14:textId="77777777" w:rsidR="00120CD5" w:rsidRPr="002B2393" w:rsidRDefault="00120CD5" w:rsidP="002F173E">
            <w:pPr>
              <w:textAlignment w:val="baseline"/>
              <w:rPr>
                <w:lang w:eastAsia="en-GB"/>
              </w:rPr>
            </w:pPr>
            <w:r>
              <w:rPr>
                <w:lang w:eastAsia="en-GB"/>
              </w:rPr>
              <w:t>Rispons endoskopiku</w:t>
            </w:r>
            <w:r w:rsidRPr="003D5E49">
              <w:rPr>
                <w:lang w:eastAsia="en-GB"/>
              </w:rPr>
              <w:t xml:space="preserve"> </w:t>
            </w:r>
            <w:r w:rsidRPr="003D5E49">
              <w:rPr>
                <w:vertAlign w:val="superscript"/>
                <w:lang w:eastAsia="en-GB"/>
              </w:rPr>
              <w:t>£</w:t>
            </w:r>
            <w:r w:rsidRPr="003D5E49">
              <w:rPr>
                <w:lang w:eastAsia="en-GB"/>
              </w:rPr>
              <w:t> </w:t>
            </w:r>
          </w:p>
        </w:tc>
        <w:tc>
          <w:tcPr>
            <w:tcW w:w="18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45BA710C" w14:textId="77777777" w:rsidR="00120CD5" w:rsidRPr="002B2393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22.7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(5/22)</w:t>
            </w:r>
          </w:p>
        </w:tc>
        <w:tc>
          <w:tcPr>
            <w:tcW w:w="177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1C8FB36D" w14:textId="77777777" w:rsidR="00120CD5" w:rsidRPr="002B2393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28.0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(7/25)</w:t>
            </w:r>
          </w:p>
        </w:tc>
        <w:tc>
          <w:tcPr>
            <w:tcW w:w="2049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single" w:sz="6" w:space="0" w:color="auto"/>
            </w:tcBorders>
            <w:hideMark/>
          </w:tcPr>
          <w:p w14:paraId="4FE31CD0" w14:textId="77777777" w:rsidR="00120CD5" w:rsidRPr="002B2393" w:rsidRDefault="00120CD5" w:rsidP="002F173E">
            <w:pPr>
              <w:jc w:val="center"/>
              <w:textAlignment w:val="baseline"/>
              <w:rPr>
                <w:lang w:eastAsia="en-GB"/>
              </w:rPr>
            </w:pPr>
            <w:r w:rsidRPr="003D5E49">
              <w:rPr>
                <w:lang w:eastAsia="en-GB"/>
              </w:rPr>
              <w:t>25.5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% (12/47)</w:t>
            </w:r>
          </w:p>
        </w:tc>
      </w:tr>
    </w:tbl>
    <w:p w14:paraId="65F8161C" w14:textId="77777777" w:rsidR="001452D8" w:rsidRPr="002B2393" w:rsidRDefault="001452D8" w:rsidP="001969CC">
      <w:pPr>
        <w:adjustRightInd w:val="0"/>
        <w:rPr>
          <w:sz w:val="18"/>
          <w:szCs w:val="18"/>
        </w:rPr>
      </w:pPr>
      <w:r w:rsidRPr="00B60ADD">
        <w:rPr>
          <w:sz w:val="18"/>
          <w:szCs w:val="18"/>
        </w:rPr>
        <w:t>*</w:t>
      </w:r>
      <w:r>
        <w:rPr>
          <w:sz w:val="18"/>
          <w:szCs w:val="18"/>
        </w:rPr>
        <w:t xml:space="preserve"> Remissjoni klinika hija ddefinita bħala punteġġ </w:t>
      </w:r>
      <w:r w:rsidRPr="002B2393">
        <w:rPr>
          <w:sz w:val="18"/>
          <w:szCs w:val="18"/>
        </w:rPr>
        <w:t xml:space="preserve">PCDAI </w:t>
      </w:r>
      <w:r>
        <w:rPr>
          <w:sz w:val="18"/>
          <w:szCs w:val="18"/>
        </w:rPr>
        <w:t xml:space="preserve">ta’ </w:t>
      </w:r>
      <w:r w:rsidRPr="002B2393">
        <w:rPr>
          <w:sz w:val="18"/>
          <w:szCs w:val="18"/>
        </w:rPr>
        <w:t>≤10 </w:t>
      </w:r>
      <w:r>
        <w:rPr>
          <w:sz w:val="18"/>
          <w:szCs w:val="18"/>
        </w:rPr>
        <w:t>punti</w:t>
      </w:r>
      <w:r w:rsidRPr="002B2393">
        <w:rPr>
          <w:sz w:val="18"/>
          <w:szCs w:val="18"/>
        </w:rPr>
        <w:t>.</w:t>
      </w:r>
    </w:p>
    <w:p w14:paraId="79750D14" w14:textId="77777777" w:rsidR="001452D8" w:rsidRPr="002B2393" w:rsidRDefault="001452D8" w:rsidP="001969CC">
      <w:pPr>
        <w:adjustRightInd w:val="0"/>
        <w:rPr>
          <w:sz w:val="18"/>
          <w:szCs w:val="18"/>
        </w:rPr>
      </w:pPr>
      <w:r w:rsidRPr="003D5E49">
        <w:rPr>
          <w:vertAlign w:val="superscript"/>
        </w:rPr>
        <w:t>§</w:t>
      </w:r>
      <w:r>
        <w:rPr>
          <w:vertAlign w:val="superscript"/>
        </w:rPr>
        <w:t xml:space="preserve"> </w:t>
      </w:r>
      <w:r>
        <w:rPr>
          <w:sz w:val="18"/>
          <w:szCs w:val="18"/>
        </w:rPr>
        <w:t xml:space="preserve">Remissjoni mingħajr kortikosterojdi hija ddefinita bħala punteġġ </w:t>
      </w:r>
      <w:r w:rsidRPr="002B2393">
        <w:rPr>
          <w:sz w:val="18"/>
          <w:szCs w:val="18"/>
        </w:rPr>
        <w:t xml:space="preserve">PCDAI </w:t>
      </w:r>
      <w:r>
        <w:rPr>
          <w:sz w:val="18"/>
          <w:szCs w:val="18"/>
        </w:rPr>
        <w:t xml:space="preserve">ta’ </w:t>
      </w:r>
      <w:r w:rsidRPr="002B2393">
        <w:rPr>
          <w:sz w:val="18"/>
          <w:szCs w:val="18"/>
        </w:rPr>
        <w:t>≤10 </w:t>
      </w:r>
      <w:r>
        <w:rPr>
          <w:sz w:val="18"/>
          <w:szCs w:val="18"/>
        </w:rPr>
        <w:t xml:space="preserve">punti u li ma jirċevux kortikosterojdi għal mill-inqas 90 jum qabel Ġimgħa </w:t>
      </w:r>
      <w:r w:rsidRPr="002B2393">
        <w:rPr>
          <w:sz w:val="18"/>
          <w:szCs w:val="18"/>
        </w:rPr>
        <w:t>M-44.</w:t>
      </w:r>
    </w:p>
    <w:p w14:paraId="1A83C176" w14:textId="77777777" w:rsidR="001452D8" w:rsidRPr="002B2393" w:rsidRDefault="001452D8" w:rsidP="001969CC">
      <w:pPr>
        <w:adjustRightInd w:val="0"/>
        <w:rPr>
          <w:sz w:val="18"/>
          <w:szCs w:val="18"/>
        </w:rPr>
      </w:pPr>
      <w:r w:rsidRPr="003D5E49">
        <w:rPr>
          <w:vertAlign w:val="superscript"/>
        </w:rPr>
        <w:t>†</w:t>
      </w:r>
      <w:r>
        <w:rPr>
          <w:vertAlign w:val="superscript"/>
        </w:rPr>
        <w:t xml:space="preserve"> </w:t>
      </w:r>
      <w:r>
        <w:rPr>
          <w:sz w:val="18"/>
          <w:szCs w:val="18"/>
        </w:rPr>
        <w:t xml:space="preserve">Rispons kliniku huwa ddefinit bħala tnaqqis mil-linja bażi fil-punteġġ </w:t>
      </w:r>
      <w:r w:rsidRPr="002B2393">
        <w:rPr>
          <w:sz w:val="18"/>
          <w:szCs w:val="18"/>
        </w:rPr>
        <w:t xml:space="preserve">PCDAI </w:t>
      </w:r>
      <w:r>
        <w:rPr>
          <w:sz w:val="18"/>
          <w:szCs w:val="18"/>
        </w:rPr>
        <w:t xml:space="preserve">ta’ </w:t>
      </w:r>
      <w:r w:rsidRPr="002B2393">
        <w:rPr>
          <w:sz w:val="18"/>
          <w:szCs w:val="18"/>
        </w:rPr>
        <w:t>≥12.5</w:t>
      </w:r>
      <w:r>
        <w:rPr>
          <w:sz w:val="18"/>
          <w:szCs w:val="18"/>
        </w:rPr>
        <w:t>-il</w:t>
      </w:r>
      <w:r w:rsidRPr="002B2393">
        <w:rPr>
          <w:sz w:val="18"/>
          <w:szCs w:val="18"/>
        </w:rPr>
        <w:t> </w:t>
      </w:r>
      <w:r>
        <w:rPr>
          <w:sz w:val="18"/>
          <w:szCs w:val="18"/>
        </w:rPr>
        <w:t xml:space="preserve">punt b’punteġġ </w:t>
      </w:r>
      <w:r w:rsidRPr="002B2393">
        <w:rPr>
          <w:sz w:val="18"/>
          <w:szCs w:val="18"/>
        </w:rPr>
        <w:t xml:space="preserve">PCDAI </w:t>
      </w:r>
      <w:r>
        <w:rPr>
          <w:sz w:val="18"/>
          <w:szCs w:val="18"/>
        </w:rPr>
        <w:t>totali ta’ mhux aktar minn 30</w:t>
      </w:r>
      <w:r w:rsidRPr="002B2393">
        <w:rPr>
          <w:sz w:val="18"/>
          <w:szCs w:val="18"/>
        </w:rPr>
        <w:t>.</w:t>
      </w:r>
    </w:p>
    <w:p w14:paraId="666F30E4" w14:textId="4BA195D2" w:rsidR="00120CD5" w:rsidRDefault="001452D8" w:rsidP="001452D8">
      <w:r w:rsidRPr="003D5E49">
        <w:rPr>
          <w:vertAlign w:val="superscript"/>
        </w:rPr>
        <w:t>£</w:t>
      </w:r>
      <w:r>
        <w:rPr>
          <w:vertAlign w:val="superscript"/>
        </w:rPr>
        <w:t xml:space="preserve"> </w:t>
      </w:r>
      <w:r>
        <w:rPr>
          <w:sz w:val="18"/>
          <w:szCs w:val="18"/>
        </w:rPr>
        <w:t xml:space="preserve">Rispons endoskopiku huwa ddefinit bħala tnaqqis fil-punteġġ </w:t>
      </w:r>
      <w:r w:rsidRPr="002B2393">
        <w:rPr>
          <w:sz w:val="18"/>
          <w:szCs w:val="18"/>
        </w:rPr>
        <w:t xml:space="preserve">SES-CD </w:t>
      </w:r>
      <w:r>
        <w:rPr>
          <w:sz w:val="18"/>
          <w:szCs w:val="18"/>
        </w:rPr>
        <w:t xml:space="preserve">ta’ </w:t>
      </w:r>
      <w:r w:rsidRPr="002B2393">
        <w:rPr>
          <w:sz w:val="18"/>
          <w:szCs w:val="18"/>
        </w:rPr>
        <w:t xml:space="preserve">≥50% </w:t>
      </w:r>
      <w:r>
        <w:rPr>
          <w:sz w:val="18"/>
          <w:szCs w:val="18"/>
        </w:rPr>
        <w:t xml:space="preserve">jew fil-punteġġ </w:t>
      </w:r>
      <w:r w:rsidRPr="002B2393">
        <w:rPr>
          <w:sz w:val="18"/>
          <w:szCs w:val="18"/>
        </w:rPr>
        <w:t xml:space="preserve">SES-CD </w:t>
      </w:r>
      <w:r>
        <w:rPr>
          <w:sz w:val="18"/>
          <w:szCs w:val="18"/>
        </w:rPr>
        <w:t xml:space="preserve">ta’ </w:t>
      </w:r>
      <w:r w:rsidRPr="002B2393">
        <w:rPr>
          <w:sz w:val="18"/>
          <w:szCs w:val="18"/>
        </w:rPr>
        <w:t xml:space="preserve">≤2, </w:t>
      </w:r>
      <w:r>
        <w:rPr>
          <w:sz w:val="18"/>
          <w:szCs w:val="18"/>
        </w:rPr>
        <w:t xml:space="preserve">f’pazjenti b’punteġġ SES-CD tal-linja bażi ta’ </w:t>
      </w:r>
      <w:r w:rsidRPr="002B2393">
        <w:rPr>
          <w:sz w:val="18"/>
          <w:szCs w:val="18"/>
        </w:rPr>
        <w:t>≥3.</w:t>
      </w:r>
    </w:p>
    <w:p w14:paraId="5CBDE65F" w14:textId="77777777" w:rsidR="001452D8" w:rsidRDefault="001452D8" w:rsidP="00120CD5">
      <w:pPr>
        <w:keepNext/>
        <w:rPr>
          <w:i/>
          <w:iCs/>
          <w:u w:val="single"/>
        </w:rPr>
      </w:pPr>
    </w:p>
    <w:p w14:paraId="52B38201" w14:textId="13AFDCFF" w:rsidR="00120CD5" w:rsidRPr="001969CC" w:rsidRDefault="00120CD5" w:rsidP="00120CD5">
      <w:pPr>
        <w:keepNext/>
        <w:rPr>
          <w:i/>
          <w:iCs/>
          <w:u w:val="single"/>
        </w:rPr>
      </w:pPr>
      <w:r w:rsidRPr="001969CC">
        <w:rPr>
          <w:i/>
          <w:iCs/>
          <w:u w:val="single"/>
        </w:rPr>
        <w:t>Aġġustament tal-frekwenza tad-dożaġġ</w:t>
      </w:r>
    </w:p>
    <w:p w14:paraId="2A452410" w14:textId="77777777" w:rsidR="00B367DC" w:rsidRPr="0067442E" w:rsidRDefault="00B367DC" w:rsidP="001969CC">
      <w:pPr>
        <w:keepNext/>
        <w:rPr>
          <w:i/>
          <w:iCs/>
        </w:rPr>
      </w:pPr>
    </w:p>
    <w:p w14:paraId="4B8F3EC6" w14:textId="34EB7938" w:rsidR="00120CD5" w:rsidRPr="00F750DC" w:rsidRDefault="00120CD5" w:rsidP="00120CD5">
      <w:r w:rsidRPr="00F750DC">
        <w:t>Pazjenti li daħlu fil-kors ta</w:t>
      </w:r>
      <w:r>
        <w:t>’</w:t>
      </w:r>
      <w:r w:rsidRPr="00F750DC">
        <w:t xml:space="preserve"> manteniment u esperjenzaw telf </w:t>
      </w:r>
      <w:r>
        <w:t>fir-</w:t>
      </w:r>
      <w:r w:rsidRPr="00F750DC">
        <w:t xml:space="preserve">rispons (LOR) </w:t>
      </w:r>
      <w:r>
        <w:t>abbażi tal-</w:t>
      </w:r>
      <w:r w:rsidRPr="00F750DC">
        <w:t xml:space="preserve">punteġġ PCDAI kienu eliġibbli għal aġġustament fid-doża. Il-pazjenti jew </w:t>
      </w:r>
      <w:r>
        <w:t>inqelbu</w:t>
      </w:r>
      <w:r w:rsidRPr="00F750DC">
        <w:t xml:space="preserve"> mit-trattament kull 12-il ġimgħa għal </w:t>
      </w:r>
      <w:r>
        <w:t xml:space="preserve">wieħed </w:t>
      </w:r>
      <w:r w:rsidRPr="00F750DC">
        <w:t>kull 8</w:t>
      </w:r>
      <w:r>
        <w:t> </w:t>
      </w:r>
      <w:r w:rsidRPr="00F750DC">
        <w:t xml:space="preserve">ġimgħat jew baqgħu fuq </w:t>
      </w:r>
      <w:r>
        <w:t>it-trattament</w:t>
      </w:r>
      <w:r w:rsidRPr="00F750DC">
        <w:t xml:space="preserve"> kull 8</w:t>
      </w:r>
      <w:r>
        <w:t> </w:t>
      </w:r>
      <w:r w:rsidRPr="00F750DC">
        <w:t>ġimgħat (aġġustament fittizju). 2</w:t>
      </w:r>
      <w:r>
        <w:t> </w:t>
      </w:r>
      <w:r w:rsidRPr="00F750DC">
        <w:t xml:space="preserve">pazjenti </w:t>
      </w:r>
      <w:r>
        <w:t>kellhom id-doża aġġustata</w:t>
      </w:r>
      <w:r w:rsidRPr="00F750DC">
        <w:t xml:space="preserve"> għall-intervall iqsar tad-dożaġġ. F</w:t>
      </w:r>
      <w:r>
        <w:t>’</w:t>
      </w:r>
      <w:r w:rsidRPr="00F750DC">
        <w:t>dawn il-pazjenti, remissjoni klinika nkisbet f</w:t>
      </w:r>
      <w:r>
        <w:t>’</w:t>
      </w:r>
      <w:r w:rsidRPr="00F750DC">
        <w:t>100% (2/2) tal-pazjenti 8</w:t>
      </w:r>
      <w:r>
        <w:t> </w:t>
      </w:r>
      <w:r w:rsidRPr="00F750DC">
        <w:t>ġimgħat wara l-aġġustament tad-doża.</w:t>
      </w:r>
    </w:p>
    <w:p w14:paraId="516806AC" w14:textId="77777777" w:rsidR="00120CD5" w:rsidRPr="00F750DC" w:rsidRDefault="00120CD5" w:rsidP="00120CD5"/>
    <w:p w14:paraId="1ED4DF09" w14:textId="4433AF63" w:rsidR="00120CD5" w:rsidRPr="00F750DC" w:rsidRDefault="00120CD5" w:rsidP="00120CD5">
      <w:r w:rsidRPr="00F750DC">
        <w:t>Il-profil tas-sigurtà tal-kors tad-doża ta’ induzzjoni u ż-żewġ korsijiet tad-doża ta’ manteniment fil-popolazzjoni pedjatrika li tiżen mill-inqas 40</w:t>
      </w:r>
      <w:r>
        <w:t xml:space="preserve"> </w:t>
      </w:r>
      <w:r w:rsidRPr="00F750DC">
        <w:t>kg huwa komparabbli ma’ dak stabbilit fil-popolazzjoni adulta tal-marda ta’ Crohn (ara Sezzjoni</w:t>
      </w:r>
      <w:r>
        <w:t> </w:t>
      </w:r>
      <w:r w:rsidRPr="00F750DC">
        <w:t>4.8).</w:t>
      </w:r>
    </w:p>
    <w:p w14:paraId="677D1AFC" w14:textId="77777777" w:rsidR="00120CD5" w:rsidRPr="003D5E49" w:rsidRDefault="00120CD5" w:rsidP="00120CD5"/>
    <w:p w14:paraId="458110A9" w14:textId="77777777" w:rsidR="00120CD5" w:rsidRPr="001969CC" w:rsidRDefault="00120CD5" w:rsidP="00120CD5">
      <w:pPr>
        <w:keepNext/>
        <w:widowControl w:val="0"/>
        <w:rPr>
          <w:i/>
          <w:u w:val="single"/>
        </w:rPr>
      </w:pPr>
      <w:r w:rsidRPr="001969CC">
        <w:rPr>
          <w:i/>
          <w:u w:val="single"/>
        </w:rPr>
        <w:t>Bijomarkaturi infjammatorji tas-serum u tal-ippurgar</w:t>
      </w:r>
    </w:p>
    <w:p w14:paraId="5D78EE22" w14:textId="77777777" w:rsidR="008F0288" w:rsidRPr="002B2393" w:rsidRDefault="008F0288" w:rsidP="00120CD5">
      <w:pPr>
        <w:keepNext/>
        <w:widowControl w:val="0"/>
        <w:rPr>
          <w:i/>
        </w:rPr>
      </w:pPr>
    </w:p>
    <w:p w14:paraId="0368F871" w14:textId="77777777" w:rsidR="00120CD5" w:rsidRDefault="00120CD5" w:rsidP="00120CD5">
      <w:pPr>
        <w:textAlignment w:val="baseline"/>
        <w:rPr>
          <w:lang w:eastAsia="en-GB"/>
        </w:rPr>
      </w:pPr>
      <w:r>
        <w:rPr>
          <w:lang w:eastAsia="en-GB"/>
        </w:rPr>
        <w:t>Il-bidla medja mil-linja bażi fil-ġimgħa ta’ manteniment 44 fil-p</w:t>
      </w:r>
      <w:r>
        <w:rPr>
          <w:rFonts w:hint="eastAsia"/>
          <w:iCs/>
        </w:rPr>
        <w:t xml:space="preserve">roteina </w:t>
      </w:r>
      <w:r>
        <w:rPr>
          <w:iCs/>
        </w:rPr>
        <w:t xml:space="preserve">Ċ-Reattiva </w:t>
      </w:r>
      <w:r>
        <w:rPr>
          <w:rFonts w:hint="eastAsia"/>
          <w:iCs/>
        </w:rPr>
        <w:t>(CR</w:t>
      </w:r>
      <w:r>
        <w:rPr>
          <w:iCs/>
        </w:rPr>
        <w:t>P</w:t>
      </w:r>
      <w:r>
        <w:rPr>
          <w:rFonts w:hint="eastAsia"/>
          <w:iCs/>
        </w:rPr>
        <w:t xml:space="preserve">) </w:t>
      </w:r>
      <w:r>
        <w:rPr>
          <w:lang w:eastAsia="en-GB"/>
        </w:rPr>
        <w:t xml:space="preserve">u fil-konċentrazzjonijiet ta’ calprotectin fl-ippurgar kienet ta’ </w:t>
      </w:r>
      <w:r w:rsidRPr="003D5E49">
        <w:rPr>
          <w:lang w:eastAsia="en-GB"/>
        </w:rPr>
        <w:t xml:space="preserve">-11.17 mg/L (24.159) </w:t>
      </w:r>
      <w:r>
        <w:rPr>
          <w:lang w:eastAsia="en-GB"/>
        </w:rPr>
        <w:t xml:space="preserve">u </w:t>
      </w:r>
      <w:r w:rsidRPr="003D5E49">
        <w:rPr>
          <w:lang w:eastAsia="en-GB"/>
        </w:rPr>
        <w:t>-538.2 mg/kg (1271.33), r</w:t>
      </w:r>
      <w:r>
        <w:rPr>
          <w:lang w:eastAsia="en-GB"/>
        </w:rPr>
        <w:t>ispettivament</w:t>
      </w:r>
      <w:r w:rsidRPr="003D5E49">
        <w:rPr>
          <w:lang w:eastAsia="en-GB"/>
        </w:rPr>
        <w:t>.</w:t>
      </w:r>
    </w:p>
    <w:p w14:paraId="6D0FC0BE" w14:textId="77777777" w:rsidR="00120CD5" w:rsidRPr="003D5E49" w:rsidRDefault="00120CD5" w:rsidP="00120CD5">
      <w:pPr>
        <w:textAlignment w:val="baseline"/>
        <w:rPr>
          <w:lang w:eastAsia="en-GB"/>
        </w:rPr>
      </w:pPr>
    </w:p>
    <w:p w14:paraId="106233FC" w14:textId="77777777" w:rsidR="00120CD5" w:rsidRDefault="00120CD5" w:rsidP="00120CD5">
      <w:pPr>
        <w:keepNext/>
        <w:widowControl w:val="0"/>
        <w:rPr>
          <w:i/>
          <w:u w:val="single"/>
        </w:rPr>
      </w:pPr>
      <w:r w:rsidRPr="001969CC">
        <w:rPr>
          <w:i/>
          <w:u w:val="single"/>
        </w:rPr>
        <w:t>Kwalità tal-ħajja relatata mas-saħħa</w:t>
      </w:r>
    </w:p>
    <w:p w14:paraId="71AAF514" w14:textId="77777777" w:rsidR="008F0288" w:rsidRPr="001969CC" w:rsidRDefault="008F0288" w:rsidP="00120CD5">
      <w:pPr>
        <w:keepNext/>
        <w:widowControl w:val="0"/>
        <w:rPr>
          <w:i/>
          <w:u w:val="single"/>
        </w:rPr>
      </w:pPr>
    </w:p>
    <w:p w14:paraId="227100DF" w14:textId="77777777" w:rsidR="00120CD5" w:rsidRPr="00C80E0F" w:rsidRDefault="00120CD5" w:rsidP="001969CC">
      <w:pPr>
        <w:autoSpaceDE/>
        <w:textAlignment w:val="baseline"/>
        <w:rPr>
          <w:iCs/>
        </w:rPr>
      </w:pPr>
      <w:r>
        <w:rPr>
          <w:lang w:eastAsia="en-GB"/>
        </w:rPr>
        <w:t xml:space="preserve">Il-punteġġi totali ta’ </w:t>
      </w:r>
      <w:r w:rsidRPr="003D5E49">
        <w:rPr>
          <w:lang w:eastAsia="en-GB"/>
        </w:rPr>
        <w:t xml:space="preserve">IMPACT-III </w:t>
      </w:r>
      <w:r>
        <w:rPr>
          <w:lang w:eastAsia="en-GB"/>
        </w:rPr>
        <w:t xml:space="preserve">u s-sottodominji kollha </w:t>
      </w:r>
      <w:r w:rsidRPr="003D5E49">
        <w:rPr>
          <w:lang w:eastAsia="en-GB"/>
        </w:rPr>
        <w:t>(</w:t>
      </w:r>
      <w:r>
        <w:rPr>
          <w:lang w:eastAsia="en-GB"/>
        </w:rPr>
        <w:t>sintomi tal-musrana, sintomi sistemiċi relatati ma’ għeja</w:t>
      </w:r>
      <w:r w:rsidRPr="003D5E49">
        <w:rPr>
          <w:lang w:eastAsia="en-GB"/>
        </w:rPr>
        <w:t xml:space="preserve"> </w:t>
      </w:r>
      <w:r>
        <w:rPr>
          <w:lang w:eastAsia="en-GB"/>
        </w:rPr>
        <w:t>u benesseri</w:t>
      </w:r>
      <w:r w:rsidRPr="003D5E49">
        <w:rPr>
          <w:lang w:eastAsia="en-GB"/>
        </w:rPr>
        <w:t xml:space="preserve">) </w:t>
      </w:r>
      <w:r>
        <w:rPr>
          <w:lang w:eastAsia="en-GB"/>
        </w:rPr>
        <w:t xml:space="preserve">urew titjib klinikament sinifikanti wara </w:t>
      </w:r>
      <w:r w:rsidRPr="003D5E49">
        <w:rPr>
          <w:lang w:eastAsia="en-GB"/>
        </w:rPr>
        <w:t>52 </w:t>
      </w:r>
      <w:r>
        <w:rPr>
          <w:lang w:eastAsia="en-GB"/>
        </w:rPr>
        <w:t>ġimgħa.</w:t>
      </w:r>
    </w:p>
    <w:p w14:paraId="745F56F0" w14:textId="77777777" w:rsidR="00843B14" w:rsidRPr="00DA3743" w:rsidRDefault="00843B14" w:rsidP="006902F7">
      <w:pPr>
        <w:suppressAutoHyphens/>
      </w:pPr>
    </w:p>
    <w:p w14:paraId="745F56F1" w14:textId="01118075" w:rsidR="00843B14" w:rsidRPr="00DA3743" w:rsidRDefault="008119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5.2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Tagħrif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  <w:spacing w:val="-2"/>
        </w:rPr>
        <w:t>farmakokinetiku</w:t>
      </w:r>
    </w:p>
    <w:p w14:paraId="353A3D95" w14:textId="77777777" w:rsidR="00C74AA6" w:rsidRPr="00DA3743" w:rsidRDefault="00C74AA6" w:rsidP="006902F7">
      <w:pPr>
        <w:keepNext/>
        <w:suppressAutoHyphens/>
        <w:rPr>
          <w:spacing w:val="-2"/>
          <w:u w:val="single"/>
        </w:rPr>
      </w:pPr>
    </w:p>
    <w:p w14:paraId="745F56F2" w14:textId="20B75B6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Assorbiment</w:t>
      </w:r>
    </w:p>
    <w:p w14:paraId="344D8D5C" w14:textId="77777777" w:rsidR="005E2F60" w:rsidRPr="00DA3743" w:rsidRDefault="005E2F60" w:rsidP="006902F7">
      <w:pPr>
        <w:keepNext/>
        <w:suppressAutoHyphens/>
      </w:pPr>
    </w:p>
    <w:p w14:paraId="745F56F3" w14:textId="2A0425B9" w:rsidR="00843B14" w:rsidRPr="00DA3743" w:rsidRDefault="005E3319" w:rsidP="006902F7">
      <w:pPr>
        <w:suppressAutoHyphens/>
      </w:pPr>
      <w:r w:rsidRPr="00DA3743">
        <w:rPr>
          <w:position w:val="2"/>
        </w:rPr>
        <w:t>Il-medjan tal-ħin biex tintlaħaq l-ogħla konċentrazzjoni fis-serum (t</w:t>
      </w:r>
      <w:r w:rsidRPr="00DA3743">
        <w:rPr>
          <w:sz w:val="14"/>
        </w:rPr>
        <w:t>max</w:t>
      </w:r>
      <w:r w:rsidRPr="00DA3743">
        <w:rPr>
          <w:position w:val="2"/>
        </w:rPr>
        <w:t>) kien ta’ 8.5</w:t>
      </w:r>
      <w:r w:rsidR="005E2F60" w:rsidRPr="00DA3743">
        <w:rPr>
          <w:position w:val="2"/>
        </w:rPr>
        <w:t> </w:t>
      </w:r>
      <w:r w:rsidRPr="00DA3743">
        <w:rPr>
          <w:position w:val="2"/>
        </w:rPr>
        <w:t>jum wara li ngħatat doża waħda ta’ 90</w:t>
      </w:r>
      <w:r w:rsidR="00C84D29" w:rsidRPr="00DA3743">
        <w:rPr>
          <w:position w:val="2"/>
        </w:rPr>
        <w:t> mg</w:t>
      </w:r>
      <w:r w:rsidRPr="00DA3743">
        <w:rPr>
          <w:position w:val="2"/>
        </w:rPr>
        <w:t xml:space="preserve"> taħt il-ġilda f’individwi b’saħħithom. Il-valuri medjani ta’ t</w:t>
      </w:r>
      <w:r w:rsidRPr="00DA3743">
        <w:rPr>
          <w:sz w:val="14"/>
        </w:rPr>
        <w:t>max</w:t>
      </w:r>
      <w:r w:rsidRPr="00DA3743">
        <w:rPr>
          <w:spacing w:val="23"/>
          <w:sz w:val="14"/>
        </w:rPr>
        <w:t xml:space="preserve"> </w:t>
      </w:r>
      <w:r w:rsidRPr="00DA3743">
        <w:rPr>
          <w:position w:val="2"/>
        </w:rPr>
        <w:t xml:space="preserve">ta’ </w:t>
      </w:r>
      <w:r w:rsidRPr="00DA3743">
        <w:t>ustekinumab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ngħatat</w:t>
      </w:r>
      <w:r w:rsidRPr="00DA3743">
        <w:rPr>
          <w:spacing w:val="-2"/>
        </w:rPr>
        <w:t xml:space="preserve"> </w:t>
      </w:r>
      <w:r w:rsidRPr="00DA3743">
        <w:t>doża</w:t>
      </w:r>
      <w:r w:rsidRPr="00DA3743">
        <w:rPr>
          <w:spacing w:val="-2"/>
        </w:rPr>
        <w:t xml:space="preserve"> </w:t>
      </w:r>
      <w:r w:rsidRPr="00DA3743">
        <w:t>waħda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45</w:t>
      </w:r>
      <w:r w:rsidR="00C84D29" w:rsidRPr="00DA3743">
        <w:rPr>
          <w:spacing w:val="-2"/>
        </w:rPr>
        <w:t> mg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90</w:t>
      </w:r>
      <w:r w:rsidR="00C84D29" w:rsidRPr="00DA3743">
        <w:rPr>
          <w:spacing w:val="-1"/>
        </w:rPr>
        <w:t> mg</w:t>
      </w:r>
      <w:r w:rsidRPr="00DA3743">
        <w:rPr>
          <w:spacing w:val="-3"/>
        </w:rPr>
        <w:t xml:space="preserve"> </w:t>
      </w:r>
      <w:r w:rsidRPr="00DA3743">
        <w:t>taħt</w:t>
      </w:r>
      <w:r w:rsidRPr="00DA3743">
        <w:rPr>
          <w:spacing w:val="-1"/>
        </w:rPr>
        <w:t xml:space="preserve"> </w:t>
      </w:r>
      <w:r w:rsidRPr="00DA3743">
        <w:t>il-ġilda</w:t>
      </w:r>
      <w:r w:rsidRPr="00DA3743">
        <w:rPr>
          <w:spacing w:val="-2"/>
        </w:rPr>
        <w:t xml:space="preserve"> </w:t>
      </w:r>
      <w:r w:rsidRPr="00DA3743">
        <w:t>f’pazjenti</w:t>
      </w:r>
      <w:r w:rsidRPr="00DA3743">
        <w:rPr>
          <w:spacing w:val="-2"/>
        </w:rPr>
        <w:t xml:space="preserve"> </w:t>
      </w:r>
      <w:r w:rsidRPr="00DA3743">
        <w:t>bil-psorijasi kienu kumparabbli ma’ dawk osservati f’individwi b’saħħithom.</w:t>
      </w:r>
    </w:p>
    <w:p w14:paraId="745F56F4" w14:textId="77777777" w:rsidR="00843B14" w:rsidRPr="00DA3743" w:rsidRDefault="00843B14" w:rsidP="006902F7">
      <w:pPr>
        <w:suppressAutoHyphens/>
      </w:pPr>
    </w:p>
    <w:p w14:paraId="745F56F5" w14:textId="77777777" w:rsidR="00843B14" w:rsidRPr="00DA3743" w:rsidRDefault="005E3319" w:rsidP="006902F7">
      <w:pPr>
        <w:suppressAutoHyphens/>
      </w:pPr>
      <w:r w:rsidRPr="00DA3743">
        <w:t>Il-bijodisponibbiltà</w:t>
      </w:r>
      <w:r w:rsidRPr="00DA3743">
        <w:rPr>
          <w:spacing w:val="-3"/>
        </w:rPr>
        <w:t xml:space="preserve"> </w:t>
      </w:r>
      <w:r w:rsidRPr="00DA3743">
        <w:t>assoluta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mogħtija</w:t>
      </w:r>
      <w:r w:rsidRPr="00DA3743">
        <w:rPr>
          <w:spacing w:val="-3"/>
        </w:rPr>
        <w:t xml:space="preserve"> </w:t>
      </w:r>
      <w:r w:rsidRPr="00DA3743">
        <w:t>taħt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ġiet</w:t>
      </w:r>
      <w:r w:rsidRPr="00DA3743">
        <w:rPr>
          <w:spacing w:val="-2"/>
        </w:rPr>
        <w:t xml:space="preserve"> </w:t>
      </w:r>
      <w:r w:rsidRPr="00DA3743">
        <w:t>stmata</w:t>
      </w:r>
      <w:r w:rsidRPr="00DA3743">
        <w:rPr>
          <w:spacing w:val="-2"/>
        </w:rPr>
        <w:t xml:space="preserve"> </w:t>
      </w:r>
      <w:r w:rsidRPr="00DA3743">
        <w:t>li kienet 57.2% f’pazjenti bil-psorijasi.</w:t>
      </w:r>
    </w:p>
    <w:p w14:paraId="35FF08E8" w14:textId="77777777" w:rsidR="008119B3" w:rsidRPr="00DA3743" w:rsidRDefault="008119B3" w:rsidP="006902F7">
      <w:pPr>
        <w:suppressAutoHyphens/>
        <w:rPr>
          <w:spacing w:val="-2"/>
          <w:u w:val="single"/>
        </w:rPr>
      </w:pPr>
    </w:p>
    <w:p w14:paraId="745F56F6" w14:textId="1779C81F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Distribuzzjoni</w:t>
      </w:r>
    </w:p>
    <w:p w14:paraId="6A8E838E" w14:textId="77777777" w:rsidR="005E2F60" w:rsidRPr="00DA3743" w:rsidRDefault="005E2F60" w:rsidP="006902F7">
      <w:pPr>
        <w:keepNext/>
        <w:suppressAutoHyphens/>
      </w:pPr>
    </w:p>
    <w:p w14:paraId="745F56F7" w14:textId="218447D5" w:rsidR="00843B14" w:rsidRPr="00DA3743" w:rsidRDefault="005E3319" w:rsidP="006902F7">
      <w:pPr>
        <w:suppressAutoHyphens/>
      </w:pPr>
      <w:r w:rsidRPr="00DA3743">
        <w:t>Il-medjan</w:t>
      </w:r>
      <w:r w:rsidRPr="00DA3743">
        <w:rPr>
          <w:spacing w:val="-2"/>
        </w:rPr>
        <w:t xml:space="preserve"> </w:t>
      </w:r>
      <w:r w:rsidRPr="00DA3743">
        <w:t>tal-volum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distribuzzjoni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l-aħħar</w:t>
      </w:r>
      <w:r w:rsidRPr="00DA3743">
        <w:rPr>
          <w:spacing w:val="-3"/>
        </w:rPr>
        <w:t xml:space="preserve"> </w:t>
      </w:r>
      <w:r w:rsidRPr="00DA3743">
        <w:t>fażi</w:t>
      </w:r>
      <w:r w:rsidRPr="00DA3743">
        <w:rPr>
          <w:spacing w:val="-3"/>
        </w:rPr>
        <w:t xml:space="preserve"> </w:t>
      </w:r>
      <w:r w:rsidRPr="00DA3743">
        <w:t>(V</w:t>
      </w:r>
      <w:r w:rsidRPr="00DA3743">
        <w:rPr>
          <w:vertAlign w:val="subscript"/>
        </w:rPr>
        <w:t>z</w:t>
      </w:r>
      <w:r w:rsidRPr="00DA3743">
        <w:t>)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mogħtija</w:t>
      </w:r>
      <w:r w:rsidRPr="00DA3743">
        <w:rPr>
          <w:spacing w:val="-2"/>
        </w:rPr>
        <w:t xml:space="preserve"> </w:t>
      </w:r>
      <w:r w:rsidRPr="00DA3743">
        <w:t>fil-vina</w:t>
      </w:r>
      <w:r w:rsidRPr="00DA3743">
        <w:rPr>
          <w:spacing w:val="-3"/>
        </w:rPr>
        <w:t xml:space="preserve"> </w:t>
      </w:r>
      <w:r w:rsidRPr="00DA3743">
        <w:t>lill</w:t>
      </w:r>
      <w:r w:rsidR="00406D06" w:rsidRPr="00DA3743">
        <w:noBreakHyphen/>
      </w:r>
      <w:r w:rsidRPr="00DA3743">
        <w:t>pazjenti bil-psorijasi kien f’medda bejn 57</w:t>
      </w:r>
      <w:r w:rsidR="005E2F60" w:rsidRPr="00DA3743">
        <w:t> </w:t>
      </w:r>
      <w:r w:rsidRPr="00DA3743">
        <w:t>u 83</w:t>
      </w:r>
      <w:r w:rsidR="00150EEC" w:rsidRPr="00DA3743">
        <w:t> mL</w:t>
      </w:r>
      <w:r w:rsidRPr="00DA3743">
        <w:t>/kg.</w:t>
      </w:r>
    </w:p>
    <w:p w14:paraId="300D6B38" w14:textId="77777777" w:rsidR="00C74AA6" w:rsidRPr="00DA3743" w:rsidRDefault="00C74AA6" w:rsidP="006902F7">
      <w:pPr>
        <w:suppressAutoHyphens/>
        <w:rPr>
          <w:spacing w:val="-2"/>
          <w:u w:val="single"/>
        </w:rPr>
      </w:pPr>
    </w:p>
    <w:p w14:paraId="745F56F9" w14:textId="358AFCB5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Bijotrasformazzjoni</w:t>
      </w:r>
    </w:p>
    <w:p w14:paraId="10061B3A" w14:textId="77777777" w:rsidR="005E2F60" w:rsidRPr="00DA3743" w:rsidRDefault="005E2F60" w:rsidP="006902F7">
      <w:pPr>
        <w:keepNext/>
        <w:suppressAutoHyphens/>
      </w:pPr>
    </w:p>
    <w:p w14:paraId="745F56FA" w14:textId="3DC8CCE1" w:rsidR="00843B14" w:rsidRPr="00DA3743" w:rsidRDefault="005E3319" w:rsidP="006902F7">
      <w:pPr>
        <w:suppressAutoHyphens/>
      </w:pPr>
      <w:r w:rsidRPr="00DA3743">
        <w:t>Mhijiex</w:t>
      </w:r>
      <w:r w:rsidRPr="00DA3743">
        <w:rPr>
          <w:spacing w:val="-5"/>
        </w:rPr>
        <w:t xml:space="preserve"> </w:t>
      </w:r>
      <w:r w:rsidRPr="00DA3743">
        <w:t>magħrufa</w:t>
      </w:r>
      <w:r w:rsidRPr="00DA3743">
        <w:rPr>
          <w:spacing w:val="-5"/>
        </w:rPr>
        <w:t xml:space="preserve"> </w:t>
      </w:r>
      <w:r w:rsidRPr="00DA3743">
        <w:t>n-nisġa</w:t>
      </w:r>
      <w:r w:rsidRPr="00DA3743">
        <w:rPr>
          <w:spacing w:val="-5"/>
        </w:rPr>
        <w:t xml:space="preserve"> </w:t>
      </w:r>
      <w:r w:rsidRPr="00DA3743">
        <w:t>eżatta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metaboliżmu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ustekinumab.</w:t>
      </w:r>
    </w:p>
    <w:p w14:paraId="745F56FB" w14:textId="77777777" w:rsidR="00843B14" w:rsidRPr="00DA3743" w:rsidRDefault="00843B14" w:rsidP="006902F7">
      <w:pPr>
        <w:suppressAutoHyphens/>
      </w:pPr>
    </w:p>
    <w:p w14:paraId="745F56FC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Eliminazzjoni</w:t>
      </w:r>
    </w:p>
    <w:p w14:paraId="5DF46B70" w14:textId="77777777" w:rsidR="005E2F60" w:rsidRPr="00DA3743" w:rsidRDefault="005E2F60" w:rsidP="006902F7">
      <w:pPr>
        <w:keepNext/>
        <w:suppressAutoHyphens/>
      </w:pPr>
    </w:p>
    <w:p w14:paraId="745F56FD" w14:textId="4D45274F" w:rsidR="00843B14" w:rsidRPr="00DA3743" w:rsidRDefault="005E3319" w:rsidP="006902F7">
      <w:pPr>
        <w:suppressAutoHyphens/>
      </w:pPr>
      <w:r w:rsidRPr="00DA3743">
        <w:t xml:space="preserve">Il-medjan tat-tneħħija sistemika (CL) wara doża waħda mogħtija fil-vina lill-pazjenti bi psorijasi kien </w:t>
      </w:r>
      <w:r w:rsidRPr="00DA3743">
        <w:rPr>
          <w:position w:val="2"/>
        </w:rPr>
        <w:t>f’medda bejn 1.99</w:t>
      </w:r>
      <w:r w:rsidR="005E2F60" w:rsidRPr="00DA3743">
        <w:rPr>
          <w:position w:val="2"/>
        </w:rPr>
        <w:t> </w:t>
      </w:r>
      <w:r w:rsidRPr="00DA3743">
        <w:rPr>
          <w:position w:val="2"/>
        </w:rPr>
        <w:t>u 2.34</w:t>
      </w:r>
      <w:r w:rsidR="00150EEC" w:rsidRPr="00DA3743">
        <w:rPr>
          <w:position w:val="2"/>
        </w:rPr>
        <w:t> mL</w:t>
      </w:r>
      <w:r w:rsidRPr="00DA3743">
        <w:rPr>
          <w:position w:val="2"/>
        </w:rPr>
        <w:t>/jum/kg. Il-medjan tal-half-life (t</w:t>
      </w:r>
      <w:r w:rsidRPr="00DA3743">
        <w:rPr>
          <w:sz w:val="14"/>
        </w:rPr>
        <w:t>1/2</w:t>
      </w:r>
      <w:r w:rsidRPr="00DA3743">
        <w:rPr>
          <w:position w:val="2"/>
        </w:rPr>
        <w:t xml:space="preserve">) ta’ ustekinumab kien bejn wieħed u </w:t>
      </w:r>
      <w:r w:rsidRPr="00DA3743">
        <w:t>ieħor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3</w:t>
      </w:r>
      <w:r w:rsidR="005E2F60" w:rsidRPr="00DA3743">
        <w:t> </w:t>
      </w:r>
      <w:r w:rsidRPr="00DA3743">
        <w:t>ġimgħat</w:t>
      </w:r>
      <w:r w:rsidRPr="00DA3743">
        <w:rPr>
          <w:spacing w:val="-1"/>
        </w:rPr>
        <w:t xml:space="preserve"> </w:t>
      </w:r>
      <w:r w:rsidRPr="00DA3743">
        <w:t>f’pazjenti</w:t>
      </w:r>
      <w:r w:rsidRPr="00DA3743">
        <w:rPr>
          <w:spacing w:val="-1"/>
        </w:rPr>
        <w:t xml:space="preserve"> </w:t>
      </w:r>
      <w:r w:rsidRPr="00DA3743">
        <w:t>bil-psorijasi,</w:t>
      </w:r>
      <w:r w:rsidRPr="00DA3743">
        <w:rPr>
          <w:spacing w:val="-1"/>
        </w:rPr>
        <w:t xml:space="preserve"> </w:t>
      </w:r>
      <w:r w:rsidRPr="00DA3743">
        <w:t>artrite</w:t>
      </w:r>
      <w:r w:rsidRPr="00DA3743">
        <w:rPr>
          <w:spacing w:val="-1"/>
        </w:rPr>
        <w:t xml:space="preserve"> </w:t>
      </w:r>
      <w:r w:rsidRPr="00DA3743">
        <w:t>psorjatika</w:t>
      </w:r>
      <w:r w:rsidR="005E1059" w:rsidRPr="00DA3743">
        <w:t xml:space="preserve"> jew</w:t>
      </w:r>
      <w:r w:rsidRPr="00DA3743">
        <w:t xml:space="preserve"> il-marda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Crohn, fuq medda minn 15</w:t>
      </w:r>
      <w:r w:rsidR="005E2F60" w:rsidRPr="00DA3743">
        <w:t> </w:t>
      </w:r>
      <w:r w:rsidRPr="00DA3743">
        <w:t>sa 32</w:t>
      </w:r>
      <w:r w:rsidR="005E2F60" w:rsidRPr="00DA3743">
        <w:t> </w:t>
      </w:r>
      <w:r w:rsidRPr="00DA3743">
        <w:t>jum fl-istudji kollha tal-psorijasi u artrite psorjatika. F’analiżi ta’ farmakokinetika tal-popolazzjoni, hu maħsub li t-tneħħija (CL/F) u l-volum ta’ distribuzzjoni (V/F) kienu 0.465</w:t>
      </w:r>
      <w:r w:rsidR="005E2F60" w:rsidRPr="00DA3743">
        <w:t> </w:t>
      </w:r>
      <w:r w:rsidR="005E1059" w:rsidRPr="00DA3743">
        <w:t>L</w:t>
      </w:r>
      <w:r w:rsidRPr="00DA3743">
        <w:t>/jum and 15.7</w:t>
      </w:r>
      <w:r w:rsidR="005E2F60" w:rsidRPr="00DA3743">
        <w:t> </w:t>
      </w:r>
      <w:r w:rsidR="00D73CB7" w:rsidRPr="00DA3743">
        <w:t>L</w:t>
      </w:r>
      <w:r w:rsidRPr="00DA3743">
        <w:t>, rispettivament, f’pazjenti bil-psorijasi. Is-CL/F ta’ ustekinumab kien l</w:t>
      </w:r>
      <w:r w:rsidR="00406D06" w:rsidRPr="00DA3743">
        <w:noBreakHyphen/>
      </w:r>
      <w:r w:rsidRPr="00DA3743">
        <w:t>istess</w:t>
      </w:r>
      <w:r w:rsidRPr="00DA3743">
        <w:rPr>
          <w:spacing w:val="-2"/>
        </w:rPr>
        <w:t xml:space="preserve"> </w:t>
      </w:r>
      <w:r w:rsidRPr="00DA3743">
        <w:t>fl-irġiel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fin-nisa.</w:t>
      </w:r>
      <w:r w:rsidRPr="00DA3743">
        <w:rPr>
          <w:spacing w:val="-3"/>
        </w:rPr>
        <w:t xml:space="preserve"> </w:t>
      </w:r>
      <w:r w:rsidRPr="00DA3743">
        <w:t>Analiżi</w:t>
      </w:r>
      <w:r w:rsidRPr="00DA3743">
        <w:rPr>
          <w:spacing w:val="-3"/>
        </w:rPr>
        <w:t xml:space="preserve"> </w:t>
      </w:r>
      <w:r w:rsidRPr="00DA3743">
        <w:t>tal-farmakokinetika</w:t>
      </w:r>
      <w:r w:rsidRPr="00DA3743">
        <w:rPr>
          <w:spacing w:val="-3"/>
        </w:rPr>
        <w:t xml:space="preserve"> </w:t>
      </w:r>
      <w:r w:rsidRPr="00DA3743">
        <w:t>tal-popolazzjoni</w:t>
      </w:r>
      <w:r w:rsidRPr="00DA3743">
        <w:rPr>
          <w:spacing w:val="-3"/>
        </w:rPr>
        <w:t xml:space="preserve"> </w:t>
      </w:r>
      <w:r w:rsidRPr="00DA3743">
        <w:t>wriet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kien</w:t>
      </w:r>
      <w:r w:rsidRPr="00DA3743">
        <w:rPr>
          <w:spacing w:val="-3"/>
        </w:rPr>
        <w:t xml:space="preserve"> </w:t>
      </w:r>
      <w:r w:rsidRPr="00DA3743">
        <w:t>hemm</w:t>
      </w:r>
      <w:r w:rsidRPr="00DA3743">
        <w:rPr>
          <w:spacing w:val="-3"/>
        </w:rPr>
        <w:t xml:space="preserve"> </w:t>
      </w:r>
      <w:r w:rsidRPr="00DA3743">
        <w:t>tendenza</w:t>
      </w:r>
      <w:r w:rsidRPr="00DA3743">
        <w:rPr>
          <w:spacing w:val="-3"/>
        </w:rPr>
        <w:t xml:space="preserve"> </w:t>
      </w:r>
      <w:r w:rsidRPr="00DA3743">
        <w:t>ta’ tneħħija ogħla ta’ ustekinumab f’pazjenti li kellhom riżultat pożittiv għal antikorpi ta’ ustekinumab.</w:t>
      </w:r>
    </w:p>
    <w:p w14:paraId="0FAA0FB5" w14:textId="77777777" w:rsidR="00C74AA6" w:rsidRPr="00DA3743" w:rsidRDefault="00C74AA6" w:rsidP="006902F7">
      <w:pPr>
        <w:suppressAutoHyphens/>
        <w:rPr>
          <w:u w:val="single"/>
        </w:rPr>
      </w:pPr>
    </w:p>
    <w:p w14:paraId="745F56FE" w14:textId="0DD7176B" w:rsidR="00843B14" w:rsidRPr="00DA3743" w:rsidRDefault="005E3319" w:rsidP="006902F7">
      <w:pPr>
        <w:keepNext/>
        <w:suppressAutoHyphens/>
        <w:rPr>
          <w:spacing w:val="-4"/>
          <w:u w:val="single"/>
        </w:rPr>
      </w:pPr>
      <w:r w:rsidRPr="00DA3743">
        <w:rPr>
          <w:u w:val="single"/>
        </w:rPr>
        <w:lastRenderedPageBreak/>
        <w:t>Il-kwalità</w:t>
      </w:r>
      <w:r w:rsidRPr="00DA3743">
        <w:rPr>
          <w:spacing w:val="-14"/>
          <w:u w:val="single"/>
        </w:rPr>
        <w:t xml:space="preserve"> </w:t>
      </w:r>
      <w:r w:rsidRPr="00DA3743">
        <w:rPr>
          <w:u w:val="single"/>
        </w:rPr>
        <w:t>lineari</w:t>
      </w:r>
      <w:r w:rsidRPr="00DA3743">
        <w:rPr>
          <w:spacing w:val="-12"/>
          <w:u w:val="single"/>
        </w:rPr>
        <w:t xml:space="preserve"> </w:t>
      </w:r>
      <w:r w:rsidRPr="00DA3743">
        <w:rPr>
          <w:u w:val="single"/>
        </w:rPr>
        <w:t>tad-</w:t>
      </w:r>
      <w:r w:rsidRPr="00DA3743">
        <w:rPr>
          <w:spacing w:val="-4"/>
          <w:u w:val="single"/>
        </w:rPr>
        <w:t>doża</w:t>
      </w:r>
    </w:p>
    <w:p w14:paraId="07074BB3" w14:textId="77777777" w:rsidR="005E2F60" w:rsidRPr="00DA3743" w:rsidRDefault="005E2F60" w:rsidP="006902F7">
      <w:pPr>
        <w:keepNext/>
        <w:suppressAutoHyphens/>
      </w:pPr>
    </w:p>
    <w:p w14:paraId="745F56FF" w14:textId="3D9C6893" w:rsidR="00843B14" w:rsidRPr="00DA3743" w:rsidRDefault="005E3319" w:rsidP="006902F7">
      <w:pPr>
        <w:suppressAutoHyphens/>
      </w:pPr>
      <w:r w:rsidRPr="00DA3743">
        <w:rPr>
          <w:position w:val="2"/>
        </w:rPr>
        <w:t>L-esponiment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sistemiku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ta’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ustekinumab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(C</w:t>
      </w:r>
      <w:r w:rsidRPr="00DA3743">
        <w:rPr>
          <w:sz w:val="14"/>
        </w:rPr>
        <w:t>max</w:t>
      </w:r>
      <w:r w:rsidRPr="00DA3743">
        <w:rPr>
          <w:spacing w:val="15"/>
          <w:sz w:val="14"/>
        </w:rPr>
        <w:t xml:space="preserve"> </w:t>
      </w:r>
      <w:r w:rsidRPr="00DA3743">
        <w:rPr>
          <w:position w:val="2"/>
        </w:rPr>
        <w:t>u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AUC)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żdied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bejn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wieħed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u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ieħor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b’mod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 xml:space="preserve">proporzjonali </w:t>
      </w:r>
      <w:r w:rsidRPr="00DA3743">
        <w:t>mad-doża wara li ngħatat doża waħda ġol-vina f’dożi fuq medda ta’ bejn 0.09</w:t>
      </w:r>
      <w:r w:rsidR="00C84D29" w:rsidRPr="00DA3743">
        <w:t> mg</w:t>
      </w:r>
      <w:r w:rsidRPr="00DA3743">
        <w:t>/kg u 4.5</w:t>
      </w:r>
      <w:r w:rsidR="00C84D29" w:rsidRPr="00DA3743">
        <w:t> mg</w:t>
      </w:r>
      <w:r w:rsidRPr="00DA3743">
        <w:t>/kg, jew wara li ngħatat doża waħda taħt il-ġilda f’dożi fuq medda ta’ bejn wieħed u ieħor 24</w:t>
      </w:r>
      <w:r w:rsidR="00C84D29" w:rsidRPr="00DA3743">
        <w:t> mg</w:t>
      </w:r>
      <w:r w:rsidRPr="00DA3743">
        <w:t xml:space="preserve"> u 240</w:t>
      </w:r>
      <w:r w:rsidR="00C84D29" w:rsidRPr="00DA3743">
        <w:t> mg</w:t>
      </w:r>
      <w:r w:rsidRPr="00DA3743">
        <w:t xml:space="preserve"> f’pazjenti bil-psorijasi.</w:t>
      </w:r>
    </w:p>
    <w:p w14:paraId="6DF665E7" w14:textId="77777777" w:rsidR="00C74AA6" w:rsidRPr="00DA3743" w:rsidRDefault="00C74AA6" w:rsidP="006902F7">
      <w:pPr>
        <w:suppressAutoHyphens/>
        <w:rPr>
          <w:u w:val="single"/>
        </w:rPr>
      </w:pPr>
    </w:p>
    <w:p w14:paraId="745F5700" w14:textId="0A295033" w:rsidR="00843B14" w:rsidRPr="00DA3743" w:rsidRDefault="005E3319" w:rsidP="006902F7">
      <w:pPr>
        <w:keepNext/>
        <w:suppressAutoHyphens/>
        <w:rPr>
          <w:spacing w:val="-4"/>
          <w:u w:val="single"/>
        </w:rPr>
      </w:pPr>
      <w:r w:rsidRPr="00DA3743">
        <w:rPr>
          <w:u w:val="single"/>
        </w:rPr>
        <w:t>Doża</w:t>
      </w:r>
      <w:r w:rsidRPr="00DA3743">
        <w:rPr>
          <w:spacing w:val="-7"/>
          <w:u w:val="single"/>
        </w:rPr>
        <w:t xml:space="preserve"> </w:t>
      </w:r>
      <w:r w:rsidRPr="00DA3743">
        <w:rPr>
          <w:u w:val="single"/>
        </w:rPr>
        <w:t>waħda</w:t>
      </w:r>
      <w:r w:rsidRPr="00DA3743">
        <w:rPr>
          <w:spacing w:val="-5"/>
          <w:u w:val="single"/>
        </w:rPr>
        <w:t xml:space="preserve"> </w:t>
      </w:r>
      <w:r w:rsidRPr="00DA3743">
        <w:rPr>
          <w:u w:val="single"/>
        </w:rPr>
        <w:t>mqabbla</w:t>
      </w:r>
      <w:r w:rsidRPr="00DA3743">
        <w:rPr>
          <w:spacing w:val="-5"/>
          <w:u w:val="single"/>
        </w:rPr>
        <w:t xml:space="preserve"> </w:t>
      </w:r>
      <w:r w:rsidRPr="00DA3743">
        <w:rPr>
          <w:u w:val="single"/>
        </w:rPr>
        <w:t>ma’</w:t>
      </w:r>
      <w:r w:rsidRPr="00DA3743">
        <w:rPr>
          <w:spacing w:val="-5"/>
          <w:u w:val="single"/>
        </w:rPr>
        <w:t xml:space="preserve"> </w:t>
      </w:r>
      <w:r w:rsidRPr="00DA3743">
        <w:rPr>
          <w:u w:val="single"/>
        </w:rPr>
        <w:t>ħafna</w:t>
      </w:r>
      <w:r w:rsidRPr="00DA3743">
        <w:rPr>
          <w:spacing w:val="-4"/>
          <w:u w:val="single"/>
        </w:rPr>
        <w:t xml:space="preserve"> dożi</w:t>
      </w:r>
    </w:p>
    <w:p w14:paraId="311A0750" w14:textId="77777777" w:rsidR="005E2F60" w:rsidRPr="00DA3743" w:rsidRDefault="005E2F60" w:rsidP="006902F7">
      <w:pPr>
        <w:keepNext/>
        <w:suppressAutoHyphens/>
      </w:pPr>
    </w:p>
    <w:p w14:paraId="745F5702" w14:textId="71E25130" w:rsidR="00843B14" w:rsidRPr="00DA3743" w:rsidRDefault="005E3319" w:rsidP="006902F7">
      <w:pPr>
        <w:suppressAutoHyphens/>
      </w:pPr>
      <w:r w:rsidRPr="00DA3743">
        <w:t>Il-profili tal-ammont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ustekinumab</w:t>
      </w:r>
      <w:r w:rsidRPr="00DA3743">
        <w:rPr>
          <w:spacing w:val="-1"/>
        </w:rPr>
        <w:t xml:space="preserve"> </w:t>
      </w:r>
      <w:r w:rsidRPr="00DA3743">
        <w:t>fis-serum</w:t>
      </w:r>
      <w:r w:rsidRPr="00DA3743">
        <w:rPr>
          <w:spacing w:val="-1"/>
        </w:rPr>
        <w:t xml:space="preserve"> </w:t>
      </w:r>
      <w:r w:rsidRPr="00DA3743">
        <w:t>skont</w:t>
      </w:r>
      <w:r w:rsidRPr="00DA3743">
        <w:rPr>
          <w:spacing w:val="-1"/>
        </w:rPr>
        <w:t xml:space="preserve"> </w:t>
      </w:r>
      <w:r w:rsidRPr="00DA3743">
        <w:t>il-ħin ġeneralment</w:t>
      </w:r>
      <w:r w:rsidRPr="00DA3743">
        <w:rPr>
          <w:spacing w:val="-1"/>
        </w:rPr>
        <w:t xml:space="preserve"> </w:t>
      </w:r>
      <w:r w:rsidRPr="00DA3743">
        <w:t>setgħu</w:t>
      </w:r>
      <w:r w:rsidRPr="00DA3743">
        <w:rPr>
          <w:spacing w:val="-1"/>
        </w:rPr>
        <w:t xml:space="preserve"> </w:t>
      </w:r>
      <w:r w:rsidRPr="00DA3743">
        <w:t>jitbassru</w:t>
      </w:r>
      <w:r w:rsidRPr="00DA3743">
        <w:rPr>
          <w:spacing w:val="-1"/>
        </w:rPr>
        <w:t xml:space="preserve"> </w:t>
      </w:r>
      <w:r w:rsidRPr="00DA3743">
        <w:t>wara</w:t>
      </w:r>
      <w:r w:rsidRPr="00DA3743">
        <w:rPr>
          <w:spacing w:val="-1"/>
        </w:rPr>
        <w:t xml:space="preserve"> </w:t>
      </w:r>
      <w:r w:rsidRPr="00DA3743">
        <w:t>l-għoti ta’ doża waħda jew ħafna dożi taħt il-ġilda. F’pazjenti bil-psorijasi konċentrazzjonijiet ta’ ustekinumab fis-serum fl-istat fiss inkisbu sal-</w:t>
      </w:r>
      <w:r w:rsidR="00E16AA9" w:rsidRPr="00DA3743">
        <w:t>ġ</w:t>
      </w:r>
      <w:r w:rsidRPr="00DA3743">
        <w:t>imgħa 28 wara dożi tal-bidu li ngħataw taħt il-ġilda fil-</w:t>
      </w:r>
      <w:r w:rsidR="005E1059" w:rsidRPr="00DA3743">
        <w:t>ġ</w:t>
      </w:r>
      <w:r w:rsidRPr="00DA3743">
        <w:t>imgħat</w:t>
      </w:r>
      <w:r w:rsidRPr="00DA3743">
        <w:rPr>
          <w:spacing w:val="-1"/>
        </w:rPr>
        <w:t xml:space="preserve"> </w:t>
      </w:r>
      <w:r w:rsidRPr="00DA3743">
        <w:t>0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4</w:t>
      </w:r>
      <w:r w:rsidR="005E2F60" w:rsidRPr="00DA3743">
        <w:rPr>
          <w:spacing w:val="-3"/>
        </w:rPr>
        <w:t> </w:t>
      </w:r>
      <w:r w:rsidRPr="00DA3743">
        <w:t>segwiti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dożi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12-il-ġimgħa.</w:t>
      </w:r>
      <w:r w:rsidRPr="00DA3743">
        <w:rPr>
          <w:spacing w:val="-4"/>
        </w:rPr>
        <w:t xml:space="preserve"> </w:t>
      </w:r>
      <w:r w:rsidRPr="00DA3743">
        <w:t>Il-medjan</w:t>
      </w:r>
      <w:r w:rsidRPr="00DA3743">
        <w:rPr>
          <w:spacing w:val="-2"/>
        </w:rPr>
        <w:t xml:space="preserve"> </w:t>
      </w:r>
      <w:r w:rsidRPr="00DA3743">
        <w:t>tal-konċentrazzjoni</w:t>
      </w:r>
      <w:r w:rsidRPr="00DA3743">
        <w:rPr>
          <w:spacing w:val="-3"/>
        </w:rPr>
        <w:t xml:space="preserve"> </w:t>
      </w:r>
      <w:r w:rsidRPr="00DA3743">
        <w:t>minimali</w:t>
      </w:r>
      <w:r w:rsidRPr="00DA3743">
        <w:rPr>
          <w:spacing w:val="-3"/>
        </w:rPr>
        <w:t xml:space="preserve"> </w:t>
      </w:r>
      <w:r w:rsidRPr="00DA3743">
        <w:t>fl-istat fiss kien fuq medda minn 0.21</w:t>
      </w:r>
      <w:r w:rsidR="005E2F60" w:rsidRPr="00DA3743">
        <w:t> </w:t>
      </w:r>
      <w:r w:rsidRPr="00DA3743">
        <w:t>μg/mL sa 0.26</w:t>
      </w:r>
      <w:r w:rsidR="005E2F60" w:rsidRPr="00DA3743">
        <w:t> </w:t>
      </w:r>
      <w:r w:rsidRPr="00DA3743">
        <w:t>μg/mL (45</w:t>
      </w:r>
      <w:r w:rsidR="00C84D29" w:rsidRPr="00DA3743">
        <w:t> mg</w:t>
      </w:r>
      <w:r w:rsidRPr="00DA3743">
        <w:t>) u minn 0.47</w:t>
      </w:r>
      <w:r w:rsidR="005E2F60" w:rsidRPr="00DA3743">
        <w:t> </w:t>
      </w:r>
      <w:r w:rsidRPr="00DA3743">
        <w:t>μg/mL sa 0.49</w:t>
      </w:r>
      <w:r w:rsidR="005E2F60" w:rsidRPr="00DA3743">
        <w:t> </w:t>
      </w:r>
      <w:r w:rsidRPr="00DA3743">
        <w:t>μg/mL</w:t>
      </w:r>
      <w:r w:rsidR="00F834A2" w:rsidRPr="00DA3743">
        <w:t xml:space="preserve"> </w:t>
      </w:r>
      <w:r w:rsidRPr="00DA3743">
        <w:t>(90</w:t>
      </w:r>
      <w:r w:rsidR="00C84D29" w:rsidRPr="00DA3743">
        <w:rPr>
          <w:spacing w:val="-2"/>
        </w:rPr>
        <w:t> mg</w:t>
      </w:r>
      <w:r w:rsidRPr="00DA3743">
        <w:t>).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deher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kien</w:t>
      </w:r>
      <w:r w:rsidRPr="00DA3743">
        <w:rPr>
          <w:spacing w:val="-4"/>
        </w:rPr>
        <w:t xml:space="preserve"> </w:t>
      </w:r>
      <w:r w:rsidRPr="00DA3743">
        <w:t>hemm</w:t>
      </w:r>
      <w:r w:rsidRPr="00DA3743">
        <w:rPr>
          <w:spacing w:val="-4"/>
        </w:rPr>
        <w:t xml:space="preserve"> </w:t>
      </w:r>
      <w:r w:rsidRPr="00DA3743">
        <w:t>l-ebda</w:t>
      </w:r>
      <w:r w:rsidRPr="00DA3743">
        <w:rPr>
          <w:spacing w:val="-3"/>
        </w:rPr>
        <w:t xml:space="preserve"> </w:t>
      </w:r>
      <w:r w:rsidRPr="00DA3743">
        <w:t>akkumulazzjoni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konċentrazzjonijiet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fis</w:t>
      </w:r>
      <w:r w:rsidR="00406D06" w:rsidRPr="00DA3743">
        <w:noBreakHyphen/>
      </w:r>
      <w:r w:rsidRPr="00DA3743">
        <w:t>serum fuq perijodu ta’ żmien meta ngħata taħt il-ġilda kull 12-il ġimgħa.</w:t>
      </w:r>
    </w:p>
    <w:p w14:paraId="324EFC8A" w14:textId="77777777" w:rsidR="008119B3" w:rsidRPr="00DA3743" w:rsidRDefault="008119B3" w:rsidP="006902F7">
      <w:pPr>
        <w:suppressAutoHyphens/>
      </w:pPr>
    </w:p>
    <w:p w14:paraId="745F5705" w14:textId="138CC119" w:rsidR="00843B14" w:rsidRPr="00DA3743" w:rsidRDefault="005E3319" w:rsidP="006902F7">
      <w:pPr>
        <w:suppressAutoHyphens/>
      </w:pP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bil-marda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Crohn,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fil-vini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~6</w:t>
      </w:r>
      <w:r w:rsidR="00C84D29" w:rsidRPr="00DA3743">
        <w:rPr>
          <w:spacing w:val="-2"/>
        </w:rPr>
        <w:t> mg</w:t>
      </w:r>
      <w:r w:rsidRPr="00DA3743">
        <w:t>/kg,</w:t>
      </w:r>
      <w:r w:rsidRPr="00DA3743">
        <w:rPr>
          <w:spacing w:val="-3"/>
        </w:rPr>
        <w:t xml:space="preserve"> </w:t>
      </w:r>
      <w:r w:rsidRPr="00DA3743">
        <w:t>b’bidu</w:t>
      </w:r>
      <w:r w:rsidRPr="00DA3743">
        <w:rPr>
          <w:spacing w:val="-3"/>
        </w:rPr>
        <w:t xml:space="preserve"> </w:t>
      </w:r>
      <w:r w:rsidRPr="00DA3743">
        <w:t>f’ġimgħa</w:t>
      </w:r>
      <w:r w:rsidR="005E2F60" w:rsidRPr="00DA3743">
        <w:rPr>
          <w:spacing w:val="-4"/>
        </w:rPr>
        <w:t> </w:t>
      </w:r>
      <w:r w:rsidRPr="00DA3743">
        <w:t>8, għoti ta’ dożi ta’ manteniment taħt il-ġilda ta’ ustekinumab 90</w:t>
      </w:r>
      <w:r w:rsidR="00C84D29" w:rsidRPr="00DA3743">
        <w:t> mg</w:t>
      </w:r>
      <w:r w:rsidRPr="00DA3743">
        <w:t xml:space="preserve"> ingħata kull 8</w:t>
      </w:r>
      <w:r w:rsidR="005E2F60" w:rsidRPr="00DA3743">
        <w:t> </w:t>
      </w:r>
      <w:r w:rsidRPr="00DA3743">
        <w:t>jew 12-il ġimgħa.</w:t>
      </w:r>
      <w:r w:rsidR="005E2F60" w:rsidRPr="00DA3743">
        <w:t xml:space="preserve"> </w:t>
      </w:r>
      <w:r w:rsidRPr="00DA3743">
        <w:t>Konċentrazzjoni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stat</w:t>
      </w:r>
      <w:r w:rsidRPr="00DA3743">
        <w:rPr>
          <w:spacing w:val="-3"/>
        </w:rPr>
        <w:t xml:space="preserve"> </w:t>
      </w:r>
      <w:r w:rsidRPr="00DA3743">
        <w:t>fiss</w:t>
      </w:r>
      <w:r w:rsidRPr="00DA3743">
        <w:rPr>
          <w:spacing w:val="-3"/>
        </w:rPr>
        <w:t xml:space="preserve"> </w:t>
      </w:r>
      <w:r w:rsidRPr="00DA3743">
        <w:t>inkisbet</w:t>
      </w:r>
      <w:r w:rsidRPr="00DA3743">
        <w:rPr>
          <w:spacing w:val="-3"/>
        </w:rPr>
        <w:t xml:space="preserve"> </w:t>
      </w:r>
      <w:r w:rsidRPr="00DA3743">
        <w:t>sal-bidu</w:t>
      </w:r>
      <w:r w:rsidRPr="00DA3743">
        <w:rPr>
          <w:spacing w:val="-2"/>
        </w:rPr>
        <w:t xml:space="preserve"> </w:t>
      </w:r>
      <w:r w:rsidRPr="00DA3743">
        <w:t>tat-tieni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manteniment.</w:t>
      </w:r>
      <w:r w:rsidRPr="00DA3743">
        <w:rPr>
          <w:spacing w:val="-3"/>
        </w:rPr>
        <w:t xml:space="preserve"> </w:t>
      </w:r>
      <w:r w:rsidRPr="00DA3743">
        <w:t>F’pazjenti bil-marda ta’ Crohn, il-medjan tal-inqas konċentrazzjonijiet fi stat fiss varja minn 1.97</w:t>
      </w:r>
      <w:r w:rsidR="005E2F60" w:rsidRPr="00DA3743">
        <w:t> </w:t>
      </w:r>
      <w:r w:rsidRPr="00DA3743">
        <w:t>μg/mL sa</w:t>
      </w:r>
      <w:r w:rsidR="005E2F60" w:rsidRPr="00DA3743">
        <w:t xml:space="preserve"> </w:t>
      </w:r>
      <w:r w:rsidRPr="00DA3743">
        <w:t>2.24</w:t>
      </w:r>
      <w:r w:rsidR="005E2F60" w:rsidRPr="00DA3743">
        <w:t> </w:t>
      </w:r>
      <w:r w:rsidRPr="00DA3743">
        <w:t>μg/mL u minn 0.61</w:t>
      </w:r>
      <w:r w:rsidR="005E2F60" w:rsidRPr="00DA3743">
        <w:t> </w:t>
      </w:r>
      <w:r w:rsidRPr="00DA3743">
        <w:t>μg/mL sa 0.76</w:t>
      </w:r>
      <w:r w:rsidR="005E2F60" w:rsidRPr="00DA3743">
        <w:t> </w:t>
      </w:r>
      <w:r w:rsidRPr="00DA3743">
        <w:t>μg/mL għal ustekinumab 90</w:t>
      </w:r>
      <w:r w:rsidR="00C84D29" w:rsidRPr="00DA3743">
        <w:t> mg</w:t>
      </w:r>
      <w:r w:rsidRPr="00DA3743">
        <w:t xml:space="preserve"> kull 8</w:t>
      </w:r>
      <w:r w:rsidR="005E2F60" w:rsidRPr="00DA3743">
        <w:t> </w:t>
      </w:r>
      <w:r w:rsidRPr="00DA3743">
        <w:t>ġimgħat jew kull 12-il ġimgħa rispettivament. L-inqas livelli ta’ ustekinumab fi stat fiss li rriżultaw minn ustekinumab 90</w:t>
      </w:r>
      <w:r w:rsidR="00C84D29" w:rsidRPr="00DA3743">
        <w:t> mg</w:t>
      </w:r>
      <w:r w:rsidRPr="00DA3743">
        <w:t xml:space="preserve"> kull 8</w:t>
      </w:r>
      <w:r w:rsidR="005E2F60" w:rsidRPr="00DA3743">
        <w:t> </w:t>
      </w:r>
      <w:r w:rsidRPr="00DA3743">
        <w:t>ġimgħat kienu assoċjati ma’ rati ogħla ta’ remissjoni klinika meta mqabbel mal-inqas livelli fi stat fiss wara 90</w:t>
      </w:r>
      <w:r w:rsidR="00C84D29" w:rsidRPr="00DA3743">
        <w:t> mg</w:t>
      </w:r>
      <w:r w:rsidRPr="00DA3743">
        <w:t xml:space="preserve"> kull 12-il ġimgħa.</w:t>
      </w:r>
    </w:p>
    <w:p w14:paraId="25205DDF" w14:textId="77777777" w:rsidR="00C74AA6" w:rsidRPr="00DA3743" w:rsidRDefault="00C74AA6" w:rsidP="006902F7">
      <w:pPr>
        <w:suppressAutoHyphens/>
        <w:rPr>
          <w:u w:val="single"/>
        </w:rPr>
      </w:pPr>
    </w:p>
    <w:p w14:paraId="745F5706" w14:textId="20B043A9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L-impatt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tal-piż</w:t>
      </w:r>
      <w:r w:rsidRPr="00DA3743">
        <w:rPr>
          <w:spacing w:val="-6"/>
          <w:u w:val="single"/>
        </w:rPr>
        <w:t xml:space="preserve"> </w:t>
      </w:r>
      <w:r w:rsidRPr="00DA3743">
        <w:rPr>
          <w:u w:val="single"/>
        </w:rPr>
        <w:t>fuq</w:t>
      </w:r>
      <w:r w:rsidRPr="00DA3743">
        <w:rPr>
          <w:spacing w:val="-5"/>
          <w:u w:val="single"/>
        </w:rPr>
        <w:t xml:space="preserve"> </w:t>
      </w:r>
      <w:r w:rsidRPr="00DA3743">
        <w:rPr>
          <w:u w:val="single"/>
        </w:rPr>
        <w:t>il-</w:t>
      </w:r>
      <w:r w:rsidRPr="00DA3743">
        <w:rPr>
          <w:spacing w:val="-2"/>
          <w:u w:val="single"/>
        </w:rPr>
        <w:t>farmakokinetika</w:t>
      </w:r>
    </w:p>
    <w:p w14:paraId="3C9BE2EF" w14:textId="77777777" w:rsidR="005E2F60" w:rsidRPr="00DA3743" w:rsidRDefault="005E2F60" w:rsidP="006902F7">
      <w:pPr>
        <w:keepNext/>
        <w:suppressAutoHyphens/>
      </w:pPr>
    </w:p>
    <w:p w14:paraId="745F5708" w14:textId="061689EA" w:rsidR="00843B14" w:rsidRPr="00DA3743" w:rsidRDefault="005E3319" w:rsidP="006902F7">
      <w:pPr>
        <w:suppressAutoHyphens/>
      </w:pPr>
      <w:r w:rsidRPr="00DA3743">
        <w:t xml:space="preserve">F’analiżi tal-farmakokinetika tal-popolazzjoni bl-użu ta’ dejta minn pazjenti bi psorijasi, instab li l-piż tal-ġisem kien l-aktar parametru sinifikanti li qed jaffettwa t-tneħħija ta’ ustekinumab. Il-medjan ta’ CL/F f’pazjenti b’piż </w:t>
      </w:r>
      <w:r w:rsidR="00EF5590" w:rsidRPr="00DA3743">
        <w:t>&gt; </w:t>
      </w:r>
      <w:r w:rsidRPr="00DA3743">
        <w:t>100</w:t>
      </w:r>
      <w:r w:rsidR="00150EEC" w:rsidRPr="00DA3743">
        <w:t> kg</w:t>
      </w:r>
      <w:r w:rsidRPr="00DA3743">
        <w:t xml:space="preserve"> kien bejn wieħed u ieħor 55% ogħla meta mqabbel ma’ pazjenti b’piż ta’ </w:t>
      </w:r>
      <w:r w:rsidR="00EF5590" w:rsidRPr="00DA3743">
        <w:t>≤ </w:t>
      </w:r>
      <w:r w:rsidRPr="00DA3743">
        <w:t>100</w:t>
      </w:r>
      <w:r w:rsidR="00150EEC" w:rsidRPr="00DA3743">
        <w:t> kg</w:t>
      </w:r>
      <w:r w:rsidRPr="00DA3743">
        <w:t xml:space="preserve">. Il-medjan ta’ V/F f’pazjenti b’piż </w:t>
      </w:r>
      <w:r w:rsidR="00EF5590" w:rsidRPr="00DA3743">
        <w:t>&gt; </w:t>
      </w:r>
      <w:r w:rsidRPr="00DA3743">
        <w:t>100</w:t>
      </w:r>
      <w:r w:rsidR="00150EEC" w:rsidRPr="00DA3743">
        <w:t> kg</w:t>
      </w:r>
      <w:r w:rsidRPr="00DA3743">
        <w:t xml:space="preserve"> kien bejn wieħed u ieħor 37% ogħla meta mqabbel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b’piż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EF5590" w:rsidRPr="00DA3743">
        <w:t>≤ </w:t>
      </w:r>
      <w:r w:rsidRPr="00DA3743">
        <w:t>100</w:t>
      </w:r>
      <w:r w:rsidR="00150EEC" w:rsidRPr="00DA3743">
        <w:rPr>
          <w:spacing w:val="-2"/>
        </w:rPr>
        <w:t> kg</w:t>
      </w:r>
      <w:r w:rsidRPr="00DA3743">
        <w:t>.</w:t>
      </w:r>
      <w:r w:rsidRPr="00DA3743">
        <w:rPr>
          <w:spacing w:val="-5"/>
        </w:rPr>
        <w:t xml:space="preserve"> </w:t>
      </w:r>
      <w:r w:rsidRPr="00DA3743">
        <w:t>Il-medjan</w:t>
      </w:r>
      <w:r w:rsidRPr="00DA3743">
        <w:rPr>
          <w:spacing w:val="-2"/>
        </w:rPr>
        <w:t xml:space="preserve"> </w:t>
      </w:r>
      <w:r w:rsidRPr="00DA3743">
        <w:t>tal-konċentrazzjonijiet</w:t>
      </w:r>
      <w:r w:rsidRPr="00DA3743">
        <w:rPr>
          <w:spacing w:val="-3"/>
        </w:rPr>
        <w:t xml:space="preserve"> </w:t>
      </w:r>
      <w:r w:rsidRPr="00DA3743">
        <w:t>minimi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fis</w:t>
      </w:r>
      <w:r w:rsidR="00406D06" w:rsidRPr="00DA3743">
        <w:noBreakHyphen/>
      </w:r>
      <w:r w:rsidRPr="00DA3743">
        <w:t>serum f’pazjenti b’piż akbar (</w:t>
      </w:r>
      <w:r w:rsidR="00EF5590" w:rsidRPr="00DA3743">
        <w:t>&gt; </w:t>
      </w:r>
      <w:r w:rsidRPr="00DA3743">
        <w:t>100</w:t>
      </w:r>
      <w:r w:rsidR="00150EEC" w:rsidRPr="00DA3743">
        <w:t> kg</w:t>
      </w:r>
      <w:r w:rsidRPr="00DA3743">
        <w:t>) fil-grupp ta’ 90</w:t>
      </w:r>
      <w:r w:rsidR="00C84D29" w:rsidRPr="00DA3743">
        <w:t> mg</w:t>
      </w:r>
      <w:r w:rsidRPr="00DA3743">
        <w:t xml:space="preserve"> kien jixbah dak f’pazjenti b’piż anqas</w:t>
      </w:r>
      <w:r w:rsidR="00F834A2" w:rsidRPr="00DA3743">
        <w:t xml:space="preserve"> </w:t>
      </w:r>
      <w:r w:rsidRPr="00DA3743">
        <w:t>(</w:t>
      </w:r>
      <w:r w:rsidR="00EF5590" w:rsidRPr="00DA3743">
        <w:t>≤ </w:t>
      </w:r>
      <w:r w:rsidRPr="00DA3743">
        <w:t>100</w:t>
      </w:r>
      <w:r w:rsidR="00150EEC" w:rsidRPr="00DA3743">
        <w:rPr>
          <w:spacing w:val="-2"/>
        </w:rPr>
        <w:t> kg</w:t>
      </w:r>
      <w:r w:rsidRPr="00DA3743">
        <w:t>)</w:t>
      </w:r>
      <w:r w:rsidRPr="00DA3743">
        <w:rPr>
          <w:spacing w:val="-3"/>
        </w:rPr>
        <w:t xml:space="preserve"> </w:t>
      </w:r>
      <w:r w:rsidRPr="00DA3743">
        <w:t>fil-grupp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45</w:t>
      </w:r>
      <w:r w:rsidR="00C84D29" w:rsidRPr="00DA3743">
        <w:rPr>
          <w:spacing w:val="-5"/>
        </w:rPr>
        <w:t> mg</w:t>
      </w:r>
      <w:r w:rsidRPr="00DA3743">
        <w:t>.</w:t>
      </w:r>
      <w:r w:rsidRPr="00DA3743">
        <w:rPr>
          <w:spacing w:val="-4"/>
        </w:rPr>
        <w:t xml:space="preserve"> </w:t>
      </w:r>
      <w:r w:rsidRPr="00DA3743">
        <w:t>Riżultati</w:t>
      </w:r>
      <w:r w:rsidRPr="00DA3743">
        <w:rPr>
          <w:spacing w:val="-3"/>
        </w:rPr>
        <w:t xml:space="preserve"> </w:t>
      </w:r>
      <w:r w:rsidRPr="00DA3743">
        <w:t>simili</w:t>
      </w:r>
      <w:r w:rsidRPr="00DA3743">
        <w:rPr>
          <w:spacing w:val="-3"/>
        </w:rPr>
        <w:t xml:space="preserve"> </w:t>
      </w:r>
      <w:r w:rsidRPr="00DA3743">
        <w:t>nkisbu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analiżi</w:t>
      </w:r>
      <w:r w:rsidRPr="00DA3743">
        <w:rPr>
          <w:spacing w:val="-3"/>
        </w:rPr>
        <w:t xml:space="preserve"> </w:t>
      </w:r>
      <w:r w:rsidRPr="00DA3743">
        <w:t>farmakokinetika</w:t>
      </w:r>
      <w:r w:rsidRPr="00DA3743">
        <w:rPr>
          <w:spacing w:val="-3"/>
        </w:rPr>
        <w:t xml:space="preserve"> </w:t>
      </w:r>
      <w:r w:rsidRPr="00DA3743">
        <w:t>konfermatorja</w:t>
      </w:r>
      <w:r w:rsidR="00F834A2" w:rsidRPr="00DA3743">
        <w:rPr>
          <w:spacing w:val="-3"/>
        </w:rPr>
        <w:t xml:space="preserve"> </w:t>
      </w:r>
      <w:r w:rsidRPr="00DA3743">
        <w:t>tal</w:t>
      </w:r>
      <w:r w:rsidR="00406D06" w:rsidRPr="00DA3743">
        <w:noBreakHyphen/>
      </w:r>
      <w:r w:rsidRPr="00DA3743">
        <w:t>popolazzjoni bl-użu ta’ dejta minn pazjenti b’artrite psorjatika.</w:t>
      </w:r>
    </w:p>
    <w:p w14:paraId="45ECE3F7" w14:textId="77777777" w:rsidR="00C74AA6" w:rsidRPr="00DA3743" w:rsidRDefault="00C74AA6" w:rsidP="006902F7">
      <w:pPr>
        <w:suppressAutoHyphens/>
        <w:rPr>
          <w:u w:val="single"/>
        </w:rPr>
      </w:pPr>
    </w:p>
    <w:p w14:paraId="745F5709" w14:textId="65BE05AE" w:rsidR="00843B14" w:rsidRPr="00DA3743" w:rsidRDefault="005E3319" w:rsidP="006902F7">
      <w:pPr>
        <w:keepNext/>
        <w:suppressAutoHyphens/>
        <w:rPr>
          <w:spacing w:val="-4"/>
          <w:u w:val="single"/>
        </w:rPr>
      </w:pPr>
      <w:r w:rsidRPr="00DA3743">
        <w:rPr>
          <w:u w:val="single"/>
        </w:rPr>
        <w:t>Aġġustmanet</w:t>
      </w:r>
      <w:r w:rsidRPr="00DA3743">
        <w:rPr>
          <w:spacing w:val="-14"/>
          <w:u w:val="single"/>
        </w:rPr>
        <w:t xml:space="preserve"> </w:t>
      </w:r>
      <w:r w:rsidRPr="00DA3743">
        <w:rPr>
          <w:u w:val="single"/>
        </w:rPr>
        <w:t>fil-frekwenza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tal-għoti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tad-</w:t>
      </w:r>
      <w:r w:rsidRPr="00DA3743">
        <w:rPr>
          <w:spacing w:val="-4"/>
          <w:u w:val="single"/>
        </w:rPr>
        <w:t>doża</w:t>
      </w:r>
    </w:p>
    <w:p w14:paraId="7CAAFDD1" w14:textId="77777777" w:rsidR="005E2F60" w:rsidRPr="00DA3743" w:rsidRDefault="005E2F60" w:rsidP="006902F7">
      <w:pPr>
        <w:keepNext/>
        <w:suppressAutoHyphens/>
      </w:pPr>
    </w:p>
    <w:p w14:paraId="745F570C" w14:textId="6CD0764E" w:rsidR="00843B14" w:rsidRPr="00DA3743" w:rsidRDefault="005E3319" w:rsidP="006902F7">
      <w:pPr>
        <w:suppressAutoHyphens/>
      </w:pPr>
      <w:r w:rsidRPr="00DA3743">
        <w:t>F’pazjenti bil-marda ta’ Crohn, abbażi tad-data osservata u analiżi PK ta’ popolazzjoni,</w:t>
      </w:r>
      <w:r w:rsidRPr="00DA3743">
        <w:rPr>
          <w:spacing w:val="-1"/>
        </w:rPr>
        <w:t xml:space="preserve"> </w:t>
      </w:r>
      <w:r w:rsidRPr="00DA3743">
        <w:t>individwi</w:t>
      </w:r>
      <w:r w:rsidRPr="00DA3743">
        <w:rPr>
          <w:spacing w:val="-1"/>
        </w:rPr>
        <w:t xml:space="preserve"> </w:t>
      </w:r>
      <w:r w:rsidRPr="00DA3743">
        <w:t>arbitrarji</w:t>
      </w:r>
      <w:r w:rsidRPr="00DA3743">
        <w:rPr>
          <w:spacing w:val="-1"/>
        </w:rPr>
        <w:t xml:space="preserve"> </w:t>
      </w:r>
      <w:r w:rsidRPr="00DA3743">
        <w:t>li</w:t>
      </w:r>
      <w:r w:rsidRPr="00DA3743">
        <w:rPr>
          <w:spacing w:val="-1"/>
        </w:rPr>
        <w:t xml:space="preserve"> </w:t>
      </w:r>
      <w:r w:rsidRPr="00DA3743">
        <w:t>tilfu</w:t>
      </w:r>
      <w:r w:rsidRPr="00DA3743">
        <w:rPr>
          <w:spacing w:val="-1"/>
        </w:rPr>
        <w:t xml:space="preserve"> </w:t>
      </w:r>
      <w:r w:rsidRPr="00DA3743">
        <w:t>rispons</w:t>
      </w:r>
      <w:r w:rsidRPr="00DA3743">
        <w:rPr>
          <w:spacing w:val="-1"/>
        </w:rPr>
        <w:t xml:space="preserve"> </w:t>
      </w:r>
      <w:r w:rsidRPr="00DA3743">
        <w:t>għat-trattament</w:t>
      </w:r>
      <w:r w:rsidRPr="00DA3743">
        <w:rPr>
          <w:spacing w:val="-1"/>
        </w:rPr>
        <w:t xml:space="preserve"> </w:t>
      </w:r>
      <w:r w:rsidRPr="00DA3743">
        <w:t>mal-ħin</w:t>
      </w:r>
      <w:r w:rsidRPr="00DA3743">
        <w:rPr>
          <w:spacing w:val="-1"/>
        </w:rPr>
        <w:t xml:space="preserve"> </w:t>
      </w:r>
      <w:r w:rsidRPr="00DA3743">
        <w:t>kellhom</w:t>
      </w:r>
      <w:r w:rsidRPr="00DA3743">
        <w:rPr>
          <w:spacing w:val="-1"/>
        </w:rPr>
        <w:t xml:space="preserve"> </w:t>
      </w:r>
      <w:r w:rsidRPr="00DA3743">
        <w:t>konċentrazzjonijiet aktar baxxi ta’ ustekinumab fis-serum meta mqabbla ma’ dawk li ma tilfux ir-rispons. Fil-marda ta’ Crohn, aġġustament fid-doża minn 90</w:t>
      </w:r>
      <w:r w:rsidR="00C84D29" w:rsidRPr="00DA3743">
        <w:t> mg</w:t>
      </w:r>
      <w:r w:rsidRPr="00DA3743">
        <w:t xml:space="preserve"> kull 12-il ġimgħa għal 90</w:t>
      </w:r>
      <w:r w:rsidR="00C84D29" w:rsidRPr="00DA3743">
        <w:t> mg</w:t>
      </w:r>
      <w:r w:rsidRPr="00DA3743">
        <w:t xml:space="preserve"> kull 8</w:t>
      </w:r>
      <w:r w:rsidR="00BB192A" w:rsidRPr="00DA3743">
        <w:t> </w:t>
      </w:r>
      <w:r w:rsidRPr="00DA3743">
        <w:t>ġimgħat ġie assoċjat ma’ żieda fl-inqas konċentrazzjonijiet ta’ ustekinumab fis-serum u żieda fl-effikaċja.</w:t>
      </w:r>
    </w:p>
    <w:p w14:paraId="745F570D" w14:textId="77777777" w:rsidR="00843B14" w:rsidRPr="00DA3743" w:rsidRDefault="00843B14" w:rsidP="006902F7">
      <w:pPr>
        <w:suppressAutoHyphens/>
      </w:pPr>
    </w:p>
    <w:p w14:paraId="745F570E" w14:textId="77777777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Popolazzjonijiet</w:t>
      </w:r>
      <w:r w:rsidRPr="00DA3743">
        <w:rPr>
          <w:spacing w:val="16"/>
          <w:u w:val="single"/>
        </w:rPr>
        <w:t xml:space="preserve"> </w:t>
      </w:r>
      <w:r w:rsidRPr="00DA3743">
        <w:rPr>
          <w:spacing w:val="-2"/>
          <w:u w:val="single"/>
        </w:rPr>
        <w:t>speċjali</w:t>
      </w:r>
    </w:p>
    <w:p w14:paraId="74C130F9" w14:textId="77777777" w:rsidR="00BB192A" w:rsidRPr="00DA3743" w:rsidRDefault="00BB192A" w:rsidP="006902F7">
      <w:pPr>
        <w:keepNext/>
        <w:suppressAutoHyphens/>
      </w:pPr>
    </w:p>
    <w:p w14:paraId="745F5710" w14:textId="7B1E773E" w:rsidR="00843B14" w:rsidRPr="00DA3743" w:rsidRDefault="005E3319" w:rsidP="006902F7">
      <w:pPr>
        <w:suppressAutoHyphens/>
      </w:pPr>
      <w:r w:rsidRPr="00DA3743">
        <w:t>L-ebda</w:t>
      </w:r>
      <w:r w:rsidRPr="00DA3743">
        <w:rPr>
          <w:spacing w:val="-3"/>
        </w:rPr>
        <w:t xml:space="preserve"> </w:t>
      </w:r>
      <w:r w:rsidRPr="00DA3743">
        <w:t>tagħrif</w:t>
      </w:r>
      <w:r w:rsidRPr="00DA3743">
        <w:rPr>
          <w:spacing w:val="-4"/>
        </w:rPr>
        <w:t xml:space="preserve"> </w:t>
      </w:r>
      <w:r w:rsidRPr="00DA3743">
        <w:t>farmakokinetiku</w:t>
      </w:r>
      <w:r w:rsidRPr="00DA3743">
        <w:rPr>
          <w:spacing w:val="-4"/>
        </w:rPr>
        <w:t xml:space="preserve"> </w:t>
      </w:r>
      <w:r w:rsidRPr="00DA3743">
        <w:t>ma</w:t>
      </w:r>
      <w:r w:rsidRPr="00DA3743">
        <w:rPr>
          <w:spacing w:val="-4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disponibbli</w:t>
      </w:r>
      <w:r w:rsidRPr="00DA3743">
        <w:rPr>
          <w:spacing w:val="-4"/>
        </w:rPr>
        <w:t xml:space="preserve"> </w:t>
      </w:r>
      <w:r w:rsidRPr="00DA3743">
        <w:t>f’pazjenti</w:t>
      </w:r>
      <w:r w:rsidRPr="00DA3743">
        <w:rPr>
          <w:spacing w:val="-4"/>
        </w:rPr>
        <w:t xml:space="preserve"> </w:t>
      </w:r>
      <w:r w:rsidRPr="00DA3743">
        <w:t>b’indeboliment</w:t>
      </w:r>
      <w:r w:rsidRPr="00DA3743">
        <w:rPr>
          <w:spacing w:val="-4"/>
        </w:rPr>
        <w:t xml:space="preserve"> </w:t>
      </w:r>
      <w:r w:rsidRPr="00DA3743">
        <w:t>fil-funzjoni</w:t>
      </w:r>
      <w:r w:rsidRPr="00DA3743">
        <w:rPr>
          <w:spacing w:val="-4"/>
        </w:rPr>
        <w:t xml:space="preserve"> </w:t>
      </w:r>
      <w:r w:rsidRPr="00DA3743">
        <w:t>tal-kliewi jew tal-fwied.</w:t>
      </w:r>
      <w:r w:rsidR="0046145B" w:rsidRPr="00DA3743">
        <w:t xml:space="preserve"> </w:t>
      </w:r>
      <w:r w:rsidRPr="00DA3743">
        <w:t>L-ebda</w:t>
      </w:r>
      <w:r w:rsidRPr="00DA3743">
        <w:rPr>
          <w:spacing w:val="-7"/>
        </w:rPr>
        <w:t xml:space="preserve"> </w:t>
      </w:r>
      <w:r w:rsidRPr="00DA3743">
        <w:t>studji</w:t>
      </w:r>
      <w:r w:rsidRPr="00DA3743">
        <w:rPr>
          <w:spacing w:val="-6"/>
        </w:rPr>
        <w:t xml:space="preserve"> </w:t>
      </w:r>
      <w:r w:rsidRPr="00DA3743">
        <w:t>speċifiċi</w:t>
      </w:r>
      <w:r w:rsidRPr="00DA3743">
        <w:rPr>
          <w:spacing w:val="-6"/>
        </w:rPr>
        <w:t xml:space="preserve"> </w:t>
      </w:r>
      <w:r w:rsidRPr="00DA3743">
        <w:t>ma</w:t>
      </w:r>
      <w:r w:rsidRPr="00DA3743">
        <w:rPr>
          <w:spacing w:val="-7"/>
        </w:rPr>
        <w:t xml:space="preserve"> </w:t>
      </w:r>
      <w:r w:rsidRPr="00DA3743">
        <w:t>saru</w:t>
      </w:r>
      <w:r w:rsidRPr="00DA3743">
        <w:rPr>
          <w:spacing w:val="-6"/>
        </w:rPr>
        <w:t xml:space="preserve"> </w:t>
      </w:r>
      <w:r w:rsidRPr="00DA3743">
        <w:t>f’pazjenti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anzjani.</w:t>
      </w:r>
    </w:p>
    <w:p w14:paraId="745F5711" w14:textId="77777777" w:rsidR="00843B14" w:rsidRPr="00DA3743" w:rsidRDefault="00843B14" w:rsidP="006902F7">
      <w:pPr>
        <w:suppressAutoHyphens/>
      </w:pPr>
    </w:p>
    <w:p w14:paraId="745F5712" w14:textId="5AD1814E" w:rsidR="00843B14" w:rsidRPr="00DA3743" w:rsidRDefault="005E3319" w:rsidP="006902F7">
      <w:pPr>
        <w:suppressAutoHyphens/>
      </w:pPr>
      <w:r w:rsidRPr="00DA3743">
        <w:t>Il-farmakokinetika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4"/>
        </w:rPr>
        <w:t xml:space="preserve"> </w:t>
      </w:r>
      <w:r w:rsidRPr="00DA3743">
        <w:t>kienet</w:t>
      </w:r>
      <w:r w:rsidRPr="00DA3743">
        <w:rPr>
          <w:spacing w:val="-4"/>
        </w:rPr>
        <w:t xml:space="preserve"> </w:t>
      </w:r>
      <w:r w:rsidRPr="00DA3743">
        <w:t>kumparabbli</w:t>
      </w:r>
      <w:r w:rsidRPr="00DA3743">
        <w:rPr>
          <w:spacing w:val="-5"/>
        </w:rPr>
        <w:t xml:space="preserve"> </w:t>
      </w:r>
      <w:r w:rsidRPr="00DA3743">
        <w:t>b’mod</w:t>
      </w:r>
      <w:r w:rsidRPr="00DA3743">
        <w:rPr>
          <w:spacing w:val="-5"/>
        </w:rPr>
        <w:t xml:space="preserve"> </w:t>
      </w:r>
      <w:r w:rsidRPr="00DA3743">
        <w:t>ġenerali</w:t>
      </w:r>
      <w:r w:rsidRPr="00DA3743">
        <w:rPr>
          <w:spacing w:val="-2"/>
        </w:rPr>
        <w:t xml:space="preserve"> </w:t>
      </w:r>
      <w:r w:rsidRPr="00DA3743">
        <w:t>bejn</w:t>
      </w:r>
      <w:r w:rsidRPr="00DA3743">
        <w:rPr>
          <w:spacing w:val="-4"/>
        </w:rPr>
        <w:t xml:space="preserve"> </w:t>
      </w:r>
      <w:r w:rsidRPr="00DA3743">
        <w:t>pazjenti</w:t>
      </w:r>
      <w:r w:rsidRPr="00DA3743">
        <w:rPr>
          <w:spacing w:val="-4"/>
        </w:rPr>
        <w:t xml:space="preserve"> </w:t>
      </w:r>
      <w:r w:rsidRPr="00DA3743">
        <w:t>Ażjatiċi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dawk mhux Ażjatiċi bi psorijasi.</w:t>
      </w:r>
    </w:p>
    <w:p w14:paraId="40D0F34A" w14:textId="77777777" w:rsidR="008119B3" w:rsidRPr="00DA3743" w:rsidRDefault="008119B3" w:rsidP="006902F7">
      <w:pPr>
        <w:suppressAutoHyphens/>
      </w:pPr>
    </w:p>
    <w:p w14:paraId="745F5713" w14:textId="58A4C029" w:rsidR="00843B14" w:rsidRPr="00DA3743" w:rsidRDefault="005E3319" w:rsidP="006902F7">
      <w:pPr>
        <w:suppressAutoHyphens/>
      </w:pPr>
      <w:r w:rsidRPr="00DA3743">
        <w:t>F’pazjenti bil-marda ta’ Crohn, varjabilità fit-tneħħija ta’ ustekinumab kienet affettwata mill-piż tal-ġisem, mil-livell tal-albumina fis-serum, sess, u stat ta’ antikorp għall-ustekinumab waqt li l</w:t>
      </w:r>
      <w:r w:rsidR="00406D06" w:rsidRPr="00DA3743">
        <w:noBreakHyphen/>
      </w:r>
      <w:r w:rsidRPr="00DA3743">
        <w:t>piż tal-ġisem kien il-ko-varjant ewlieni li jaffettwa l-volum ta’ distribuzzjoni. Barra dan, fil-marda ta’ Crohn,</w:t>
      </w:r>
      <w:r w:rsidRPr="00DA3743">
        <w:rPr>
          <w:spacing w:val="-3"/>
        </w:rPr>
        <w:t xml:space="preserve"> </w:t>
      </w:r>
      <w:r w:rsidRPr="00DA3743">
        <w:t>it-tneħħija</w:t>
      </w:r>
      <w:r w:rsidRPr="00DA3743">
        <w:rPr>
          <w:spacing w:val="-3"/>
        </w:rPr>
        <w:t xml:space="preserve"> </w:t>
      </w:r>
      <w:r w:rsidRPr="00DA3743">
        <w:t>kienet</w:t>
      </w:r>
      <w:r w:rsidRPr="00DA3743">
        <w:rPr>
          <w:spacing w:val="-3"/>
        </w:rPr>
        <w:t xml:space="preserve"> </w:t>
      </w:r>
      <w:r w:rsidRPr="00DA3743">
        <w:t>affettwata</w:t>
      </w:r>
      <w:r w:rsidRPr="00DA3743">
        <w:rPr>
          <w:spacing w:val="-3"/>
        </w:rPr>
        <w:t xml:space="preserve"> </w:t>
      </w:r>
      <w:r w:rsidRPr="00DA3743">
        <w:t>mill-proteina</w:t>
      </w:r>
      <w:r w:rsidRPr="00DA3743">
        <w:rPr>
          <w:spacing w:val="-3"/>
        </w:rPr>
        <w:t xml:space="preserve"> </w:t>
      </w:r>
      <w:r w:rsidRPr="00DA3743">
        <w:t>reattiva</w:t>
      </w:r>
      <w:r w:rsidRPr="00DA3743">
        <w:rPr>
          <w:spacing w:val="-3"/>
        </w:rPr>
        <w:t xml:space="preserve"> </w:t>
      </w:r>
      <w:r w:rsidRPr="00DA3743">
        <w:t>C,</w:t>
      </w:r>
      <w:r w:rsidRPr="00DA3743">
        <w:rPr>
          <w:spacing w:val="-3"/>
        </w:rPr>
        <w:t xml:space="preserve"> </w:t>
      </w:r>
      <w:r w:rsidRPr="00DA3743">
        <w:t>l-istat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falliment</w:t>
      </w:r>
      <w:r w:rsidRPr="00DA3743">
        <w:rPr>
          <w:spacing w:val="-3"/>
        </w:rPr>
        <w:t xml:space="preserve"> </w:t>
      </w:r>
      <w:r w:rsidRPr="00DA3743">
        <w:t>tal-antagonist</w:t>
      </w:r>
      <w:r w:rsidRPr="00DA3743">
        <w:rPr>
          <w:spacing w:val="-3"/>
        </w:rPr>
        <w:t xml:space="preserve"> </w:t>
      </w:r>
      <w:r w:rsidRPr="00DA3743">
        <w:t>TNF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</w:t>
      </w:r>
      <w:r w:rsidR="00406D06" w:rsidRPr="00DA3743">
        <w:noBreakHyphen/>
      </w:r>
      <w:r w:rsidRPr="00DA3743">
        <w:t xml:space="preserve">razza </w:t>
      </w:r>
      <w:r w:rsidRPr="00DA3743">
        <w:lastRenderedPageBreak/>
        <w:t>(Asjatika kontra mhux Asjatika). L-impatt ta’ dawn il-kovarjanti kien fi ħdan ±20% tal-valur tipiku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referenza</w:t>
      </w:r>
      <w:r w:rsidRPr="00DA3743">
        <w:rPr>
          <w:spacing w:val="-2"/>
        </w:rPr>
        <w:t xml:space="preserve"> </w:t>
      </w:r>
      <w:r w:rsidRPr="00DA3743">
        <w:t>tal-parametru</w:t>
      </w:r>
      <w:r w:rsidRPr="00DA3743">
        <w:rPr>
          <w:spacing w:val="-2"/>
        </w:rPr>
        <w:t xml:space="preserve"> </w:t>
      </w:r>
      <w:r w:rsidRPr="00DA3743">
        <w:t>PK</w:t>
      </w:r>
      <w:r w:rsidRPr="00DA3743">
        <w:rPr>
          <w:spacing w:val="-2"/>
        </w:rPr>
        <w:t xml:space="preserve"> </w:t>
      </w:r>
      <w:r w:rsidRPr="00DA3743">
        <w:t>rispettiv,</w:t>
      </w:r>
      <w:r w:rsidRPr="00DA3743">
        <w:rPr>
          <w:spacing w:val="-2"/>
        </w:rPr>
        <w:t xml:space="preserve"> </w:t>
      </w:r>
      <w:r w:rsidRPr="00DA3743">
        <w:t>b’hekk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kienx jeħtieġ</w:t>
      </w:r>
      <w:r w:rsidRPr="00DA3743">
        <w:rPr>
          <w:spacing w:val="-2"/>
        </w:rPr>
        <w:t xml:space="preserve"> </w:t>
      </w:r>
      <w:r w:rsidRPr="00DA3743">
        <w:t>aġġustament</w:t>
      </w:r>
      <w:r w:rsidRPr="00DA3743">
        <w:rPr>
          <w:spacing w:val="-2"/>
        </w:rPr>
        <w:t xml:space="preserve"> </w:t>
      </w:r>
      <w:r w:rsidRPr="00DA3743">
        <w:t>fid-doża</w:t>
      </w:r>
      <w:r w:rsidRPr="00DA3743">
        <w:rPr>
          <w:spacing w:val="-1"/>
        </w:rPr>
        <w:t xml:space="preserve"> </w:t>
      </w:r>
      <w:r w:rsidRPr="00DA3743">
        <w:t>għal dawn il-kovarjanti. L-użu konkomittanti ta’ immunomodulaturi ma kellux impatt sinifikanti fuq id</w:t>
      </w:r>
      <w:r w:rsidR="00406D06" w:rsidRPr="00DA3743">
        <w:noBreakHyphen/>
      </w:r>
      <w:r w:rsidRPr="00DA3743">
        <w:t>dispożizzjoni ta’ ustekinumab.</w:t>
      </w:r>
    </w:p>
    <w:p w14:paraId="745F5714" w14:textId="77777777" w:rsidR="00843B14" w:rsidRPr="00DA3743" w:rsidRDefault="00843B14" w:rsidP="006902F7">
      <w:pPr>
        <w:suppressAutoHyphens/>
      </w:pPr>
    </w:p>
    <w:p w14:paraId="7F9FD91F" w14:textId="77777777" w:rsidR="00824AE6" w:rsidRPr="00D02CAD" w:rsidRDefault="005E3319" w:rsidP="006902F7">
      <w:r w:rsidRPr="00DA3743">
        <w:t>Fl-analiżi</w:t>
      </w:r>
      <w:r w:rsidRPr="00DA3743">
        <w:rPr>
          <w:spacing w:val="-3"/>
        </w:rPr>
        <w:t xml:space="preserve"> </w:t>
      </w:r>
      <w:r w:rsidRPr="00DA3743">
        <w:t>tal-farmakokinetika</w:t>
      </w:r>
      <w:r w:rsidRPr="00DA3743">
        <w:rPr>
          <w:spacing w:val="-4"/>
        </w:rPr>
        <w:t xml:space="preserve"> </w:t>
      </w:r>
      <w:r w:rsidRPr="00DA3743">
        <w:t>tal-popolazzjoni,</w:t>
      </w:r>
      <w:r w:rsidRPr="00DA3743">
        <w:rPr>
          <w:spacing w:val="-4"/>
        </w:rPr>
        <w:t xml:space="preserve"> </w:t>
      </w:r>
      <w:r w:rsidRPr="00DA3743">
        <w:t>ma</w:t>
      </w:r>
      <w:r w:rsidRPr="00DA3743">
        <w:rPr>
          <w:spacing w:val="-4"/>
        </w:rPr>
        <w:t xml:space="preserve"> </w:t>
      </w:r>
      <w:r w:rsidRPr="00DA3743">
        <w:t>kien</w:t>
      </w:r>
      <w:r w:rsidRPr="00DA3743">
        <w:rPr>
          <w:spacing w:val="-4"/>
        </w:rPr>
        <w:t xml:space="preserve"> </w:t>
      </w:r>
      <w:r w:rsidRPr="00DA3743">
        <w:t>hemm</w:t>
      </w:r>
      <w:r w:rsidRPr="00DA3743">
        <w:rPr>
          <w:spacing w:val="-4"/>
        </w:rPr>
        <w:t xml:space="preserve"> </w:t>
      </w:r>
      <w:r w:rsidRPr="00DA3743">
        <w:t>l-ebda</w:t>
      </w:r>
      <w:r w:rsidRPr="00DA3743">
        <w:rPr>
          <w:spacing w:val="-4"/>
        </w:rPr>
        <w:t xml:space="preserve"> </w:t>
      </w:r>
      <w:r w:rsidRPr="00DA3743">
        <w:t>indikazzjonijiet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l-effett</w:t>
      </w:r>
      <w:r w:rsidRPr="00DA3743">
        <w:rPr>
          <w:spacing w:val="-3"/>
        </w:rPr>
        <w:t xml:space="preserve"> </w:t>
      </w:r>
      <w:r w:rsidRPr="00DA3743">
        <w:t>tat</w:t>
      </w:r>
      <w:r w:rsidR="00406D06" w:rsidRPr="00DA3743">
        <w:noBreakHyphen/>
      </w:r>
      <w:r w:rsidRPr="00DA3743">
        <w:t>tabakk jew l-alkoħol fuq il-farmakokinetika ta’ ustekinumab.</w:t>
      </w:r>
    </w:p>
    <w:p w14:paraId="32598029" w14:textId="77777777" w:rsidR="00824AE6" w:rsidRPr="00D02CAD" w:rsidRDefault="00824AE6" w:rsidP="006902F7"/>
    <w:p w14:paraId="745F5716" w14:textId="0ADAA071" w:rsidR="00843B14" w:rsidRDefault="003F3A39" w:rsidP="00401CE4">
      <w:r w:rsidRPr="00D02CAD">
        <w:t>Il-bijodisponibbilt</w:t>
      </w:r>
      <w:r w:rsidRPr="00D02CAD">
        <w:rPr>
          <w:rFonts w:hint="eastAsia"/>
        </w:rPr>
        <w:t>à</w:t>
      </w:r>
      <w:r w:rsidRPr="00D02CAD">
        <w:t xml:space="preserve"> ta</w:t>
      </w:r>
      <w:r w:rsidRPr="00D02CAD">
        <w:rPr>
          <w:rFonts w:hint="eastAsia"/>
        </w:rPr>
        <w:t>’</w:t>
      </w:r>
      <w:r w:rsidRPr="00D02CAD">
        <w:t xml:space="preserve"> ustekinumab wara l-għoti b</w:t>
      </w:r>
      <w:r w:rsidRPr="00D02CAD">
        <w:rPr>
          <w:rFonts w:hint="eastAsia"/>
        </w:rPr>
        <w:t>’</w:t>
      </w:r>
      <w:r w:rsidRPr="00D02CAD">
        <w:t>siringa jew pinna mimlija għal-lest kienet kumparabbli</w:t>
      </w:r>
      <w:r w:rsidR="00824AE6" w:rsidRPr="00D02CAD">
        <w:t>.</w:t>
      </w:r>
    </w:p>
    <w:p w14:paraId="0049BBDD" w14:textId="77777777" w:rsidR="00401CE4" w:rsidRPr="00D02CAD" w:rsidRDefault="00401CE4" w:rsidP="00401CE4">
      <w:pPr>
        <w:rPr>
          <w:rFonts w:eastAsia="SimSun"/>
          <w:lang w:eastAsia="zh-CN"/>
        </w:rPr>
      </w:pPr>
    </w:p>
    <w:p w14:paraId="745F5718" w14:textId="22B71FF4" w:rsidR="00843B14" w:rsidRPr="00DA3743" w:rsidRDefault="005E3319" w:rsidP="006902F7">
      <w:pPr>
        <w:suppressAutoHyphens/>
      </w:pPr>
      <w:r w:rsidRPr="00DA3743">
        <w:t>Konċentrazzjonijiet ta’ ustekinumab fis-serum ta’ pazjenti pedjatriċi b’età minn 6</w:t>
      </w:r>
      <w:r w:rsidR="00BB192A" w:rsidRPr="00DA3743">
        <w:t> </w:t>
      </w:r>
      <w:r w:rsidRPr="00DA3743">
        <w:t>snin sa 17-il sena, ttrattati bid-doża rrakkomandata skont il-piż, kienu b’mod ġenerali kumparabbli ma’ dawk tal</w:t>
      </w:r>
      <w:r w:rsidR="00406D06" w:rsidRPr="00DA3743">
        <w:noBreakHyphen/>
      </w:r>
      <w:r w:rsidRPr="00DA3743">
        <w:t>popolazzjoni adulta bil-psorijasi ttrattati bid-doża adulta. Il-konċentrazzjonijiet ta’ ustekinumab fis</w:t>
      </w:r>
      <w:r w:rsidR="00406D06" w:rsidRPr="00DA3743">
        <w:noBreakHyphen/>
      </w:r>
      <w:r w:rsidRPr="00DA3743">
        <w:t>serum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pazjenti</w:t>
      </w:r>
      <w:r w:rsidRPr="00DA3743">
        <w:rPr>
          <w:spacing w:val="-4"/>
        </w:rPr>
        <w:t xml:space="preserve"> </w:t>
      </w:r>
      <w:r w:rsidRPr="00DA3743">
        <w:t>pedjatriċi</w:t>
      </w:r>
      <w:r w:rsidRPr="00DA3743">
        <w:rPr>
          <w:spacing w:val="-4"/>
        </w:rPr>
        <w:t xml:space="preserve"> </w:t>
      </w:r>
      <w:r w:rsidRPr="00DA3743">
        <w:t>bil-psorijasi</w:t>
      </w:r>
      <w:r w:rsidRPr="00DA3743">
        <w:rPr>
          <w:spacing w:val="-3"/>
        </w:rPr>
        <w:t xml:space="preserve"> </w:t>
      </w:r>
      <w:r w:rsidRPr="00DA3743">
        <w:t>b’età</w:t>
      </w:r>
      <w:r w:rsidRPr="00DA3743">
        <w:rPr>
          <w:spacing w:val="-4"/>
        </w:rPr>
        <w:t xml:space="preserve"> </w:t>
      </w:r>
      <w:r w:rsidRPr="00DA3743">
        <w:t>minn</w:t>
      </w:r>
      <w:r w:rsidRPr="00DA3743">
        <w:rPr>
          <w:spacing w:val="-4"/>
        </w:rPr>
        <w:t xml:space="preserve"> </w:t>
      </w:r>
      <w:r w:rsidRPr="00DA3743">
        <w:t>12-17-il</w:t>
      </w:r>
      <w:r w:rsidRPr="00DA3743">
        <w:rPr>
          <w:spacing w:val="-2"/>
        </w:rPr>
        <w:t xml:space="preserve"> 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(CADMUS)</w:t>
      </w:r>
      <w:r w:rsidRPr="00DA3743">
        <w:rPr>
          <w:spacing w:val="-5"/>
        </w:rPr>
        <w:t xml:space="preserve"> </w:t>
      </w:r>
      <w:r w:rsidRPr="00DA3743">
        <w:t>ttrattati</w:t>
      </w:r>
      <w:r w:rsidRPr="00DA3743">
        <w:rPr>
          <w:spacing w:val="-4"/>
        </w:rPr>
        <w:t xml:space="preserve"> </w:t>
      </w:r>
      <w:r w:rsidRPr="00DA3743">
        <w:t>b’nofs</w:t>
      </w:r>
      <w:r w:rsidRPr="00DA3743">
        <w:rPr>
          <w:spacing w:val="-4"/>
        </w:rPr>
        <w:t xml:space="preserve"> </w:t>
      </w:r>
      <w:r w:rsidRPr="00DA3743">
        <w:t>id</w:t>
      </w:r>
      <w:r w:rsidR="00406D06" w:rsidRPr="00DA3743">
        <w:noBreakHyphen/>
      </w:r>
      <w:r w:rsidRPr="00DA3743">
        <w:t>doża rrakkomandata skont il-piż kienu b’mod ġenerali iktar baxxi minn dawk fl-adulti.</w:t>
      </w:r>
    </w:p>
    <w:p w14:paraId="56EE5B9C" w14:textId="77777777" w:rsidR="00CD4D26" w:rsidRPr="003D5E49" w:rsidRDefault="00CD4D26" w:rsidP="00CD4D26"/>
    <w:p w14:paraId="113D46AB" w14:textId="77777777" w:rsidR="00CD4D26" w:rsidRPr="003D5E49" w:rsidRDefault="00CD4D26" w:rsidP="00CD4D26">
      <w:r>
        <w:t xml:space="preserve">Il-konċentrazzjonijiet fis-serum fl-istat fiss f’pazjenti pedjatriċi bil-marda ta’ Crohn li jiżnu mill-inqas </w:t>
      </w:r>
      <w:r w:rsidRPr="003D5E49">
        <w:t xml:space="preserve">40 kg </w:t>
      </w:r>
      <w:r>
        <w:t>kienu komparabbli għal dawk fil-popolazzjoni adulta bil-marda ta’ Crohn</w:t>
      </w:r>
      <w:r w:rsidRPr="003D5E49">
        <w:t>.</w:t>
      </w:r>
    </w:p>
    <w:p w14:paraId="0BC3FC75" w14:textId="77777777" w:rsidR="00C74AA6" w:rsidRPr="00DA3743" w:rsidRDefault="00C74AA6" w:rsidP="006902F7">
      <w:pPr>
        <w:suppressAutoHyphens/>
        <w:rPr>
          <w:u w:val="single"/>
        </w:rPr>
      </w:pPr>
    </w:p>
    <w:p w14:paraId="745F5719" w14:textId="3A23D58B" w:rsidR="00843B14" w:rsidRPr="00DA3743" w:rsidRDefault="005E3319" w:rsidP="006902F7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Regolazzjoni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tal-enzimi</w:t>
      </w:r>
      <w:r w:rsidRPr="00DA3743">
        <w:rPr>
          <w:spacing w:val="-12"/>
          <w:u w:val="single"/>
        </w:rPr>
        <w:t xml:space="preserve"> </w:t>
      </w:r>
      <w:r w:rsidRPr="00DA3743">
        <w:rPr>
          <w:spacing w:val="-2"/>
          <w:u w:val="single"/>
        </w:rPr>
        <w:t>CYP450</w:t>
      </w:r>
    </w:p>
    <w:p w14:paraId="63A799D0" w14:textId="77777777" w:rsidR="00BB192A" w:rsidRPr="00DA3743" w:rsidRDefault="00BB192A" w:rsidP="006902F7">
      <w:pPr>
        <w:keepNext/>
        <w:suppressAutoHyphens/>
      </w:pPr>
    </w:p>
    <w:p w14:paraId="745F571A" w14:textId="29DC141C" w:rsidR="00843B14" w:rsidRPr="00DA3743" w:rsidRDefault="005E3319" w:rsidP="006902F7">
      <w:pPr>
        <w:suppressAutoHyphens/>
      </w:pPr>
      <w:r w:rsidRPr="00DA3743">
        <w:t xml:space="preserve">L-effetti ta’ IL-12 jew IL-23 fuq ir-regolazzjoni tal-enzimi CYP450 kien evalwat fi studju </w:t>
      </w:r>
      <w:r w:rsidRPr="00DA3743">
        <w:rPr>
          <w:i/>
        </w:rPr>
        <w:t xml:space="preserve">in vitro </w:t>
      </w:r>
      <w:r w:rsidRPr="00DA3743">
        <w:t>permezz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epatoċiti</w:t>
      </w:r>
      <w:r w:rsidRPr="00DA3743">
        <w:rPr>
          <w:spacing w:val="-2"/>
        </w:rPr>
        <w:t xml:space="preserve"> </w:t>
      </w:r>
      <w:r w:rsidRPr="00DA3743">
        <w:t>mill-bniedem,</w:t>
      </w:r>
      <w:r w:rsidRPr="00DA3743">
        <w:rPr>
          <w:spacing w:val="-1"/>
        </w:rPr>
        <w:t xml:space="preserve"> </w:t>
      </w:r>
      <w:r w:rsidRPr="00DA3743">
        <w:t>li wera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IL-12</w:t>
      </w:r>
      <w:r w:rsidRPr="00DA3743">
        <w:rPr>
          <w:spacing w:val="-2"/>
        </w:rPr>
        <w:t xml:space="preserve"> </w:t>
      </w:r>
      <w:r w:rsidRPr="00DA3743">
        <w:t>u/jew</w:t>
      </w:r>
      <w:r w:rsidRPr="00DA3743">
        <w:rPr>
          <w:spacing w:val="-2"/>
        </w:rPr>
        <w:t xml:space="preserve"> </w:t>
      </w:r>
      <w:r w:rsidRPr="00DA3743">
        <w:t>IL-23</w:t>
      </w:r>
      <w:r w:rsidRPr="00DA3743">
        <w:rPr>
          <w:spacing w:val="-1"/>
        </w:rPr>
        <w:t xml:space="preserve"> </w:t>
      </w:r>
      <w:r w:rsidRPr="00DA3743">
        <w:t>f’livelli</w:t>
      </w:r>
      <w:r w:rsidRPr="00DA3743">
        <w:rPr>
          <w:spacing w:val="-2"/>
        </w:rPr>
        <w:t xml:space="preserve"> </w:t>
      </w:r>
      <w:r w:rsidRPr="00DA3743">
        <w:t>ta’ 10</w:t>
      </w:r>
      <w:r w:rsidR="00BB192A" w:rsidRPr="00DA3743">
        <w:rPr>
          <w:spacing w:val="-4"/>
        </w:rPr>
        <w:t> </w:t>
      </w:r>
      <w:r w:rsidRPr="00DA3743">
        <w:t>ng/ml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biddlux</w:t>
      </w:r>
      <w:r w:rsidRPr="00DA3743">
        <w:rPr>
          <w:spacing w:val="-4"/>
        </w:rPr>
        <w:t xml:space="preserve"> </w:t>
      </w:r>
      <w:r w:rsidRPr="00DA3743">
        <w:t>l</w:t>
      </w:r>
      <w:r w:rsidR="00406D06" w:rsidRPr="00DA3743">
        <w:noBreakHyphen/>
      </w:r>
      <w:r w:rsidRPr="00DA3743">
        <w:t>attivitajiet tal-enzima tal-bniedem CYP450 (CYP1A2, 2B6, 2C9, 2C19, 2D6, jew 3A4; ara sezzjoni</w:t>
      </w:r>
      <w:r w:rsidR="004F3189" w:rsidRPr="00DA3743">
        <w:t> </w:t>
      </w:r>
      <w:r w:rsidRPr="00DA3743">
        <w:t>4.5).</w:t>
      </w:r>
    </w:p>
    <w:p w14:paraId="1508E176" w14:textId="77777777" w:rsidR="00070688" w:rsidRDefault="00070688" w:rsidP="00070688">
      <w:pPr>
        <w:suppressAutoHyphens/>
      </w:pPr>
    </w:p>
    <w:p w14:paraId="10BE2D5C" w14:textId="219CC350" w:rsidR="00070688" w:rsidRDefault="00070688" w:rsidP="00070688">
      <w:pPr>
        <w:suppressAutoHyphens/>
      </w:pPr>
      <w:r>
        <w:t>Twettaq studju ta’ fa</w:t>
      </w:r>
      <w:r w:rsidR="00CD1863">
        <w:t>ż</w:t>
      </w:r>
      <w:r>
        <w:t xml:space="preserve">i 1, </w:t>
      </w:r>
      <w:r w:rsidRPr="00A50D07">
        <w:rPr>
          <w:i/>
          <w:iCs/>
        </w:rPr>
        <w:t>open-label</w:t>
      </w:r>
      <w:r>
        <w:t>, dwar l-interazzjoni bejn il-medi</w:t>
      </w:r>
      <w:r w:rsidR="00CD1863">
        <w:t>ċ</w:t>
      </w:r>
      <w:r>
        <w:t>ini, l-Istudju CNTO1275CRD1003, biex ji</w:t>
      </w:r>
      <w:r w:rsidR="00CD1863">
        <w:t>ġ</w:t>
      </w:r>
      <w:r>
        <w:t xml:space="preserve">i evalwat l-effett ta’ ustekinumab fuq l-attivitajiet tal-enzimi ta’ </w:t>
      </w:r>
      <w:r w:rsidR="00CD1863">
        <w:t>ċ</w:t>
      </w:r>
      <w:r>
        <w:t>itokrom P450 wara do</w:t>
      </w:r>
      <w:r w:rsidR="00CD1863">
        <w:t>ż</w:t>
      </w:r>
      <w:r>
        <w:t>a</w:t>
      </w:r>
      <w:r w:rsidR="00CD1863">
        <w:t>ġġ</w:t>
      </w:r>
      <w:r>
        <w:t xml:space="preserve"> ta’ induzzjoni u manteniment f’pazjenti b’marda ta’ Crohn attiva (n = 18). L-ebda tibdil klinikament sinifikanti fl-espo</w:t>
      </w:r>
      <w:r w:rsidR="00CD1863">
        <w:t>ż</w:t>
      </w:r>
      <w:r>
        <w:t>izzjoni g</w:t>
      </w:r>
      <w:r w:rsidR="00CD1863">
        <w:t>ħ</w:t>
      </w:r>
      <w:r>
        <w:t>all-kaffeina (sottostrat ta’ CYP1A2), g</w:t>
      </w:r>
      <w:r w:rsidR="00CD1863">
        <w:t>ħ</w:t>
      </w:r>
      <w:r>
        <w:t>al warfarina (sottostrat ta’ CYP2C9), g</w:t>
      </w:r>
      <w:r w:rsidR="00CD1863">
        <w:t>ħ</w:t>
      </w:r>
      <w:r>
        <w:t>al omeprazole (sottostrat ta’ CYP2C19), g</w:t>
      </w:r>
      <w:r w:rsidR="00CD1863">
        <w:t>ħ</w:t>
      </w:r>
      <w:r>
        <w:t>al dextromethorphan (sottostrat ta’ CYP2D6), jew g</w:t>
      </w:r>
      <w:r w:rsidR="00CD1863">
        <w:t>ħ</w:t>
      </w:r>
      <w:r>
        <w:t>al midazolam (sottostrat ta’ CYP3A) ma kien osservat meta ntu</w:t>
      </w:r>
      <w:r w:rsidR="00CD1863">
        <w:t>ż</w:t>
      </w:r>
      <w:r>
        <w:t>a flimkien ma’ ustekinumab fid-do</w:t>
      </w:r>
      <w:r w:rsidR="00CD1863">
        <w:t>ż</w:t>
      </w:r>
      <w:r>
        <w:t>a</w:t>
      </w:r>
      <w:r w:rsidR="00CD1863">
        <w:t>ġġ</w:t>
      </w:r>
      <w:r>
        <w:t xml:space="preserve"> rakkomandat approvat f’pazjenti bil-marda ta’ Crohn (ara sezzjoni 4.5).</w:t>
      </w:r>
    </w:p>
    <w:p w14:paraId="607A99F2" w14:textId="77777777" w:rsidR="009E15BC" w:rsidRPr="00DA3743" w:rsidRDefault="009E15BC" w:rsidP="006902F7">
      <w:pPr>
        <w:suppressAutoHyphens/>
      </w:pPr>
    </w:p>
    <w:p w14:paraId="745F571B" w14:textId="1AC9EE4D" w:rsidR="00843B14" w:rsidRPr="00DA3743" w:rsidRDefault="009E15BC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5.3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Tagħrif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ta</w:t>
      </w:r>
      <w:r w:rsidR="00B51F47" w:rsidRPr="00DA3743">
        <w:rPr>
          <w:b/>
          <w:bCs/>
        </w:rPr>
        <w:t>’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qabel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l-użu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kliniku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dwar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</w:rPr>
        <w:t>is-</w:t>
      </w:r>
      <w:r w:rsidR="005E3319" w:rsidRPr="00DA3743">
        <w:rPr>
          <w:b/>
          <w:bCs/>
          <w:spacing w:val="-2"/>
        </w:rPr>
        <w:t>sigurtà</w:t>
      </w:r>
    </w:p>
    <w:p w14:paraId="745F571C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71D" w14:textId="48C24327" w:rsidR="00843B14" w:rsidRPr="00DA3743" w:rsidRDefault="005E3319" w:rsidP="006902F7">
      <w:pPr>
        <w:suppressAutoHyphens/>
      </w:pPr>
      <w:r w:rsidRPr="00DA3743">
        <w:t>Tagħrif mhux kliniku inklużi evalwazzjonijiet ta’ sigurtà farmakoloġika bbażat fuq studji ta’ effett tossiku minn dożi ripetuti u effett tossiku fuq is-sistema riproduttiva u l-iżvilupp, ma juri l-ebda periklu speċjali (eż. tossiċità ta’ l-organi) għall-bnedmin. Fl-istudji ta’ l-effett tossiku fuq is-sistema riproduttiva u l-iżvilupp fix-xadini cynomolgus ma kienu osservati la effetti avversi fuq l-indiċi tal</w:t>
      </w:r>
      <w:r w:rsidR="00406D06" w:rsidRPr="00DA3743">
        <w:noBreakHyphen/>
      </w:r>
      <w:r w:rsidRPr="00DA3743">
        <w:t>fertilità</w:t>
      </w:r>
      <w:r w:rsidRPr="00DA3743">
        <w:rPr>
          <w:spacing w:val="-2"/>
        </w:rPr>
        <w:t xml:space="preserve"> </w:t>
      </w:r>
      <w:r w:rsidRPr="00DA3743">
        <w:t>fl-irġiel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lanqas</w:t>
      </w:r>
      <w:r w:rsidRPr="00DA3743">
        <w:rPr>
          <w:spacing w:val="-3"/>
        </w:rPr>
        <w:t xml:space="preserve"> </w:t>
      </w:r>
      <w:r w:rsidRPr="00DA3743">
        <w:t>difetti</w:t>
      </w:r>
      <w:r w:rsidRPr="00DA3743">
        <w:rPr>
          <w:spacing w:val="-3"/>
        </w:rPr>
        <w:t xml:space="preserve"> </w:t>
      </w:r>
      <w:r w:rsidRPr="00DA3743">
        <w:t>serji</w:t>
      </w:r>
      <w:r w:rsidRPr="00DA3743">
        <w:rPr>
          <w:spacing w:val="-3"/>
        </w:rPr>
        <w:t xml:space="preserve"> </w:t>
      </w:r>
      <w:r w:rsidRPr="00DA3743">
        <w:t>tat-twelid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effetti</w:t>
      </w:r>
      <w:r w:rsidRPr="00DA3743">
        <w:rPr>
          <w:spacing w:val="-3"/>
        </w:rPr>
        <w:t xml:space="preserve"> </w:t>
      </w:r>
      <w:r w:rsidRPr="00DA3743">
        <w:t>tossiċi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l-iżvilupp.</w:t>
      </w:r>
      <w:r w:rsidRPr="00DA3743">
        <w:rPr>
          <w:spacing w:val="-3"/>
        </w:rPr>
        <w:t xml:space="preserve"> </w:t>
      </w:r>
      <w:r w:rsidRPr="00DA3743">
        <w:t>L-ebda</w:t>
      </w:r>
      <w:r w:rsidRPr="00DA3743">
        <w:rPr>
          <w:spacing w:val="-2"/>
        </w:rPr>
        <w:t xml:space="preserve"> </w:t>
      </w:r>
      <w:r w:rsidRPr="00DA3743">
        <w:t>effetti</w:t>
      </w:r>
      <w:r w:rsidRPr="00DA3743">
        <w:rPr>
          <w:spacing w:val="-2"/>
        </w:rPr>
        <w:t xml:space="preserve"> </w:t>
      </w:r>
      <w:r w:rsidRPr="00DA3743">
        <w:t>avversi fuq l-indiċi tal-fertilità fin-nisa ma kienu osservati bl-użu ta’ antikorpi analogi għall</w:t>
      </w:r>
      <w:r w:rsidR="00434014" w:rsidRPr="00DA3743">
        <w:noBreakHyphen/>
      </w:r>
      <w:r w:rsidRPr="00DA3743">
        <w:t>IL</w:t>
      </w:r>
      <w:r w:rsidR="00434014" w:rsidRPr="00DA3743">
        <w:noBreakHyphen/>
      </w:r>
      <w:r w:rsidRPr="00DA3743">
        <w:t>12/23</w:t>
      </w:r>
      <w:r w:rsidR="00434014" w:rsidRPr="00DA3743">
        <w:t> </w:t>
      </w:r>
      <w:r w:rsidRPr="00DA3743">
        <w:t xml:space="preserve">fil- </w:t>
      </w:r>
      <w:r w:rsidRPr="00DA3743">
        <w:rPr>
          <w:spacing w:val="-2"/>
        </w:rPr>
        <w:t>ġrieden.</w:t>
      </w:r>
    </w:p>
    <w:p w14:paraId="6566E6DE" w14:textId="77777777" w:rsidR="009E15BC" w:rsidRPr="00DA3743" w:rsidRDefault="009E15BC" w:rsidP="006902F7">
      <w:pPr>
        <w:suppressAutoHyphens/>
      </w:pPr>
    </w:p>
    <w:p w14:paraId="745F571E" w14:textId="4B50B1AB" w:rsidR="00843B14" w:rsidRPr="00DA3743" w:rsidRDefault="005E3319" w:rsidP="006902F7">
      <w:pPr>
        <w:suppressAutoHyphens/>
      </w:pPr>
      <w:r w:rsidRPr="00DA3743">
        <w:t>Livelli</w:t>
      </w:r>
      <w:r w:rsidRPr="00DA3743">
        <w:rPr>
          <w:spacing w:val="-2"/>
        </w:rPr>
        <w:t xml:space="preserve"> </w:t>
      </w:r>
      <w:r w:rsidRPr="00DA3743">
        <w:t>tad-doża</w:t>
      </w:r>
      <w:r w:rsidRPr="00DA3743">
        <w:rPr>
          <w:spacing w:val="-1"/>
        </w:rPr>
        <w:t xml:space="preserve"> </w:t>
      </w:r>
      <w:r w:rsidRPr="00DA3743">
        <w:t>fl-istudji</w:t>
      </w:r>
      <w:r w:rsidRPr="00DA3743">
        <w:rPr>
          <w:spacing w:val="-1"/>
        </w:rPr>
        <w:t xml:space="preserve"> </w:t>
      </w:r>
      <w:r w:rsidRPr="00DA3743">
        <w:t>fuq</w:t>
      </w:r>
      <w:r w:rsidRPr="00DA3743">
        <w:rPr>
          <w:spacing w:val="-1"/>
        </w:rPr>
        <w:t xml:space="preserve"> </w:t>
      </w:r>
      <w:r w:rsidRPr="00DA3743">
        <w:t>l-annimali</w:t>
      </w:r>
      <w:r w:rsidRPr="00DA3743">
        <w:rPr>
          <w:spacing w:val="-2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bejn</w:t>
      </w:r>
      <w:r w:rsidRPr="00DA3743">
        <w:rPr>
          <w:spacing w:val="-2"/>
        </w:rPr>
        <w:t xml:space="preserve"> </w:t>
      </w:r>
      <w:r w:rsidRPr="00DA3743">
        <w:t>wieħed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ieħor</w:t>
      </w:r>
      <w:r w:rsidRPr="00DA3743">
        <w:rPr>
          <w:spacing w:val="-2"/>
        </w:rPr>
        <w:t xml:space="preserve"> </w:t>
      </w:r>
      <w:r w:rsidRPr="00DA3743">
        <w:t>sa</w:t>
      </w:r>
      <w:r w:rsidRPr="00DA3743">
        <w:rPr>
          <w:spacing w:val="-2"/>
        </w:rPr>
        <w:t xml:space="preserve"> </w:t>
      </w:r>
      <w:r w:rsidRPr="00DA3743">
        <w:t>45</w:t>
      </w:r>
      <w:r w:rsidR="00BB192A" w:rsidRPr="00DA3743">
        <w:rPr>
          <w:spacing w:val="-2"/>
        </w:rPr>
        <w:t> </w:t>
      </w:r>
      <w:r w:rsidRPr="00DA3743">
        <w:t>darba</w:t>
      </w:r>
      <w:r w:rsidRPr="00DA3743">
        <w:rPr>
          <w:spacing w:val="-2"/>
        </w:rPr>
        <w:t xml:space="preserve"> </w:t>
      </w:r>
      <w:r w:rsidRPr="00DA3743">
        <w:t>ogħla</w:t>
      </w:r>
      <w:r w:rsidRPr="00DA3743">
        <w:rPr>
          <w:spacing w:val="-2"/>
        </w:rPr>
        <w:t xml:space="preserve"> </w:t>
      </w:r>
      <w:r w:rsidRPr="00DA3743">
        <w:t>mill-ogħla</w:t>
      </w:r>
      <w:r w:rsidRPr="00DA3743">
        <w:rPr>
          <w:spacing w:val="-1"/>
        </w:rPr>
        <w:t xml:space="preserve"> </w:t>
      </w:r>
      <w:r w:rsidRPr="00DA3743">
        <w:t>doża ekwivalenti għal dik intenzjonata li tingħata lill-pazjenti bil-psorijasi u wasslet għall-ogħla konċentrazzjonijiet</w:t>
      </w:r>
      <w:r w:rsidRPr="00DA3743">
        <w:rPr>
          <w:spacing w:val="-3"/>
        </w:rPr>
        <w:t xml:space="preserve"> </w:t>
      </w:r>
      <w:r w:rsidRPr="00DA3743">
        <w:t>tas-serum</w:t>
      </w:r>
      <w:r w:rsidRPr="00DA3743">
        <w:rPr>
          <w:spacing w:val="-2"/>
        </w:rPr>
        <w:t xml:space="preserve"> </w:t>
      </w:r>
      <w:r w:rsidRPr="00DA3743">
        <w:t>fix-xadini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aktar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100</w:t>
      </w:r>
      <w:r w:rsidR="00BB192A" w:rsidRPr="00DA3743">
        <w:rPr>
          <w:spacing w:val="-3"/>
        </w:rPr>
        <w:t> </w:t>
      </w:r>
      <w:r w:rsidRPr="00DA3743">
        <w:t>darba</w:t>
      </w:r>
      <w:r w:rsidRPr="00DA3743">
        <w:rPr>
          <w:spacing w:val="-2"/>
        </w:rPr>
        <w:t xml:space="preserve"> </w:t>
      </w:r>
      <w:r w:rsidRPr="00DA3743">
        <w:t>ogħla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dawk</w:t>
      </w:r>
      <w:r w:rsidRPr="00DA3743">
        <w:rPr>
          <w:spacing w:val="-3"/>
        </w:rPr>
        <w:t xml:space="preserve"> </w:t>
      </w:r>
      <w:r w:rsidRPr="00DA3743">
        <w:t>osservati</w:t>
      </w:r>
      <w:r w:rsidRPr="00DA3743">
        <w:rPr>
          <w:spacing w:val="-3"/>
        </w:rPr>
        <w:t xml:space="preserve"> </w:t>
      </w:r>
      <w:r w:rsidRPr="00DA3743">
        <w:t>fil</w:t>
      </w:r>
      <w:r w:rsidR="00406D06" w:rsidRPr="00DA3743">
        <w:noBreakHyphen/>
      </w:r>
      <w:r w:rsidRPr="00DA3743">
        <w:rPr>
          <w:spacing w:val="-2"/>
        </w:rPr>
        <w:t>bnedmin.</w:t>
      </w:r>
    </w:p>
    <w:p w14:paraId="745F571F" w14:textId="77777777" w:rsidR="00843B14" w:rsidRPr="00DA3743" w:rsidRDefault="00843B14" w:rsidP="006902F7">
      <w:pPr>
        <w:suppressAutoHyphens/>
      </w:pPr>
    </w:p>
    <w:p w14:paraId="745F5720" w14:textId="77777777" w:rsidR="00843B14" w:rsidRPr="00DA3743" w:rsidRDefault="005E3319" w:rsidP="006902F7">
      <w:pPr>
        <w:suppressAutoHyphens/>
      </w:pPr>
      <w:r w:rsidRPr="00DA3743">
        <w:t>Ma</w:t>
      </w:r>
      <w:r w:rsidRPr="00DA3743">
        <w:rPr>
          <w:spacing w:val="-3"/>
        </w:rPr>
        <w:t xml:space="preserve"> </w:t>
      </w:r>
      <w:r w:rsidRPr="00DA3743">
        <w:t>sarux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karċinoġeniċità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minħabba</w:t>
      </w:r>
      <w:r w:rsidRPr="00DA3743">
        <w:rPr>
          <w:spacing w:val="-2"/>
        </w:rPr>
        <w:t xml:space="preserve"> </w:t>
      </w:r>
      <w:r w:rsidRPr="00DA3743">
        <w:t>n-nuqqas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mudelli</w:t>
      </w:r>
      <w:r w:rsidRPr="00DA3743">
        <w:rPr>
          <w:spacing w:val="-3"/>
        </w:rPr>
        <w:t xml:space="preserve"> </w:t>
      </w:r>
      <w:r w:rsidRPr="00DA3743">
        <w:t>xierqa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 xml:space="preserve">antikorp li ma kellux </w:t>
      </w:r>
      <w:r w:rsidRPr="00DA3743">
        <w:rPr>
          <w:i/>
        </w:rPr>
        <w:t xml:space="preserve">cross-reactivity </w:t>
      </w:r>
      <w:r w:rsidRPr="00DA3743">
        <w:t>għall-IL-12/23 p40 ta’ l-annimali gerriema.</w:t>
      </w:r>
    </w:p>
    <w:p w14:paraId="3CFF4CCB" w14:textId="77777777" w:rsidR="00C74AA6" w:rsidRPr="00DA3743" w:rsidRDefault="00C74AA6" w:rsidP="006902F7">
      <w:pPr>
        <w:suppressAutoHyphens/>
      </w:pPr>
    </w:p>
    <w:p w14:paraId="6489162A" w14:textId="77777777" w:rsidR="00EF46F3" w:rsidRPr="00DA3743" w:rsidRDefault="00EF46F3" w:rsidP="006902F7">
      <w:pPr>
        <w:suppressAutoHyphens/>
      </w:pPr>
    </w:p>
    <w:p w14:paraId="745F5722" w14:textId="196FB4E2" w:rsidR="00843B14" w:rsidRPr="00DA3743" w:rsidRDefault="009E15BC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lastRenderedPageBreak/>
        <w:t>6.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TAGĦRIF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  <w:spacing w:val="-2"/>
        </w:rPr>
        <w:t>FARMAĊEWTIKU</w:t>
      </w:r>
    </w:p>
    <w:p w14:paraId="745F5723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724" w14:textId="6A4A7773" w:rsidR="00843B14" w:rsidRPr="00DA3743" w:rsidRDefault="009E15BC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6.1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Lista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ta’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  <w:spacing w:val="-2"/>
        </w:rPr>
        <w:t>eċċipjenti</w:t>
      </w:r>
    </w:p>
    <w:p w14:paraId="745F5725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726" w14:textId="77777777" w:rsidR="00843B14" w:rsidRPr="00DA3743" w:rsidRDefault="005E3319" w:rsidP="006902F7">
      <w:pPr>
        <w:keepNext/>
        <w:suppressAutoHyphens/>
      </w:pPr>
      <w:r w:rsidRPr="00DA3743">
        <w:rPr>
          <w:spacing w:val="-2"/>
        </w:rPr>
        <w:t>L-histidine</w:t>
      </w:r>
    </w:p>
    <w:p w14:paraId="29AF87F1" w14:textId="4FC7B133" w:rsidR="009E15BC" w:rsidRPr="00DA3743" w:rsidRDefault="005E3319" w:rsidP="006902F7">
      <w:pPr>
        <w:keepNext/>
        <w:suppressAutoHyphens/>
      </w:pPr>
      <w:r w:rsidRPr="00DA3743">
        <w:t>L-histidine</w:t>
      </w:r>
      <w:r w:rsidRPr="00DA3743">
        <w:rPr>
          <w:spacing w:val="-14"/>
        </w:rPr>
        <w:t xml:space="preserve"> </w:t>
      </w:r>
      <w:r w:rsidRPr="00DA3743">
        <w:t>hydrochloride</w:t>
      </w:r>
      <w:r w:rsidRPr="00DA3743">
        <w:rPr>
          <w:spacing w:val="-14"/>
        </w:rPr>
        <w:t xml:space="preserve"> </w:t>
      </w:r>
      <w:r w:rsidRPr="00DA3743">
        <w:t xml:space="preserve">monohydrate </w:t>
      </w:r>
    </w:p>
    <w:p w14:paraId="745F5727" w14:textId="1089C9CC" w:rsidR="00843B14" w:rsidRPr="00DA3743" w:rsidRDefault="005E3319" w:rsidP="006902F7">
      <w:pPr>
        <w:keepNext/>
        <w:suppressAutoHyphens/>
      </w:pPr>
      <w:r w:rsidRPr="00DA3743">
        <w:t>Polysorbate 80</w:t>
      </w:r>
      <w:r w:rsidR="00070688">
        <w:t xml:space="preserve"> </w:t>
      </w:r>
      <w:r w:rsidR="00070688" w:rsidRPr="00A50D07">
        <w:t>(E</w:t>
      </w:r>
      <w:r w:rsidR="00070688" w:rsidRPr="00A50D07">
        <w:rPr>
          <w:spacing w:val="-2"/>
        </w:rPr>
        <w:t> </w:t>
      </w:r>
      <w:r w:rsidR="00070688" w:rsidRPr="00A50D07">
        <w:t>433)</w:t>
      </w:r>
    </w:p>
    <w:p w14:paraId="745F5728" w14:textId="77777777" w:rsidR="00843B14" w:rsidRPr="00DA3743" w:rsidRDefault="005E3319" w:rsidP="006902F7">
      <w:pPr>
        <w:keepNext/>
        <w:suppressAutoHyphens/>
      </w:pPr>
      <w:r w:rsidRPr="00DA3743">
        <w:rPr>
          <w:spacing w:val="-2"/>
        </w:rPr>
        <w:t>Sucrose</w:t>
      </w:r>
    </w:p>
    <w:p w14:paraId="745F5729" w14:textId="77777777" w:rsidR="00843B14" w:rsidRPr="00DA3743" w:rsidRDefault="005E3319" w:rsidP="006902F7">
      <w:pPr>
        <w:suppressAutoHyphens/>
      </w:pPr>
      <w:r w:rsidRPr="00DA3743">
        <w:t>Ilma</w:t>
      </w:r>
      <w:r w:rsidRPr="00DA3743">
        <w:rPr>
          <w:spacing w:val="-10"/>
        </w:rPr>
        <w:t xml:space="preserve"> </w:t>
      </w:r>
      <w:r w:rsidRPr="00DA3743">
        <w:t>għall-</w:t>
      </w:r>
      <w:r w:rsidRPr="00DA3743">
        <w:rPr>
          <w:spacing w:val="-2"/>
        </w:rPr>
        <w:t>injezzjonijiet</w:t>
      </w:r>
    </w:p>
    <w:p w14:paraId="57B983DF" w14:textId="77777777" w:rsidR="00EF46F3" w:rsidRPr="00DA3743" w:rsidRDefault="00EF46F3" w:rsidP="006902F7">
      <w:pPr>
        <w:suppressAutoHyphens/>
        <w:rPr>
          <w:spacing w:val="-2"/>
        </w:rPr>
      </w:pPr>
    </w:p>
    <w:p w14:paraId="745F572A" w14:textId="7A242557" w:rsidR="00843B14" w:rsidRPr="00DA3743" w:rsidRDefault="009E15BC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6.2</w:t>
      </w:r>
      <w:r w:rsidRPr="00DA3743">
        <w:rPr>
          <w:b/>
          <w:bCs/>
          <w:spacing w:val="-2"/>
        </w:rPr>
        <w:tab/>
      </w:r>
      <w:r w:rsidR="005E3319" w:rsidRPr="00DA3743">
        <w:rPr>
          <w:b/>
          <w:bCs/>
          <w:spacing w:val="-6"/>
        </w:rPr>
        <w:t>Inkompatibbiltajiet</w:t>
      </w:r>
    </w:p>
    <w:p w14:paraId="745F572B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72C" w14:textId="77777777" w:rsidR="00843B14" w:rsidRPr="00DA3743" w:rsidRDefault="005E3319" w:rsidP="006902F7">
      <w:pPr>
        <w:suppressAutoHyphens/>
      </w:pPr>
      <w:r w:rsidRPr="00DA3743">
        <w:t>Fin-nuqqas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kompatibbiltà,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il-prodott</w:t>
      </w:r>
      <w:r w:rsidRPr="00DA3743">
        <w:rPr>
          <w:spacing w:val="-3"/>
        </w:rPr>
        <w:t xml:space="preserve"> </w:t>
      </w:r>
      <w:r w:rsidRPr="00DA3743">
        <w:t>mediċinali</w:t>
      </w:r>
      <w:r w:rsidRPr="00DA3743">
        <w:rPr>
          <w:spacing w:val="-3"/>
        </w:rPr>
        <w:t xml:space="preserve"> </w:t>
      </w:r>
      <w:r w:rsidRPr="00DA3743">
        <w:t>m’għandux</w:t>
      </w:r>
      <w:r w:rsidRPr="00DA3743">
        <w:rPr>
          <w:spacing w:val="-3"/>
        </w:rPr>
        <w:t xml:space="preserve"> </w:t>
      </w:r>
      <w:r w:rsidRPr="00DA3743">
        <w:t>jitħallat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prodotti mediċinali oħrajn.</w:t>
      </w:r>
    </w:p>
    <w:p w14:paraId="48FE1013" w14:textId="77777777" w:rsidR="009E15BC" w:rsidRPr="00DA3743" w:rsidRDefault="009E15BC" w:rsidP="006902F7">
      <w:pPr>
        <w:suppressAutoHyphens/>
      </w:pPr>
    </w:p>
    <w:p w14:paraId="745F572D" w14:textId="1D2388B0" w:rsidR="00843B14" w:rsidRPr="00DA3743" w:rsidRDefault="009E15BC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6.3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 xml:space="preserve">Żmien </w:t>
      </w:r>
      <w:r w:rsidR="005E3319" w:rsidRPr="00DA3743">
        <w:rPr>
          <w:b/>
          <w:bCs/>
        </w:rPr>
        <w:t>kemm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idum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tajjeb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il-prodott</w:t>
      </w:r>
      <w:r w:rsidR="005E3319" w:rsidRPr="00DA3743">
        <w:rPr>
          <w:b/>
          <w:bCs/>
          <w:spacing w:val="-5"/>
        </w:rPr>
        <w:t xml:space="preserve"> </w:t>
      </w:r>
      <w:r w:rsidR="005E3319" w:rsidRPr="00DA3743">
        <w:rPr>
          <w:b/>
          <w:bCs/>
          <w:spacing w:val="-2"/>
        </w:rPr>
        <w:t>mediċinali</w:t>
      </w:r>
    </w:p>
    <w:p w14:paraId="745F572E" w14:textId="77777777" w:rsidR="00843B14" w:rsidRPr="00DA3743" w:rsidRDefault="00843B14" w:rsidP="006902F7">
      <w:pPr>
        <w:keepNext/>
        <w:suppressAutoHyphens/>
        <w:rPr>
          <w:bCs/>
        </w:rPr>
      </w:pPr>
    </w:p>
    <w:p w14:paraId="32A9552F" w14:textId="1EA8F073" w:rsidR="005542B3" w:rsidRPr="00DA3743" w:rsidRDefault="00332AF3" w:rsidP="006902F7">
      <w:pPr>
        <w:keepNext/>
        <w:suppressAutoHyphens/>
        <w:rPr>
          <w:bCs/>
          <w:u w:val="single"/>
        </w:rPr>
      </w:pPr>
      <w:r w:rsidRPr="00DA3743">
        <w:rPr>
          <w:bCs/>
          <w:u w:val="single"/>
        </w:rPr>
        <w:t>WEZENLA</w:t>
      </w:r>
      <w:r w:rsidR="005E3319" w:rsidRPr="00DA3743">
        <w:rPr>
          <w:bCs/>
          <w:u w:val="single"/>
        </w:rPr>
        <w:t xml:space="preserve"> 45</w:t>
      </w:r>
      <w:r w:rsidR="00C84D29" w:rsidRPr="00DA3743">
        <w:rPr>
          <w:bCs/>
          <w:u w:val="single"/>
        </w:rPr>
        <w:t> mg</w:t>
      </w:r>
      <w:r w:rsidR="005E3319" w:rsidRPr="00DA3743">
        <w:rPr>
          <w:bCs/>
          <w:u w:val="single"/>
        </w:rPr>
        <w:t xml:space="preserve"> soluzzjoni għall-injezzjoni</w:t>
      </w:r>
    </w:p>
    <w:p w14:paraId="72976AE9" w14:textId="77777777" w:rsidR="00404AB9" w:rsidRPr="00DA3743" w:rsidRDefault="00404AB9" w:rsidP="006902F7">
      <w:pPr>
        <w:keepNext/>
        <w:suppressAutoHyphens/>
        <w:rPr>
          <w:bCs/>
        </w:rPr>
      </w:pPr>
    </w:p>
    <w:p w14:paraId="745F572F" w14:textId="7E805A18" w:rsidR="00843B14" w:rsidRPr="00DA3743" w:rsidRDefault="002572DA" w:rsidP="006902F7">
      <w:pPr>
        <w:suppressAutoHyphens/>
      </w:pPr>
      <w:r w:rsidRPr="002572DA">
        <w:rPr>
          <w:spacing w:val="-2"/>
        </w:rPr>
        <w:t>3 snin</w:t>
      </w:r>
    </w:p>
    <w:p w14:paraId="5A5A1893" w14:textId="77777777" w:rsidR="009E15BC" w:rsidRPr="00DA3743" w:rsidRDefault="009E15BC" w:rsidP="006902F7">
      <w:pPr>
        <w:suppressAutoHyphens/>
      </w:pPr>
    </w:p>
    <w:p w14:paraId="1727FF86" w14:textId="4497D784" w:rsidR="005542B3" w:rsidRPr="00DA3743" w:rsidRDefault="00332AF3" w:rsidP="006902F7">
      <w:pPr>
        <w:keepNext/>
        <w:suppressAutoHyphens/>
        <w:rPr>
          <w:bCs/>
          <w:u w:val="single"/>
        </w:rPr>
      </w:pPr>
      <w:r w:rsidRPr="00DA3743">
        <w:rPr>
          <w:bCs/>
          <w:u w:val="single"/>
        </w:rPr>
        <w:t>WEZENLA</w:t>
      </w:r>
      <w:r w:rsidR="005E3319" w:rsidRPr="00DA3743">
        <w:rPr>
          <w:bCs/>
          <w:u w:val="single"/>
        </w:rPr>
        <w:t xml:space="preserve"> 45</w:t>
      </w:r>
      <w:r w:rsidR="00C84D29" w:rsidRPr="00DA3743">
        <w:rPr>
          <w:bCs/>
          <w:u w:val="single"/>
        </w:rPr>
        <w:t> mg</w:t>
      </w:r>
      <w:r w:rsidR="005E3319" w:rsidRPr="00DA3743">
        <w:rPr>
          <w:bCs/>
          <w:u w:val="single"/>
        </w:rPr>
        <w:t xml:space="preserve"> soluzzjoni għall-injezzjoni f’siringa mimlija għal-lest</w:t>
      </w:r>
    </w:p>
    <w:p w14:paraId="3CACB475" w14:textId="77777777" w:rsidR="00404AB9" w:rsidRPr="00DA3743" w:rsidRDefault="00404AB9" w:rsidP="006902F7">
      <w:pPr>
        <w:keepNext/>
        <w:suppressAutoHyphens/>
        <w:rPr>
          <w:bCs/>
        </w:rPr>
      </w:pPr>
    </w:p>
    <w:p w14:paraId="745F5730" w14:textId="601D40FF" w:rsidR="00843B14" w:rsidRPr="00DA3743" w:rsidRDefault="005E3319" w:rsidP="006902F7">
      <w:pPr>
        <w:suppressAutoHyphens/>
      </w:pPr>
      <w:r w:rsidRPr="00DA3743">
        <w:t>3</w:t>
      </w:r>
      <w:r w:rsidR="00BB192A" w:rsidRPr="00DA3743">
        <w:t> </w:t>
      </w:r>
      <w:r w:rsidRPr="00DA3743">
        <w:t>snin</w:t>
      </w:r>
    </w:p>
    <w:p w14:paraId="745F5731" w14:textId="77777777" w:rsidR="00843B14" w:rsidRPr="00DA3743" w:rsidRDefault="00843B14" w:rsidP="006902F7">
      <w:pPr>
        <w:suppressAutoHyphens/>
      </w:pPr>
    </w:p>
    <w:p w14:paraId="4CA8B46F" w14:textId="2A7179D8" w:rsidR="005542B3" w:rsidRPr="00DA3743" w:rsidRDefault="00332AF3" w:rsidP="006902F7">
      <w:pPr>
        <w:keepNext/>
        <w:suppressAutoHyphens/>
        <w:rPr>
          <w:bCs/>
          <w:u w:val="single"/>
        </w:rPr>
      </w:pPr>
      <w:r w:rsidRPr="00DA3743">
        <w:rPr>
          <w:bCs/>
          <w:u w:val="single"/>
        </w:rPr>
        <w:t>WEZENLA</w:t>
      </w:r>
      <w:r w:rsidR="005E3319" w:rsidRPr="00DA3743">
        <w:rPr>
          <w:bCs/>
          <w:u w:val="single"/>
        </w:rPr>
        <w:t xml:space="preserve"> 90</w:t>
      </w:r>
      <w:r w:rsidR="00C84D29" w:rsidRPr="00DA3743">
        <w:rPr>
          <w:bCs/>
          <w:u w:val="single"/>
        </w:rPr>
        <w:t> mg</w:t>
      </w:r>
      <w:r w:rsidR="005E3319" w:rsidRPr="00DA3743">
        <w:rPr>
          <w:bCs/>
          <w:u w:val="single"/>
        </w:rPr>
        <w:t xml:space="preserve"> soluzzjoni għall-injezzjoni f’siringa mimlija għal-lest</w:t>
      </w:r>
    </w:p>
    <w:p w14:paraId="69F8DAF2" w14:textId="77777777" w:rsidR="00404AB9" w:rsidRPr="00DA3743" w:rsidRDefault="00404AB9" w:rsidP="006902F7">
      <w:pPr>
        <w:keepNext/>
        <w:suppressAutoHyphens/>
        <w:rPr>
          <w:bCs/>
        </w:rPr>
      </w:pPr>
    </w:p>
    <w:p w14:paraId="745F5732" w14:textId="636DC585" w:rsidR="00843B14" w:rsidRPr="00DA3743" w:rsidRDefault="005E3319" w:rsidP="006902F7">
      <w:pPr>
        <w:suppressAutoHyphens/>
      </w:pPr>
      <w:r w:rsidRPr="00DA3743">
        <w:t>3</w:t>
      </w:r>
      <w:r w:rsidR="00BB192A" w:rsidRPr="00DA3743">
        <w:t> </w:t>
      </w:r>
      <w:r w:rsidRPr="00DA3743">
        <w:t>snin</w:t>
      </w:r>
    </w:p>
    <w:p w14:paraId="745F5733" w14:textId="77777777" w:rsidR="00843B14" w:rsidRPr="00DA3743" w:rsidRDefault="00843B14" w:rsidP="006902F7">
      <w:pPr>
        <w:suppressAutoHyphens/>
      </w:pPr>
    </w:p>
    <w:p w14:paraId="745F5734" w14:textId="32969C32" w:rsidR="00843B14" w:rsidRPr="00DA3743" w:rsidRDefault="005E3319" w:rsidP="006902F7">
      <w:pPr>
        <w:suppressAutoHyphens/>
      </w:pPr>
      <w:r w:rsidRPr="00DA3743">
        <w:t>Siringi mimlija għal-lest</w:t>
      </w:r>
      <w:r w:rsidR="005E1059" w:rsidRPr="00DA3743">
        <w:t xml:space="preserve"> jew kunjetti individwali</w:t>
      </w:r>
      <w:r w:rsidRPr="00DA3743">
        <w:t xml:space="preserve"> jistgħu jinħażnu f’temperatura tal-kamra sa 30°C għal perjodu massimu wieħed sa 30</w:t>
      </w:r>
      <w:r w:rsidR="00BB192A" w:rsidRPr="00DA3743">
        <w:t> </w:t>
      </w:r>
      <w:r w:rsidRPr="00DA3743">
        <w:t>jum fil-kartuna oriġinali sabiex tipproteġi mid-dawl. Niżżel id-data meta s</w:t>
      </w:r>
      <w:r w:rsidR="005E1059" w:rsidRPr="00DA3743">
        <w:t>-</w:t>
      </w:r>
      <w:r w:rsidRPr="00DA3743">
        <w:t>siringa</w:t>
      </w:r>
      <w:r w:rsidR="005E1059" w:rsidRPr="00DA3743">
        <w:t xml:space="preserve"> mimlija għal-lest jew il-kunjett</w:t>
      </w:r>
      <w:r w:rsidRPr="00DA3743">
        <w:t xml:space="preserve"> </w:t>
      </w:r>
      <w:r w:rsidR="005E1059" w:rsidRPr="00DA3743">
        <w:t xml:space="preserve">ikunu </w:t>
      </w:r>
      <w:r w:rsidRPr="00DA3743">
        <w:t>nħarġ</w:t>
      </w:r>
      <w:r w:rsidR="005E1059" w:rsidRPr="00DA3743">
        <w:t>u</w:t>
      </w:r>
      <w:r w:rsidRPr="00DA3743">
        <w:t xml:space="preserve"> mill-friġġ l-ewwel darba u d-data ta’ meta għandh</w:t>
      </w:r>
      <w:r w:rsidR="005E1059" w:rsidRPr="00DA3743">
        <w:t>om</w:t>
      </w:r>
      <w:r w:rsidRPr="00DA3743">
        <w:t xml:space="preserve"> </w:t>
      </w:r>
      <w:r w:rsidR="005E1059" w:rsidRPr="00DA3743">
        <w:t>jintremew</w:t>
      </w:r>
      <w:r w:rsidRPr="00DA3743">
        <w:t>. Id-data ta’ meta għandha tintrema m’għandhiex taqbeż id-data oriġinali ta’ meta</w:t>
      </w:r>
      <w:r w:rsidRPr="00DA3743">
        <w:rPr>
          <w:spacing w:val="-3"/>
        </w:rPr>
        <w:t xml:space="preserve"> </w:t>
      </w:r>
      <w:r w:rsidRPr="00DA3743">
        <w:t>tiskadi</w:t>
      </w:r>
      <w:r w:rsidRPr="00DA3743">
        <w:rPr>
          <w:spacing w:val="-3"/>
        </w:rPr>
        <w:t xml:space="preserve"> </w:t>
      </w:r>
      <w:r w:rsidRPr="00DA3743">
        <w:t>stampata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il-kartuna.</w:t>
      </w:r>
      <w:r w:rsidRPr="00DA3743">
        <w:rPr>
          <w:spacing w:val="-3"/>
        </w:rPr>
        <w:t xml:space="preserve"> </w:t>
      </w:r>
      <w:r w:rsidRPr="00DA3743">
        <w:t>Ladarba</w:t>
      </w:r>
      <w:r w:rsidRPr="00DA3743">
        <w:rPr>
          <w:spacing w:val="-3"/>
        </w:rPr>
        <w:t xml:space="preserve"> </w:t>
      </w:r>
      <w:r w:rsidRPr="00DA3743">
        <w:t>siringa</w:t>
      </w:r>
      <w:r w:rsidRPr="00DA3743">
        <w:rPr>
          <w:spacing w:val="-3"/>
        </w:rPr>
        <w:t xml:space="preserve"> </w:t>
      </w:r>
      <w:r w:rsidR="005E1059" w:rsidRPr="00DA3743">
        <w:rPr>
          <w:spacing w:val="-3"/>
        </w:rPr>
        <w:t>jew kunjett i</w:t>
      </w:r>
      <w:r w:rsidRPr="00DA3743">
        <w:t>kun</w:t>
      </w:r>
      <w:r w:rsidR="005E1059" w:rsidRPr="00DA3743">
        <w:t>u</w:t>
      </w:r>
      <w:r w:rsidRPr="00DA3743">
        <w:rPr>
          <w:spacing w:val="-3"/>
        </w:rPr>
        <w:t xml:space="preserve"> </w:t>
      </w:r>
      <w:r w:rsidRPr="00DA3743">
        <w:t>nħażn</w:t>
      </w:r>
      <w:r w:rsidR="005E1059" w:rsidRPr="00DA3743">
        <w:t>u</w:t>
      </w:r>
      <w:r w:rsidRPr="00DA3743">
        <w:rPr>
          <w:spacing w:val="-4"/>
        </w:rPr>
        <w:t xml:space="preserve"> </w:t>
      </w:r>
      <w:r w:rsidRPr="00DA3743">
        <w:t>f’temperatura</w:t>
      </w:r>
      <w:r w:rsidRPr="00DA3743">
        <w:rPr>
          <w:spacing w:val="-3"/>
        </w:rPr>
        <w:t xml:space="preserve"> </w:t>
      </w:r>
      <w:r w:rsidRPr="00DA3743">
        <w:t>tal</w:t>
      </w:r>
      <w:r w:rsidR="00EF4543" w:rsidRPr="00DA3743">
        <w:noBreakHyphen/>
      </w:r>
      <w:r w:rsidRPr="00DA3743">
        <w:t>kamra</w:t>
      </w:r>
      <w:r w:rsidRPr="00DA3743">
        <w:rPr>
          <w:spacing w:val="-3"/>
        </w:rPr>
        <w:t xml:space="preserve"> </w:t>
      </w:r>
      <w:r w:rsidRPr="00DA3743">
        <w:t>(sa</w:t>
      </w:r>
      <w:r w:rsidRPr="00DA3743">
        <w:rPr>
          <w:spacing w:val="-5"/>
        </w:rPr>
        <w:t xml:space="preserve"> </w:t>
      </w:r>
      <w:r w:rsidRPr="00DA3743">
        <w:t>30°C), hija m’għandhiex terġa’ titpoġġa lura fil-friġġ. Armi s-siringa</w:t>
      </w:r>
      <w:r w:rsidR="005E1059" w:rsidRPr="00DA3743">
        <w:t xml:space="preserve"> jew il-kunjett</w:t>
      </w:r>
      <w:r w:rsidRPr="00DA3743">
        <w:t xml:space="preserve"> jekk ma </w:t>
      </w:r>
      <w:r w:rsidR="005E1059" w:rsidRPr="00DA3743">
        <w:t xml:space="preserve">jintużawx </w:t>
      </w:r>
      <w:r w:rsidRPr="00DA3743">
        <w:t>fi żmien 30</w:t>
      </w:r>
      <w:r w:rsidR="00BB192A" w:rsidRPr="00DA3743">
        <w:t> </w:t>
      </w:r>
      <w:r w:rsidRPr="00DA3743">
        <w:t xml:space="preserve">jum ta’ ħażna f’temperatura tal-kamra jew </w:t>
      </w:r>
      <w:r w:rsidR="0046145B" w:rsidRPr="00DA3743">
        <w:t>s</w:t>
      </w:r>
      <w:r w:rsidRPr="00DA3743">
        <w:t>ad-data oriġinali ta’ skadenza, skont liema waħda tasal l-ewwel.</w:t>
      </w:r>
    </w:p>
    <w:p w14:paraId="26AB6D3E" w14:textId="77777777" w:rsidR="005E1059" w:rsidRPr="00DA3743" w:rsidRDefault="005E1059" w:rsidP="0058365E">
      <w:pPr>
        <w:keepNext/>
        <w:suppressAutoHyphens/>
      </w:pPr>
    </w:p>
    <w:p w14:paraId="1B4A57D7" w14:textId="18D3A46B" w:rsidR="005E1059" w:rsidRPr="00DA3743" w:rsidRDefault="005E1059" w:rsidP="006902F7">
      <w:pPr>
        <w:suppressAutoHyphens/>
      </w:pPr>
      <w:r w:rsidRPr="00DA3743">
        <w:t>Wara li tinġibed fis-siringa li tintrema wara l-użu, intweriet stabbiltà</w:t>
      </w:r>
      <w:r w:rsidRPr="00DA3743">
        <w:rPr>
          <w:spacing w:val="-6"/>
        </w:rPr>
        <w:t xml:space="preserve"> </w:t>
      </w:r>
      <w:r w:rsidRPr="00DA3743">
        <w:t>kimika</w:t>
      </w:r>
      <w:r w:rsidRPr="00DA3743">
        <w:rPr>
          <w:spacing w:val="-6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fiżika</w:t>
      </w:r>
      <w:r w:rsidRPr="00DA3743">
        <w:rPr>
          <w:spacing w:val="-6"/>
        </w:rPr>
        <w:t xml:space="preserve"> </w:t>
      </w:r>
      <w:r w:rsidRPr="00DA3743">
        <w:t>waqt</w:t>
      </w:r>
      <w:r w:rsidRPr="00DA3743">
        <w:rPr>
          <w:spacing w:val="-5"/>
        </w:rPr>
        <w:t xml:space="preserve"> </w:t>
      </w:r>
      <w:r w:rsidRPr="00DA3743">
        <w:t>l-użu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24 siegħa</w:t>
      </w:r>
      <w:r w:rsidRPr="00DA3743">
        <w:rPr>
          <w:spacing w:val="-5"/>
        </w:rPr>
        <w:t xml:space="preserve"> </w:t>
      </w:r>
      <w:r w:rsidRPr="00DA3743">
        <w:t>f’temperatura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15</w:t>
      </w:r>
      <w:r w:rsidR="00644049" w:rsidRPr="00DA3743">
        <w:t> </w:t>
      </w:r>
      <w:r w:rsidRPr="00DA3743">
        <w:rPr>
          <w:spacing w:val="-2"/>
        </w:rPr>
        <w:t>°C</w:t>
      </w:r>
      <w:r w:rsidRPr="00DA3743">
        <w:t>-</w:t>
      </w:r>
      <w:r w:rsidRPr="00DA3743">
        <w:rPr>
          <w:spacing w:val="-2"/>
        </w:rPr>
        <w:t>25</w:t>
      </w:r>
      <w:r w:rsidR="00644049" w:rsidRPr="00DA3743">
        <w:rPr>
          <w:spacing w:val="-2"/>
        </w:rPr>
        <w:t> </w:t>
      </w:r>
      <w:r w:rsidRPr="00DA3743">
        <w:rPr>
          <w:spacing w:val="-2"/>
        </w:rPr>
        <w:t>°C. Terġax tagħmlu fil-friġġ.</w:t>
      </w:r>
    </w:p>
    <w:p w14:paraId="342D55EE" w14:textId="77777777" w:rsidR="005E1059" w:rsidRPr="00DA3743" w:rsidRDefault="005E1059" w:rsidP="006902F7">
      <w:pPr>
        <w:suppressAutoHyphens/>
      </w:pPr>
    </w:p>
    <w:p w14:paraId="62F50C12" w14:textId="2125EA66" w:rsidR="005E1059" w:rsidRPr="00DA3743" w:rsidRDefault="005E1059" w:rsidP="006902F7">
      <w:pPr>
        <w:adjustRightInd w:val="0"/>
      </w:pPr>
      <w:r w:rsidRPr="00DA3743">
        <w:rPr>
          <w:rFonts w:eastAsia="Calibri"/>
        </w:rPr>
        <w:t>Mill-aspett mikrobijoloġiku, il-prodott għandu jintuża immedjatament. Jekk ma jintużax immedjatament, it-tul u l-kondizzjonijiet ta’ ħażna waqt l-użu huma r-responsabbiltà tal-utent.</w:t>
      </w:r>
    </w:p>
    <w:p w14:paraId="01A5254D" w14:textId="77777777" w:rsidR="009E15BC" w:rsidRPr="00DA3743" w:rsidRDefault="009E15BC" w:rsidP="006902F7">
      <w:pPr>
        <w:suppressAutoHyphens/>
        <w:rPr>
          <w:spacing w:val="-2"/>
        </w:rPr>
      </w:pPr>
    </w:p>
    <w:p w14:paraId="745F5735" w14:textId="74F83301" w:rsidR="00843B14" w:rsidRPr="00DA3743" w:rsidRDefault="009E15BC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6.4</w:t>
      </w:r>
      <w:r w:rsidRPr="00DA3743">
        <w:rPr>
          <w:b/>
          <w:bCs/>
          <w:spacing w:val="-2"/>
        </w:rPr>
        <w:tab/>
      </w:r>
      <w:r w:rsidR="005E3319" w:rsidRPr="00DA3743">
        <w:rPr>
          <w:b/>
          <w:bCs/>
          <w:spacing w:val="-6"/>
        </w:rPr>
        <w:t>Prekawzjonijiet</w:t>
      </w:r>
      <w:r w:rsidR="005E3319" w:rsidRPr="00DA3743">
        <w:rPr>
          <w:b/>
          <w:bCs/>
          <w:spacing w:val="15"/>
        </w:rPr>
        <w:t xml:space="preserve"> </w:t>
      </w:r>
      <w:r w:rsidR="005E3319" w:rsidRPr="00DA3743">
        <w:rPr>
          <w:b/>
          <w:bCs/>
          <w:spacing w:val="-2"/>
        </w:rPr>
        <w:t>speċjali</w:t>
      </w:r>
      <w:r w:rsidR="005E3319" w:rsidRPr="00DA3743">
        <w:rPr>
          <w:b/>
          <w:bCs/>
          <w:spacing w:val="15"/>
        </w:rPr>
        <w:t xml:space="preserve"> </w:t>
      </w:r>
      <w:r w:rsidR="005E3319" w:rsidRPr="00DA3743">
        <w:rPr>
          <w:b/>
          <w:bCs/>
          <w:spacing w:val="-2"/>
        </w:rPr>
        <w:t>għall-ħażna</w:t>
      </w:r>
    </w:p>
    <w:p w14:paraId="745F5736" w14:textId="77777777" w:rsidR="00843B14" w:rsidRPr="00DA3743" w:rsidRDefault="00843B14" w:rsidP="006902F7">
      <w:pPr>
        <w:keepNext/>
        <w:suppressAutoHyphens/>
        <w:rPr>
          <w:bCs/>
        </w:rPr>
      </w:pPr>
    </w:p>
    <w:p w14:paraId="650696E6" w14:textId="56F2F6E4" w:rsidR="006136C4" w:rsidRPr="00DA3743" w:rsidRDefault="005E3319" w:rsidP="006902F7">
      <w:pPr>
        <w:suppressAutoHyphens/>
        <w:rPr>
          <w:spacing w:val="-3"/>
        </w:rPr>
      </w:pPr>
      <w:r w:rsidRPr="00DA3743">
        <w:t>Aħżen</w:t>
      </w:r>
      <w:r w:rsidRPr="00DA3743">
        <w:rPr>
          <w:spacing w:val="-4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friġġ</w:t>
      </w:r>
      <w:r w:rsidRPr="00DA3743">
        <w:rPr>
          <w:spacing w:val="-5"/>
        </w:rPr>
        <w:t xml:space="preserve"> </w:t>
      </w:r>
      <w:r w:rsidRPr="00DA3743">
        <w:t>(2°C</w:t>
      </w:r>
      <w:r w:rsidRPr="00DA3743">
        <w:rPr>
          <w:spacing w:val="-4"/>
        </w:rPr>
        <w:t xml:space="preserve"> </w:t>
      </w:r>
      <w:r w:rsidRPr="00DA3743">
        <w:t>–</w:t>
      </w:r>
      <w:r w:rsidRPr="00DA3743">
        <w:rPr>
          <w:spacing w:val="-3"/>
        </w:rPr>
        <w:t xml:space="preserve"> </w:t>
      </w:r>
      <w:r w:rsidRPr="00DA3743">
        <w:t>8°C).</w:t>
      </w:r>
    </w:p>
    <w:p w14:paraId="745F5737" w14:textId="28DDEE2A" w:rsidR="00843B14" w:rsidRPr="00DA3743" w:rsidRDefault="005E3319" w:rsidP="006902F7">
      <w:pPr>
        <w:suppressAutoHyphens/>
      </w:pPr>
      <w:r w:rsidRPr="00DA3743">
        <w:t>Tagħmlux</w:t>
      </w:r>
      <w:r w:rsidRPr="00DA3743">
        <w:rPr>
          <w:spacing w:val="-4"/>
        </w:rPr>
        <w:t xml:space="preserve"> </w:t>
      </w:r>
      <w:r w:rsidRPr="00DA3743">
        <w:t>fil-</w:t>
      </w:r>
      <w:r w:rsidRPr="00DA3743">
        <w:rPr>
          <w:spacing w:val="-2"/>
        </w:rPr>
        <w:t>friża.</w:t>
      </w:r>
    </w:p>
    <w:p w14:paraId="745F5738" w14:textId="24340BCC" w:rsidR="00843B14" w:rsidRPr="00DA3743" w:rsidRDefault="005E3319" w:rsidP="006902F7">
      <w:pPr>
        <w:suppressAutoHyphens/>
      </w:pPr>
      <w:r w:rsidRPr="00DA3743">
        <w:t>Żomm</w:t>
      </w:r>
      <w:r w:rsidRPr="00DA3743">
        <w:rPr>
          <w:spacing w:val="-8"/>
        </w:rPr>
        <w:t xml:space="preserve"> </w:t>
      </w:r>
      <w:r w:rsidRPr="00DA3743">
        <w:t>il-</w:t>
      </w:r>
      <w:r w:rsidR="00C00E3F" w:rsidRPr="00DA3743">
        <w:t>kunjett</w:t>
      </w:r>
      <w:r w:rsidR="00C00E3F"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is-siringa</w:t>
      </w:r>
      <w:r w:rsidRPr="00DA3743">
        <w:rPr>
          <w:spacing w:val="-6"/>
        </w:rPr>
        <w:t xml:space="preserve"> </w:t>
      </w:r>
      <w:r w:rsidRPr="00DA3743">
        <w:t>mimlija</w:t>
      </w:r>
      <w:r w:rsidRPr="00DA3743">
        <w:rPr>
          <w:spacing w:val="-5"/>
        </w:rPr>
        <w:t xml:space="preserve"> </w:t>
      </w:r>
      <w:r w:rsidRPr="00DA3743">
        <w:t>għal-lest</w:t>
      </w:r>
      <w:r w:rsidRPr="00DA3743">
        <w:rPr>
          <w:spacing w:val="-5"/>
        </w:rPr>
        <w:t xml:space="preserve"> </w:t>
      </w:r>
      <w:r w:rsidRPr="00DA3743">
        <w:t>fil-kartuna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7"/>
        </w:rPr>
        <w:t xml:space="preserve"> </w:t>
      </w:r>
      <w:r w:rsidRPr="00DA3743">
        <w:t>barra</w:t>
      </w:r>
      <w:r w:rsidRPr="00DA3743">
        <w:rPr>
          <w:spacing w:val="-6"/>
        </w:rPr>
        <w:t xml:space="preserve"> </w:t>
      </w:r>
      <w:r w:rsidRPr="00DA3743">
        <w:t>sabiex</w:t>
      </w:r>
      <w:r w:rsidRPr="00DA3743">
        <w:rPr>
          <w:spacing w:val="-7"/>
        </w:rPr>
        <w:t xml:space="preserve"> </w:t>
      </w:r>
      <w:r w:rsidRPr="00DA3743">
        <w:t>tilqa’</w:t>
      </w:r>
      <w:r w:rsidRPr="00DA3743">
        <w:rPr>
          <w:spacing w:val="-6"/>
        </w:rPr>
        <w:t xml:space="preserve"> </w:t>
      </w:r>
      <w:r w:rsidRPr="00DA3743">
        <w:t>mid-</w:t>
      </w:r>
      <w:r w:rsidRPr="00DA3743">
        <w:rPr>
          <w:spacing w:val="-2"/>
        </w:rPr>
        <w:t>dawl.</w:t>
      </w:r>
    </w:p>
    <w:p w14:paraId="745F5739" w14:textId="5A24E163" w:rsidR="00843B14" w:rsidRPr="00DA3743" w:rsidRDefault="005E3319" w:rsidP="006902F7">
      <w:pPr>
        <w:suppressAutoHyphens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ikun</w:t>
      </w:r>
      <w:r w:rsidRPr="00DA3743">
        <w:rPr>
          <w:spacing w:val="-3"/>
        </w:rPr>
        <w:t xml:space="preserve"> </w:t>
      </w:r>
      <w:r w:rsidRPr="00DA3743">
        <w:t>meħtieġ,</w:t>
      </w:r>
      <w:r w:rsidRPr="00DA3743">
        <w:rPr>
          <w:spacing w:val="-3"/>
        </w:rPr>
        <w:t xml:space="preserve"> </w:t>
      </w:r>
      <w:r w:rsidRPr="00DA3743">
        <w:t>siringi</w:t>
      </w:r>
      <w:r w:rsidRPr="00DA3743">
        <w:rPr>
          <w:spacing w:val="-3"/>
        </w:rPr>
        <w:t xml:space="preserve"> </w:t>
      </w:r>
      <w:r w:rsidR="004E6121" w:rsidRPr="00DA3743">
        <w:rPr>
          <w:spacing w:val="-3"/>
        </w:rPr>
        <w:t xml:space="preserve">jew kunjetti individwali </w:t>
      </w:r>
      <w:r w:rsidRPr="00DA3743">
        <w:t>mimlijin</w:t>
      </w:r>
      <w:r w:rsidRPr="00DA3743">
        <w:rPr>
          <w:spacing w:val="-3"/>
        </w:rPr>
        <w:t xml:space="preserve"> </w:t>
      </w:r>
      <w:r w:rsidRPr="00DA3743">
        <w:t>għal-lest</w:t>
      </w:r>
      <w:r w:rsidR="006136C4"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jinħażnu</w:t>
      </w:r>
      <w:r w:rsidRPr="00DA3743">
        <w:rPr>
          <w:spacing w:val="-3"/>
        </w:rPr>
        <w:t xml:space="preserve"> </w:t>
      </w:r>
      <w:r w:rsidRPr="00DA3743">
        <w:t>f’temperatura</w:t>
      </w:r>
      <w:r w:rsidRPr="00DA3743">
        <w:rPr>
          <w:spacing w:val="-3"/>
        </w:rPr>
        <w:t xml:space="preserve"> </w:t>
      </w:r>
      <w:r w:rsidRPr="00DA3743">
        <w:t>tal-kamra</w:t>
      </w:r>
      <w:r w:rsidRPr="00DA3743">
        <w:rPr>
          <w:spacing w:val="-3"/>
        </w:rPr>
        <w:t xml:space="preserve"> </w:t>
      </w:r>
      <w:r w:rsidRPr="00DA3743">
        <w:t>sa 30°C (ara sezzjoni</w:t>
      </w:r>
      <w:r w:rsidR="004F3189" w:rsidRPr="00DA3743">
        <w:t> </w:t>
      </w:r>
      <w:r w:rsidRPr="00DA3743">
        <w:t>6.3).</w:t>
      </w:r>
    </w:p>
    <w:p w14:paraId="0575F598" w14:textId="77777777" w:rsidR="009E15BC" w:rsidRPr="00DA3743" w:rsidRDefault="009E15BC" w:rsidP="006902F7">
      <w:pPr>
        <w:suppressAutoHyphens/>
      </w:pPr>
    </w:p>
    <w:p w14:paraId="745F573A" w14:textId="06C644AE" w:rsidR="00843B14" w:rsidRPr="00DA3743" w:rsidRDefault="009E15BC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6.5</w:t>
      </w:r>
      <w:r w:rsidRPr="00DA3743">
        <w:rPr>
          <w:b/>
          <w:bCs/>
        </w:rPr>
        <w:tab/>
      </w:r>
      <w:r w:rsidR="005E3319" w:rsidRPr="00DA3743">
        <w:rPr>
          <w:b/>
          <w:bCs/>
        </w:rPr>
        <w:t>In-natura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tal-kontenitur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ta’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dak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li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hemm</w:t>
      </w:r>
      <w:r w:rsidR="005E3319" w:rsidRPr="00DA3743">
        <w:rPr>
          <w:b/>
          <w:bCs/>
          <w:spacing w:val="-4"/>
        </w:rPr>
        <w:t xml:space="preserve"> </w:t>
      </w:r>
      <w:r w:rsidR="005E3319" w:rsidRPr="00DA3743">
        <w:rPr>
          <w:b/>
          <w:bCs/>
        </w:rPr>
        <w:t>ġo</w:t>
      </w:r>
      <w:r w:rsidR="005E3319" w:rsidRPr="00DA3743">
        <w:rPr>
          <w:b/>
          <w:bCs/>
          <w:spacing w:val="-3"/>
        </w:rPr>
        <w:t xml:space="preserve"> </w:t>
      </w:r>
      <w:r w:rsidR="005E3319" w:rsidRPr="00DA3743">
        <w:rPr>
          <w:b/>
          <w:bCs/>
          <w:spacing w:val="-5"/>
        </w:rPr>
        <w:t>fih</w:t>
      </w:r>
    </w:p>
    <w:p w14:paraId="745F573B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73C" w14:textId="725F7452" w:rsidR="00843B14" w:rsidRPr="00DA3743" w:rsidRDefault="00332AF3" w:rsidP="006902F7">
      <w:pPr>
        <w:keepNext/>
        <w:suppressAutoHyphens/>
        <w:rPr>
          <w:bCs/>
          <w:u w:val="single"/>
        </w:rPr>
      </w:pPr>
      <w:r w:rsidRPr="00DA3743">
        <w:rPr>
          <w:bCs/>
          <w:u w:val="single"/>
        </w:rPr>
        <w:t>WEZENLA</w:t>
      </w:r>
      <w:r w:rsidR="005E3319" w:rsidRPr="00DA3743">
        <w:rPr>
          <w:bCs/>
          <w:u w:val="single"/>
        </w:rPr>
        <w:t xml:space="preserve"> 45</w:t>
      </w:r>
      <w:r w:rsidR="00C84D29" w:rsidRPr="00DA3743">
        <w:rPr>
          <w:bCs/>
          <w:u w:val="single"/>
        </w:rPr>
        <w:t> mg</w:t>
      </w:r>
      <w:r w:rsidR="005E3319" w:rsidRPr="00DA3743">
        <w:rPr>
          <w:bCs/>
          <w:u w:val="single"/>
        </w:rPr>
        <w:t xml:space="preserve"> soluzzjoni għall-injezzjoni</w:t>
      </w:r>
    </w:p>
    <w:p w14:paraId="37CDC772" w14:textId="77777777" w:rsidR="00BB192A" w:rsidRPr="00DA3743" w:rsidRDefault="00BB192A" w:rsidP="006902F7">
      <w:pPr>
        <w:keepNext/>
        <w:suppressAutoHyphens/>
        <w:rPr>
          <w:bCs/>
        </w:rPr>
      </w:pPr>
    </w:p>
    <w:p w14:paraId="745F573D" w14:textId="65A40208" w:rsidR="00843B14" w:rsidRPr="00DA3743" w:rsidRDefault="005E3319" w:rsidP="006902F7">
      <w:pPr>
        <w:suppressAutoHyphens/>
      </w:pPr>
      <w:r w:rsidRPr="00DA3743">
        <w:t>0.5</w:t>
      </w:r>
      <w:r w:rsidR="00150EEC" w:rsidRPr="00DA3743">
        <w:rPr>
          <w:spacing w:val="-5"/>
        </w:rPr>
        <w:t> mL</w:t>
      </w:r>
      <w:r w:rsidRPr="00DA3743">
        <w:rPr>
          <w:spacing w:val="-5"/>
        </w:rPr>
        <w:t xml:space="preserve"> </w:t>
      </w:r>
      <w:r w:rsidRPr="00DA3743">
        <w:t>soluzzjoni</w:t>
      </w:r>
      <w:r w:rsidRPr="00DA3743">
        <w:rPr>
          <w:spacing w:val="-5"/>
        </w:rPr>
        <w:t xml:space="preserve"> </w:t>
      </w:r>
      <w:r w:rsidRPr="00DA3743">
        <w:t>sterili</w:t>
      </w:r>
      <w:r w:rsidRPr="00DA3743">
        <w:rPr>
          <w:spacing w:val="-5"/>
        </w:rPr>
        <w:t xml:space="preserve"> </w:t>
      </w:r>
      <w:r w:rsidR="00C00E3F" w:rsidRPr="00DA3743">
        <w:t>f’kunjett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2</w:t>
      </w:r>
      <w:r w:rsidR="00150EEC" w:rsidRPr="00DA3743">
        <w:rPr>
          <w:spacing w:val="-5"/>
        </w:rPr>
        <w:t> mL</w:t>
      </w:r>
      <w:r w:rsidRPr="00DA3743">
        <w:rPr>
          <w:spacing w:val="-5"/>
        </w:rPr>
        <w:t xml:space="preserve"> </w:t>
      </w:r>
      <w:r w:rsidRPr="00DA3743">
        <w:t>tal-ħġieġ</w:t>
      </w:r>
      <w:r w:rsidRPr="00DA3743">
        <w:rPr>
          <w:spacing w:val="-5"/>
        </w:rPr>
        <w:t xml:space="preserve"> </w:t>
      </w:r>
      <w:r w:rsidRPr="00DA3743">
        <w:t>tat-tip</w:t>
      </w:r>
      <w:r w:rsidRPr="00DA3743">
        <w:rPr>
          <w:spacing w:val="-2"/>
        </w:rPr>
        <w:t xml:space="preserve"> </w:t>
      </w:r>
      <w:r w:rsidRPr="00DA3743">
        <w:t>I</w:t>
      </w:r>
      <w:r w:rsidRPr="00DA3743">
        <w:rPr>
          <w:spacing w:val="-6"/>
        </w:rPr>
        <w:t xml:space="preserve"> </w:t>
      </w:r>
      <w:r w:rsidRPr="00DA3743">
        <w:t>magħluq</w:t>
      </w:r>
      <w:r w:rsidRPr="00DA3743">
        <w:rPr>
          <w:spacing w:val="-5"/>
        </w:rPr>
        <w:t xml:space="preserve"> </w:t>
      </w:r>
      <w:r w:rsidRPr="00DA3743">
        <w:t>b’tapp</w:t>
      </w:r>
      <w:r w:rsidRPr="00DA3743">
        <w:rPr>
          <w:spacing w:val="-5"/>
        </w:rPr>
        <w:t xml:space="preserve"> </w:t>
      </w:r>
      <w:r w:rsidR="006136C4" w:rsidRPr="00DA3743">
        <w:t>elastomeriku</w:t>
      </w:r>
      <w:r w:rsidRPr="00DA3743">
        <w:rPr>
          <w:spacing w:val="-2"/>
        </w:rPr>
        <w:t>.</w:t>
      </w:r>
    </w:p>
    <w:p w14:paraId="745F573E" w14:textId="77777777" w:rsidR="00843B14" w:rsidRPr="00DA3743" w:rsidRDefault="00843B14" w:rsidP="006902F7">
      <w:pPr>
        <w:suppressAutoHyphens/>
      </w:pPr>
    </w:p>
    <w:p w14:paraId="745F573F" w14:textId="6A956DA7" w:rsidR="00843B14" w:rsidRPr="00DA3743" w:rsidRDefault="00332AF3" w:rsidP="006902F7">
      <w:pPr>
        <w:keepNext/>
        <w:suppressAutoHyphens/>
        <w:rPr>
          <w:bCs/>
          <w:u w:val="single"/>
        </w:rPr>
      </w:pPr>
      <w:r w:rsidRPr="00DA3743">
        <w:rPr>
          <w:bCs/>
          <w:u w:val="single"/>
        </w:rPr>
        <w:t>WEZENLA</w:t>
      </w:r>
      <w:r w:rsidR="005E3319" w:rsidRPr="00DA3743">
        <w:rPr>
          <w:bCs/>
          <w:u w:val="single"/>
        </w:rPr>
        <w:t xml:space="preserve"> 45</w:t>
      </w:r>
      <w:r w:rsidR="00C84D29" w:rsidRPr="00DA3743">
        <w:rPr>
          <w:bCs/>
          <w:u w:val="single"/>
        </w:rPr>
        <w:t> mg</w:t>
      </w:r>
      <w:r w:rsidR="005E3319" w:rsidRPr="00DA3743">
        <w:rPr>
          <w:bCs/>
          <w:u w:val="single"/>
        </w:rPr>
        <w:t xml:space="preserve"> soluzzjoni għall-injezzjoni f’siringa mimlija għal-lest</w:t>
      </w:r>
    </w:p>
    <w:p w14:paraId="09826772" w14:textId="77777777" w:rsidR="00BB192A" w:rsidRPr="00DA3743" w:rsidRDefault="00BB192A" w:rsidP="006902F7">
      <w:pPr>
        <w:keepNext/>
        <w:suppressAutoHyphens/>
        <w:rPr>
          <w:bCs/>
        </w:rPr>
      </w:pPr>
    </w:p>
    <w:p w14:paraId="745F5740" w14:textId="079CC898" w:rsidR="00843B14" w:rsidRPr="00DA3743" w:rsidRDefault="005E3319" w:rsidP="006902F7">
      <w:pPr>
        <w:suppressAutoHyphens/>
      </w:pPr>
      <w:r w:rsidRPr="00DA3743">
        <w:t>0.5</w:t>
      </w:r>
      <w:r w:rsidR="00150EEC" w:rsidRPr="00DA3743">
        <w:rPr>
          <w:spacing w:val="-1"/>
        </w:rPr>
        <w:t> mL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soluzzjoni</w:t>
      </w:r>
      <w:r w:rsidRPr="00DA3743">
        <w:rPr>
          <w:spacing w:val="-2"/>
        </w:rPr>
        <w:t xml:space="preserve"> </w:t>
      </w:r>
      <w:r w:rsidRPr="00DA3743">
        <w:t>f’siringa</w:t>
      </w:r>
      <w:r w:rsidRPr="00DA3743">
        <w:rPr>
          <w:spacing w:val="-2"/>
        </w:rPr>
        <w:t xml:space="preserve"> </w:t>
      </w:r>
      <w:r w:rsidR="00951C79" w:rsidRPr="00DA3743">
        <w:rPr>
          <w:spacing w:val="-2"/>
        </w:rPr>
        <w:t xml:space="preserve">mimlija għal-lest </w:t>
      </w:r>
      <w:r w:rsidRPr="00DA3743">
        <w:t>tal-ħġieġ</w:t>
      </w:r>
      <w:r w:rsidRPr="00DA3743">
        <w:rPr>
          <w:spacing w:val="-4"/>
        </w:rPr>
        <w:t xml:space="preserve"> </w:t>
      </w:r>
      <w:r w:rsidRPr="00DA3743">
        <w:t>tat-tip</w:t>
      </w:r>
      <w:r w:rsidRPr="00DA3743">
        <w:rPr>
          <w:spacing w:val="-1"/>
        </w:rPr>
        <w:t xml:space="preserve"> </w:t>
      </w:r>
      <w:r w:rsidRPr="00DA3743">
        <w:t>I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1</w:t>
      </w:r>
      <w:r w:rsidR="00150EEC" w:rsidRPr="00DA3743">
        <w:rPr>
          <w:spacing w:val="-1"/>
        </w:rPr>
        <w:t> m</w:t>
      </w:r>
      <w:r w:rsidR="005542B3" w:rsidRPr="00DA3743">
        <w:rPr>
          <w:spacing w:val="-1"/>
        </w:rPr>
        <w:t>l</w:t>
      </w:r>
      <w:r w:rsidRPr="00DA3743">
        <w:rPr>
          <w:spacing w:val="-2"/>
        </w:rPr>
        <w:t xml:space="preserve"> </w:t>
      </w:r>
      <w:r w:rsidRPr="00DA3743">
        <w:t>b’labra</w:t>
      </w:r>
      <w:r w:rsidRPr="00DA3743">
        <w:rPr>
          <w:spacing w:val="-2"/>
        </w:rPr>
        <w:t xml:space="preserve"> </w:t>
      </w:r>
      <w:r w:rsidRPr="00DA3743">
        <w:t>mwaħħla</w:t>
      </w:r>
      <w:r w:rsidRPr="00DA3743">
        <w:rPr>
          <w:spacing w:val="-1"/>
        </w:rPr>
        <w:t xml:space="preserve"> </w:t>
      </w:r>
      <w:r w:rsidRPr="00DA3743">
        <w:t>tal-azzar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jissaddadx</w:t>
      </w:r>
      <w:r w:rsidRPr="00DA3743">
        <w:rPr>
          <w:spacing w:val="-2"/>
        </w:rPr>
        <w:t xml:space="preserve"> </w:t>
      </w:r>
      <w:r w:rsidRPr="00DA3743">
        <w:t xml:space="preserve">u għatu tal-labra. Is-siringa fiha protezzjoni </w:t>
      </w:r>
      <w:r w:rsidR="00C00E3F" w:rsidRPr="00DA3743">
        <w:t>awtomatika tal-labra</w:t>
      </w:r>
      <w:r w:rsidRPr="00DA3743">
        <w:rPr>
          <w:spacing w:val="-2"/>
        </w:rPr>
        <w:t>.</w:t>
      </w:r>
    </w:p>
    <w:p w14:paraId="745F5741" w14:textId="77777777" w:rsidR="00843B14" w:rsidRPr="00DA3743" w:rsidRDefault="00843B14" w:rsidP="006902F7">
      <w:pPr>
        <w:suppressAutoHyphens/>
      </w:pPr>
    </w:p>
    <w:p w14:paraId="745F5742" w14:textId="2B8EE7DB" w:rsidR="00843B14" w:rsidRPr="00DA3743" w:rsidRDefault="00332AF3" w:rsidP="006902F7">
      <w:pPr>
        <w:keepNext/>
        <w:suppressAutoHyphens/>
        <w:rPr>
          <w:bCs/>
          <w:u w:val="single"/>
        </w:rPr>
      </w:pPr>
      <w:r w:rsidRPr="00DA3743">
        <w:rPr>
          <w:bCs/>
          <w:u w:val="single"/>
        </w:rPr>
        <w:t>WEZENLA</w:t>
      </w:r>
      <w:r w:rsidR="005E3319" w:rsidRPr="00DA3743">
        <w:rPr>
          <w:bCs/>
          <w:u w:val="single"/>
        </w:rPr>
        <w:t xml:space="preserve"> 90</w:t>
      </w:r>
      <w:r w:rsidR="00C84D29" w:rsidRPr="00DA3743">
        <w:rPr>
          <w:bCs/>
          <w:u w:val="single"/>
        </w:rPr>
        <w:t> mg</w:t>
      </w:r>
      <w:r w:rsidR="005E3319" w:rsidRPr="00DA3743">
        <w:rPr>
          <w:bCs/>
          <w:u w:val="single"/>
        </w:rPr>
        <w:t xml:space="preserve"> soluzzjoni għall-injezzjoni f’siringa mimlija għal-lest</w:t>
      </w:r>
    </w:p>
    <w:p w14:paraId="00316F13" w14:textId="77777777" w:rsidR="00BB192A" w:rsidRPr="00DA3743" w:rsidRDefault="00BB192A" w:rsidP="006902F7">
      <w:pPr>
        <w:keepNext/>
        <w:suppressAutoHyphens/>
        <w:rPr>
          <w:bCs/>
        </w:rPr>
      </w:pPr>
    </w:p>
    <w:p w14:paraId="745F5743" w14:textId="3FD24676" w:rsidR="00843B14" w:rsidRPr="00DA3743" w:rsidRDefault="005E3319" w:rsidP="006902F7">
      <w:pPr>
        <w:suppressAutoHyphens/>
      </w:pPr>
      <w:r w:rsidRPr="00DA3743">
        <w:t>1mL ta’ soluzzjoni f’siringa</w:t>
      </w:r>
      <w:r w:rsidR="00C00E3F" w:rsidRPr="00DA3743">
        <w:t xml:space="preserve"> mimlija għal-lest</w:t>
      </w:r>
      <w:r w:rsidRPr="00DA3743">
        <w:t xml:space="preserve"> tal-ħġieġ tat-tip I ta’ 1</w:t>
      </w:r>
      <w:r w:rsidR="00150EEC" w:rsidRPr="00DA3743">
        <w:t> m</w:t>
      </w:r>
      <w:r w:rsidR="005542B3" w:rsidRPr="00DA3743">
        <w:t>l</w:t>
      </w:r>
      <w:r w:rsidRPr="00DA3743">
        <w:t xml:space="preserve"> b’labra mwaħħla tal-azzar li ma jissaddadx u għatu</w:t>
      </w:r>
      <w:r w:rsidRPr="00DA3743">
        <w:rPr>
          <w:spacing w:val="-2"/>
        </w:rPr>
        <w:t xml:space="preserve"> </w:t>
      </w:r>
      <w:r w:rsidRPr="00DA3743">
        <w:t>tal-labra.</w:t>
      </w:r>
      <w:r w:rsidRPr="00DA3743">
        <w:rPr>
          <w:spacing w:val="-3"/>
        </w:rPr>
        <w:t xml:space="preserve"> </w:t>
      </w:r>
      <w:r w:rsidRPr="00DA3743">
        <w:t>Is-siringa</w:t>
      </w:r>
      <w:r w:rsidRPr="00DA3743">
        <w:rPr>
          <w:spacing w:val="-3"/>
        </w:rPr>
        <w:t xml:space="preserve"> </w:t>
      </w:r>
      <w:r w:rsidRPr="00DA3743">
        <w:t>fiha</w:t>
      </w:r>
      <w:r w:rsidRPr="00DA3743">
        <w:rPr>
          <w:spacing w:val="-3"/>
        </w:rPr>
        <w:t xml:space="preserve"> </w:t>
      </w:r>
      <w:r w:rsidRPr="00DA3743">
        <w:t>protezzjoni</w:t>
      </w:r>
      <w:r w:rsidRPr="00DA3743">
        <w:rPr>
          <w:spacing w:val="-3"/>
        </w:rPr>
        <w:t xml:space="preserve"> </w:t>
      </w:r>
      <w:r w:rsidR="00C00E3F" w:rsidRPr="00DA3743">
        <w:t>awtomatika tal-labra</w:t>
      </w:r>
      <w:r w:rsidRPr="00DA3743">
        <w:rPr>
          <w:spacing w:val="-2"/>
        </w:rPr>
        <w:t>.</w:t>
      </w:r>
    </w:p>
    <w:p w14:paraId="27A3020F" w14:textId="77777777" w:rsidR="009E15BC" w:rsidRPr="00DA3743" w:rsidRDefault="009E15BC" w:rsidP="006902F7">
      <w:pPr>
        <w:suppressAutoHyphens/>
      </w:pPr>
    </w:p>
    <w:p w14:paraId="745F5745" w14:textId="020398B6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rPr>
          <w:spacing w:val="-6"/>
        </w:rPr>
        <w:t xml:space="preserve"> </w:t>
      </w:r>
      <w:r w:rsidR="005E3319" w:rsidRPr="00DA3743">
        <w:t>huwa</w:t>
      </w:r>
      <w:r w:rsidR="005E3319" w:rsidRPr="00DA3743">
        <w:rPr>
          <w:spacing w:val="-6"/>
        </w:rPr>
        <w:t xml:space="preserve"> </w:t>
      </w:r>
      <w:r w:rsidR="005E3319" w:rsidRPr="00DA3743">
        <w:t>disponibbli</w:t>
      </w:r>
      <w:r w:rsidR="005E3319" w:rsidRPr="00DA3743">
        <w:rPr>
          <w:spacing w:val="-6"/>
        </w:rPr>
        <w:t xml:space="preserve"> </w:t>
      </w:r>
      <w:r w:rsidR="005E3319" w:rsidRPr="00DA3743">
        <w:t>f’pakkett</w:t>
      </w:r>
      <w:r w:rsidR="005E3319" w:rsidRPr="00DA3743">
        <w:rPr>
          <w:spacing w:val="-4"/>
        </w:rPr>
        <w:t xml:space="preserve"> </w:t>
      </w:r>
      <w:r w:rsidR="00C00E3F" w:rsidRPr="00DA3743">
        <w:t>b’kunjett wieħed</w:t>
      </w:r>
      <w:r w:rsidR="005E3319" w:rsidRPr="00DA3743">
        <w:rPr>
          <w:spacing w:val="-6"/>
        </w:rPr>
        <w:t xml:space="preserve"> </w:t>
      </w:r>
      <w:r w:rsidR="005E3319" w:rsidRPr="00DA3743">
        <w:t>jew</w:t>
      </w:r>
      <w:r w:rsidR="005E3319" w:rsidRPr="00DA3743">
        <w:rPr>
          <w:spacing w:val="-6"/>
        </w:rPr>
        <w:t xml:space="preserve"> </w:t>
      </w:r>
      <w:r w:rsidR="005E3319" w:rsidRPr="00DA3743">
        <w:t>pakkett</w:t>
      </w:r>
      <w:r w:rsidR="005E3319" w:rsidRPr="00DA3743">
        <w:rPr>
          <w:spacing w:val="-4"/>
        </w:rPr>
        <w:t xml:space="preserve"> </w:t>
      </w:r>
      <w:r w:rsidR="005E3319" w:rsidRPr="00DA3743">
        <w:t>ta’</w:t>
      </w:r>
      <w:r w:rsidR="005E3319" w:rsidRPr="00DA3743">
        <w:rPr>
          <w:spacing w:val="-6"/>
        </w:rPr>
        <w:t xml:space="preserve"> </w:t>
      </w:r>
      <w:r w:rsidR="005E3319" w:rsidRPr="00DA3743">
        <w:t>siringa</w:t>
      </w:r>
      <w:r w:rsidR="005E3319" w:rsidRPr="00DA3743">
        <w:rPr>
          <w:spacing w:val="-6"/>
        </w:rPr>
        <w:t xml:space="preserve"> </w:t>
      </w:r>
      <w:r w:rsidR="005E3319" w:rsidRPr="00DA3743">
        <w:t>mimlija</w:t>
      </w:r>
      <w:r w:rsidR="005E3319" w:rsidRPr="00DA3743">
        <w:rPr>
          <w:spacing w:val="-6"/>
        </w:rPr>
        <w:t xml:space="preserve"> </w:t>
      </w:r>
      <w:r w:rsidR="005E3319" w:rsidRPr="00DA3743">
        <w:t>għal-lest</w:t>
      </w:r>
      <w:r w:rsidR="005E3319" w:rsidRPr="00DA3743">
        <w:rPr>
          <w:spacing w:val="-3"/>
        </w:rPr>
        <w:t xml:space="preserve"> </w:t>
      </w:r>
      <w:r w:rsidR="005E3319" w:rsidRPr="00DA3743">
        <w:rPr>
          <w:spacing w:val="-2"/>
        </w:rPr>
        <w:t>waħda.</w:t>
      </w:r>
    </w:p>
    <w:p w14:paraId="745F5746" w14:textId="77777777" w:rsidR="00843B14" w:rsidRPr="00DA3743" w:rsidRDefault="00843B14" w:rsidP="006902F7">
      <w:pPr>
        <w:suppressAutoHyphens/>
      </w:pPr>
    </w:p>
    <w:p w14:paraId="745F5747" w14:textId="35CB8D3A" w:rsidR="00843B14" w:rsidRPr="00DA3743" w:rsidRDefault="009E15BC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6.6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Prekawzjonijiet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speċjali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li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għandhom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jittieħdu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meta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jintrema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għal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immaniġġar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  <w:spacing w:val="-2"/>
        </w:rPr>
        <w:t>ieħor</w:t>
      </w:r>
    </w:p>
    <w:p w14:paraId="745F5748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749" w14:textId="4719E5D3" w:rsidR="00843B14" w:rsidRPr="00DA3743" w:rsidRDefault="005E3319" w:rsidP="006902F7">
      <w:pPr>
        <w:suppressAutoHyphens/>
      </w:pPr>
      <w:r w:rsidRPr="00DA3743">
        <w:t>Is-soluzzjoni fil-</w:t>
      </w:r>
      <w:r w:rsidR="00C00E3F" w:rsidRPr="00DA3743">
        <w:t xml:space="preserve">kunjett </w:t>
      </w:r>
      <w:r w:rsidRPr="00DA3743">
        <w:t xml:space="preserve">jew fis-siringa mimlija għal-lest ta’ </w:t>
      </w:r>
      <w:r w:rsidR="00332AF3" w:rsidRPr="00DA3743">
        <w:t>WEZENLA</w:t>
      </w:r>
      <w:r w:rsidRPr="00DA3743">
        <w:t xml:space="preserve"> m’għandhiex titħawwad. Is</w:t>
      </w:r>
      <w:r w:rsidR="00EF4543" w:rsidRPr="00DA3743">
        <w:noBreakHyphen/>
      </w:r>
      <w:r w:rsidRPr="00DA3743">
        <w:t>soluzzjoni</w:t>
      </w:r>
      <w:r w:rsidRPr="00DA3743">
        <w:rPr>
          <w:spacing w:val="-1"/>
        </w:rPr>
        <w:t xml:space="preserve"> </w:t>
      </w:r>
      <w:r w:rsidRPr="00DA3743">
        <w:t>għandha</w:t>
      </w:r>
      <w:r w:rsidRPr="00DA3743">
        <w:rPr>
          <w:spacing w:val="-2"/>
        </w:rPr>
        <w:t xml:space="preserve"> </w:t>
      </w:r>
      <w:r w:rsidRPr="00DA3743">
        <w:t>tiġi</w:t>
      </w:r>
      <w:r w:rsidRPr="00DA3743">
        <w:rPr>
          <w:spacing w:val="-2"/>
        </w:rPr>
        <w:t xml:space="preserve"> </w:t>
      </w:r>
      <w:r w:rsidRPr="00DA3743">
        <w:t>miflija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frak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telf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kulur</w:t>
      </w:r>
      <w:r w:rsidRPr="00DA3743">
        <w:rPr>
          <w:spacing w:val="-2"/>
        </w:rPr>
        <w:t xml:space="preserve"> </w:t>
      </w:r>
      <w:r w:rsidRPr="00DA3743">
        <w:t>qabel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tingħata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2"/>
        </w:rPr>
        <w:t xml:space="preserve"> </w:t>
      </w:r>
      <w:r w:rsidRPr="00DA3743">
        <w:t>il-ġilda.</w:t>
      </w:r>
      <w:r w:rsidRPr="00DA3743">
        <w:rPr>
          <w:spacing w:val="-2"/>
        </w:rPr>
        <w:t xml:space="preserve"> </w:t>
      </w:r>
      <w:r w:rsidRPr="00DA3743">
        <w:t>Is</w:t>
      </w:r>
      <w:r w:rsidR="00EF4543" w:rsidRPr="00DA3743">
        <w:noBreakHyphen/>
      </w:r>
      <w:r w:rsidRPr="00DA3743">
        <w:t>soluzzjoni hija minn ċara sa tkanġi, minn trasparenti sa safra ċara. Il-prodott mediċinali</w:t>
      </w:r>
      <w:r w:rsidRPr="00DA3743">
        <w:rPr>
          <w:spacing w:val="-2"/>
        </w:rPr>
        <w:t xml:space="preserve"> </w:t>
      </w:r>
      <w:r w:rsidRPr="00DA3743">
        <w:t>m’għandux</w:t>
      </w:r>
      <w:r w:rsidRPr="00DA3743">
        <w:rPr>
          <w:spacing w:val="-2"/>
        </w:rPr>
        <w:t xml:space="preserve"> </w:t>
      </w:r>
      <w:r w:rsidRPr="00DA3743">
        <w:t>jintuża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is-soluzzjoni</w:t>
      </w:r>
      <w:r w:rsidRPr="00DA3743">
        <w:rPr>
          <w:spacing w:val="-2"/>
        </w:rPr>
        <w:t xml:space="preserve"> </w:t>
      </w:r>
      <w:r w:rsidRPr="00DA3743">
        <w:t>titlef</w:t>
      </w:r>
      <w:r w:rsidRPr="00DA3743">
        <w:rPr>
          <w:spacing w:val="-2"/>
        </w:rPr>
        <w:t xml:space="preserve"> </w:t>
      </w:r>
      <w:r w:rsidRPr="00DA3743">
        <w:t>il-kulur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tiddardar,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ikun</w:t>
      </w:r>
      <w:r w:rsidRPr="00DA3743">
        <w:rPr>
          <w:spacing w:val="-2"/>
        </w:rPr>
        <w:t xml:space="preserve"> </w:t>
      </w:r>
      <w:r w:rsidRPr="00DA3743">
        <w:t>fiha</w:t>
      </w:r>
      <w:r w:rsidRPr="00DA3743">
        <w:rPr>
          <w:spacing w:val="-2"/>
        </w:rPr>
        <w:t xml:space="preserve"> </w:t>
      </w:r>
      <w:r w:rsidRPr="00DA3743">
        <w:t>xi</w:t>
      </w:r>
      <w:r w:rsidRPr="00DA3743">
        <w:rPr>
          <w:spacing w:val="-2"/>
        </w:rPr>
        <w:t xml:space="preserve"> </w:t>
      </w:r>
      <w:r w:rsidRPr="00DA3743">
        <w:t xml:space="preserve">frak mhux floku. Qabel ma jingħata </w:t>
      </w:r>
      <w:r w:rsidR="00332AF3" w:rsidRPr="00DA3743">
        <w:t>WEZENLA</w:t>
      </w:r>
      <w:r w:rsidRPr="00DA3743">
        <w:t xml:space="preserve"> għandu jitħalla jilħaq temperatura tal-kamra (bejn wieħed u ieħor madwar nofs siegħa). Istruzzjonijiet iddettaljati dwar l-użu huma pprovduti fil-fuljett ta’ </w:t>
      </w:r>
      <w:r w:rsidRPr="00DA3743">
        <w:rPr>
          <w:spacing w:val="-2"/>
        </w:rPr>
        <w:t>tagħrif.</w:t>
      </w:r>
    </w:p>
    <w:p w14:paraId="59082EBB" w14:textId="77777777" w:rsidR="009E15BC" w:rsidRPr="00DA3743" w:rsidRDefault="009E15BC" w:rsidP="006902F7">
      <w:pPr>
        <w:suppressAutoHyphens/>
      </w:pPr>
    </w:p>
    <w:p w14:paraId="745F574A" w14:textId="3E37CF60" w:rsidR="00843B14" w:rsidRPr="00DA3743" w:rsidRDefault="00332AF3" w:rsidP="006902F7">
      <w:pPr>
        <w:suppressAutoHyphens/>
      </w:pPr>
      <w:r w:rsidRPr="00DA3743">
        <w:t>WEZENLA</w:t>
      </w:r>
      <w:r w:rsidR="005E3319" w:rsidRPr="00DA3743">
        <w:t xml:space="preserve"> ma fihx preservattivi; għalhekk kull fdal tal-prodott mediċinali li jibqa’ fil-kunjett u fis</w:t>
      </w:r>
      <w:r w:rsidR="00EF4543" w:rsidRPr="00DA3743">
        <w:noBreakHyphen/>
      </w:r>
      <w:r w:rsidR="005E3319" w:rsidRPr="00DA3743">
        <w:t xml:space="preserve">siringa m’għandux jintuża. </w:t>
      </w:r>
      <w:r w:rsidRPr="00DA3743">
        <w:t>WEZENLA</w:t>
      </w:r>
      <w:r w:rsidR="005E3319" w:rsidRPr="00DA3743">
        <w:t xml:space="preserve"> hu fornut bħala kunjett sterili, li jintuża darba biss jew siringa mimlija għal-lest li tintuża darba biss. Is-siringa, il-labra u l-kunjett m’għandhom qatt jerġgħu jintużaw.</w:t>
      </w:r>
      <w:r w:rsidR="005E3319" w:rsidRPr="00DA3743">
        <w:rPr>
          <w:spacing w:val="-3"/>
        </w:rPr>
        <w:t xml:space="preserve"> </w:t>
      </w:r>
      <w:r w:rsidR="005E3319" w:rsidRPr="00DA3743">
        <w:t>Kull</w:t>
      </w:r>
      <w:r w:rsidR="005E3319" w:rsidRPr="00DA3743">
        <w:rPr>
          <w:spacing w:val="-3"/>
        </w:rPr>
        <w:t xml:space="preserve"> </w:t>
      </w:r>
      <w:r w:rsidR="005E3319" w:rsidRPr="00DA3743">
        <w:t>fdal</w:t>
      </w:r>
      <w:r w:rsidR="005E3319" w:rsidRPr="00DA3743">
        <w:rPr>
          <w:spacing w:val="-3"/>
        </w:rPr>
        <w:t xml:space="preserve"> </w:t>
      </w:r>
      <w:r w:rsidR="005E3319" w:rsidRPr="00DA3743">
        <w:t>tal-prodott</w:t>
      </w:r>
      <w:r w:rsidR="005E3319" w:rsidRPr="00DA3743">
        <w:rPr>
          <w:spacing w:val="-2"/>
        </w:rPr>
        <w:t xml:space="preserve"> </w:t>
      </w:r>
      <w:r w:rsidR="005E3319" w:rsidRPr="00DA3743">
        <w:t>mediċinali</w:t>
      </w:r>
      <w:r w:rsidR="005E3319" w:rsidRPr="00DA3743">
        <w:rPr>
          <w:spacing w:val="-3"/>
        </w:rPr>
        <w:t xml:space="preserve"> </w:t>
      </w:r>
      <w:r w:rsidR="005E3319" w:rsidRPr="00DA3743">
        <w:t>li</w:t>
      </w:r>
      <w:r w:rsidR="005E3319" w:rsidRPr="00DA3743">
        <w:rPr>
          <w:spacing w:val="-3"/>
        </w:rPr>
        <w:t xml:space="preserve"> </w:t>
      </w:r>
      <w:r w:rsidR="005E3319" w:rsidRPr="00DA3743">
        <w:t>ma</w:t>
      </w:r>
      <w:r w:rsidR="005E3319" w:rsidRPr="00DA3743">
        <w:rPr>
          <w:spacing w:val="-3"/>
        </w:rPr>
        <w:t xml:space="preserve"> </w:t>
      </w:r>
      <w:r w:rsidR="005E3319" w:rsidRPr="00DA3743">
        <w:t>jkunx</w:t>
      </w:r>
      <w:r w:rsidR="005E3319" w:rsidRPr="00DA3743">
        <w:rPr>
          <w:spacing w:val="-3"/>
        </w:rPr>
        <w:t xml:space="preserve"> </w:t>
      </w:r>
      <w:r w:rsidR="005E3319" w:rsidRPr="00DA3743">
        <w:t>intuża,</w:t>
      </w:r>
      <w:r w:rsidR="005E3319" w:rsidRPr="00DA3743">
        <w:rPr>
          <w:spacing w:val="-3"/>
        </w:rPr>
        <w:t xml:space="preserve"> </w:t>
      </w:r>
      <w:r w:rsidR="005E3319" w:rsidRPr="00DA3743">
        <w:t>jew</w:t>
      </w:r>
      <w:r w:rsidR="005E3319" w:rsidRPr="00DA3743">
        <w:rPr>
          <w:spacing w:val="-3"/>
        </w:rPr>
        <w:t xml:space="preserve"> </w:t>
      </w:r>
      <w:r w:rsidR="005E3319" w:rsidRPr="00DA3743">
        <w:t>skart</w:t>
      </w:r>
      <w:r w:rsidR="005E3319" w:rsidRPr="00DA3743">
        <w:rPr>
          <w:spacing w:val="-3"/>
        </w:rPr>
        <w:t xml:space="preserve"> </w:t>
      </w:r>
      <w:r w:rsidR="005E3319" w:rsidRPr="00DA3743">
        <w:t>li</w:t>
      </w:r>
      <w:r w:rsidR="005E3319" w:rsidRPr="00DA3743">
        <w:rPr>
          <w:spacing w:val="-3"/>
        </w:rPr>
        <w:t xml:space="preserve"> </w:t>
      </w:r>
      <w:r w:rsidR="005E3319" w:rsidRPr="00DA3743">
        <w:t>jibqa’</w:t>
      </w:r>
      <w:r w:rsidR="005E3319" w:rsidRPr="00DA3743">
        <w:rPr>
          <w:spacing w:val="-3"/>
        </w:rPr>
        <w:t xml:space="preserve"> </w:t>
      </w:r>
      <w:r w:rsidR="005E3319" w:rsidRPr="00DA3743">
        <w:t>wara</w:t>
      </w:r>
      <w:r w:rsidR="005E3319" w:rsidRPr="00DA3743">
        <w:rPr>
          <w:spacing w:val="-3"/>
        </w:rPr>
        <w:t xml:space="preserve"> </w:t>
      </w:r>
      <w:r w:rsidR="005E3319" w:rsidRPr="00DA3743">
        <w:t>l-użu</w:t>
      </w:r>
      <w:r w:rsidR="005E3319" w:rsidRPr="00DA3743">
        <w:rPr>
          <w:spacing w:val="-2"/>
        </w:rPr>
        <w:t xml:space="preserve"> </w:t>
      </w:r>
      <w:r w:rsidR="005E3319" w:rsidRPr="00DA3743">
        <w:t>tal-prodott, għandu jintrema kif jitolbu l-liġijiet lokali.</w:t>
      </w:r>
    </w:p>
    <w:p w14:paraId="745F574B" w14:textId="77777777" w:rsidR="00843B14" w:rsidRPr="00DA3743" w:rsidRDefault="00843B14" w:rsidP="006902F7">
      <w:pPr>
        <w:suppressAutoHyphens/>
      </w:pPr>
    </w:p>
    <w:p w14:paraId="745F574C" w14:textId="6F244100" w:rsidR="00843B14" w:rsidRPr="00DA3743" w:rsidRDefault="005E3319" w:rsidP="006902F7">
      <w:pPr>
        <w:suppressAutoHyphens/>
      </w:pPr>
      <w:r w:rsidRPr="00DA3743">
        <w:t>Meta</w:t>
      </w:r>
      <w:r w:rsidRPr="00DA3743">
        <w:rPr>
          <w:spacing w:val="-2"/>
        </w:rPr>
        <w:t xml:space="preserve"> </w:t>
      </w:r>
      <w:r w:rsidRPr="00DA3743">
        <w:t>tuża</w:t>
      </w:r>
      <w:r w:rsidRPr="00DA3743">
        <w:rPr>
          <w:spacing w:val="-2"/>
        </w:rPr>
        <w:t xml:space="preserve"> </w:t>
      </w:r>
      <w:r w:rsidRPr="00DA3743">
        <w:t>kunjett</w:t>
      </w:r>
      <w:r w:rsidRPr="00DA3743">
        <w:rPr>
          <w:spacing w:val="-2"/>
        </w:rPr>
        <w:t xml:space="preserve"> </w:t>
      </w:r>
      <w:r w:rsidRPr="00DA3743">
        <w:t>b’doża</w:t>
      </w:r>
      <w:r w:rsidRPr="00DA3743">
        <w:rPr>
          <w:spacing w:val="-2"/>
        </w:rPr>
        <w:t xml:space="preserve"> </w:t>
      </w:r>
      <w:r w:rsidRPr="00DA3743">
        <w:t>waħda,</w:t>
      </w:r>
      <w:r w:rsidRPr="00DA3743">
        <w:rPr>
          <w:spacing w:val="-2"/>
        </w:rPr>
        <w:t xml:space="preserve"> </w:t>
      </w:r>
      <w:r w:rsidRPr="00DA3743">
        <w:t>hija</w:t>
      </w:r>
      <w:r w:rsidRPr="00DA3743">
        <w:rPr>
          <w:spacing w:val="-2"/>
        </w:rPr>
        <w:t xml:space="preserve"> </w:t>
      </w:r>
      <w:r w:rsidRPr="00DA3743">
        <w:t>rrakkomandata</w:t>
      </w:r>
      <w:r w:rsidRPr="00DA3743">
        <w:rPr>
          <w:spacing w:val="-2"/>
        </w:rPr>
        <w:t xml:space="preserve"> </w:t>
      </w:r>
      <w:r w:rsidRPr="00DA3743">
        <w:t>siringa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1</w:t>
      </w:r>
      <w:r w:rsidR="00150EEC" w:rsidRPr="00DA3743">
        <w:rPr>
          <w:spacing w:val="-3"/>
        </w:rPr>
        <w:t> mL</w:t>
      </w:r>
      <w:r w:rsidRPr="00DA3743">
        <w:rPr>
          <w:spacing w:val="-2"/>
        </w:rPr>
        <w:t xml:space="preserve"> </w:t>
      </w:r>
      <w:r w:rsidRPr="00DA3743">
        <w:t>b’labra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½</w:t>
      </w:r>
      <w:r w:rsidR="00BB192A" w:rsidRPr="00DA3743">
        <w:rPr>
          <w:spacing w:val="-4"/>
        </w:rPr>
        <w:t> </w:t>
      </w:r>
      <w:r w:rsidRPr="00DA3743">
        <w:t>pulzier,</w:t>
      </w:r>
      <w:r w:rsidRPr="00DA3743">
        <w:rPr>
          <w:spacing w:val="-2"/>
        </w:rPr>
        <w:t xml:space="preserve"> </w:t>
      </w:r>
      <w:r w:rsidRPr="00DA3743">
        <w:t>b’gejġ</w:t>
      </w:r>
      <w:r w:rsidRPr="00DA3743">
        <w:rPr>
          <w:spacing w:val="-2"/>
        </w:rPr>
        <w:t xml:space="preserve"> </w:t>
      </w:r>
      <w:r w:rsidRPr="00DA3743">
        <w:t>ta’ 27</w:t>
      </w:r>
      <w:r w:rsidR="00BB192A" w:rsidRPr="00DA3743">
        <w:t> </w:t>
      </w:r>
      <w:r w:rsidRPr="00DA3743">
        <w:t>(13-il mm).</w:t>
      </w:r>
    </w:p>
    <w:p w14:paraId="745F574D" w14:textId="77777777" w:rsidR="00843B14" w:rsidRPr="00DA3743" w:rsidRDefault="00843B14" w:rsidP="006902F7">
      <w:pPr>
        <w:suppressAutoHyphens/>
      </w:pPr>
    </w:p>
    <w:p w14:paraId="51E0AC2A" w14:textId="77777777" w:rsidR="009E15BC" w:rsidRPr="00DA3743" w:rsidRDefault="009E15BC" w:rsidP="006902F7">
      <w:pPr>
        <w:suppressAutoHyphens/>
      </w:pPr>
    </w:p>
    <w:p w14:paraId="745F574E" w14:textId="75DE5940" w:rsidR="00843B14" w:rsidRPr="00DA3743" w:rsidRDefault="009E15BC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7.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DETENTUR</w:t>
      </w:r>
      <w:r w:rsidR="005E3319" w:rsidRPr="00DA3743">
        <w:rPr>
          <w:b/>
          <w:bCs/>
          <w:spacing w:val="-14"/>
        </w:rPr>
        <w:t xml:space="preserve"> </w:t>
      </w:r>
      <w:r w:rsidR="005E3319" w:rsidRPr="00DA3743">
        <w:rPr>
          <w:b/>
          <w:bCs/>
        </w:rPr>
        <w:t>TAL-AWTORIZZAZZJONI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GĦAT-TQEGĦID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FIS-</w:t>
      </w:r>
      <w:r w:rsidR="005E3319" w:rsidRPr="00DA3743">
        <w:rPr>
          <w:b/>
          <w:bCs/>
          <w:spacing w:val="-5"/>
        </w:rPr>
        <w:t>SUQ</w:t>
      </w:r>
    </w:p>
    <w:p w14:paraId="745F574F" w14:textId="77777777" w:rsidR="00843B14" w:rsidRPr="00DA3743" w:rsidRDefault="00843B14" w:rsidP="006902F7">
      <w:pPr>
        <w:keepNext/>
        <w:suppressAutoHyphens/>
        <w:rPr>
          <w:bCs/>
        </w:rPr>
      </w:pPr>
    </w:p>
    <w:p w14:paraId="12E227A0" w14:textId="77777777" w:rsidR="00C00E3F" w:rsidRPr="00DA3743" w:rsidRDefault="00C00E3F" w:rsidP="006902F7">
      <w:pPr>
        <w:keepNext/>
        <w:suppressAutoHyphens/>
      </w:pPr>
      <w:r w:rsidRPr="00DA3743">
        <w:t>Amgen Technology (Ireland) UC,</w:t>
      </w:r>
    </w:p>
    <w:p w14:paraId="0916DFA6" w14:textId="77777777" w:rsidR="00C00E3F" w:rsidRPr="00DA3743" w:rsidRDefault="00C00E3F" w:rsidP="006902F7">
      <w:pPr>
        <w:keepNext/>
        <w:suppressAutoHyphens/>
      </w:pPr>
      <w:r w:rsidRPr="00DA3743">
        <w:t>Pottery Road,</w:t>
      </w:r>
    </w:p>
    <w:p w14:paraId="4D8E9176" w14:textId="77777777" w:rsidR="00C00E3F" w:rsidRPr="00DA3743" w:rsidRDefault="00C00E3F" w:rsidP="006902F7">
      <w:pPr>
        <w:keepNext/>
        <w:suppressAutoHyphens/>
      </w:pPr>
      <w:r w:rsidRPr="00DA3743">
        <w:t>Dun Laoghaire,</w:t>
      </w:r>
    </w:p>
    <w:p w14:paraId="716F3182" w14:textId="77777777" w:rsidR="00C00E3F" w:rsidRPr="00DA3743" w:rsidRDefault="00C00E3F" w:rsidP="006902F7">
      <w:pPr>
        <w:keepNext/>
        <w:suppressAutoHyphens/>
      </w:pPr>
      <w:r w:rsidRPr="00DA3743">
        <w:t>Co Dublin,</w:t>
      </w:r>
    </w:p>
    <w:p w14:paraId="745F5752" w14:textId="59849D16" w:rsidR="00843B14" w:rsidRPr="00DA3743" w:rsidRDefault="00C00E3F" w:rsidP="006902F7">
      <w:pPr>
        <w:suppressAutoHyphens/>
      </w:pPr>
      <w:r w:rsidRPr="00DA3743">
        <w:t>L-Irlanda</w:t>
      </w:r>
    </w:p>
    <w:p w14:paraId="745F5753" w14:textId="77777777" w:rsidR="00843B14" w:rsidRDefault="00843B14" w:rsidP="006902F7">
      <w:pPr>
        <w:suppressAutoHyphens/>
      </w:pPr>
    </w:p>
    <w:p w14:paraId="63FF80A1" w14:textId="77777777" w:rsidR="00A61DEC" w:rsidRPr="00DA3743" w:rsidRDefault="00A61DEC" w:rsidP="006902F7">
      <w:pPr>
        <w:suppressAutoHyphens/>
      </w:pPr>
    </w:p>
    <w:p w14:paraId="745F5754" w14:textId="0E21B4F9" w:rsidR="00843B14" w:rsidRPr="00DA3743" w:rsidRDefault="00EF46F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6"/>
        </w:rPr>
        <w:t>8.</w:t>
      </w:r>
      <w:r w:rsidRPr="00DA3743">
        <w:rPr>
          <w:b/>
          <w:bCs/>
          <w:spacing w:val="-6"/>
        </w:rPr>
        <w:tab/>
      </w:r>
      <w:r w:rsidR="005E3319" w:rsidRPr="00DA3743">
        <w:rPr>
          <w:b/>
          <w:bCs/>
          <w:spacing w:val="-6"/>
        </w:rPr>
        <w:t>NUMRU</w:t>
      </w:r>
      <w:r w:rsidR="005E3319" w:rsidRPr="00DA3743">
        <w:rPr>
          <w:b/>
          <w:bCs/>
        </w:rPr>
        <w:t>(I)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TAL-AWTORIZZAZZJONI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GĦAT-TQEGĦID</w:t>
      </w:r>
      <w:r w:rsidR="005E3319" w:rsidRPr="00DA3743">
        <w:rPr>
          <w:b/>
          <w:bCs/>
          <w:spacing w:val="-11"/>
        </w:rPr>
        <w:t xml:space="preserve"> </w:t>
      </w:r>
      <w:r w:rsidR="005E3319" w:rsidRPr="00DA3743">
        <w:rPr>
          <w:b/>
          <w:bCs/>
        </w:rPr>
        <w:t>FIS-</w:t>
      </w:r>
      <w:r w:rsidR="005E3319" w:rsidRPr="00DA3743">
        <w:rPr>
          <w:b/>
          <w:bCs/>
          <w:spacing w:val="-5"/>
        </w:rPr>
        <w:t>SUQ</w:t>
      </w:r>
    </w:p>
    <w:p w14:paraId="629E93A5" w14:textId="77777777" w:rsidR="009E15BC" w:rsidRPr="00DA3743" w:rsidRDefault="009E15BC" w:rsidP="006902F7">
      <w:pPr>
        <w:keepNext/>
        <w:suppressAutoHyphens/>
        <w:rPr>
          <w:u w:val="single"/>
        </w:rPr>
      </w:pPr>
    </w:p>
    <w:p w14:paraId="3B100C4B" w14:textId="293A36EF" w:rsidR="009E15BC" w:rsidRPr="00DA3743" w:rsidRDefault="00332AF3" w:rsidP="006902F7">
      <w:pPr>
        <w:keepNext/>
        <w:suppressAutoHyphens/>
        <w:rPr>
          <w:u w:val="single"/>
        </w:rPr>
      </w:pPr>
      <w:r w:rsidRPr="00DA3743">
        <w:rPr>
          <w:u w:val="single"/>
        </w:rPr>
        <w:t>WEZENLA</w:t>
      </w:r>
      <w:r w:rsidR="005E3319" w:rsidRPr="00DA3743">
        <w:rPr>
          <w:u w:val="single"/>
        </w:rPr>
        <w:t xml:space="preserve"> 45</w:t>
      </w:r>
      <w:r w:rsidR="00C84D29" w:rsidRPr="00DA3743">
        <w:rPr>
          <w:u w:val="single"/>
        </w:rPr>
        <w:t> mg</w:t>
      </w:r>
      <w:r w:rsidR="005E3319" w:rsidRPr="00DA3743">
        <w:rPr>
          <w:u w:val="single"/>
        </w:rPr>
        <w:t xml:space="preserve"> soluzzjoni għall-injezzjoni</w:t>
      </w:r>
    </w:p>
    <w:p w14:paraId="3595D948" w14:textId="77777777" w:rsidR="00BB192A" w:rsidRPr="00DA3743" w:rsidRDefault="00BB192A" w:rsidP="006902F7">
      <w:pPr>
        <w:keepNext/>
        <w:suppressAutoHyphens/>
      </w:pPr>
    </w:p>
    <w:p w14:paraId="745F5755" w14:textId="531927AD" w:rsidR="00843B14" w:rsidRPr="00DA3743" w:rsidRDefault="00C00E3F" w:rsidP="006902F7">
      <w:pPr>
        <w:suppressAutoHyphens/>
      </w:pPr>
      <w:r w:rsidRPr="00DA3743">
        <w:rPr>
          <w:spacing w:val="-2"/>
        </w:rPr>
        <w:t>EU/1/</w:t>
      </w:r>
      <w:r w:rsidR="0046145B" w:rsidRPr="00DA3743">
        <w:rPr>
          <w:spacing w:val="-2"/>
        </w:rPr>
        <w:t>24/1823/001</w:t>
      </w:r>
    </w:p>
    <w:p w14:paraId="745F5756" w14:textId="77777777" w:rsidR="00843B14" w:rsidRPr="00DA3743" w:rsidRDefault="00843B14" w:rsidP="006902F7">
      <w:pPr>
        <w:suppressAutoHyphens/>
      </w:pPr>
    </w:p>
    <w:p w14:paraId="30CCFA64" w14:textId="2564E501" w:rsidR="009E15BC" w:rsidRPr="00DA3743" w:rsidRDefault="00332AF3" w:rsidP="006902F7">
      <w:pPr>
        <w:keepNext/>
        <w:suppressAutoHyphens/>
        <w:rPr>
          <w:u w:val="single"/>
        </w:rPr>
      </w:pPr>
      <w:r w:rsidRPr="00DA3743">
        <w:rPr>
          <w:u w:val="single"/>
        </w:rPr>
        <w:t>WEZENLA</w:t>
      </w:r>
      <w:r w:rsidR="005E3319" w:rsidRPr="00DA3743">
        <w:rPr>
          <w:u w:val="single"/>
        </w:rPr>
        <w:t xml:space="preserve"> 45</w:t>
      </w:r>
      <w:r w:rsidR="00C84D29" w:rsidRPr="00DA3743">
        <w:rPr>
          <w:u w:val="single"/>
        </w:rPr>
        <w:t> mg</w:t>
      </w:r>
      <w:r w:rsidR="005E3319" w:rsidRPr="00DA3743">
        <w:rPr>
          <w:u w:val="single"/>
        </w:rPr>
        <w:t xml:space="preserve"> soluzzjoni għall-injezzjoni f’siringa mimlija għal-lest</w:t>
      </w:r>
    </w:p>
    <w:p w14:paraId="001CF87C" w14:textId="77777777" w:rsidR="00404AB9" w:rsidRPr="00DA3743" w:rsidRDefault="00404AB9" w:rsidP="006902F7">
      <w:pPr>
        <w:keepNext/>
        <w:suppressAutoHyphens/>
      </w:pPr>
    </w:p>
    <w:p w14:paraId="6421CE49" w14:textId="2AB2266A" w:rsidR="00C00E3F" w:rsidRPr="00DA3743" w:rsidRDefault="00C00E3F" w:rsidP="006902F7">
      <w:pPr>
        <w:suppressAutoHyphens/>
        <w:rPr>
          <w:spacing w:val="-2"/>
        </w:rPr>
      </w:pPr>
      <w:r w:rsidRPr="00DA3743">
        <w:rPr>
          <w:spacing w:val="-2"/>
        </w:rPr>
        <w:t>EU/1/</w:t>
      </w:r>
      <w:r w:rsidR="0046145B" w:rsidRPr="00DA3743">
        <w:rPr>
          <w:spacing w:val="-2"/>
        </w:rPr>
        <w:t>24/1823/002</w:t>
      </w:r>
    </w:p>
    <w:p w14:paraId="41AFC8B5" w14:textId="77777777" w:rsidR="009E15BC" w:rsidRPr="00DA3743" w:rsidRDefault="009E15BC" w:rsidP="006902F7">
      <w:pPr>
        <w:suppressAutoHyphens/>
        <w:rPr>
          <w:u w:val="single"/>
        </w:rPr>
      </w:pPr>
    </w:p>
    <w:p w14:paraId="785F607E" w14:textId="0507B46C" w:rsidR="009E15BC" w:rsidRPr="00DA3743" w:rsidRDefault="00332AF3" w:rsidP="006902F7">
      <w:pPr>
        <w:keepNext/>
        <w:suppressAutoHyphens/>
        <w:rPr>
          <w:u w:val="single"/>
        </w:rPr>
      </w:pPr>
      <w:r w:rsidRPr="00DA3743">
        <w:rPr>
          <w:u w:val="single"/>
        </w:rPr>
        <w:t>WEZENLA</w:t>
      </w:r>
      <w:r w:rsidR="005E3319" w:rsidRPr="00DA3743">
        <w:rPr>
          <w:u w:val="single"/>
        </w:rPr>
        <w:t xml:space="preserve"> 90</w:t>
      </w:r>
      <w:r w:rsidR="00C84D29" w:rsidRPr="00DA3743">
        <w:rPr>
          <w:u w:val="single"/>
        </w:rPr>
        <w:t> mg</w:t>
      </w:r>
      <w:r w:rsidR="005E3319" w:rsidRPr="00DA3743">
        <w:rPr>
          <w:u w:val="single"/>
        </w:rPr>
        <w:t xml:space="preserve"> soluzzjoni għall-injezzjoni f’siringa mimlija għal-lest</w:t>
      </w:r>
    </w:p>
    <w:p w14:paraId="351BE790" w14:textId="77777777" w:rsidR="00404AB9" w:rsidRPr="00DA3743" w:rsidRDefault="00404AB9" w:rsidP="006902F7">
      <w:pPr>
        <w:keepNext/>
        <w:suppressAutoHyphens/>
      </w:pPr>
    </w:p>
    <w:p w14:paraId="745F5758" w14:textId="2C480F9F" w:rsidR="00843B14" w:rsidRPr="00DA3743" w:rsidRDefault="00C00E3F" w:rsidP="006902F7">
      <w:pPr>
        <w:suppressAutoHyphens/>
      </w:pPr>
      <w:r w:rsidRPr="00DA3743">
        <w:rPr>
          <w:spacing w:val="-2"/>
        </w:rPr>
        <w:t>EU/1/</w:t>
      </w:r>
      <w:r w:rsidR="0046145B" w:rsidRPr="00DA3743">
        <w:rPr>
          <w:spacing w:val="-2"/>
        </w:rPr>
        <w:t>24/1823/003</w:t>
      </w:r>
    </w:p>
    <w:p w14:paraId="745F5759" w14:textId="77777777" w:rsidR="00843B14" w:rsidRPr="00DA3743" w:rsidRDefault="00843B14" w:rsidP="006902F7">
      <w:pPr>
        <w:suppressAutoHyphens/>
      </w:pPr>
    </w:p>
    <w:p w14:paraId="70D9D92B" w14:textId="77777777" w:rsidR="00EF46F3" w:rsidRPr="00DA3743" w:rsidRDefault="00EF46F3" w:rsidP="006902F7">
      <w:pPr>
        <w:suppressAutoHyphens/>
      </w:pPr>
    </w:p>
    <w:p w14:paraId="745F575A" w14:textId="6C995ECE" w:rsidR="00843B14" w:rsidRPr="00DA3743" w:rsidRDefault="009E15BC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lastRenderedPageBreak/>
        <w:t>9.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DATA</w:t>
      </w:r>
      <w:r w:rsidR="005E3319" w:rsidRPr="00DA3743">
        <w:rPr>
          <w:b/>
          <w:bCs/>
          <w:spacing w:val="-14"/>
        </w:rPr>
        <w:t xml:space="preserve"> </w:t>
      </w:r>
      <w:r w:rsidR="005E3319" w:rsidRPr="00DA3743">
        <w:rPr>
          <w:b/>
          <w:bCs/>
        </w:rPr>
        <w:t>TAL-EWWEL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AWTORIZZAZZJONI/TIĠDID</w:t>
      </w:r>
      <w:r w:rsidR="005E3319" w:rsidRPr="00DA3743">
        <w:rPr>
          <w:b/>
          <w:bCs/>
          <w:spacing w:val="-13"/>
        </w:rPr>
        <w:t xml:space="preserve"> </w:t>
      </w:r>
      <w:r w:rsidR="005E3319" w:rsidRPr="00DA3743">
        <w:rPr>
          <w:b/>
          <w:bCs/>
        </w:rPr>
        <w:t>TAL-</w:t>
      </w:r>
      <w:r w:rsidR="005E3319" w:rsidRPr="00DA3743">
        <w:rPr>
          <w:b/>
          <w:bCs/>
          <w:spacing w:val="-2"/>
        </w:rPr>
        <w:t>AWTORIZZAZZJONI</w:t>
      </w:r>
    </w:p>
    <w:p w14:paraId="745F575B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75C" w14:textId="17DFF48D" w:rsidR="00843B14" w:rsidRPr="00DA3743" w:rsidRDefault="005E3319" w:rsidP="006902F7">
      <w:pPr>
        <w:suppressAutoHyphens/>
      </w:pPr>
      <w:r w:rsidRPr="00DA3743">
        <w:t>Data</w:t>
      </w:r>
      <w:r w:rsidRPr="00DA3743">
        <w:rPr>
          <w:spacing w:val="-4"/>
        </w:rPr>
        <w:t xml:space="preserve"> </w:t>
      </w:r>
      <w:r w:rsidRPr="00DA3743">
        <w:t>tal-ewwel</w:t>
      </w:r>
      <w:r w:rsidRPr="00DA3743">
        <w:rPr>
          <w:spacing w:val="-5"/>
        </w:rPr>
        <w:t xml:space="preserve"> </w:t>
      </w:r>
      <w:r w:rsidRPr="00DA3743">
        <w:t>awtorizzazzjoni:</w:t>
      </w:r>
      <w:r w:rsidR="002572DA">
        <w:t xml:space="preserve"> </w:t>
      </w:r>
      <w:r w:rsidR="002572DA" w:rsidRPr="002572DA">
        <w:t>20 ta’ Ġunju 2024</w:t>
      </w:r>
    </w:p>
    <w:p w14:paraId="745F575D" w14:textId="77777777" w:rsidR="00843B14" w:rsidRPr="00DA3743" w:rsidRDefault="00843B14" w:rsidP="006902F7">
      <w:pPr>
        <w:suppressAutoHyphens/>
      </w:pPr>
    </w:p>
    <w:p w14:paraId="745F575E" w14:textId="77777777" w:rsidR="00843B14" w:rsidRPr="00DA3743" w:rsidRDefault="00843B14" w:rsidP="006902F7">
      <w:pPr>
        <w:suppressAutoHyphens/>
      </w:pPr>
    </w:p>
    <w:p w14:paraId="745F575F" w14:textId="7AD83DA8" w:rsidR="00843B14" w:rsidRPr="00DA3743" w:rsidRDefault="009E15BC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10.</w:t>
      </w:r>
      <w:r w:rsidRPr="00DA3743">
        <w:rPr>
          <w:b/>
          <w:bCs/>
        </w:rPr>
        <w:tab/>
      </w:r>
      <w:r w:rsidR="005E3319" w:rsidRPr="00DA3743">
        <w:rPr>
          <w:b/>
          <w:bCs/>
          <w:spacing w:val="-6"/>
        </w:rPr>
        <w:t>DATA</w:t>
      </w:r>
      <w:r w:rsidR="005E3319" w:rsidRPr="00DA3743">
        <w:rPr>
          <w:b/>
          <w:bCs/>
          <w:spacing w:val="-8"/>
        </w:rPr>
        <w:t xml:space="preserve"> </w:t>
      </w:r>
      <w:r w:rsidR="005E3319" w:rsidRPr="00DA3743">
        <w:rPr>
          <w:b/>
          <w:bCs/>
        </w:rPr>
        <w:t>TA’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REVIŻJONI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TAT-</w:t>
      </w:r>
      <w:r w:rsidR="005E3319" w:rsidRPr="00DA3743">
        <w:rPr>
          <w:b/>
          <w:bCs/>
          <w:spacing w:val="-4"/>
        </w:rPr>
        <w:t>TEST</w:t>
      </w:r>
    </w:p>
    <w:p w14:paraId="745F5762" w14:textId="77777777" w:rsidR="00843B14" w:rsidRPr="00DA3743" w:rsidRDefault="00843B14" w:rsidP="006902F7">
      <w:pPr>
        <w:suppressAutoHyphens/>
        <w:rPr>
          <w:bCs/>
        </w:rPr>
      </w:pPr>
    </w:p>
    <w:p w14:paraId="745F5763" w14:textId="01C186F0" w:rsidR="00843B14" w:rsidRPr="00DA3743" w:rsidRDefault="005E3319" w:rsidP="006902F7">
      <w:pPr>
        <w:suppressAutoHyphens/>
      </w:pPr>
      <w:r w:rsidRPr="00DA3743">
        <w:t>Informazzjoni</w:t>
      </w:r>
      <w:r w:rsidRPr="00DA3743">
        <w:rPr>
          <w:spacing w:val="-4"/>
        </w:rPr>
        <w:t xml:space="preserve"> </w:t>
      </w:r>
      <w:r w:rsidRPr="00DA3743">
        <w:t>dettaljata</w:t>
      </w:r>
      <w:r w:rsidRPr="00DA3743">
        <w:rPr>
          <w:spacing w:val="-4"/>
        </w:rPr>
        <w:t xml:space="preserve"> </w:t>
      </w:r>
      <w:r w:rsidRPr="00DA3743">
        <w:t>dwar</w:t>
      </w:r>
      <w:r w:rsidRPr="00DA3743">
        <w:rPr>
          <w:spacing w:val="-4"/>
        </w:rPr>
        <w:t xml:space="preserve"> </w:t>
      </w:r>
      <w:r w:rsidRPr="00DA3743">
        <w:t>dan</w:t>
      </w:r>
      <w:r w:rsidRPr="00DA3743">
        <w:rPr>
          <w:spacing w:val="-4"/>
        </w:rPr>
        <w:t xml:space="preserve"> </w:t>
      </w:r>
      <w:r w:rsidRPr="00DA3743">
        <w:t>il-prodott</w:t>
      </w:r>
      <w:r w:rsidRPr="00DA3743">
        <w:rPr>
          <w:spacing w:val="-3"/>
        </w:rPr>
        <w:t xml:space="preserve"> </w:t>
      </w:r>
      <w:r w:rsidRPr="00DA3743">
        <w:t>mediċinali</w:t>
      </w:r>
      <w:r w:rsidRPr="00DA3743">
        <w:rPr>
          <w:spacing w:val="-4"/>
        </w:rPr>
        <w:t xml:space="preserve"> </w:t>
      </w:r>
      <w:r w:rsidRPr="00DA3743">
        <w:t>tinsab</w:t>
      </w:r>
      <w:r w:rsidRPr="00DA3743">
        <w:rPr>
          <w:spacing w:val="-4"/>
        </w:rPr>
        <w:t xml:space="preserve"> </w:t>
      </w:r>
      <w:r w:rsidRPr="00DA3743">
        <w:t>fuq</w:t>
      </w:r>
      <w:r w:rsidRPr="00DA3743">
        <w:rPr>
          <w:spacing w:val="-4"/>
        </w:rPr>
        <w:t xml:space="preserve"> </w:t>
      </w:r>
      <w:r w:rsidRPr="00DA3743">
        <w:t>is-sit</w:t>
      </w:r>
      <w:r w:rsidRPr="00DA3743">
        <w:rPr>
          <w:spacing w:val="-3"/>
        </w:rPr>
        <w:t xml:space="preserve"> </w:t>
      </w:r>
      <w:r w:rsidRPr="00DA3743">
        <w:t>elettroniku</w:t>
      </w:r>
      <w:r w:rsidRPr="00DA3743">
        <w:rPr>
          <w:spacing w:val="-3"/>
        </w:rPr>
        <w:t xml:space="preserve"> </w:t>
      </w:r>
      <w:r w:rsidRPr="00DA3743">
        <w:t xml:space="preserve">tal-Aġenzija Ewropea għall-Mediċini </w:t>
      </w:r>
      <w:hyperlink r:id="rId18">
        <w:hyperlink r:id="rId19">
          <w:hyperlink r:id="rId20" w:history="1">
            <w:r w:rsidR="0046145B" w:rsidRPr="00DA3743">
              <w:rPr>
                <w:rStyle w:val="Hyperlink"/>
              </w:rPr>
              <w:t>https://www.ema.europa.eu</w:t>
            </w:r>
          </w:hyperlink>
        </w:hyperlink>
      </w:hyperlink>
      <w:r w:rsidR="0046145B" w:rsidRPr="00DA3743">
        <w:t>.</w:t>
      </w:r>
    </w:p>
    <w:p w14:paraId="4037A5B7" w14:textId="67B8E3BA" w:rsidR="004504AD" w:rsidRPr="006557B4" w:rsidRDefault="00C74AA6" w:rsidP="004504AD">
      <w:pPr>
        <w:suppressAutoHyphens/>
      </w:pPr>
      <w:r w:rsidRPr="00DA3743">
        <w:br w:type="page"/>
      </w:r>
      <w:r w:rsidR="00DE6F77">
        <w:rPr>
          <w:lang w:val="en-US" w:eastAsia="zh-CN"/>
        </w:rPr>
        <w:lastRenderedPageBreak/>
        <w:drawing>
          <wp:inline distT="0" distB="0" distL="0" distR="0" wp14:anchorId="7F1957EA" wp14:editId="6F3BE479">
            <wp:extent cx="179705" cy="179705"/>
            <wp:effectExtent l="0" t="0" r="0" b="0"/>
            <wp:docPr id="3" name="Picture 13" descr="BT_1000x858px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 descr="BT_1000x858px"/>
                    <pic:cNvPicPr>
                      <a:picLocks noChangeAspect="1" noChangeArrowheads="1"/>
                    </pic:cNvPicPr>
                  </pic:nvPicPr>
                  <pic:blipFill>
                    <a:blip r:embed="rId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9705" cy="1797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4504AD" w:rsidRPr="00DA3743">
        <w:t xml:space="preserve">Dan il-prodott mediċinali huwa </w:t>
      </w:r>
      <w:r w:rsidR="004504AD" w:rsidRPr="00DA3743">
        <w:rPr>
          <w:color w:val="000000"/>
        </w:rPr>
        <w:t>suġġett</w:t>
      </w:r>
      <w:r w:rsidR="004504AD" w:rsidRPr="00DA3743">
        <w:t xml:space="preserve"> għal monitoraġġ addizzjonali. Dan ser jippermetti identifikazzjoni ta’ malajr ta’ informazzjoni ġdida dwar is-sigurtà. Il-professjonisti tal-kura tas-saħħa huma mitluba jirrappurtaw kwalunkwe reazzjoni avversa suspettata. Ara sezzjoni 4.8 dwar kif għandhom jiġu rappurtati </w:t>
      </w:r>
      <w:r w:rsidR="004504AD" w:rsidRPr="00DA3743">
        <w:rPr>
          <w:color w:val="000000"/>
        </w:rPr>
        <w:t>reazzjonijiet avversi.</w:t>
      </w:r>
    </w:p>
    <w:p w14:paraId="31DD2424" w14:textId="77777777" w:rsidR="004504AD" w:rsidRPr="00DA3743" w:rsidRDefault="004504AD" w:rsidP="004504AD">
      <w:pPr>
        <w:suppressAutoHyphens/>
      </w:pPr>
    </w:p>
    <w:p w14:paraId="0BC03792" w14:textId="77777777" w:rsidR="004504AD" w:rsidRPr="00DA3743" w:rsidRDefault="004504AD" w:rsidP="004504AD">
      <w:pPr>
        <w:suppressAutoHyphens/>
      </w:pPr>
    </w:p>
    <w:p w14:paraId="6820A23F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1.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 xml:space="preserve">ISEM </w:t>
      </w:r>
      <w:r w:rsidRPr="00DA3743">
        <w:rPr>
          <w:b/>
          <w:bCs/>
        </w:rPr>
        <w:t>IL-PRODOTT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MEDIĊINALI</w:t>
      </w:r>
    </w:p>
    <w:p w14:paraId="46FD2C4B" w14:textId="77777777" w:rsidR="004504AD" w:rsidRPr="00DA3743" w:rsidRDefault="004504AD" w:rsidP="004504AD">
      <w:pPr>
        <w:keepNext/>
        <w:suppressAutoHyphens/>
        <w:rPr>
          <w:bCs/>
        </w:rPr>
      </w:pPr>
    </w:p>
    <w:p w14:paraId="7999182D" w14:textId="77777777" w:rsidR="004504AD" w:rsidRPr="00DA3743" w:rsidRDefault="004504AD" w:rsidP="004504AD">
      <w:pPr>
        <w:suppressAutoHyphens/>
      </w:pPr>
      <w:r w:rsidRPr="00DA3743">
        <w:t>WEZENLA</w:t>
      </w:r>
      <w:r w:rsidRPr="00DA3743">
        <w:rPr>
          <w:spacing w:val="-5"/>
        </w:rPr>
        <w:t xml:space="preserve"> </w:t>
      </w:r>
      <w:r w:rsidRPr="00DA3743">
        <w:t>45</w:t>
      </w:r>
      <w:r w:rsidRPr="00DA3743">
        <w:rPr>
          <w:spacing w:val="-4"/>
        </w:rPr>
        <w:t> mg</w:t>
      </w:r>
      <w:r w:rsidRPr="00DA3743">
        <w:rPr>
          <w:spacing w:val="-5"/>
        </w:rPr>
        <w:t xml:space="preserve"> </w:t>
      </w:r>
      <w:r w:rsidRPr="00DA3743">
        <w:t>soluzzjoni</w:t>
      </w:r>
      <w:r w:rsidRPr="00DA3743">
        <w:rPr>
          <w:spacing w:val="-5"/>
        </w:rPr>
        <w:t xml:space="preserve"> </w:t>
      </w:r>
      <w:r w:rsidRPr="00DA3743">
        <w:t>għall-injezzjoni</w:t>
      </w:r>
      <w:r w:rsidRPr="00DA3743">
        <w:rPr>
          <w:spacing w:val="-5"/>
        </w:rPr>
        <w:t xml:space="preserve"> </w:t>
      </w:r>
      <w:r w:rsidRPr="00DA3743">
        <w:t>f’pinna</w:t>
      </w:r>
      <w:r w:rsidRPr="00DA3743">
        <w:rPr>
          <w:spacing w:val="-5"/>
        </w:rPr>
        <w:t xml:space="preserve"> </w:t>
      </w:r>
      <w:r w:rsidRPr="00DA3743">
        <w:t>mimlija</w:t>
      </w:r>
      <w:r w:rsidRPr="00DA3743">
        <w:rPr>
          <w:spacing w:val="-5"/>
        </w:rPr>
        <w:t xml:space="preserve"> </w:t>
      </w:r>
      <w:r w:rsidRPr="00DA3743">
        <w:t>għal-lest</w:t>
      </w:r>
    </w:p>
    <w:p w14:paraId="01417BE0" w14:textId="77777777" w:rsidR="004504AD" w:rsidRPr="00DA3743" w:rsidRDefault="004504AD" w:rsidP="004504AD">
      <w:pPr>
        <w:suppressAutoHyphens/>
      </w:pPr>
      <w:r w:rsidRPr="00DA3743">
        <w:t>WEZENLA</w:t>
      </w:r>
      <w:r w:rsidRPr="00DA3743">
        <w:rPr>
          <w:spacing w:val="-9"/>
        </w:rPr>
        <w:t xml:space="preserve"> </w:t>
      </w:r>
      <w:r w:rsidRPr="00DA3743">
        <w:t>90</w:t>
      </w:r>
      <w:r w:rsidRPr="00DA3743">
        <w:rPr>
          <w:spacing w:val="-7"/>
        </w:rPr>
        <w:t> mg</w:t>
      </w:r>
      <w:r w:rsidRPr="00DA3743">
        <w:rPr>
          <w:spacing w:val="-8"/>
        </w:rPr>
        <w:t xml:space="preserve"> </w:t>
      </w:r>
      <w:r w:rsidRPr="00DA3743">
        <w:t>soluzzjoni</w:t>
      </w:r>
      <w:r w:rsidRPr="00DA3743">
        <w:rPr>
          <w:spacing w:val="-9"/>
        </w:rPr>
        <w:t xml:space="preserve"> </w:t>
      </w:r>
      <w:r w:rsidRPr="00DA3743">
        <w:t>għall-injezzjoni</w:t>
      </w:r>
      <w:r w:rsidRPr="00DA3743">
        <w:rPr>
          <w:spacing w:val="-8"/>
        </w:rPr>
        <w:t xml:space="preserve"> </w:t>
      </w:r>
      <w:r w:rsidRPr="00DA3743">
        <w:t>f’pinna</w:t>
      </w:r>
      <w:r w:rsidRPr="00DA3743">
        <w:rPr>
          <w:spacing w:val="-8"/>
        </w:rPr>
        <w:t xml:space="preserve"> </w:t>
      </w:r>
      <w:r w:rsidRPr="00DA3743">
        <w:t>mimlija</w:t>
      </w:r>
      <w:r w:rsidRPr="00DA3743">
        <w:rPr>
          <w:spacing w:val="-8"/>
        </w:rPr>
        <w:t xml:space="preserve"> </w:t>
      </w:r>
      <w:r w:rsidRPr="00DA3743">
        <w:t>għal-</w:t>
      </w:r>
      <w:r w:rsidRPr="00DA3743">
        <w:rPr>
          <w:spacing w:val="-4"/>
        </w:rPr>
        <w:t>lest</w:t>
      </w:r>
    </w:p>
    <w:p w14:paraId="4839E7DD" w14:textId="77777777" w:rsidR="004504AD" w:rsidRPr="00DA3743" w:rsidRDefault="004504AD" w:rsidP="004504AD">
      <w:pPr>
        <w:suppressAutoHyphens/>
      </w:pPr>
    </w:p>
    <w:p w14:paraId="7080D88F" w14:textId="77777777" w:rsidR="004504AD" w:rsidRPr="00DA3743" w:rsidRDefault="004504AD" w:rsidP="004504AD">
      <w:pPr>
        <w:suppressAutoHyphens/>
      </w:pPr>
    </w:p>
    <w:p w14:paraId="1A00D200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2.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 xml:space="preserve">GĦAMLA </w:t>
      </w:r>
      <w:r w:rsidRPr="00DA3743">
        <w:rPr>
          <w:b/>
          <w:bCs/>
        </w:rPr>
        <w:t>KWALITATTIVA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  <w:spacing w:val="-2"/>
        </w:rPr>
        <w:t>KWANTITATTIVA</w:t>
      </w:r>
    </w:p>
    <w:p w14:paraId="2C84FAC8" w14:textId="77777777" w:rsidR="004504AD" w:rsidRPr="00DA3743" w:rsidRDefault="004504AD" w:rsidP="004504AD">
      <w:pPr>
        <w:keepNext/>
        <w:suppressAutoHyphens/>
        <w:rPr>
          <w:bCs/>
        </w:rPr>
      </w:pPr>
    </w:p>
    <w:p w14:paraId="049587A7" w14:textId="77777777" w:rsidR="004504AD" w:rsidRPr="00DA3743" w:rsidRDefault="004504AD" w:rsidP="004504AD">
      <w:pPr>
        <w:keepNext/>
        <w:suppressAutoHyphens/>
        <w:rPr>
          <w:u w:val="single"/>
        </w:rPr>
      </w:pPr>
      <w:r w:rsidRPr="00DA3743">
        <w:rPr>
          <w:u w:val="single"/>
        </w:rPr>
        <w:t>WEZENLA 45 mg soluzzjoni għall-injezzjoni f’pinna mimlija għal-lest</w:t>
      </w:r>
    </w:p>
    <w:p w14:paraId="7781BF99" w14:textId="77777777" w:rsidR="004504AD" w:rsidRPr="00DA3743" w:rsidRDefault="004504AD" w:rsidP="004504AD">
      <w:pPr>
        <w:keepNext/>
        <w:suppressAutoHyphens/>
      </w:pPr>
    </w:p>
    <w:p w14:paraId="47A037AF" w14:textId="77777777" w:rsidR="004504AD" w:rsidRPr="00DA3743" w:rsidRDefault="004504AD" w:rsidP="004504AD">
      <w:pPr>
        <w:suppressAutoHyphens/>
      </w:pPr>
      <w:r w:rsidRPr="00DA3743">
        <w:t>Kull pinna mimlija għal-lest fiha 45 mg ustekinumab f’0.5 mL.</w:t>
      </w:r>
    </w:p>
    <w:p w14:paraId="68850C03" w14:textId="77777777" w:rsidR="004504AD" w:rsidRPr="00DA3743" w:rsidRDefault="004504AD" w:rsidP="004504AD">
      <w:pPr>
        <w:suppressAutoHyphens/>
      </w:pPr>
    </w:p>
    <w:p w14:paraId="532ACE51" w14:textId="77777777" w:rsidR="004504AD" w:rsidRPr="00DA3743" w:rsidRDefault="004504AD" w:rsidP="004504AD">
      <w:pPr>
        <w:keepNext/>
        <w:suppressAutoHyphens/>
        <w:rPr>
          <w:u w:val="single"/>
        </w:rPr>
      </w:pPr>
      <w:r w:rsidRPr="00DA3743">
        <w:rPr>
          <w:u w:val="single"/>
        </w:rPr>
        <w:t>WEZENLA 90 mg soluzzjoni għall-injezzjoni f’pinna mimlija għal-lest</w:t>
      </w:r>
    </w:p>
    <w:p w14:paraId="2C39E39A" w14:textId="77777777" w:rsidR="004504AD" w:rsidRPr="00DA3743" w:rsidRDefault="004504AD" w:rsidP="004504AD">
      <w:pPr>
        <w:keepNext/>
        <w:suppressAutoHyphens/>
        <w:rPr>
          <w:u w:val="single"/>
        </w:rPr>
      </w:pPr>
    </w:p>
    <w:p w14:paraId="43DD4D2F" w14:textId="77777777" w:rsidR="004504AD" w:rsidRPr="00DA3743" w:rsidRDefault="004504AD" w:rsidP="004504AD">
      <w:pPr>
        <w:suppressAutoHyphens/>
      </w:pPr>
      <w:r w:rsidRPr="00DA3743">
        <w:t>Kull pinna mimlija għal-lest fiha 90 mg ustekinumab f’1 mL.</w:t>
      </w:r>
    </w:p>
    <w:p w14:paraId="1BE6CD6E" w14:textId="77777777" w:rsidR="004504AD" w:rsidRPr="00DA3743" w:rsidRDefault="004504AD" w:rsidP="004504AD">
      <w:pPr>
        <w:suppressAutoHyphens/>
      </w:pPr>
    </w:p>
    <w:p w14:paraId="0063C823" w14:textId="77777777" w:rsidR="004504AD" w:rsidRPr="00DA3743" w:rsidRDefault="004504AD" w:rsidP="004504AD">
      <w:pPr>
        <w:suppressAutoHyphens/>
      </w:pPr>
      <w:r w:rsidRPr="00DA3743">
        <w:t>Ustekinumab</w:t>
      </w:r>
      <w:r w:rsidRPr="00DA3743">
        <w:rPr>
          <w:spacing w:val="-4"/>
        </w:rPr>
        <w:t xml:space="preserve"> </w:t>
      </w:r>
      <w:r w:rsidRPr="00DA3743">
        <w:t>huwa</w:t>
      </w:r>
      <w:r w:rsidRPr="00DA3743">
        <w:rPr>
          <w:spacing w:val="-4"/>
        </w:rPr>
        <w:t xml:space="preserve"> </w:t>
      </w:r>
      <w:r w:rsidRPr="00DA3743">
        <w:t>antikorp</w:t>
      </w:r>
      <w:r w:rsidRPr="00DA3743">
        <w:rPr>
          <w:spacing w:val="-4"/>
        </w:rPr>
        <w:t xml:space="preserve"> </w:t>
      </w:r>
      <w:r w:rsidRPr="00DA3743">
        <w:t>monoklonali</w:t>
      </w:r>
      <w:r w:rsidRPr="00DA3743">
        <w:rPr>
          <w:spacing w:val="-4"/>
        </w:rPr>
        <w:t xml:space="preserve"> </w:t>
      </w:r>
      <w:r w:rsidRPr="00DA3743">
        <w:t>IgG1κ</w:t>
      </w:r>
      <w:r w:rsidRPr="00DA3743">
        <w:rPr>
          <w:spacing w:val="-4"/>
        </w:rPr>
        <w:t xml:space="preserve"> </w:t>
      </w:r>
      <w:r w:rsidRPr="00DA3743">
        <w:t>kollu</w:t>
      </w:r>
      <w:r w:rsidRPr="00DA3743">
        <w:rPr>
          <w:spacing w:val="-4"/>
        </w:rPr>
        <w:t xml:space="preserve"> </w:t>
      </w:r>
      <w:r w:rsidRPr="00DA3743">
        <w:t>kemm</w:t>
      </w:r>
      <w:r w:rsidRPr="00DA3743">
        <w:rPr>
          <w:spacing w:val="-4"/>
        </w:rPr>
        <w:t xml:space="preserve"> </w:t>
      </w:r>
      <w:r w:rsidRPr="00DA3743">
        <w:t>hu</w:t>
      </w:r>
      <w:r w:rsidRPr="00DA3743">
        <w:rPr>
          <w:spacing w:val="-4"/>
        </w:rPr>
        <w:t xml:space="preserve"> </w:t>
      </w:r>
      <w:r w:rsidRPr="00DA3743">
        <w:t>uman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interleukin</w:t>
      </w:r>
      <w:r w:rsidRPr="00DA3743">
        <w:rPr>
          <w:spacing w:val="-4"/>
        </w:rPr>
        <w:t xml:space="preserve"> </w:t>
      </w:r>
      <w:r w:rsidRPr="00DA3743">
        <w:t>(IL)-12/23 magħmul f’linja ta’ ċelloli tal-ovarji tal-ħamster Ċiniż bl-użu tat-teknoloġija rikombinanti tad-DNA.</w:t>
      </w:r>
    </w:p>
    <w:p w14:paraId="0F018BA8" w14:textId="77777777" w:rsidR="004504AD" w:rsidRDefault="004504AD" w:rsidP="004504AD">
      <w:pPr>
        <w:suppressAutoHyphens/>
      </w:pPr>
    </w:p>
    <w:p w14:paraId="0C188843" w14:textId="77777777" w:rsidR="00622A16" w:rsidRPr="001969CC" w:rsidRDefault="00622A16" w:rsidP="00622A16">
      <w:pPr>
        <w:suppressAutoHyphens/>
        <w:rPr>
          <w:u w:val="single"/>
        </w:rPr>
      </w:pPr>
      <w:r w:rsidRPr="001969CC">
        <w:rPr>
          <w:u w:val="single"/>
        </w:rPr>
        <w:t>Eċċipjent b’effett magħruf</w:t>
      </w:r>
    </w:p>
    <w:p w14:paraId="243032B5" w14:textId="77777777" w:rsidR="00622A16" w:rsidRPr="001969CC" w:rsidRDefault="00622A16" w:rsidP="00622A16">
      <w:pPr>
        <w:suppressAutoHyphens/>
      </w:pPr>
    </w:p>
    <w:p w14:paraId="6815FE5A" w14:textId="1233A9F0" w:rsidR="00622A16" w:rsidRPr="004244BC" w:rsidRDefault="00622A16" w:rsidP="00622A16">
      <w:pPr>
        <w:suppressAutoHyphens/>
      </w:pPr>
      <w:r w:rsidRPr="001969CC">
        <w:t>Din il-mediċina fiha 0.02</w:t>
      </w:r>
      <w:r w:rsidR="00714029">
        <w:t> </w:t>
      </w:r>
      <w:r w:rsidRPr="004244BC">
        <w:t>mg (45</w:t>
      </w:r>
      <w:r w:rsidR="00714029">
        <w:t> </w:t>
      </w:r>
      <w:r w:rsidRPr="004244BC">
        <w:t>mg/0.5</w:t>
      </w:r>
      <w:r w:rsidR="00714029">
        <w:t> </w:t>
      </w:r>
      <w:r w:rsidRPr="004244BC">
        <w:t>mL) jew 0.04</w:t>
      </w:r>
      <w:r w:rsidR="00714029">
        <w:t> </w:t>
      </w:r>
      <w:r w:rsidRPr="004244BC">
        <w:t>mg (90</w:t>
      </w:r>
      <w:r w:rsidR="00714029">
        <w:t> </w:t>
      </w:r>
      <w:r w:rsidRPr="004244BC">
        <w:t>mg/1.0 mL) ta' polysorbate 80 (E 433) f'kull unità ta' doża.</w:t>
      </w:r>
    </w:p>
    <w:p w14:paraId="36596AB9" w14:textId="77777777" w:rsidR="00622A16" w:rsidRPr="00DA3743" w:rsidRDefault="00622A16" w:rsidP="004504AD">
      <w:pPr>
        <w:suppressAutoHyphens/>
      </w:pPr>
    </w:p>
    <w:p w14:paraId="49577490" w14:textId="77777777" w:rsidR="004504AD" w:rsidRPr="00DA3743" w:rsidRDefault="004504AD" w:rsidP="004504AD">
      <w:pPr>
        <w:suppressAutoHyphens/>
      </w:pPr>
      <w:r w:rsidRPr="00DA3743">
        <w:t>Għal-lista</w:t>
      </w:r>
      <w:r w:rsidRPr="00DA3743">
        <w:rPr>
          <w:spacing w:val="-7"/>
        </w:rPr>
        <w:t xml:space="preserve"> </w:t>
      </w:r>
      <w:r w:rsidRPr="00DA3743">
        <w:t>sħiħa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t>eċċipjenti,</w:t>
      </w:r>
      <w:r w:rsidRPr="00DA3743">
        <w:rPr>
          <w:spacing w:val="-7"/>
        </w:rPr>
        <w:t xml:space="preserve"> </w:t>
      </w:r>
      <w:r w:rsidRPr="00DA3743">
        <w:t>ara</w:t>
      </w:r>
      <w:r w:rsidRPr="00DA3743">
        <w:rPr>
          <w:spacing w:val="-7"/>
        </w:rPr>
        <w:t xml:space="preserve"> </w:t>
      </w:r>
      <w:r w:rsidRPr="00DA3743">
        <w:t>sezzjoni</w:t>
      </w:r>
      <w:r w:rsidRPr="00DA3743">
        <w:rPr>
          <w:spacing w:val="-6"/>
        </w:rPr>
        <w:t> </w:t>
      </w:r>
      <w:r w:rsidRPr="00DA3743">
        <w:rPr>
          <w:spacing w:val="-4"/>
        </w:rPr>
        <w:t>6.1.</w:t>
      </w:r>
    </w:p>
    <w:p w14:paraId="3B1F99ED" w14:textId="77777777" w:rsidR="004504AD" w:rsidRPr="00DA3743" w:rsidRDefault="004504AD" w:rsidP="004504AD">
      <w:pPr>
        <w:suppressAutoHyphens/>
      </w:pPr>
    </w:p>
    <w:p w14:paraId="4660EE71" w14:textId="77777777" w:rsidR="004504AD" w:rsidRPr="00DA3743" w:rsidRDefault="004504AD" w:rsidP="004504AD">
      <w:pPr>
        <w:suppressAutoHyphens/>
      </w:pPr>
    </w:p>
    <w:p w14:paraId="0FA83A9F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3.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GĦAMLA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  <w:spacing w:val="-2"/>
        </w:rPr>
        <w:t>FARMAĊEWTIKA</w:t>
      </w:r>
    </w:p>
    <w:p w14:paraId="43DDA9DF" w14:textId="77777777" w:rsidR="004504AD" w:rsidRPr="00DA3743" w:rsidRDefault="004504AD" w:rsidP="004504AD">
      <w:pPr>
        <w:keepNext/>
        <w:suppressAutoHyphens/>
        <w:rPr>
          <w:bCs/>
        </w:rPr>
      </w:pPr>
    </w:p>
    <w:p w14:paraId="29CAAE20" w14:textId="77777777" w:rsidR="004504AD" w:rsidRPr="00DA3743" w:rsidRDefault="004504AD" w:rsidP="004504AD">
      <w:pPr>
        <w:keepNext/>
        <w:suppressAutoHyphens/>
        <w:rPr>
          <w:u w:val="single"/>
        </w:rPr>
      </w:pPr>
      <w:r w:rsidRPr="00DA3743">
        <w:rPr>
          <w:u w:val="single"/>
        </w:rPr>
        <w:t>WEZENLA 45 mg soluzzjoni għall-injezzjoni f’pinna mimlija għal-lest</w:t>
      </w:r>
    </w:p>
    <w:p w14:paraId="5F86BA7E" w14:textId="77777777" w:rsidR="004504AD" w:rsidRPr="00DA3743" w:rsidRDefault="004504AD" w:rsidP="004504AD">
      <w:pPr>
        <w:keepNext/>
        <w:suppressAutoHyphens/>
      </w:pPr>
    </w:p>
    <w:p w14:paraId="4EAD6ECE" w14:textId="77777777" w:rsidR="004504AD" w:rsidRPr="00DA3743" w:rsidRDefault="004504AD" w:rsidP="004504AD">
      <w:pPr>
        <w:suppressAutoHyphens/>
      </w:pPr>
      <w:r w:rsidRPr="00DA3743">
        <w:t xml:space="preserve">Soluzzjoni għall-injezzjoni </w:t>
      </w:r>
      <w:r w:rsidRPr="0085072F">
        <w:rPr>
          <w:rFonts w:eastAsia="SimSun"/>
          <w:lang w:eastAsia="en-IN" w:bidi="he-IL"/>
        </w:rPr>
        <w:t>(ConfiPen)</w:t>
      </w:r>
      <w:r w:rsidRPr="00DA3743">
        <w:t>.</w:t>
      </w:r>
    </w:p>
    <w:p w14:paraId="6E80B86A" w14:textId="77777777" w:rsidR="004504AD" w:rsidRPr="00DA3743" w:rsidRDefault="004504AD" w:rsidP="004504AD">
      <w:pPr>
        <w:suppressAutoHyphens/>
      </w:pPr>
    </w:p>
    <w:p w14:paraId="5B2FA3B5" w14:textId="77777777" w:rsidR="004504AD" w:rsidRPr="00DA3743" w:rsidRDefault="004504AD" w:rsidP="004504AD">
      <w:pPr>
        <w:keepNext/>
        <w:suppressAutoHyphens/>
        <w:rPr>
          <w:u w:val="single"/>
        </w:rPr>
      </w:pPr>
      <w:r w:rsidRPr="00DA3743">
        <w:rPr>
          <w:u w:val="single"/>
        </w:rPr>
        <w:t>WEZENLA 90 mg soluzzjoni għall-injezzjoni f’pinna mimlija għal-lest</w:t>
      </w:r>
    </w:p>
    <w:p w14:paraId="4DA8317E" w14:textId="77777777" w:rsidR="004504AD" w:rsidRPr="00DA3743" w:rsidRDefault="004504AD" w:rsidP="004504AD">
      <w:pPr>
        <w:keepNext/>
        <w:suppressAutoHyphens/>
      </w:pPr>
    </w:p>
    <w:p w14:paraId="487F8757" w14:textId="77777777" w:rsidR="004504AD" w:rsidRPr="00DA3743" w:rsidRDefault="004504AD" w:rsidP="004504AD">
      <w:pPr>
        <w:suppressAutoHyphens/>
      </w:pPr>
      <w:r w:rsidRPr="00DA3743">
        <w:t xml:space="preserve">Soluzzjoni għall-injezzjoni </w:t>
      </w:r>
      <w:r w:rsidRPr="00E97BF6">
        <w:rPr>
          <w:rFonts w:eastAsia="SimSun"/>
          <w:lang w:eastAsia="en-IN" w:bidi="he-IL"/>
        </w:rPr>
        <w:t>(ConfiPen)</w:t>
      </w:r>
      <w:r w:rsidRPr="00DA3743">
        <w:t>.</w:t>
      </w:r>
    </w:p>
    <w:p w14:paraId="5F77E2E7" w14:textId="77777777" w:rsidR="004504AD" w:rsidRPr="00DA3743" w:rsidRDefault="004504AD" w:rsidP="004504AD">
      <w:pPr>
        <w:suppressAutoHyphens/>
      </w:pPr>
    </w:p>
    <w:p w14:paraId="1548B101" w14:textId="5F7B0DC7" w:rsidR="004504AD" w:rsidRPr="00DA3743" w:rsidRDefault="004504AD" w:rsidP="004504AD">
      <w:pPr>
        <w:suppressAutoHyphens/>
        <w:rPr>
          <w:spacing w:val="-2"/>
        </w:rPr>
      </w:pPr>
      <w:r w:rsidRPr="00DA3743">
        <w:t>Is-soluzzjoni</w:t>
      </w:r>
      <w:r w:rsidRPr="00DA3743">
        <w:rPr>
          <w:spacing w:val="-6"/>
        </w:rPr>
        <w:t xml:space="preserve"> </w:t>
      </w:r>
      <w:r w:rsidRPr="00DA3743">
        <w:t>hija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5"/>
        </w:rPr>
        <w:t xml:space="preserve"> </w:t>
      </w:r>
      <w:r w:rsidRPr="00DA3743">
        <w:t>trasparenti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tkanġi,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bla</w:t>
      </w:r>
      <w:r w:rsidRPr="00DA3743">
        <w:rPr>
          <w:spacing w:val="-5"/>
        </w:rPr>
        <w:t xml:space="preserve"> </w:t>
      </w:r>
      <w:r w:rsidRPr="00DA3743">
        <w:t>kulur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safra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ċara.</w:t>
      </w:r>
      <w:r w:rsidR="00913187">
        <w:rPr>
          <w:spacing w:val="-2"/>
        </w:rPr>
        <w:t xml:space="preserve"> </w:t>
      </w:r>
      <w:r w:rsidR="00913187" w:rsidRPr="00637A2C">
        <w:t>Is-soluzzjoni għandha pH ta’ madwar 6.0 u ożmolalità ta’ madwar 28</w:t>
      </w:r>
      <w:r w:rsidR="00913187">
        <w:t>0</w:t>
      </w:r>
      <w:r w:rsidR="00913187" w:rsidRPr="00DA3743">
        <w:rPr>
          <w:spacing w:val="-3"/>
        </w:rPr>
        <w:t> </w:t>
      </w:r>
      <w:r w:rsidR="00913187" w:rsidRPr="00637A2C">
        <w:t>mOsm/kg.</w:t>
      </w:r>
    </w:p>
    <w:p w14:paraId="0CAC48F2" w14:textId="77777777" w:rsidR="004504AD" w:rsidRPr="00DA3743" w:rsidRDefault="004504AD" w:rsidP="004504AD">
      <w:pPr>
        <w:suppressAutoHyphens/>
      </w:pPr>
    </w:p>
    <w:p w14:paraId="48772CF4" w14:textId="77777777" w:rsidR="004504AD" w:rsidRPr="00DA3743" w:rsidRDefault="004504AD" w:rsidP="004504AD">
      <w:pPr>
        <w:suppressAutoHyphens/>
      </w:pPr>
    </w:p>
    <w:p w14:paraId="1F045998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TAGĦRIF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  <w:spacing w:val="-2"/>
        </w:rPr>
        <w:t>KLINIKU</w:t>
      </w:r>
    </w:p>
    <w:p w14:paraId="04EDE49A" w14:textId="77777777" w:rsidR="004504AD" w:rsidRPr="00DA3743" w:rsidRDefault="004504AD" w:rsidP="004504AD">
      <w:pPr>
        <w:keepNext/>
        <w:suppressAutoHyphens/>
        <w:rPr>
          <w:bCs/>
        </w:rPr>
      </w:pPr>
    </w:p>
    <w:p w14:paraId="3567AD41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4.1</w:t>
      </w:r>
      <w:r w:rsidRPr="00DA3743">
        <w:rPr>
          <w:b/>
          <w:bCs/>
          <w:spacing w:val="-2"/>
        </w:rPr>
        <w:tab/>
      </w:r>
      <w:r w:rsidRPr="00DA3743">
        <w:rPr>
          <w:b/>
          <w:bCs/>
          <w:spacing w:val="-6"/>
        </w:rPr>
        <w:t>Indikazzjonijiet</w:t>
      </w:r>
      <w:r w:rsidRPr="00DA3743">
        <w:rPr>
          <w:b/>
          <w:bCs/>
          <w:spacing w:val="16"/>
        </w:rPr>
        <w:t xml:space="preserve"> </w:t>
      </w:r>
      <w:r w:rsidRPr="00DA3743">
        <w:rPr>
          <w:b/>
          <w:bCs/>
          <w:spacing w:val="-2"/>
        </w:rPr>
        <w:t>terapewtiċi</w:t>
      </w:r>
    </w:p>
    <w:p w14:paraId="656E7120" w14:textId="77777777" w:rsidR="004504AD" w:rsidRPr="00DA3743" w:rsidRDefault="004504AD" w:rsidP="004504AD">
      <w:pPr>
        <w:keepNext/>
        <w:suppressAutoHyphens/>
        <w:rPr>
          <w:bCs/>
        </w:rPr>
      </w:pPr>
    </w:p>
    <w:p w14:paraId="58F6C2A6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Psorijasi</w:t>
      </w:r>
      <w:r w:rsidRPr="00DA3743">
        <w:rPr>
          <w:spacing w:val="11"/>
          <w:u w:val="single"/>
        </w:rPr>
        <w:t xml:space="preserve"> </w:t>
      </w:r>
      <w:r w:rsidRPr="00DA3743">
        <w:rPr>
          <w:spacing w:val="-2"/>
          <w:u w:val="single"/>
        </w:rPr>
        <w:t>bil-plakka</w:t>
      </w:r>
    </w:p>
    <w:p w14:paraId="0D9634F9" w14:textId="77777777" w:rsidR="004504AD" w:rsidRPr="00DA3743" w:rsidRDefault="004504AD" w:rsidP="004504AD">
      <w:pPr>
        <w:keepNext/>
        <w:suppressAutoHyphens/>
      </w:pPr>
    </w:p>
    <w:p w14:paraId="567ADFB1" w14:textId="77777777" w:rsidR="004504AD" w:rsidRPr="00DA3743" w:rsidRDefault="004504AD" w:rsidP="004504AD">
      <w:pPr>
        <w:suppressAutoHyphens/>
      </w:pPr>
      <w:r w:rsidRPr="00DA3743">
        <w:t>WEZENLA</w:t>
      </w:r>
      <w:r w:rsidRPr="00DA3743">
        <w:rPr>
          <w:spacing w:val="-3"/>
        </w:rPr>
        <w:t xml:space="preserve"> </w:t>
      </w:r>
      <w:r w:rsidRPr="00DA3743">
        <w:t>hu</w:t>
      </w:r>
      <w:r w:rsidRPr="00DA3743">
        <w:rPr>
          <w:spacing w:val="-3"/>
        </w:rPr>
        <w:t xml:space="preserve"> </w:t>
      </w:r>
      <w:r w:rsidRPr="00DA3743">
        <w:t>indikat</w:t>
      </w:r>
      <w:r w:rsidRPr="00DA3743">
        <w:rPr>
          <w:spacing w:val="-3"/>
        </w:rPr>
        <w:t xml:space="preserve"> </w:t>
      </w:r>
      <w:r w:rsidRPr="00DA3743">
        <w:t>għall-kura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psorijasi</w:t>
      </w:r>
      <w:r w:rsidRPr="00DA3743">
        <w:rPr>
          <w:spacing w:val="-3"/>
        </w:rPr>
        <w:t xml:space="preserve"> </w:t>
      </w:r>
      <w:r w:rsidRPr="00DA3743">
        <w:t>bil-plakka</w:t>
      </w:r>
      <w:r w:rsidRPr="00DA3743">
        <w:rPr>
          <w:spacing w:val="-3"/>
        </w:rPr>
        <w:t xml:space="preserve"> </w:t>
      </w:r>
      <w:r w:rsidRPr="00DA3743">
        <w:t>moderata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qawwija</w:t>
      </w:r>
      <w:r w:rsidRPr="00DA3743">
        <w:rPr>
          <w:spacing w:val="-3"/>
        </w:rPr>
        <w:t xml:space="preserve"> </w:t>
      </w:r>
      <w:r w:rsidRPr="00DA3743">
        <w:t>fl-adulti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kellhomx rispons</w:t>
      </w:r>
      <w:r w:rsidRPr="00DA3743">
        <w:rPr>
          <w:spacing w:val="-2"/>
        </w:rPr>
        <w:t xml:space="preserve"> </w:t>
      </w:r>
      <w:r w:rsidRPr="00DA3743">
        <w:t>għal,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kontraindikazzjoni</w:t>
      </w:r>
      <w:r w:rsidRPr="00DA3743">
        <w:rPr>
          <w:spacing w:val="-3"/>
        </w:rPr>
        <w:t xml:space="preserve"> </w:t>
      </w:r>
      <w:r w:rsidRPr="00DA3743">
        <w:t>għal,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jittollerawx</w:t>
      </w:r>
      <w:r w:rsidRPr="00DA3743">
        <w:rPr>
          <w:spacing w:val="-3"/>
        </w:rPr>
        <w:t xml:space="preserve"> </w:t>
      </w:r>
      <w:r w:rsidRPr="00DA3743">
        <w:t>terapiji</w:t>
      </w:r>
      <w:r w:rsidRPr="00DA3743">
        <w:rPr>
          <w:spacing w:val="-3"/>
        </w:rPr>
        <w:t xml:space="preserve"> </w:t>
      </w:r>
      <w:r w:rsidRPr="00DA3743">
        <w:t>sistemiċi</w:t>
      </w:r>
      <w:r w:rsidRPr="00DA3743">
        <w:rPr>
          <w:spacing w:val="-1"/>
        </w:rPr>
        <w:t xml:space="preserve"> </w:t>
      </w:r>
      <w:r w:rsidRPr="00DA3743">
        <w:t>oħra,</w:t>
      </w:r>
      <w:r w:rsidRPr="00DA3743">
        <w:rPr>
          <w:spacing w:val="-3"/>
        </w:rPr>
        <w:t xml:space="preserve"> </w:t>
      </w:r>
      <w:r w:rsidRPr="00DA3743">
        <w:t>li jinkludu ciclosporin, methotrexate (MTX) jew PUVA (psoralen u ultraviolet A) (ara sezzjoni 5.1).</w:t>
      </w:r>
    </w:p>
    <w:p w14:paraId="66F971A1" w14:textId="77777777" w:rsidR="004504AD" w:rsidRPr="00DA3743" w:rsidRDefault="004504AD" w:rsidP="004504AD">
      <w:pPr>
        <w:suppressAutoHyphens/>
      </w:pPr>
    </w:p>
    <w:p w14:paraId="0A892D78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lastRenderedPageBreak/>
        <w:t>Artrite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psorjatika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(PsA)</w:t>
      </w:r>
    </w:p>
    <w:p w14:paraId="4BA2115C" w14:textId="77777777" w:rsidR="004504AD" w:rsidRPr="00DA3743" w:rsidRDefault="004504AD" w:rsidP="004504AD">
      <w:pPr>
        <w:keepNext/>
        <w:suppressAutoHyphens/>
      </w:pPr>
    </w:p>
    <w:p w14:paraId="2380DC2D" w14:textId="77777777" w:rsidR="004504AD" w:rsidRPr="00DA3743" w:rsidRDefault="004504AD" w:rsidP="004504AD">
      <w:pPr>
        <w:suppressAutoHyphens/>
      </w:pPr>
      <w:r w:rsidRPr="00DA3743">
        <w:t>WEZENLA,</w:t>
      </w:r>
      <w:r w:rsidRPr="00DA3743">
        <w:rPr>
          <w:spacing w:val="-3"/>
        </w:rPr>
        <w:t xml:space="preserve"> </w:t>
      </w:r>
      <w:r w:rsidRPr="00DA3743">
        <w:t>waħdu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flimkien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MTX,</w:t>
      </w:r>
      <w:r w:rsidRPr="00DA3743">
        <w:rPr>
          <w:spacing w:val="-3"/>
        </w:rPr>
        <w:t xml:space="preserve"> </w:t>
      </w:r>
      <w:r w:rsidRPr="00DA3743">
        <w:t>hu</w:t>
      </w:r>
      <w:r w:rsidRPr="00DA3743">
        <w:rPr>
          <w:spacing w:val="-3"/>
        </w:rPr>
        <w:t xml:space="preserve"> </w:t>
      </w:r>
      <w:r w:rsidRPr="00DA3743">
        <w:t>indikat</w:t>
      </w:r>
      <w:r w:rsidRPr="00DA3743">
        <w:rPr>
          <w:spacing w:val="-3"/>
        </w:rPr>
        <w:t xml:space="preserve"> </w:t>
      </w:r>
      <w:r w:rsidRPr="00DA3743">
        <w:t>għall-kura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artrite</w:t>
      </w:r>
      <w:r w:rsidRPr="00DA3743">
        <w:rPr>
          <w:spacing w:val="-3"/>
        </w:rPr>
        <w:t xml:space="preserve"> </w:t>
      </w:r>
      <w:r w:rsidRPr="00DA3743">
        <w:t>psorjatika</w:t>
      </w:r>
      <w:r w:rsidRPr="00DA3743">
        <w:rPr>
          <w:spacing w:val="-3"/>
        </w:rPr>
        <w:t xml:space="preserve"> </w:t>
      </w:r>
      <w:r w:rsidRPr="00DA3743">
        <w:t>attiva</w:t>
      </w:r>
      <w:r w:rsidRPr="00DA3743">
        <w:rPr>
          <w:spacing w:val="-3"/>
        </w:rPr>
        <w:t xml:space="preserve"> </w:t>
      </w:r>
      <w:r w:rsidRPr="00DA3743">
        <w:t>f’pazjenti adulti meta r-rispons għal terapija fil-passat b’mediċina kontra r-rewmatiżmu li timmodifika mard mhux bijoloġiku (DMARD - non-biological disease-modifying anti-rheumatic drug) ma kinitx adegwata (ara sezzjoni 5.1).</w:t>
      </w:r>
    </w:p>
    <w:p w14:paraId="218B7773" w14:textId="77777777" w:rsidR="004504AD" w:rsidRPr="00DA3743" w:rsidRDefault="004504AD" w:rsidP="004504AD">
      <w:pPr>
        <w:suppressAutoHyphens/>
        <w:rPr>
          <w:u w:val="single"/>
        </w:rPr>
      </w:pPr>
    </w:p>
    <w:p w14:paraId="7E724D17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Il-marda</w:t>
      </w:r>
      <w:r w:rsidRPr="00DA3743">
        <w:rPr>
          <w:spacing w:val="-4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3"/>
          <w:u w:val="single"/>
        </w:rPr>
        <w:t xml:space="preserve"> </w:t>
      </w:r>
      <w:r w:rsidRPr="00DA3743">
        <w:rPr>
          <w:spacing w:val="-2"/>
          <w:u w:val="single"/>
        </w:rPr>
        <w:t>Crohn</w:t>
      </w:r>
    </w:p>
    <w:p w14:paraId="02047527" w14:textId="77777777" w:rsidR="004504AD" w:rsidRPr="00DA3743" w:rsidRDefault="004504AD" w:rsidP="004504AD">
      <w:pPr>
        <w:keepNext/>
        <w:suppressAutoHyphens/>
      </w:pPr>
    </w:p>
    <w:p w14:paraId="000F0E26" w14:textId="630B162E" w:rsidR="004504AD" w:rsidRPr="00DA3743" w:rsidRDefault="004504AD" w:rsidP="004504AD">
      <w:pPr>
        <w:suppressAutoHyphens/>
      </w:pPr>
      <w:r w:rsidRPr="00DA3743">
        <w:t>WEZENLA huwa indikat għat-trattament ta’ pazjenti adulti bil-marda ta’ Crohn attiva b’mod moderat sa</w:t>
      </w:r>
      <w:r w:rsidRPr="00DA3743">
        <w:rPr>
          <w:spacing w:val="-2"/>
        </w:rPr>
        <w:t xml:space="preserve"> </w:t>
      </w:r>
      <w:r w:rsidRPr="00DA3743">
        <w:t>sever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kellhom</w:t>
      </w:r>
      <w:r w:rsidRPr="00DA3743">
        <w:rPr>
          <w:spacing w:val="-2"/>
        </w:rPr>
        <w:t xml:space="preserve"> </w:t>
      </w:r>
      <w:r w:rsidRPr="00DA3743">
        <w:t>rispons</w:t>
      </w:r>
      <w:r w:rsidRPr="00DA3743">
        <w:rPr>
          <w:spacing w:val="-2"/>
        </w:rPr>
        <w:t xml:space="preserve"> </w:t>
      </w:r>
      <w:r w:rsidRPr="00DA3743">
        <w:t>mhux</w:t>
      </w:r>
      <w:r w:rsidRPr="00DA3743">
        <w:rPr>
          <w:spacing w:val="-2"/>
        </w:rPr>
        <w:t xml:space="preserve"> </w:t>
      </w:r>
      <w:r w:rsidRPr="00DA3743">
        <w:t>adegwat,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baqgħux</w:t>
      </w:r>
      <w:r w:rsidRPr="00DA3743">
        <w:rPr>
          <w:spacing w:val="-2"/>
        </w:rPr>
        <w:t xml:space="preserve"> </w:t>
      </w:r>
      <w:r w:rsidRPr="00DA3743">
        <w:t>jirrispondu,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intolleranti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terapija konvenzjonali jew għal antagonist ta’ TNFα.</w:t>
      </w:r>
    </w:p>
    <w:p w14:paraId="5C9E6507" w14:textId="77777777" w:rsidR="004504AD" w:rsidRPr="00DA3743" w:rsidRDefault="004504AD" w:rsidP="004504AD">
      <w:pPr>
        <w:suppressAutoHyphens/>
        <w:rPr>
          <w:u w:val="single"/>
        </w:rPr>
      </w:pPr>
    </w:p>
    <w:p w14:paraId="4396A83C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4.2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Pożoloġija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metodu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kif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għandu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jingħata</w:t>
      </w:r>
    </w:p>
    <w:p w14:paraId="05C0E7E2" w14:textId="77777777" w:rsidR="004504AD" w:rsidRPr="00DA3743" w:rsidRDefault="004504AD" w:rsidP="004504AD">
      <w:pPr>
        <w:keepNext/>
        <w:suppressAutoHyphens/>
        <w:rPr>
          <w:bCs/>
        </w:rPr>
      </w:pPr>
    </w:p>
    <w:p w14:paraId="548C73A9" w14:textId="77777777" w:rsidR="004504AD" w:rsidRPr="00DA3743" w:rsidRDefault="004504AD" w:rsidP="004504AD">
      <w:pPr>
        <w:suppressAutoHyphens/>
      </w:pPr>
      <w:r w:rsidRPr="00DA3743">
        <w:t>L-iskop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WEZENLA</w:t>
      </w:r>
      <w:r w:rsidRPr="00DA3743">
        <w:rPr>
          <w:spacing w:val="-3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jintuża</w:t>
      </w:r>
      <w:r w:rsidRPr="00DA3743">
        <w:rPr>
          <w:spacing w:val="-3"/>
        </w:rPr>
        <w:t xml:space="preserve"> </w:t>
      </w:r>
      <w:r w:rsidRPr="00DA3743">
        <w:t>taħt</w:t>
      </w:r>
      <w:r w:rsidRPr="00DA3743">
        <w:rPr>
          <w:spacing w:val="-3"/>
        </w:rPr>
        <w:t xml:space="preserve"> </w:t>
      </w:r>
      <w:r w:rsidRPr="00DA3743">
        <w:t>il-gwida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s-superviżjoni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tobba</w:t>
      </w:r>
      <w:r w:rsidRPr="00DA3743">
        <w:rPr>
          <w:spacing w:val="-3"/>
        </w:rPr>
        <w:t xml:space="preserve"> </w:t>
      </w:r>
      <w:r w:rsidRPr="00DA3743">
        <w:t>b’esperjenza</w:t>
      </w:r>
      <w:r w:rsidRPr="00DA3743">
        <w:rPr>
          <w:spacing w:val="-3"/>
        </w:rPr>
        <w:t xml:space="preserve"> </w:t>
      </w:r>
      <w:r w:rsidRPr="00DA3743">
        <w:t>fid</w:t>
      </w:r>
      <w:r w:rsidRPr="00DA3743">
        <w:noBreakHyphen/>
        <w:t>dijanjosi u l-kura ta’ kondizzjonijiet li għalihom huwa indikat WEZENLA.</w:t>
      </w:r>
    </w:p>
    <w:p w14:paraId="2B3DFAD4" w14:textId="77777777" w:rsidR="004504AD" w:rsidRPr="00DA3743" w:rsidRDefault="004504AD" w:rsidP="004504AD">
      <w:pPr>
        <w:suppressAutoHyphens/>
        <w:rPr>
          <w:spacing w:val="-2"/>
          <w:u w:val="single"/>
        </w:rPr>
      </w:pPr>
    </w:p>
    <w:p w14:paraId="03CC6818" w14:textId="77777777" w:rsidR="004504AD" w:rsidRPr="00DA3743" w:rsidRDefault="004504AD" w:rsidP="004504AD">
      <w:pPr>
        <w:keepNext/>
        <w:suppressAutoHyphens/>
      </w:pPr>
      <w:r w:rsidRPr="00DA3743">
        <w:rPr>
          <w:spacing w:val="-2"/>
          <w:u w:val="single"/>
        </w:rPr>
        <w:t>Pożoloġija</w:t>
      </w:r>
    </w:p>
    <w:p w14:paraId="53C2025C" w14:textId="77777777" w:rsidR="004504AD" w:rsidRPr="00DA3743" w:rsidRDefault="004504AD" w:rsidP="004504AD">
      <w:pPr>
        <w:keepNext/>
        <w:suppressAutoHyphens/>
      </w:pPr>
    </w:p>
    <w:p w14:paraId="54E1729D" w14:textId="77777777" w:rsidR="004504AD" w:rsidRPr="00DA3743" w:rsidRDefault="004504AD" w:rsidP="004504AD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  <w:spacing w:val="-2"/>
        </w:rPr>
        <w:t>Psorijasi</w:t>
      </w:r>
      <w:r w:rsidRPr="00DA3743">
        <w:rPr>
          <w:i/>
          <w:iCs/>
          <w:spacing w:val="11"/>
        </w:rPr>
        <w:t xml:space="preserve"> </w:t>
      </w:r>
      <w:r w:rsidRPr="00DA3743">
        <w:rPr>
          <w:i/>
          <w:iCs/>
          <w:spacing w:val="-2"/>
        </w:rPr>
        <w:t>tal-plakka</w:t>
      </w:r>
    </w:p>
    <w:p w14:paraId="67F6E027" w14:textId="77777777" w:rsidR="004504AD" w:rsidRPr="00DA3743" w:rsidRDefault="004504AD" w:rsidP="004504AD">
      <w:pPr>
        <w:keepNext/>
        <w:suppressAutoHyphens/>
      </w:pPr>
    </w:p>
    <w:p w14:paraId="05022052" w14:textId="77777777" w:rsidR="004504AD" w:rsidRPr="00DA3743" w:rsidRDefault="004504AD" w:rsidP="004504AD">
      <w:pPr>
        <w:suppressAutoHyphens/>
      </w:pPr>
      <w:r w:rsidRPr="00DA3743">
        <w:t>Il-pożoloġija</w:t>
      </w:r>
      <w:r w:rsidRPr="00DA3743">
        <w:rPr>
          <w:spacing w:val="-3"/>
        </w:rPr>
        <w:t xml:space="preserve"> </w:t>
      </w:r>
      <w:r w:rsidRPr="00DA3743">
        <w:t>rrakkomandata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WEZENLA</w:t>
      </w:r>
      <w:r w:rsidRPr="00DA3743">
        <w:rPr>
          <w:spacing w:val="-3"/>
        </w:rPr>
        <w:t xml:space="preserve"> </w:t>
      </w:r>
      <w:r w:rsidRPr="00DA3743">
        <w:t>hija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4"/>
        </w:rPr>
        <w:t xml:space="preserve"> </w:t>
      </w:r>
      <w:r w:rsidRPr="00DA3743">
        <w:t>tal-bidu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45</w:t>
      </w:r>
      <w:r w:rsidRPr="00DA3743">
        <w:rPr>
          <w:spacing w:val="-2"/>
        </w:rPr>
        <w:t> mg</w:t>
      </w:r>
      <w:r w:rsidRPr="00DA3743">
        <w:rPr>
          <w:spacing w:val="-3"/>
        </w:rPr>
        <w:t xml:space="preserve"> </w:t>
      </w:r>
      <w:r w:rsidRPr="00DA3743">
        <w:t>mogħtija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2"/>
        </w:rPr>
        <w:t xml:space="preserve"> </w:t>
      </w:r>
      <w:r w:rsidRPr="00DA3743">
        <w:t>il-ġilda,</w:t>
      </w:r>
      <w:r w:rsidRPr="00DA3743">
        <w:rPr>
          <w:spacing w:val="-3"/>
        </w:rPr>
        <w:t xml:space="preserve"> </w:t>
      </w:r>
      <w:r w:rsidRPr="00DA3743">
        <w:t>segwita b’doża ta’ 45 mg 4 ġimgħat wara, imbagħad kull 12-il ġimgħa minn hemm ’il quddiem.</w:t>
      </w:r>
    </w:p>
    <w:p w14:paraId="3D9EAFB3" w14:textId="77777777" w:rsidR="004504AD" w:rsidRPr="00DA3743" w:rsidRDefault="004504AD" w:rsidP="004504AD">
      <w:pPr>
        <w:suppressAutoHyphens/>
      </w:pPr>
    </w:p>
    <w:p w14:paraId="0BC72B90" w14:textId="77777777" w:rsidR="004504AD" w:rsidRPr="00DA3743" w:rsidRDefault="004504AD" w:rsidP="004504AD">
      <w:pPr>
        <w:suppressAutoHyphens/>
      </w:pPr>
      <w:r w:rsidRPr="00DA3743">
        <w:t>Għandu</w:t>
      </w:r>
      <w:r w:rsidRPr="00DA3743">
        <w:rPr>
          <w:spacing w:val="-7"/>
        </w:rPr>
        <w:t xml:space="preserve"> </w:t>
      </w:r>
      <w:r w:rsidRPr="00DA3743">
        <w:t>jiġi</w:t>
      </w:r>
      <w:r w:rsidRPr="00DA3743">
        <w:rPr>
          <w:spacing w:val="-6"/>
        </w:rPr>
        <w:t xml:space="preserve"> </w:t>
      </w:r>
      <w:r w:rsidRPr="00DA3743">
        <w:t>kkunsidrat</w:t>
      </w:r>
      <w:r w:rsidRPr="00DA3743">
        <w:rPr>
          <w:spacing w:val="-7"/>
        </w:rPr>
        <w:t xml:space="preserve"> </w:t>
      </w:r>
      <w:r w:rsidRPr="00DA3743">
        <w:t>it-twaqqif</w:t>
      </w:r>
      <w:r w:rsidRPr="00DA3743">
        <w:rPr>
          <w:spacing w:val="-5"/>
        </w:rPr>
        <w:t xml:space="preserve"> </w:t>
      </w:r>
      <w:r w:rsidRPr="00DA3743">
        <w:t>tal-kura</w:t>
      </w:r>
      <w:r w:rsidRPr="00DA3743">
        <w:rPr>
          <w:spacing w:val="-6"/>
        </w:rPr>
        <w:t xml:space="preserve"> </w:t>
      </w:r>
      <w:r w:rsidRPr="00DA3743">
        <w:t>f’pazjenti</w:t>
      </w:r>
      <w:r w:rsidRPr="00DA3743">
        <w:rPr>
          <w:spacing w:val="-7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ma</w:t>
      </w:r>
      <w:r w:rsidRPr="00DA3743">
        <w:rPr>
          <w:spacing w:val="-6"/>
        </w:rPr>
        <w:t xml:space="preserve"> </w:t>
      </w:r>
      <w:r w:rsidRPr="00DA3743">
        <w:t>wrew</w:t>
      </w:r>
      <w:r w:rsidRPr="00DA3743">
        <w:rPr>
          <w:spacing w:val="-7"/>
        </w:rPr>
        <w:t xml:space="preserve"> </w:t>
      </w:r>
      <w:r w:rsidRPr="00DA3743">
        <w:t>l-ebda</w:t>
      </w:r>
      <w:r w:rsidRPr="00DA3743">
        <w:rPr>
          <w:spacing w:val="-6"/>
        </w:rPr>
        <w:t xml:space="preserve"> </w:t>
      </w:r>
      <w:r w:rsidRPr="00DA3743">
        <w:t>rispons</w:t>
      </w:r>
      <w:r w:rsidRPr="00DA3743">
        <w:rPr>
          <w:spacing w:val="-6"/>
        </w:rPr>
        <w:t xml:space="preserve"> </w:t>
      </w:r>
      <w:r w:rsidRPr="00DA3743">
        <w:t>sat-28</w:t>
      </w:r>
      <w:r w:rsidRPr="00DA3743">
        <w:rPr>
          <w:spacing w:val="-6"/>
        </w:rPr>
        <w:t xml:space="preserve"> </w:t>
      </w:r>
      <w:r w:rsidRPr="00DA3743">
        <w:t>ġimgħa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kura.</w:t>
      </w:r>
    </w:p>
    <w:p w14:paraId="72DEFC5D" w14:textId="77777777" w:rsidR="004504AD" w:rsidRPr="00DA3743" w:rsidRDefault="004504AD" w:rsidP="004504AD">
      <w:pPr>
        <w:suppressAutoHyphens/>
      </w:pPr>
    </w:p>
    <w:p w14:paraId="6F847FCE" w14:textId="77777777" w:rsidR="004504AD" w:rsidRPr="00DA3743" w:rsidRDefault="004504AD" w:rsidP="004504AD">
      <w:pPr>
        <w:keepNext/>
        <w:suppressAutoHyphens/>
        <w:rPr>
          <w:i/>
          <w:spacing w:val="-5"/>
        </w:rPr>
      </w:pPr>
      <w:r w:rsidRPr="00DA3743">
        <w:rPr>
          <w:i/>
        </w:rPr>
        <w:t>Pazjenti</w:t>
      </w:r>
      <w:r w:rsidRPr="00DA3743">
        <w:rPr>
          <w:i/>
          <w:spacing w:val="-4"/>
        </w:rPr>
        <w:t xml:space="preserve"> </w:t>
      </w:r>
      <w:r w:rsidRPr="00DA3743">
        <w:rPr>
          <w:i/>
        </w:rPr>
        <w:t>li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jiżnu</w:t>
      </w:r>
      <w:r w:rsidRPr="00DA3743">
        <w:rPr>
          <w:i/>
          <w:spacing w:val="-4"/>
        </w:rPr>
        <w:t xml:space="preserve"> </w:t>
      </w:r>
      <w:r w:rsidRPr="00DA3743">
        <w:rPr>
          <w:i/>
        </w:rPr>
        <w:t>&gt; 100</w:t>
      </w:r>
      <w:r w:rsidRPr="00DA3743">
        <w:rPr>
          <w:i/>
          <w:spacing w:val="-5"/>
        </w:rPr>
        <w:t> kg</w:t>
      </w:r>
    </w:p>
    <w:p w14:paraId="49280423" w14:textId="77777777" w:rsidR="004504AD" w:rsidRPr="00DA3743" w:rsidRDefault="004504AD" w:rsidP="004504AD">
      <w:pPr>
        <w:keepNext/>
        <w:suppressAutoHyphens/>
        <w:rPr>
          <w:i/>
        </w:rPr>
      </w:pPr>
    </w:p>
    <w:p w14:paraId="1F3387C3" w14:textId="3DBE721B" w:rsidR="004504AD" w:rsidRPr="00DA3743" w:rsidRDefault="004504AD" w:rsidP="004504AD">
      <w:pPr>
        <w:suppressAutoHyphens/>
      </w:pPr>
      <w:r w:rsidRPr="00DA3743">
        <w:t>Għall-pazjenti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jiżnu</w:t>
      </w:r>
      <w:r w:rsidRPr="00DA3743">
        <w:rPr>
          <w:spacing w:val="-3"/>
        </w:rPr>
        <w:t xml:space="preserve"> </w:t>
      </w:r>
      <w:r w:rsidRPr="00DA3743">
        <w:t>&gt; 100</w:t>
      </w:r>
      <w:r w:rsidRPr="00DA3743">
        <w:rPr>
          <w:spacing w:val="-2"/>
        </w:rPr>
        <w:t> kg</w:t>
      </w:r>
      <w:r w:rsidRPr="00DA3743">
        <w:rPr>
          <w:spacing w:val="-4"/>
        </w:rPr>
        <w:t xml:space="preserve"> </w:t>
      </w:r>
      <w:r w:rsidRPr="00DA3743">
        <w:t>id-doża</w:t>
      </w:r>
      <w:r w:rsidRPr="00DA3743">
        <w:rPr>
          <w:spacing w:val="-2"/>
        </w:rPr>
        <w:t xml:space="preserve"> </w:t>
      </w:r>
      <w:r w:rsidRPr="00DA3743">
        <w:t>tal-bidu</w:t>
      </w:r>
      <w:r w:rsidRPr="00DA3743">
        <w:rPr>
          <w:spacing w:val="-2"/>
        </w:rPr>
        <w:t xml:space="preserve"> </w:t>
      </w:r>
      <w:r w:rsidRPr="00DA3743">
        <w:t>hija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90</w:t>
      </w:r>
      <w:r w:rsidRPr="00DA3743">
        <w:rPr>
          <w:spacing w:val="-3"/>
        </w:rPr>
        <w:t xml:space="preserve"> mg </w:t>
      </w:r>
      <w:r w:rsidRPr="00DA3743">
        <w:t>mogħtija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2"/>
        </w:rPr>
        <w:t xml:space="preserve"> </w:t>
      </w:r>
      <w:r w:rsidRPr="00DA3743">
        <w:t>il-ġilda,</w:t>
      </w:r>
      <w:r w:rsidRPr="00DA3743">
        <w:rPr>
          <w:spacing w:val="-3"/>
        </w:rPr>
        <w:t xml:space="preserve"> </w:t>
      </w:r>
      <w:r w:rsidRPr="00DA3743">
        <w:t>segwita</w:t>
      </w:r>
      <w:r w:rsidRPr="00DA3743">
        <w:rPr>
          <w:spacing w:val="-3"/>
        </w:rPr>
        <w:t xml:space="preserve"> </w:t>
      </w:r>
      <w:r w:rsidRPr="00DA3743">
        <w:t>b’doża ta’ 90 mg</w:t>
      </w:r>
      <w:r w:rsidRPr="00DA3743">
        <w:rPr>
          <w:spacing w:val="-2"/>
        </w:rPr>
        <w:t xml:space="preserve"> </w:t>
      </w:r>
      <w:r w:rsidRPr="00DA3743">
        <w:t>4 ġimgħat wara, imbagħad kull 12-il ġimgħa minn hemm ’il quddiem. F’dawn il-pazjenti, doża ta’ 45 mg ukoll intweriet li kienet effettiva. Madankollu, doża ta’ 90 mg kienet aktar effettiva (ara sezzjoni 5.1, tabella </w:t>
      </w:r>
      <w:r w:rsidR="00913187">
        <w:t>2</w:t>
      </w:r>
      <w:r w:rsidRPr="00DA3743">
        <w:t>).</w:t>
      </w:r>
    </w:p>
    <w:p w14:paraId="16EBFD8A" w14:textId="77777777" w:rsidR="004504AD" w:rsidRPr="00DA3743" w:rsidRDefault="004504AD" w:rsidP="004504AD">
      <w:pPr>
        <w:suppressAutoHyphens/>
      </w:pPr>
    </w:p>
    <w:p w14:paraId="766A455C" w14:textId="77777777" w:rsidR="004504AD" w:rsidRPr="00DA3743" w:rsidRDefault="004504AD" w:rsidP="004504AD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Artrite</w:t>
      </w:r>
      <w:r w:rsidRPr="00DA3743">
        <w:rPr>
          <w:i/>
          <w:iCs/>
          <w:spacing w:val="-9"/>
        </w:rPr>
        <w:t xml:space="preserve"> </w:t>
      </w:r>
      <w:r w:rsidRPr="00DA3743">
        <w:rPr>
          <w:i/>
          <w:iCs/>
        </w:rPr>
        <w:t>psorjatika</w:t>
      </w:r>
      <w:r w:rsidRPr="00DA3743">
        <w:rPr>
          <w:i/>
          <w:iCs/>
          <w:spacing w:val="-8"/>
        </w:rPr>
        <w:t xml:space="preserve"> </w:t>
      </w:r>
      <w:r w:rsidRPr="00DA3743">
        <w:rPr>
          <w:i/>
          <w:iCs/>
          <w:spacing w:val="-2"/>
        </w:rPr>
        <w:t>(PsA)</w:t>
      </w:r>
    </w:p>
    <w:p w14:paraId="65F3DD65" w14:textId="77777777" w:rsidR="004504AD" w:rsidRPr="00DA3743" w:rsidRDefault="004504AD" w:rsidP="004504AD">
      <w:pPr>
        <w:keepNext/>
        <w:suppressAutoHyphens/>
      </w:pPr>
    </w:p>
    <w:p w14:paraId="57815903" w14:textId="77777777" w:rsidR="004504AD" w:rsidRPr="00DA3743" w:rsidRDefault="004504AD" w:rsidP="004504AD">
      <w:pPr>
        <w:suppressAutoHyphens/>
      </w:pPr>
      <w:r w:rsidRPr="00DA3743">
        <w:t>Il-pożoloġija rrakkomandata ta’ WEZENLA hi doża inizjali ta’ 45 mg mogħtija taħt il-ġilda, segwita minn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45</w:t>
      </w:r>
      <w:r w:rsidRPr="00DA3743">
        <w:rPr>
          <w:spacing w:val="-3"/>
        </w:rPr>
        <w:t> mg</w:t>
      </w:r>
      <w:r w:rsidRPr="00DA3743">
        <w:rPr>
          <w:spacing w:val="-6"/>
        </w:rPr>
        <w:t xml:space="preserve"> </w:t>
      </w:r>
      <w:r w:rsidRPr="00DA3743">
        <w:t>4</w:t>
      </w:r>
      <w:r w:rsidRPr="00DA3743">
        <w:rPr>
          <w:spacing w:val="-2"/>
        </w:rPr>
        <w:t> </w:t>
      </w:r>
      <w:r w:rsidRPr="00DA3743">
        <w:t>ġimgħat</w:t>
      </w:r>
      <w:r w:rsidRPr="00DA3743">
        <w:rPr>
          <w:spacing w:val="-3"/>
        </w:rPr>
        <w:t xml:space="preserve"> </w:t>
      </w:r>
      <w:r w:rsidRPr="00DA3743">
        <w:t>wara,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t>mbagħad</w:t>
      </w:r>
      <w:r w:rsidRPr="00DA3743">
        <w:rPr>
          <w:spacing w:val="-2"/>
        </w:rPr>
        <w:t xml:space="preserve"> </w:t>
      </w:r>
      <w:r w:rsidRPr="00DA3743">
        <w:t>kull</w:t>
      </w:r>
      <w:r w:rsidRPr="00DA3743">
        <w:rPr>
          <w:spacing w:val="-2"/>
        </w:rPr>
        <w:t xml:space="preserve"> </w:t>
      </w:r>
      <w:r w:rsidRPr="00DA3743">
        <w:t>12-il</w:t>
      </w:r>
      <w:r w:rsidRPr="00DA3743">
        <w:rPr>
          <w:spacing w:val="-1"/>
        </w:rPr>
        <w:t xml:space="preserve"> </w:t>
      </w:r>
      <w:r w:rsidRPr="00DA3743">
        <w:t>ġimgħa.</w:t>
      </w:r>
      <w:r w:rsidRPr="00DA3743">
        <w:rPr>
          <w:spacing w:val="-3"/>
        </w:rPr>
        <w:t xml:space="preserve"> </w:t>
      </w:r>
      <w:r w:rsidRPr="00DA3743">
        <w:t>Alternattivament,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90</w:t>
      </w:r>
      <w:r w:rsidRPr="00DA3743">
        <w:rPr>
          <w:spacing w:val="-3"/>
        </w:rPr>
        <w:t> mg</w:t>
      </w:r>
      <w:r w:rsidRPr="00DA3743">
        <w:t xml:space="preserve"> tista’ tintuża f’pazjenti li jiżnu &gt; 100 kg.</w:t>
      </w:r>
    </w:p>
    <w:p w14:paraId="1840A275" w14:textId="77777777" w:rsidR="004504AD" w:rsidRPr="00DA3743" w:rsidRDefault="004504AD" w:rsidP="004504AD">
      <w:pPr>
        <w:suppressAutoHyphens/>
      </w:pPr>
    </w:p>
    <w:p w14:paraId="02A5183B" w14:textId="77777777" w:rsidR="004504AD" w:rsidRPr="00DA3743" w:rsidRDefault="004504AD" w:rsidP="004504AD">
      <w:pPr>
        <w:suppressAutoHyphens/>
      </w:pPr>
      <w:r w:rsidRPr="00DA3743">
        <w:t>Għandha</w:t>
      </w:r>
      <w:r w:rsidRPr="00DA3743">
        <w:rPr>
          <w:spacing w:val="-3"/>
        </w:rPr>
        <w:t xml:space="preserve"> </w:t>
      </w:r>
      <w:r w:rsidRPr="00DA3743">
        <w:t>tingħata</w:t>
      </w:r>
      <w:r w:rsidRPr="00DA3743">
        <w:rPr>
          <w:spacing w:val="-3"/>
        </w:rPr>
        <w:t xml:space="preserve"> </w:t>
      </w:r>
      <w:r w:rsidRPr="00DA3743">
        <w:t>konsiderazzjoni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titwaqqaf</w:t>
      </w:r>
      <w:r w:rsidRPr="00DA3743">
        <w:rPr>
          <w:spacing w:val="-3"/>
        </w:rPr>
        <w:t xml:space="preserve"> </w:t>
      </w:r>
      <w:r w:rsidRPr="00DA3743">
        <w:t>il-kura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jkunu</w:t>
      </w:r>
      <w:r w:rsidRPr="00DA3743">
        <w:rPr>
          <w:spacing w:val="-3"/>
        </w:rPr>
        <w:t xml:space="preserve"> </w:t>
      </w:r>
      <w:r w:rsidRPr="00DA3743">
        <w:t>wrew</w:t>
      </w:r>
      <w:r w:rsidRPr="00DA3743">
        <w:rPr>
          <w:spacing w:val="-3"/>
        </w:rPr>
        <w:t xml:space="preserve"> </w:t>
      </w:r>
      <w:r w:rsidRPr="00DA3743">
        <w:t>l-ebda</w:t>
      </w:r>
      <w:r w:rsidRPr="00DA3743">
        <w:rPr>
          <w:spacing w:val="-2"/>
        </w:rPr>
        <w:t xml:space="preserve"> </w:t>
      </w:r>
      <w:r w:rsidRPr="00DA3743">
        <w:t>rispons</w:t>
      </w:r>
      <w:r w:rsidRPr="00DA3743">
        <w:rPr>
          <w:spacing w:val="-2"/>
        </w:rPr>
        <w:t xml:space="preserve"> </w:t>
      </w:r>
      <w:r w:rsidRPr="00DA3743">
        <w:t>sa 28 ġimgħa ta’ kura.</w:t>
      </w:r>
    </w:p>
    <w:p w14:paraId="129F4BFB" w14:textId="77777777" w:rsidR="004504AD" w:rsidRPr="00DA3743" w:rsidRDefault="004504AD" w:rsidP="004504AD">
      <w:pPr>
        <w:suppressAutoHyphens/>
        <w:rPr>
          <w:i/>
        </w:rPr>
      </w:pPr>
    </w:p>
    <w:p w14:paraId="043286AD" w14:textId="77777777" w:rsidR="004504AD" w:rsidRPr="00DA3743" w:rsidRDefault="004504AD" w:rsidP="004504AD">
      <w:pPr>
        <w:keepNext/>
        <w:suppressAutoHyphens/>
        <w:rPr>
          <w:i/>
          <w:spacing w:val="-2"/>
        </w:rPr>
      </w:pPr>
      <w:r w:rsidRPr="00DA3743">
        <w:rPr>
          <w:i/>
        </w:rPr>
        <w:t>Anzjani</w:t>
      </w:r>
      <w:r w:rsidRPr="00DA3743">
        <w:rPr>
          <w:i/>
          <w:spacing w:val="-4"/>
        </w:rPr>
        <w:t xml:space="preserve"> </w:t>
      </w:r>
      <w:r w:rsidRPr="00DA3743">
        <w:rPr>
          <w:i/>
        </w:rPr>
        <w:t>(≥ 65</w:t>
      </w:r>
      <w:r w:rsidRPr="00DA3743">
        <w:rPr>
          <w:i/>
          <w:spacing w:val="-1"/>
        </w:rPr>
        <w:t> </w:t>
      </w:r>
      <w:r w:rsidRPr="00DA3743">
        <w:rPr>
          <w:i/>
          <w:spacing w:val="-2"/>
        </w:rPr>
        <w:t>sena)</w:t>
      </w:r>
    </w:p>
    <w:p w14:paraId="21653E97" w14:textId="77777777" w:rsidR="004504AD" w:rsidRPr="00DA3743" w:rsidRDefault="004504AD" w:rsidP="004504AD">
      <w:pPr>
        <w:keepNext/>
        <w:suppressAutoHyphens/>
        <w:rPr>
          <w:i/>
        </w:rPr>
      </w:pPr>
    </w:p>
    <w:p w14:paraId="441EF2FC" w14:textId="77777777" w:rsidR="004504AD" w:rsidRPr="00DA3743" w:rsidRDefault="004504AD" w:rsidP="004504AD">
      <w:pPr>
        <w:suppressAutoHyphens/>
      </w:pPr>
      <w:r w:rsidRPr="00DA3743">
        <w:t>Ma</w:t>
      </w:r>
      <w:r w:rsidRPr="00DA3743">
        <w:rPr>
          <w:spacing w:val="-6"/>
        </w:rPr>
        <w:t xml:space="preserve"> </w:t>
      </w:r>
      <w:r w:rsidRPr="00DA3743">
        <w:t>huwa</w:t>
      </w:r>
      <w:r w:rsidRPr="00DA3743">
        <w:rPr>
          <w:spacing w:val="-5"/>
        </w:rPr>
        <w:t xml:space="preserve"> </w:t>
      </w:r>
      <w:r w:rsidRPr="00DA3743">
        <w:t>meħtieġ</w:t>
      </w:r>
      <w:r w:rsidRPr="00DA3743">
        <w:rPr>
          <w:spacing w:val="-8"/>
        </w:rPr>
        <w:t xml:space="preserve"> </w:t>
      </w:r>
      <w:r w:rsidRPr="00DA3743">
        <w:t>l-ebda</w:t>
      </w:r>
      <w:r w:rsidRPr="00DA3743">
        <w:rPr>
          <w:spacing w:val="-5"/>
        </w:rPr>
        <w:t xml:space="preserve"> </w:t>
      </w:r>
      <w:r w:rsidRPr="00DA3743">
        <w:t>aġġustament</w:t>
      </w:r>
      <w:r w:rsidRPr="00DA3743">
        <w:rPr>
          <w:spacing w:val="-6"/>
        </w:rPr>
        <w:t xml:space="preserve"> </w:t>
      </w:r>
      <w:r w:rsidRPr="00DA3743">
        <w:t>tad-doża</w:t>
      </w:r>
      <w:r w:rsidRPr="00DA3743">
        <w:rPr>
          <w:spacing w:val="-6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pazjenti</w:t>
      </w:r>
      <w:r w:rsidRPr="00DA3743">
        <w:rPr>
          <w:spacing w:val="-6"/>
        </w:rPr>
        <w:t xml:space="preserve"> </w:t>
      </w:r>
      <w:r w:rsidRPr="00DA3743">
        <w:t>anzjani</w:t>
      </w:r>
      <w:r w:rsidRPr="00DA3743">
        <w:rPr>
          <w:spacing w:val="-6"/>
        </w:rPr>
        <w:t xml:space="preserve"> </w:t>
      </w:r>
      <w:r w:rsidRPr="00DA3743">
        <w:t>(ara</w:t>
      </w:r>
      <w:r w:rsidRPr="00DA3743">
        <w:rPr>
          <w:spacing w:val="-6"/>
        </w:rPr>
        <w:t xml:space="preserve"> </w:t>
      </w:r>
      <w:r w:rsidRPr="00DA3743">
        <w:t>sezzjoni</w:t>
      </w:r>
      <w:r w:rsidRPr="00DA3743">
        <w:rPr>
          <w:spacing w:val="-7"/>
        </w:rPr>
        <w:t> </w:t>
      </w:r>
      <w:r w:rsidRPr="00DA3743">
        <w:rPr>
          <w:spacing w:val="-2"/>
        </w:rPr>
        <w:t>4.4).</w:t>
      </w:r>
    </w:p>
    <w:p w14:paraId="725C7600" w14:textId="77777777" w:rsidR="004504AD" w:rsidRPr="00DA3743" w:rsidRDefault="004504AD" w:rsidP="004504AD">
      <w:pPr>
        <w:suppressAutoHyphens/>
      </w:pPr>
    </w:p>
    <w:p w14:paraId="6027D0A3" w14:textId="77777777" w:rsidR="004504AD" w:rsidRPr="00DA3743" w:rsidRDefault="004504AD" w:rsidP="004504AD">
      <w:pPr>
        <w:keepNext/>
        <w:suppressAutoHyphens/>
        <w:rPr>
          <w:i/>
          <w:spacing w:val="-2"/>
        </w:rPr>
      </w:pPr>
      <w:r w:rsidRPr="00DA3743">
        <w:rPr>
          <w:i/>
        </w:rPr>
        <w:t>Indebolimet</w:t>
      </w:r>
      <w:r w:rsidRPr="00DA3743">
        <w:rPr>
          <w:i/>
          <w:spacing w:val="-9"/>
        </w:rPr>
        <w:t xml:space="preserve"> </w:t>
      </w:r>
      <w:r w:rsidRPr="00DA3743">
        <w:rPr>
          <w:i/>
        </w:rPr>
        <w:t>tal-kliewi</w:t>
      </w:r>
      <w:r w:rsidRPr="00DA3743">
        <w:rPr>
          <w:i/>
          <w:spacing w:val="-9"/>
        </w:rPr>
        <w:t xml:space="preserve"> </w:t>
      </w:r>
      <w:r w:rsidRPr="00DA3743">
        <w:rPr>
          <w:i/>
        </w:rPr>
        <w:t>u</w:t>
      </w:r>
      <w:r w:rsidRPr="00DA3743">
        <w:rPr>
          <w:i/>
          <w:spacing w:val="-8"/>
        </w:rPr>
        <w:t xml:space="preserve"> </w:t>
      </w:r>
      <w:r w:rsidRPr="00DA3743">
        <w:rPr>
          <w:i/>
        </w:rPr>
        <w:t>tal-</w:t>
      </w:r>
      <w:r w:rsidRPr="00DA3743">
        <w:rPr>
          <w:i/>
          <w:spacing w:val="-2"/>
        </w:rPr>
        <w:t>fwied</w:t>
      </w:r>
    </w:p>
    <w:p w14:paraId="727BFA1E" w14:textId="77777777" w:rsidR="004504AD" w:rsidRPr="00DA3743" w:rsidRDefault="004504AD" w:rsidP="004504AD">
      <w:pPr>
        <w:keepNext/>
        <w:suppressAutoHyphens/>
        <w:rPr>
          <w:i/>
        </w:rPr>
      </w:pPr>
    </w:p>
    <w:p w14:paraId="1937493C" w14:textId="77777777" w:rsidR="004504AD" w:rsidRPr="00DA3743" w:rsidRDefault="004504AD" w:rsidP="004504AD">
      <w:pPr>
        <w:suppressAutoHyphens/>
      </w:pPr>
      <w:r w:rsidRPr="00DA3743">
        <w:rPr>
          <w:spacing w:val="-1"/>
        </w:rPr>
        <w:t>Ustekinumab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ġiex</w:t>
      </w:r>
      <w:r w:rsidRPr="00DA3743">
        <w:rPr>
          <w:spacing w:val="-3"/>
        </w:rPr>
        <w:t xml:space="preserve"> </w:t>
      </w:r>
      <w:r w:rsidRPr="00DA3743">
        <w:t>studjat</w:t>
      </w:r>
      <w:r w:rsidRPr="00DA3743">
        <w:rPr>
          <w:spacing w:val="-3"/>
        </w:rPr>
        <w:t xml:space="preserve"> </w:t>
      </w:r>
      <w:r w:rsidRPr="00DA3743">
        <w:t>f’dawn</w:t>
      </w:r>
      <w:r w:rsidRPr="00DA3743">
        <w:rPr>
          <w:spacing w:val="-3"/>
        </w:rPr>
        <w:t xml:space="preserve"> </w:t>
      </w:r>
      <w:r w:rsidRPr="00DA3743">
        <w:t>il-popolazzjonijiet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għalhekk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tista’</w:t>
      </w:r>
      <w:r w:rsidRPr="00DA3743">
        <w:rPr>
          <w:spacing w:val="-2"/>
        </w:rPr>
        <w:t xml:space="preserve"> </w:t>
      </w:r>
      <w:r w:rsidRPr="00DA3743">
        <w:t>ssir</w:t>
      </w:r>
      <w:r w:rsidRPr="00DA3743">
        <w:rPr>
          <w:spacing w:val="-4"/>
        </w:rPr>
        <w:t xml:space="preserve"> </w:t>
      </w:r>
      <w:r w:rsidRPr="00DA3743">
        <w:t>l-ebda rakkomandazzjoni tad-doża.</w:t>
      </w:r>
    </w:p>
    <w:p w14:paraId="790151D8" w14:textId="77777777" w:rsidR="004504AD" w:rsidRPr="00DA3743" w:rsidRDefault="004504AD" w:rsidP="004504AD">
      <w:pPr>
        <w:suppressAutoHyphens/>
      </w:pPr>
    </w:p>
    <w:p w14:paraId="42ADBD83" w14:textId="77777777" w:rsidR="004504AD" w:rsidRPr="00DA3743" w:rsidRDefault="004504AD" w:rsidP="004504AD">
      <w:pPr>
        <w:keepNext/>
        <w:suppressAutoHyphens/>
        <w:rPr>
          <w:i/>
          <w:spacing w:val="-2"/>
        </w:rPr>
      </w:pPr>
      <w:r w:rsidRPr="00DA3743">
        <w:rPr>
          <w:i/>
        </w:rPr>
        <w:t>Popolazzjoni</w:t>
      </w:r>
      <w:r w:rsidRPr="00DA3743">
        <w:rPr>
          <w:i/>
          <w:spacing w:val="-12"/>
        </w:rPr>
        <w:t xml:space="preserve"> </w:t>
      </w:r>
      <w:r w:rsidRPr="00DA3743">
        <w:rPr>
          <w:i/>
          <w:spacing w:val="-2"/>
        </w:rPr>
        <w:t>pedjatrika</w:t>
      </w:r>
    </w:p>
    <w:p w14:paraId="1E4C0FC0" w14:textId="77777777" w:rsidR="004504AD" w:rsidRPr="00DA3743" w:rsidRDefault="004504AD" w:rsidP="004504AD">
      <w:pPr>
        <w:keepNext/>
        <w:suppressAutoHyphens/>
        <w:rPr>
          <w:iCs/>
        </w:rPr>
      </w:pPr>
    </w:p>
    <w:p w14:paraId="5B73B04E" w14:textId="0CD1721C" w:rsidR="002F3742" w:rsidRPr="00DA3743" w:rsidRDefault="004504AD" w:rsidP="004504AD">
      <w:pPr>
        <w:suppressAutoHyphens/>
      </w:pPr>
      <w:r w:rsidRPr="00DA3743">
        <w:t>Is-sigurtà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2F3742">
        <w:rPr>
          <w:spacing w:val="-1"/>
        </w:rPr>
        <w:t>WEZENLA</w:t>
      </w:r>
      <w:r w:rsidR="002F3742" w:rsidRPr="00DA3743">
        <w:rPr>
          <w:spacing w:val="-3"/>
        </w:rPr>
        <w:t xml:space="preserve"> </w:t>
      </w:r>
      <w:r w:rsidRPr="00DA3743">
        <w:t>fit-tfal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2"/>
        </w:rPr>
        <w:t xml:space="preserve"> </w:t>
      </w:r>
      <w:r w:rsidRPr="00DA3743">
        <w:t>psorijasi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anqas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6</w:t>
      </w:r>
      <w:r w:rsidRPr="00DA3743">
        <w:rPr>
          <w:spacing w:val="-5"/>
        </w:rPr>
        <w:t> </w:t>
      </w:r>
      <w:r w:rsidRPr="00DA3743">
        <w:t>snin</w:t>
      </w:r>
      <w:r w:rsidRPr="00DA3743">
        <w:rPr>
          <w:spacing w:val="-4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2"/>
        </w:rPr>
        <w:t xml:space="preserve"> </w:t>
      </w:r>
      <w:r w:rsidRPr="00DA3743">
        <w:t>tfal b’artrite psorjatika li għandhom anqas minn 18-il sena ma ġewx determinati s’issa.</w:t>
      </w:r>
      <w:r w:rsidR="002F3742">
        <w:t xml:space="preserve"> </w:t>
      </w:r>
      <w:r w:rsidR="002F3742" w:rsidRPr="002F3742">
        <w:t xml:space="preserve">Il-pinna mimlija għal-lest ma ġietx studjata fil-popolazzjoni pedjatrika u mhix rakkomandata għall-użu f’pazjenti </w:t>
      </w:r>
      <w:r w:rsidR="002F3742" w:rsidRPr="002F3742">
        <w:lastRenderedPageBreak/>
        <w:t>pedjatriċi. Ara sezzjoni</w:t>
      </w:r>
      <w:r w:rsidR="00913187">
        <w:t> </w:t>
      </w:r>
      <w:r w:rsidR="002F3742" w:rsidRPr="002F3742">
        <w:t>4.2 tal-SmPC tas-siringa mimlija għal-lest għall-pożoloġija u l-għoti f’pazjenti pedjatri1o ta’ 6</w:t>
      </w:r>
      <w:r w:rsidR="00913187">
        <w:t> </w:t>
      </w:r>
      <w:r w:rsidR="002F3742" w:rsidRPr="002F3742">
        <w:t>snin u aktar bi psorijasi.</w:t>
      </w:r>
    </w:p>
    <w:p w14:paraId="42686F45" w14:textId="77777777" w:rsidR="004504AD" w:rsidRPr="00DA3743" w:rsidRDefault="004504AD" w:rsidP="004504AD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Il-marda</w:t>
      </w:r>
      <w:r w:rsidRPr="00DA3743">
        <w:rPr>
          <w:i/>
          <w:iCs/>
          <w:spacing w:val="-4"/>
        </w:rPr>
        <w:t xml:space="preserve"> </w:t>
      </w:r>
      <w:r w:rsidRPr="00DA3743">
        <w:rPr>
          <w:i/>
          <w:iCs/>
        </w:rPr>
        <w:t>ta’</w:t>
      </w:r>
      <w:r w:rsidRPr="00DA3743">
        <w:rPr>
          <w:i/>
          <w:iCs/>
          <w:spacing w:val="-3"/>
        </w:rPr>
        <w:t xml:space="preserve"> </w:t>
      </w:r>
      <w:r w:rsidRPr="00DA3743">
        <w:rPr>
          <w:i/>
          <w:iCs/>
        </w:rPr>
        <w:t>Crohn</w:t>
      </w:r>
    </w:p>
    <w:p w14:paraId="3B818ACD" w14:textId="77777777" w:rsidR="004504AD" w:rsidRPr="00DA3743" w:rsidRDefault="004504AD" w:rsidP="004504AD">
      <w:pPr>
        <w:keepNext/>
        <w:suppressAutoHyphens/>
      </w:pPr>
    </w:p>
    <w:p w14:paraId="73B6A10D" w14:textId="77777777" w:rsidR="004504AD" w:rsidRPr="00DA3743" w:rsidRDefault="004504AD" w:rsidP="004504AD">
      <w:pPr>
        <w:suppressAutoHyphens/>
      </w:pPr>
      <w:r w:rsidRPr="00DA3743">
        <w:t>Fil-kors ta’ trattament, l-ewwel doża ta’ WEZENLA tingħata fil-vini. Għall-pożoloġija tal-kors ta’ għoti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dożi</w:t>
      </w:r>
      <w:r w:rsidRPr="00DA3743">
        <w:rPr>
          <w:spacing w:val="-2"/>
        </w:rPr>
        <w:t xml:space="preserve"> </w:t>
      </w:r>
      <w:r w:rsidRPr="00DA3743">
        <w:t>fil-vini,</w:t>
      </w:r>
      <w:r w:rsidRPr="00DA3743">
        <w:rPr>
          <w:spacing w:val="-3"/>
        </w:rPr>
        <w:t xml:space="preserve"> </w:t>
      </w:r>
      <w:r w:rsidRPr="00DA3743">
        <w:t>ara</w:t>
      </w:r>
      <w:r w:rsidRPr="00DA3743">
        <w:rPr>
          <w:spacing w:val="-3"/>
        </w:rPr>
        <w:t xml:space="preserve"> </w:t>
      </w:r>
      <w:r w:rsidRPr="00DA3743">
        <w:t>sezzjoni</w:t>
      </w:r>
      <w:r w:rsidRPr="00DA3743">
        <w:rPr>
          <w:spacing w:val="-2"/>
        </w:rPr>
        <w:t> </w:t>
      </w:r>
      <w:r w:rsidRPr="00DA3743">
        <w:t>4.2</w:t>
      </w:r>
      <w:r w:rsidRPr="00DA3743">
        <w:rPr>
          <w:spacing w:val="-3"/>
        </w:rPr>
        <w:t xml:space="preserve"> </w:t>
      </w:r>
      <w:r w:rsidRPr="00DA3743">
        <w:t>tal-SmPC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WEZENLA</w:t>
      </w:r>
      <w:r w:rsidRPr="00DA3743">
        <w:rPr>
          <w:spacing w:val="-3"/>
        </w:rPr>
        <w:t xml:space="preserve"> </w:t>
      </w:r>
      <w:r w:rsidRPr="00DA3743">
        <w:t>130</w:t>
      </w:r>
      <w:r w:rsidRPr="00DA3743">
        <w:rPr>
          <w:spacing w:val="-2"/>
        </w:rPr>
        <w:t> mg</w:t>
      </w:r>
      <w:r w:rsidRPr="00DA3743">
        <w:rPr>
          <w:spacing w:val="-3"/>
        </w:rPr>
        <w:t xml:space="preserve"> </w:t>
      </w:r>
      <w:r w:rsidRPr="00DA3743">
        <w:t>konċentrat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 xml:space="preserve">soluzzjoni </w:t>
      </w:r>
      <w:r w:rsidRPr="00DA3743">
        <w:rPr>
          <w:spacing w:val="-2"/>
        </w:rPr>
        <w:t>għall-infużjoni.</w:t>
      </w:r>
    </w:p>
    <w:p w14:paraId="404D73F9" w14:textId="77777777" w:rsidR="004504AD" w:rsidRPr="00DA3743" w:rsidRDefault="004504AD" w:rsidP="004504AD">
      <w:pPr>
        <w:suppressAutoHyphens/>
      </w:pPr>
    </w:p>
    <w:p w14:paraId="7666E1DC" w14:textId="77777777" w:rsidR="004504AD" w:rsidRPr="00DA3743" w:rsidRDefault="004504AD" w:rsidP="004504AD">
      <w:pPr>
        <w:suppressAutoHyphens/>
      </w:pPr>
      <w:r w:rsidRPr="00DA3743">
        <w:t>L-ewwel</w:t>
      </w:r>
      <w:r w:rsidRPr="00DA3743">
        <w:rPr>
          <w:spacing w:val="-2"/>
        </w:rPr>
        <w:t xml:space="preserve"> </w:t>
      </w:r>
      <w:r w:rsidRPr="00DA3743">
        <w:t>għoti</w:t>
      </w:r>
      <w:r w:rsidRPr="00DA3743">
        <w:rPr>
          <w:spacing w:val="-1"/>
        </w:rPr>
        <w:t xml:space="preserve"> </w:t>
      </w:r>
      <w:r w:rsidRPr="00DA3743">
        <w:t>taħt</w:t>
      </w:r>
      <w:r w:rsidRPr="00DA3743">
        <w:rPr>
          <w:spacing w:val="-4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WEZENLA</w:t>
      </w:r>
      <w:r w:rsidRPr="00DA3743">
        <w:rPr>
          <w:spacing w:val="-3"/>
        </w:rPr>
        <w:t xml:space="preserve"> </w:t>
      </w:r>
      <w:r w:rsidRPr="00DA3743">
        <w:t>90</w:t>
      </w:r>
      <w:r w:rsidRPr="00DA3743">
        <w:rPr>
          <w:spacing w:val="-2"/>
        </w:rPr>
        <w:t> mg</w:t>
      </w:r>
      <w:r w:rsidRPr="00DA3743">
        <w:rPr>
          <w:spacing w:val="-3"/>
        </w:rPr>
        <w:t xml:space="preserve"> </w:t>
      </w:r>
      <w:r w:rsidRPr="00DA3743">
        <w:t>għandu</w:t>
      </w:r>
      <w:r w:rsidRPr="00DA3743">
        <w:rPr>
          <w:spacing w:val="-2"/>
        </w:rPr>
        <w:t xml:space="preserve"> </w:t>
      </w:r>
      <w:r w:rsidRPr="00DA3743">
        <w:t>jsir</w:t>
      </w:r>
      <w:r w:rsidRPr="00DA3743">
        <w:rPr>
          <w:spacing w:val="-2"/>
        </w:rPr>
        <w:t xml:space="preserve"> </w:t>
      </w:r>
      <w:r w:rsidRPr="00DA3743">
        <w:t>f’ġimgħa</w:t>
      </w:r>
      <w:r w:rsidRPr="00DA3743">
        <w:rPr>
          <w:spacing w:val="-2"/>
        </w:rPr>
        <w:t> </w:t>
      </w:r>
      <w:r w:rsidRPr="00DA3743">
        <w:t>8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d-doża</w:t>
      </w:r>
      <w:r w:rsidRPr="00DA3743">
        <w:rPr>
          <w:spacing w:val="-1"/>
        </w:rPr>
        <w:t xml:space="preserve"> </w:t>
      </w:r>
      <w:r w:rsidRPr="00DA3743">
        <w:t>fil-vini.</w:t>
      </w:r>
      <w:r w:rsidRPr="00DA3743">
        <w:rPr>
          <w:spacing w:val="-2"/>
        </w:rPr>
        <w:t xml:space="preserve"> </w:t>
      </w:r>
      <w:r w:rsidRPr="00DA3743">
        <w:t>Wara dan, huwa rakkomandat għoti ta’ dożi kull 12-il ġimgħa.</w:t>
      </w:r>
    </w:p>
    <w:p w14:paraId="63F39CEC" w14:textId="77777777" w:rsidR="004504AD" w:rsidRPr="00DA3743" w:rsidRDefault="004504AD" w:rsidP="004504AD">
      <w:pPr>
        <w:suppressAutoHyphens/>
      </w:pPr>
    </w:p>
    <w:p w14:paraId="13D7E812" w14:textId="77777777" w:rsidR="004504AD" w:rsidRPr="00DA3743" w:rsidRDefault="004504AD" w:rsidP="004504AD">
      <w:pPr>
        <w:suppressAutoHyphens/>
      </w:pPr>
      <w:r w:rsidRPr="00DA3743">
        <w:t>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wrewx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adegwat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8 ġimgħat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l-ewwel</w:t>
      </w:r>
      <w:r w:rsidRPr="00DA3743">
        <w:rPr>
          <w:spacing w:val="-2"/>
        </w:rPr>
        <w:t xml:space="preserve"> </w:t>
      </w:r>
      <w:r w:rsidRPr="00DA3743">
        <w:t>doża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4"/>
        </w:rPr>
        <w:t xml:space="preserve"> </w:t>
      </w:r>
      <w:r w:rsidRPr="00DA3743">
        <w:t>il-ġilda,</w:t>
      </w:r>
      <w:r w:rsidRPr="00DA3743">
        <w:rPr>
          <w:spacing w:val="-2"/>
        </w:rPr>
        <w:t xml:space="preserve"> </w:t>
      </w:r>
      <w:r w:rsidRPr="00DA3743">
        <w:t>jistgħu jingħataw it-tieni doża taħt il-ġilda f’dan il-waqt (ara sezzjoni 5.1).</w:t>
      </w:r>
    </w:p>
    <w:p w14:paraId="5CEEC850" w14:textId="77777777" w:rsidR="004504AD" w:rsidRPr="00DA3743" w:rsidRDefault="004504AD" w:rsidP="004504AD">
      <w:pPr>
        <w:suppressAutoHyphens/>
      </w:pPr>
    </w:p>
    <w:p w14:paraId="4F8793BB" w14:textId="77777777" w:rsidR="004504AD" w:rsidRPr="00DA3743" w:rsidRDefault="004504AD" w:rsidP="004504AD">
      <w:pPr>
        <w:suppressAutoHyphens/>
      </w:pPr>
      <w:r w:rsidRPr="00DA3743">
        <w:t>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jitilfu</w:t>
      </w:r>
      <w:r w:rsidRPr="00DA3743">
        <w:rPr>
          <w:spacing w:val="-3"/>
        </w:rPr>
        <w:t xml:space="preserve"> </w:t>
      </w:r>
      <w:r w:rsidRPr="00DA3743">
        <w:t>r-rispons</w:t>
      </w:r>
      <w:r w:rsidRPr="00DA3743">
        <w:rPr>
          <w:spacing w:val="-3"/>
        </w:rPr>
        <w:t xml:space="preserve"> </w:t>
      </w:r>
      <w:r w:rsidRPr="00DA3743">
        <w:t>b’għoti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dożi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12-il</w:t>
      </w:r>
      <w:r w:rsidRPr="00DA3743">
        <w:rPr>
          <w:spacing w:val="-1"/>
        </w:rPr>
        <w:t xml:space="preserve"> </w:t>
      </w:r>
      <w:r w:rsidRPr="00DA3743">
        <w:t>ġimgħa</w:t>
      </w:r>
      <w:r w:rsidRPr="00DA3743">
        <w:rPr>
          <w:spacing w:val="-1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jibbenefikaw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żieda</w:t>
      </w:r>
      <w:r w:rsidRPr="00DA3743">
        <w:rPr>
          <w:spacing w:val="-3"/>
        </w:rPr>
        <w:t xml:space="preserve"> </w:t>
      </w:r>
      <w:r w:rsidRPr="00DA3743">
        <w:t>fil</w:t>
      </w:r>
      <w:r w:rsidRPr="00DA3743">
        <w:noBreakHyphen/>
        <w:t>frekwenza tal-għoti ta’ dożi għal għoti kull 8 ġimgħat (ara sezzjonijiet 5.1 u 5.2).</w:t>
      </w:r>
    </w:p>
    <w:p w14:paraId="1F3B51A4" w14:textId="77777777" w:rsidR="004504AD" w:rsidRPr="00DA3743" w:rsidRDefault="004504AD" w:rsidP="004504AD">
      <w:pPr>
        <w:suppressAutoHyphens/>
      </w:pPr>
    </w:p>
    <w:p w14:paraId="41B7B8D9" w14:textId="77777777" w:rsidR="004504AD" w:rsidRPr="00DA3743" w:rsidRDefault="004504AD" w:rsidP="004504AD">
      <w:pPr>
        <w:suppressAutoHyphens/>
      </w:pPr>
      <w:r w:rsidRPr="00DA3743">
        <w:t>Sussegwentement</w:t>
      </w:r>
      <w:r w:rsidRPr="00DA3743">
        <w:rPr>
          <w:spacing w:val="-3"/>
        </w:rPr>
        <w:t xml:space="preserve"> </w:t>
      </w:r>
      <w:r w:rsidRPr="00DA3743">
        <w:t>il-pazjenti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jingħataw</w:t>
      </w:r>
      <w:r w:rsidRPr="00DA3743">
        <w:rPr>
          <w:spacing w:val="-3"/>
        </w:rPr>
        <w:t xml:space="preserve"> </w:t>
      </w:r>
      <w:r w:rsidRPr="00DA3743">
        <w:t>dożi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8</w:t>
      </w:r>
      <w:r w:rsidRPr="00DA3743">
        <w:rPr>
          <w:spacing w:val="-2"/>
        </w:rPr>
        <w:t xml:space="preserve"> </w:t>
      </w:r>
      <w:r w:rsidRPr="00DA3743">
        <w:t>ġimgħat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12-il</w:t>
      </w:r>
      <w:r w:rsidRPr="00DA3743">
        <w:rPr>
          <w:spacing w:val="-1"/>
        </w:rPr>
        <w:t xml:space="preserve"> 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skont</w:t>
      </w:r>
      <w:r w:rsidRPr="00DA3743">
        <w:rPr>
          <w:spacing w:val="-3"/>
        </w:rPr>
        <w:t xml:space="preserve"> </w:t>
      </w:r>
      <w:r w:rsidRPr="00DA3743">
        <w:t>il</w:t>
      </w:r>
      <w:r w:rsidRPr="00DA3743">
        <w:noBreakHyphen/>
        <w:t>ġudizzju kliniku (ara sezzjoni 5.1).</w:t>
      </w:r>
    </w:p>
    <w:p w14:paraId="403B467B" w14:textId="77777777" w:rsidR="004504AD" w:rsidRPr="00DA3743" w:rsidRDefault="004504AD" w:rsidP="004504AD">
      <w:pPr>
        <w:suppressAutoHyphens/>
      </w:pPr>
    </w:p>
    <w:p w14:paraId="3D0BBADE" w14:textId="77777777" w:rsidR="004504AD" w:rsidRPr="00DA3743" w:rsidRDefault="004504AD" w:rsidP="004504AD">
      <w:pPr>
        <w:suppressAutoHyphens/>
      </w:pPr>
      <w:r w:rsidRPr="00DA3743">
        <w:t>Għandu jiġi kkunsidrat li jitwaqqaf it-trattament f’pazjenti li ma juru l-ebda evidenza ta’ benefiċċju terapewtiku</w:t>
      </w:r>
      <w:r w:rsidRPr="00DA3743">
        <w:rPr>
          <w:spacing w:val="-3"/>
        </w:rPr>
        <w:t xml:space="preserve"> </w:t>
      </w:r>
      <w:r w:rsidRPr="00DA3743">
        <w:t>16-il</w:t>
      </w:r>
      <w:r w:rsidRPr="00DA3743">
        <w:rPr>
          <w:spacing w:val="-1"/>
        </w:rPr>
        <w:t xml:space="preserve"> 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1"/>
        </w:rPr>
        <w:t xml:space="preserve"> </w:t>
      </w:r>
      <w:r w:rsidRPr="00DA3743">
        <w:t>d-doża</w:t>
      </w:r>
      <w:r w:rsidRPr="00DA3743">
        <w:rPr>
          <w:spacing w:val="-3"/>
        </w:rPr>
        <w:t xml:space="preserve"> </w:t>
      </w:r>
      <w:r w:rsidRPr="00DA3743">
        <w:t>IV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induzzjoni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16-il</w:t>
      </w:r>
      <w:r w:rsidRPr="00DA3743">
        <w:rPr>
          <w:spacing w:val="-1"/>
        </w:rPr>
        <w:t xml:space="preserve"> </w:t>
      </w:r>
      <w:r w:rsidRPr="00DA3743">
        <w:t>ġimgħa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jaqilbu</w:t>
      </w:r>
      <w:r w:rsidRPr="00DA3743">
        <w:rPr>
          <w:spacing w:val="-2"/>
        </w:rPr>
        <w:t xml:space="preserve"> </w:t>
      </w:r>
      <w:r w:rsidRPr="00DA3743">
        <w:t>għad-doża</w:t>
      </w:r>
      <w:r w:rsidRPr="00DA3743">
        <w:rPr>
          <w:spacing w:val="-2"/>
        </w:rPr>
        <w:t xml:space="preserve"> </w:t>
      </w:r>
      <w:r w:rsidRPr="00DA3743">
        <w:t>ta’ manteniment ta’ kull 8 ġimgħat.</w:t>
      </w:r>
    </w:p>
    <w:p w14:paraId="060CBCDB" w14:textId="77777777" w:rsidR="004504AD" w:rsidRPr="00DA3743" w:rsidRDefault="004504AD" w:rsidP="004504AD">
      <w:pPr>
        <w:suppressAutoHyphens/>
      </w:pPr>
    </w:p>
    <w:p w14:paraId="31B5C7BF" w14:textId="77777777" w:rsidR="004504AD" w:rsidRPr="00DA3743" w:rsidRDefault="004504AD" w:rsidP="004504AD">
      <w:pPr>
        <w:suppressAutoHyphens/>
      </w:pPr>
      <w:r w:rsidRPr="00DA3743">
        <w:t xml:space="preserve">Immunomodulaturi u/jew kortikosterojdi tistgħu jitkomplew waqt it-trattament bi </w:t>
      </w:r>
      <w:r w:rsidRPr="00DA3743">
        <w:rPr>
          <w:spacing w:val="-1"/>
        </w:rPr>
        <w:t>ustekinumab</w:t>
      </w:r>
      <w:r w:rsidRPr="00DA3743">
        <w:t>. F’pazjenti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jkunu</w:t>
      </w:r>
      <w:r w:rsidRPr="00DA3743">
        <w:rPr>
          <w:spacing w:val="-3"/>
        </w:rPr>
        <w:t xml:space="preserve"> </w:t>
      </w:r>
      <w:r w:rsidRPr="00DA3743">
        <w:t>rrispondew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trattament</w:t>
      </w:r>
      <w:r w:rsidRPr="00DA3743">
        <w:rPr>
          <w:spacing w:val="-3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rPr>
          <w:spacing w:val="-1"/>
        </w:rPr>
        <w:t>ustekinumab</w:t>
      </w:r>
      <w:r w:rsidRPr="00DA3743">
        <w:t>,</w:t>
      </w:r>
      <w:r w:rsidRPr="00DA3743">
        <w:rPr>
          <w:spacing w:val="-3"/>
        </w:rPr>
        <w:t xml:space="preserve"> </w:t>
      </w:r>
      <w:r w:rsidRPr="00DA3743">
        <w:t>il-kortikosterojdi</w:t>
      </w:r>
      <w:r w:rsidRPr="00DA3743">
        <w:rPr>
          <w:spacing w:val="-3"/>
        </w:rPr>
        <w:t xml:space="preserve"> </w:t>
      </w:r>
      <w:r w:rsidRPr="00DA3743">
        <w:t>jistgħu</w:t>
      </w:r>
      <w:r w:rsidRPr="00DA3743">
        <w:rPr>
          <w:spacing w:val="-2"/>
        </w:rPr>
        <w:t xml:space="preserve"> </w:t>
      </w:r>
      <w:r w:rsidRPr="00DA3743">
        <w:t>jitnaqqsu</w:t>
      </w:r>
      <w:r w:rsidRPr="00DA3743">
        <w:rPr>
          <w:spacing w:val="-2"/>
        </w:rPr>
        <w:t xml:space="preserve"> </w:t>
      </w:r>
      <w:r w:rsidRPr="00DA3743">
        <w:t>jew jitwaqqfu skont kura standard.</w:t>
      </w:r>
    </w:p>
    <w:p w14:paraId="25BCA7FB" w14:textId="77777777" w:rsidR="004504AD" w:rsidRPr="00DA3743" w:rsidRDefault="004504AD" w:rsidP="004504AD">
      <w:pPr>
        <w:suppressAutoHyphens/>
      </w:pPr>
    </w:p>
    <w:p w14:paraId="5185077F" w14:textId="77777777" w:rsidR="004504AD" w:rsidRPr="00DA3743" w:rsidRDefault="004504AD" w:rsidP="004504AD">
      <w:pPr>
        <w:suppressAutoHyphens/>
      </w:pPr>
      <w:r w:rsidRPr="00DA3743">
        <w:t>Fil-marda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Crohn,</w:t>
      </w:r>
      <w:r w:rsidRPr="00DA3743">
        <w:rPr>
          <w:spacing w:val="-5"/>
        </w:rPr>
        <w:t xml:space="preserve"> </w:t>
      </w:r>
      <w:r w:rsidRPr="00DA3743">
        <w:t>jekk</w:t>
      </w:r>
      <w:r w:rsidRPr="00DA3743">
        <w:rPr>
          <w:spacing w:val="-4"/>
        </w:rPr>
        <w:t xml:space="preserve"> </w:t>
      </w:r>
      <w:r w:rsidRPr="00DA3743">
        <w:t>it-terapija</w:t>
      </w:r>
      <w:r w:rsidRPr="00DA3743">
        <w:rPr>
          <w:spacing w:val="-2"/>
        </w:rPr>
        <w:t xml:space="preserve"> </w:t>
      </w:r>
      <w:r w:rsidRPr="00DA3743">
        <w:t>tiġi</w:t>
      </w:r>
      <w:r w:rsidRPr="00DA3743">
        <w:rPr>
          <w:spacing w:val="-3"/>
        </w:rPr>
        <w:t xml:space="preserve"> </w:t>
      </w:r>
      <w:r w:rsidRPr="00DA3743">
        <w:t>interrotta,</w:t>
      </w:r>
      <w:r w:rsidRPr="00DA3743">
        <w:rPr>
          <w:spacing w:val="-3"/>
        </w:rPr>
        <w:t xml:space="preserve"> </w:t>
      </w:r>
      <w:r w:rsidRPr="00DA3743">
        <w:t>bidu</w:t>
      </w:r>
      <w:r w:rsidRPr="00DA3743">
        <w:rPr>
          <w:spacing w:val="-3"/>
        </w:rPr>
        <w:t xml:space="preserve"> </w:t>
      </w:r>
      <w:r w:rsidRPr="00DA3743">
        <w:t>mill-ġdid</w:t>
      </w:r>
      <w:r w:rsidRPr="00DA3743">
        <w:rPr>
          <w:spacing w:val="-2"/>
        </w:rPr>
        <w:t xml:space="preserve"> </w:t>
      </w:r>
      <w:r w:rsidRPr="00DA3743">
        <w:t>tat-trattament b’għoti ta’ dożi taħt il-ġilda kull 8 ġimgħat huwa sikur u effettiv.</w:t>
      </w:r>
    </w:p>
    <w:p w14:paraId="777D7FA1" w14:textId="77777777" w:rsidR="004504AD" w:rsidRPr="00DA3743" w:rsidRDefault="004504AD" w:rsidP="004504AD">
      <w:pPr>
        <w:suppressAutoHyphens/>
        <w:rPr>
          <w:i/>
        </w:rPr>
      </w:pPr>
    </w:p>
    <w:p w14:paraId="2496444B" w14:textId="77777777" w:rsidR="004504AD" w:rsidRPr="00DA3743" w:rsidRDefault="004504AD" w:rsidP="004504AD">
      <w:pPr>
        <w:keepNext/>
        <w:suppressAutoHyphens/>
        <w:rPr>
          <w:i/>
          <w:spacing w:val="-2"/>
        </w:rPr>
      </w:pPr>
      <w:r w:rsidRPr="00DA3743">
        <w:rPr>
          <w:i/>
        </w:rPr>
        <w:t>Anzjani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(≥ 65</w:t>
      </w:r>
      <w:r w:rsidRPr="00DA3743">
        <w:rPr>
          <w:i/>
          <w:spacing w:val="-1"/>
        </w:rPr>
        <w:t> </w:t>
      </w:r>
      <w:r w:rsidRPr="00DA3743">
        <w:rPr>
          <w:i/>
          <w:spacing w:val="-2"/>
        </w:rPr>
        <w:t>sena)</w:t>
      </w:r>
    </w:p>
    <w:p w14:paraId="33C6AE04" w14:textId="77777777" w:rsidR="004504AD" w:rsidRPr="00DA3743" w:rsidRDefault="004504AD" w:rsidP="004504AD">
      <w:pPr>
        <w:keepNext/>
        <w:suppressAutoHyphens/>
        <w:rPr>
          <w:i/>
        </w:rPr>
      </w:pPr>
    </w:p>
    <w:p w14:paraId="680E8ED7" w14:textId="77777777" w:rsidR="004504AD" w:rsidRPr="00DA3743" w:rsidRDefault="004504AD" w:rsidP="004504AD">
      <w:pPr>
        <w:suppressAutoHyphens/>
      </w:pPr>
      <w:r w:rsidRPr="00DA3743">
        <w:t>Ma</w:t>
      </w:r>
      <w:r w:rsidRPr="00DA3743">
        <w:rPr>
          <w:spacing w:val="-7"/>
        </w:rPr>
        <w:t xml:space="preserve"> </w:t>
      </w:r>
      <w:r w:rsidRPr="00DA3743">
        <w:t>huwa</w:t>
      </w:r>
      <w:r w:rsidRPr="00DA3743">
        <w:rPr>
          <w:spacing w:val="-6"/>
        </w:rPr>
        <w:t xml:space="preserve"> </w:t>
      </w:r>
      <w:r w:rsidRPr="00DA3743">
        <w:t>meħtieġ</w:t>
      </w:r>
      <w:r w:rsidRPr="00DA3743">
        <w:rPr>
          <w:spacing w:val="-8"/>
        </w:rPr>
        <w:t xml:space="preserve"> </w:t>
      </w:r>
      <w:r w:rsidRPr="00DA3743">
        <w:t>l-ebda</w:t>
      </w:r>
      <w:r w:rsidRPr="00DA3743">
        <w:rPr>
          <w:spacing w:val="-5"/>
        </w:rPr>
        <w:t xml:space="preserve"> </w:t>
      </w:r>
      <w:r w:rsidRPr="00DA3743">
        <w:t>aġġustament</w:t>
      </w:r>
      <w:r w:rsidRPr="00DA3743">
        <w:rPr>
          <w:spacing w:val="-6"/>
        </w:rPr>
        <w:t xml:space="preserve"> </w:t>
      </w:r>
      <w:r w:rsidRPr="00DA3743">
        <w:t>tad-doża</w:t>
      </w:r>
      <w:r w:rsidRPr="00DA3743">
        <w:rPr>
          <w:spacing w:val="-6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pazjenti</w:t>
      </w:r>
      <w:r w:rsidRPr="00DA3743">
        <w:rPr>
          <w:spacing w:val="-6"/>
        </w:rPr>
        <w:t xml:space="preserve"> </w:t>
      </w:r>
      <w:r w:rsidRPr="00DA3743">
        <w:t>anzjani</w:t>
      </w:r>
      <w:r w:rsidRPr="00DA3743">
        <w:rPr>
          <w:spacing w:val="-6"/>
        </w:rPr>
        <w:t xml:space="preserve"> </w:t>
      </w:r>
      <w:r w:rsidRPr="00DA3743">
        <w:t>(ara</w:t>
      </w:r>
      <w:r w:rsidRPr="00DA3743">
        <w:rPr>
          <w:spacing w:val="-6"/>
        </w:rPr>
        <w:t xml:space="preserve"> </w:t>
      </w:r>
      <w:r w:rsidRPr="00DA3743">
        <w:t>sezzjoni</w:t>
      </w:r>
      <w:r w:rsidRPr="00DA3743">
        <w:rPr>
          <w:spacing w:val="-6"/>
        </w:rPr>
        <w:t> </w:t>
      </w:r>
      <w:r w:rsidRPr="00DA3743">
        <w:rPr>
          <w:spacing w:val="-2"/>
        </w:rPr>
        <w:t>4.4).</w:t>
      </w:r>
    </w:p>
    <w:p w14:paraId="118AC193" w14:textId="77777777" w:rsidR="004504AD" w:rsidRPr="00DA3743" w:rsidRDefault="004504AD" w:rsidP="004504AD">
      <w:pPr>
        <w:suppressAutoHyphens/>
      </w:pPr>
    </w:p>
    <w:p w14:paraId="1330D45C" w14:textId="77777777" w:rsidR="004504AD" w:rsidRPr="00DA3743" w:rsidRDefault="004504AD" w:rsidP="004504AD">
      <w:pPr>
        <w:keepNext/>
        <w:suppressAutoHyphens/>
        <w:rPr>
          <w:i/>
          <w:spacing w:val="-2"/>
        </w:rPr>
      </w:pPr>
      <w:r w:rsidRPr="00DA3743">
        <w:rPr>
          <w:i/>
        </w:rPr>
        <w:t>Indebolimet</w:t>
      </w:r>
      <w:r w:rsidRPr="00DA3743">
        <w:rPr>
          <w:i/>
          <w:spacing w:val="-8"/>
        </w:rPr>
        <w:t xml:space="preserve"> </w:t>
      </w:r>
      <w:r w:rsidRPr="00DA3743">
        <w:rPr>
          <w:i/>
        </w:rPr>
        <w:t>tal-kliewi</w:t>
      </w:r>
      <w:r w:rsidRPr="00DA3743">
        <w:rPr>
          <w:i/>
          <w:spacing w:val="-8"/>
        </w:rPr>
        <w:t xml:space="preserve"> </w:t>
      </w:r>
      <w:r w:rsidRPr="00DA3743">
        <w:rPr>
          <w:i/>
        </w:rPr>
        <w:t>u</w:t>
      </w:r>
      <w:r w:rsidRPr="00DA3743">
        <w:rPr>
          <w:i/>
          <w:spacing w:val="-7"/>
        </w:rPr>
        <w:t xml:space="preserve"> </w:t>
      </w:r>
      <w:r w:rsidRPr="00DA3743">
        <w:rPr>
          <w:i/>
        </w:rPr>
        <w:t>tal-</w:t>
      </w:r>
      <w:r w:rsidRPr="00DA3743">
        <w:rPr>
          <w:i/>
          <w:spacing w:val="-2"/>
        </w:rPr>
        <w:t>fwied</w:t>
      </w:r>
    </w:p>
    <w:p w14:paraId="534F8A7D" w14:textId="77777777" w:rsidR="004504AD" w:rsidRPr="00DA3743" w:rsidRDefault="004504AD" w:rsidP="004504AD">
      <w:pPr>
        <w:keepNext/>
        <w:suppressAutoHyphens/>
        <w:rPr>
          <w:iCs/>
        </w:rPr>
      </w:pPr>
    </w:p>
    <w:p w14:paraId="2D80B8AD" w14:textId="77777777" w:rsidR="004504AD" w:rsidRPr="00DA3743" w:rsidRDefault="004504AD" w:rsidP="004504AD">
      <w:pPr>
        <w:suppressAutoHyphens/>
      </w:pPr>
      <w:r w:rsidRPr="00DA3743">
        <w:t>U</w:t>
      </w:r>
      <w:r w:rsidRPr="00DA3743">
        <w:rPr>
          <w:spacing w:val="-1"/>
        </w:rPr>
        <w:t>stekinumab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ġiex</w:t>
      </w:r>
      <w:r w:rsidRPr="00DA3743">
        <w:rPr>
          <w:spacing w:val="-3"/>
        </w:rPr>
        <w:t xml:space="preserve"> </w:t>
      </w:r>
      <w:r w:rsidRPr="00DA3743">
        <w:t>studjat</w:t>
      </w:r>
      <w:r w:rsidRPr="00DA3743">
        <w:rPr>
          <w:spacing w:val="-3"/>
        </w:rPr>
        <w:t xml:space="preserve"> </w:t>
      </w:r>
      <w:r w:rsidRPr="00DA3743">
        <w:t>f’dawn</w:t>
      </w:r>
      <w:r w:rsidRPr="00DA3743">
        <w:rPr>
          <w:spacing w:val="-3"/>
        </w:rPr>
        <w:t xml:space="preserve"> </w:t>
      </w:r>
      <w:r w:rsidRPr="00DA3743">
        <w:t>il-popolazzjonijiet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pazjenti.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tista’</w:t>
      </w:r>
      <w:r w:rsidRPr="00DA3743">
        <w:rPr>
          <w:spacing w:val="-3"/>
        </w:rPr>
        <w:t xml:space="preserve"> </w:t>
      </w:r>
      <w:r w:rsidRPr="00DA3743">
        <w:t>ssir</w:t>
      </w:r>
      <w:r w:rsidRPr="00DA3743">
        <w:rPr>
          <w:spacing w:val="-3"/>
        </w:rPr>
        <w:t xml:space="preserve"> </w:t>
      </w:r>
      <w:r w:rsidRPr="00DA3743">
        <w:t>l-ebda rakkomandazzjoni tad-doża.</w:t>
      </w:r>
    </w:p>
    <w:p w14:paraId="3E398177" w14:textId="77777777" w:rsidR="004504AD" w:rsidRPr="00DA3743" w:rsidRDefault="004504AD" w:rsidP="004504AD">
      <w:pPr>
        <w:suppressAutoHyphens/>
      </w:pPr>
    </w:p>
    <w:p w14:paraId="3F288A0C" w14:textId="77777777" w:rsidR="004504AD" w:rsidRPr="00DA3743" w:rsidRDefault="004504AD" w:rsidP="004504AD">
      <w:pPr>
        <w:keepNext/>
        <w:suppressAutoHyphens/>
        <w:rPr>
          <w:i/>
          <w:spacing w:val="-2"/>
        </w:rPr>
      </w:pPr>
      <w:r w:rsidRPr="00DA3743">
        <w:rPr>
          <w:i/>
        </w:rPr>
        <w:t>Popolazzjoni</w:t>
      </w:r>
      <w:r w:rsidRPr="00DA3743">
        <w:rPr>
          <w:i/>
          <w:spacing w:val="-12"/>
        </w:rPr>
        <w:t xml:space="preserve"> </w:t>
      </w:r>
      <w:r w:rsidRPr="00DA3743">
        <w:rPr>
          <w:i/>
          <w:spacing w:val="-2"/>
        </w:rPr>
        <w:t>pedjatrika</w:t>
      </w:r>
    </w:p>
    <w:p w14:paraId="1144C3B5" w14:textId="77777777" w:rsidR="004504AD" w:rsidRPr="00DA3743" w:rsidRDefault="004504AD" w:rsidP="004504AD">
      <w:pPr>
        <w:keepNext/>
        <w:suppressAutoHyphens/>
        <w:rPr>
          <w:iCs/>
        </w:rPr>
      </w:pPr>
    </w:p>
    <w:p w14:paraId="1614A5F6" w14:textId="3B5ED32E" w:rsidR="004504AD" w:rsidRPr="00DA3743" w:rsidRDefault="004504AD" w:rsidP="004504AD">
      <w:pPr>
        <w:suppressAutoHyphens/>
      </w:pPr>
      <w:r w:rsidRPr="00DA3743">
        <w:t>Is-sigurtà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rPr>
          <w:spacing w:val="-1"/>
        </w:rPr>
        <w:t>ustekinumab</w:t>
      </w:r>
      <w:r w:rsidRPr="00DA3743">
        <w:rPr>
          <w:spacing w:val="-3"/>
        </w:rPr>
        <w:t xml:space="preserve"> </w:t>
      </w:r>
      <w:r w:rsidRPr="00DA3743">
        <w:t>għat-trattament</w:t>
      </w:r>
      <w:r w:rsidRPr="00DA3743">
        <w:rPr>
          <w:spacing w:val="-2"/>
        </w:rPr>
        <w:t xml:space="preserve"> </w:t>
      </w:r>
      <w:r w:rsidRPr="00DA3743">
        <w:t>tal-marda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5"/>
        </w:rPr>
        <w:t xml:space="preserve"> </w:t>
      </w:r>
      <w:r w:rsidR="00DD6F0C">
        <w:rPr>
          <w:bCs/>
          <w:iCs/>
        </w:rPr>
        <w:t xml:space="preserve">f’pazjenti pedjatriċi li jiżnu inqas minn 40 kg </w:t>
      </w:r>
      <w:r w:rsidRPr="00DA3743">
        <w:t>fit-tfal taħt ma ġewx determinati s’issa. M’hemm l-ebda data disponibbli.</w:t>
      </w:r>
      <w:r w:rsidR="00995933" w:rsidRPr="00C6602B">
        <w:rPr>
          <w:bCs/>
          <w:iCs/>
        </w:rPr>
        <w:t xml:space="preserve"> </w:t>
      </w:r>
      <w:r w:rsidR="00995933">
        <w:rPr>
          <w:bCs/>
          <w:iCs/>
        </w:rPr>
        <w:t xml:space="preserve">Il-pinna mimlija għal-lest ma ġietx studjata fil-popolazzjoni pedjatrika u mhix rakkomandata għall-użu f’pazjenti pedjatriċi. Ara sezzjoni 4.2 tal-SmPC ta’ Konċentrat għal soluzzjoni għall-infużjoni u </w:t>
      </w:r>
      <w:r w:rsidR="00995933">
        <w:t>siringa mimli</w:t>
      </w:r>
      <w:r w:rsidR="00995933">
        <w:rPr>
          <w:rFonts w:hint="eastAsia"/>
        </w:rPr>
        <w:t>ja għal-lest</w:t>
      </w:r>
      <w:r w:rsidR="00995933">
        <w:t xml:space="preserve"> għall-pożoloġija u metodu ta’ kif għandu jingħata f’pazjenti pedjatriċi li jiżnu mill-inqas 40 kg bil-marda ta’ Crohn.</w:t>
      </w:r>
    </w:p>
    <w:p w14:paraId="312F927A" w14:textId="77777777" w:rsidR="004504AD" w:rsidRPr="00DA3743" w:rsidRDefault="004504AD" w:rsidP="004504AD">
      <w:pPr>
        <w:suppressAutoHyphens/>
        <w:rPr>
          <w:u w:val="single"/>
        </w:rPr>
      </w:pPr>
    </w:p>
    <w:p w14:paraId="0913306F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Metodu</w:t>
      </w:r>
      <w:r w:rsidRPr="00DA3743">
        <w:rPr>
          <w:spacing w:val="-4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2"/>
          <w:u w:val="single"/>
        </w:rPr>
        <w:t xml:space="preserve"> </w:t>
      </w:r>
      <w:r w:rsidRPr="00DA3743">
        <w:rPr>
          <w:u w:val="single"/>
        </w:rPr>
        <w:t>kif</w:t>
      </w:r>
      <w:r w:rsidRPr="00DA3743">
        <w:rPr>
          <w:spacing w:val="-5"/>
          <w:u w:val="single"/>
        </w:rPr>
        <w:t xml:space="preserve"> </w:t>
      </w:r>
      <w:r w:rsidRPr="00DA3743">
        <w:rPr>
          <w:u w:val="single"/>
        </w:rPr>
        <w:t>għandu</w:t>
      </w:r>
      <w:r w:rsidRPr="00DA3743">
        <w:rPr>
          <w:spacing w:val="-5"/>
          <w:u w:val="single"/>
        </w:rPr>
        <w:t xml:space="preserve"> </w:t>
      </w:r>
      <w:r w:rsidRPr="00DA3743">
        <w:rPr>
          <w:spacing w:val="-2"/>
          <w:u w:val="single"/>
        </w:rPr>
        <w:t>jingħata</w:t>
      </w:r>
    </w:p>
    <w:p w14:paraId="4035CB32" w14:textId="77777777" w:rsidR="004504AD" w:rsidRPr="00DA3743" w:rsidRDefault="004504AD" w:rsidP="004504AD">
      <w:pPr>
        <w:keepNext/>
        <w:suppressAutoHyphens/>
      </w:pPr>
    </w:p>
    <w:p w14:paraId="6AC111D5" w14:textId="77777777" w:rsidR="004504AD" w:rsidRPr="00DA3743" w:rsidRDefault="004504AD" w:rsidP="004504AD">
      <w:pPr>
        <w:suppressAutoHyphens/>
      </w:pPr>
      <w:r w:rsidRPr="00DA3743">
        <w:t>WEZENLA</w:t>
      </w:r>
      <w:r w:rsidRPr="00DA3743">
        <w:rPr>
          <w:spacing w:val="-3"/>
        </w:rPr>
        <w:t xml:space="preserve"> </w:t>
      </w:r>
      <w:r w:rsidRPr="00DA3743">
        <w:t>45</w:t>
      </w:r>
      <w:r w:rsidRPr="00DA3743">
        <w:rPr>
          <w:spacing w:val="-2"/>
        </w:rPr>
        <w:t> mg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90</w:t>
      </w:r>
      <w:r w:rsidRPr="00DA3743">
        <w:rPr>
          <w:spacing w:val="-2"/>
        </w:rPr>
        <w:t> mg</w:t>
      </w:r>
      <w:r w:rsidRPr="00DA3743">
        <w:rPr>
          <w:spacing w:val="-5"/>
        </w:rPr>
        <w:t xml:space="preserve"> pinen mimlija għal-lest </w:t>
      </w:r>
      <w:r w:rsidRPr="00DA3743">
        <w:t>huma għal injezzjoni taħt il-ġilda biss. Jekk huwa possibbli, għandhom jiġu evitati bħala siti ta’ injezzjoni żoni tal-ġilda li jkollhom il-psorijasi.</w:t>
      </w:r>
    </w:p>
    <w:p w14:paraId="0BD5FBF6" w14:textId="77777777" w:rsidR="004504AD" w:rsidRPr="00DA3743" w:rsidRDefault="004504AD" w:rsidP="004504AD">
      <w:pPr>
        <w:suppressAutoHyphens/>
      </w:pPr>
    </w:p>
    <w:p w14:paraId="2B2FCF34" w14:textId="77777777" w:rsidR="004504AD" w:rsidRPr="00DA3743" w:rsidRDefault="004504AD" w:rsidP="004504AD">
      <w:pPr>
        <w:suppressAutoHyphens/>
      </w:pPr>
      <w:r w:rsidRPr="00DA3743">
        <w:t>Wara taħriġ tajjeb fit-teknika tal-injezzjoni taħt il-ġilda, il-pazjenti jew min jieħu ħsiebhom jistgħu jinjettaw</w:t>
      </w:r>
      <w:r w:rsidRPr="00DA3743">
        <w:rPr>
          <w:spacing w:val="-3"/>
        </w:rPr>
        <w:t xml:space="preserve"> </w:t>
      </w:r>
      <w:r w:rsidRPr="00DA3743">
        <w:t>WEZENLA</w:t>
      </w:r>
      <w:r w:rsidRPr="00DA3743">
        <w:rPr>
          <w:spacing w:val="-5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it-tabib</w:t>
      </w:r>
      <w:r w:rsidRPr="00DA3743">
        <w:rPr>
          <w:spacing w:val="-1"/>
        </w:rPr>
        <w:t xml:space="preserve"> </w:t>
      </w:r>
      <w:r w:rsidRPr="00DA3743">
        <w:t>jiddeċiedi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xieraq.</w:t>
      </w:r>
      <w:r w:rsidRPr="00DA3743">
        <w:rPr>
          <w:spacing w:val="-3"/>
        </w:rPr>
        <w:t xml:space="preserve"> </w:t>
      </w:r>
      <w:r w:rsidRPr="00DA3743">
        <w:t>Madanakollu,</w:t>
      </w:r>
      <w:r w:rsidRPr="00DA3743">
        <w:rPr>
          <w:spacing w:val="-3"/>
        </w:rPr>
        <w:t xml:space="preserve"> </w:t>
      </w:r>
      <w:r w:rsidRPr="00DA3743">
        <w:t>it-tabib</w:t>
      </w:r>
      <w:r w:rsidRPr="00DA3743">
        <w:rPr>
          <w:spacing w:val="-1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jaċċerta ruħu li l-pazjenti jiġu segwiti. Il-pazjenti jew min jieħu ħsiebhom għandhom jiġu mgħallma jinjettaw l-</w:t>
      </w:r>
      <w:r w:rsidRPr="00DA3743">
        <w:lastRenderedPageBreak/>
        <w:t>ammont</w:t>
      </w:r>
      <w:r w:rsidRPr="00DA3743">
        <w:rPr>
          <w:spacing w:val="-4"/>
        </w:rPr>
        <w:t xml:space="preserve"> </w:t>
      </w:r>
      <w:r w:rsidRPr="00DA3743">
        <w:t>ordnat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WEZENLA</w:t>
      </w:r>
      <w:r w:rsidRPr="00DA3743">
        <w:rPr>
          <w:spacing w:val="-4"/>
        </w:rPr>
        <w:t xml:space="preserve"> </w:t>
      </w:r>
      <w:r w:rsidRPr="00DA3743">
        <w:t>skont</w:t>
      </w:r>
      <w:r w:rsidRPr="00DA3743">
        <w:rPr>
          <w:spacing w:val="-4"/>
        </w:rPr>
        <w:t xml:space="preserve"> </w:t>
      </w:r>
      <w:r w:rsidRPr="00DA3743">
        <w:t>l-istruzzjonijiet</w:t>
      </w:r>
      <w:r w:rsidRPr="00DA3743">
        <w:rPr>
          <w:spacing w:val="-4"/>
        </w:rPr>
        <w:t xml:space="preserve"> </w:t>
      </w:r>
      <w:r w:rsidRPr="00DA3743">
        <w:t>pprovduti</w:t>
      </w:r>
      <w:r w:rsidRPr="00DA3743">
        <w:rPr>
          <w:spacing w:val="-4"/>
        </w:rPr>
        <w:t xml:space="preserve"> </w:t>
      </w:r>
      <w:r w:rsidRPr="00DA3743">
        <w:t>fil-fuljett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tagħrif.</w:t>
      </w:r>
      <w:r w:rsidRPr="00DA3743">
        <w:rPr>
          <w:spacing w:val="-4"/>
        </w:rPr>
        <w:t xml:space="preserve"> </w:t>
      </w:r>
      <w:r w:rsidRPr="00DA3743">
        <w:t>Istruzzjonijiet komprensivi dwar l-użu huma mogħtija fil-fuljett ta’ tagħrif.</w:t>
      </w:r>
    </w:p>
    <w:p w14:paraId="642CD8A0" w14:textId="77777777" w:rsidR="004504AD" w:rsidRPr="00DA3743" w:rsidRDefault="004504AD" w:rsidP="004504AD">
      <w:pPr>
        <w:suppressAutoHyphens/>
      </w:pPr>
    </w:p>
    <w:p w14:paraId="277F710E" w14:textId="77777777" w:rsidR="004504AD" w:rsidRPr="00DA3743" w:rsidRDefault="004504AD" w:rsidP="004504AD">
      <w:pPr>
        <w:suppressAutoHyphens/>
      </w:pPr>
      <w:r w:rsidRPr="00DA3743">
        <w:t>Għal</w:t>
      </w:r>
      <w:r w:rsidRPr="00DA3743">
        <w:rPr>
          <w:spacing w:val="-3"/>
        </w:rPr>
        <w:t xml:space="preserve"> </w:t>
      </w:r>
      <w:r w:rsidRPr="00DA3743">
        <w:t>aktar</w:t>
      </w:r>
      <w:r w:rsidRPr="00DA3743">
        <w:rPr>
          <w:spacing w:val="-3"/>
        </w:rPr>
        <w:t xml:space="preserve"> </w:t>
      </w:r>
      <w:r w:rsidRPr="00DA3743">
        <w:t>informazzjoni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il-preparazzjoni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prekawzjonijiet</w:t>
      </w:r>
      <w:r w:rsidRPr="00DA3743">
        <w:rPr>
          <w:spacing w:val="-3"/>
        </w:rPr>
        <w:t xml:space="preserve"> </w:t>
      </w:r>
      <w:r w:rsidRPr="00DA3743">
        <w:t>speċjali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jittieħdu</w:t>
      </w:r>
      <w:r w:rsidRPr="00DA3743">
        <w:rPr>
          <w:spacing w:val="-3"/>
        </w:rPr>
        <w:t xml:space="preserve"> </w:t>
      </w:r>
      <w:r w:rsidRPr="00DA3743">
        <w:t>għall</w:t>
      </w:r>
      <w:r w:rsidRPr="00DA3743">
        <w:noBreakHyphen/>
        <w:t>immaniġġar, ara sezzjoni 6.6.</w:t>
      </w:r>
    </w:p>
    <w:p w14:paraId="5F20F462" w14:textId="77777777" w:rsidR="004504AD" w:rsidRPr="00DA3743" w:rsidRDefault="004504AD" w:rsidP="004504AD">
      <w:pPr>
        <w:suppressAutoHyphens/>
        <w:rPr>
          <w:spacing w:val="-2"/>
        </w:rPr>
      </w:pPr>
    </w:p>
    <w:p w14:paraId="0E4C4CB0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4.3</w:t>
      </w:r>
      <w:r w:rsidRPr="00DA3743">
        <w:rPr>
          <w:b/>
          <w:bCs/>
          <w:spacing w:val="-2"/>
        </w:rPr>
        <w:tab/>
      </w:r>
      <w:r w:rsidRPr="00DA3743">
        <w:rPr>
          <w:b/>
          <w:bCs/>
          <w:spacing w:val="-6"/>
        </w:rPr>
        <w:t>Kontraindikazzjonijiet</w:t>
      </w:r>
    </w:p>
    <w:p w14:paraId="2026C3CC" w14:textId="77777777" w:rsidR="004504AD" w:rsidRPr="00DA3743" w:rsidRDefault="004504AD" w:rsidP="004504AD">
      <w:pPr>
        <w:keepNext/>
        <w:suppressAutoHyphens/>
        <w:rPr>
          <w:bCs/>
        </w:rPr>
      </w:pPr>
    </w:p>
    <w:p w14:paraId="0A322402" w14:textId="77777777" w:rsidR="004504AD" w:rsidRPr="00DA3743" w:rsidRDefault="004504AD" w:rsidP="004504AD">
      <w:pPr>
        <w:suppressAutoHyphens/>
      </w:pPr>
      <w:r w:rsidRPr="00DA3743">
        <w:t>Sensittività</w:t>
      </w:r>
      <w:r w:rsidRPr="00DA3743">
        <w:rPr>
          <w:spacing w:val="-3"/>
        </w:rPr>
        <w:t xml:space="preserve"> </w:t>
      </w:r>
      <w:r w:rsidRPr="00DA3743">
        <w:t>eċċessiva</w:t>
      </w:r>
      <w:r w:rsidRPr="00DA3743">
        <w:rPr>
          <w:spacing w:val="-3"/>
        </w:rPr>
        <w:t xml:space="preserve"> </w:t>
      </w:r>
      <w:r w:rsidRPr="00DA3743">
        <w:t>għas-sustanza</w:t>
      </w:r>
      <w:r w:rsidRPr="00DA3743">
        <w:rPr>
          <w:spacing w:val="-3"/>
        </w:rPr>
        <w:t xml:space="preserve"> </w:t>
      </w:r>
      <w:r w:rsidRPr="00DA3743">
        <w:t>attiva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kwalunkwe</w:t>
      </w:r>
      <w:r w:rsidRPr="00DA3743">
        <w:rPr>
          <w:spacing w:val="-3"/>
        </w:rPr>
        <w:t xml:space="preserve"> </w:t>
      </w:r>
      <w:r w:rsidRPr="00DA3743">
        <w:t>wieћed</w:t>
      </w:r>
      <w:r w:rsidRPr="00DA3743">
        <w:rPr>
          <w:spacing w:val="-3"/>
        </w:rPr>
        <w:t xml:space="preserve"> </w:t>
      </w:r>
      <w:r w:rsidRPr="00DA3743">
        <w:t>mill-eċċipjenti</w:t>
      </w:r>
      <w:r w:rsidRPr="00DA3743">
        <w:rPr>
          <w:spacing w:val="-3"/>
        </w:rPr>
        <w:t xml:space="preserve"> </w:t>
      </w:r>
      <w:r w:rsidRPr="00DA3743">
        <w:t>elenkati</w:t>
      </w:r>
      <w:r w:rsidRPr="00DA3743">
        <w:rPr>
          <w:spacing w:val="-3"/>
        </w:rPr>
        <w:t xml:space="preserve"> </w:t>
      </w:r>
      <w:r w:rsidRPr="00DA3743">
        <w:t>fis</w:t>
      </w:r>
      <w:r w:rsidRPr="00DA3743">
        <w:noBreakHyphen/>
        <w:t>sezzjoni 6.1.</w:t>
      </w:r>
    </w:p>
    <w:p w14:paraId="409C0B5C" w14:textId="77777777" w:rsidR="004504AD" w:rsidRPr="00DA3743" w:rsidRDefault="004504AD" w:rsidP="004504AD">
      <w:pPr>
        <w:suppressAutoHyphens/>
      </w:pPr>
    </w:p>
    <w:p w14:paraId="3D6CAFD3" w14:textId="77777777" w:rsidR="004504AD" w:rsidRPr="00DA3743" w:rsidRDefault="004504AD" w:rsidP="004504AD">
      <w:pPr>
        <w:suppressAutoHyphens/>
      </w:pPr>
      <w:r w:rsidRPr="00DA3743">
        <w:t>Infezzjoni</w:t>
      </w:r>
      <w:r w:rsidRPr="00DA3743">
        <w:rPr>
          <w:spacing w:val="-10"/>
        </w:rPr>
        <w:t xml:space="preserve"> </w:t>
      </w:r>
      <w:r w:rsidRPr="00DA3743">
        <w:t>attiva</w:t>
      </w:r>
      <w:r w:rsidRPr="00DA3743">
        <w:rPr>
          <w:spacing w:val="-8"/>
        </w:rPr>
        <w:t xml:space="preserve"> </w:t>
      </w:r>
      <w:r w:rsidRPr="00DA3743">
        <w:t>klinikament</w:t>
      </w:r>
      <w:r w:rsidRPr="00DA3743">
        <w:rPr>
          <w:spacing w:val="-8"/>
        </w:rPr>
        <w:t xml:space="preserve"> </w:t>
      </w:r>
      <w:r w:rsidRPr="00DA3743">
        <w:t>sinifikanti</w:t>
      </w:r>
      <w:r w:rsidRPr="00DA3743">
        <w:rPr>
          <w:spacing w:val="-8"/>
        </w:rPr>
        <w:t xml:space="preserve"> </w:t>
      </w:r>
      <w:r w:rsidRPr="00DA3743">
        <w:t>(eż.</w:t>
      </w:r>
      <w:r w:rsidRPr="00DA3743">
        <w:rPr>
          <w:spacing w:val="-8"/>
        </w:rPr>
        <w:t xml:space="preserve"> </w:t>
      </w:r>
      <w:r w:rsidRPr="00DA3743">
        <w:t>tuberkulosi</w:t>
      </w:r>
      <w:r w:rsidRPr="00DA3743">
        <w:rPr>
          <w:spacing w:val="-8"/>
        </w:rPr>
        <w:t xml:space="preserve"> </w:t>
      </w:r>
      <w:r w:rsidRPr="00DA3743">
        <w:t>attiva,</w:t>
      </w:r>
      <w:r w:rsidRPr="00DA3743">
        <w:rPr>
          <w:spacing w:val="-8"/>
        </w:rPr>
        <w:t xml:space="preserve"> </w:t>
      </w:r>
      <w:r w:rsidRPr="00DA3743">
        <w:t>ara</w:t>
      </w:r>
      <w:r w:rsidRPr="00DA3743">
        <w:rPr>
          <w:spacing w:val="-8"/>
        </w:rPr>
        <w:t xml:space="preserve"> </w:t>
      </w:r>
      <w:r w:rsidRPr="00DA3743">
        <w:t>sezzjoni</w:t>
      </w:r>
      <w:r w:rsidRPr="00DA3743">
        <w:rPr>
          <w:spacing w:val="-10"/>
        </w:rPr>
        <w:t> </w:t>
      </w:r>
      <w:r w:rsidRPr="00DA3743">
        <w:rPr>
          <w:spacing w:val="-2"/>
        </w:rPr>
        <w:t>4.4).</w:t>
      </w:r>
    </w:p>
    <w:p w14:paraId="0DA1FE9B" w14:textId="77777777" w:rsidR="004504AD" w:rsidRPr="00DA3743" w:rsidRDefault="004504AD" w:rsidP="004504AD">
      <w:pPr>
        <w:suppressAutoHyphens/>
      </w:pPr>
    </w:p>
    <w:p w14:paraId="1AB148B1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4.4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Twissijiet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speċjali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prekawzjonijiet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għall-</w:t>
      </w:r>
      <w:r w:rsidRPr="00DA3743">
        <w:rPr>
          <w:b/>
          <w:bCs/>
          <w:spacing w:val="-5"/>
        </w:rPr>
        <w:t>użu</w:t>
      </w:r>
    </w:p>
    <w:p w14:paraId="1E3E739D" w14:textId="77777777" w:rsidR="004504AD" w:rsidRPr="00DA3743" w:rsidRDefault="004504AD" w:rsidP="004504AD">
      <w:pPr>
        <w:keepNext/>
        <w:suppressAutoHyphens/>
        <w:rPr>
          <w:bCs/>
        </w:rPr>
      </w:pPr>
    </w:p>
    <w:p w14:paraId="5CE6022F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Traċċabilità</w:t>
      </w:r>
    </w:p>
    <w:p w14:paraId="7EEEAF18" w14:textId="77777777" w:rsidR="004504AD" w:rsidRPr="00DA3743" w:rsidRDefault="004504AD" w:rsidP="004504AD">
      <w:pPr>
        <w:keepNext/>
        <w:suppressAutoHyphens/>
      </w:pPr>
    </w:p>
    <w:p w14:paraId="25C02CBF" w14:textId="77777777" w:rsidR="004504AD" w:rsidRPr="00DA3743" w:rsidRDefault="004504AD" w:rsidP="004504AD">
      <w:pPr>
        <w:suppressAutoHyphens/>
      </w:pPr>
      <w:r w:rsidRPr="00DA3743">
        <w:t>Sabiex</w:t>
      </w:r>
      <w:r w:rsidRPr="00DA3743">
        <w:rPr>
          <w:spacing w:val="-4"/>
        </w:rPr>
        <w:t xml:space="preserve"> </w:t>
      </w:r>
      <w:r w:rsidRPr="00DA3743">
        <w:t>titjieb</w:t>
      </w:r>
      <w:r w:rsidRPr="00DA3743">
        <w:rPr>
          <w:spacing w:val="-4"/>
        </w:rPr>
        <w:t xml:space="preserve"> </w:t>
      </w:r>
      <w:r w:rsidRPr="00DA3743">
        <w:t>it-traċċabilità</w:t>
      </w:r>
      <w:r w:rsidRPr="00DA3743">
        <w:rPr>
          <w:spacing w:val="-4"/>
        </w:rPr>
        <w:t xml:space="preserve"> </w:t>
      </w:r>
      <w:r w:rsidRPr="00DA3743">
        <w:t>tal-prodotti</w:t>
      </w:r>
      <w:r w:rsidRPr="00DA3743">
        <w:rPr>
          <w:spacing w:val="-4"/>
        </w:rPr>
        <w:t xml:space="preserve"> </w:t>
      </w:r>
      <w:r w:rsidRPr="00DA3743">
        <w:t>mediċinali</w:t>
      </w:r>
      <w:r w:rsidRPr="00DA3743">
        <w:rPr>
          <w:spacing w:val="-4"/>
        </w:rPr>
        <w:t xml:space="preserve"> </w:t>
      </w:r>
      <w:r w:rsidRPr="00DA3743">
        <w:t>bijoloġiċi,</w:t>
      </w:r>
      <w:r w:rsidRPr="00DA3743">
        <w:rPr>
          <w:spacing w:val="-3"/>
        </w:rPr>
        <w:t xml:space="preserve"> </w:t>
      </w:r>
      <w:r w:rsidRPr="00DA3743">
        <w:t>it-trejdmark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n-numru</w:t>
      </w:r>
      <w:r w:rsidRPr="00DA3743">
        <w:rPr>
          <w:spacing w:val="-3"/>
        </w:rPr>
        <w:t xml:space="preserve"> </w:t>
      </w:r>
      <w:r w:rsidRPr="00DA3743">
        <w:t>tal-lott</w:t>
      </w:r>
      <w:r w:rsidRPr="00DA3743">
        <w:rPr>
          <w:spacing w:val="-3"/>
        </w:rPr>
        <w:t xml:space="preserve"> </w:t>
      </w:r>
      <w:r w:rsidRPr="00DA3743">
        <w:t>tal</w:t>
      </w:r>
      <w:r w:rsidRPr="00DA3743">
        <w:noBreakHyphen/>
        <w:t>prodott li jingħata għandhom jitniżżlu b’mod ċar.</w:t>
      </w:r>
    </w:p>
    <w:p w14:paraId="58816D22" w14:textId="77777777" w:rsidR="004504AD" w:rsidRPr="00DA3743" w:rsidRDefault="004504AD" w:rsidP="004504AD">
      <w:pPr>
        <w:suppressAutoHyphens/>
        <w:rPr>
          <w:spacing w:val="-2"/>
          <w:u w:val="single"/>
        </w:rPr>
      </w:pPr>
    </w:p>
    <w:p w14:paraId="784491B5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Infezzjonijiet</w:t>
      </w:r>
    </w:p>
    <w:p w14:paraId="7996BD38" w14:textId="77777777" w:rsidR="004504AD" w:rsidRPr="00DA3743" w:rsidRDefault="004504AD" w:rsidP="004504AD">
      <w:pPr>
        <w:keepNext/>
        <w:suppressAutoHyphens/>
      </w:pPr>
    </w:p>
    <w:p w14:paraId="26E5FFE9" w14:textId="77777777" w:rsidR="004504AD" w:rsidRPr="00DA3743" w:rsidRDefault="004504AD" w:rsidP="004504AD">
      <w:pPr>
        <w:suppressAutoHyphens/>
      </w:pPr>
      <w:r w:rsidRPr="00DA3743">
        <w:t>Ustekinumab jista’ jkollu l-effett li jżid ir-riskju ta’ infezzjonijiet u jattiva mill-ġdid infezzjonijiet rieqda.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1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osservazzjoni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t-tqegħid</w:t>
      </w:r>
      <w:r w:rsidRPr="00DA3743">
        <w:rPr>
          <w:spacing w:val="-1"/>
        </w:rPr>
        <w:t xml:space="preserve"> </w:t>
      </w:r>
      <w:r w:rsidRPr="00DA3743">
        <w:t>fis-suq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 xml:space="preserve">psorijasi, infezzjonijiet serji batterjali, fungali, u virali kienu osservati f’pazjenti li kienu qed jingħataw </w:t>
      </w:r>
      <w:r w:rsidRPr="00DA3743">
        <w:rPr>
          <w:spacing w:val="-1"/>
        </w:rPr>
        <w:t>ustekinumab</w:t>
      </w:r>
      <w:r w:rsidRPr="00DA3743">
        <w:t xml:space="preserve"> (ara sezzjoni 4.8).</w:t>
      </w:r>
    </w:p>
    <w:p w14:paraId="60975D24" w14:textId="77777777" w:rsidR="004504AD" w:rsidRPr="00DA3743" w:rsidRDefault="004504AD" w:rsidP="004504AD">
      <w:pPr>
        <w:suppressAutoHyphens/>
      </w:pPr>
    </w:p>
    <w:p w14:paraId="29DD2391" w14:textId="77777777" w:rsidR="004504AD" w:rsidRPr="00DA3743" w:rsidRDefault="004504AD" w:rsidP="004504AD">
      <w:pPr>
        <w:suppressAutoHyphens/>
      </w:pPr>
      <w:r w:rsidRPr="00DA3743">
        <w:t>Infezzjonijiet opportunistiċi li jinkludu riattivazzjoni ta’ tuberkulożi, infezzjonijiet batterjali opportunistiċi oħra (li jinkludu infezzjoni mikobatterjali atipika, meninġite b’listerja, pnewmonja b’leġjonella,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nokardjożi),</w:t>
      </w:r>
      <w:r w:rsidRPr="00DA3743">
        <w:rPr>
          <w:spacing w:val="-3"/>
        </w:rPr>
        <w:t xml:space="preserve"> </w:t>
      </w: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fungali</w:t>
      </w:r>
      <w:r w:rsidRPr="00DA3743">
        <w:rPr>
          <w:spacing w:val="-3"/>
        </w:rPr>
        <w:t xml:space="preserve"> </w:t>
      </w:r>
      <w:r w:rsidRPr="00DA3743">
        <w:t>opportunistiċi,</w:t>
      </w:r>
      <w:r w:rsidRPr="00DA3743">
        <w:rPr>
          <w:spacing w:val="-3"/>
        </w:rPr>
        <w:t xml:space="preserve"> </w:t>
      </w: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virali</w:t>
      </w:r>
      <w:r w:rsidRPr="00DA3743">
        <w:rPr>
          <w:spacing w:val="-3"/>
        </w:rPr>
        <w:t xml:space="preserve"> </w:t>
      </w:r>
      <w:r w:rsidRPr="00DA3743">
        <w:t>opportunistiċi</w:t>
      </w:r>
      <w:r w:rsidRPr="00DA3743">
        <w:rPr>
          <w:spacing w:val="-3"/>
        </w:rPr>
        <w:t xml:space="preserve"> </w:t>
      </w:r>
      <w:r w:rsidRPr="00DA3743">
        <w:t>(li jinkludu enċefalite kkawżat minn herpes simplex 2), u infezzjonijiet parasitiċi (li jinkludu tossoplasmosis okulari) ġew rapportati f’pazjenti trattati b’ustekinumab.</w:t>
      </w:r>
    </w:p>
    <w:p w14:paraId="23AA4453" w14:textId="77777777" w:rsidR="004504AD" w:rsidRPr="00DA3743" w:rsidRDefault="004504AD" w:rsidP="004504AD">
      <w:pPr>
        <w:suppressAutoHyphens/>
      </w:pPr>
    </w:p>
    <w:p w14:paraId="560BE50A" w14:textId="77777777" w:rsidR="004504AD" w:rsidRPr="00DA3743" w:rsidRDefault="004504AD" w:rsidP="004504AD">
      <w:pPr>
        <w:suppressAutoHyphens/>
      </w:pPr>
      <w:r w:rsidRPr="00DA3743">
        <w:t>Wieħed</w:t>
      </w:r>
      <w:r w:rsidRPr="00DA3743">
        <w:rPr>
          <w:spacing w:val="-3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joqgħod</w:t>
      </w:r>
      <w:r w:rsidRPr="00DA3743">
        <w:rPr>
          <w:spacing w:val="-3"/>
        </w:rPr>
        <w:t xml:space="preserve"> </w:t>
      </w:r>
      <w:r w:rsidRPr="00DA3743">
        <w:t>attent</w:t>
      </w:r>
      <w:r w:rsidRPr="00DA3743">
        <w:rPr>
          <w:spacing w:val="-1"/>
        </w:rPr>
        <w:t xml:space="preserve"> </w:t>
      </w:r>
      <w:r w:rsidRPr="00DA3743">
        <w:t>meta</w:t>
      </w:r>
      <w:r w:rsidRPr="00DA3743">
        <w:rPr>
          <w:spacing w:val="-4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l-użu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WEZENLA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b’infezzjoni kronika jew storja ta’ infezzjoni li terġa’ titfaċċa (ara sezzjoni 4.3).</w:t>
      </w:r>
    </w:p>
    <w:p w14:paraId="215E9603" w14:textId="77777777" w:rsidR="004504AD" w:rsidRPr="00DA3743" w:rsidRDefault="004504AD" w:rsidP="004504AD">
      <w:pPr>
        <w:suppressAutoHyphens/>
      </w:pPr>
    </w:p>
    <w:p w14:paraId="44ADC1B6" w14:textId="77777777" w:rsidR="004504AD" w:rsidRPr="00DA3743" w:rsidRDefault="004504AD" w:rsidP="004504AD">
      <w:pPr>
        <w:suppressAutoHyphens/>
      </w:pPr>
      <w:r w:rsidRPr="00DA3743">
        <w:t>Qabel ma tinbeda kura bi WEZENLA, il-pazjenti għandhom jiġu evalwati għal infezzjoni bit</w:t>
      </w:r>
      <w:r w:rsidRPr="00DA3743">
        <w:noBreakHyphen/>
        <w:t>tuberkulosi. WEZENLA m’għandux jingħata lill-pazjenti b’tuberkulosi attiva (ara sezzjoni 4.3). Kura tal-infezzjoni tat-tuberkulosi rieqda għandha tinbeda qabel ma jingħata WEZENLA. L-użu ta’ kura għal</w:t>
      </w:r>
      <w:r w:rsidRPr="00DA3743">
        <w:rPr>
          <w:spacing w:val="-2"/>
        </w:rPr>
        <w:t xml:space="preserve"> </w:t>
      </w:r>
      <w:r w:rsidRPr="00DA3743">
        <w:t>kontra</w:t>
      </w:r>
      <w:r w:rsidRPr="00DA3743">
        <w:rPr>
          <w:spacing w:val="-2"/>
        </w:rPr>
        <w:t xml:space="preserve"> </w:t>
      </w:r>
      <w:r w:rsidRPr="00DA3743">
        <w:t>t-tuberkulosi</w:t>
      </w:r>
      <w:r w:rsidRPr="00DA3743">
        <w:rPr>
          <w:spacing w:val="-2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qabel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tinbeda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3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>WEZENLA</w:t>
      </w:r>
      <w:r w:rsidRPr="00DA3743">
        <w:rPr>
          <w:spacing w:val="-3"/>
        </w:rPr>
        <w:t xml:space="preserve"> </w:t>
      </w:r>
      <w:r w:rsidRPr="00DA3743">
        <w:t>f’każ</w:t>
      </w:r>
      <w:r w:rsidRPr="00DA3743">
        <w:rPr>
          <w:spacing w:val="-3"/>
        </w:rPr>
        <w:t xml:space="preserve"> </w:t>
      </w:r>
      <w:r w:rsidRPr="00DA3743">
        <w:t>ta’ pazjenti li għandhom storja ta’ tuberkulosi attiva jew rieqda, u li fil-każ tagħhom ma jistgħax jiġi kkonfermat jekk huma ħadux kura adegwata għaliha jew le. Pazjenti li qed jirċievu WEZENLA għandhom</w:t>
      </w:r>
      <w:r w:rsidRPr="00DA3743">
        <w:rPr>
          <w:spacing w:val="-2"/>
        </w:rPr>
        <w:t xml:space="preserve"> </w:t>
      </w:r>
      <w:r w:rsidRPr="00DA3743">
        <w:t>jiġu</w:t>
      </w:r>
      <w:r w:rsidRPr="00DA3743">
        <w:rPr>
          <w:spacing w:val="-2"/>
        </w:rPr>
        <w:t xml:space="preserve"> </w:t>
      </w:r>
      <w:r w:rsidRPr="00DA3743">
        <w:t>mmonitorjati</w:t>
      </w:r>
      <w:r w:rsidRPr="00DA3743">
        <w:rPr>
          <w:spacing w:val="-3"/>
        </w:rPr>
        <w:t xml:space="preserve"> </w:t>
      </w:r>
      <w:r w:rsidRPr="00DA3743">
        <w:t>mill-qrib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sinjali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sintomi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tuberkulosi</w:t>
      </w:r>
      <w:r w:rsidRPr="00DA3743">
        <w:rPr>
          <w:spacing w:val="-3"/>
        </w:rPr>
        <w:t xml:space="preserve"> </w:t>
      </w:r>
      <w:r w:rsidRPr="00DA3743">
        <w:t>attiva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l-kura.</w:t>
      </w:r>
    </w:p>
    <w:p w14:paraId="58ED4E0A" w14:textId="77777777" w:rsidR="004504AD" w:rsidRPr="00DA3743" w:rsidRDefault="004504AD" w:rsidP="004504AD">
      <w:pPr>
        <w:suppressAutoHyphens/>
      </w:pPr>
    </w:p>
    <w:p w14:paraId="22D7B731" w14:textId="77777777" w:rsidR="004504AD" w:rsidRPr="00DA3743" w:rsidRDefault="004504AD" w:rsidP="004504AD">
      <w:pPr>
        <w:suppressAutoHyphens/>
      </w:pPr>
      <w:r w:rsidRPr="00DA3743">
        <w:t>Il-pazjenti għandhom ikunu mwissija biex jitolbu parir mediku jekk ifiġġu sinjali jew sintomi li jindikaw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infezzjoni.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pazjent</w:t>
      </w:r>
      <w:r w:rsidRPr="00DA3743">
        <w:rPr>
          <w:spacing w:val="-3"/>
        </w:rPr>
        <w:t xml:space="preserve"> </w:t>
      </w:r>
      <w:r w:rsidRPr="00DA3743">
        <w:t>jiżviluppa</w:t>
      </w:r>
      <w:r w:rsidRPr="00DA3743">
        <w:rPr>
          <w:spacing w:val="-3"/>
        </w:rPr>
        <w:t xml:space="preserve"> </w:t>
      </w:r>
      <w:r w:rsidRPr="00DA3743">
        <w:t>infezzjoni</w:t>
      </w:r>
      <w:r w:rsidRPr="00DA3743">
        <w:rPr>
          <w:spacing w:val="-3"/>
        </w:rPr>
        <w:t xml:space="preserve"> </w:t>
      </w:r>
      <w:r w:rsidRPr="00DA3743">
        <w:t>serja,</w:t>
      </w:r>
      <w:r w:rsidRPr="00DA3743">
        <w:rPr>
          <w:spacing w:val="-3"/>
        </w:rPr>
        <w:t xml:space="preserve"> </w:t>
      </w:r>
      <w:r w:rsidRPr="00DA3743">
        <w:t>il-pazjent</w:t>
      </w:r>
      <w:r w:rsidRPr="00DA3743">
        <w:rPr>
          <w:spacing w:val="-2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mmonitorjat mill</w:t>
      </w:r>
      <w:r w:rsidRPr="00DA3743">
        <w:noBreakHyphen/>
        <w:t>qrib u WEZENLA m’għandux jingħata qabel l-infezzjoni tfieq.</w:t>
      </w:r>
    </w:p>
    <w:p w14:paraId="489B994F" w14:textId="77777777" w:rsidR="004504AD" w:rsidRPr="00DA3743" w:rsidRDefault="004504AD" w:rsidP="004504AD">
      <w:pPr>
        <w:suppressAutoHyphens/>
        <w:rPr>
          <w:u w:val="single"/>
        </w:rPr>
      </w:pPr>
    </w:p>
    <w:p w14:paraId="1455429E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Tumuri</w:t>
      </w:r>
      <w:r w:rsidRPr="00DA3743">
        <w:rPr>
          <w:spacing w:val="-6"/>
          <w:u w:val="single"/>
        </w:rPr>
        <w:t xml:space="preserve"> </w:t>
      </w:r>
      <w:r w:rsidRPr="00DA3743">
        <w:rPr>
          <w:spacing w:val="-2"/>
          <w:u w:val="single"/>
        </w:rPr>
        <w:t>malinni</w:t>
      </w:r>
    </w:p>
    <w:p w14:paraId="25E975DA" w14:textId="77777777" w:rsidR="004504AD" w:rsidRPr="00DA3743" w:rsidRDefault="004504AD" w:rsidP="004504AD">
      <w:pPr>
        <w:keepNext/>
        <w:suppressAutoHyphens/>
      </w:pPr>
    </w:p>
    <w:p w14:paraId="085AE67E" w14:textId="77777777" w:rsidR="004504AD" w:rsidRPr="00DA3743" w:rsidRDefault="004504AD" w:rsidP="004504AD">
      <w:pPr>
        <w:suppressAutoHyphens/>
      </w:pPr>
      <w:r w:rsidRPr="00DA3743">
        <w:t xml:space="preserve">Immunosoppressanti bħal ustekinumab jistgħu iżidu r-riskju ta’ tumuri malinni. Fi studji kliniċi u fi studju ta’ osservazzjoni ta’ wara t-tqegħid fis-suq f’pazjenti bi psorijasi, xi pazjenti li ngħataw </w:t>
      </w:r>
      <w:r w:rsidRPr="00DA3743">
        <w:rPr>
          <w:spacing w:val="-1"/>
        </w:rPr>
        <w:t>ustekinumab</w:t>
      </w:r>
      <w:r w:rsidRPr="00DA3743">
        <w:rPr>
          <w:spacing w:val="-3"/>
        </w:rPr>
        <w:t xml:space="preserve"> </w:t>
      </w:r>
      <w:r w:rsidRPr="00DA3743">
        <w:t>żviluppaw</w:t>
      </w:r>
      <w:r w:rsidRPr="00DA3743">
        <w:rPr>
          <w:spacing w:val="-3"/>
        </w:rPr>
        <w:t xml:space="preserve"> </w:t>
      </w:r>
      <w:r w:rsidRPr="00DA3743">
        <w:t>tumuri</w:t>
      </w:r>
      <w:r w:rsidRPr="00DA3743">
        <w:rPr>
          <w:spacing w:val="-3"/>
        </w:rPr>
        <w:t xml:space="preserve"> </w:t>
      </w:r>
      <w:r w:rsidRPr="00DA3743">
        <w:t>malinni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oħrajn</w:t>
      </w:r>
      <w:r w:rsidRPr="00DA3743">
        <w:rPr>
          <w:spacing w:val="-3"/>
        </w:rPr>
        <w:t xml:space="preserve"> </w:t>
      </w:r>
      <w:r w:rsidRPr="00DA3743">
        <w:t>mhux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(ara</w:t>
      </w:r>
      <w:r w:rsidRPr="00DA3743">
        <w:rPr>
          <w:spacing w:val="-3"/>
        </w:rPr>
        <w:t xml:space="preserve"> </w:t>
      </w:r>
      <w:r w:rsidRPr="00DA3743">
        <w:t>sezzjoni</w:t>
      </w:r>
      <w:r w:rsidRPr="00DA3743">
        <w:rPr>
          <w:spacing w:val="-2"/>
        </w:rPr>
        <w:t> </w:t>
      </w:r>
      <w:r w:rsidRPr="00DA3743">
        <w:t>4.8).</w:t>
      </w:r>
      <w:r w:rsidRPr="00DA3743">
        <w:rPr>
          <w:spacing w:val="-2"/>
        </w:rPr>
        <w:t xml:space="preserve"> </w:t>
      </w:r>
      <w:r w:rsidRPr="00DA3743">
        <w:t>Ir-riskju</w:t>
      </w:r>
      <w:r w:rsidRPr="00DA3743">
        <w:rPr>
          <w:spacing w:val="-2"/>
        </w:rPr>
        <w:t xml:space="preserve"> </w:t>
      </w:r>
      <w:r w:rsidRPr="00DA3743">
        <w:t>ta’ tumur malinn jista’ jkun ogħla f’pazjenti bi psorijasi li ġew ittrattati bi prodotti oħra bijoloġiċi matul l</w:t>
      </w:r>
      <w:r w:rsidRPr="00DA3743">
        <w:noBreakHyphen/>
        <w:t>iżvilupp tal-marda tagħhom.</w:t>
      </w:r>
    </w:p>
    <w:p w14:paraId="22492F64" w14:textId="77777777" w:rsidR="004504AD" w:rsidRPr="00DA3743" w:rsidRDefault="004504AD" w:rsidP="004504AD">
      <w:pPr>
        <w:suppressAutoHyphens/>
      </w:pPr>
    </w:p>
    <w:p w14:paraId="6CABCAF8" w14:textId="77777777" w:rsidR="004504AD" w:rsidRPr="00DA3743" w:rsidRDefault="004504AD" w:rsidP="004504AD">
      <w:pPr>
        <w:suppressAutoHyphens/>
      </w:pPr>
      <w:r w:rsidRPr="00DA3743">
        <w:lastRenderedPageBreak/>
        <w:t>L-ebda</w:t>
      </w:r>
      <w:r w:rsidRPr="00DA3743">
        <w:rPr>
          <w:spacing w:val="-2"/>
        </w:rPr>
        <w:t xml:space="preserve"> </w:t>
      </w:r>
      <w:r w:rsidRPr="00DA3743">
        <w:t>studji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saru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jikludu</w:t>
      </w:r>
      <w:r w:rsidRPr="00DA3743">
        <w:rPr>
          <w:spacing w:val="-2"/>
        </w:rPr>
        <w:t xml:space="preserve"> </w:t>
      </w:r>
      <w:r w:rsidRPr="00DA3743">
        <w:t>pazjenti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2"/>
        </w:rPr>
        <w:t xml:space="preserve"> </w:t>
      </w:r>
      <w:r w:rsidRPr="00DA3743">
        <w:t>storja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tumur</w:t>
      </w:r>
      <w:r w:rsidRPr="00DA3743">
        <w:rPr>
          <w:spacing w:val="-2"/>
        </w:rPr>
        <w:t xml:space="preserve"> </w:t>
      </w:r>
      <w:r w:rsidRPr="00DA3743">
        <w:t>malinn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f’pazjenti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komplew</w:t>
      </w:r>
      <w:r w:rsidRPr="00DA3743">
        <w:rPr>
          <w:spacing w:val="-2"/>
        </w:rPr>
        <w:t xml:space="preserve"> </w:t>
      </w:r>
      <w:r w:rsidRPr="00DA3743">
        <w:t xml:space="preserve">il-kura wara li żviluppaw tumur malinn waqt li kienu qed jirċievu kura bi </w:t>
      </w:r>
      <w:r w:rsidRPr="00DA3743">
        <w:rPr>
          <w:spacing w:val="-1"/>
        </w:rPr>
        <w:t>ustekinumab</w:t>
      </w:r>
      <w:r w:rsidRPr="00DA3743">
        <w:t xml:space="preserve">. Għalhekk, wieħed għandu joqgħod attent meta jiġi kkunsidrat l-użu ta’ </w:t>
      </w:r>
      <w:r w:rsidRPr="00DA3743">
        <w:rPr>
          <w:spacing w:val="-1"/>
        </w:rPr>
        <w:t>ustekinumab</w:t>
      </w:r>
      <w:r w:rsidRPr="00DA3743">
        <w:t xml:space="preserve"> f’dawn il-pazjenti.</w:t>
      </w:r>
    </w:p>
    <w:p w14:paraId="15967C6A" w14:textId="77777777" w:rsidR="004504AD" w:rsidRPr="00DA3743" w:rsidRDefault="004504AD" w:rsidP="004504AD">
      <w:pPr>
        <w:suppressAutoHyphens/>
      </w:pPr>
      <w:r w:rsidRPr="00DA3743">
        <w:t>Il-pazjenti</w:t>
      </w:r>
      <w:r w:rsidRPr="00DA3743">
        <w:rPr>
          <w:spacing w:val="-3"/>
        </w:rPr>
        <w:t xml:space="preserve"> </w:t>
      </w:r>
      <w:r w:rsidRPr="00DA3743">
        <w:t>kollha,</w:t>
      </w:r>
      <w:r w:rsidRPr="00DA3743">
        <w:rPr>
          <w:spacing w:val="-3"/>
        </w:rPr>
        <w:t xml:space="preserve"> </w:t>
      </w:r>
      <w:r w:rsidRPr="00DA3743">
        <w:t>partikolarment</w:t>
      </w:r>
      <w:r w:rsidRPr="00DA3743">
        <w:rPr>
          <w:spacing w:val="-3"/>
        </w:rPr>
        <w:t xml:space="preserve"> </w:t>
      </w:r>
      <w:r w:rsidRPr="00DA3743">
        <w:t>dawk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60</w:t>
      </w:r>
      <w:r w:rsidRPr="00DA3743">
        <w:rPr>
          <w:spacing w:val="-5"/>
        </w:rPr>
        <w:t> </w:t>
      </w:r>
      <w:r w:rsidRPr="00DA3743">
        <w:t>sena,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2"/>
        </w:rPr>
        <w:t xml:space="preserve"> </w:t>
      </w:r>
      <w:r w:rsidRPr="00DA3743">
        <w:t>storja medika ta’ terapija immunosoppressiva fit-tul jew dawk b’storja ta’ trattament b’PUVA, għandhom jiġu mmonitorjati għad-dehra ta’ kanċer tal-ġilda (ara sezzjoni 4.8).</w:t>
      </w:r>
    </w:p>
    <w:p w14:paraId="492FACC6" w14:textId="77777777" w:rsidR="004504AD" w:rsidRPr="00DA3743" w:rsidRDefault="004504AD" w:rsidP="004504AD">
      <w:pPr>
        <w:suppressAutoHyphens/>
      </w:pPr>
    </w:p>
    <w:p w14:paraId="4503FF99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Reazzjonijiet</w:t>
      </w:r>
      <w:r w:rsidRPr="00DA3743">
        <w:rPr>
          <w:spacing w:val="-10"/>
          <w:u w:val="single"/>
        </w:rPr>
        <w:t xml:space="preserve"> </w:t>
      </w:r>
      <w:r w:rsidRPr="00DA3743">
        <w:rPr>
          <w:u w:val="single"/>
        </w:rPr>
        <w:t>sistemiċi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u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respiratorji</w:t>
      </w:r>
      <w:r w:rsidRPr="00DA3743">
        <w:rPr>
          <w:spacing w:val="-11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sensittività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eċċessiva</w:t>
      </w:r>
    </w:p>
    <w:p w14:paraId="457157FD" w14:textId="77777777" w:rsidR="004504AD" w:rsidRPr="00DA3743" w:rsidRDefault="004504AD" w:rsidP="004504AD">
      <w:pPr>
        <w:keepNext/>
        <w:suppressAutoHyphens/>
      </w:pPr>
    </w:p>
    <w:p w14:paraId="284962B9" w14:textId="77777777" w:rsidR="004504AD" w:rsidRPr="00DA3743" w:rsidRDefault="004504AD" w:rsidP="004504AD">
      <w:pPr>
        <w:keepNext/>
        <w:suppressAutoHyphens/>
        <w:rPr>
          <w:i/>
          <w:spacing w:val="-2"/>
        </w:rPr>
      </w:pPr>
      <w:r w:rsidRPr="00DA3743">
        <w:rPr>
          <w:i/>
          <w:spacing w:val="-2"/>
        </w:rPr>
        <w:t>Sistemiċi</w:t>
      </w:r>
    </w:p>
    <w:p w14:paraId="225D1692" w14:textId="77777777" w:rsidR="004504AD" w:rsidRPr="00DA3743" w:rsidRDefault="004504AD" w:rsidP="004504AD">
      <w:pPr>
        <w:keepNext/>
        <w:suppressAutoHyphens/>
        <w:rPr>
          <w:iCs/>
        </w:rPr>
      </w:pPr>
    </w:p>
    <w:p w14:paraId="68379DD4" w14:textId="77777777" w:rsidR="004504AD" w:rsidRPr="00DA3743" w:rsidRDefault="004504AD" w:rsidP="004504AD">
      <w:pPr>
        <w:suppressAutoHyphens/>
      </w:pPr>
      <w:r w:rsidRPr="00DA3743">
        <w:t>Kienu</w:t>
      </w:r>
      <w:r w:rsidRPr="00DA3743">
        <w:rPr>
          <w:spacing w:val="-3"/>
        </w:rPr>
        <w:t xml:space="preserve"> </w:t>
      </w:r>
      <w:r w:rsidRPr="00DA3743">
        <w:t>rrappurtati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serji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sensittività</w:t>
      </w:r>
      <w:r w:rsidRPr="00DA3743">
        <w:rPr>
          <w:spacing w:val="-3"/>
        </w:rPr>
        <w:t xml:space="preserve"> </w:t>
      </w:r>
      <w:r w:rsidRPr="00DA3743">
        <w:t>eċċessiva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t-tqegħid</w:t>
      </w:r>
      <w:r w:rsidRPr="00DA3743">
        <w:rPr>
          <w:spacing w:val="-2"/>
        </w:rPr>
        <w:t xml:space="preserve"> </w:t>
      </w:r>
      <w:r w:rsidRPr="00DA3743">
        <w:t>fis-suq,</w:t>
      </w:r>
      <w:r w:rsidRPr="00DA3743">
        <w:rPr>
          <w:spacing w:val="-3"/>
        </w:rPr>
        <w:t xml:space="preserve"> </w:t>
      </w:r>
      <w:r w:rsidRPr="00DA3743">
        <w:t>f’xi</w:t>
      </w:r>
      <w:r w:rsidRPr="00DA3743">
        <w:rPr>
          <w:spacing w:val="-3"/>
        </w:rPr>
        <w:t xml:space="preserve"> </w:t>
      </w:r>
      <w:r w:rsidRPr="00DA3743">
        <w:t>każijiet</w:t>
      </w:r>
      <w:r w:rsidRPr="00DA3743">
        <w:rPr>
          <w:spacing w:val="-3"/>
        </w:rPr>
        <w:t xml:space="preserve"> </w:t>
      </w:r>
      <w:r w:rsidRPr="00DA3743">
        <w:t>diversi jiem wara l-kura. Seħħew anafilassi u anġjoedima. Jekk ikun hemm reazzjoni anafilattika jew xi reazzjoni serja oħra ta’ sensittività eċċessiva, għandha tinbeda kura adattata u l-għoti ta’ WEZENLA għandu jitwaqqaf immedjatament (ara sezzjoni 4.8).</w:t>
      </w:r>
    </w:p>
    <w:p w14:paraId="38AEB019" w14:textId="77777777" w:rsidR="004504AD" w:rsidRPr="00DA3743" w:rsidRDefault="004504AD" w:rsidP="004504AD">
      <w:pPr>
        <w:suppressAutoHyphens/>
      </w:pPr>
    </w:p>
    <w:p w14:paraId="20A68002" w14:textId="77777777" w:rsidR="004504AD" w:rsidRPr="00DA3743" w:rsidRDefault="004504AD" w:rsidP="004504AD">
      <w:pPr>
        <w:keepNext/>
        <w:suppressAutoHyphens/>
        <w:rPr>
          <w:i/>
          <w:spacing w:val="-2"/>
        </w:rPr>
      </w:pPr>
      <w:r w:rsidRPr="00DA3743">
        <w:rPr>
          <w:i/>
          <w:spacing w:val="-2"/>
        </w:rPr>
        <w:t>Respiratorji</w:t>
      </w:r>
    </w:p>
    <w:p w14:paraId="2E8986CC" w14:textId="77777777" w:rsidR="004504AD" w:rsidRPr="00DA3743" w:rsidRDefault="004504AD" w:rsidP="004504AD">
      <w:pPr>
        <w:keepNext/>
        <w:suppressAutoHyphens/>
        <w:rPr>
          <w:iCs/>
        </w:rPr>
      </w:pPr>
    </w:p>
    <w:p w14:paraId="6D05112E" w14:textId="77777777" w:rsidR="004504AD" w:rsidRPr="00DA3743" w:rsidRDefault="004504AD" w:rsidP="004504AD">
      <w:pPr>
        <w:suppressAutoHyphens/>
      </w:pPr>
      <w:r w:rsidRPr="00DA3743">
        <w:t>Kienu rrappurtati każijiet ta’ alveolite allerġika u pulmonite eosinofilika, u pulmonite sistematizzata mhux infettiva waqt l-użu ta’ ustekinumab wara l-approvazzjoni. Preżentazzjonijiet kliniċi kienu jinkludu</w:t>
      </w:r>
      <w:r w:rsidRPr="00DA3743">
        <w:rPr>
          <w:spacing w:val="-1"/>
        </w:rPr>
        <w:t xml:space="preserve"> </w:t>
      </w:r>
      <w:r w:rsidRPr="00DA3743">
        <w:t>sogħla,</w:t>
      </w:r>
      <w:r w:rsidRPr="00DA3743">
        <w:rPr>
          <w:spacing w:val="-2"/>
        </w:rPr>
        <w:t xml:space="preserve"> </w:t>
      </w:r>
      <w:r w:rsidRPr="00DA3743">
        <w:t>qtugħ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nifs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infiltrati</w:t>
      </w:r>
      <w:r w:rsidRPr="00DA3743">
        <w:rPr>
          <w:spacing w:val="-2"/>
        </w:rPr>
        <w:t xml:space="preserve"> </w:t>
      </w:r>
      <w:r w:rsidRPr="00DA3743">
        <w:t>fl-imsaren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l-għoti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doża</w:t>
      </w:r>
      <w:r w:rsidRPr="00DA3743">
        <w:rPr>
          <w:spacing w:val="-2"/>
        </w:rPr>
        <w:t xml:space="preserve"> </w:t>
      </w:r>
      <w:r w:rsidRPr="00DA3743">
        <w:t>waħda</w:t>
      </w:r>
      <w:r w:rsidRPr="00DA3743">
        <w:rPr>
          <w:spacing w:val="-2"/>
        </w:rPr>
        <w:t xml:space="preserve"> </w:t>
      </w:r>
      <w:r w:rsidRPr="00DA3743">
        <w:t>sa</w:t>
      </w:r>
      <w:r w:rsidRPr="00DA3743">
        <w:rPr>
          <w:spacing w:val="-2"/>
        </w:rPr>
        <w:t xml:space="preserve"> </w:t>
      </w:r>
      <w:r w:rsidRPr="00DA3743">
        <w:t>tliet</w:t>
      </w:r>
      <w:r w:rsidRPr="00DA3743">
        <w:rPr>
          <w:spacing w:val="-2"/>
        </w:rPr>
        <w:t xml:space="preserve"> </w:t>
      </w:r>
      <w:r w:rsidRPr="00DA3743">
        <w:t>dożi.</w:t>
      </w:r>
      <w:r w:rsidRPr="00DA3743">
        <w:rPr>
          <w:spacing w:val="-2"/>
        </w:rPr>
        <w:t xml:space="preserve"> </w:t>
      </w:r>
      <w:r w:rsidRPr="00DA3743">
        <w:t>Riżultati serji kienu jinkludu insuffiċjenza respiratorja u rikoverar fit-tul l-isptar. Ġie rrappurtat titjib wara t</w:t>
      </w:r>
      <w:r w:rsidRPr="00DA3743">
        <w:noBreakHyphen/>
        <w:t>twaqqif ta’ ustekinumab u anke, f’xi każijiet, wara għoti ta’ kortikosterojdi. Jekk tkun ġiet eskluża infezzjoni u tiġi kkonfermata d-dijanjosi, waqqaf ustekinumab u ibda trattament xieraq (ara sezzjoni</w:t>
      </w:r>
      <w:r w:rsidRPr="00DA3743">
        <w:rPr>
          <w:spacing w:val="-8"/>
        </w:rPr>
        <w:t> </w:t>
      </w:r>
      <w:r w:rsidRPr="00DA3743">
        <w:rPr>
          <w:spacing w:val="-2"/>
        </w:rPr>
        <w:t>4.8).</w:t>
      </w:r>
    </w:p>
    <w:p w14:paraId="76710014" w14:textId="77777777" w:rsidR="004504AD" w:rsidRPr="00DA3743" w:rsidRDefault="004504AD" w:rsidP="004504AD">
      <w:pPr>
        <w:suppressAutoHyphens/>
      </w:pPr>
    </w:p>
    <w:p w14:paraId="681CEE88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Avvenimenti</w:t>
      </w:r>
      <w:r w:rsidRPr="00DA3743">
        <w:rPr>
          <w:spacing w:val="-11"/>
          <w:u w:val="single"/>
        </w:rPr>
        <w:t xml:space="preserve"> </w:t>
      </w:r>
      <w:r w:rsidRPr="00DA3743">
        <w:rPr>
          <w:spacing w:val="-2"/>
          <w:u w:val="single"/>
        </w:rPr>
        <w:t>kardjovaskulari</w:t>
      </w:r>
    </w:p>
    <w:p w14:paraId="38F7CD92" w14:textId="77777777" w:rsidR="004504AD" w:rsidRPr="00DA3743" w:rsidRDefault="004504AD" w:rsidP="004504AD">
      <w:pPr>
        <w:keepNext/>
        <w:suppressAutoHyphens/>
      </w:pPr>
    </w:p>
    <w:p w14:paraId="15961EAD" w14:textId="77777777" w:rsidR="004504AD" w:rsidRPr="00DA3743" w:rsidRDefault="004504AD" w:rsidP="004504AD">
      <w:pPr>
        <w:suppressAutoHyphens/>
      </w:pPr>
      <w:r w:rsidRPr="00DA3743">
        <w:t>Avvenimenti</w:t>
      </w:r>
      <w:r w:rsidRPr="00DA3743">
        <w:rPr>
          <w:spacing w:val="-3"/>
        </w:rPr>
        <w:t xml:space="preserve"> </w:t>
      </w:r>
      <w:r w:rsidRPr="00DA3743">
        <w:t>kardjovaskulari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jinkludu</w:t>
      </w:r>
      <w:r w:rsidRPr="00DA3743">
        <w:rPr>
          <w:spacing w:val="-3"/>
        </w:rPr>
        <w:t xml:space="preserve"> </w:t>
      </w:r>
      <w:r w:rsidRPr="00DA3743">
        <w:t>infart</w:t>
      </w:r>
      <w:r w:rsidRPr="00DA3743">
        <w:rPr>
          <w:spacing w:val="-3"/>
        </w:rPr>
        <w:t xml:space="preserve"> </w:t>
      </w:r>
      <w:r w:rsidRPr="00DA3743">
        <w:t>mijokardiku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aċċident</w:t>
      </w:r>
      <w:r w:rsidRPr="00DA3743">
        <w:rPr>
          <w:spacing w:val="-3"/>
        </w:rPr>
        <w:t xml:space="preserve"> </w:t>
      </w:r>
      <w:r w:rsidRPr="00DA3743">
        <w:t>ċerebrovaskulari</w:t>
      </w:r>
      <w:r w:rsidRPr="00DA3743">
        <w:rPr>
          <w:spacing w:val="-3"/>
        </w:rPr>
        <w:t xml:space="preserve"> </w:t>
      </w:r>
      <w:r w:rsidRPr="00DA3743">
        <w:t>ġew</w:t>
      </w:r>
      <w:r w:rsidRPr="00DA3743">
        <w:rPr>
          <w:spacing w:val="-3"/>
        </w:rPr>
        <w:t xml:space="preserve"> </w:t>
      </w:r>
      <w:r w:rsidRPr="00DA3743">
        <w:t>osservati f’pazjenti bi psorijasi esposti għal ustekinumab fi studju ta’ osservazzjoni ta’ wara t-tqegħid fis-suq. Fatturi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riskju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mard</w:t>
      </w:r>
      <w:r w:rsidRPr="00DA3743">
        <w:rPr>
          <w:spacing w:val="-3"/>
        </w:rPr>
        <w:t xml:space="preserve"> </w:t>
      </w:r>
      <w:r w:rsidRPr="00DA3743">
        <w:t>kardjovaskulari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jiġu</w:t>
      </w:r>
      <w:r w:rsidRPr="00DA3743">
        <w:rPr>
          <w:spacing w:val="-3"/>
        </w:rPr>
        <w:t xml:space="preserve"> </w:t>
      </w:r>
      <w:r w:rsidRPr="00DA3743">
        <w:t>evalwati</w:t>
      </w:r>
      <w:r w:rsidRPr="00DA3743">
        <w:rPr>
          <w:spacing w:val="-3"/>
        </w:rPr>
        <w:t xml:space="preserve"> </w:t>
      </w:r>
      <w:r w:rsidRPr="00DA3743">
        <w:t>regolarment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it-trattament</w:t>
      </w:r>
      <w:r w:rsidRPr="00DA3743">
        <w:rPr>
          <w:spacing w:val="-2"/>
        </w:rPr>
        <w:t xml:space="preserve"> </w:t>
      </w:r>
      <w:r w:rsidRPr="00DA3743">
        <w:t xml:space="preserve">bi </w:t>
      </w:r>
      <w:r w:rsidRPr="00DA3743">
        <w:rPr>
          <w:spacing w:val="-2"/>
        </w:rPr>
        <w:t>WEZENLA.</w:t>
      </w:r>
    </w:p>
    <w:p w14:paraId="3B239503" w14:textId="77777777" w:rsidR="004504AD" w:rsidRPr="00DA3743" w:rsidRDefault="004504AD" w:rsidP="004504AD">
      <w:pPr>
        <w:suppressAutoHyphens/>
        <w:rPr>
          <w:i/>
          <w:spacing w:val="-2"/>
        </w:rPr>
      </w:pPr>
    </w:p>
    <w:p w14:paraId="5F18567A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Tilqim</w:t>
      </w:r>
    </w:p>
    <w:p w14:paraId="43BA5D9D" w14:textId="77777777" w:rsidR="004504AD" w:rsidRPr="00DA3743" w:rsidRDefault="004504AD" w:rsidP="004504AD">
      <w:pPr>
        <w:keepNext/>
        <w:suppressAutoHyphens/>
      </w:pPr>
    </w:p>
    <w:p w14:paraId="5FA61AF6" w14:textId="77777777" w:rsidR="004504AD" w:rsidRPr="00DA3743" w:rsidRDefault="004504AD" w:rsidP="004504AD">
      <w:pPr>
        <w:suppressAutoHyphens/>
      </w:pPr>
      <w:r w:rsidRPr="00DA3743">
        <w:t>Huwa</w:t>
      </w:r>
      <w:r w:rsidRPr="00DA3743">
        <w:rPr>
          <w:spacing w:val="-2"/>
        </w:rPr>
        <w:t xml:space="preserve"> </w:t>
      </w:r>
      <w:r w:rsidRPr="00DA3743">
        <w:t>rrakkomadat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tilqim</w:t>
      </w:r>
      <w:r w:rsidRPr="00DA3743">
        <w:rPr>
          <w:spacing w:val="-2"/>
        </w:rPr>
        <w:t xml:space="preserve"> </w:t>
      </w:r>
      <w:r w:rsidRPr="00DA3743">
        <w:t>virali</w:t>
      </w:r>
      <w:r w:rsidRPr="00DA3743">
        <w:rPr>
          <w:spacing w:val="-3"/>
        </w:rPr>
        <w:t xml:space="preserve"> </w:t>
      </w:r>
      <w:r w:rsidRPr="00DA3743">
        <w:t>ħaj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batterjali</w:t>
      </w:r>
      <w:r w:rsidRPr="00DA3743">
        <w:rPr>
          <w:spacing w:val="-2"/>
        </w:rPr>
        <w:t xml:space="preserve"> </w:t>
      </w:r>
      <w:r w:rsidRPr="00DA3743">
        <w:t>ħaj</w:t>
      </w:r>
      <w:r w:rsidRPr="00DA3743">
        <w:rPr>
          <w:spacing w:val="-2"/>
        </w:rPr>
        <w:t xml:space="preserve"> </w:t>
      </w:r>
      <w:r w:rsidRPr="00DA3743">
        <w:t>(bħal</w:t>
      </w:r>
      <w:r w:rsidRPr="00DA3743">
        <w:rPr>
          <w:spacing w:val="-2"/>
        </w:rPr>
        <w:t xml:space="preserve"> </w:t>
      </w:r>
      <w:r w:rsidRPr="00DA3743">
        <w:t>Bacillus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Calmette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Guérin</w:t>
      </w:r>
      <w:r w:rsidRPr="00DA3743">
        <w:rPr>
          <w:spacing w:val="-2"/>
        </w:rPr>
        <w:t xml:space="preserve"> </w:t>
      </w:r>
      <w:r w:rsidRPr="00DA3743">
        <w:t xml:space="preserve">(BCG)) ma jingħatax fl-istess ħin ma’ WEZENLA. Ma sarux studji speċifiċi f’pazjenti li dan l-aħħar kienu rċievew tilqim virali ħaj jew batterjali ħaj. M’hemm disponibbli l-ebda dejta dwar it-trasmissjoni sekondarja ta’ infezzjoni minn tilqim ħaj f’pazjenti li jkunu qed jingħataw </w:t>
      </w:r>
      <w:r w:rsidRPr="00DA3743">
        <w:rPr>
          <w:spacing w:val="-1"/>
        </w:rPr>
        <w:t>ustekinumab</w:t>
      </w:r>
      <w:r w:rsidRPr="00DA3743">
        <w:t>. WEZENLA m’għandux jingħata għal mill-anqas 15-il ġimgħa qabel l-ewwel doża ta’ tilqim virali jew batterjali ħaj, u jista’ jerġa’ jingħata mhux inqas minn ġimagħtejn wara t-tilqim. Għal aktar informazzjoni u gwida dwar l-użu konkomitanti ta’ sustanzi immunosoppressivi wara t-tilqim, it-tobba għandhom jikkonsultaw Is-Sommarju tal-Karatteristiċi tal-Prodott tat-tilqima speċifika.</w:t>
      </w:r>
    </w:p>
    <w:p w14:paraId="026541C9" w14:textId="77777777" w:rsidR="004504AD" w:rsidRPr="00DA3743" w:rsidRDefault="004504AD" w:rsidP="004504AD">
      <w:pPr>
        <w:suppressAutoHyphens/>
      </w:pPr>
    </w:p>
    <w:p w14:paraId="01997D83" w14:textId="0D020FEC" w:rsidR="004504AD" w:rsidRPr="00DA3743" w:rsidRDefault="004504AD" w:rsidP="004504AD">
      <w:pPr>
        <w:suppressAutoHyphens/>
      </w:pPr>
      <w:r w:rsidRPr="00DA3743">
        <w:t xml:space="preserve">L-għoti ta’ vaċċini ħajjin (bħall-vaċċin tal-BCG) lil trabi esposti </w:t>
      </w:r>
      <w:r w:rsidRPr="00DA3743">
        <w:rPr>
          <w:i/>
        </w:rPr>
        <w:t xml:space="preserve">in utero </w:t>
      </w:r>
      <w:r w:rsidRPr="00DA3743">
        <w:t>għal ustekinumab mhux rakkomandat</w:t>
      </w:r>
      <w:r w:rsidRPr="00DA3743">
        <w:rPr>
          <w:spacing w:val="-3"/>
        </w:rPr>
        <w:t xml:space="preserve"> </w:t>
      </w:r>
      <w:r w:rsidRPr="000C4892">
        <w:t>għal</w:t>
      </w:r>
      <w:r w:rsidRPr="000C4892">
        <w:rPr>
          <w:spacing w:val="-1"/>
        </w:rPr>
        <w:t xml:space="preserve"> </w:t>
      </w:r>
      <w:r>
        <w:t>tnax</w:t>
      </w:r>
      <w:r w:rsidR="00AB5E91">
        <w:t>-</w:t>
      </w:r>
      <w:r>
        <w:t>il xahar</w:t>
      </w:r>
      <w:r w:rsidRPr="000C4892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t-twelid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sakemm</w:t>
      </w:r>
      <w:r w:rsidRPr="00DA3743">
        <w:rPr>
          <w:spacing w:val="-3"/>
        </w:rPr>
        <w:t xml:space="preserve"> </w:t>
      </w:r>
      <w:r w:rsidRPr="00DA3743">
        <w:t>il-livelli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fis-serum</w:t>
      </w:r>
      <w:r w:rsidRPr="00DA3743">
        <w:rPr>
          <w:spacing w:val="-2"/>
        </w:rPr>
        <w:t xml:space="preserve"> </w:t>
      </w:r>
      <w:r w:rsidRPr="00DA3743">
        <w:t>tat-trabi</w:t>
      </w:r>
      <w:r w:rsidRPr="00DA3743">
        <w:rPr>
          <w:spacing w:val="-2"/>
        </w:rPr>
        <w:t xml:space="preserve"> </w:t>
      </w:r>
      <w:r w:rsidRPr="00DA3743">
        <w:t>ma jkunux jistgħu jiġu osservati (ara sezzjonijiet 4.5 u 4.6). Jekk ikun hemm benefiċċju kliniku ċar għat</w:t>
      </w:r>
      <w:r w:rsidRPr="00DA3743">
        <w:noBreakHyphen/>
        <w:t>tarbija</w:t>
      </w:r>
      <w:r w:rsidRPr="00DA3743">
        <w:rPr>
          <w:spacing w:val="-2"/>
        </w:rPr>
        <w:t xml:space="preserve"> </w:t>
      </w:r>
      <w:r w:rsidRPr="00DA3743">
        <w:t>individwali,</w:t>
      </w:r>
      <w:r w:rsidRPr="00DA3743">
        <w:rPr>
          <w:spacing w:val="-3"/>
        </w:rPr>
        <w:t xml:space="preserve"> </w:t>
      </w:r>
      <w:r w:rsidRPr="00DA3743">
        <w:t>l-għoti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vaċċin</w:t>
      </w:r>
      <w:r w:rsidRPr="00DA3743">
        <w:rPr>
          <w:spacing w:val="-2"/>
        </w:rPr>
        <w:t xml:space="preserve"> </w:t>
      </w:r>
      <w:r w:rsidRPr="00DA3743">
        <w:t>ħaj</w:t>
      </w:r>
      <w:r w:rsidRPr="00DA3743">
        <w:rPr>
          <w:spacing w:val="-4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f’punt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żmien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kmieni,</w:t>
      </w:r>
      <w:r w:rsidRPr="00DA3743">
        <w:rPr>
          <w:spacing w:val="-3"/>
        </w:rPr>
        <w:t xml:space="preserve"> </w:t>
      </w:r>
      <w:r w:rsidRPr="00DA3743">
        <w:t>jekk il-livelli ta’ ustekinumab fis-serum tat-tarbija ma jkunux jistgħu jiġu osservati.</w:t>
      </w:r>
    </w:p>
    <w:p w14:paraId="7870B4A0" w14:textId="77777777" w:rsidR="004504AD" w:rsidRPr="00DA3743" w:rsidRDefault="004504AD" w:rsidP="004504AD">
      <w:pPr>
        <w:suppressAutoHyphens/>
      </w:pPr>
    </w:p>
    <w:p w14:paraId="16CE4B25" w14:textId="77777777" w:rsidR="004504AD" w:rsidRPr="00DA3743" w:rsidRDefault="004504AD" w:rsidP="004504AD">
      <w:pPr>
        <w:suppressAutoHyphens/>
      </w:pPr>
      <w:r w:rsidRPr="00DA3743">
        <w:t>Pazjenti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qed</w:t>
      </w:r>
      <w:r w:rsidRPr="00DA3743">
        <w:rPr>
          <w:spacing w:val="-6"/>
        </w:rPr>
        <w:t xml:space="preserve"> </w:t>
      </w:r>
      <w:r w:rsidRPr="00DA3743">
        <w:t>jirċievu</w:t>
      </w:r>
      <w:r w:rsidRPr="00DA3743">
        <w:rPr>
          <w:spacing w:val="-6"/>
        </w:rPr>
        <w:t xml:space="preserve"> </w:t>
      </w:r>
      <w:r w:rsidRPr="00DA3743">
        <w:t>WEZENLA</w:t>
      </w:r>
      <w:r w:rsidRPr="00DA3743">
        <w:rPr>
          <w:spacing w:val="-6"/>
        </w:rPr>
        <w:t xml:space="preserve"> </w:t>
      </w:r>
      <w:r w:rsidRPr="00DA3743">
        <w:t>jistgħu</w:t>
      </w:r>
      <w:r w:rsidRPr="00DA3743">
        <w:rPr>
          <w:spacing w:val="-6"/>
        </w:rPr>
        <w:t xml:space="preserve"> </w:t>
      </w:r>
      <w:r w:rsidRPr="00DA3743">
        <w:t>jirċievu</w:t>
      </w:r>
      <w:r w:rsidRPr="00DA3743">
        <w:rPr>
          <w:spacing w:val="-6"/>
        </w:rPr>
        <w:t xml:space="preserve"> </w:t>
      </w:r>
      <w:r w:rsidRPr="00DA3743">
        <w:t>flimkien</w:t>
      </w:r>
      <w:r w:rsidRPr="00DA3743">
        <w:rPr>
          <w:spacing w:val="-6"/>
        </w:rPr>
        <w:t xml:space="preserve"> </w:t>
      </w:r>
      <w:r w:rsidRPr="00DA3743">
        <w:t>miegħu</w:t>
      </w:r>
      <w:r w:rsidRPr="00DA3743">
        <w:rPr>
          <w:spacing w:val="-6"/>
        </w:rPr>
        <w:t xml:space="preserve"> </w:t>
      </w:r>
      <w:r w:rsidRPr="00DA3743">
        <w:t>tilqim</w:t>
      </w:r>
      <w:r w:rsidRPr="00DA3743">
        <w:rPr>
          <w:spacing w:val="-6"/>
        </w:rPr>
        <w:t xml:space="preserve"> </w:t>
      </w:r>
      <w:r w:rsidRPr="00DA3743">
        <w:t>inattivat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mhux</w:t>
      </w:r>
      <w:r w:rsidRPr="00DA3743">
        <w:rPr>
          <w:spacing w:val="-6"/>
        </w:rPr>
        <w:t xml:space="preserve"> </w:t>
      </w:r>
      <w:r w:rsidRPr="00DA3743">
        <w:rPr>
          <w:spacing w:val="-4"/>
        </w:rPr>
        <w:t>ħaj.</w:t>
      </w:r>
    </w:p>
    <w:p w14:paraId="032575D4" w14:textId="77777777" w:rsidR="004504AD" w:rsidRPr="00DA3743" w:rsidRDefault="004504AD" w:rsidP="004504AD">
      <w:pPr>
        <w:suppressAutoHyphens/>
      </w:pPr>
      <w:r w:rsidRPr="00DA3743">
        <w:t>Kura</w:t>
      </w:r>
      <w:r w:rsidRPr="00DA3743">
        <w:rPr>
          <w:spacing w:val="-3"/>
        </w:rPr>
        <w:t xml:space="preserve"> </w:t>
      </w:r>
      <w:r w:rsidRPr="00DA3743">
        <w:t>fit-tul</w:t>
      </w:r>
      <w:r w:rsidRPr="00DA3743">
        <w:rPr>
          <w:spacing w:val="-3"/>
        </w:rPr>
        <w:t xml:space="preserve"> </w:t>
      </w:r>
      <w:r w:rsidRPr="00DA3743">
        <w:t>b’WEZENLA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jxejjinx</w:t>
      </w:r>
      <w:r w:rsidRPr="00DA3743">
        <w:rPr>
          <w:spacing w:val="-3"/>
        </w:rPr>
        <w:t xml:space="preserve"> </w:t>
      </w:r>
      <w:r w:rsidRPr="00DA3743">
        <w:t>ir-rispons</w:t>
      </w:r>
      <w:r w:rsidRPr="00DA3743">
        <w:rPr>
          <w:spacing w:val="-3"/>
        </w:rPr>
        <w:t xml:space="preserve"> </w:t>
      </w:r>
      <w:r w:rsidRPr="00DA3743">
        <w:t>immuni</w:t>
      </w:r>
      <w:r w:rsidRPr="00DA3743">
        <w:rPr>
          <w:spacing w:val="-3"/>
        </w:rPr>
        <w:t xml:space="preserve"> </w:t>
      </w:r>
      <w:r w:rsidRPr="00DA3743">
        <w:t>umorali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polysaccharide</w:t>
      </w:r>
      <w:r w:rsidRPr="00DA3743">
        <w:rPr>
          <w:spacing w:val="-3"/>
        </w:rPr>
        <w:t xml:space="preserve"> </w:t>
      </w:r>
      <w:r w:rsidRPr="00DA3743">
        <w:t>pnewmokokkali jew għat-tilqim tat-tetnu (ara sezzjoni 5.1).</w:t>
      </w:r>
    </w:p>
    <w:p w14:paraId="4F260002" w14:textId="77777777" w:rsidR="004504AD" w:rsidRPr="00DA3743" w:rsidRDefault="004504AD" w:rsidP="004504AD">
      <w:pPr>
        <w:suppressAutoHyphens/>
      </w:pPr>
    </w:p>
    <w:p w14:paraId="7FDB3D31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lastRenderedPageBreak/>
        <w:t>Kura</w:t>
      </w:r>
      <w:r w:rsidRPr="00DA3743">
        <w:rPr>
          <w:spacing w:val="-11"/>
          <w:u w:val="single"/>
        </w:rPr>
        <w:t xml:space="preserve"> </w:t>
      </w:r>
      <w:r w:rsidRPr="00DA3743">
        <w:rPr>
          <w:u w:val="single"/>
        </w:rPr>
        <w:t>immunosoppressiva</w:t>
      </w:r>
      <w:r w:rsidRPr="00DA3743">
        <w:rPr>
          <w:spacing w:val="-10"/>
          <w:u w:val="single"/>
        </w:rPr>
        <w:t xml:space="preserve"> </w:t>
      </w:r>
      <w:r w:rsidRPr="00DA3743">
        <w:rPr>
          <w:spacing w:val="-2"/>
          <w:u w:val="single"/>
        </w:rPr>
        <w:t>konkomitanti</w:t>
      </w:r>
    </w:p>
    <w:p w14:paraId="18C78A4C" w14:textId="77777777" w:rsidR="004504AD" w:rsidRPr="00DA3743" w:rsidRDefault="004504AD" w:rsidP="004504AD">
      <w:pPr>
        <w:keepNext/>
        <w:suppressAutoHyphens/>
      </w:pPr>
    </w:p>
    <w:p w14:paraId="3A114513" w14:textId="77777777" w:rsidR="004504AD" w:rsidRPr="00DA3743" w:rsidRDefault="004504AD" w:rsidP="004504AD">
      <w:pPr>
        <w:suppressAutoHyphens/>
      </w:pPr>
      <w:r w:rsidRPr="00DA3743">
        <w:t xml:space="preserve">Fi studji dwar il-psorijasi, is-sigurtà u l-effikaċja ta’ </w:t>
      </w:r>
      <w:r w:rsidRPr="00DA3743">
        <w:rPr>
          <w:spacing w:val="-1"/>
        </w:rPr>
        <w:t>ustekinumab</w:t>
      </w:r>
      <w:r w:rsidRPr="00DA3743">
        <w:t xml:space="preserve"> flimkien ma’ immunosuppressanti, inklużi</w:t>
      </w:r>
      <w:r w:rsidRPr="00DA3743">
        <w:rPr>
          <w:spacing w:val="-1"/>
        </w:rPr>
        <w:t xml:space="preserve"> </w:t>
      </w:r>
      <w:r w:rsidRPr="00DA3743">
        <w:t>prodotti</w:t>
      </w:r>
      <w:r w:rsidRPr="00DA3743">
        <w:rPr>
          <w:spacing w:val="-1"/>
        </w:rPr>
        <w:t xml:space="preserve"> </w:t>
      </w:r>
      <w:r w:rsidRPr="00DA3743">
        <w:t>bijoloġiċi</w:t>
      </w:r>
      <w:r w:rsidRPr="00DA3743">
        <w:rPr>
          <w:spacing w:val="-1"/>
        </w:rPr>
        <w:t xml:space="preserve"> </w:t>
      </w:r>
      <w:r w:rsidRPr="00DA3743">
        <w:t>jew</w:t>
      </w:r>
      <w:r w:rsidRPr="00DA3743">
        <w:rPr>
          <w:spacing w:val="-1"/>
        </w:rPr>
        <w:t xml:space="preserve"> </w:t>
      </w:r>
      <w:r w:rsidRPr="00DA3743">
        <w:t>fototerapija,</w:t>
      </w:r>
      <w:r w:rsidRPr="00DA3743">
        <w:rPr>
          <w:spacing w:val="-1"/>
        </w:rPr>
        <w:t xml:space="preserve"> </w:t>
      </w:r>
      <w:r w:rsidRPr="00DA3743">
        <w:t>ma</w:t>
      </w:r>
      <w:r w:rsidRPr="00DA3743">
        <w:rPr>
          <w:spacing w:val="-1"/>
        </w:rPr>
        <w:t xml:space="preserve"> </w:t>
      </w:r>
      <w:r w:rsidRPr="00DA3743">
        <w:t>ġewx</w:t>
      </w:r>
      <w:r w:rsidRPr="00DA3743">
        <w:rPr>
          <w:spacing w:val="-1"/>
        </w:rPr>
        <w:t xml:space="preserve"> </w:t>
      </w:r>
      <w:r w:rsidRPr="00DA3743">
        <w:t>evalwati.</w:t>
      </w:r>
      <w:r w:rsidRPr="00DA3743">
        <w:rPr>
          <w:spacing w:val="-1"/>
        </w:rPr>
        <w:t xml:space="preserve"> </w:t>
      </w:r>
      <w:r w:rsidRPr="00DA3743">
        <w:t>Fi</w:t>
      </w:r>
      <w:r w:rsidRPr="00DA3743">
        <w:rPr>
          <w:spacing w:val="-1"/>
        </w:rPr>
        <w:t xml:space="preserve"> </w:t>
      </w:r>
      <w:r w:rsidRPr="00DA3743">
        <w:t>studji</w:t>
      </w:r>
      <w:r w:rsidRPr="00DA3743">
        <w:rPr>
          <w:spacing w:val="-1"/>
        </w:rPr>
        <w:t xml:space="preserve"> </w:t>
      </w:r>
      <w:r w:rsidRPr="00DA3743">
        <w:t>dwar</w:t>
      </w:r>
      <w:r w:rsidRPr="00DA3743">
        <w:rPr>
          <w:spacing w:val="-1"/>
        </w:rPr>
        <w:t xml:space="preserve"> </w:t>
      </w:r>
      <w:r w:rsidRPr="00DA3743">
        <w:t>artrite</w:t>
      </w:r>
      <w:r w:rsidRPr="00DA3743">
        <w:rPr>
          <w:spacing w:val="-1"/>
        </w:rPr>
        <w:t xml:space="preserve"> </w:t>
      </w:r>
      <w:r w:rsidRPr="00DA3743">
        <w:t>psorjatika,</w:t>
      </w:r>
      <w:r w:rsidRPr="00DA3743">
        <w:rPr>
          <w:spacing w:val="-1"/>
        </w:rPr>
        <w:t xml:space="preserve"> </w:t>
      </w:r>
      <w:r w:rsidRPr="00DA3743">
        <w:t>l-użu ta’</w:t>
      </w:r>
      <w:r w:rsidRPr="00DA3743">
        <w:rPr>
          <w:spacing w:val="-3"/>
        </w:rPr>
        <w:t xml:space="preserve"> </w:t>
      </w:r>
      <w:r w:rsidRPr="00DA3743">
        <w:t>MTX</w:t>
      </w:r>
      <w:r w:rsidRPr="00DA3743">
        <w:rPr>
          <w:spacing w:val="-3"/>
        </w:rPr>
        <w:t xml:space="preserve"> </w:t>
      </w:r>
      <w:r w:rsidRPr="00DA3743">
        <w:t>fl-istess</w:t>
      </w:r>
      <w:r w:rsidRPr="00DA3743">
        <w:rPr>
          <w:spacing w:val="-2"/>
        </w:rPr>
        <w:t xml:space="preserve"> </w:t>
      </w:r>
      <w:r w:rsidRPr="00DA3743">
        <w:t>ħin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jidhirx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influwenza</w:t>
      </w:r>
      <w:r w:rsidRPr="00DA3743">
        <w:rPr>
          <w:spacing w:val="-3"/>
        </w:rPr>
        <w:t xml:space="preserve"> </w:t>
      </w:r>
      <w:r w:rsidRPr="00DA3743">
        <w:t>s-sigurtà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rPr>
          <w:spacing w:val="-1"/>
        </w:rPr>
        <w:t>ustekinumab</w:t>
      </w:r>
      <w:r w:rsidRPr="00DA3743">
        <w:t>.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dwar il</w:t>
      </w:r>
      <w:r w:rsidRPr="00DA3743">
        <w:noBreakHyphen/>
        <w:t xml:space="preserve">marda ta’ Crohn u kolite ulċerattiva, l-użu konkomitanti ta’ mediċini immunosuppressivi jew kortikosterojdi ma deherx li jinfluwenza s-sigurtà jew l-effikaċja ta’ </w:t>
      </w:r>
      <w:r w:rsidRPr="00DA3743">
        <w:rPr>
          <w:spacing w:val="-1"/>
        </w:rPr>
        <w:t>ustekinumab</w:t>
      </w:r>
      <w:r w:rsidRPr="00DA3743">
        <w:t>. Għandha tingħata attenzjoni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l-użu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immunosoppressanti</w:t>
      </w:r>
      <w:r w:rsidRPr="00DA3743">
        <w:rPr>
          <w:spacing w:val="-3"/>
        </w:rPr>
        <w:t xml:space="preserve"> </w:t>
      </w:r>
      <w:r w:rsidRPr="00DA3743">
        <w:t>oħra</w:t>
      </w:r>
      <w:r w:rsidRPr="00DA3743">
        <w:rPr>
          <w:spacing w:val="-3"/>
        </w:rPr>
        <w:t xml:space="preserve"> </w:t>
      </w:r>
      <w:r w:rsidRPr="00DA3743">
        <w:t>flimkien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WEZENLA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meta jkun hemm tibdil minn prodotti immunosoppressivi bijoloġiċi oħra (ara sezzjoni 4.5).</w:t>
      </w:r>
    </w:p>
    <w:p w14:paraId="4393BDF9" w14:textId="77777777" w:rsidR="004504AD" w:rsidRPr="00DA3743" w:rsidRDefault="004504AD" w:rsidP="004504AD">
      <w:pPr>
        <w:suppressAutoHyphens/>
      </w:pPr>
    </w:p>
    <w:p w14:paraId="15EBCBA8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Immunoterapija</w:t>
      </w:r>
    </w:p>
    <w:p w14:paraId="11F0A97A" w14:textId="77777777" w:rsidR="004504AD" w:rsidRPr="00DA3743" w:rsidRDefault="004504AD" w:rsidP="004504AD">
      <w:pPr>
        <w:keepNext/>
        <w:suppressAutoHyphens/>
      </w:pPr>
    </w:p>
    <w:p w14:paraId="58A25EB2" w14:textId="77777777" w:rsidR="004504AD" w:rsidRPr="00DA3743" w:rsidRDefault="004504AD" w:rsidP="004504AD">
      <w:pPr>
        <w:suppressAutoHyphens/>
      </w:pPr>
      <w:r w:rsidRPr="00DA3743">
        <w:rPr>
          <w:spacing w:val="-1"/>
        </w:rPr>
        <w:t>Ustekinumab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kienx</w:t>
      </w:r>
      <w:r w:rsidRPr="00DA3743">
        <w:rPr>
          <w:spacing w:val="-3"/>
        </w:rPr>
        <w:t xml:space="preserve"> </w:t>
      </w:r>
      <w:r w:rsidRPr="00DA3743">
        <w:t>evalwat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ħadu</w:t>
      </w:r>
      <w:r w:rsidRPr="00DA3743">
        <w:rPr>
          <w:spacing w:val="-3"/>
        </w:rPr>
        <w:t xml:space="preserve"> </w:t>
      </w:r>
      <w:r w:rsidRPr="00DA3743">
        <w:t>immunoterapija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allerġija.</w:t>
      </w:r>
      <w:r w:rsidRPr="00DA3743">
        <w:rPr>
          <w:spacing w:val="-3"/>
        </w:rPr>
        <w:t xml:space="preserve"> </w:t>
      </w:r>
      <w:r w:rsidRPr="00DA3743">
        <w:t>Mhux</w:t>
      </w:r>
      <w:r w:rsidRPr="00DA3743">
        <w:rPr>
          <w:spacing w:val="-3"/>
        </w:rPr>
        <w:t xml:space="preserve"> </w:t>
      </w:r>
      <w:r w:rsidRPr="00DA3743">
        <w:t>magħruf</w:t>
      </w:r>
      <w:r w:rsidRPr="00DA3743">
        <w:rPr>
          <w:spacing w:val="-3"/>
        </w:rPr>
        <w:t xml:space="preserve"> </w:t>
      </w:r>
      <w:r w:rsidRPr="00DA3743">
        <w:t>jekk WEZENLA jistax jaffettwa l-immunoterapija għall-allerġija.</w:t>
      </w:r>
    </w:p>
    <w:p w14:paraId="6817C766" w14:textId="77777777" w:rsidR="004504AD" w:rsidRPr="00DA3743" w:rsidRDefault="004504AD" w:rsidP="004504AD">
      <w:pPr>
        <w:suppressAutoHyphens/>
      </w:pPr>
    </w:p>
    <w:p w14:paraId="7349941B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Kundizzjonijiet</w:t>
      </w:r>
      <w:r w:rsidRPr="00DA3743">
        <w:rPr>
          <w:spacing w:val="-11"/>
          <w:u w:val="single"/>
        </w:rPr>
        <w:t xml:space="preserve"> </w:t>
      </w:r>
      <w:r w:rsidRPr="00DA3743">
        <w:rPr>
          <w:u w:val="single"/>
        </w:rPr>
        <w:t>serji</w:t>
      </w:r>
      <w:r w:rsidRPr="00DA3743">
        <w:rPr>
          <w:spacing w:val="-10"/>
          <w:u w:val="single"/>
        </w:rPr>
        <w:t xml:space="preserve"> </w:t>
      </w:r>
      <w:r w:rsidRPr="00DA3743">
        <w:rPr>
          <w:u w:val="single"/>
        </w:rPr>
        <w:t>fil-</w:t>
      </w:r>
      <w:r w:rsidRPr="00DA3743">
        <w:rPr>
          <w:spacing w:val="-2"/>
          <w:u w:val="single"/>
        </w:rPr>
        <w:t>ġilda</w:t>
      </w:r>
    </w:p>
    <w:p w14:paraId="68C3B9E8" w14:textId="77777777" w:rsidR="004504AD" w:rsidRPr="00DA3743" w:rsidRDefault="004504AD" w:rsidP="004504AD">
      <w:pPr>
        <w:keepNext/>
        <w:suppressAutoHyphens/>
      </w:pPr>
    </w:p>
    <w:p w14:paraId="37BFDAEA" w14:textId="77777777" w:rsidR="004504AD" w:rsidRPr="00DA3743" w:rsidRDefault="004504AD" w:rsidP="004504AD">
      <w:pPr>
        <w:suppressAutoHyphens/>
      </w:pPr>
      <w:r w:rsidRPr="00DA3743">
        <w:t>F’pazjenti bil-psorijasi, dermatite fejn il-ġilda taqa’ qxur qxur kienet irrappurtata wara kura b’ustekinumab (ara sezzjoni 4.8). Pazjenti bi psorijasi tal-plakka jistgħu jiżviluppaw psorijasi eritrodermika,</w:t>
      </w:r>
      <w:r w:rsidRPr="00DA3743">
        <w:rPr>
          <w:spacing w:val="-3"/>
        </w:rPr>
        <w:t xml:space="preserve"> </w:t>
      </w:r>
      <w:r w:rsidRPr="00DA3743">
        <w:t>b’sintomi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klinikament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jkunux</w:t>
      </w:r>
      <w:r w:rsidRPr="00DA3743">
        <w:rPr>
          <w:spacing w:val="-3"/>
        </w:rPr>
        <w:t xml:space="preserve"> </w:t>
      </w:r>
      <w:r w:rsidRPr="00DA3743">
        <w:t>jingħarfu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dermatite</w:t>
      </w:r>
      <w:r w:rsidRPr="00DA3743">
        <w:rPr>
          <w:spacing w:val="-3"/>
        </w:rPr>
        <w:t xml:space="preserve"> </w:t>
      </w:r>
      <w:r w:rsidRPr="00DA3743">
        <w:t>fejn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taqa’ qxur qxur, bħala parti mill-progressjoni naturali tal-marda tagħhom. Bħala parti mill-monitoraġġ tal</w:t>
      </w:r>
      <w:r w:rsidRPr="00DA3743">
        <w:noBreakHyphen/>
        <w:t>psorijasi tal-pazjent, it-tobba għandhom ikunu attenti għal sintomi ta’ psorijasi eritrodermika jew dermatite fejn il-ġilda taqa’ qxur qxur. Jekk dawn is-sintomi jseħħu, għandha tinbeda terapija xierqa. WEZENLA għandu jitwaqqaf jekk tkun issuspettata reazzjoni għall-mediċina.</w:t>
      </w:r>
    </w:p>
    <w:p w14:paraId="563E107C" w14:textId="77777777" w:rsidR="004504AD" w:rsidRPr="00DA3743" w:rsidRDefault="004504AD" w:rsidP="004504AD">
      <w:pPr>
        <w:suppressAutoHyphens/>
        <w:rPr>
          <w:u w:val="single"/>
        </w:rPr>
      </w:pPr>
    </w:p>
    <w:p w14:paraId="260B37D8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Kondizzjonijiet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relatati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ma’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lupus</w:t>
      </w:r>
    </w:p>
    <w:p w14:paraId="176A284C" w14:textId="77777777" w:rsidR="004504AD" w:rsidRPr="00DA3743" w:rsidRDefault="004504AD" w:rsidP="004504AD">
      <w:pPr>
        <w:keepNext/>
        <w:suppressAutoHyphens/>
      </w:pPr>
    </w:p>
    <w:p w14:paraId="5E98A261" w14:textId="77777777" w:rsidR="004504AD" w:rsidRPr="00DA3743" w:rsidRDefault="004504AD" w:rsidP="004504AD">
      <w:pPr>
        <w:suppressAutoHyphens/>
      </w:pPr>
      <w:r w:rsidRPr="00DA3743">
        <w:t>Każijiet ta’ kondizzjonijiet relatati ma’ lupus ġew irrappurtati f’pazjenti ttrattati b’ustekinumab, li jinkludu</w:t>
      </w:r>
      <w:r w:rsidRPr="00DA3743">
        <w:rPr>
          <w:spacing w:val="-4"/>
        </w:rPr>
        <w:t xml:space="preserve"> </w:t>
      </w:r>
      <w:r w:rsidRPr="00DA3743">
        <w:t>lupus</w:t>
      </w:r>
      <w:r w:rsidRPr="00DA3743">
        <w:rPr>
          <w:spacing w:val="-3"/>
        </w:rPr>
        <w:t xml:space="preserve"> </w:t>
      </w:r>
      <w:r w:rsidRPr="00DA3743">
        <w:t>erythematosus</w:t>
      </w:r>
      <w:r w:rsidRPr="00DA3743">
        <w:rPr>
          <w:spacing w:val="-1"/>
        </w:rPr>
        <w:t xml:space="preserve"> </w:t>
      </w:r>
      <w:r w:rsidRPr="00DA3743">
        <w:t>tal-ġilda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sindrome</w:t>
      </w:r>
      <w:r w:rsidRPr="00DA3743">
        <w:rPr>
          <w:spacing w:val="-2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Pr="00DA3743">
        <w:t>lupus.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iseħħu</w:t>
      </w:r>
      <w:r w:rsidRPr="00DA3743">
        <w:rPr>
          <w:spacing w:val="-3"/>
        </w:rPr>
        <w:t xml:space="preserve"> </w:t>
      </w:r>
      <w:r w:rsidRPr="00DA3743">
        <w:t>feriti,</w:t>
      </w:r>
      <w:r w:rsidRPr="00DA3743">
        <w:rPr>
          <w:spacing w:val="-3"/>
        </w:rPr>
        <w:t xml:space="preserve"> </w:t>
      </w:r>
      <w:r w:rsidRPr="00DA3743">
        <w:t>speċjalment</w:t>
      </w:r>
      <w:r w:rsidRPr="00DA3743">
        <w:rPr>
          <w:spacing w:val="-3"/>
        </w:rPr>
        <w:t xml:space="preserve"> </w:t>
      </w:r>
      <w:r w:rsidRPr="00DA3743">
        <w:t>f’partijiet tal-ġilda esposti għax-xemx jew jekk akkumpanjati b’artralġja, il-pazjent għandu jfittex attenzjoni medika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malajr.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id-dijanjożi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kondizzjoni</w:t>
      </w:r>
      <w:r w:rsidRPr="00DA3743">
        <w:rPr>
          <w:spacing w:val="-3"/>
        </w:rPr>
        <w:t xml:space="preserve"> </w:t>
      </w:r>
      <w:r w:rsidRPr="00DA3743">
        <w:t>relatata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lupus</w:t>
      </w:r>
      <w:r w:rsidRPr="00DA3743">
        <w:rPr>
          <w:spacing w:val="-3"/>
        </w:rPr>
        <w:t xml:space="preserve"> </w:t>
      </w:r>
      <w:r w:rsidRPr="00DA3743">
        <w:t>tkun</w:t>
      </w:r>
      <w:r w:rsidRPr="00DA3743">
        <w:rPr>
          <w:spacing w:val="-3"/>
        </w:rPr>
        <w:t xml:space="preserve"> </w:t>
      </w:r>
      <w:r w:rsidRPr="00DA3743">
        <w:t>ikkonfermata,</w:t>
      </w:r>
      <w:r w:rsidRPr="00DA3743">
        <w:rPr>
          <w:spacing w:val="-3"/>
        </w:rPr>
        <w:t xml:space="preserve"> </w:t>
      </w:r>
      <w:r w:rsidRPr="00DA3743">
        <w:t>ustekinumab għandu jitwaqqaf u għandu jinbeda trattament xieraq.</w:t>
      </w:r>
    </w:p>
    <w:p w14:paraId="209A5AFA" w14:textId="77777777" w:rsidR="004504AD" w:rsidRPr="00DA3743" w:rsidRDefault="004504AD" w:rsidP="004504AD">
      <w:pPr>
        <w:suppressAutoHyphens/>
        <w:rPr>
          <w:spacing w:val="-2"/>
          <w:u w:val="single"/>
        </w:rPr>
      </w:pPr>
    </w:p>
    <w:p w14:paraId="5CA0E656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Popolazzjonijiet</w:t>
      </w:r>
      <w:r w:rsidRPr="00DA3743">
        <w:rPr>
          <w:spacing w:val="16"/>
          <w:u w:val="single"/>
        </w:rPr>
        <w:t xml:space="preserve"> </w:t>
      </w:r>
      <w:r w:rsidRPr="00DA3743">
        <w:rPr>
          <w:spacing w:val="-2"/>
          <w:u w:val="single"/>
        </w:rPr>
        <w:t>speċjali</w:t>
      </w:r>
    </w:p>
    <w:p w14:paraId="23B14FF4" w14:textId="77777777" w:rsidR="004504AD" w:rsidRPr="00DA3743" w:rsidRDefault="004504AD" w:rsidP="004504AD">
      <w:pPr>
        <w:keepNext/>
        <w:suppressAutoHyphens/>
      </w:pPr>
    </w:p>
    <w:p w14:paraId="64550DE5" w14:textId="77777777" w:rsidR="004504AD" w:rsidRPr="00DA3743" w:rsidRDefault="004504AD" w:rsidP="004504AD">
      <w:pPr>
        <w:keepNext/>
        <w:suppressAutoHyphens/>
        <w:rPr>
          <w:i/>
          <w:spacing w:val="-2"/>
        </w:rPr>
      </w:pPr>
      <w:r w:rsidRPr="00DA3743">
        <w:rPr>
          <w:i/>
        </w:rPr>
        <w:t>Anzjani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(≥ 65 </w:t>
      </w:r>
      <w:r w:rsidRPr="00DA3743">
        <w:rPr>
          <w:i/>
          <w:spacing w:val="-2"/>
        </w:rPr>
        <w:t>snin)</w:t>
      </w:r>
    </w:p>
    <w:p w14:paraId="2E02E442" w14:textId="77777777" w:rsidR="004504AD" w:rsidRPr="00DA3743" w:rsidRDefault="004504AD" w:rsidP="004504AD">
      <w:pPr>
        <w:keepNext/>
        <w:suppressAutoHyphens/>
        <w:rPr>
          <w:iCs/>
        </w:rPr>
      </w:pPr>
    </w:p>
    <w:p w14:paraId="3FFB7831" w14:textId="77777777" w:rsidR="004504AD" w:rsidRPr="00DA3743" w:rsidRDefault="004504AD" w:rsidP="004504AD">
      <w:pPr>
        <w:suppressAutoHyphens/>
      </w:pPr>
      <w:r w:rsidRPr="00DA3743">
        <w:t>Ġeneralment,</w:t>
      </w:r>
      <w:r w:rsidRPr="00DA3743">
        <w:rPr>
          <w:spacing w:val="-3"/>
        </w:rPr>
        <w:t xml:space="preserve"> </w:t>
      </w:r>
      <w:r w:rsidRPr="00DA3743">
        <w:t>ebda</w:t>
      </w:r>
      <w:r w:rsidRPr="00DA3743">
        <w:rPr>
          <w:spacing w:val="-3"/>
        </w:rPr>
        <w:t xml:space="preserve"> </w:t>
      </w:r>
      <w:r w:rsidRPr="00DA3743">
        <w:t>differenzi</w:t>
      </w:r>
      <w:r w:rsidRPr="00DA3743">
        <w:rPr>
          <w:spacing w:val="-2"/>
        </w:rPr>
        <w:t xml:space="preserve"> </w:t>
      </w:r>
      <w:r w:rsidRPr="00DA3743">
        <w:t>fl-effikaċja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fis-sigurtà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ġew</w:t>
      </w:r>
      <w:r w:rsidRPr="00DA3743">
        <w:rPr>
          <w:spacing w:val="-3"/>
        </w:rPr>
        <w:t xml:space="preserve"> </w:t>
      </w:r>
      <w:r w:rsidRPr="00DA3743">
        <w:t>osservati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65</w:t>
      </w:r>
      <w:r w:rsidRPr="00DA3743">
        <w:rPr>
          <w:spacing w:val="-3"/>
        </w:rPr>
        <w:t> 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jew iktar</w:t>
      </w:r>
      <w:r w:rsidRPr="00DA3743">
        <w:rPr>
          <w:spacing w:val="-1"/>
        </w:rPr>
        <w:t xml:space="preserve"> </w:t>
      </w:r>
      <w:r w:rsidRPr="00DA3743">
        <w:t>li</w:t>
      </w:r>
      <w:r w:rsidRPr="00DA3743">
        <w:rPr>
          <w:spacing w:val="-1"/>
        </w:rPr>
        <w:t xml:space="preserve"> </w:t>
      </w:r>
      <w:r w:rsidRPr="00DA3743">
        <w:t>ngħataw</w:t>
      </w:r>
      <w:r w:rsidRPr="00DA3743">
        <w:rPr>
          <w:spacing w:val="-2"/>
        </w:rPr>
        <w:t xml:space="preserve"> </w:t>
      </w:r>
      <w:r w:rsidRPr="00DA3743">
        <w:rPr>
          <w:spacing w:val="-1"/>
        </w:rPr>
        <w:t>ustekinumab</w:t>
      </w:r>
      <w:r w:rsidRPr="00DA3743">
        <w:rPr>
          <w:spacing w:val="-2"/>
        </w:rPr>
        <w:t xml:space="preserve"> </w:t>
      </w:r>
      <w:r w:rsidRPr="00DA3743">
        <w:t>meta</w:t>
      </w:r>
      <w:r w:rsidRPr="00DA3743">
        <w:rPr>
          <w:spacing w:val="-2"/>
        </w:rPr>
        <w:t xml:space="preserve"> </w:t>
      </w:r>
      <w:r w:rsidRPr="00DA3743">
        <w:t>mqabbla</w:t>
      </w:r>
      <w:r w:rsidRPr="00DA3743">
        <w:rPr>
          <w:spacing w:val="-2"/>
        </w:rPr>
        <w:t xml:space="preserve"> </w:t>
      </w:r>
      <w:r w:rsidRPr="00DA3743">
        <w:t>ma’</w:t>
      </w:r>
      <w:r w:rsidRPr="00DA3743">
        <w:rPr>
          <w:spacing w:val="-2"/>
        </w:rPr>
        <w:t xml:space="preserve"> </w:t>
      </w:r>
      <w:r w:rsidRPr="00DA3743">
        <w:t>pazjenti</w:t>
      </w:r>
      <w:r w:rsidRPr="00DA3743">
        <w:rPr>
          <w:spacing w:val="-2"/>
        </w:rPr>
        <w:t xml:space="preserve"> </w:t>
      </w:r>
      <w:r w:rsidRPr="00DA3743">
        <w:t>iżgħar</w:t>
      </w:r>
      <w:r w:rsidRPr="00DA3743">
        <w:rPr>
          <w:spacing w:val="-1"/>
        </w:rPr>
        <w:t xml:space="preserve"> </w:t>
      </w:r>
      <w:r w:rsidRPr="00DA3743">
        <w:t>fi</w:t>
      </w:r>
      <w:r w:rsidRPr="00DA3743">
        <w:rPr>
          <w:spacing w:val="-1"/>
        </w:rPr>
        <w:t xml:space="preserve"> </w:t>
      </w:r>
      <w:r w:rsidRPr="00DA3743">
        <w:t>studji</w:t>
      </w:r>
      <w:r w:rsidRPr="00DA3743">
        <w:rPr>
          <w:spacing w:val="-1"/>
        </w:rPr>
        <w:t xml:space="preserve"> </w:t>
      </w:r>
      <w:r w:rsidRPr="00DA3743">
        <w:t>kliniċi għall-indikazzjonijiet approvati, madankollu n-numru ta’ pazjenti li għandhom 65 sena jew aktar mhuwiex biżżejjed biex jiġi stabbilit jekk jirrispondux b’mod differenti minn pazjenti iżgħar. Minħabba li hemm inċidenza ogħla ta’ infezzjonijiet fil-popolazzjoni anzjana inġenerali, għandha tingħata attenzjoni meta jiġu kkurati l-anzjani.</w:t>
      </w:r>
    </w:p>
    <w:p w14:paraId="3FB8A1B3" w14:textId="77777777" w:rsidR="00070688" w:rsidRPr="00BB0DAC" w:rsidRDefault="00070688" w:rsidP="00070688">
      <w:pPr>
        <w:suppressAutoHyphens/>
      </w:pPr>
    </w:p>
    <w:p w14:paraId="29201783" w14:textId="77777777" w:rsidR="00070688" w:rsidRPr="00A50D07" w:rsidRDefault="00070688" w:rsidP="00070688">
      <w:pPr>
        <w:suppressAutoHyphens/>
        <w:rPr>
          <w:u w:val="single"/>
        </w:rPr>
      </w:pPr>
      <w:r w:rsidRPr="00A50D07">
        <w:rPr>
          <w:u w:val="single"/>
        </w:rPr>
        <w:t>Polysorbate 80</w:t>
      </w:r>
    </w:p>
    <w:p w14:paraId="4F32BB01" w14:textId="77777777" w:rsidR="00070688" w:rsidRDefault="00070688" w:rsidP="00070688">
      <w:pPr>
        <w:suppressAutoHyphens/>
      </w:pPr>
    </w:p>
    <w:p w14:paraId="683CFAF7" w14:textId="232986C2" w:rsidR="00070688" w:rsidRPr="00BB0DAC" w:rsidRDefault="00070688" w:rsidP="00070688">
      <w:pPr>
        <w:suppressAutoHyphens/>
      </w:pPr>
      <w:r w:rsidRPr="00A50D07">
        <w:t xml:space="preserve">WEZENLA </w:t>
      </w:r>
      <w:r w:rsidRPr="00BB0DAC">
        <w:t xml:space="preserve">fih </w:t>
      </w:r>
      <w:r>
        <w:t>0.02 </w:t>
      </w:r>
      <w:r w:rsidRPr="00BB0DAC">
        <w:t xml:space="preserve">mg </w:t>
      </w:r>
      <w:r w:rsidRPr="00A50D07">
        <w:t>(45</w:t>
      </w:r>
      <w:r w:rsidRPr="00A50D07">
        <w:rPr>
          <w:spacing w:val="-1"/>
        </w:rPr>
        <w:t> </w:t>
      </w:r>
      <w:r w:rsidRPr="00A50D07">
        <w:t>mg/0.5</w:t>
      </w:r>
      <w:r w:rsidRPr="00A50D07">
        <w:rPr>
          <w:spacing w:val="-1"/>
        </w:rPr>
        <w:t> </w:t>
      </w:r>
      <w:r w:rsidRPr="00A50D07">
        <w:t>mL) jew 0.04 mg (90</w:t>
      </w:r>
      <w:r w:rsidRPr="00A50D07">
        <w:rPr>
          <w:spacing w:val="-1"/>
        </w:rPr>
        <w:t> </w:t>
      </w:r>
      <w:r w:rsidRPr="00A50D07">
        <w:t>mg/1.0</w:t>
      </w:r>
      <w:r w:rsidRPr="00A50D07">
        <w:rPr>
          <w:spacing w:val="-1"/>
        </w:rPr>
        <w:t> </w:t>
      </w:r>
      <w:r w:rsidRPr="00A50D07">
        <w:t xml:space="preserve">mL) </w:t>
      </w:r>
      <w:r w:rsidRPr="00BB0DAC">
        <w:t>ta’ polysorbate</w:t>
      </w:r>
      <w:r>
        <w:t> </w:t>
      </w:r>
      <w:r w:rsidRPr="00BB0DAC">
        <w:t>80 (E</w:t>
      </w:r>
      <w:r>
        <w:t> </w:t>
      </w:r>
      <w:r w:rsidRPr="00BB0DAC">
        <w:t xml:space="preserve">433) </w:t>
      </w:r>
      <w:r w:rsidR="00A50D07" w:rsidRPr="00DA5C0D">
        <w:t>f’kull unità ta’ doża li hija ekwivalenti ghal 0.04 mg/mL. Polysorbates jistgħu jikkawżaw reazzjonijiet allerġiċi</w:t>
      </w:r>
      <w:r w:rsidRPr="00BB0DAC">
        <w:t>.</w:t>
      </w:r>
    </w:p>
    <w:p w14:paraId="2D3EBCD4" w14:textId="77777777" w:rsidR="004504AD" w:rsidRPr="00DA3743" w:rsidRDefault="004504AD" w:rsidP="004504AD">
      <w:pPr>
        <w:suppressAutoHyphens/>
      </w:pPr>
    </w:p>
    <w:p w14:paraId="5ADEE05D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4.5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Interazzjoni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ma’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prodotti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mediċinali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oħra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forom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oħra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interazzjoni</w:t>
      </w:r>
    </w:p>
    <w:p w14:paraId="33523756" w14:textId="77777777" w:rsidR="004504AD" w:rsidRPr="00DA3743" w:rsidRDefault="004504AD" w:rsidP="004504AD">
      <w:pPr>
        <w:keepNext/>
        <w:suppressAutoHyphens/>
        <w:rPr>
          <w:bCs/>
        </w:rPr>
      </w:pPr>
    </w:p>
    <w:p w14:paraId="7421B921" w14:textId="77777777" w:rsidR="004504AD" w:rsidRPr="00DA3743" w:rsidRDefault="004504AD" w:rsidP="004504AD">
      <w:pPr>
        <w:suppressAutoHyphens/>
      </w:pPr>
      <w:r w:rsidRPr="00DA3743">
        <w:t>Vaċċini</w:t>
      </w:r>
      <w:r w:rsidRPr="00DA3743">
        <w:rPr>
          <w:spacing w:val="-7"/>
        </w:rPr>
        <w:t xml:space="preserve"> </w:t>
      </w:r>
      <w:r w:rsidRPr="00DA3743">
        <w:t>ħajjin</w:t>
      </w:r>
      <w:r w:rsidRPr="00DA3743">
        <w:rPr>
          <w:spacing w:val="-5"/>
        </w:rPr>
        <w:t xml:space="preserve"> </w:t>
      </w:r>
      <w:r w:rsidRPr="00DA3743">
        <w:t>m’għandhomx</w:t>
      </w:r>
      <w:r w:rsidRPr="00DA3743">
        <w:rPr>
          <w:spacing w:val="-6"/>
        </w:rPr>
        <w:t xml:space="preserve"> </w:t>
      </w:r>
      <w:r w:rsidRPr="00DA3743">
        <w:t>jingħataw</w:t>
      </w:r>
      <w:r w:rsidRPr="00DA3743">
        <w:rPr>
          <w:spacing w:val="-6"/>
        </w:rPr>
        <w:t xml:space="preserve"> </w:t>
      </w:r>
      <w:r w:rsidRPr="00DA3743">
        <w:t>fl-istess</w:t>
      </w:r>
      <w:r w:rsidRPr="00DA3743">
        <w:rPr>
          <w:spacing w:val="-7"/>
        </w:rPr>
        <w:t xml:space="preserve"> </w:t>
      </w:r>
      <w:r w:rsidRPr="00DA3743">
        <w:t>ħin</w:t>
      </w:r>
      <w:r w:rsidRPr="00DA3743">
        <w:rPr>
          <w:spacing w:val="-6"/>
        </w:rPr>
        <w:t xml:space="preserve"> </w:t>
      </w:r>
      <w:r w:rsidRPr="00DA3743">
        <w:t>ma’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WEZENLA.</w:t>
      </w:r>
    </w:p>
    <w:p w14:paraId="4CC80D7D" w14:textId="77777777" w:rsidR="004504AD" w:rsidRPr="00DA3743" w:rsidRDefault="004504AD" w:rsidP="004504AD">
      <w:pPr>
        <w:suppressAutoHyphens/>
      </w:pPr>
    </w:p>
    <w:p w14:paraId="31BA60D5" w14:textId="0B2398E5" w:rsidR="004504AD" w:rsidRPr="00DA3743" w:rsidRDefault="004504AD" w:rsidP="004504AD">
      <w:pPr>
        <w:suppressAutoHyphens/>
      </w:pPr>
      <w:r w:rsidRPr="00DA3743">
        <w:t xml:space="preserve">L-għoti ta’ vaċċini ħajjin (bħall-vaċċin tal-BCG) lil trabi esposti </w:t>
      </w:r>
      <w:r w:rsidRPr="00DA3743">
        <w:rPr>
          <w:i/>
        </w:rPr>
        <w:t xml:space="preserve">in utero </w:t>
      </w:r>
      <w:r w:rsidRPr="00DA3743">
        <w:t>għal ustekinumab mhux rakkomandat</w:t>
      </w:r>
      <w:r w:rsidRPr="00DA3743">
        <w:rPr>
          <w:spacing w:val="-3"/>
        </w:rPr>
        <w:t xml:space="preserve"> </w:t>
      </w:r>
      <w:r w:rsidRPr="000C4892">
        <w:t>għal</w:t>
      </w:r>
      <w:r w:rsidRPr="000C4892">
        <w:rPr>
          <w:spacing w:val="-1"/>
        </w:rPr>
        <w:t xml:space="preserve"> </w:t>
      </w:r>
      <w:r>
        <w:t>tnax</w:t>
      </w:r>
      <w:r w:rsidR="00AB5E91">
        <w:t>-</w:t>
      </w:r>
      <w:r>
        <w:t>il xahar</w:t>
      </w:r>
      <w:r w:rsidRPr="000C4892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t-twelid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sakemm</w:t>
      </w:r>
      <w:r w:rsidRPr="00DA3743">
        <w:rPr>
          <w:spacing w:val="-3"/>
        </w:rPr>
        <w:t xml:space="preserve"> </w:t>
      </w:r>
      <w:r w:rsidRPr="00DA3743">
        <w:t>il-livelli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fis-serum</w:t>
      </w:r>
      <w:r w:rsidRPr="00DA3743">
        <w:rPr>
          <w:spacing w:val="-2"/>
        </w:rPr>
        <w:t xml:space="preserve"> </w:t>
      </w:r>
      <w:r w:rsidRPr="00DA3743">
        <w:t>tat-trabi</w:t>
      </w:r>
      <w:r w:rsidRPr="00DA3743">
        <w:rPr>
          <w:spacing w:val="-2"/>
        </w:rPr>
        <w:t xml:space="preserve"> </w:t>
      </w:r>
      <w:r w:rsidRPr="00DA3743">
        <w:t xml:space="preserve">ma jkunux jistgħu jiġu osservati (ara sezzjonijiet 4.4 u 4.6). Jekk ikun hemm benefiċċju kliniku ċar </w:t>
      </w:r>
      <w:r w:rsidRPr="00DA3743">
        <w:lastRenderedPageBreak/>
        <w:t>għat-tarbija</w:t>
      </w:r>
      <w:r w:rsidRPr="00DA3743">
        <w:rPr>
          <w:spacing w:val="-2"/>
        </w:rPr>
        <w:t xml:space="preserve"> </w:t>
      </w:r>
      <w:r w:rsidRPr="00DA3743">
        <w:t>individwali,</w:t>
      </w:r>
      <w:r w:rsidRPr="00DA3743">
        <w:rPr>
          <w:spacing w:val="-3"/>
        </w:rPr>
        <w:t xml:space="preserve"> </w:t>
      </w:r>
      <w:r w:rsidRPr="00DA3743">
        <w:t>l-għoti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vaċċin</w:t>
      </w:r>
      <w:r w:rsidRPr="00DA3743">
        <w:rPr>
          <w:spacing w:val="-2"/>
        </w:rPr>
        <w:t xml:space="preserve"> </w:t>
      </w:r>
      <w:r w:rsidRPr="00DA3743">
        <w:t>ħaj</w:t>
      </w:r>
      <w:r w:rsidRPr="00DA3743">
        <w:rPr>
          <w:spacing w:val="-4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kkunsidrat</w:t>
      </w:r>
      <w:r w:rsidRPr="00DA3743">
        <w:rPr>
          <w:spacing w:val="-3"/>
        </w:rPr>
        <w:t xml:space="preserve"> </w:t>
      </w:r>
      <w:r w:rsidRPr="00DA3743">
        <w:t>f’punt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żmien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kmieni,</w:t>
      </w:r>
      <w:r w:rsidRPr="00DA3743">
        <w:rPr>
          <w:spacing w:val="-4"/>
        </w:rPr>
        <w:t xml:space="preserve"> </w:t>
      </w:r>
      <w:r w:rsidRPr="00DA3743">
        <w:t>jekk il-livelli ta’ ustekinumab fis-serum tat-tarbija ma jkunux jistgħu jiġu osservati.</w:t>
      </w:r>
    </w:p>
    <w:p w14:paraId="56219ED9" w14:textId="77777777" w:rsidR="004504AD" w:rsidRPr="00DA3743" w:rsidRDefault="004504AD" w:rsidP="004504AD">
      <w:pPr>
        <w:suppressAutoHyphens/>
      </w:pPr>
    </w:p>
    <w:p w14:paraId="62D7D202" w14:textId="65EBA78C" w:rsidR="004504AD" w:rsidRPr="00DA3743" w:rsidRDefault="004504AD" w:rsidP="004504AD">
      <w:pPr>
        <w:suppressAutoHyphens/>
      </w:pPr>
      <w:r w:rsidRPr="00DA3743">
        <w:t>Fl</w:t>
      </w:r>
      <w:r w:rsidRPr="00DA3743">
        <w:noBreakHyphen/>
        <w:t>analiżijiet tal-farmakokinetika ta’ popolazzjoni fl-istudji tal-fażi 3, kien studjat l-effett ta’ prodotti mediċinali</w:t>
      </w:r>
      <w:r w:rsidRPr="00DA3743">
        <w:rPr>
          <w:spacing w:val="-4"/>
        </w:rPr>
        <w:t xml:space="preserve"> </w:t>
      </w:r>
      <w:r w:rsidRPr="00DA3743">
        <w:t>konkomitanti</w:t>
      </w:r>
      <w:r w:rsidRPr="00DA3743">
        <w:rPr>
          <w:spacing w:val="-4"/>
        </w:rPr>
        <w:t xml:space="preserve"> </w:t>
      </w:r>
      <w:r w:rsidRPr="00DA3743">
        <w:t>użati</w:t>
      </w:r>
      <w:r w:rsidRPr="00DA3743">
        <w:rPr>
          <w:spacing w:val="-4"/>
        </w:rPr>
        <w:t xml:space="preserve"> </w:t>
      </w:r>
      <w:r w:rsidRPr="00DA3743">
        <w:t>l-aktar</w:t>
      </w:r>
      <w:r w:rsidRPr="00DA3743">
        <w:rPr>
          <w:spacing w:val="-4"/>
        </w:rPr>
        <w:t xml:space="preserve"> </w:t>
      </w:r>
      <w:r w:rsidRPr="00DA3743">
        <w:t>frekwenti</w:t>
      </w:r>
      <w:r w:rsidRPr="00DA3743">
        <w:rPr>
          <w:spacing w:val="-4"/>
        </w:rPr>
        <w:t xml:space="preserve"> </w:t>
      </w:r>
      <w:r w:rsidRPr="00DA3743">
        <w:t>f’pazjenti</w:t>
      </w:r>
      <w:r w:rsidRPr="00DA3743">
        <w:rPr>
          <w:spacing w:val="-4"/>
        </w:rPr>
        <w:t xml:space="preserve"> </w:t>
      </w:r>
      <w:r w:rsidRPr="00DA3743">
        <w:t>bil-psorijasi</w:t>
      </w:r>
      <w:r w:rsidRPr="00DA3743">
        <w:rPr>
          <w:spacing w:val="-4"/>
        </w:rPr>
        <w:t xml:space="preserve"> </w:t>
      </w:r>
      <w:r w:rsidRPr="00DA3743">
        <w:t>(inkluż</w:t>
      </w:r>
      <w:r w:rsidRPr="00DA3743">
        <w:rPr>
          <w:spacing w:val="-4"/>
        </w:rPr>
        <w:t xml:space="preserve"> </w:t>
      </w:r>
      <w:r w:rsidRPr="00DA3743">
        <w:t>paracetamol,</w:t>
      </w:r>
      <w:r w:rsidRPr="00DA3743">
        <w:rPr>
          <w:spacing w:val="-4"/>
        </w:rPr>
        <w:t xml:space="preserve"> </w:t>
      </w:r>
      <w:r w:rsidRPr="00DA3743">
        <w:t>ibuprofen, acetylsalicylic acid, metformin, atorvastatin, levothyroxine) fuq il-farmakokinetika ta’ ustekinumab. Ma kienx hemm indikazzjonijiet li dawn il-prodotti mediċinali konkomitanti ma jaqblux mal-prodott mediċinali. Il-bażi ta’ din l-analiżi kienet li mill-anqas 100 pazjent (&gt; 5% tal-popolazzjoni studjata) kienu kkurati fl-istess waqt b’dawn il-prodotti mediċinali għal mill-anqas 90% tal-perijodu ta’ l</w:t>
      </w:r>
      <w:r w:rsidRPr="00DA3743">
        <w:noBreakHyphen/>
        <w:t>istudju. Il-farmakokinetika ta’ ustekinumab ma ġietx affettwata mill-użu fl-istess ħin ta’ MTX, NSAIDs, 6</w:t>
      </w:r>
      <w:r w:rsidR="00070688" w:rsidRPr="00A50D07">
        <w:rPr>
          <w:spacing w:val="-2"/>
        </w:rPr>
        <w:noBreakHyphen/>
      </w:r>
      <w:r w:rsidRPr="00DA3743">
        <w:t>mercaptopurine, azathioprine u kortikosterojdi orali f’pazjenti b’artrite psorjatika, bil</w:t>
      </w:r>
      <w:r w:rsidRPr="00DA3743">
        <w:noBreakHyphen/>
        <w:t>marda ta’ Crohn jew b’kolite ulċerattiva, jew esponiment fil-passat għal mediċini kontra TNFα, f’pazjenti b’artrite psorijatika jew bil-marda ta’ Crohn jew perezz ta’ esponiment fil-passat għal sustanzi bijoloġiċi (i.e sustanzi kontra TNFα u/jew vedolizumab) f’pazjenti b’kolite ulċerattiva.</w:t>
      </w:r>
    </w:p>
    <w:p w14:paraId="0CA07524" w14:textId="77777777" w:rsidR="004504AD" w:rsidRPr="00DA3743" w:rsidRDefault="004504AD" w:rsidP="004504AD">
      <w:pPr>
        <w:suppressAutoHyphens/>
      </w:pPr>
    </w:p>
    <w:p w14:paraId="02BA9476" w14:textId="168DAAA7" w:rsidR="004504AD" w:rsidRPr="00DA3743" w:rsidRDefault="004504AD" w:rsidP="004504AD">
      <w:pPr>
        <w:suppressAutoHyphens/>
      </w:pPr>
      <w:r w:rsidRPr="00DA3743">
        <w:t>Ir-riżultati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studju</w:t>
      </w:r>
      <w:r w:rsidRPr="00DA3743">
        <w:rPr>
          <w:spacing w:val="-3"/>
        </w:rPr>
        <w:t xml:space="preserve"> </w:t>
      </w:r>
      <w:r w:rsidRPr="00DA3743">
        <w:rPr>
          <w:i/>
        </w:rPr>
        <w:t>in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vitro</w:t>
      </w:r>
      <w:r w:rsidRPr="00DA3743">
        <w:rPr>
          <w:i/>
          <w:spacing w:val="-2"/>
        </w:rPr>
        <w:t xml:space="preserve"> </w:t>
      </w:r>
      <w:r w:rsidR="00070688" w:rsidRPr="00BB0DAC">
        <w:rPr>
          <w:iCs/>
          <w:spacing w:val="-2"/>
        </w:rPr>
        <w:t>u studju ta’ fa</w:t>
      </w:r>
      <w:r w:rsidR="00CD1863">
        <w:rPr>
          <w:iCs/>
          <w:spacing w:val="-2"/>
        </w:rPr>
        <w:t>ż</w:t>
      </w:r>
      <w:r w:rsidR="00070688" w:rsidRPr="00BB0DAC">
        <w:rPr>
          <w:iCs/>
          <w:spacing w:val="-2"/>
        </w:rPr>
        <w:t>i</w:t>
      </w:r>
      <w:r w:rsidR="00070688">
        <w:rPr>
          <w:iCs/>
          <w:spacing w:val="-2"/>
        </w:rPr>
        <w:t> </w:t>
      </w:r>
      <w:r w:rsidR="00070688" w:rsidRPr="00BB0DAC">
        <w:rPr>
          <w:iCs/>
          <w:spacing w:val="-2"/>
        </w:rPr>
        <w:t>1 f’individwi bil-marda ta’ Crohn attiva</w:t>
      </w:r>
      <w:r w:rsidR="00070688"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jindikawx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hemm</w:t>
      </w:r>
      <w:r w:rsidRPr="00DA3743">
        <w:rPr>
          <w:spacing w:val="-3"/>
        </w:rPr>
        <w:t xml:space="preserve"> </w:t>
      </w:r>
      <w:r w:rsidRPr="00DA3743">
        <w:t>bżonn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jsiru</w:t>
      </w:r>
      <w:r w:rsidRPr="00DA3743">
        <w:rPr>
          <w:spacing w:val="-2"/>
        </w:rPr>
        <w:t xml:space="preserve"> </w:t>
      </w:r>
      <w:r w:rsidRPr="00DA3743">
        <w:t>tibdiliet</w:t>
      </w:r>
      <w:r w:rsidRPr="00DA3743">
        <w:rPr>
          <w:spacing w:val="-3"/>
        </w:rPr>
        <w:t xml:space="preserve"> </w:t>
      </w:r>
      <w:r w:rsidRPr="00DA3743">
        <w:t>tad-dożi</w:t>
      </w:r>
      <w:r w:rsidRPr="00DA3743">
        <w:rPr>
          <w:spacing w:val="-2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jkunu qed jingħataw sottostrati ta’ CYP450 fl-istess ħin (ara sezzjoni 5.2).</w:t>
      </w:r>
    </w:p>
    <w:p w14:paraId="4ADE370D" w14:textId="77777777" w:rsidR="004504AD" w:rsidRPr="00DA3743" w:rsidRDefault="004504AD" w:rsidP="004504AD">
      <w:pPr>
        <w:suppressAutoHyphens/>
      </w:pPr>
    </w:p>
    <w:p w14:paraId="49F2D2CE" w14:textId="77777777" w:rsidR="004504AD" w:rsidRPr="00DA3743" w:rsidRDefault="004504AD" w:rsidP="004504AD">
      <w:pPr>
        <w:suppressAutoHyphens/>
      </w:pPr>
      <w:r w:rsidRPr="00DA3743">
        <w:t xml:space="preserve">Fi studji dwar il-psorijasi, is-sigurtà u l-effikaċja ta’ </w:t>
      </w:r>
      <w:r w:rsidRPr="00DA3743">
        <w:rPr>
          <w:spacing w:val="-1"/>
        </w:rPr>
        <w:t>ustekinumab</w:t>
      </w:r>
      <w:r w:rsidRPr="00DA3743">
        <w:t xml:space="preserve"> flimkien ma’ immunosoppressanti, inklużi</w:t>
      </w:r>
      <w:r w:rsidRPr="00DA3743">
        <w:rPr>
          <w:spacing w:val="-1"/>
        </w:rPr>
        <w:t xml:space="preserve"> </w:t>
      </w:r>
      <w:r w:rsidRPr="00DA3743">
        <w:t>prodotti</w:t>
      </w:r>
      <w:r w:rsidRPr="00DA3743">
        <w:rPr>
          <w:spacing w:val="-1"/>
        </w:rPr>
        <w:t xml:space="preserve"> </w:t>
      </w:r>
      <w:r w:rsidRPr="00DA3743">
        <w:t>bijoloġiċi,</w:t>
      </w:r>
      <w:r w:rsidRPr="00DA3743">
        <w:rPr>
          <w:spacing w:val="-1"/>
        </w:rPr>
        <w:t xml:space="preserve"> </w:t>
      </w:r>
      <w:r w:rsidRPr="00DA3743">
        <w:t>jew</w:t>
      </w:r>
      <w:r w:rsidRPr="00DA3743">
        <w:rPr>
          <w:spacing w:val="-1"/>
        </w:rPr>
        <w:t xml:space="preserve"> </w:t>
      </w:r>
      <w:r w:rsidRPr="00DA3743">
        <w:t>fototerapija</w:t>
      </w:r>
      <w:r w:rsidRPr="00DA3743">
        <w:rPr>
          <w:spacing w:val="-1"/>
        </w:rPr>
        <w:t xml:space="preserve"> </w:t>
      </w:r>
      <w:r w:rsidRPr="00DA3743">
        <w:t>ma</w:t>
      </w:r>
      <w:r w:rsidRPr="00DA3743">
        <w:rPr>
          <w:spacing w:val="-1"/>
        </w:rPr>
        <w:t xml:space="preserve"> </w:t>
      </w:r>
      <w:r w:rsidRPr="00DA3743">
        <w:t>ġewx</w:t>
      </w:r>
      <w:r w:rsidRPr="00DA3743">
        <w:rPr>
          <w:spacing w:val="-1"/>
        </w:rPr>
        <w:t xml:space="preserve"> </w:t>
      </w:r>
      <w:r w:rsidRPr="00DA3743">
        <w:t>evalwati.</w:t>
      </w:r>
      <w:r w:rsidRPr="00DA3743">
        <w:rPr>
          <w:spacing w:val="-1"/>
        </w:rPr>
        <w:t xml:space="preserve"> </w:t>
      </w:r>
      <w:r w:rsidRPr="00DA3743">
        <w:t>Fi</w:t>
      </w:r>
      <w:r w:rsidRPr="00DA3743">
        <w:rPr>
          <w:spacing w:val="-1"/>
        </w:rPr>
        <w:t xml:space="preserve"> </w:t>
      </w:r>
      <w:r w:rsidRPr="00DA3743">
        <w:t>studji</w:t>
      </w:r>
      <w:r w:rsidRPr="00DA3743">
        <w:rPr>
          <w:spacing w:val="-1"/>
        </w:rPr>
        <w:t xml:space="preserve"> </w:t>
      </w:r>
      <w:r w:rsidRPr="00DA3743">
        <w:t>dwar</w:t>
      </w:r>
      <w:r w:rsidRPr="00DA3743">
        <w:rPr>
          <w:spacing w:val="-1"/>
        </w:rPr>
        <w:t xml:space="preserve"> </w:t>
      </w:r>
      <w:r w:rsidRPr="00DA3743">
        <w:t>artrite</w:t>
      </w:r>
      <w:r w:rsidRPr="00DA3743">
        <w:rPr>
          <w:spacing w:val="-1"/>
        </w:rPr>
        <w:t xml:space="preserve"> </w:t>
      </w:r>
      <w:r w:rsidRPr="00DA3743">
        <w:t>psorjatika,</w:t>
      </w:r>
      <w:r w:rsidRPr="00DA3743">
        <w:rPr>
          <w:spacing w:val="-1"/>
        </w:rPr>
        <w:t xml:space="preserve"> </w:t>
      </w:r>
      <w:r w:rsidRPr="00DA3743">
        <w:t>l-użu ta’</w:t>
      </w:r>
      <w:r w:rsidRPr="00DA3743">
        <w:rPr>
          <w:spacing w:val="-3"/>
        </w:rPr>
        <w:t xml:space="preserve"> </w:t>
      </w:r>
      <w:r w:rsidRPr="00DA3743">
        <w:t>MTX</w:t>
      </w:r>
      <w:r w:rsidRPr="00DA3743">
        <w:rPr>
          <w:spacing w:val="-3"/>
        </w:rPr>
        <w:t xml:space="preserve"> </w:t>
      </w:r>
      <w:r w:rsidRPr="00DA3743">
        <w:t>fl-istess</w:t>
      </w:r>
      <w:r w:rsidRPr="00DA3743">
        <w:rPr>
          <w:spacing w:val="-2"/>
        </w:rPr>
        <w:t xml:space="preserve"> </w:t>
      </w:r>
      <w:r w:rsidRPr="00DA3743">
        <w:t>ħin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jidhirx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influwenza</w:t>
      </w:r>
      <w:r w:rsidRPr="00DA3743">
        <w:rPr>
          <w:spacing w:val="-3"/>
        </w:rPr>
        <w:t xml:space="preserve"> </w:t>
      </w:r>
      <w:r w:rsidRPr="00DA3743">
        <w:t>s-sigurtà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rPr>
          <w:spacing w:val="-1"/>
        </w:rPr>
        <w:t>ustekinumab</w:t>
      </w:r>
      <w:r w:rsidRPr="00DA3743">
        <w:t>.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dwar il</w:t>
      </w:r>
      <w:r w:rsidRPr="00DA3743">
        <w:noBreakHyphen/>
        <w:t xml:space="preserve">marda ta’ Crohn u kolite ulċerattiva, l-użu konkomitanti ta’ mediċini immunosuppressivi jew kortikosterojdi ma deherx li jinfluwenza s-sigurtà jew l-effikaċja ta’ </w:t>
      </w:r>
      <w:r w:rsidRPr="00DA3743">
        <w:rPr>
          <w:spacing w:val="-1"/>
        </w:rPr>
        <w:t>ustekinumab</w:t>
      </w:r>
      <w:r w:rsidRPr="00DA3743">
        <w:t xml:space="preserve"> (ara sezzjoni 4.4).</w:t>
      </w:r>
    </w:p>
    <w:p w14:paraId="038DF498" w14:textId="77777777" w:rsidR="004504AD" w:rsidRPr="00DA3743" w:rsidRDefault="004504AD" w:rsidP="004504AD">
      <w:pPr>
        <w:suppressAutoHyphens/>
      </w:pPr>
    </w:p>
    <w:p w14:paraId="77ED10D4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4.6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Fertilità</w:t>
      </w:r>
      <w:r w:rsidRPr="00DA3743">
        <w:rPr>
          <w:b/>
          <w:bCs/>
        </w:rPr>
        <w:t>,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tqala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treddigħ</w:t>
      </w:r>
    </w:p>
    <w:p w14:paraId="5CAB9C43" w14:textId="77777777" w:rsidR="004504AD" w:rsidRPr="00DA3743" w:rsidRDefault="004504AD" w:rsidP="004504AD">
      <w:pPr>
        <w:keepNext/>
        <w:suppressAutoHyphens/>
        <w:rPr>
          <w:bCs/>
        </w:rPr>
      </w:pPr>
    </w:p>
    <w:p w14:paraId="3E968AEF" w14:textId="77777777" w:rsidR="004504AD" w:rsidRPr="00DA3743" w:rsidRDefault="004504AD" w:rsidP="004504AD">
      <w:pPr>
        <w:keepNext/>
        <w:suppressAutoHyphens/>
        <w:rPr>
          <w:spacing w:val="-4"/>
          <w:u w:val="single"/>
        </w:rPr>
      </w:pPr>
      <w:r w:rsidRPr="00DA3743">
        <w:rPr>
          <w:u w:val="single"/>
        </w:rPr>
        <w:t>Nisa</w:t>
      </w:r>
      <w:r w:rsidRPr="00DA3743">
        <w:rPr>
          <w:spacing w:val="-4"/>
          <w:u w:val="single"/>
        </w:rPr>
        <w:t xml:space="preserve"> </w:t>
      </w:r>
      <w:r w:rsidRPr="00DA3743">
        <w:rPr>
          <w:u w:val="single"/>
        </w:rPr>
        <w:t>li</w:t>
      </w:r>
      <w:r w:rsidRPr="00DA3743">
        <w:rPr>
          <w:spacing w:val="-3"/>
          <w:u w:val="single"/>
        </w:rPr>
        <w:t xml:space="preserve"> </w:t>
      </w:r>
      <w:r w:rsidRPr="00DA3743">
        <w:rPr>
          <w:u w:val="single"/>
        </w:rPr>
        <w:t>jistgħu</w:t>
      </w:r>
      <w:r w:rsidRPr="00DA3743">
        <w:rPr>
          <w:spacing w:val="-4"/>
          <w:u w:val="single"/>
        </w:rPr>
        <w:t xml:space="preserve"> </w:t>
      </w:r>
      <w:r w:rsidRPr="00DA3743">
        <w:rPr>
          <w:u w:val="single"/>
        </w:rPr>
        <w:t>joħorġu</w:t>
      </w:r>
      <w:r w:rsidRPr="00DA3743">
        <w:rPr>
          <w:spacing w:val="-4"/>
          <w:u w:val="single"/>
        </w:rPr>
        <w:t xml:space="preserve"> tqal</w:t>
      </w:r>
    </w:p>
    <w:p w14:paraId="305CCF70" w14:textId="77777777" w:rsidR="004504AD" w:rsidRPr="00DA3743" w:rsidRDefault="004504AD" w:rsidP="004504AD">
      <w:pPr>
        <w:keepNext/>
        <w:suppressAutoHyphens/>
      </w:pPr>
    </w:p>
    <w:p w14:paraId="738EC2A4" w14:textId="77777777" w:rsidR="004504AD" w:rsidRPr="00DA3743" w:rsidRDefault="004504AD" w:rsidP="004504AD">
      <w:pPr>
        <w:suppressAutoHyphens/>
      </w:pPr>
      <w:r w:rsidRPr="00DA3743">
        <w:t>Nisa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joħorġu</w:t>
      </w:r>
      <w:r w:rsidRPr="00DA3743">
        <w:rPr>
          <w:spacing w:val="-3"/>
        </w:rPr>
        <w:t xml:space="preserve"> </w:t>
      </w:r>
      <w:r w:rsidRPr="00DA3743">
        <w:t>tqal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jużaw</w:t>
      </w:r>
      <w:r w:rsidRPr="00DA3743">
        <w:rPr>
          <w:spacing w:val="-3"/>
        </w:rPr>
        <w:t xml:space="preserve"> </w:t>
      </w:r>
      <w:r w:rsidRPr="00DA3743">
        <w:t>kontraċettiv</w:t>
      </w:r>
      <w:r w:rsidRPr="00DA3743">
        <w:rPr>
          <w:spacing w:val="-3"/>
        </w:rPr>
        <w:t xml:space="preserve"> </w:t>
      </w:r>
      <w:r w:rsidRPr="00DA3743">
        <w:t>effettiv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għall-anqas</w:t>
      </w:r>
      <w:r w:rsidRPr="00DA3743">
        <w:rPr>
          <w:spacing w:val="-2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15-ġimgħa wara t-trattament.</w:t>
      </w:r>
    </w:p>
    <w:p w14:paraId="46CE0E4E" w14:textId="77777777" w:rsidR="004504AD" w:rsidRPr="00DA3743" w:rsidRDefault="004504AD" w:rsidP="004504AD">
      <w:pPr>
        <w:suppressAutoHyphens/>
      </w:pPr>
    </w:p>
    <w:p w14:paraId="6A07A292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Tqala</w:t>
      </w:r>
    </w:p>
    <w:p w14:paraId="41F4ABE2" w14:textId="77777777" w:rsidR="004504AD" w:rsidRPr="00DA3743" w:rsidRDefault="004504AD" w:rsidP="004504AD">
      <w:pPr>
        <w:keepNext/>
        <w:suppressAutoHyphens/>
      </w:pPr>
    </w:p>
    <w:p w14:paraId="6272C5B5" w14:textId="77777777" w:rsidR="004504AD" w:rsidRDefault="004504AD" w:rsidP="004504AD">
      <w:pPr>
        <w:keepNext/>
        <w:suppressAutoHyphens/>
      </w:pPr>
      <w:r w:rsidRPr="0054009B">
        <w:rPr>
          <w:i/>
          <w:iCs/>
        </w:rPr>
        <w:t xml:space="preserve">Data </w:t>
      </w:r>
      <w:r w:rsidRPr="0054009B">
        <w:t xml:space="preserve">minn numru moderat ta’ tqaliet miġbura b’mod prospettiv wara esponiment għal </w:t>
      </w:r>
      <w:r w:rsidRPr="00345FDB">
        <w:t>ustekinumab</w:t>
      </w:r>
      <w:r>
        <w:t xml:space="preserve"> </w:t>
      </w:r>
      <w:r w:rsidRPr="0054009B">
        <w:t>b’riżultati magħrufa, li jinkludu iktar minn 450 tqala esposti waqt l-ewwel trimestru, ma jindikawx</w:t>
      </w:r>
      <w:r>
        <w:t xml:space="preserve"> </w:t>
      </w:r>
      <w:r w:rsidRPr="0054009B">
        <w:t>riskju miżjud ta’ malformazzjonijiet konġenitali maġġuri fit-tarbija tat-twelid.</w:t>
      </w:r>
    </w:p>
    <w:p w14:paraId="68178AF7" w14:textId="77777777" w:rsidR="004504AD" w:rsidRPr="0054009B" w:rsidRDefault="004504AD" w:rsidP="004504AD">
      <w:pPr>
        <w:keepNext/>
        <w:suppressAutoHyphens/>
      </w:pPr>
    </w:p>
    <w:p w14:paraId="6A3B1A3E" w14:textId="77777777" w:rsidR="004504AD" w:rsidRDefault="004504AD" w:rsidP="004504AD">
      <w:pPr>
        <w:suppressAutoHyphens/>
      </w:pPr>
      <w:r w:rsidRPr="000C4892">
        <w:t>Studji f’annimali ma jurux effetti</w:t>
      </w:r>
      <w:r w:rsidRPr="000C4892">
        <w:rPr>
          <w:spacing w:val="-2"/>
        </w:rPr>
        <w:t xml:space="preserve"> </w:t>
      </w:r>
      <w:r w:rsidRPr="000C4892">
        <w:t>ħżiena</w:t>
      </w:r>
      <w:r w:rsidRPr="000C4892">
        <w:rPr>
          <w:spacing w:val="-3"/>
        </w:rPr>
        <w:t xml:space="preserve"> </w:t>
      </w:r>
      <w:r w:rsidRPr="000C4892">
        <w:t>diretti</w:t>
      </w:r>
      <w:r w:rsidRPr="000C4892">
        <w:rPr>
          <w:spacing w:val="-3"/>
        </w:rPr>
        <w:t xml:space="preserve"> </w:t>
      </w:r>
      <w:r w:rsidRPr="000C4892">
        <w:t>jew</w:t>
      </w:r>
      <w:r w:rsidRPr="000C4892">
        <w:rPr>
          <w:spacing w:val="-3"/>
        </w:rPr>
        <w:t xml:space="preserve"> </w:t>
      </w:r>
      <w:r w:rsidRPr="000C4892">
        <w:t>indiretti</w:t>
      </w:r>
      <w:r w:rsidRPr="000C4892">
        <w:rPr>
          <w:spacing w:val="-3"/>
        </w:rPr>
        <w:t xml:space="preserve"> </w:t>
      </w:r>
      <w:r w:rsidRPr="000C4892">
        <w:t>fuq</w:t>
      </w:r>
      <w:r w:rsidRPr="000C4892">
        <w:rPr>
          <w:spacing w:val="-3"/>
        </w:rPr>
        <w:t xml:space="preserve"> </w:t>
      </w:r>
      <w:r w:rsidRPr="000C4892">
        <w:t>it-tqala,</w:t>
      </w:r>
      <w:r w:rsidRPr="000C4892">
        <w:rPr>
          <w:spacing w:val="-2"/>
        </w:rPr>
        <w:t xml:space="preserve"> </w:t>
      </w:r>
      <w:r w:rsidRPr="000C4892">
        <w:t>fuq</w:t>
      </w:r>
      <w:r w:rsidRPr="000C4892">
        <w:rPr>
          <w:spacing w:val="-2"/>
        </w:rPr>
        <w:t xml:space="preserve"> </w:t>
      </w:r>
      <w:r w:rsidRPr="000C4892">
        <w:t>l-iżvilupp</w:t>
      </w:r>
      <w:r w:rsidRPr="000C4892">
        <w:rPr>
          <w:spacing w:val="-2"/>
        </w:rPr>
        <w:t xml:space="preserve"> </w:t>
      </w:r>
      <w:r w:rsidRPr="000C4892">
        <w:t>ta’</w:t>
      </w:r>
      <w:r w:rsidRPr="000C4892">
        <w:rPr>
          <w:spacing w:val="-2"/>
        </w:rPr>
        <w:t xml:space="preserve"> </w:t>
      </w:r>
      <w:r w:rsidRPr="000C4892">
        <w:t>l-embriju/fetu,</w:t>
      </w:r>
      <w:r w:rsidRPr="000C4892">
        <w:rPr>
          <w:spacing w:val="-3"/>
        </w:rPr>
        <w:t xml:space="preserve"> </w:t>
      </w:r>
      <w:r w:rsidRPr="000C4892">
        <w:t>ħlas</w:t>
      </w:r>
      <w:r w:rsidRPr="000C4892">
        <w:rPr>
          <w:spacing w:val="-3"/>
        </w:rPr>
        <w:t xml:space="preserve"> </w:t>
      </w:r>
      <w:r w:rsidRPr="000C4892">
        <w:t>jew</w:t>
      </w:r>
      <w:r w:rsidRPr="000C4892">
        <w:rPr>
          <w:spacing w:val="-3"/>
        </w:rPr>
        <w:t xml:space="preserve"> </w:t>
      </w:r>
      <w:r w:rsidRPr="000C4892">
        <w:t>żvilupp</w:t>
      </w:r>
      <w:r w:rsidRPr="000C4892">
        <w:rPr>
          <w:spacing w:val="-3"/>
        </w:rPr>
        <w:t xml:space="preserve"> </w:t>
      </w:r>
      <w:r w:rsidRPr="000C4892">
        <w:t>wara</w:t>
      </w:r>
      <w:r w:rsidRPr="000C4892">
        <w:rPr>
          <w:spacing w:val="-3"/>
        </w:rPr>
        <w:t xml:space="preserve"> </w:t>
      </w:r>
      <w:r w:rsidRPr="000C4892">
        <w:t>t</w:t>
      </w:r>
      <w:r w:rsidRPr="000C4892">
        <w:noBreakHyphen/>
        <w:t xml:space="preserve">twelid (ara sezzjoni 5.3). </w:t>
      </w:r>
    </w:p>
    <w:p w14:paraId="786AA7AB" w14:textId="77777777" w:rsidR="004504AD" w:rsidRDefault="004504AD" w:rsidP="004504AD">
      <w:pPr>
        <w:suppressAutoHyphens/>
      </w:pPr>
    </w:p>
    <w:p w14:paraId="2EAF4196" w14:textId="77777777" w:rsidR="004504AD" w:rsidRPr="000C4892" w:rsidRDefault="004504AD" w:rsidP="004504AD">
      <w:pPr>
        <w:suppressAutoHyphens/>
      </w:pPr>
      <w:r w:rsidRPr="0054009B">
        <w:t>Madankollu, l-esperjenza klinika disponibbli hija limitata.</w:t>
      </w:r>
      <w:r>
        <w:t xml:space="preserve"> </w:t>
      </w:r>
      <w:r w:rsidRPr="000C4892">
        <w:t xml:space="preserve">Bћala prekawzjoni hu preferribli li ma jintuzax </w:t>
      </w:r>
      <w:r>
        <w:t>WEZENLA</w:t>
      </w:r>
      <w:r w:rsidRPr="000C4892">
        <w:t xml:space="preserve"> waqt it-tqala.</w:t>
      </w:r>
    </w:p>
    <w:p w14:paraId="1473D1B7" w14:textId="77777777" w:rsidR="004504AD" w:rsidRPr="000C4892" w:rsidRDefault="004504AD" w:rsidP="004504AD">
      <w:pPr>
        <w:suppressAutoHyphens/>
      </w:pPr>
    </w:p>
    <w:p w14:paraId="3A411220" w14:textId="1C87937B" w:rsidR="004504AD" w:rsidRPr="00DA3743" w:rsidRDefault="004504AD" w:rsidP="004504AD">
      <w:pPr>
        <w:suppressAutoHyphens/>
      </w:pPr>
      <w:r w:rsidRPr="000C4892">
        <w:t>Ustekinumab</w:t>
      </w:r>
      <w:r w:rsidRPr="000C4892">
        <w:rPr>
          <w:spacing w:val="-3"/>
        </w:rPr>
        <w:t xml:space="preserve"> </w:t>
      </w:r>
      <w:r w:rsidRPr="000C4892">
        <w:t>jgħaddi</w:t>
      </w:r>
      <w:r w:rsidRPr="000C4892">
        <w:rPr>
          <w:spacing w:val="-3"/>
        </w:rPr>
        <w:t xml:space="preserve"> </w:t>
      </w:r>
      <w:r w:rsidRPr="000C4892">
        <w:t>mill-plaċenta</w:t>
      </w:r>
      <w:r w:rsidRPr="000C4892">
        <w:rPr>
          <w:spacing w:val="-3"/>
        </w:rPr>
        <w:t xml:space="preserve"> </w:t>
      </w:r>
      <w:r w:rsidRPr="000C4892">
        <w:t>u</w:t>
      </w:r>
      <w:r w:rsidRPr="000C4892">
        <w:rPr>
          <w:spacing w:val="-3"/>
        </w:rPr>
        <w:t xml:space="preserve"> </w:t>
      </w:r>
      <w:r w:rsidRPr="000C4892">
        <w:t>ġie</w:t>
      </w:r>
      <w:r w:rsidRPr="000C4892">
        <w:rPr>
          <w:spacing w:val="-3"/>
        </w:rPr>
        <w:t xml:space="preserve"> </w:t>
      </w:r>
      <w:r w:rsidRPr="000C4892">
        <w:t>osservat</w:t>
      </w:r>
      <w:r w:rsidRPr="000C4892">
        <w:rPr>
          <w:spacing w:val="-3"/>
        </w:rPr>
        <w:t xml:space="preserve"> </w:t>
      </w:r>
      <w:r w:rsidRPr="000C4892">
        <w:t>fis-serum</w:t>
      </w:r>
      <w:r w:rsidRPr="000C4892">
        <w:rPr>
          <w:spacing w:val="-3"/>
        </w:rPr>
        <w:t xml:space="preserve"> </w:t>
      </w:r>
      <w:r w:rsidRPr="000C4892">
        <w:t>ta’</w:t>
      </w:r>
      <w:r w:rsidRPr="000C4892">
        <w:rPr>
          <w:spacing w:val="-3"/>
        </w:rPr>
        <w:t xml:space="preserve"> </w:t>
      </w:r>
      <w:r w:rsidRPr="000C4892">
        <w:t>trabi</w:t>
      </w:r>
      <w:r w:rsidRPr="000C4892">
        <w:rPr>
          <w:spacing w:val="-3"/>
        </w:rPr>
        <w:t xml:space="preserve"> </w:t>
      </w:r>
      <w:r w:rsidRPr="000C4892">
        <w:t>mwielda</w:t>
      </w:r>
      <w:r w:rsidRPr="000C4892">
        <w:rPr>
          <w:spacing w:val="-3"/>
        </w:rPr>
        <w:t xml:space="preserve"> </w:t>
      </w:r>
      <w:r w:rsidRPr="000C4892">
        <w:t>minn</w:t>
      </w:r>
      <w:r w:rsidRPr="000C4892">
        <w:rPr>
          <w:spacing w:val="-3"/>
        </w:rPr>
        <w:t xml:space="preserve"> </w:t>
      </w:r>
      <w:r w:rsidRPr="000C4892">
        <w:t>pazjenti</w:t>
      </w:r>
      <w:r w:rsidRPr="000C4892">
        <w:rPr>
          <w:spacing w:val="-3"/>
        </w:rPr>
        <w:t xml:space="preserve"> </w:t>
      </w:r>
      <w:r w:rsidRPr="000C4892">
        <w:t>nisa ttrattati b’ustekinumab waqt it-tqala. L-impatt kliniku ta’ dan mhuwiex magħruf, madanakollu, ir</w:t>
      </w:r>
      <w:r w:rsidRPr="000C4892">
        <w:noBreakHyphen/>
        <w:t xml:space="preserve">riskju ta’ infezzjoni fi trabi esposti </w:t>
      </w:r>
      <w:r w:rsidRPr="000C4892">
        <w:rPr>
          <w:i/>
        </w:rPr>
        <w:t xml:space="preserve">in utero </w:t>
      </w:r>
      <w:r w:rsidRPr="000C4892">
        <w:t xml:space="preserve">għal ustekinumab jista’ jiżdied wara t-twelid. L-għoti ta’ vaċċini ħajjin (bħall-vaċċin tal-BCG) lil trabi esposti </w:t>
      </w:r>
      <w:r w:rsidRPr="000C4892">
        <w:rPr>
          <w:i/>
        </w:rPr>
        <w:t xml:space="preserve">in utero </w:t>
      </w:r>
      <w:r w:rsidRPr="000C4892">
        <w:t>għal ustekinumab mhux rakkomandat</w:t>
      </w:r>
      <w:r w:rsidRPr="000C4892">
        <w:rPr>
          <w:spacing w:val="-3"/>
        </w:rPr>
        <w:t xml:space="preserve"> </w:t>
      </w:r>
      <w:r w:rsidRPr="000C4892">
        <w:t>għal</w:t>
      </w:r>
      <w:r w:rsidRPr="000C4892">
        <w:rPr>
          <w:spacing w:val="-2"/>
        </w:rPr>
        <w:t xml:space="preserve"> </w:t>
      </w:r>
      <w:r>
        <w:t>tnax</w:t>
      </w:r>
      <w:r w:rsidR="00AB5E91">
        <w:t>-</w:t>
      </w:r>
      <w:r>
        <w:t>il xahar</w:t>
      </w:r>
      <w:r w:rsidRPr="000C4892">
        <w:rPr>
          <w:spacing w:val="-3"/>
        </w:rPr>
        <w:t xml:space="preserve"> </w:t>
      </w:r>
      <w:r w:rsidRPr="000C4892">
        <w:t>wara</w:t>
      </w:r>
      <w:r w:rsidRPr="000C4892">
        <w:rPr>
          <w:spacing w:val="-3"/>
        </w:rPr>
        <w:t xml:space="preserve"> </w:t>
      </w:r>
      <w:r w:rsidRPr="000C4892">
        <w:t>t-twelid</w:t>
      </w:r>
      <w:r w:rsidRPr="000C4892">
        <w:rPr>
          <w:spacing w:val="-3"/>
        </w:rPr>
        <w:t xml:space="preserve"> </w:t>
      </w:r>
      <w:r w:rsidRPr="000C4892">
        <w:t>jew</w:t>
      </w:r>
      <w:r w:rsidRPr="000C4892">
        <w:rPr>
          <w:spacing w:val="-3"/>
        </w:rPr>
        <w:t xml:space="preserve"> </w:t>
      </w:r>
      <w:r w:rsidRPr="000C4892">
        <w:t>sakemm</w:t>
      </w:r>
      <w:r w:rsidRPr="000C4892">
        <w:rPr>
          <w:spacing w:val="-3"/>
        </w:rPr>
        <w:t xml:space="preserve"> </w:t>
      </w:r>
      <w:r w:rsidRPr="000C4892">
        <w:t>il-livelli</w:t>
      </w:r>
      <w:r w:rsidRPr="000C4892">
        <w:rPr>
          <w:spacing w:val="-3"/>
        </w:rPr>
        <w:t xml:space="preserve"> </w:t>
      </w:r>
      <w:r w:rsidRPr="000C4892">
        <w:t>ta’</w:t>
      </w:r>
      <w:r w:rsidRPr="000C4892">
        <w:rPr>
          <w:spacing w:val="-3"/>
        </w:rPr>
        <w:t xml:space="preserve"> </w:t>
      </w:r>
      <w:r w:rsidRPr="000C4892">
        <w:t>ustekinumab</w:t>
      </w:r>
      <w:r w:rsidRPr="000C4892">
        <w:rPr>
          <w:spacing w:val="-3"/>
        </w:rPr>
        <w:t xml:space="preserve"> </w:t>
      </w:r>
      <w:r w:rsidRPr="000C4892">
        <w:t>fis-serum</w:t>
      </w:r>
      <w:r w:rsidRPr="000C4892">
        <w:rPr>
          <w:spacing w:val="-2"/>
        </w:rPr>
        <w:t xml:space="preserve"> </w:t>
      </w:r>
      <w:r w:rsidRPr="000C4892">
        <w:t>tat-trabi</w:t>
      </w:r>
      <w:r w:rsidRPr="000C4892">
        <w:rPr>
          <w:spacing w:val="-3"/>
        </w:rPr>
        <w:t xml:space="preserve"> </w:t>
      </w:r>
      <w:r w:rsidRPr="000C4892">
        <w:t>ma jkunux jistgħu jiġu osservati (ara sezzjonijiet 4.4 u 4.5). Jekk ikun hemm benefiċċju kliniku ċar għat-tarbija</w:t>
      </w:r>
      <w:r w:rsidRPr="000C4892">
        <w:rPr>
          <w:spacing w:val="-5"/>
        </w:rPr>
        <w:t xml:space="preserve"> </w:t>
      </w:r>
      <w:r w:rsidRPr="000C4892">
        <w:t>individwali,</w:t>
      </w:r>
      <w:r w:rsidRPr="000C4892">
        <w:rPr>
          <w:spacing w:val="-3"/>
        </w:rPr>
        <w:t xml:space="preserve"> </w:t>
      </w:r>
      <w:r w:rsidRPr="000C4892">
        <w:t>l-għoti</w:t>
      </w:r>
      <w:r w:rsidRPr="000C4892">
        <w:rPr>
          <w:spacing w:val="-4"/>
        </w:rPr>
        <w:t xml:space="preserve"> </w:t>
      </w:r>
      <w:r w:rsidRPr="000C4892">
        <w:t>ta’</w:t>
      </w:r>
      <w:r w:rsidRPr="000C4892">
        <w:rPr>
          <w:spacing w:val="-2"/>
        </w:rPr>
        <w:t xml:space="preserve"> </w:t>
      </w:r>
      <w:r w:rsidRPr="000C4892">
        <w:t>vaċċin</w:t>
      </w:r>
      <w:r w:rsidRPr="000C4892">
        <w:rPr>
          <w:spacing w:val="-2"/>
        </w:rPr>
        <w:t xml:space="preserve"> </w:t>
      </w:r>
      <w:r w:rsidRPr="000C4892">
        <w:t>ħaj</w:t>
      </w:r>
      <w:r w:rsidRPr="000C4892">
        <w:rPr>
          <w:spacing w:val="-4"/>
        </w:rPr>
        <w:t xml:space="preserve"> </w:t>
      </w:r>
      <w:r w:rsidRPr="000C4892">
        <w:t>jista’</w:t>
      </w:r>
      <w:r w:rsidRPr="000C4892">
        <w:rPr>
          <w:spacing w:val="-3"/>
        </w:rPr>
        <w:t xml:space="preserve"> </w:t>
      </w:r>
      <w:r w:rsidRPr="000C4892">
        <w:t>jiġi</w:t>
      </w:r>
      <w:r w:rsidRPr="000C4892">
        <w:rPr>
          <w:spacing w:val="-3"/>
        </w:rPr>
        <w:t xml:space="preserve"> </w:t>
      </w:r>
      <w:r w:rsidRPr="000C4892">
        <w:t>kkunsidrat</w:t>
      </w:r>
      <w:r w:rsidRPr="000C4892">
        <w:rPr>
          <w:spacing w:val="-3"/>
        </w:rPr>
        <w:t xml:space="preserve"> </w:t>
      </w:r>
      <w:r w:rsidRPr="000C4892">
        <w:t>f’punt</w:t>
      </w:r>
      <w:r w:rsidRPr="000C4892">
        <w:rPr>
          <w:spacing w:val="-3"/>
        </w:rPr>
        <w:t xml:space="preserve"> </w:t>
      </w:r>
      <w:r w:rsidRPr="000C4892">
        <w:t>ta’</w:t>
      </w:r>
      <w:r w:rsidRPr="000C4892">
        <w:rPr>
          <w:spacing w:val="-3"/>
        </w:rPr>
        <w:t xml:space="preserve"> </w:t>
      </w:r>
      <w:r w:rsidRPr="000C4892">
        <w:t>żmien</w:t>
      </w:r>
      <w:r w:rsidRPr="000C4892">
        <w:rPr>
          <w:spacing w:val="-3"/>
        </w:rPr>
        <w:t xml:space="preserve"> </w:t>
      </w:r>
      <w:r w:rsidRPr="000C4892">
        <w:t>iktar</w:t>
      </w:r>
      <w:r w:rsidRPr="000C4892">
        <w:rPr>
          <w:spacing w:val="-3"/>
        </w:rPr>
        <w:t xml:space="preserve"> </w:t>
      </w:r>
      <w:r w:rsidRPr="000C4892">
        <w:t>kmieni,</w:t>
      </w:r>
      <w:r w:rsidRPr="000C4892">
        <w:rPr>
          <w:spacing w:val="-3"/>
        </w:rPr>
        <w:t xml:space="preserve"> </w:t>
      </w:r>
      <w:r w:rsidRPr="000C4892">
        <w:t>jekk il-livelli ta’ ustekinumab fis-serum tat-tarbija ma jkunux jistgħu jiġu osservati.</w:t>
      </w:r>
    </w:p>
    <w:p w14:paraId="6D613BC0" w14:textId="77777777" w:rsidR="004504AD" w:rsidRPr="00DA3743" w:rsidRDefault="004504AD" w:rsidP="004504AD">
      <w:pPr>
        <w:suppressAutoHyphens/>
        <w:rPr>
          <w:spacing w:val="-2"/>
          <w:u w:val="single"/>
        </w:rPr>
      </w:pPr>
    </w:p>
    <w:p w14:paraId="463E24B1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Treddigħ</w:t>
      </w:r>
    </w:p>
    <w:p w14:paraId="59128286" w14:textId="77777777" w:rsidR="004504AD" w:rsidRPr="00DA3743" w:rsidRDefault="004504AD" w:rsidP="004504AD">
      <w:pPr>
        <w:keepNext/>
        <w:suppressAutoHyphens/>
      </w:pPr>
    </w:p>
    <w:p w14:paraId="362641EC" w14:textId="77777777" w:rsidR="004504AD" w:rsidRPr="00DA3743" w:rsidRDefault="004504AD" w:rsidP="004504AD">
      <w:pPr>
        <w:suppressAutoHyphens/>
      </w:pPr>
      <w:r w:rsidRPr="00DA3743">
        <w:t>Data</w:t>
      </w:r>
      <w:r w:rsidRPr="00DA3743">
        <w:rPr>
          <w:spacing w:val="-3"/>
        </w:rPr>
        <w:t xml:space="preserve"> </w:t>
      </w:r>
      <w:r w:rsidRPr="00DA3743">
        <w:t>ristretta</w:t>
      </w:r>
      <w:r w:rsidRPr="00DA3743">
        <w:rPr>
          <w:spacing w:val="-3"/>
        </w:rPr>
        <w:t xml:space="preserve"> </w:t>
      </w:r>
      <w:r w:rsidRPr="00DA3743">
        <w:t>mil-letteratura</w:t>
      </w:r>
      <w:r w:rsidRPr="00DA3743">
        <w:rPr>
          <w:spacing w:val="-3"/>
        </w:rPr>
        <w:t xml:space="preserve"> </w:t>
      </w:r>
      <w:r w:rsidRPr="00DA3743">
        <w:t>medika</w:t>
      </w:r>
      <w:r w:rsidRPr="00DA3743">
        <w:rPr>
          <w:spacing w:val="-3"/>
        </w:rPr>
        <w:t xml:space="preserve"> </w:t>
      </w:r>
      <w:r w:rsidRPr="00DA3743">
        <w:t>ppublikata</w:t>
      </w:r>
      <w:r w:rsidRPr="00DA3743">
        <w:rPr>
          <w:spacing w:val="-3"/>
        </w:rPr>
        <w:t xml:space="preserve"> </w:t>
      </w:r>
      <w:r w:rsidRPr="00DA3743">
        <w:t>tissuġerixxi</w:t>
      </w:r>
      <w:r w:rsidRPr="00DA3743">
        <w:rPr>
          <w:spacing w:val="-3"/>
        </w:rPr>
        <w:t xml:space="preserve"> </w:t>
      </w:r>
      <w:r w:rsidRPr="00DA3743">
        <w:t>liustekinumab</w:t>
      </w:r>
      <w:r w:rsidRPr="00DA3743">
        <w:rPr>
          <w:spacing w:val="-5"/>
        </w:rPr>
        <w:t xml:space="preserve"> </w:t>
      </w:r>
      <w:r w:rsidRPr="00DA3743">
        <w:t>jiġi</w:t>
      </w:r>
      <w:r w:rsidRPr="00DA3743">
        <w:rPr>
          <w:spacing w:val="-3"/>
        </w:rPr>
        <w:t xml:space="preserve"> </w:t>
      </w:r>
      <w:r w:rsidRPr="00DA3743">
        <w:t>eliminat</w:t>
      </w:r>
      <w:r w:rsidRPr="00DA3743">
        <w:rPr>
          <w:spacing w:val="-3"/>
        </w:rPr>
        <w:t xml:space="preserve"> </w:t>
      </w:r>
      <w:r w:rsidRPr="00DA3743">
        <w:t>mill-ħalib</w:t>
      </w:r>
      <w:r w:rsidRPr="00DA3743">
        <w:rPr>
          <w:spacing w:val="-2"/>
        </w:rPr>
        <w:t xml:space="preserve"> </w:t>
      </w:r>
      <w:r w:rsidRPr="00DA3743">
        <w:t>tas</w:t>
      </w:r>
      <w:r w:rsidRPr="00DA3743">
        <w:noBreakHyphen/>
        <w:t xml:space="preserve">sider f’ammonti żgħar ħafna. M’huwiex magħruf jekk ustekinumab jiġix assorbit fil-ġisem wara li </w:t>
      </w:r>
      <w:r w:rsidRPr="00DA3743">
        <w:lastRenderedPageBreak/>
        <w:t xml:space="preserve">jittieħed mill-ħalq. Minħabba r-reazzjonijiet avversi li jista’ jkun hemm minn ustekinumab fi trabi li qed jieħdu l-ħalib tas-sider, gћandha tittieћed deċiżjoni jekk il-mara twaqqafx it-treddigћ jew twaqqafx it-trattament bi WEZENLA, u sa 15-il ġimgħa wara t-trattament, jew jitwaqqafx WEZENLA għal kollox, wara li jiġi kkunsidrat il-benefiċċju ta’ treddigћ gћat-tarbija u l-benefiċċju tat-trattament </w:t>
      </w:r>
      <w:r w:rsidRPr="00DA3743">
        <w:rPr>
          <w:spacing w:val="-2"/>
        </w:rPr>
        <w:t>gћall</w:t>
      </w:r>
      <w:r w:rsidRPr="00DA3743">
        <w:rPr>
          <w:spacing w:val="-2"/>
        </w:rPr>
        <w:noBreakHyphen/>
        <w:t>omm.</w:t>
      </w:r>
    </w:p>
    <w:p w14:paraId="74BBBC25" w14:textId="77777777" w:rsidR="004504AD" w:rsidRPr="00DA3743" w:rsidRDefault="004504AD" w:rsidP="004504AD">
      <w:pPr>
        <w:suppressAutoHyphens/>
        <w:rPr>
          <w:spacing w:val="-2"/>
          <w:u w:val="single"/>
        </w:rPr>
      </w:pPr>
    </w:p>
    <w:p w14:paraId="612DC73C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Fertilità</w:t>
      </w:r>
    </w:p>
    <w:p w14:paraId="344122F0" w14:textId="77777777" w:rsidR="004504AD" w:rsidRPr="00DA3743" w:rsidRDefault="004504AD" w:rsidP="004504AD">
      <w:pPr>
        <w:keepNext/>
        <w:suppressAutoHyphens/>
      </w:pPr>
    </w:p>
    <w:p w14:paraId="41E6185F" w14:textId="77777777" w:rsidR="004504AD" w:rsidRPr="00DA3743" w:rsidRDefault="004504AD" w:rsidP="004504AD">
      <w:pPr>
        <w:suppressAutoHyphens/>
      </w:pPr>
      <w:r w:rsidRPr="00DA3743">
        <w:t>L-effett</w:t>
      </w:r>
      <w:r w:rsidRPr="00DA3743">
        <w:rPr>
          <w:spacing w:val="-8"/>
        </w:rPr>
        <w:t xml:space="preserve"> </w:t>
      </w:r>
      <w:r w:rsidRPr="00DA3743">
        <w:t>ta’</w:t>
      </w:r>
      <w:r w:rsidRPr="00DA3743">
        <w:rPr>
          <w:spacing w:val="-7"/>
        </w:rPr>
        <w:t xml:space="preserve"> </w:t>
      </w:r>
      <w:r w:rsidRPr="00DA3743">
        <w:t>ustekinumab</w:t>
      </w:r>
      <w:r w:rsidRPr="00DA3743">
        <w:rPr>
          <w:spacing w:val="-7"/>
        </w:rPr>
        <w:t xml:space="preserve"> </w:t>
      </w:r>
      <w:r w:rsidRPr="00DA3743">
        <w:t>fuq</w:t>
      </w:r>
      <w:r w:rsidRPr="00DA3743">
        <w:rPr>
          <w:spacing w:val="-7"/>
        </w:rPr>
        <w:t xml:space="preserve"> </w:t>
      </w:r>
      <w:r w:rsidRPr="00DA3743">
        <w:t>il-fertilità</w:t>
      </w:r>
      <w:r w:rsidRPr="00DA3743">
        <w:rPr>
          <w:spacing w:val="-7"/>
        </w:rPr>
        <w:t xml:space="preserve"> </w:t>
      </w:r>
      <w:r w:rsidRPr="00DA3743">
        <w:t>fil-bniedem</w:t>
      </w:r>
      <w:r w:rsidRPr="00DA3743">
        <w:rPr>
          <w:spacing w:val="-7"/>
        </w:rPr>
        <w:t xml:space="preserve"> </w:t>
      </w:r>
      <w:r w:rsidRPr="00DA3743">
        <w:t>għadu</w:t>
      </w:r>
      <w:r w:rsidRPr="00DA3743">
        <w:rPr>
          <w:spacing w:val="-6"/>
        </w:rPr>
        <w:t xml:space="preserve"> </w:t>
      </w:r>
      <w:r w:rsidRPr="00DA3743">
        <w:t>ma</w:t>
      </w:r>
      <w:r w:rsidRPr="00DA3743">
        <w:rPr>
          <w:spacing w:val="-6"/>
        </w:rPr>
        <w:t xml:space="preserve"> </w:t>
      </w:r>
      <w:r w:rsidRPr="00DA3743">
        <w:t>ġiex</w:t>
      </w:r>
      <w:r w:rsidRPr="00DA3743">
        <w:rPr>
          <w:spacing w:val="-7"/>
        </w:rPr>
        <w:t xml:space="preserve"> </w:t>
      </w:r>
      <w:r w:rsidRPr="00DA3743">
        <w:t>evalwat</w:t>
      </w:r>
      <w:r w:rsidRPr="00DA3743">
        <w:rPr>
          <w:spacing w:val="-7"/>
        </w:rPr>
        <w:t xml:space="preserve"> </w:t>
      </w:r>
      <w:r w:rsidRPr="00DA3743">
        <w:t>(ara</w:t>
      </w:r>
      <w:r w:rsidRPr="00DA3743">
        <w:rPr>
          <w:spacing w:val="-7"/>
        </w:rPr>
        <w:t xml:space="preserve"> </w:t>
      </w:r>
      <w:r w:rsidRPr="00DA3743">
        <w:t>sezzjoni</w:t>
      </w:r>
      <w:r w:rsidRPr="00DA3743">
        <w:rPr>
          <w:spacing w:val="-6"/>
        </w:rPr>
        <w:t> </w:t>
      </w:r>
      <w:r w:rsidRPr="00DA3743">
        <w:rPr>
          <w:spacing w:val="-2"/>
        </w:rPr>
        <w:t>5.3).</w:t>
      </w:r>
    </w:p>
    <w:p w14:paraId="3341BD6B" w14:textId="77777777" w:rsidR="004504AD" w:rsidRPr="00DA3743" w:rsidRDefault="004504AD" w:rsidP="004504AD">
      <w:pPr>
        <w:suppressAutoHyphens/>
      </w:pPr>
    </w:p>
    <w:p w14:paraId="7C0C8197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4.7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Effetti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fuq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il-ħila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biex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issuq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tħaddem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  <w:spacing w:val="-2"/>
        </w:rPr>
        <w:t>magni</w:t>
      </w:r>
    </w:p>
    <w:p w14:paraId="06D48840" w14:textId="77777777" w:rsidR="004504AD" w:rsidRPr="00DA3743" w:rsidRDefault="004504AD" w:rsidP="004504AD">
      <w:pPr>
        <w:keepNext/>
        <w:suppressAutoHyphens/>
        <w:rPr>
          <w:bCs/>
        </w:rPr>
      </w:pPr>
    </w:p>
    <w:p w14:paraId="227BC59C" w14:textId="77777777" w:rsidR="004504AD" w:rsidRPr="00DA3743" w:rsidRDefault="004504AD" w:rsidP="004504AD">
      <w:pPr>
        <w:suppressAutoHyphens/>
      </w:pPr>
      <w:r w:rsidRPr="00DA3743">
        <w:t>WEZENLA</w:t>
      </w:r>
      <w:r w:rsidRPr="00DA3743">
        <w:rPr>
          <w:spacing w:val="-3"/>
        </w:rPr>
        <w:t xml:space="preserve"> </w:t>
      </w:r>
      <w:r w:rsidRPr="00DA3743">
        <w:t>m’għandu</w:t>
      </w:r>
      <w:r w:rsidRPr="00DA3743">
        <w:rPr>
          <w:spacing w:val="-2"/>
        </w:rPr>
        <w:t xml:space="preserve"> </w:t>
      </w:r>
      <w:r w:rsidRPr="00DA3743">
        <w:t>l-ebda</w:t>
      </w:r>
      <w:r w:rsidRPr="00DA3743">
        <w:rPr>
          <w:spacing w:val="-2"/>
        </w:rPr>
        <w:t xml:space="preserve"> </w:t>
      </w:r>
      <w:r w:rsidRPr="00DA3743">
        <w:t>effett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ftit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xejn</w:t>
      </w:r>
      <w:r w:rsidRPr="00DA3743">
        <w:rPr>
          <w:spacing w:val="-2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effett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il-ħila</w:t>
      </w:r>
      <w:r w:rsidRPr="00DA3743">
        <w:rPr>
          <w:spacing w:val="-3"/>
        </w:rPr>
        <w:t xml:space="preserve"> </w:t>
      </w:r>
      <w:r w:rsidRPr="00DA3743">
        <w:t>biex</w:t>
      </w:r>
      <w:r w:rsidRPr="00DA3743">
        <w:rPr>
          <w:spacing w:val="-3"/>
        </w:rPr>
        <w:t xml:space="preserve"> </w:t>
      </w:r>
      <w:r w:rsidRPr="00DA3743">
        <w:t>issuq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 xml:space="preserve">tħaddem </w:t>
      </w:r>
      <w:r w:rsidRPr="00DA3743">
        <w:rPr>
          <w:spacing w:val="-2"/>
        </w:rPr>
        <w:t>magni.</w:t>
      </w:r>
    </w:p>
    <w:p w14:paraId="0158BAA8" w14:textId="77777777" w:rsidR="004504AD" w:rsidRPr="00DA3743" w:rsidRDefault="004504AD" w:rsidP="004504AD">
      <w:pPr>
        <w:suppressAutoHyphens/>
      </w:pPr>
    </w:p>
    <w:p w14:paraId="43FD6F5C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4.8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Effetti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mhux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mixtieqa</w:t>
      </w:r>
    </w:p>
    <w:p w14:paraId="6CA5FC54" w14:textId="77777777" w:rsidR="004504AD" w:rsidRPr="00DA3743" w:rsidRDefault="004504AD" w:rsidP="004504AD">
      <w:pPr>
        <w:keepNext/>
        <w:suppressAutoHyphens/>
        <w:rPr>
          <w:bCs/>
        </w:rPr>
      </w:pPr>
    </w:p>
    <w:p w14:paraId="36CE1B00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Sommarju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tal-profil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tas-</w:t>
      </w:r>
      <w:r w:rsidRPr="00DA3743">
        <w:rPr>
          <w:spacing w:val="-2"/>
          <w:u w:val="single"/>
        </w:rPr>
        <w:t>sigurtà</w:t>
      </w:r>
    </w:p>
    <w:p w14:paraId="1BEEABD7" w14:textId="77777777" w:rsidR="004504AD" w:rsidRPr="00DA3743" w:rsidRDefault="004504AD" w:rsidP="004504AD">
      <w:pPr>
        <w:keepNext/>
        <w:suppressAutoHyphens/>
      </w:pPr>
    </w:p>
    <w:p w14:paraId="2E430C9B" w14:textId="77777777" w:rsidR="004504AD" w:rsidRPr="00DA3743" w:rsidRDefault="004504AD" w:rsidP="004504AD">
      <w:pPr>
        <w:suppressAutoHyphens/>
      </w:pPr>
      <w:r w:rsidRPr="00DA3743">
        <w:t>L-iktar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avversi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(&gt; 5%)</w:t>
      </w:r>
      <w:r w:rsidRPr="00DA3743">
        <w:rPr>
          <w:spacing w:val="-3"/>
        </w:rPr>
        <w:t xml:space="preserve"> </w:t>
      </w:r>
      <w:r w:rsidRPr="00DA3743">
        <w:t>f’perijodi</w:t>
      </w:r>
      <w:r w:rsidRPr="00DA3743">
        <w:rPr>
          <w:spacing w:val="-3"/>
        </w:rPr>
        <w:t xml:space="preserve"> </w:t>
      </w:r>
      <w:r w:rsidRPr="00DA3743">
        <w:t>kkontrollati</w:t>
      </w:r>
      <w:r w:rsidRPr="00DA3743">
        <w:rPr>
          <w:spacing w:val="-3"/>
        </w:rPr>
        <w:t xml:space="preserve"> </w:t>
      </w:r>
      <w:r w:rsidRPr="00DA3743">
        <w:t>tal-istudji</w:t>
      </w:r>
      <w:r w:rsidRPr="00DA3743">
        <w:rPr>
          <w:spacing w:val="-2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il-psorijasi,</w:t>
      </w:r>
      <w:r w:rsidRPr="00DA3743">
        <w:rPr>
          <w:spacing w:val="-2"/>
        </w:rPr>
        <w:t xml:space="preserve"> </w:t>
      </w:r>
      <w:r w:rsidRPr="00DA3743">
        <w:t>l</w:t>
      </w:r>
      <w:r w:rsidRPr="00DA3743">
        <w:noBreakHyphen/>
        <w:t>artrite psorjatika, il-marda ta’ Crohn u kolite ulċerattiva fl-adulti b’ustekinumab kienu nażofarinġite u uġigħ ta’ ras. Il-biċċa l-kbira kienu kkunsidrati bħala ħfief u ma kinux jeħtieġu t-twaqqif tal-kura tal</w:t>
      </w:r>
      <w:r w:rsidRPr="00DA3743">
        <w:noBreakHyphen/>
        <w:t xml:space="preserve">istudju. L-iktar reazzjonijiet avversi serji li ġew irrappurtati għal </w:t>
      </w:r>
      <w:r w:rsidRPr="00DA3743">
        <w:rPr>
          <w:spacing w:val="-1"/>
        </w:rPr>
        <w:t>ustekinumab</w:t>
      </w:r>
      <w:r w:rsidRPr="00DA3743">
        <w:t xml:space="preserve"> kienu reazzjonijiet serji ta’ sensittività eċċessiva li jinkludu anafilassi (ara sezzjoni 4.4). Il-profil ta’ sigurtà globali kien simili għall-pazjenti bi psorijasi, artrite psorijatika, il-marda ta’ Crohn u kolite ulċerattiva.</w:t>
      </w:r>
    </w:p>
    <w:p w14:paraId="5D47644F" w14:textId="77777777" w:rsidR="004504AD" w:rsidRPr="00DA3743" w:rsidRDefault="004504AD" w:rsidP="004504AD">
      <w:pPr>
        <w:suppressAutoHyphens/>
        <w:rPr>
          <w:u w:val="single"/>
        </w:rPr>
      </w:pPr>
    </w:p>
    <w:p w14:paraId="16E007EA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Lista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tabulata</w:t>
      </w:r>
      <w:r w:rsidRPr="00DA3743">
        <w:rPr>
          <w:spacing w:val="-7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7"/>
          <w:u w:val="single"/>
        </w:rPr>
        <w:t xml:space="preserve"> </w:t>
      </w:r>
      <w:r w:rsidRPr="00DA3743">
        <w:rPr>
          <w:u w:val="single"/>
        </w:rPr>
        <w:t>reazzjonijiet</w:t>
      </w:r>
      <w:r w:rsidRPr="00DA3743">
        <w:rPr>
          <w:spacing w:val="-7"/>
          <w:u w:val="single"/>
        </w:rPr>
        <w:t xml:space="preserve"> </w:t>
      </w:r>
      <w:r w:rsidRPr="00DA3743">
        <w:rPr>
          <w:spacing w:val="-2"/>
          <w:u w:val="single"/>
        </w:rPr>
        <w:t>avversi</w:t>
      </w:r>
    </w:p>
    <w:p w14:paraId="2B9C4DFD" w14:textId="77777777" w:rsidR="004504AD" w:rsidRPr="00DA3743" w:rsidRDefault="004504AD" w:rsidP="004504AD">
      <w:pPr>
        <w:keepNext/>
        <w:suppressAutoHyphens/>
      </w:pPr>
    </w:p>
    <w:p w14:paraId="26689C4F" w14:textId="6464625D" w:rsidR="004504AD" w:rsidRPr="00DA3743" w:rsidRDefault="004504AD" w:rsidP="00070688">
      <w:pPr>
        <w:suppressAutoHyphens/>
      </w:pPr>
      <w:r w:rsidRPr="00DA3743">
        <w:t>It-tagħrif ta’ sigurtà deskritt hawn taħt jirrifletti esponiment għal ustekinumab fl-adulti fi 14-il studju kkontrollat ta’ fażi 2 u fażi 3 ta’6 7</w:t>
      </w:r>
      <w:r w:rsidR="00070688">
        <w:t>10 </w:t>
      </w:r>
      <w:r w:rsidRPr="00DA3743">
        <w:t>pazjent</w:t>
      </w:r>
      <w:r w:rsidR="00070688">
        <w:t>i</w:t>
      </w:r>
      <w:r w:rsidRPr="00DA3743">
        <w:t xml:space="preserve"> (4 135 bi psorijasi u/jew artrite psorjatika, 1 749 bil</w:t>
      </w:r>
      <w:r w:rsidRPr="00DA3743">
        <w:noBreakHyphen/>
        <w:t>marda ta’ Crohn u 82</w:t>
      </w:r>
      <w:r w:rsidR="00070688">
        <w:t>6</w:t>
      </w:r>
      <w:r w:rsidRPr="00DA3743">
        <w:t xml:space="preserve"> pazjent b’kolite ulċerattiva). Dan jinkludi esponiment għal </w:t>
      </w:r>
      <w:r w:rsidRPr="0085072F">
        <w:t>ustekinumab</w:t>
      </w:r>
      <w:r w:rsidRPr="00DA3743">
        <w:t xml:space="preserve"> fil</w:t>
      </w:r>
      <w:r w:rsidRPr="00DA3743">
        <w:noBreakHyphen/>
        <w:t xml:space="preserve">perijodi kkontrollati u mhux ikkontrollati tal-istudji kliniċi </w:t>
      </w:r>
      <w:r w:rsidR="00070688" w:rsidRPr="00A50D07">
        <w:t>f</w:t>
      </w:r>
      <w:r w:rsidR="00070688" w:rsidRPr="00A50D07">
        <w:rPr>
          <w:rFonts w:hint="eastAsia"/>
        </w:rPr>
        <w:t>’</w:t>
      </w:r>
      <w:r w:rsidR="00070688" w:rsidRPr="00A50D07">
        <w:t>pazjenti bi psorijasi, artrite psorjatika,</w:t>
      </w:r>
      <w:r w:rsidR="00CD1863">
        <w:t xml:space="preserve"> </w:t>
      </w:r>
      <w:r w:rsidR="00070688" w:rsidRPr="00A50D07">
        <w:t>marda ta</w:t>
      </w:r>
      <w:r w:rsidR="00070688" w:rsidRPr="00A50D07">
        <w:rPr>
          <w:rFonts w:hint="eastAsia"/>
        </w:rPr>
        <w:t>’</w:t>
      </w:r>
      <w:r w:rsidR="00070688" w:rsidRPr="00A50D07">
        <w:t xml:space="preserve"> Crohn jew kolite ulċerattiva</w:t>
      </w:r>
      <w:r w:rsidR="00070688" w:rsidRPr="00DA3743">
        <w:t xml:space="preserve"> </w:t>
      </w:r>
      <w:r w:rsidRPr="00DA3743">
        <w:t xml:space="preserve">għal mill-inqas 6 xhur </w:t>
      </w:r>
      <w:r w:rsidR="00070688" w:rsidRPr="00A50D07">
        <w:t xml:space="preserve">(4 577 pazjent) </w:t>
      </w:r>
      <w:r w:rsidRPr="00DA3743">
        <w:t xml:space="preserve">jew </w:t>
      </w:r>
      <w:r w:rsidR="00070688" w:rsidRPr="00A50D07">
        <w:t>mill-anqas</w:t>
      </w:r>
      <w:r w:rsidR="00070688" w:rsidRPr="00DA3743">
        <w:t xml:space="preserve"> </w:t>
      </w:r>
      <w:r w:rsidRPr="00DA3743">
        <w:t xml:space="preserve">sena </w:t>
      </w:r>
      <w:r w:rsidR="00070688">
        <w:t>(</w:t>
      </w:r>
      <w:r w:rsidRPr="00DA3743">
        <w:t>3 </w:t>
      </w:r>
      <w:r w:rsidR="00070688">
        <w:t>648 </w:t>
      </w:r>
      <w:r w:rsidRPr="00DA3743">
        <w:t>pazjent</w:t>
      </w:r>
      <w:r w:rsidR="008F16C3">
        <w:t>)</w:t>
      </w:r>
      <w:r w:rsidR="00070688">
        <w:t>.</w:t>
      </w:r>
      <w:r w:rsidRPr="00DA3743">
        <w:rPr>
          <w:spacing w:val="-3"/>
        </w:rPr>
        <w:t xml:space="preserve"> </w:t>
      </w:r>
      <w:r w:rsidR="00070688" w:rsidRPr="00A50D07">
        <w:t xml:space="preserve">2 194 pazjent </w:t>
      </w:r>
      <w:r w:rsidRPr="00DA3743">
        <w:t>bi</w:t>
      </w:r>
      <w:r w:rsidRPr="00DA3743">
        <w:rPr>
          <w:spacing w:val="-5"/>
        </w:rPr>
        <w:t xml:space="preserve"> </w:t>
      </w:r>
      <w:r w:rsidRPr="00DA3743">
        <w:t>psorijasi,</w:t>
      </w:r>
      <w:r w:rsidRPr="00DA3743">
        <w:rPr>
          <w:spacing w:val="-3"/>
        </w:rPr>
        <w:t xml:space="preserve"> </w:t>
      </w:r>
      <w:r w:rsidRPr="00DA3743">
        <w:t>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kolite</w:t>
      </w:r>
      <w:r w:rsidRPr="00DA3743">
        <w:rPr>
          <w:spacing w:val="-3"/>
        </w:rPr>
        <w:t xml:space="preserve"> </w:t>
      </w:r>
      <w:r w:rsidRPr="00DA3743">
        <w:t>ulċerattiva</w:t>
      </w:r>
      <w:r w:rsidR="00070688">
        <w:t xml:space="preserve"> kienu esposti</w:t>
      </w:r>
      <w:r w:rsidRPr="00DA3743">
        <w:t xml:space="preserve"> għal mill-anqas 4 </w:t>
      </w:r>
      <w:r w:rsidR="00070688">
        <w:t xml:space="preserve">snin </w:t>
      </w:r>
      <w:r w:rsidR="00070688" w:rsidRPr="00A50D07">
        <w:t>filwaqt li 1 148 pazjent bi psorijasi jew marda ta</w:t>
      </w:r>
      <w:r w:rsidR="00070688" w:rsidRPr="00A50D07">
        <w:rPr>
          <w:rFonts w:hint="eastAsia"/>
        </w:rPr>
        <w:t>’</w:t>
      </w:r>
      <w:r w:rsidR="00070688" w:rsidRPr="00A50D07">
        <w:t xml:space="preserve"> Crohn kienu esposti għal mill-anqas</w:t>
      </w:r>
      <w:r w:rsidR="00070688" w:rsidRPr="00DA3743">
        <w:t xml:space="preserve"> </w:t>
      </w:r>
      <w:r w:rsidRPr="00DA3743">
        <w:t>5 snin.</w:t>
      </w:r>
    </w:p>
    <w:p w14:paraId="16413B6C" w14:textId="77777777" w:rsidR="004504AD" w:rsidRPr="00DA3743" w:rsidRDefault="004504AD" w:rsidP="004504AD">
      <w:pPr>
        <w:suppressAutoHyphens/>
      </w:pPr>
    </w:p>
    <w:p w14:paraId="5F9164F7" w14:textId="7400D2EB" w:rsidR="004504AD" w:rsidRPr="00DA3743" w:rsidRDefault="004504AD" w:rsidP="004504AD">
      <w:pPr>
        <w:suppressAutoHyphens/>
      </w:pPr>
      <w:r w:rsidRPr="00DA3743">
        <w:t>Tabella </w:t>
      </w:r>
      <w:r w:rsidR="00E82D1A">
        <w:t>1</w:t>
      </w:r>
      <w:r w:rsidRPr="00DA3743">
        <w:t xml:space="preserve"> tagħti lista tar-reazzjonijiet avversi mill-istudji kliniċi tal-psorijasi, artrite psorijatika, il</w:t>
      </w:r>
      <w:r w:rsidRPr="00DA3743">
        <w:noBreakHyphen/>
        <w:t>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kolite</w:t>
      </w:r>
      <w:r w:rsidRPr="00DA3743">
        <w:rPr>
          <w:spacing w:val="-3"/>
        </w:rPr>
        <w:t xml:space="preserve"> </w:t>
      </w:r>
      <w:r w:rsidRPr="00DA3743">
        <w:t>ulċerattiva</w:t>
      </w:r>
      <w:r w:rsidRPr="00DA3743">
        <w:rPr>
          <w:spacing w:val="-2"/>
        </w:rPr>
        <w:t xml:space="preserve"> </w:t>
      </w:r>
      <w:r w:rsidRPr="00DA3743">
        <w:t>fl-adulti</w:t>
      </w:r>
      <w:r w:rsidRPr="00DA3743">
        <w:rPr>
          <w:spacing w:val="-3"/>
        </w:rPr>
        <w:t xml:space="preserve"> </w:t>
      </w:r>
      <w:r w:rsidRPr="00DA3743">
        <w:t>kif</w:t>
      </w:r>
      <w:r w:rsidRPr="00DA3743">
        <w:rPr>
          <w:spacing w:val="-3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avversi</w:t>
      </w:r>
      <w:r w:rsidRPr="00DA3743">
        <w:rPr>
          <w:spacing w:val="-3"/>
        </w:rPr>
        <w:t xml:space="preserve"> </w:t>
      </w:r>
      <w:r w:rsidRPr="00DA3743">
        <w:t>rrappurtati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esperjenza ta’ wara t-tqegħid fis-suq. Ir-reazzjonijiet avversi huma kklassifikati skont is-sistema tal</w:t>
      </w:r>
      <w:r w:rsidRPr="00DA3743">
        <w:noBreakHyphen/>
        <w:t>klassifika tal-organi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l-frekwenza</w:t>
      </w:r>
      <w:r w:rsidRPr="00DA3743">
        <w:rPr>
          <w:spacing w:val="-5"/>
        </w:rPr>
        <w:t xml:space="preserve"> </w:t>
      </w:r>
      <w:r w:rsidRPr="00DA3743">
        <w:t>bl-użu</w:t>
      </w:r>
      <w:r w:rsidRPr="00DA3743">
        <w:rPr>
          <w:spacing w:val="-5"/>
        </w:rPr>
        <w:t xml:space="preserve"> </w:t>
      </w:r>
      <w:r w:rsidRPr="00DA3743">
        <w:t>tal-konvenzjoni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ġejja:</w:t>
      </w:r>
      <w:r w:rsidRPr="00DA3743">
        <w:rPr>
          <w:spacing w:val="-6"/>
        </w:rPr>
        <w:t xml:space="preserve"> </w:t>
      </w:r>
      <w:r w:rsidRPr="00DA3743">
        <w:t>komuni</w:t>
      </w:r>
      <w:r w:rsidRPr="00DA3743">
        <w:rPr>
          <w:spacing w:val="-6"/>
        </w:rPr>
        <w:t xml:space="preserve"> </w:t>
      </w:r>
      <w:r w:rsidRPr="00DA3743">
        <w:t>ħafna</w:t>
      </w:r>
      <w:r w:rsidRPr="00DA3743">
        <w:rPr>
          <w:spacing w:val="-6"/>
        </w:rPr>
        <w:t xml:space="preserve"> </w:t>
      </w:r>
      <w:r w:rsidRPr="00DA3743">
        <w:t>(≥ 1/10),</w:t>
      </w:r>
      <w:r w:rsidRPr="00DA3743">
        <w:rPr>
          <w:spacing w:val="-6"/>
        </w:rPr>
        <w:t xml:space="preserve"> </w:t>
      </w:r>
      <w:r w:rsidRPr="00DA3743">
        <w:t>komuni</w:t>
      </w:r>
      <w:r w:rsidRPr="00DA3743">
        <w:rPr>
          <w:spacing w:val="-6"/>
        </w:rPr>
        <w:t xml:space="preserve"> </w:t>
      </w:r>
      <w:r w:rsidRPr="00DA3743">
        <w:t>(≥ 1/100</w:t>
      </w:r>
      <w:r w:rsidRPr="00DA3743">
        <w:rPr>
          <w:spacing w:val="-5"/>
        </w:rPr>
        <w:t xml:space="preserve"> sa</w:t>
      </w:r>
      <w:r w:rsidRPr="00DA3743">
        <w:t> &lt; 1/10),</w:t>
      </w:r>
      <w:r w:rsidRPr="00DA3743">
        <w:rPr>
          <w:spacing w:val="-2"/>
        </w:rPr>
        <w:t xml:space="preserve"> </w:t>
      </w:r>
      <w:r w:rsidRPr="00DA3743">
        <w:t>mhux</w:t>
      </w:r>
      <w:r w:rsidRPr="00DA3743">
        <w:rPr>
          <w:spacing w:val="-2"/>
        </w:rPr>
        <w:t xml:space="preserve"> </w:t>
      </w:r>
      <w:r w:rsidRPr="00DA3743">
        <w:t>komuni</w:t>
      </w:r>
      <w:r w:rsidRPr="00DA3743">
        <w:rPr>
          <w:spacing w:val="-2"/>
        </w:rPr>
        <w:t xml:space="preserve"> </w:t>
      </w:r>
      <w:r w:rsidRPr="00DA3743">
        <w:t>(≥ 1/1 000</w:t>
      </w:r>
      <w:r w:rsidRPr="00DA3743">
        <w:rPr>
          <w:spacing w:val="-2"/>
        </w:rPr>
        <w:t xml:space="preserve"> </w:t>
      </w:r>
      <w:r w:rsidRPr="00DA3743">
        <w:t>sa &lt; 1/100),</w:t>
      </w:r>
      <w:r w:rsidRPr="00DA3743">
        <w:rPr>
          <w:spacing w:val="-2"/>
        </w:rPr>
        <w:t xml:space="preserve"> </w:t>
      </w:r>
      <w:r w:rsidRPr="00DA3743">
        <w:t>rari</w:t>
      </w:r>
      <w:r w:rsidRPr="00DA3743">
        <w:rPr>
          <w:spacing w:val="-2"/>
        </w:rPr>
        <w:t xml:space="preserve"> </w:t>
      </w:r>
      <w:r w:rsidRPr="00DA3743">
        <w:t>(≥ 1/10 000</w:t>
      </w:r>
      <w:r w:rsidRPr="00DA3743">
        <w:rPr>
          <w:spacing w:val="-2"/>
        </w:rPr>
        <w:t xml:space="preserve"> </w:t>
      </w:r>
      <w:r w:rsidRPr="00DA3743">
        <w:t>sa &lt; 1/1 000),</w:t>
      </w:r>
      <w:r w:rsidRPr="00DA3743">
        <w:rPr>
          <w:spacing w:val="-2"/>
        </w:rPr>
        <w:t xml:space="preserve"> r</w:t>
      </w:r>
      <w:r w:rsidRPr="00DA3743">
        <w:t>ari</w:t>
      </w:r>
      <w:r w:rsidRPr="00DA3743">
        <w:rPr>
          <w:spacing w:val="-2"/>
        </w:rPr>
        <w:t xml:space="preserve"> </w:t>
      </w:r>
      <w:r w:rsidRPr="00DA3743">
        <w:t>ħafna</w:t>
      </w:r>
      <w:r w:rsidRPr="00DA3743">
        <w:rPr>
          <w:spacing w:val="-2"/>
        </w:rPr>
        <w:t xml:space="preserve"> </w:t>
      </w:r>
      <w:r w:rsidRPr="00DA3743">
        <w:t>( &lt; 1/10 000), mhux magħruf (ma tistax tittieħed stima mid-data disponibbli). F’kull sezzjoni ta’ frekwenza, l-effetti mhux mixtieqa huma mniżżla skont is-serjetà tagħhom, bl-aktar serji jitniżżlu l</w:t>
      </w:r>
      <w:r w:rsidRPr="00DA3743">
        <w:noBreakHyphen/>
        <w:t>ewwel.</w:t>
      </w:r>
    </w:p>
    <w:p w14:paraId="67DB438D" w14:textId="77777777" w:rsidR="004504AD" w:rsidRPr="00DA3743" w:rsidRDefault="004504AD" w:rsidP="004504AD">
      <w:pPr>
        <w:suppressAutoHyphens/>
      </w:pPr>
    </w:p>
    <w:p w14:paraId="61BB60AC" w14:textId="6AB7A17A" w:rsidR="004504AD" w:rsidRPr="00DA3743" w:rsidRDefault="004504AD" w:rsidP="004504AD">
      <w:pPr>
        <w:keepNext/>
        <w:suppressAutoHyphens/>
        <w:rPr>
          <w:b/>
          <w:bCs/>
          <w:iCs/>
          <w:spacing w:val="-2"/>
        </w:rPr>
      </w:pPr>
      <w:r w:rsidRPr="00DA3743">
        <w:rPr>
          <w:b/>
          <w:bCs/>
          <w:iCs/>
        </w:rPr>
        <w:t>Tabella</w:t>
      </w:r>
      <w:r w:rsidRPr="00DA3743">
        <w:rPr>
          <w:b/>
          <w:bCs/>
          <w:iCs/>
          <w:spacing w:val="-6"/>
        </w:rPr>
        <w:t> </w:t>
      </w:r>
      <w:r w:rsidR="002F3742">
        <w:rPr>
          <w:b/>
          <w:bCs/>
          <w:iCs/>
          <w:spacing w:val="-10"/>
        </w:rPr>
        <w:t>1</w:t>
      </w:r>
      <w:r w:rsidRPr="00DA3743">
        <w:rPr>
          <w:b/>
          <w:bCs/>
          <w:iCs/>
          <w:spacing w:val="-10"/>
        </w:rPr>
        <w:t>.</w:t>
      </w:r>
      <w:r w:rsidRPr="00DA3743">
        <w:rPr>
          <w:b/>
          <w:bCs/>
          <w:iCs/>
        </w:rPr>
        <w:t xml:space="preserve"> Lista</w:t>
      </w:r>
      <w:r w:rsidRPr="00DA3743">
        <w:rPr>
          <w:b/>
          <w:bCs/>
          <w:iCs/>
          <w:spacing w:val="-10"/>
        </w:rPr>
        <w:t xml:space="preserve"> </w:t>
      </w:r>
      <w:r w:rsidRPr="00DA3743">
        <w:rPr>
          <w:b/>
          <w:bCs/>
          <w:iCs/>
        </w:rPr>
        <w:t>tar-reazzjonijiet</w:t>
      </w:r>
      <w:r w:rsidRPr="00DA3743">
        <w:rPr>
          <w:b/>
          <w:bCs/>
          <w:iCs/>
          <w:spacing w:val="-10"/>
        </w:rPr>
        <w:t xml:space="preserve"> </w:t>
      </w:r>
      <w:r w:rsidRPr="00DA3743">
        <w:rPr>
          <w:b/>
          <w:bCs/>
          <w:iCs/>
          <w:spacing w:val="-2"/>
        </w:rPr>
        <w:t>avversi</w:t>
      </w:r>
    </w:p>
    <w:p w14:paraId="6C788843" w14:textId="77777777" w:rsidR="004504AD" w:rsidRPr="00DA3743" w:rsidRDefault="004504AD" w:rsidP="004504AD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2683"/>
        <w:gridCol w:w="6381"/>
      </w:tblGrid>
      <w:tr w:rsidR="004504AD" w:rsidRPr="00DA3743" w14:paraId="1ECACAB8" w14:textId="77777777" w:rsidTr="003B2504">
        <w:trPr>
          <w:trHeight w:val="20"/>
          <w:tblHeader/>
        </w:trPr>
        <w:tc>
          <w:tcPr>
            <w:tcW w:w="1480" w:type="pct"/>
          </w:tcPr>
          <w:p w14:paraId="6710741D" w14:textId="77777777" w:rsidR="004504AD" w:rsidRPr="00DA3743" w:rsidRDefault="004504AD" w:rsidP="003B2504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t>Sistema</w:t>
            </w:r>
            <w:r w:rsidRPr="00DA3743">
              <w:rPr>
                <w:b/>
                <w:spacing w:val="-14"/>
              </w:rPr>
              <w:t xml:space="preserve"> </w:t>
            </w:r>
            <w:r w:rsidRPr="00DA3743">
              <w:rPr>
                <w:b/>
              </w:rPr>
              <w:t>tal-klassifika</w:t>
            </w:r>
            <w:r w:rsidRPr="00DA3743">
              <w:rPr>
                <w:b/>
                <w:spacing w:val="-14"/>
              </w:rPr>
              <w:t xml:space="preserve"> </w:t>
            </w:r>
            <w:r w:rsidRPr="00DA3743">
              <w:rPr>
                <w:b/>
              </w:rPr>
              <w:t>tal</w:t>
            </w:r>
            <w:r w:rsidRPr="00DA3743">
              <w:rPr>
                <w:b/>
              </w:rPr>
              <w:noBreakHyphen/>
            </w:r>
            <w:r w:rsidRPr="00DA3743">
              <w:rPr>
                <w:b/>
                <w:spacing w:val="-2"/>
              </w:rPr>
              <w:t>organi</w:t>
            </w:r>
          </w:p>
        </w:tc>
        <w:tc>
          <w:tcPr>
            <w:tcW w:w="3520" w:type="pct"/>
            <w:vAlign w:val="center"/>
          </w:tcPr>
          <w:p w14:paraId="7D436D73" w14:textId="77777777" w:rsidR="004504AD" w:rsidRPr="00DA3743" w:rsidRDefault="004504AD" w:rsidP="003B2504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t>Frekwenza:</w:t>
            </w:r>
            <w:r w:rsidRPr="00DA3743">
              <w:rPr>
                <w:b/>
                <w:spacing w:val="-10"/>
              </w:rPr>
              <w:t xml:space="preserve"> </w:t>
            </w:r>
            <w:r w:rsidRPr="00DA3743">
              <w:rPr>
                <w:b/>
              </w:rPr>
              <w:t>reazzjoni</w:t>
            </w:r>
            <w:r w:rsidRPr="00DA3743">
              <w:rPr>
                <w:b/>
                <w:spacing w:val="-9"/>
              </w:rPr>
              <w:t xml:space="preserve"> </w:t>
            </w:r>
            <w:r w:rsidRPr="00DA3743">
              <w:rPr>
                <w:b/>
                <w:spacing w:val="-2"/>
              </w:rPr>
              <w:t>avversa</w:t>
            </w:r>
          </w:p>
        </w:tc>
      </w:tr>
      <w:tr w:rsidR="004504AD" w:rsidRPr="00DA3743" w14:paraId="1FAD55EF" w14:textId="77777777" w:rsidTr="003B2504">
        <w:trPr>
          <w:trHeight w:val="20"/>
        </w:trPr>
        <w:tc>
          <w:tcPr>
            <w:tcW w:w="1480" w:type="pct"/>
          </w:tcPr>
          <w:p w14:paraId="64CFA4B9" w14:textId="77777777" w:rsidR="004504AD" w:rsidRPr="00DA3743" w:rsidRDefault="004504AD" w:rsidP="003B2504">
            <w:pPr>
              <w:suppressAutoHyphens/>
            </w:pPr>
            <w:r w:rsidRPr="00DA3743">
              <w:t xml:space="preserve">Infezzjonijiet u </w:t>
            </w:r>
            <w:r w:rsidRPr="00DA3743">
              <w:rPr>
                <w:spacing w:val="-2"/>
              </w:rPr>
              <w:t>infestazzjonijiet</w:t>
            </w:r>
          </w:p>
        </w:tc>
        <w:tc>
          <w:tcPr>
            <w:tcW w:w="3520" w:type="pct"/>
            <w:vAlign w:val="center"/>
          </w:tcPr>
          <w:p w14:paraId="0CEF29AC" w14:textId="77777777" w:rsidR="004504AD" w:rsidRPr="00DA3743" w:rsidRDefault="004504AD" w:rsidP="003B2504">
            <w:pPr>
              <w:suppressAutoHyphens/>
            </w:pPr>
            <w:r w:rsidRPr="00DA3743">
              <w:t>Komuni</w:t>
            </w:r>
            <w:r w:rsidRPr="00DA3743">
              <w:rPr>
                <w:spacing w:val="-6"/>
              </w:rPr>
              <w:t xml:space="preserve"> </w:t>
            </w:r>
            <w:r w:rsidRPr="00DA3743">
              <w:t>ħafna:</w:t>
            </w:r>
            <w:r w:rsidRPr="00DA3743">
              <w:rPr>
                <w:spacing w:val="-6"/>
              </w:rPr>
              <w:t xml:space="preserve"> </w:t>
            </w:r>
            <w:r w:rsidRPr="00DA3743">
              <w:t>Infezzjoni</w:t>
            </w:r>
            <w:r w:rsidRPr="00DA3743">
              <w:rPr>
                <w:spacing w:val="-5"/>
              </w:rPr>
              <w:t xml:space="preserve"> </w:t>
            </w:r>
            <w:r w:rsidRPr="00DA3743">
              <w:t>fil-parti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5"/>
              </w:rPr>
              <w:t xml:space="preserve"> </w:t>
            </w:r>
            <w:r w:rsidRPr="00DA3743">
              <w:t>fuq</w:t>
            </w:r>
            <w:r w:rsidRPr="00DA3743">
              <w:rPr>
                <w:spacing w:val="-5"/>
              </w:rPr>
              <w:t xml:space="preserve"> </w:t>
            </w:r>
            <w:r w:rsidRPr="00DA3743">
              <w:t>tal-apparat</w:t>
            </w:r>
            <w:r w:rsidRPr="00DA3743">
              <w:rPr>
                <w:spacing w:val="-6"/>
              </w:rPr>
              <w:t xml:space="preserve"> </w:t>
            </w:r>
            <w:r w:rsidRPr="00DA3743">
              <w:t>respiratorju, nażofarinġite, sinożite</w:t>
            </w:r>
          </w:p>
          <w:p w14:paraId="4E1E6481" w14:textId="77777777" w:rsidR="004504AD" w:rsidRPr="00DA3743" w:rsidRDefault="004504AD" w:rsidP="003B2504">
            <w:pPr>
              <w:suppressAutoHyphens/>
            </w:pPr>
            <w:r w:rsidRPr="00DA3743">
              <w:t>Mhux</w:t>
            </w:r>
            <w:r w:rsidRPr="00DA3743">
              <w:rPr>
                <w:spacing w:val="-6"/>
              </w:rPr>
              <w:t xml:space="preserve"> </w:t>
            </w:r>
            <w:r w:rsidRPr="00DA3743">
              <w:t>komuni:</w:t>
            </w:r>
            <w:r w:rsidRPr="00DA3743">
              <w:rPr>
                <w:spacing w:val="-6"/>
              </w:rPr>
              <w:t xml:space="preserve"> </w:t>
            </w:r>
            <w:r w:rsidRPr="00DA3743">
              <w:t>Ċellulite,</w:t>
            </w:r>
            <w:r w:rsidRPr="00DA3743">
              <w:rPr>
                <w:spacing w:val="-6"/>
              </w:rPr>
              <w:t xml:space="preserve"> </w:t>
            </w:r>
            <w:r w:rsidRPr="00DA3743">
              <w:t>infezzjonijiet</w:t>
            </w:r>
            <w:r w:rsidRPr="00DA3743">
              <w:rPr>
                <w:spacing w:val="-6"/>
              </w:rPr>
              <w:t xml:space="preserve"> </w:t>
            </w:r>
            <w:r w:rsidRPr="00DA3743">
              <w:t>fis-snien,</w:t>
            </w:r>
            <w:r w:rsidRPr="00DA3743">
              <w:rPr>
                <w:spacing w:val="-6"/>
              </w:rPr>
              <w:t xml:space="preserve"> </w:t>
            </w:r>
            <w:r w:rsidRPr="00DA3743">
              <w:t>herpes</w:t>
            </w:r>
            <w:r w:rsidRPr="00DA3743">
              <w:rPr>
                <w:spacing w:val="-6"/>
              </w:rPr>
              <w:t xml:space="preserve"> </w:t>
            </w:r>
            <w:r w:rsidRPr="00DA3743">
              <w:t>zoster</w:t>
            </w:r>
            <w:r w:rsidRPr="00DA3743">
              <w:rPr>
                <w:spacing w:val="-6"/>
              </w:rPr>
              <w:t xml:space="preserve"> </w:t>
            </w:r>
            <w:r w:rsidRPr="00DA3743">
              <w:t>(ħruq ta’ Sant’Antnin), infezzjoni fil-parti t’isfel tal-apparat respiratorju, infezzjoni virali fil-parti ta’ fuq tal-passaġġ respiratorju, infezzjoni mikotika tal-vulva u l-vaġina</w:t>
            </w:r>
          </w:p>
          <w:p w14:paraId="7F028B77" w14:textId="77777777" w:rsidR="004504AD" w:rsidRPr="00DA3743" w:rsidRDefault="004504AD" w:rsidP="003B2504">
            <w:pPr>
              <w:suppressAutoHyphens/>
            </w:pPr>
          </w:p>
        </w:tc>
      </w:tr>
      <w:tr w:rsidR="004504AD" w:rsidRPr="00DA3743" w14:paraId="3BE79523" w14:textId="77777777" w:rsidTr="003B2504">
        <w:trPr>
          <w:trHeight w:val="20"/>
        </w:trPr>
        <w:tc>
          <w:tcPr>
            <w:tcW w:w="1480" w:type="pct"/>
          </w:tcPr>
          <w:p w14:paraId="57C6757C" w14:textId="77777777" w:rsidR="004504AD" w:rsidRPr="00DA3743" w:rsidRDefault="004504AD" w:rsidP="003B2504">
            <w:pPr>
              <w:suppressAutoHyphens/>
            </w:pPr>
            <w:r w:rsidRPr="00DA3743">
              <w:lastRenderedPageBreak/>
              <w:t>Disturbi</w:t>
            </w:r>
            <w:r w:rsidRPr="00DA3743">
              <w:rPr>
                <w:spacing w:val="-11"/>
              </w:rPr>
              <w:t xml:space="preserve"> </w:t>
            </w:r>
            <w:r w:rsidRPr="00DA3743">
              <w:t>fis-sistema</w:t>
            </w:r>
            <w:r w:rsidRPr="00DA3743">
              <w:rPr>
                <w:spacing w:val="-10"/>
              </w:rPr>
              <w:t xml:space="preserve"> </w:t>
            </w:r>
            <w:r w:rsidRPr="00DA3743">
              <w:rPr>
                <w:spacing w:val="-2"/>
              </w:rPr>
              <w:t>immunitarja</w:t>
            </w:r>
          </w:p>
        </w:tc>
        <w:tc>
          <w:tcPr>
            <w:tcW w:w="3520" w:type="pct"/>
            <w:vAlign w:val="center"/>
          </w:tcPr>
          <w:p w14:paraId="7395F0B5" w14:textId="77777777" w:rsidR="004504AD" w:rsidRPr="00DA3743" w:rsidRDefault="004504AD" w:rsidP="003B2504">
            <w:pPr>
              <w:suppressAutoHyphens/>
            </w:pPr>
            <w:r w:rsidRPr="00DA3743">
              <w:t>Mhux</w:t>
            </w:r>
            <w:r w:rsidRPr="00DA3743">
              <w:rPr>
                <w:spacing w:val="-5"/>
              </w:rPr>
              <w:t xml:space="preserve"> </w:t>
            </w:r>
            <w:r w:rsidRPr="00DA3743">
              <w:t>komuni:</w:t>
            </w:r>
            <w:r w:rsidRPr="00DA3743">
              <w:rPr>
                <w:spacing w:val="-5"/>
              </w:rPr>
              <w:t xml:space="preserve"> </w:t>
            </w:r>
            <w:r w:rsidRPr="00DA3743">
              <w:t>Reazzjonijiet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5"/>
              </w:rPr>
              <w:t xml:space="preserve"> </w:t>
            </w:r>
            <w:r w:rsidRPr="00DA3743">
              <w:t>sensittività</w:t>
            </w:r>
            <w:r w:rsidRPr="00DA3743">
              <w:rPr>
                <w:spacing w:val="-5"/>
              </w:rPr>
              <w:t xml:space="preserve"> </w:t>
            </w:r>
            <w:r w:rsidRPr="00DA3743">
              <w:t>eċċessiva</w:t>
            </w:r>
            <w:r w:rsidRPr="00DA3743">
              <w:rPr>
                <w:spacing w:val="-5"/>
              </w:rPr>
              <w:t xml:space="preserve"> </w:t>
            </w:r>
            <w:r w:rsidRPr="00DA3743">
              <w:t>(li</w:t>
            </w:r>
            <w:r w:rsidRPr="00DA3743">
              <w:rPr>
                <w:spacing w:val="-5"/>
              </w:rPr>
              <w:t xml:space="preserve"> </w:t>
            </w:r>
            <w:r w:rsidRPr="00DA3743">
              <w:t>jinkludu raxx, urtikarja)</w:t>
            </w:r>
          </w:p>
          <w:p w14:paraId="5A4047B6" w14:textId="77777777" w:rsidR="004504AD" w:rsidRPr="00DA3743" w:rsidRDefault="004504AD" w:rsidP="003B2504">
            <w:pPr>
              <w:suppressAutoHyphens/>
            </w:pPr>
            <w:r w:rsidRPr="00DA3743">
              <w:t>Rari:</w:t>
            </w:r>
            <w:r w:rsidRPr="00DA3743">
              <w:rPr>
                <w:spacing w:val="-5"/>
              </w:rPr>
              <w:t xml:space="preserve"> </w:t>
            </w:r>
            <w:r w:rsidRPr="00DA3743">
              <w:t>Reazzjonijiet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5"/>
              </w:rPr>
              <w:t xml:space="preserve"> </w:t>
            </w:r>
            <w:r w:rsidRPr="00DA3743">
              <w:t>sensittività</w:t>
            </w:r>
            <w:r w:rsidRPr="00DA3743">
              <w:rPr>
                <w:spacing w:val="-5"/>
              </w:rPr>
              <w:t xml:space="preserve"> </w:t>
            </w:r>
            <w:r w:rsidRPr="00DA3743">
              <w:t>eċċessiva</w:t>
            </w:r>
            <w:r w:rsidRPr="00DA3743">
              <w:rPr>
                <w:spacing w:val="-5"/>
              </w:rPr>
              <w:t xml:space="preserve"> </w:t>
            </w:r>
            <w:r w:rsidRPr="00DA3743">
              <w:t>serji</w:t>
            </w:r>
            <w:r w:rsidRPr="00DA3743">
              <w:rPr>
                <w:spacing w:val="-5"/>
              </w:rPr>
              <w:t xml:space="preserve"> </w:t>
            </w:r>
            <w:r w:rsidRPr="00DA3743">
              <w:t>(li</w:t>
            </w:r>
            <w:r w:rsidRPr="00DA3743">
              <w:rPr>
                <w:spacing w:val="-7"/>
              </w:rPr>
              <w:t xml:space="preserve"> </w:t>
            </w:r>
            <w:r w:rsidRPr="00DA3743">
              <w:t>jinkludu anafilassi, anġjoedima)</w:t>
            </w:r>
          </w:p>
          <w:p w14:paraId="6F0C09F9" w14:textId="77777777" w:rsidR="004504AD" w:rsidRPr="00DA3743" w:rsidRDefault="004504AD" w:rsidP="003B2504">
            <w:pPr>
              <w:suppressAutoHyphens/>
            </w:pPr>
          </w:p>
        </w:tc>
      </w:tr>
      <w:tr w:rsidR="004504AD" w:rsidRPr="00DA3743" w14:paraId="68D69916" w14:textId="77777777" w:rsidTr="003B2504">
        <w:trPr>
          <w:trHeight w:val="20"/>
        </w:trPr>
        <w:tc>
          <w:tcPr>
            <w:tcW w:w="1480" w:type="pct"/>
          </w:tcPr>
          <w:p w14:paraId="3E5126F9" w14:textId="77777777" w:rsidR="004504AD" w:rsidRPr="00DA3743" w:rsidRDefault="004504AD" w:rsidP="003B2504">
            <w:pPr>
              <w:suppressAutoHyphens/>
            </w:pPr>
            <w:r w:rsidRPr="00DA3743">
              <w:t>Disturbi</w:t>
            </w:r>
            <w:r w:rsidRPr="00DA3743">
              <w:rPr>
                <w:spacing w:val="-8"/>
              </w:rPr>
              <w:t xml:space="preserve"> </w:t>
            </w:r>
            <w:r w:rsidRPr="00DA3743">
              <w:rPr>
                <w:spacing w:val="-2"/>
              </w:rPr>
              <w:t>psikjatriċi</w:t>
            </w:r>
          </w:p>
        </w:tc>
        <w:tc>
          <w:tcPr>
            <w:tcW w:w="3520" w:type="pct"/>
            <w:vAlign w:val="center"/>
          </w:tcPr>
          <w:p w14:paraId="4A50EE55" w14:textId="77777777" w:rsidR="004504AD" w:rsidRPr="00DA3743" w:rsidRDefault="004504AD" w:rsidP="003B2504">
            <w:pPr>
              <w:suppressAutoHyphens/>
              <w:rPr>
                <w:spacing w:val="-2"/>
              </w:rPr>
            </w:pPr>
            <w:r w:rsidRPr="00DA3743">
              <w:t>Mhux</w:t>
            </w:r>
            <w:r w:rsidRPr="00DA3743">
              <w:rPr>
                <w:spacing w:val="-6"/>
              </w:rPr>
              <w:t xml:space="preserve"> </w:t>
            </w:r>
            <w:r w:rsidRPr="00DA3743">
              <w:t>komuni: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Depressjoni</w:t>
            </w:r>
          </w:p>
          <w:p w14:paraId="1DD3FE7C" w14:textId="77777777" w:rsidR="004504AD" w:rsidRPr="00DA3743" w:rsidRDefault="004504AD" w:rsidP="003B2504">
            <w:pPr>
              <w:suppressAutoHyphens/>
            </w:pPr>
          </w:p>
        </w:tc>
      </w:tr>
      <w:tr w:rsidR="004504AD" w:rsidRPr="00DA3743" w14:paraId="552D3320" w14:textId="77777777" w:rsidTr="003B2504">
        <w:trPr>
          <w:trHeight w:val="20"/>
        </w:trPr>
        <w:tc>
          <w:tcPr>
            <w:tcW w:w="1480" w:type="pct"/>
          </w:tcPr>
          <w:p w14:paraId="0BBBCA1F" w14:textId="77777777" w:rsidR="004504AD" w:rsidRPr="00DA3743" w:rsidRDefault="004504AD" w:rsidP="003B2504">
            <w:pPr>
              <w:suppressAutoHyphens/>
            </w:pPr>
            <w:r w:rsidRPr="00DA3743">
              <w:t>Disturbi</w:t>
            </w:r>
            <w:r w:rsidRPr="00DA3743">
              <w:rPr>
                <w:spacing w:val="-11"/>
              </w:rPr>
              <w:t xml:space="preserve"> </w:t>
            </w:r>
            <w:r w:rsidRPr="00DA3743">
              <w:t>fis-sistema</w:t>
            </w:r>
            <w:r w:rsidRPr="00DA3743">
              <w:rPr>
                <w:spacing w:val="-10"/>
              </w:rPr>
              <w:t xml:space="preserve"> </w:t>
            </w:r>
            <w:r w:rsidRPr="00DA3743">
              <w:rPr>
                <w:spacing w:val="-2"/>
              </w:rPr>
              <w:t>nervuża</w:t>
            </w:r>
          </w:p>
        </w:tc>
        <w:tc>
          <w:tcPr>
            <w:tcW w:w="3520" w:type="pct"/>
            <w:vAlign w:val="center"/>
          </w:tcPr>
          <w:p w14:paraId="3E45B4AB" w14:textId="77777777" w:rsidR="004504AD" w:rsidRPr="00DA3743" w:rsidRDefault="004504AD" w:rsidP="003B2504">
            <w:pPr>
              <w:suppressAutoHyphens/>
            </w:pPr>
            <w:r w:rsidRPr="00DA3743">
              <w:t>Komuni:</w:t>
            </w:r>
            <w:r w:rsidRPr="00DA3743">
              <w:rPr>
                <w:spacing w:val="-10"/>
              </w:rPr>
              <w:t xml:space="preserve"> </w:t>
            </w:r>
            <w:r w:rsidRPr="00DA3743">
              <w:t>Sturdament,</w:t>
            </w:r>
            <w:r w:rsidRPr="00DA3743">
              <w:rPr>
                <w:spacing w:val="-10"/>
              </w:rPr>
              <w:t xml:space="preserve"> </w:t>
            </w:r>
            <w:r w:rsidRPr="00DA3743">
              <w:t>uġigħ</w:t>
            </w:r>
            <w:r w:rsidRPr="00DA3743">
              <w:rPr>
                <w:spacing w:val="-10"/>
              </w:rPr>
              <w:t xml:space="preserve"> </w:t>
            </w:r>
            <w:r w:rsidRPr="00DA3743">
              <w:t>ta’</w:t>
            </w:r>
            <w:r w:rsidRPr="00DA3743">
              <w:rPr>
                <w:spacing w:val="-10"/>
              </w:rPr>
              <w:t xml:space="preserve"> </w:t>
            </w:r>
            <w:r w:rsidRPr="00DA3743">
              <w:t>ras Mhux komuni: Paraliżi fil-wiċċ</w:t>
            </w:r>
          </w:p>
          <w:p w14:paraId="1330E0CF" w14:textId="77777777" w:rsidR="004504AD" w:rsidRPr="00DA3743" w:rsidRDefault="004504AD" w:rsidP="003B2504">
            <w:pPr>
              <w:suppressAutoHyphens/>
            </w:pPr>
          </w:p>
        </w:tc>
      </w:tr>
      <w:tr w:rsidR="004504AD" w:rsidRPr="00DA3743" w14:paraId="5DD31B23" w14:textId="77777777" w:rsidTr="003B2504">
        <w:trPr>
          <w:trHeight w:val="20"/>
        </w:trPr>
        <w:tc>
          <w:tcPr>
            <w:tcW w:w="1480" w:type="pct"/>
          </w:tcPr>
          <w:p w14:paraId="420F28DE" w14:textId="77777777" w:rsidR="004504AD" w:rsidRPr="00DA3743" w:rsidRDefault="004504AD" w:rsidP="003B2504">
            <w:pPr>
              <w:suppressAutoHyphens/>
            </w:pPr>
            <w:r w:rsidRPr="00DA3743">
              <w:t>Disturbi respiratorji, toraċiċi</w:t>
            </w:r>
            <w:r w:rsidRPr="00DA3743">
              <w:rPr>
                <w:spacing w:val="-14"/>
              </w:rPr>
              <w:t xml:space="preserve"> </w:t>
            </w:r>
            <w:r w:rsidRPr="00DA3743">
              <w:t>u</w:t>
            </w:r>
            <w:r w:rsidRPr="00DA3743">
              <w:rPr>
                <w:spacing w:val="-14"/>
              </w:rPr>
              <w:t xml:space="preserve"> </w:t>
            </w:r>
            <w:r w:rsidRPr="00DA3743">
              <w:t>medjastinali</w:t>
            </w:r>
          </w:p>
        </w:tc>
        <w:tc>
          <w:tcPr>
            <w:tcW w:w="3520" w:type="pct"/>
            <w:vAlign w:val="center"/>
          </w:tcPr>
          <w:p w14:paraId="5A9FA91C" w14:textId="77777777" w:rsidR="004504AD" w:rsidRPr="00DA3743" w:rsidRDefault="004504AD" w:rsidP="003B2504">
            <w:pPr>
              <w:suppressAutoHyphens/>
            </w:pPr>
            <w:r w:rsidRPr="00DA3743">
              <w:t>Komuni:</w:t>
            </w:r>
            <w:r w:rsidRPr="00DA3743">
              <w:rPr>
                <w:spacing w:val="-8"/>
              </w:rPr>
              <w:t xml:space="preserve"> </w:t>
            </w:r>
            <w:r w:rsidRPr="00DA3743">
              <w:t>Oropharyngeal</w:t>
            </w:r>
            <w:r w:rsidRPr="00DA3743">
              <w:rPr>
                <w:spacing w:val="-8"/>
              </w:rPr>
              <w:t xml:space="preserve"> </w:t>
            </w:r>
            <w:r w:rsidRPr="00DA3743">
              <w:t>pain</w:t>
            </w:r>
            <w:r w:rsidRPr="00DA3743">
              <w:rPr>
                <w:spacing w:val="-8"/>
              </w:rPr>
              <w:t xml:space="preserve"> </w:t>
            </w:r>
            <w:r w:rsidRPr="00DA3743">
              <w:t>(Uġigħ</w:t>
            </w:r>
            <w:r w:rsidRPr="00DA3743">
              <w:rPr>
                <w:spacing w:val="-7"/>
              </w:rPr>
              <w:t xml:space="preserve"> </w:t>
            </w:r>
            <w:r w:rsidRPr="00DA3743">
              <w:t>fil-ħalq</w:t>
            </w:r>
            <w:r w:rsidRPr="00DA3743">
              <w:rPr>
                <w:spacing w:val="-7"/>
              </w:rPr>
              <w:t xml:space="preserve"> </w:t>
            </w:r>
            <w:r w:rsidRPr="00DA3743">
              <w:t>u</w:t>
            </w:r>
            <w:r w:rsidRPr="00DA3743">
              <w:rPr>
                <w:spacing w:val="-7"/>
              </w:rPr>
              <w:t xml:space="preserve"> </w:t>
            </w:r>
            <w:r w:rsidRPr="00DA3743">
              <w:t>fil-gerżuma) Mhux komuni: Konġestjoni fl-imnifsejn</w:t>
            </w:r>
          </w:p>
          <w:p w14:paraId="3A27768E" w14:textId="77777777" w:rsidR="004504AD" w:rsidRPr="00DA3743" w:rsidRDefault="004504AD" w:rsidP="003B2504">
            <w:pPr>
              <w:suppressAutoHyphens/>
            </w:pPr>
            <w:r w:rsidRPr="00DA3743">
              <w:t>Rari:</w:t>
            </w:r>
            <w:r w:rsidRPr="00DA3743">
              <w:rPr>
                <w:spacing w:val="-9"/>
              </w:rPr>
              <w:t xml:space="preserve"> </w:t>
            </w:r>
            <w:r w:rsidRPr="00DA3743">
              <w:t>Alveolite</w:t>
            </w:r>
            <w:r w:rsidRPr="00DA3743">
              <w:rPr>
                <w:spacing w:val="-9"/>
              </w:rPr>
              <w:t xml:space="preserve"> </w:t>
            </w:r>
            <w:r w:rsidRPr="00DA3743">
              <w:t>allerġika,</w:t>
            </w:r>
            <w:r w:rsidRPr="00DA3743">
              <w:rPr>
                <w:spacing w:val="-9"/>
              </w:rPr>
              <w:t xml:space="preserve"> </w:t>
            </w:r>
            <w:r w:rsidRPr="00DA3743">
              <w:t>pulmonite</w:t>
            </w:r>
            <w:r w:rsidRPr="00DA3743">
              <w:rPr>
                <w:spacing w:val="-9"/>
              </w:rPr>
              <w:t xml:space="preserve"> </w:t>
            </w:r>
            <w:r w:rsidRPr="00DA3743">
              <w:t>eosinofilika Rari ħafna: Pulmonite sistematizzata*</w:t>
            </w:r>
          </w:p>
          <w:p w14:paraId="16FC0832" w14:textId="77777777" w:rsidR="004504AD" w:rsidRPr="00DA3743" w:rsidRDefault="004504AD" w:rsidP="003B2504">
            <w:pPr>
              <w:suppressAutoHyphens/>
            </w:pPr>
          </w:p>
        </w:tc>
      </w:tr>
      <w:tr w:rsidR="004504AD" w:rsidRPr="00DA3743" w14:paraId="140E0CF9" w14:textId="77777777" w:rsidTr="003B2504">
        <w:trPr>
          <w:trHeight w:val="20"/>
        </w:trPr>
        <w:tc>
          <w:tcPr>
            <w:tcW w:w="1480" w:type="pct"/>
          </w:tcPr>
          <w:p w14:paraId="06C4F7AB" w14:textId="77777777" w:rsidR="004504AD" w:rsidRPr="00DA3743" w:rsidRDefault="004504AD" w:rsidP="003B2504">
            <w:pPr>
              <w:suppressAutoHyphens/>
            </w:pPr>
            <w:r w:rsidRPr="00DA3743">
              <w:rPr>
                <w:spacing w:val="-2"/>
              </w:rPr>
              <w:t>Disturbi</w:t>
            </w:r>
            <w:r w:rsidRPr="00DA3743">
              <w:rPr>
                <w:spacing w:val="12"/>
              </w:rPr>
              <w:t xml:space="preserve"> </w:t>
            </w:r>
            <w:r w:rsidRPr="00DA3743">
              <w:rPr>
                <w:spacing w:val="-2"/>
              </w:rPr>
              <w:t>gastro-intestinali</w:t>
            </w:r>
          </w:p>
        </w:tc>
        <w:tc>
          <w:tcPr>
            <w:tcW w:w="3520" w:type="pct"/>
            <w:vAlign w:val="center"/>
          </w:tcPr>
          <w:p w14:paraId="4D5E0874" w14:textId="77777777" w:rsidR="004504AD" w:rsidRPr="00DA3743" w:rsidRDefault="004504AD" w:rsidP="003B2504">
            <w:pPr>
              <w:suppressAutoHyphens/>
              <w:rPr>
                <w:spacing w:val="-2"/>
              </w:rPr>
            </w:pPr>
            <w:r w:rsidRPr="00DA3743">
              <w:t>Komuni:</w:t>
            </w:r>
            <w:r w:rsidRPr="00DA3743">
              <w:rPr>
                <w:spacing w:val="-7"/>
              </w:rPr>
              <w:t xml:space="preserve"> </w:t>
            </w:r>
            <w:r w:rsidRPr="00DA3743">
              <w:t>Dijarea,</w:t>
            </w:r>
            <w:r w:rsidRPr="00DA3743">
              <w:rPr>
                <w:spacing w:val="-7"/>
              </w:rPr>
              <w:t xml:space="preserve"> </w:t>
            </w:r>
            <w:r w:rsidRPr="00DA3743">
              <w:t>dardir,</w:t>
            </w:r>
            <w:r w:rsidRPr="00DA3743">
              <w:rPr>
                <w:spacing w:val="-7"/>
              </w:rPr>
              <w:t xml:space="preserve"> </w:t>
            </w:r>
            <w:r w:rsidRPr="00DA3743">
              <w:rPr>
                <w:spacing w:val="-2"/>
              </w:rPr>
              <w:t>rimettar</w:t>
            </w:r>
          </w:p>
          <w:p w14:paraId="2B771FDC" w14:textId="77777777" w:rsidR="004504AD" w:rsidRPr="00DA3743" w:rsidRDefault="004504AD" w:rsidP="003B2504">
            <w:pPr>
              <w:suppressAutoHyphens/>
            </w:pPr>
          </w:p>
        </w:tc>
      </w:tr>
      <w:tr w:rsidR="004504AD" w:rsidRPr="00DA3743" w14:paraId="7F8EF5F8" w14:textId="77777777" w:rsidTr="003B2504">
        <w:trPr>
          <w:trHeight w:val="20"/>
        </w:trPr>
        <w:tc>
          <w:tcPr>
            <w:tcW w:w="1480" w:type="pct"/>
          </w:tcPr>
          <w:p w14:paraId="7A145BF5" w14:textId="77777777" w:rsidR="004504AD" w:rsidRPr="00DA3743" w:rsidRDefault="004504AD" w:rsidP="003B2504">
            <w:pPr>
              <w:suppressAutoHyphens/>
            </w:pPr>
            <w:r w:rsidRPr="00DA3743">
              <w:t>Disturbi</w:t>
            </w:r>
            <w:r w:rsidRPr="00DA3743">
              <w:rPr>
                <w:spacing w:val="-12"/>
              </w:rPr>
              <w:t xml:space="preserve"> </w:t>
            </w:r>
            <w:r w:rsidRPr="00DA3743">
              <w:t>fil-ġilda</w:t>
            </w:r>
            <w:r w:rsidRPr="00DA3743">
              <w:rPr>
                <w:spacing w:val="-11"/>
              </w:rPr>
              <w:t xml:space="preserve"> </w:t>
            </w:r>
            <w:r w:rsidRPr="00DA3743">
              <w:t>u</w:t>
            </w:r>
            <w:r w:rsidRPr="00DA3743">
              <w:rPr>
                <w:spacing w:val="-11"/>
              </w:rPr>
              <w:t xml:space="preserve"> </w:t>
            </w:r>
            <w:r w:rsidRPr="00DA3743">
              <w:t>fit- tessuti ta’ taħt il-ġilda</w:t>
            </w:r>
          </w:p>
        </w:tc>
        <w:tc>
          <w:tcPr>
            <w:tcW w:w="3520" w:type="pct"/>
            <w:vAlign w:val="center"/>
          </w:tcPr>
          <w:p w14:paraId="7A18CC59" w14:textId="77777777" w:rsidR="004504AD" w:rsidRPr="00DA3743" w:rsidRDefault="004504AD" w:rsidP="003B2504">
            <w:pPr>
              <w:suppressAutoHyphens/>
            </w:pPr>
            <w:r w:rsidRPr="00DA3743">
              <w:t>Komuni: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Ħakk</w:t>
            </w:r>
          </w:p>
          <w:p w14:paraId="24646666" w14:textId="77777777" w:rsidR="004504AD" w:rsidRPr="00DA3743" w:rsidRDefault="004504AD" w:rsidP="003B2504">
            <w:pPr>
              <w:suppressAutoHyphens/>
            </w:pPr>
            <w:r w:rsidRPr="00DA3743">
              <w:t>Mhux</w:t>
            </w:r>
            <w:r w:rsidRPr="00DA3743">
              <w:rPr>
                <w:spacing w:val="-8"/>
              </w:rPr>
              <w:t xml:space="preserve"> </w:t>
            </w:r>
            <w:r w:rsidRPr="00DA3743">
              <w:t>komuni:</w:t>
            </w:r>
            <w:r w:rsidRPr="00DA3743">
              <w:rPr>
                <w:spacing w:val="-7"/>
              </w:rPr>
              <w:t xml:space="preserve"> </w:t>
            </w:r>
            <w:r w:rsidRPr="00DA3743">
              <w:t>Psorijasi</w:t>
            </w:r>
            <w:r w:rsidRPr="00DA3743">
              <w:rPr>
                <w:spacing w:val="-8"/>
              </w:rPr>
              <w:t xml:space="preserve"> </w:t>
            </w:r>
            <w:r w:rsidRPr="00DA3743">
              <w:t>bil-ponot,</w:t>
            </w:r>
            <w:r w:rsidRPr="00DA3743">
              <w:rPr>
                <w:spacing w:val="-7"/>
              </w:rPr>
              <w:t xml:space="preserve"> </w:t>
            </w:r>
            <w:r w:rsidRPr="00DA3743">
              <w:t>ġilda</w:t>
            </w:r>
            <w:r w:rsidRPr="00DA3743">
              <w:rPr>
                <w:spacing w:val="-7"/>
              </w:rPr>
              <w:t xml:space="preserve"> </w:t>
            </w:r>
            <w:r w:rsidRPr="00DA3743">
              <w:t>titqaxxar,</w:t>
            </w:r>
            <w:r w:rsidRPr="00DA3743">
              <w:rPr>
                <w:spacing w:val="-7"/>
              </w:rPr>
              <w:t xml:space="preserve"> </w:t>
            </w:r>
            <w:r w:rsidRPr="00DA3743">
              <w:rPr>
                <w:spacing w:val="-4"/>
              </w:rPr>
              <w:t>akne</w:t>
            </w:r>
          </w:p>
          <w:p w14:paraId="3AB91878" w14:textId="77777777" w:rsidR="004504AD" w:rsidRPr="00DA3743" w:rsidRDefault="004504AD" w:rsidP="003B2504">
            <w:pPr>
              <w:suppressAutoHyphens/>
            </w:pPr>
            <w:r w:rsidRPr="00DA3743">
              <w:t>Rari:</w:t>
            </w:r>
            <w:r w:rsidRPr="00DA3743">
              <w:rPr>
                <w:spacing w:val="-5"/>
              </w:rPr>
              <w:t xml:space="preserve"> </w:t>
            </w:r>
            <w:r w:rsidRPr="00DA3743">
              <w:t>Dermatite</w:t>
            </w:r>
            <w:r w:rsidRPr="00DA3743">
              <w:rPr>
                <w:spacing w:val="-5"/>
              </w:rPr>
              <w:t xml:space="preserve"> </w:t>
            </w:r>
            <w:r w:rsidRPr="00DA3743">
              <w:t>fejn</w:t>
            </w:r>
            <w:r w:rsidRPr="00DA3743">
              <w:rPr>
                <w:spacing w:val="-5"/>
              </w:rPr>
              <w:t xml:space="preserve"> </w:t>
            </w:r>
            <w:r w:rsidRPr="00DA3743">
              <w:t>il-ġilda</w:t>
            </w:r>
            <w:r w:rsidRPr="00DA3743">
              <w:rPr>
                <w:spacing w:val="-5"/>
              </w:rPr>
              <w:t xml:space="preserve"> </w:t>
            </w:r>
            <w:r w:rsidRPr="00DA3743">
              <w:t>taqa’</w:t>
            </w:r>
            <w:r w:rsidRPr="00DA3743">
              <w:rPr>
                <w:spacing w:val="-5"/>
              </w:rPr>
              <w:t xml:space="preserve"> </w:t>
            </w:r>
            <w:r w:rsidRPr="00DA3743">
              <w:t>qxur</w:t>
            </w:r>
            <w:r w:rsidRPr="00DA3743">
              <w:rPr>
                <w:spacing w:val="-5"/>
              </w:rPr>
              <w:t xml:space="preserve"> </w:t>
            </w:r>
            <w:r w:rsidRPr="00DA3743">
              <w:t>qxur,</w:t>
            </w:r>
            <w:r w:rsidRPr="00DA3743">
              <w:rPr>
                <w:spacing w:val="-5"/>
              </w:rPr>
              <w:t xml:space="preserve"> </w:t>
            </w:r>
            <w:r w:rsidRPr="00DA3743">
              <w:t>vaskulite</w:t>
            </w:r>
            <w:r w:rsidRPr="00DA3743">
              <w:rPr>
                <w:spacing w:val="-5"/>
              </w:rPr>
              <w:t xml:space="preserve"> </w:t>
            </w:r>
            <w:r w:rsidRPr="00DA3743">
              <w:t>minħabba sensittività eċċessiva</w:t>
            </w:r>
          </w:p>
          <w:p w14:paraId="69EC7D05" w14:textId="77777777" w:rsidR="004504AD" w:rsidRPr="00DA3743" w:rsidRDefault="004504AD" w:rsidP="003B2504">
            <w:pPr>
              <w:suppressAutoHyphens/>
              <w:rPr>
                <w:spacing w:val="-2"/>
              </w:rPr>
            </w:pPr>
            <w:r w:rsidRPr="00DA3743">
              <w:t>Rari</w:t>
            </w:r>
            <w:r w:rsidRPr="00DA3743">
              <w:rPr>
                <w:spacing w:val="-7"/>
              </w:rPr>
              <w:t xml:space="preserve"> </w:t>
            </w:r>
            <w:r w:rsidRPr="00DA3743">
              <w:t>ħafna:</w:t>
            </w:r>
            <w:r w:rsidRPr="00DA3743">
              <w:rPr>
                <w:spacing w:val="-8"/>
              </w:rPr>
              <w:t xml:space="preserve"> </w:t>
            </w:r>
            <w:r w:rsidRPr="00DA3743">
              <w:t>Infafet</w:t>
            </w:r>
            <w:r w:rsidRPr="00DA3743">
              <w:rPr>
                <w:spacing w:val="-8"/>
              </w:rPr>
              <w:t xml:space="preserve"> </w:t>
            </w:r>
            <w:r w:rsidRPr="00DA3743">
              <w:t>pemfigojdi,</w:t>
            </w:r>
            <w:r w:rsidRPr="00DA3743">
              <w:rPr>
                <w:spacing w:val="-9"/>
              </w:rPr>
              <w:t xml:space="preserve"> </w:t>
            </w:r>
            <w:r w:rsidRPr="00DA3743">
              <w:t>lupus</w:t>
            </w:r>
            <w:r w:rsidRPr="00DA3743">
              <w:rPr>
                <w:spacing w:val="-8"/>
              </w:rPr>
              <w:t xml:space="preserve"> </w:t>
            </w:r>
            <w:r w:rsidRPr="00DA3743">
              <w:t>erythematosus</w:t>
            </w:r>
            <w:r w:rsidRPr="00DA3743">
              <w:rPr>
                <w:spacing w:val="-8"/>
              </w:rPr>
              <w:t xml:space="preserve"> </w:t>
            </w:r>
            <w:r w:rsidRPr="00DA3743">
              <w:t>tal-</w:t>
            </w:r>
            <w:r w:rsidRPr="00DA3743">
              <w:rPr>
                <w:spacing w:val="-2"/>
              </w:rPr>
              <w:t>ġilda</w:t>
            </w:r>
          </w:p>
          <w:p w14:paraId="30852952" w14:textId="77777777" w:rsidR="004504AD" w:rsidRPr="00DA3743" w:rsidRDefault="004504AD" w:rsidP="003B2504">
            <w:pPr>
              <w:suppressAutoHyphens/>
            </w:pPr>
          </w:p>
        </w:tc>
      </w:tr>
      <w:tr w:rsidR="004504AD" w:rsidRPr="00DA3743" w14:paraId="49081026" w14:textId="77777777" w:rsidTr="003B2504">
        <w:trPr>
          <w:trHeight w:val="20"/>
        </w:trPr>
        <w:tc>
          <w:tcPr>
            <w:tcW w:w="1480" w:type="pct"/>
          </w:tcPr>
          <w:p w14:paraId="2A7F1A5D" w14:textId="77777777" w:rsidR="004504AD" w:rsidRPr="00DA3743" w:rsidRDefault="004504AD" w:rsidP="003B2504">
            <w:pPr>
              <w:suppressAutoHyphens/>
            </w:pPr>
            <w:r w:rsidRPr="00DA3743">
              <w:t>Disturbi</w:t>
            </w:r>
            <w:r w:rsidRPr="00DA3743">
              <w:rPr>
                <w:spacing w:val="-14"/>
              </w:rPr>
              <w:t xml:space="preserve"> </w:t>
            </w:r>
            <w:r w:rsidRPr="00DA3743">
              <w:t>muskolu-skeletriċi u tat-tessuti konnettivi</w:t>
            </w:r>
          </w:p>
        </w:tc>
        <w:tc>
          <w:tcPr>
            <w:tcW w:w="3520" w:type="pct"/>
            <w:vAlign w:val="center"/>
          </w:tcPr>
          <w:p w14:paraId="69233195" w14:textId="77777777" w:rsidR="004504AD" w:rsidRPr="00DA3743" w:rsidRDefault="004504AD" w:rsidP="003B2504">
            <w:pPr>
              <w:suppressAutoHyphens/>
            </w:pPr>
            <w:r w:rsidRPr="00DA3743">
              <w:t>Komuni:</w:t>
            </w:r>
            <w:r w:rsidRPr="00DA3743">
              <w:rPr>
                <w:spacing w:val="-9"/>
              </w:rPr>
              <w:t xml:space="preserve"> </w:t>
            </w:r>
            <w:r w:rsidRPr="00DA3743">
              <w:t>Uġigħ</w:t>
            </w:r>
            <w:r w:rsidRPr="00DA3743">
              <w:rPr>
                <w:spacing w:val="-9"/>
              </w:rPr>
              <w:t xml:space="preserve"> </w:t>
            </w:r>
            <w:r w:rsidRPr="00DA3743">
              <w:t>fid-dahar,</w:t>
            </w:r>
            <w:r w:rsidRPr="00DA3743">
              <w:rPr>
                <w:spacing w:val="-9"/>
              </w:rPr>
              <w:t xml:space="preserve"> </w:t>
            </w:r>
            <w:r w:rsidRPr="00DA3743">
              <w:t>majalġja,</w:t>
            </w:r>
            <w:r w:rsidRPr="00DA3743">
              <w:rPr>
                <w:spacing w:val="-9"/>
              </w:rPr>
              <w:t xml:space="preserve"> </w:t>
            </w:r>
            <w:r w:rsidRPr="00DA3743">
              <w:t>artralġja Rari ħafna: Sindrome bħal lupus</w:t>
            </w:r>
          </w:p>
          <w:p w14:paraId="06320C21" w14:textId="77777777" w:rsidR="004504AD" w:rsidRPr="00DA3743" w:rsidRDefault="004504AD" w:rsidP="003B2504">
            <w:pPr>
              <w:suppressAutoHyphens/>
            </w:pPr>
          </w:p>
        </w:tc>
      </w:tr>
      <w:tr w:rsidR="004504AD" w:rsidRPr="00DA3743" w14:paraId="7F05EDD5" w14:textId="77777777" w:rsidTr="003B2504">
        <w:trPr>
          <w:trHeight w:val="20"/>
        </w:trPr>
        <w:tc>
          <w:tcPr>
            <w:tcW w:w="1480" w:type="pct"/>
          </w:tcPr>
          <w:p w14:paraId="55606A8E" w14:textId="77777777" w:rsidR="004504AD" w:rsidRPr="00DA3743" w:rsidRDefault="004504AD" w:rsidP="003B2504">
            <w:pPr>
              <w:suppressAutoHyphens/>
            </w:pPr>
            <w:r w:rsidRPr="00DA3743">
              <w:t>Disturbi</w:t>
            </w:r>
            <w:r w:rsidRPr="00DA3743">
              <w:rPr>
                <w:spacing w:val="-8"/>
              </w:rPr>
              <w:t xml:space="preserve"> </w:t>
            </w:r>
            <w:r w:rsidRPr="00DA3743">
              <w:t>ġenerali</w:t>
            </w:r>
            <w:r w:rsidRPr="00DA3743">
              <w:rPr>
                <w:spacing w:val="-8"/>
              </w:rPr>
              <w:t xml:space="preserve"> </w:t>
            </w:r>
            <w:r w:rsidRPr="00DA3743">
              <w:rPr>
                <w:spacing w:val="-10"/>
              </w:rPr>
              <w:t>u</w:t>
            </w:r>
            <w:r w:rsidRPr="00DA3743">
              <w:t xml:space="preserve"> kondizzjonijiet</w:t>
            </w:r>
            <w:r w:rsidRPr="00DA3743">
              <w:rPr>
                <w:spacing w:val="-9"/>
              </w:rPr>
              <w:t xml:space="preserve"> </w:t>
            </w:r>
            <w:r w:rsidRPr="00DA3743">
              <w:t>ta’</w:t>
            </w:r>
            <w:r w:rsidRPr="00DA3743">
              <w:rPr>
                <w:spacing w:val="-9"/>
              </w:rPr>
              <w:t xml:space="preserve"> </w:t>
            </w:r>
            <w:r w:rsidRPr="00DA3743">
              <w:rPr>
                <w:spacing w:val="-2"/>
              </w:rPr>
              <w:t>mnejn jingħata</w:t>
            </w:r>
          </w:p>
        </w:tc>
        <w:tc>
          <w:tcPr>
            <w:tcW w:w="3520" w:type="pct"/>
            <w:vAlign w:val="center"/>
          </w:tcPr>
          <w:p w14:paraId="6EE4A0E0" w14:textId="77777777" w:rsidR="004504AD" w:rsidRPr="00DA3743" w:rsidRDefault="004504AD" w:rsidP="003B2504">
            <w:pPr>
              <w:suppressAutoHyphens/>
            </w:pPr>
            <w:r w:rsidRPr="00DA3743">
              <w:t>Komuni:</w:t>
            </w:r>
            <w:r w:rsidRPr="00DA3743">
              <w:rPr>
                <w:spacing w:val="-5"/>
              </w:rPr>
              <w:t xml:space="preserve"> </w:t>
            </w:r>
            <w:r w:rsidRPr="00DA3743">
              <w:t>Għeja</w:t>
            </w:r>
            <w:r w:rsidRPr="00DA3743">
              <w:rPr>
                <w:spacing w:val="-5"/>
              </w:rPr>
              <w:t xml:space="preserve"> </w:t>
            </w:r>
            <w:r w:rsidRPr="00DA3743">
              <w:t>kbira,</w:t>
            </w:r>
            <w:r w:rsidRPr="00DA3743">
              <w:rPr>
                <w:spacing w:val="-5"/>
              </w:rPr>
              <w:t xml:space="preserve"> </w:t>
            </w:r>
            <w:r w:rsidRPr="00DA3743">
              <w:t>eritema</w:t>
            </w:r>
            <w:r w:rsidRPr="00DA3743">
              <w:rPr>
                <w:spacing w:val="-5"/>
              </w:rPr>
              <w:t xml:space="preserve"> </w:t>
            </w:r>
            <w:r w:rsidRPr="00DA3743">
              <w:t>fis-sit</w:t>
            </w:r>
            <w:r w:rsidRPr="00DA3743">
              <w:rPr>
                <w:spacing w:val="-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l-injezzjoni,</w:t>
            </w:r>
            <w:r w:rsidRPr="00DA3743">
              <w:rPr>
                <w:spacing w:val="-7"/>
              </w:rPr>
              <w:t xml:space="preserve"> </w:t>
            </w:r>
            <w:r w:rsidRPr="00DA3743">
              <w:t>uġigħ</w:t>
            </w:r>
            <w:r w:rsidRPr="00DA3743">
              <w:rPr>
                <w:spacing w:val="-5"/>
              </w:rPr>
              <w:t xml:space="preserve"> </w:t>
            </w:r>
            <w:r w:rsidRPr="00DA3743">
              <w:t>fis-sit</w:t>
            </w:r>
            <w:r w:rsidRPr="00DA3743">
              <w:rPr>
                <w:spacing w:val="-4"/>
              </w:rPr>
              <w:t xml:space="preserve"> tal-</w:t>
            </w:r>
            <w:r w:rsidRPr="00DA3743">
              <w:rPr>
                <w:spacing w:val="-2"/>
              </w:rPr>
              <w:t>injezzjoni</w:t>
            </w:r>
            <w:r w:rsidRPr="00DA3743">
              <w:t xml:space="preserve"> </w:t>
            </w:r>
          </w:p>
          <w:p w14:paraId="53FCA2AA" w14:textId="77777777" w:rsidR="004504AD" w:rsidRPr="00DA3743" w:rsidRDefault="004504AD" w:rsidP="003B2504">
            <w:pPr>
              <w:suppressAutoHyphens/>
              <w:rPr>
                <w:spacing w:val="-2"/>
              </w:rPr>
            </w:pPr>
            <w:r w:rsidRPr="00DA3743">
              <w:t>Mhux</w:t>
            </w:r>
            <w:r w:rsidRPr="00DA3743">
              <w:rPr>
                <w:spacing w:val="-7"/>
              </w:rPr>
              <w:t xml:space="preserve"> </w:t>
            </w:r>
            <w:r w:rsidRPr="00DA3743">
              <w:t>komuni:</w:t>
            </w:r>
            <w:r w:rsidRPr="00DA3743">
              <w:rPr>
                <w:spacing w:val="-7"/>
              </w:rPr>
              <w:t xml:space="preserve"> </w:t>
            </w:r>
            <w:r w:rsidRPr="00DA3743">
              <w:t>Reazzjonijiet</w:t>
            </w:r>
            <w:r w:rsidRPr="00DA3743">
              <w:rPr>
                <w:spacing w:val="-7"/>
              </w:rPr>
              <w:t xml:space="preserve"> </w:t>
            </w:r>
            <w:r w:rsidRPr="00DA3743">
              <w:t>fis-sit</w:t>
            </w:r>
            <w:r w:rsidRPr="00DA3743">
              <w:rPr>
                <w:spacing w:val="-6"/>
              </w:rPr>
              <w:t xml:space="preserve"> </w:t>
            </w:r>
            <w:r w:rsidRPr="00DA3743">
              <w:t>ta’</w:t>
            </w:r>
            <w:r w:rsidRPr="00DA3743">
              <w:rPr>
                <w:spacing w:val="-6"/>
              </w:rPr>
              <w:t xml:space="preserve"> </w:t>
            </w:r>
            <w:r w:rsidRPr="00DA3743">
              <w:t>l-injezzjoni</w:t>
            </w:r>
            <w:r w:rsidRPr="00DA3743">
              <w:rPr>
                <w:spacing w:val="-6"/>
              </w:rPr>
              <w:t xml:space="preserve"> </w:t>
            </w:r>
            <w:r w:rsidRPr="00DA3743">
              <w:t>(li</w:t>
            </w:r>
            <w:r w:rsidRPr="00DA3743">
              <w:rPr>
                <w:spacing w:val="-6"/>
              </w:rPr>
              <w:t xml:space="preserve"> </w:t>
            </w:r>
            <w:r w:rsidRPr="00DA3743">
              <w:rPr>
                <w:spacing w:val="-2"/>
              </w:rPr>
              <w:t>jinkludi</w:t>
            </w:r>
            <w:r w:rsidRPr="00DA3743">
              <w:t xml:space="preserve"> emorraġija,</w:t>
            </w:r>
            <w:r w:rsidRPr="00DA3743">
              <w:rPr>
                <w:spacing w:val="-6"/>
              </w:rPr>
              <w:t xml:space="preserve"> </w:t>
            </w:r>
            <w:r w:rsidRPr="00DA3743">
              <w:t>ematoma,</w:t>
            </w:r>
            <w:r w:rsidRPr="00DA3743">
              <w:rPr>
                <w:spacing w:val="-6"/>
              </w:rPr>
              <w:t xml:space="preserve"> </w:t>
            </w:r>
            <w:r w:rsidRPr="00DA3743">
              <w:t>ebusija,</w:t>
            </w:r>
            <w:r w:rsidRPr="00DA3743">
              <w:rPr>
                <w:spacing w:val="-6"/>
              </w:rPr>
              <w:t xml:space="preserve"> </w:t>
            </w:r>
            <w:r w:rsidRPr="00DA3743">
              <w:t>nefħa</w:t>
            </w:r>
            <w:r w:rsidRPr="00DA3743">
              <w:rPr>
                <w:spacing w:val="-6"/>
              </w:rPr>
              <w:t xml:space="preserve"> </w:t>
            </w:r>
            <w:r w:rsidRPr="00DA3743">
              <w:t>u</w:t>
            </w:r>
            <w:r w:rsidRPr="00DA3743">
              <w:rPr>
                <w:spacing w:val="-6"/>
              </w:rPr>
              <w:t xml:space="preserve"> </w:t>
            </w:r>
            <w:r w:rsidRPr="00DA3743">
              <w:t>ħakk),</w:t>
            </w:r>
            <w:r w:rsidRPr="00DA3743">
              <w:rPr>
                <w:spacing w:val="-6"/>
              </w:rPr>
              <w:t xml:space="preserve"> </w:t>
            </w:r>
            <w:r w:rsidRPr="00DA3743">
              <w:rPr>
                <w:spacing w:val="-2"/>
              </w:rPr>
              <w:t>astenja</w:t>
            </w:r>
          </w:p>
          <w:p w14:paraId="1DF9462D" w14:textId="77777777" w:rsidR="004504AD" w:rsidRPr="00DA3743" w:rsidRDefault="004504AD" w:rsidP="003B2504">
            <w:pPr>
              <w:suppressAutoHyphens/>
            </w:pPr>
          </w:p>
        </w:tc>
      </w:tr>
    </w:tbl>
    <w:p w14:paraId="2181FB24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* Ara sezzjoni</w:t>
      </w:r>
      <w:r w:rsidRPr="00DA3743">
        <w:rPr>
          <w:spacing w:val="-2"/>
          <w:sz w:val="20"/>
          <w:szCs w:val="20"/>
        </w:rPr>
        <w:t> </w:t>
      </w:r>
      <w:r w:rsidRPr="00DA3743">
        <w:rPr>
          <w:sz w:val="20"/>
          <w:szCs w:val="20"/>
        </w:rPr>
        <w:t>4.4,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Reazzjonijiet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sistemiċi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u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respiratorji</w:t>
      </w:r>
      <w:r w:rsidRPr="00DA3743">
        <w:rPr>
          <w:spacing w:val="-1"/>
          <w:sz w:val="20"/>
          <w:szCs w:val="20"/>
        </w:rPr>
        <w:t xml:space="preserve"> </w:t>
      </w:r>
      <w:r w:rsidRPr="00DA3743">
        <w:rPr>
          <w:sz w:val="20"/>
          <w:szCs w:val="20"/>
        </w:rPr>
        <w:t>ta’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sensittività</w:t>
      </w:r>
      <w:r w:rsidRPr="00DA3743">
        <w:rPr>
          <w:spacing w:val="-2"/>
          <w:sz w:val="20"/>
          <w:szCs w:val="20"/>
        </w:rPr>
        <w:t xml:space="preserve"> eċċessiva.</w:t>
      </w:r>
    </w:p>
    <w:p w14:paraId="128C6A2D" w14:textId="77777777" w:rsidR="004504AD" w:rsidRPr="00DA3743" w:rsidRDefault="004504AD" w:rsidP="004504AD">
      <w:pPr>
        <w:suppressAutoHyphens/>
        <w:rPr>
          <w:u w:val="single"/>
        </w:rPr>
      </w:pPr>
    </w:p>
    <w:p w14:paraId="2FD1E883" w14:textId="77777777" w:rsidR="004504AD" w:rsidRPr="00DA3743" w:rsidRDefault="004504AD" w:rsidP="004504AD">
      <w:pPr>
        <w:keepNext/>
        <w:suppressAutoHyphens/>
      </w:pPr>
      <w:r w:rsidRPr="00DA3743">
        <w:rPr>
          <w:u w:val="single"/>
        </w:rPr>
        <w:t>Deskrizzjoni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reazzjonijiet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avversi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magħżula</w:t>
      </w:r>
    </w:p>
    <w:p w14:paraId="22D1AADB" w14:textId="77777777" w:rsidR="004504AD" w:rsidRPr="00DA3743" w:rsidRDefault="004504AD" w:rsidP="004504AD">
      <w:pPr>
        <w:keepNext/>
        <w:suppressAutoHyphens/>
      </w:pPr>
    </w:p>
    <w:p w14:paraId="60944F0D" w14:textId="77777777" w:rsidR="004504AD" w:rsidRPr="00DA3743" w:rsidRDefault="004504AD" w:rsidP="004504AD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  <w:spacing w:val="-2"/>
        </w:rPr>
        <w:t>Infezzjonijiet</w:t>
      </w:r>
    </w:p>
    <w:p w14:paraId="34A9881B" w14:textId="77777777" w:rsidR="004504AD" w:rsidRPr="00DA3743" w:rsidRDefault="004504AD" w:rsidP="004504AD">
      <w:pPr>
        <w:keepNext/>
        <w:suppressAutoHyphens/>
      </w:pPr>
    </w:p>
    <w:p w14:paraId="66D73A3D" w14:textId="77777777" w:rsidR="004504AD" w:rsidRPr="00DA3743" w:rsidRDefault="004504AD" w:rsidP="004504AD">
      <w:pPr>
        <w:suppressAutoHyphens/>
      </w:pPr>
      <w:r w:rsidRPr="00DA3743">
        <w:t>Fi studji kkontrollati bi plaċebo ta’ pazjenti bil-psorijasi, artrite psorijatika, il-marda ta’ Crohn u kolite ulċerattiva, ir-rati ta’ infezzjonijiet jew infezzjonijiet serji kienu jixtiebhu bejn pazjenti kkurati b’ustekinumab</w:t>
      </w:r>
      <w:r w:rsidRPr="00DA3743">
        <w:rPr>
          <w:spacing w:val="-1"/>
        </w:rPr>
        <w:t xml:space="preserve"> </w:t>
      </w:r>
      <w:r w:rsidRPr="00DA3743">
        <w:t>u</w:t>
      </w:r>
      <w:r w:rsidRPr="00DA3743">
        <w:rPr>
          <w:spacing w:val="-1"/>
        </w:rPr>
        <w:t xml:space="preserve"> </w:t>
      </w:r>
      <w:r w:rsidRPr="00DA3743">
        <w:t>dawk</w:t>
      </w:r>
      <w:r w:rsidRPr="00DA3743">
        <w:rPr>
          <w:spacing w:val="-1"/>
        </w:rPr>
        <w:t xml:space="preserve"> </w:t>
      </w:r>
      <w:r w:rsidRPr="00DA3743">
        <w:t>ikkurati</w:t>
      </w:r>
      <w:r w:rsidRPr="00DA3743">
        <w:rPr>
          <w:spacing w:val="-1"/>
        </w:rPr>
        <w:t xml:space="preserve"> </w:t>
      </w:r>
      <w:r w:rsidRPr="00DA3743">
        <w:t>bi</w:t>
      </w:r>
      <w:r w:rsidRPr="00DA3743">
        <w:rPr>
          <w:spacing w:val="-1"/>
        </w:rPr>
        <w:t xml:space="preserve"> </w:t>
      </w:r>
      <w:r w:rsidRPr="00DA3743">
        <w:t>plaċebo.</w:t>
      </w:r>
      <w:r w:rsidRPr="00DA3743">
        <w:rPr>
          <w:spacing w:val="-1"/>
        </w:rPr>
        <w:t xml:space="preserve"> </w:t>
      </w:r>
      <w:r w:rsidRPr="00DA3743">
        <w:t>Fil-perjodu</w:t>
      </w:r>
      <w:r w:rsidRPr="00DA3743">
        <w:rPr>
          <w:spacing w:val="-1"/>
        </w:rPr>
        <w:t xml:space="preserve"> </w:t>
      </w:r>
      <w:r w:rsidRPr="00DA3743">
        <w:t>kkontrollat</w:t>
      </w:r>
      <w:r w:rsidRPr="00DA3743">
        <w:rPr>
          <w:spacing w:val="-1"/>
        </w:rPr>
        <w:t xml:space="preserve"> </w:t>
      </w:r>
      <w:r w:rsidRPr="00DA3743">
        <w:t>bi</w:t>
      </w:r>
      <w:r w:rsidRPr="00DA3743">
        <w:rPr>
          <w:spacing w:val="-1"/>
        </w:rPr>
        <w:t xml:space="preserve"> </w:t>
      </w:r>
      <w:r w:rsidRPr="00DA3743">
        <w:t>plaċebo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dawn</w:t>
      </w:r>
      <w:r w:rsidRPr="00DA3743">
        <w:rPr>
          <w:spacing w:val="-1"/>
        </w:rPr>
        <w:t xml:space="preserve"> </w:t>
      </w:r>
      <w:r w:rsidRPr="00DA3743">
        <w:t>l-istudji kliniċi, ir-rata ta’ infezzjoni kienet ta’ 1.36 għal kull sena ta’ sorveljanza wara l-kura ta’ pazjent fil-pazjenti kkurati b’ustekinumab u 1.34 fil-pazjenti kkurati bi plaċebo. Infezzjonijiet serji seħħew b’rata ta’ 0.03 għal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sorvelajanza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</w:t>
      </w:r>
      <w:r w:rsidRPr="00DA3743">
        <w:rPr>
          <w:spacing w:val="-3"/>
        </w:rPr>
        <w:t xml:space="preserve"> </w:t>
      </w:r>
      <w:r w:rsidRPr="00DA3743">
        <w:t>fil-pazjenti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(30</w:t>
      </w:r>
      <w:r w:rsidRPr="00DA3743">
        <w:rPr>
          <w:spacing w:val="-2"/>
        </w:rPr>
        <w:t> </w:t>
      </w:r>
      <w:r w:rsidRPr="00DA3743">
        <w:t>infezzjoni serja f’930 sena ta’ sorveljanza wara l-kura ta’ pazjent) u 0.03 fil-pazjenti kkurati bi plaċebo (15-il infezzjoni serja fi 434 sena ta’ sorveljanza wara l-kura ta’pazjent) (ara sezzjoni 4.4).</w:t>
      </w:r>
    </w:p>
    <w:p w14:paraId="69E22C78" w14:textId="77777777" w:rsidR="004504AD" w:rsidRPr="00DA3743" w:rsidRDefault="004504AD" w:rsidP="004504AD">
      <w:pPr>
        <w:suppressAutoHyphens/>
      </w:pPr>
    </w:p>
    <w:p w14:paraId="24D0F088" w14:textId="36CA03E5" w:rsidR="004504AD" w:rsidRPr="00DA3743" w:rsidRDefault="004504AD" w:rsidP="004504AD">
      <w:pPr>
        <w:suppressAutoHyphens/>
      </w:pPr>
      <w:r w:rsidRPr="00DA3743">
        <w:t>Fil-porzjonijiet</w:t>
      </w:r>
      <w:r w:rsidRPr="00DA3743">
        <w:rPr>
          <w:spacing w:val="-2"/>
        </w:rPr>
        <w:t xml:space="preserve"> </w:t>
      </w:r>
      <w:r w:rsidRPr="00DA3743">
        <w:t>tal-istudji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tal-psorijasi,</w:t>
      </w:r>
      <w:r w:rsidRPr="00DA3743">
        <w:rPr>
          <w:spacing w:val="-3"/>
        </w:rPr>
        <w:t xml:space="preserve"> </w:t>
      </w:r>
      <w:r w:rsidRPr="00DA3743">
        <w:t>artrite</w:t>
      </w:r>
      <w:r w:rsidRPr="00DA3743">
        <w:rPr>
          <w:spacing w:val="-3"/>
        </w:rPr>
        <w:t xml:space="preserve"> </w:t>
      </w:r>
      <w:r w:rsidRPr="00DA3743">
        <w:t>psorijatika,</w:t>
      </w:r>
      <w:r w:rsidRPr="00DA3743">
        <w:rPr>
          <w:spacing w:val="-2"/>
        </w:rPr>
        <w:t xml:space="preserve"> </w:t>
      </w:r>
      <w:r w:rsidRPr="00DA3743">
        <w:t>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kolite</w:t>
      </w:r>
      <w:r w:rsidRPr="00DA3743">
        <w:rPr>
          <w:spacing w:val="-2"/>
        </w:rPr>
        <w:t xml:space="preserve"> </w:t>
      </w:r>
      <w:r w:rsidRPr="00DA3743">
        <w:t>ulċerattiva kkontrollati u mhux ikkontrollati, li jirrappreżentaw 1</w:t>
      </w:r>
      <w:r w:rsidR="008F16C3">
        <w:t>5</w:t>
      </w:r>
      <w:r w:rsidRPr="00DA3743">
        <w:t> </w:t>
      </w:r>
      <w:r w:rsidR="008F16C3">
        <w:t>227 </w:t>
      </w:r>
      <w:r w:rsidRPr="00DA3743">
        <w:t xml:space="preserve">sena ta’ pazjenti ta’ espożizzjoni </w:t>
      </w:r>
      <w:r w:rsidR="008F16C3">
        <w:t xml:space="preserve">għal </w:t>
      </w:r>
      <w:r w:rsidR="008F16C3" w:rsidRPr="00A50D07">
        <w:t xml:space="preserve">ustekinumab </w:t>
      </w:r>
      <w:r w:rsidRPr="00DA3743">
        <w:t>f’6 7</w:t>
      </w:r>
      <w:r w:rsidR="008F16C3">
        <w:t>10</w:t>
      </w:r>
      <w:r w:rsidRPr="00DA3743">
        <w:rPr>
          <w:spacing w:val="-7"/>
        </w:rPr>
        <w:t> </w:t>
      </w:r>
      <w:r w:rsidRPr="00DA3743">
        <w:t>pazjenti,</w:t>
      </w:r>
      <w:r w:rsidRPr="00DA3743">
        <w:rPr>
          <w:spacing w:val="-5"/>
        </w:rPr>
        <w:t xml:space="preserve"> </w:t>
      </w:r>
      <w:r w:rsidRPr="00DA3743">
        <w:t>il-segwitu</w:t>
      </w:r>
      <w:r w:rsidRPr="00DA3743">
        <w:rPr>
          <w:spacing w:val="-4"/>
        </w:rPr>
        <w:t xml:space="preserve"> </w:t>
      </w:r>
      <w:r w:rsidRPr="00DA3743">
        <w:t>medjan</w:t>
      </w:r>
      <w:r w:rsidRPr="00DA3743">
        <w:rPr>
          <w:spacing w:val="-5"/>
        </w:rPr>
        <w:t xml:space="preserve"> </w:t>
      </w:r>
      <w:r w:rsidRPr="00DA3743">
        <w:t>kien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="008F16C3">
        <w:t>1.2</w:t>
      </w:r>
      <w:r w:rsidRPr="00DA3743">
        <w:rPr>
          <w:spacing w:val="-7"/>
        </w:rPr>
        <w:t> </w:t>
      </w:r>
      <w:r w:rsidRPr="00DA3743">
        <w:t>sena;</w:t>
      </w:r>
      <w:r w:rsidRPr="00DA3743">
        <w:rPr>
          <w:spacing w:val="-5"/>
        </w:rPr>
        <w:t xml:space="preserve"> </w:t>
      </w:r>
      <w:r w:rsidRPr="00DA3743">
        <w:t>1.</w:t>
      </w:r>
      <w:r w:rsidR="008F16C3">
        <w:t>7</w:t>
      </w:r>
      <w:r w:rsidRPr="00DA3743">
        <w:t> </w:t>
      </w:r>
      <w:r w:rsidR="008F16C3">
        <w:t>sena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5"/>
        </w:rPr>
        <w:t xml:space="preserve"> </w:t>
      </w:r>
      <w:r w:rsidRPr="00DA3743">
        <w:t>studji</w:t>
      </w:r>
      <w:r w:rsidRPr="00DA3743">
        <w:rPr>
          <w:spacing w:val="-5"/>
        </w:rPr>
        <w:t xml:space="preserve"> </w:t>
      </w:r>
      <w:r w:rsidRPr="00DA3743">
        <w:t>dwar</w:t>
      </w:r>
      <w:r w:rsidRPr="00DA3743">
        <w:rPr>
          <w:spacing w:val="-5"/>
        </w:rPr>
        <w:t xml:space="preserve"> </w:t>
      </w:r>
      <w:r w:rsidRPr="00DA3743">
        <w:t>il-mard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psorjatiku,</w:t>
      </w:r>
      <w:r w:rsidRPr="00DA3743">
        <w:t xml:space="preserve"> 0.6 snin għal studji dwar il-marda ta’ Crohn u </w:t>
      </w:r>
      <w:r w:rsidR="008F16C3">
        <w:t>2.3 snin</w:t>
      </w:r>
      <w:r w:rsidRPr="00DA3743">
        <w:t xml:space="preserve"> għal studji dwar kolite ulċerattiva. Ir-rata ta’ infezzjoni kienet </w:t>
      </w:r>
      <w:r w:rsidR="008F16C3">
        <w:t>0.85</w:t>
      </w:r>
      <w:r w:rsidRPr="00DA3743">
        <w:t> għal kull sena ta’ sorveljanza wara l-kura ta’ pazjent fil-pazjenti kkurati b’ustekinumab,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r-rata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serji</w:t>
      </w:r>
      <w:r w:rsidRPr="00DA3743">
        <w:rPr>
          <w:spacing w:val="-3"/>
        </w:rPr>
        <w:t xml:space="preserve"> </w:t>
      </w:r>
      <w:r w:rsidRPr="00DA3743">
        <w:t>kienet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0.02</w:t>
      </w:r>
      <w:r w:rsidRPr="00DA3743">
        <w:rPr>
          <w:spacing w:val="-3"/>
        </w:rPr>
        <w:t> 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sorveljanza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 ta’ pazjent fil</w:t>
      </w:r>
      <w:r w:rsidRPr="00DA3743">
        <w:noBreakHyphen/>
        <w:t>pazjenti kkurati b’ustekinumab (</w:t>
      </w:r>
      <w:r w:rsidR="008F16C3">
        <w:t>289</w:t>
      </w:r>
      <w:r w:rsidRPr="00DA3743">
        <w:t> infezzjoni serja f’1</w:t>
      </w:r>
      <w:r w:rsidR="008F16C3">
        <w:t>5</w:t>
      </w:r>
      <w:r w:rsidRPr="00DA3743">
        <w:t> </w:t>
      </w:r>
      <w:r w:rsidR="008F16C3">
        <w:t>227</w:t>
      </w:r>
      <w:r w:rsidRPr="00DA3743">
        <w:t> sena ta’ sorveljanza wara l-kura ta’ pazjenti) u infezzjonijiet serji rrapportati kienu jinkludu pulmonite, axxess fl-anus, ċellulite, pulmonite, divertikulite, gastroenterite u infezzjonijiet virali.</w:t>
      </w:r>
    </w:p>
    <w:p w14:paraId="7EA84B53" w14:textId="77777777" w:rsidR="004504AD" w:rsidRPr="00DA3743" w:rsidRDefault="004504AD" w:rsidP="006876E5">
      <w:pPr>
        <w:keepNext/>
        <w:suppressAutoHyphens/>
      </w:pPr>
    </w:p>
    <w:p w14:paraId="195E98A7" w14:textId="77777777" w:rsidR="004504AD" w:rsidRPr="00DA3743" w:rsidRDefault="004504AD" w:rsidP="004504AD">
      <w:pPr>
        <w:suppressAutoHyphens/>
      </w:pPr>
      <w:r w:rsidRPr="00DA3743">
        <w:t>Fl-istudji</w:t>
      </w:r>
      <w:r w:rsidRPr="00DA3743">
        <w:rPr>
          <w:spacing w:val="-2"/>
        </w:rPr>
        <w:t xml:space="preserve"> </w:t>
      </w:r>
      <w:r w:rsidRPr="00DA3743">
        <w:t>kliniċi,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b’tuberkulosi</w:t>
      </w:r>
      <w:r w:rsidRPr="00DA3743">
        <w:rPr>
          <w:spacing w:val="-3"/>
        </w:rPr>
        <w:t xml:space="preserve"> </w:t>
      </w:r>
      <w:r w:rsidRPr="00DA3743">
        <w:t>mhux</w:t>
      </w:r>
      <w:r w:rsidRPr="00DA3743">
        <w:rPr>
          <w:spacing w:val="-3"/>
        </w:rPr>
        <w:t xml:space="preserve"> </w:t>
      </w:r>
      <w:r w:rsidRPr="00DA3743">
        <w:t>attiva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fl-istess</w:t>
      </w:r>
      <w:r w:rsidRPr="00DA3743">
        <w:rPr>
          <w:spacing w:val="-2"/>
        </w:rPr>
        <w:t xml:space="preserve"> </w:t>
      </w:r>
      <w:r w:rsidRPr="00DA3743">
        <w:t>ħin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b’isoniazid</w:t>
      </w:r>
      <w:r w:rsidRPr="00DA3743">
        <w:rPr>
          <w:spacing w:val="-3"/>
        </w:rPr>
        <w:t xml:space="preserve"> </w:t>
      </w:r>
      <w:r w:rsidRPr="00DA3743">
        <w:t>ma żviluppawx tuberkulosi.</w:t>
      </w:r>
    </w:p>
    <w:p w14:paraId="5D130EEA" w14:textId="77777777" w:rsidR="004504AD" w:rsidRPr="00DA3743" w:rsidRDefault="004504AD" w:rsidP="004504AD">
      <w:pPr>
        <w:suppressAutoHyphens/>
        <w:rPr>
          <w:u w:val="single"/>
        </w:rPr>
      </w:pPr>
    </w:p>
    <w:p w14:paraId="3F301574" w14:textId="77777777" w:rsidR="004504AD" w:rsidRPr="00DA3743" w:rsidRDefault="004504AD" w:rsidP="004504AD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Tumuri</w:t>
      </w:r>
      <w:r w:rsidRPr="00DA3743">
        <w:rPr>
          <w:i/>
          <w:iCs/>
          <w:spacing w:val="-6"/>
        </w:rPr>
        <w:t xml:space="preserve"> </w:t>
      </w:r>
      <w:r w:rsidRPr="00DA3743">
        <w:rPr>
          <w:i/>
          <w:iCs/>
          <w:spacing w:val="-2"/>
        </w:rPr>
        <w:t>malinni</w:t>
      </w:r>
    </w:p>
    <w:p w14:paraId="32B3D2F1" w14:textId="77777777" w:rsidR="004504AD" w:rsidRPr="00DA3743" w:rsidRDefault="004504AD" w:rsidP="004504AD">
      <w:pPr>
        <w:keepNext/>
        <w:suppressAutoHyphens/>
      </w:pPr>
    </w:p>
    <w:p w14:paraId="37B02C30" w14:textId="77777777" w:rsidR="004504AD" w:rsidRPr="00DA3743" w:rsidRDefault="004504AD" w:rsidP="004504AD">
      <w:pPr>
        <w:suppressAutoHyphens/>
      </w:pPr>
      <w:r w:rsidRPr="00DA3743">
        <w:t>Fil-perijodu</w:t>
      </w:r>
      <w:r w:rsidRPr="00DA3743">
        <w:rPr>
          <w:spacing w:val="-2"/>
        </w:rPr>
        <w:t xml:space="preserve"> </w:t>
      </w:r>
      <w:r w:rsidRPr="00DA3743">
        <w:t>kkontrollat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2"/>
        </w:rPr>
        <w:t xml:space="preserve"> </w:t>
      </w:r>
      <w:r w:rsidRPr="00DA3743">
        <w:t>plaċebo</w:t>
      </w:r>
      <w:r w:rsidRPr="00DA3743">
        <w:rPr>
          <w:spacing w:val="-2"/>
        </w:rPr>
        <w:t xml:space="preserve"> </w:t>
      </w:r>
      <w:r w:rsidRPr="00DA3743">
        <w:t>tal-istudji</w:t>
      </w:r>
      <w:r w:rsidRPr="00DA3743">
        <w:rPr>
          <w:spacing w:val="-2"/>
        </w:rPr>
        <w:t xml:space="preserve"> </w:t>
      </w:r>
      <w:r w:rsidRPr="00DA3743">
        <w:t>kliniċi</w:t>
      </w:r>
      <w:r w:rsidRPr="00DA3743">
        <w:rPr>
          <w:spacing w:val="-2"/>
        </w:rPr>
        <w:t xml:space="preserve"> </w:t>
      </w:r>
      <w:r w:rsidRPr="00DA3743">
        <w:t>tal-psorijasi,</w:t>
      </w:r>
      <w:r w:rsidRPr="00DA3743">
        <w:rPr>
          <w:spacing w:val="-2"/>
        </w:rPr>
        <w:t xml:space="preserve"> </w:t>
      </w:r>
      <w:r w:rsidRPr="00DA3743">
        <w:t>artrite</w:t>
      </w:r>
      <w:r w:rsidRPr="00DA3743">
        <w:rPr>
          <w:spacing w:val="-2"/>
        </w:rPr>
        <w:t xml:space="preserve"> </w:t>
      </w:r>
      <w:r w:rsidRPr="00DA3743">
        <w:t>psorijatika,</w:t>
      </w:r>
      <w:r w:rsidRPr="00DA3743">
        <w:rPr>
          <w:spacing w:val="-1"/>
        </w:rPr>
        <w:t xml:space="preserve"> </w:t>
      </w:r>
      <w:r w:rsidRPr="00DA3743">
        <w:t>il-marda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Crohn u</w:t>
      </w:r>
      <w:r w:rsidRPr="00DA3743">
        <w:rPr>
          <w:spacing w:val="-3"/>
        </w:rPr>
        <w:t xml:space="preserve"> </w:t>
      </w:r>
      <w:r w:rsidRPr="00DA3743">
        <w:t>kolite</w:t>
      </w:r>
      <w:r w:rsidRPr="00DA3743">
        <w:rPr>
          <w:spacing w:val="-2"/>
        </w:rPr>
        <w:t xml:space="preserve"> </w:t>
      </w:r>
      <w:r w:rsidRPr="00DA3743">
        <w:t>ulċerattiva,</w:t>
      </w:r>
      <w:r w:rsidRPr="00DA3743">
        <w:rPr>
          <w:spacing w:val="-2"/>
        </w:rPr>
        <w:t xml:space="preserve"> </w:t>
      </w:r>
      <w:r w:rsidRPr="00DA3743">
        <w:t>l-inċidenza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tumuri</w:t>
      </w:r>
      <w:r w:rsidRPr="00DA3743">
        <w:rPr>
          <w:spacing w:val="-3"/>
        </w:rPr>
        <w:t xml:space="preserve"> </w:t>
      </w:r>
      <w:r w:rsidRPr="00DA3743">
        <w:t>malinni</w:t>
      </w:r>
      <w:r w:rsidRPr="00DA3743">
        <w:rPr>
          <w:spacing w:val="-3"/>
        </w:rPr>
        <w:t xml:space="preserve"> </w:t>
      </w:r>
      <w:r w:rsidRPr="00DA3743">
        <w:t>minbarra</w:t>
      </w:r>
      <w:r w:rsidRPr="00DA3743">
        <w:rPr>
          <w:spacing w:val="-3"/>
        </w:rPr>
        <w:t xml:space="preserve"> </w:t>
      </w:r>
      <w:r w:rsidRPr="00DA3743">
        <w:t>kanċer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mhux</w:t>
      </w:r>
      <w:r w:rsidRPr="00DA3743">
        <w:rPr>
          <w:spacing w:val="-3"/>
        </w:rPr>
        <w:t xml:space="preserve"> </w:t>
      </w:r>
      <w:r w:rsidRPr="00DA3743">
        <w:t>melanoma,</w:t>
      </w:r>
      <w:r w:rsidRPr="00DA3743">
        <w:rPr>
          <w:spacing w:val="-3"/>
        </w:rPr>
        <w:t xml:space="preserve"> </w:t>
      </w:r>
      <w:r w:rsidRPr="00DA3743">
        <w:t>kienet ta’</w:t>
      </w:r>
      <w:r w:rsidRPr="00DA3743">
        <w:rPr>
          <w:spacing w:val="-2"/>
        </w:rPr>
        <w:t xml:space="preserve"> </w:t>
      </w:r>
      <w:r w:rsidRPr="00DA3743">
        <w:t>0.11</w:t>
      </w:r>
      <w:r w:rsidRPr="00DA3743">
        <w:rPr>
          <w:spacing w:val="-2"/>
        </w:rPr>
        <w:t> 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kull</w:t>
      </w:r>
      <w:r w:rsidRPr="00DA3743">
        <w:rPr>
          <w:spacing w:val="-2"/>
        </w:rPr>
        <w:t xml:space="preserve"> </w:t>
      </w:r>
      <w:r w:rsidRPr="00DA3743">
        <w:t>100</w:t>
      </w:r>
      <w:r w:rsidRPr="00DA3743">
        <w:rPr>
          <w:spacing w:val="-5"/>
        </w:rPr>
        <w:t> 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sorveljanza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pazjent</w:t>
      </w:r>
      <w:r w:rsidRPr="00DA3743">
        <w:rPr>
          <w:spacing w:val="-2"/>
        </w:rPr>
        <w:t xml:space="preserve"> </w:t>
      </w:r>
      <w:r w:rsidRPr="00DA3743">
        <w:t>għall-pazjenti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b’ustekinumab (pazjent wieħed f’929 snin ta’ sorveljanza wara l-kura ta’ pazjenti) meta mqabbla ma’ 0.23 għall</w:t>
      </w:r>
      <w:r w:rsidRPr="00DA3743">
        <w:noBreakHyphen/>
        <w:t>pazjenti kkurati bi plaċebo (pazjent wieħed fi 434 sena ta’ sorveljanza wara l-kura ta’ pazjent). L- inċidenza ta’ kanċer tal-ġilda li mhux melanoma kien ta’ 0.43 għal kull 100 sena ta’ pazjent għal pazjenti kkurati b’ustekinumab (4 pazjenti fi 929 sena ta’ sorveljanza wara l-kura ta’ pazjent) meta mqabbla ma’ 0.46 għal pazjenti kkurati bi plaċebo (2 pazjenti fi 433 sena ta’ sorveljanza wara l-kura ta’ pazjent).</w:t>
      </w:r>
    </w:p>
    <w:p w14:paraId="7C9BEF99" w14:textId="77777777" w:rsidR="004504AD" w:rsidRPr="00DA3743" w:rsidRDefault="004504AD" w:rsidP="004504AD">
      <w:pPr>
        <w:suppressAutoHyphens/>
      </w:pPr>
    </w:p>
    <w:p w14:paraId="0543A956" w14:textId="190AF190" w:rsidR="004504AD" w:rsidRPr="00DA3743" w:rsidRDefault="004504AD" w:rsidP="004504AD">
      <w:pPr>
        <w:suppressAutoHyphens/>
      </w:pPr>
      <w:r w:rsidRPr="00DA3743">
        <w:t>Fil-perijodi kkontrollati u mhux ikkontrollati tal-istudji kliniċi dwar il-psorijasi, artrite psorijatika, il</w:t>
      </w:r>
      <w:r w:rsidRPr="00DA3743">
        <w:noBreakHyphen/>
        <w:t>marda ta’ Crohn u kolite ulċerattiva, li jirrappreżentaw 1</w:t>
      </w:r>
      <w:r w:rsidR="008F16C3">
        <w:t>5</w:t>
      </w:r>
      <w:r w:rsidRPr="00DA3743">
        <w:t> </w:t>
      </w:r>
      <w:r w:rsidR="008F16C3">
        <w:t>205 snin</w:t>
      </w:r>
      <w:r w:rsidRPr="00DA3743">
        <w:t xml:space="preserve"> ta’ pazjenti ta’ espożizzjoni </w:t>
      </w:r>
      <w:r w:rsidR="008F16C3">
        <w:t>għal</w:t>
      </w:r>
      <w:r w:rsidR="008F16C3" w:rsidRPr="00A50D07">
        <w:t xml:space="preserve"> ustekinumab </w:t>
      </w:r>
      <w:r w:rsidRPr="00DA3743">
        <w:t>f’6 7</w:t>
      </w:r>
      <w:r w:rsidR="008F16C3">
        <w:t>10</w:t>
      </w:r>
      <w:r w:rsidRPr="00DA3743">
        <w:t> pazjenti, il-perijodu ta’ sorveljanza medjan kien ta’ 1.</w:t>
      </w:r>
      <w:r w:rsidR="008F16C3">
        <w:t>2</w:t>
      </w:r>
      <w:r w:rsidRPr="00DA3743">
        <w:t> sena; 1.</w:t>
      </w:r>
      <w:r w:rsidR="008F16C3">
        <w:t>7</w:t>
      </w:r>
      <w:r w:rsidRPr="00DA3743">
        <w:t> </w:t>
      </w:r>
      <w:r w:rsidR="008F16C3">
        <w:t>sena</w:t>
      </w:r>
      <w:r w:rsidRPr="00DA3743">
        <w:t xml:space="preserve"> għal studji dwar mard psorjatiku, 0.6 snin għal studji dwar il-marda ta’ Crohn u </w:t>
      </w:r>
      <w:r w:rsidR="008F16C3">
        <w:t>2.3 snin</w:t>
      </w:r>
      <w:r w:rsidRPr="00DA3743">
        <w:t xml:space="preserve"> għal studji dwar kolite ulċerattiva. Tumuri malinni li ma jinkludux kanċer tal-ġilda li mhux melanoma ġew irrappurtati f’</w:t>
      </w:r>
      <w:r w:rsidR="008F16C3">
        <w:t>76</w:t>
      </w:r>
      <w:r w:rsidRPr="00DA3743">
        <w:t> pazjent f’1</w:t>
      </w:r>
      <w:r w:rsidR="008F16C3">
        <w:t>5</w:t>
      </w:r>
      <w:r w:rsidRPr="00DA3743">
        <w:t> </w:t>
      </w:r>
      <w:r w:rsidR="008F16C3">
        <w:t>205 snin</w:t>
      </w:r>
      <w:r w:rsidRPr="00DA3743">
        <w:t xml:space="preserve"> ta’ pazjenti ssorveljati wara l-kura (inċidenza ta’ 0.5</w:t>
      </w:r>
      <w:r w:rsidR="008F16C3">
        <w:t>0</w:t>
      </w:r>
      <w:r w:rsidRPr="00DA3743">
        <w:t> kull 100 sena ta’ sorveljanza ta’ pazjent wara l-kura għal dawk il-pazjenti kkurati b’ustekinumab). L-inċidenza ta’ tumuri malinni rrappurtata f’pazjenti kkurati b’ustekinumab kienet tixbah l-inċidenza mistennija fil-popolazzjoni ġenerali (proporzjon ta’ inċidenza standardizzat = 0.9</w:t>
      </w:r>
      <w:r w:rsidR="008F16C3">
        <w:t>4</w:t>
      </w:r>
      <w:r w:rsidRPr="00DA3743">
        <w:t xml:space="preserve"> [95% intervall ta’ kunfidenza: 0.7</w:t>
      </w:r>
      <w:r w:rsidR="008F16C3">
        <w:t>3</w:t>
      </w:r>
      <w:r w:rsidRPr="00DA3743">
        <w:t>, 1.</w:t>
      </w:r>
      <w:r w:rsidR="008F16C3">
        <w:t>18</w:t>
      </w:r>
      <w:r w:rsidRPr="00DA3743">
        <w:t>], aġġustat għall-età, sess u razza). It-tumuri malinni osservati l-aktar frekwenti, minbarra kanċer tal</w:t>
      </w:r>
      <w:r w:rsidRPr="00DA3743">
        <w:noBreakHyphen/>
        <w:t xml:space="preserve">ġilda li mhux melanoma, kienu fil-prostata, </w:t>
      </w:r>
      <w:r w:rsidR="008F16C3">
        <w:t xml:space="preserve">melanoma, </w:t>
      </w:r>
      <w:r w:rsidRPr="00DA3743">
        <w:t>kanċer fil-kolon u r-rektum u fis-sider. L</w:t>
      </w:r>
      <w:r w:rsidRPr="00DA3743">
        <w:noBreakHyphen/>
        <w:t>inċidenza ta’ kanċer tal-ġilda li mhux melanoma kienet ta’ 0.4</w:t>
      </w:r>
      <w:r w:rsidR="008F16C3">
        <w:t>6</w:t>
      </w:r>
      <w:r w:rsidRPr="00DA3743">
        <w:t> kull 100 sena ta’ sorveljanza tal</w:t>
      </w:r>
      <w:r w:rsidRPr="00DA3743">
        <w:noBreakHyphen/>
        <w:t>pazjenti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l-kura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(</w:t>
      </w:r>
      <w:r w:rsidR="008F16C3">
        <w:t>69</w:t>
      </w:r>
      <w:r w:rsidRPr="00DA3743">
        <w:t> pazjent</w:t>
      </w:r>
      <w:r w:rsidRPr="00DA3743">
        <w:rPr>
          <w:spacing w:val="-3"/>
        </w:rPr>
        <w:t xml:space="preserve"> </w:t>
      </w:r>
      <w:r w:rsidRPr="00DA3743">
        <w:t>f’1</w:t>
      </w:r>
      <w:r w:rsidR="008F16C3">
        <w:t>5</w:t>
      </w:r>
      <w:r w:rsidRPr="00DA3743">
        <w:t> </w:t>
      </w:r>
      <w:r w:rsidR="008F16C3">
        <w:t>165 </w:t>
      </w:r>
      <w:r w:rsidRPr="00DA3743">
        <w:t>sena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sorveljanza</w:t>
      </w:r>
      <w:r w:rsidRPr="00DA3743">
        <w:rPr>
          <w:spacing w:val="-5"/>
        </w:rPr>
        <w:t xml:space="preserve"> </w:t>
      </w:r>
      <w:r w:rsidRPr="00DA3743">
        <w:t>tal- pazjent wara l-kura). Il-proporzjon ta’ pazjenti b’kanċer tal-ġilda taċ-ċelluli bażali kontra taċ</w:t>
      </w:r>
      <w:r w:rsidRPr="00DA3743">
        <w:noBreakHyphen/>
        <w:t>ċelluli skwamużi (3:1) hu komparabbli mal-proporzjon mistenni fil-popolazzjoni in ġenerali (ara sezzjoni</w:t>
      </w:r>
      <w:r w:rsidRPr="00DA3743">
        <w:rPr>
          <w:spacing w:val="-8"/>
        </w:rPr>
        <w:t> </w:t>
      </w:r>
      <w:r w:rsidRPr="00DA3743">
        <w:rPr>
          <w:spacing w:val="-2"/>
        </w:rPr>
        <w:t>4.4).</w:t>
      </w:r>
    </w:p>
    <w:p w14:paraId="0FC3F953" w14:textId="77777777" w:rsidR="004504AD" w:rsidRPr="00DA3743" w:rsidRDefault="004504AD" w:rsidP="004504AD">
      <w:pPr>
        <w:suppressAutoHyphens/>
      </w:pPr>
    </w:p>
    <w:p w14:paraId="6C4097A7" w14:textId="77777777" w:rsidR="004504AD" w:rsidRPr="00DA3743" w:rsidRDefault="004504AD" w:rsidP="004504AD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Reazzjonijiet</w:t>
      </w:r>
      <w:r w:rsidRPr="00DA3743">
        <w:rPr>
          <w:i/>
          <w:iCs/>
          <w:spacing w:val="-10"/>
        </w:rPr>
        <w:t xml:space="preserve"> </w:t>
      </w:r>
      <w:r w:rsidRPr="00DA3743">
        <w:rPr>
          <w:i/>
          <w:iCs/>
        </w:rPr>
        <w:t>ta’</w:t>
      </w:r>
      <w:r w:rsidRPr="00DA3743">
        <w:rPr>
          <w:i/>
          <w:iCs/>
          <w:spacing w:val="-9"/>
        </w:rPr>
        <w:t xml:space="preserve"> </w:t>
      </w:r>
      <w:r w:rsidRPr="00DA3743">
        <w:rPr>
          <w:i/>
          <w:iCs/>
        </w:rPr>
        <w:t>sensittività</w:t>
      </w:r>
      <w:r w:rsidRPr="00DA3743">
        <w:rPr>
          <w:i/>
          <w:iCs/>
          <w:spacing w:val="-9"/>
        </w:rPr>
        <w:t xml:space="preserve"> </w:t>
      </w:r>
      <w:r w:rsidRPr="00DA3743">
        <w:rPr>
          <w:i/>
          <w:iCs/>
          <w:spacing w:val="-2"/>
        </w:rPr>
        <w:t>eċċessiva</w:t>
      </w:r>
    </w:p>
    <w:p w14:paraId="0506CBD8" w14:textId="77777777" w:rsidR="004504AD" w:rsidRPr="00DA3743" w:rsidRDefault="004504AD" w:rsidP="004504AD">
      <w:pPr>
        <w:keepNext/>
        <w:suppressAutoHyphens/>
      </w:pPr>
    </w:p>
    <w:p w14:paraId="70C6DFC7" w14:textId="77777777" w:rsidR="004504AD" w:rsidRPr="00DA3743" w:rsidRDefault="004504AD" w:rsidP="004504AD">
      <w:pPr>
        <w:suppressAutoHyphens/>
      </w:pPr>
      <w:r w:rsidRPr="00DA3743">
        <w:t>Matul</w:t>
      </w:r>
      <w:r w:rsidRPr="00DA3743">
        <w:rPr>
          <w:spacing w:val="-2"/>
        </w:rPr>
        <w:t xml:space="preserve"> </w:t>
      </w:r>
      <w:r w:rsidRPr="00DA3743">
        <w:t>il-perijodi</w:t>
      </w:r>
      <w:r w:rsidRPr="00DA3743">
        <w:rPr>
          <w:spacing w:val="-3"/>
        </w:rPr>
        <w:t xml:space="preserve"> </w:t>
      </w:r>
      <w:r w:rsidRPr="00DA3743">
        <w:t>kkontrollati</w:t>
      </w:r>
      <w:r w:rsidRPr="00DA3743">
        <w:rPr>
          <w:spacing w:val="-3"/>
        </w:rPr>
        <w:t xml:space="preserve"> </w:t>
      </w:r>
      <w:r w:rsidRPr="00DA3743">
        <w:t>tal-istudji</w:t>
      </w:r>
      <w:r w:rsidRPr="00DA3743">
        <w:rPr>
          <w:spacing w:val="-2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il-psorijasi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artrite</w:t>
      </w:r>
      <w:r w:rsidRPr="00DA3743">
        <w:rPr>
          <w:spacing w:val="-3"/>
        </w:rPr>
        <w:t xml:space="preserve"> </w:t>
      </w:r>
      <w:r w:rsidRPr="00DA3743">
        <w:t>psorjatika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ustekinumab, kemm raxx u kemm urtikarja kienu osservati f’ &lt; 1% tal-pazjenti (ara sezzjoni 4.4).</w:t>
      </w:r>
    </w:p>
    <w:p w14:paraId="1883CBFB" w14:textId="77777777" w:rsidR="004504AD" w:rsidRPr="00DA3743" w:rsidRDefault="004504AD" w:rsidP="004504AD">
      <w:pPr>
        <w:suppressAutoHyphens/>
        <w:rPr>
          <w:u w:val="single"/>
        </w:rPr>
      </w:pPr>
    </w:p>
    <w:p w14:paraId="68A868CA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Rappurtar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reazzjonijiet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avversi</w:t>
      </w:r>
      <w:r w:rsidRPr="00DA3743">
        <w:rPr>
          <w:spacing w:val="-8"/>
          <w:u w:val="single"/>
        </w:rPr>
        <w:t xml:space="preserve"> </w:t>
      </w:r>
      <w:r w:rsidRPr="00DA3743">
        <w:rPr>
          <w:spacing w:val="-2"/>
          <w:u w:val="single"/>
        </w:rPr>
        <w:t>suspettati</w:t>
      </w:r>
    </w:p>
    <w:p w14:paraId="1FC90858" w14:textId="77777777" w:rsidR="004504AD" w:rsidRPr="00DA3743" w:rsidRDefault="004504AD" w:rsidP="004504AD">
      <w:pPr>
        <w:keepNext/>
        <w:suppressAutoHyphens/>
      </w:pPr>
    </w:p>
    <w:p w14:paraId="7E51CE37" w14:textId="77777777" w:rsidR="004504AD" w:rsidRPr="00DA3743" w:rsidRDefault="004504AD" w:rsidP="004504AD">
      <w:pPr>
        <w:suppressAutoHyphens/>
      </w:pPr>
      <w:r w:rsidRPr="00DA3743">
        <w:t>Huwa</w:t>
      </w:r>
      <w:r w:rsidRPr="00DA3743">
        <w:rPr>
          <w:spacing w:val="-4"/>
        </w:rPr>
        <w:t xml:space="preserve"> </w:t>
      </w:r>
      <w:r w:rsidRPr="00DA3743">
        <w:t>importanti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jiġu</w:t>
      </w:r>
      <w:r w:rsidRPr="00DA3743">
        <w:rPr>
          <w:spacing w:val="-4"/>
        </w:rPr>
        <w:t xml:space="preserve"> </w:t>
      </w:r>
      <w:r w:rsidRPr="00DA3743">
        <w:t>rrappurtati</w:t>
      </w:r>
      <w:r w:rsidRPr="00DA3743">
        <w:rPr>
          <w:spacing w:val="-4"/>
        </w:rPr>
        <w:t xml:space="preserve"> </w:t>
      </w:r>
      <w:r w:rsidRPr="00DA3743">
        <w:t>reazzjonijiet</w:t>
      </w:r>
      <w:r w:rsidRPr="00DA3743">
        <w:rPr>
          <w:spacing w:val="-4"/>
        </w:rPr>
        <w:t xml:space="preserve"> </w:t>
      </w:r>
      <w:r w:rsidRPr="00DA3743">
        <w:t>avversi</w:t>
      </w:r>
      <w:r w:rsidRPr="00DA3743">
        <w:rPr>
          <w:spacing w:val="-4"/>
        </w:rPr>
        <w:t xml:space="preserve"> </w:t>
      </w:r>
      <w:r w:rsidRPr="00DA3743">
        <w:t>suspettati</w:t>
      </w:r>
      <w:r w:rsidRPr="00DA3743">
        <w:rPr>
          <w:spacing w:val="-4"/>
        </w:rPr>
        <w:t xml:space="preserve"> </w:t>
      </w:r>
      <w:r w:rsidRPr="00DA3743">
        <w:t>wara</w:t>
      </w:r>
      <w:r w:rsidRPr="00DA3743">
        <w:rPr>
          <w:spacing w:val="-4"/>
        </w:rPr>
        <w:t xml:space="preserve"> </w:t>
      </w:r>
      <w:r w:rsidRPr="00DA3743">
        <w:t>l-awtorizzazzjoni</w:t>
      </w:r>
      <w:r w:rsidRPr="00DA3743">
        <w:rPr>
          <w:spacing w:val="-4"/>
        </w:rPr>
        <w:t xml:space="preserve"> </w:t>
      </w:r>
      <w:r w:rsidRPr="00DA3743">
        <w:t xml:space="preserve">tal-prodott mediċinali. Dan jippermetti monitoraġġ kontinwu tal-bilanċ bejn il-benefiċċju u r-riskju tal-prodott mediċinali. Il-professjonisti dwar il-kura tas-saħħa huma mitluba jirrappurtaw kwalunkwe reazzjoni avversa suspettata permezz </w:t>
      </w:r>
      <w:r>
        <w:rPr>
          <w:szCs w:val="20"/>
          <w:highlight w:val="lightGray"/>
          <w:lang w:eastAsia="mt-MT" w:bidi="mt-MT"/>
        </w:rPr>
        <w:t>tas-sistema ta’ rappurtar nazzjonali imniżżla f’</w:t>
      </w:r>
      <w:hyperlink r:id="rId21" w:history="1">
        <w:r>
          <w:rPr>
            <w:color w:val="0000FF"/>
            <w:szCs w:val="20"/>
            <w:highlight w:val="lightGray"/>
            <w:u w:val="single"/>
            <w:lang w:eastAsia="mt-MT" w:bidi="mt-MT"/>
          </w:rPr>
          <w:t>Appendiċi V</w:t>
        </w:r>
      </w:hyperlink>
      <w:r w:rsidRPr="00DA3743">
        <w:rPr>
          <w:color w:val="000000"/>
        </w:rPr>
        <w:t>.</w:t>
      </w:r>
    </w:p>
    <w:p w14:paraId="2361014E" w14:textId="77777777" w:rsidR="004504AD" w:rsidRPr="00DA3743" w:rsidRDefault="004504AD" w:rsidP="004504AD">
      <w:pPr>
        <w:suppressAutoHyphens/>
      </w:pPr>
    </w:p>
    <w:p w14:paraId="5B7BC169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  <w:spacing w:val="-2"/>
        </w:rPr>
      </w:pPr>
      <w:r w:rsidRPr="00DA3743">
        <w:rPr>
          <w:b/>
          <w:bCs/>
        </w:rPr>
        <w:t>4.9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Doża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  <w:spacing w:val="-2"/>
        </w:rPr>
        <w:t>eċċessiva</w:t>
      </w:r>
    </w:p>
    <w:p w14:paraId="35B7BC33" w14:textId="77777777" w:rsidR="004504AD" w:rsidRPr="00DA3743" w:rsidRDefault="004504AD" w:rsidP="004504AD">
      <w:pPr>
        <w:keepNext/>
        <w:suppressAutoHyphens/>
      </w:pPr>
    </w:p>
    <w:p w14:paraId="64BBCF4F" w14:textId="77777777" w:rsidR="004504AD" w:rsidRPr="00DA3743" w:rsidRDefault="004504AD" w:rsidP="004504AD">
      <w:pPr>
        <w:suppressAutoHyphens/>
      </w:pPr>
      <w:r w:rsidRPr="00DA3743">
        <w:t>Dożi</w:t>
      </w:r>
      <w:r w:rsidRPr="00DA3743">
        <w:rPr>
          <w:spacing w:val="-3"/>
        </w:rPr>
        <w:t xml:space="preserve"> </w:t>
      </w:r>
      <w:r w:rsidRPr="00DA3743">
        <w:t>waħdiet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6</w:t>
      </w:r>
      <w:r w:rsidRPr="00DA3743">
        <w:rPr>
          <w:spacing w:val="-3"/>
        </w:rPr>
        <w:t> mg</w:t>
      </w:r>
      <w:r w:rsidRPr="00DA3743">
        <w:t>/kg</w:t>
      </w:r>
      <w:r w:rsidRPr="00DA3743">
        <w:rPr>
          <w:spacing w:val="-3"/>
        </w:rPr>
        <w:t xml:space="preserve"> </w:t>
      </w:r>
      <w:r w:rsidRPr="00DA3743">
        <w:t>ingħataw</w:t>
      </w:r>
      <w:r w:rsidRPr="00DA3743">
        <w:rPr>
          <w:spacing w:val="-2"/>
        </w:rPr>
        <w:t xml:space="preserve"> </w:t>
      </w:r>
      <w:r w:rsidRPr="00DA3743">
        <w:t>ġol-vina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mingħajr</w:t>
      </w:r>
      <w:r w:rsidRPr="00DA3743">
        <w:rPr>
          <w:spacing w:val="-3"/>
        </w:rPr>
        <w:t xml:space="preserve"> </w:t>
      </w:r>
      <w:r w:rsidRPr="00DA3743">
        <w:t>tossiċità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tillimita</w:t>
      </w:r>
      <w:r w:rsidRPr="00DA3743">
        <w:rPr>
          <w:spacing w:val="-3"/>
        </w:rPr>
        <w:t xml:space="preserve"> </w:t>
      </w:r>
      <w:r w:rsidRPr="00DA3743">
        <w:t>d-doża.</w:t>
      </w:r>
      <w:r w:rsidRPr="00DA3743">
        <w:rPr>
          <w:spacing w:val="-3"/>
        </w:rPr>
        <w:t xml:space="preserve"> </w:t>
      </w:r>
      <w:r w:rsidRPr="00DA3743">
        <w:t>F’każ ta’ doża eċċessiva, huwa rrakkomandat li l-pazjent jiġi mmonitorjat għal xi sinjali jew sintomi ta’ reazzjonijiet avversi u kura xierqa tas-sintomi għandha tinbeda immedjatament.</w:t>
      </w:r>
    </w:p>
    <w:p w14:paraId="140D014A" w14:textId="77777777" w:rsidR="004504AD" w:rsidRPr="00DA3743" w:rsidRDefault="004504AD" w:rsidP="004504AD">
      <w:pPr>
        <w:suppressAutoHyphens/>
      </w:pPr>
    </w:p>
    <w:p w14:paraId="51F72376" w14:textId="77777777" w:rsidR="004504AD" w:rsidRPr="00DA3743" w:rsidRDefault="004504AD" w:rsidP="004504AD">
      <w:pPr>
        <w:suppressAutoHyphens/>
      </w:pPr>
    </w:p>
    <w:p w14:paraId="11184CD2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lastRenderedPageBreak/>
        <w:t>5.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PROPRJETAJIET</w:t>
      </w:r>
      <w:r w:rsidRPr="00DA3743">
        <w:rPr>
          <w:b/>
          <w:bCs/>
          <w:spacing w:val="-13"/>
        </w:rPr>
        <w:t xml:space="preserve"> </w:t>
      </w:r>
      <w:r w:rsidRPr="00DA3743">
        <w:rPr>
          <w:b/>
          <w:bCs/>
          <w:spacing w:val="-2"/>
        </w:rPr>
        <w:t>FARMAKOLOĠIĊI</w:t>
      </w:r>
    </w:p>
    <w:p w14:paraId="6C47DDCB" w14:textId="77777777" w:rsidR="004504AD" w:rsidRPr="00DA3743" w:rsidRDefault="004504AD" w:rsidP="004504AD">
      <w:pPr>
        <w:keepNext/>
        <w:suppressAutoHyphens/>
        <w:rPr>
          <w:bCs/>
        </w:rPr>
      </w:pPr>
    </w:p>
    <w:p w14:paraId="1C1495DB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5.1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Proprjetajiet</w:t>
      </w:r>
      <w:r w:rsidRPr="00DA3743">
        <w:rPr>
          <w:b/>
          <w:bCs/>
          <w:spacing w:val="-13"/>
        </w:rPr>
        <w:t xml:space="preserve"> </w:t>
      </w:r>
      <w:r w:rsidRPr="00DA3743">
        <w:rPr>
          <w:b/>
          <w:bCs/>
          <w:spacing w:val="-2"/>
        </w:rPr>
        <w:t>farmakodinamiċi</w:t>
      </w:r>
    </w:p>
    <w:p w14:paraId="5CC5B59E" w14:textId="77777777" w:rsidR="004504AD" w:rsidRPr="00DA3743" w:rsidRDefault="004504AD" w:rsidP="004504AD">
      <w:pPr>
        <w:keepNext/>
        <w:suppressAutoHyphens/>
        <w:rPr>
          <w:bCs/>
        </w:rPr>
      </w:pPr>
    </w:p>
    <w:p w14:paraId="27D55E0B" w14:textId="77777777" w:rsidR="004504AD" w:rsidRPr="00DA3743" w:rsidRDefault="004504AD" w:rsidP="004504AD">
      <w:pPr>
        <w:suppressAutoHyphens/>
        <w:rPr>
          <w:spacing w:val="-2"/>
        </w:rPr>
      </w:pPr>
      <w:r w:rsidRPr="00DA3743">
        <w:t>Kategorija</w:t>
      </w:r>
      <w:r w:rsidRPr="00DA3743">
        <w:rPr>
          <w:spacing w:val="-5"/>
        </w:rPr>
        <w:t xml:space="preserve"> </w:t>
      </w:r>
      <w:r w:rsidRPr="00DA3743">
        <w:t>farmakoterapewtika:</w:t>
      </w:r>
      <w:r w:rsidRPr="00DA3743">
        <w:rPr>
          <w:spacing w:val="-5"/>
        </w:rPr>
        <w:t xml:space="preserve"> </w:t>
      </w:r>
      <w:r w:rsidRPr="00DA3743">
        <w:t>Immunosoppressanti,</w:t>
      </w:r>
      <w:r w:rsidRPr="00DA3743">
        <w:rPr>
          <w:spacing w:val="-5"/>
        </w:rPr>
        <w:t xml:space="preserve"> </w:t>
      </w:r>
      <w:r w:rsidRPr="00DA3743">
        <w:t>impedituri</w:t>
      </w:r>
      <w:r w:rsidRPr="00DA3743">
        <w:rPr>
          <w:spacing w:val="-5"/>
        </w:rPr>
        <w:t xml:space="preserve"> </w:t>
      </w:r>
      <w:r w:rsidRPr="00DA3743">
        <w:t>tal-interleukin.</w:t>
      </w:r>
      <w:r w:rsidRPr="00DA3743">
        <w:rPr>
          <w:spacing w:val="-5"/>
        </w:rPr>
        <w:t xml:space="preserve"> </w:t>
      </w:r>
      <w:r w:rsidRPr="00DA3743">
        <w:t>Kodiċi</w:t>
      </w:r>
      <w:r w:rsidRPr="00DA3743">
        <w:rPr>
          <w:spacing w:val="-5"/>
        </w:rPr>
        <w:t xml:space="preserve"> </w:t>
      </w:r>
      <w:r w:rsidRPr="00DA3743">
        <w:t xml:space="preserve">ATC: </w:t>
      </w:r>
      <w:r w:rsidRPr="00DA3743">
        <w:rPr>
          <w:spacing w:val="-2"/>
        </w:rPr>
        <w:t>L04AC05.</w:t>
      </w:r>
    </w:p>
    <w:p w14:paraId="3F859833" w14:textId="77777777" w:rsidR="004504AD" w:rsidRPr="00DA3743" w:rsidRDefault="004504AD" w:rsidP="004504AD">
      <w:pPr>
        <w:suppressAutoHyphens/>
        <w:rPr>
          <w:spacing w:val="-2"/>
        </w:rPr>
      </w:pPr>
    </w:p>
    <w:p w14:paraId="032CABF5" w14:textId="77777777" w:rsidR="004504AD" w:rsidRPr="00DA3743" w:rsidRDefault="004504AD" w:rsidP="004504AD">
      <w:pPr>
        <w:suppressAutoHyphens/>
      </w:pPr>
      <w:r w:rsidRPr="00DA3743">
        <w:rPr>
          <w:spacing w:val="-2"/>
        </w:rPr>
        <w:t xml:space="preserve">WEZENLA </w:t>
      </w:r>
      <w:r w:rsidRPr="00DA3743">
        <w:t xml:space="preserve">huwa prodott mediċinali bijoloġiku simili. Informazzjoni dettaljata dwar din il-mediċina tinsab fuq is-sit elettroniku tal-Aġenzija Ewropea għall-Mediċini </w:t>
      </w:r>
      <w:hyperlink r:id="rId22">
        <w:hyperlink r:id="rId23" w:history="1">
          <w:r w:rsidRPr="00DA3743">
            <w:rPr>
              <w:rStyle w:val="Hyperlink"/>
            </w:rPr>
            <w:t>https://www.ema.europa.eu</w:t>
          </w:r>
        </w:hyperlink>
      </w:hyperlink>
      <w:r w:rsidRPr="00DA3743">
        <w:t>.</w:t>
      </w:r>
    </w:p>
    <w:p w14:paraId="63CD77CB" w14:textId="77777777" w:rsidR="004504AD" w:rsidRPr="00DA3743" w:rsidRDefault="004504AD" w:rsidP="004504AD">
      <w:pPr>
        <w:suppressAutoHyphens/>
        <w:rPr>
          <w:u w:val="single"/>
        </w:rPr>
      </w:pPr>
    </w:p>
    <w:p w14:paraId="5C79A3E1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Mekkaniżmu</w:t>
      </w:r>
      <w:r w:rsidRPr="00DA3743">
        <w:rPr>
          <w:spacing w:val="-7"/>
          <w:u w:val="single"/>
        </w:rPr>
        <w:t xml:space="preserve"> </w:t>
      </w:r>
      <w:r w:rsidRPr="00DA3743">
        <w:rPr>
          <w:u w:val="single"/>
        </w:rPr>
        <w:t>ta’</w:t>
      </w:r>
      <w:r w:rsidRPr="00DA3743">
        <w:rPr>
          <w:spacing w:val="-6"/>
          <w:u w:val="single"/>
        </w:rPr>
        <w:t xml:space="preserve"> </w:t>
      </w:r>
      <w:r w:rsidRPr="00DA3743">
        <w:rPr>
          <w:spacing w:val="-2"/>
          <w:u w:val="single"/>
        </w:rPr>
        <w:t>azzjoni</w:t>
      </w:r>
    </w:p>
    <w:p w14:paraId="4190C641" w14:textId="77777777" w:rsidR="004504AD" w:rsidRPr="00DA3743" w:rsidRDefault="004504AD" w:rsidP="004504AD">
      <w:pPr>
        <w:keepNext/>
        <w:suppressAutoHyphens/>
      </w:pPr>
    </w:p>
    <w:p w14:paraId="6A128B72" w14:textId="77777777" w:rsidR="004504AD" w:rsidRPr="00DA3743" w:rsidRDefault="004504AD" w:rsidP="004504AD">
      <w:pPr>
        <w:suppressAutoHyphens/>
      </w:pPr>
      <w:r w:rsidRPr="00DA3743">
        <w:t>Ustekinumab huwa antikorp monoklonali IgG1κ kollu kemm hu uman li jeħel bi speċifiċità mas</w:t>
      </w:r>
      <w:r w:rsidRPr="00DA3743">
        <w:noBreakHyphen/>
        <w:t>sottoparti</w:t>
      </w:r>
      <w:r w:rsidRPr="00DA3743">
        <w:rPr>
          <w:spacing w:val="-3"/>
        </w:rPr>
        <w:t xml:space="preserve"> </w:t>
      </w:r>
      <w:r w:rsidRPr="00DA3743">
        <w:t>tal-proteina</w:t>
      </w:r>
      <w:r w:rsidRPr="00DA3743">
        <w:rPr>
          <w:spacing w:val="-3"/>
        </w:rPr>
        <w:t xml:space="preserve"> </w:t>
      </w:r>
      <w:r w:rsidRPr="00DA3743">
        <w:t>kondiviża</w:t>
      </w:r>
      <w:r w:rsidRPr="00DA3743">
        <w:rPr>
          <w:spacing w:val="-3"/>
        </w:rPr>
        <w:t xml:space="preserve"> </w:t>
      </w:r>
      <w:r w:rsidRPr="00DA3743">
        <w:t>p40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interleukin</w:t>
      </w:r>
      <w:r w:rsidRPr="00DA3743">
        <w:rPr>
          <w:spacing w:val="-3"/>
        </w:rPr>
        <w:t xml:space="preserve"> </w:t>
      </w:r>
      <w:r w:rsidRPr="00DA3743">
        <w:t>cytokines</w:t>
      </w:r>
      <w:r w:rsidRPr="00DA3743">
        <w:rPr>
          <w:spacing w:val="-3"/>
        </w:rPr>
        <w:t xml:space="preserve"> </w:t>
      </w:r>
      <w:r w:rsidRPr="00DA3743">
        <w:t>umani</w:t>
      </w:r>
      <w:r w:rsidRPr="00DA3743">
        <w:rPr>
          <w:spacing w:val="-3"/>
        </w:rPr>
        <w:t xml:space="preserve"> </w:t>
      </w:r>
      <w:r w:rsidRPr="00DA3743">
        <w:t>IL-12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IL-23.</w:t>
      </w:r>
      <w:r w:rsidRPr="00DA3743">
        <w:rPr>
          <w:spacing w:val="-3"/>
        </w:rPr>
        <w:t xml:space="preserve"> </w:t>
      </w:r>
      <w:r w:rsidRPr="00DA3743">
        <w:t>Ustekinumab jimpedixxi l-bijoattività tal-IL-12 u IL-23 umani billi ma jħallix p40 jeħlu mal-proteina riċettur IL-12Rβ1</w:t>
      </w:r>
      <w:r w:rsidRPr="00DA3743">
        <w:rPr>
          <w:spacing w:val="-3"/>
        </w:rPr>
        <w:t xml:space="preserve"> </w:t>
      </w:r>
      <w:r w:rsidRPr="00DA3743">
        <w:t>espress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il-wiċċ</w:t>
      </w:r>
      <w:r w:rsidRPr="00DA3743">
        <w:rPr>
          <w:spacing w:val="-2"/>
        </w:rPr>
        <w:t xml:space="preserve"> </w:t>
      </w:r>
      <w:r w:rsidRPr="00DA3743">
        <w:t>taċ-ċelloli</w:t>
      </w:r>
      <w:r w:rsidRPr="00DA3743">
        <w:rPr>
          <w:spacing w:val="-3"/>
        </w:rPr>
        <w:t xml:space="preserve"> </w:t>
      </w:r>
      <w:r w:rsidRPr="00DA3743">
        <w:t>immuni.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jistax</w:t>
      </w:r>
      <w:r w:rsidRPr="00DA3743">
        <w:rPr>
          <w:spacing w:val="-3"/>
        </w:rPr>
        <w:t xml:space="preserve"> </w:t>
      </w:r>
      <w:r w:rsidRPr="00DA3743">
        <w:t>jeħel</w:t>
      </w:r>
      <w:r w:rsidRPr="00DA3743">
        <w:rPr>
          <w:spacing w:val="-4"/>
        </w:rPr>
        <w:t xml:space="preserve"> </w:t>
      </w:r>
      <w:r w:rsidRPr="00DA3743">
        <w:t>mal-IL-12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IL-23</w:t>
      </w:r>
      <w:r w:rsidRPr="00DA3743">
        <w:rPr>
          <w:spacing w:val="-1"/>
        </w:rPr>
        <w:t xml:space="preserve"> </w:t>
      </w:r>
      <w:r w:rsidRPr="00DA3743">
        <w:t>li huma diġà marbutin mar-riċetturi IL-12Rβ fuq il-wiċċ taċ-ċellola. B’hekk, ustekinumab x’aktarx ma jikontribwixxix għal ċitotossiċità medjata minn komplement jew antikorp ta’ ċelluli ma’ riċetturi b’IL-12 u/jew IL-23. IL-12 u IL-23 huma cytokines eterodimeriċi li huma mnixxija minn ċelloli attivati li jippreżentaw l-antiġen, bħal ma huma l-makrofaġi u ċ-ċelloli tad-dendrite, u ż-żewġ cytokines</w:t>
      </w:r>
      <w:r w:rsidRPr="00DA3743">
        <w:rPr>
          <w:spacing w:val="-3"/>
        </w:rPr>
        <w:t xml:space="preserve"> </w:t>
      </w:r>
      <w:r w:rsidRPr="00DA3743">
        <w:t>jipparteċipaw</w:t>
      </w:r>
      <w:r w:rsidRPr="00DA3743">
        <w:rPr>
          <w:spacing w:val="-3"/>
        </w:rPr>
        <w:t xml:space="preserve"> </w:t>
      </w:r>
      <w:r w:rsidRPr="00DA3743">
        <w:t>fil-funzjonijiet</w:t>
      </w:r>
      <w:r w:rsidRPr="00DA3743">
        <w:rPr>
          <w:spacing w:val="-3"/>
        </w:rPr>
        <w:t xml:space="preserve"> </w:t>
      </w:r>
      <w:r w:rsidRPr="00DA3743">
        <w:t>immuni;</w:t>
      </w:r>
      <w:r w:rsidRPr="00DA3743">
        <w:rPr>
          <w:spacing w:val="-3"/>
        </w:rPr>
        <w:t xml:space="preserve"> </w:t>
      </w:r>
      <w:r w:rsidRPr="00DA3743">
        <w:t>IL-12</w:t>
      </w:r>
      <w:r w:rsidRPr="00DA3743">
        <w:rPr>
          <w:spacing w:val="-1"/>
        </w:rPr>
        <w:t xml:space="preserve"> </w:t>
      </w:r>
      <w:r w:rsidRPr="00DA3743">
        <w:t>tistimula</w:t>
      </w:r>
      <w:r w:rsidRPr="00DA3743">
        <w:rPr>
          <w:spacing w:val="-5"/>
        </w:rPr>
        <w:t xml:space="preserve"> </w:t>
      </w:r>
      <w:r w:rsidRPr="00DA3743">
        <w:t>ċ-ċelluli</w:t>
      </w:r>
      <w:r w:rsidRPr="00DA3743">
        <w:rPr>
          <w:spacing w:val="-2"/>
        </w:rPr>
        <w:t xml:space="preserve"> </w:t>
      </w:r>
      <w:r w:rsidRPr="00DA3743">
        <w:t>qattiela</w:t>
      </w:r>
      <w:r w:rsidRPr="00DA3743">
        <w:rPr>
          <w:spacing w:val="-2"/>
        </w:rPr>
        <w:t xml:space="preserve"> </w:t>
      </w:r>
      <w:r w:rsidRPr="00DA3743">
        <w:t>naturali</w:t>
      </w:r>
      <w:r w:rsidRPr="00DA3743">
        <w:rPr>
          <w:spacing w:val="-2"/>
        </w:rPr>
        <w:t xml:space="preserve"> </w:t>
      </w:r>
      <w:r w:rsidRPr="00DA3743">
        <w:t>(NK</w:t>
      </w:r>
      <w:r w:rsidRPr="00DA3743">
        <w:rPr>
          <w:spacing w:val="-4"/>
        </w:rPr>
        <w:t xml:space="preserve"> </w:t>
      </w:r>
      <w:r w:rsidRPr="00DA3743">
        <w:t>-</w:t>
      </w:r>
      <w:r w:rsidRPr="00DA3743">
        <w:rPr>
          <w:spacing w:val="-6"/>
        </w:rPr>
        <w:t xml:space="preserve"> </w:t>
      </w:r>
      <w:r w:rsidRPr="00DA3743">
        <w:t>natural killer) u tikkontrolla d-differenzjazzjoni ta’ ċelluli CD4 + T lejn il-fenotip T helper 1 (Th1), IL</w:t>
      </w:r>
      <w:r w:rsidRPr="00DA3743">
        <w:noBreakHyphen/>
        <w:t>23 tinduċi l-passaġġ helper T 17 (Th17). Madankollu, ir-regolazzjoni anormali ta’ IL-12 u IL-23 ġiet assoċjata ma’ mard medjat immuni, bħal psorijasi, artrite psorjatika u l-marda ta’ Crohn</w:t>
      </w:r>
      <w:r w:rsidRPr="00DA3743">
        <w:rPr>
          <w:spacing w:val="-2"/>
        </w:rPr>
        <w:t>.</w:t>
      </w:r>
    </w:p>
    <w:p w14:paraId="647C7A77" w14:textId="77777777" w:rsidR="004504AD" w:rsidRPr="00DA3743" w:rsidRDefault="004504AD" w:rsidP="004504AD">
      <w:pPr>
        <w:suppressAutoHyphens/>
      </w:pPr>
    </w:p>
    <w:p w14:paraId="16731035" w14:textId="77777777" w:rsidR="004504AD" w:rsidRPr="00DA3743" w:rsidRDefault="004504AD" w:rsidP="004504AD">
      <w:pPr>
        <w:suppressAutoHyphens/>
      </w:pPr>
      <w:r w:rsidRPr="00DA3743">
        <w:t>Billi</w:t>
      </w:r>
      <w:r w:rsidRPr="00DA3743">
        <w:rPr>
          <w:spacing w:val="-1"/>
        </w:rPr>
        <w:t xml:space="preserve"> </w:t>
      </w:r>
      <w:r w:rsidRPr="00DA3743">
        <w:t>jwaħħal</w:t>
      </w:r>
      <w:r w:rsidRPr="00DA3743">
        <w:rPr>
          <w:spacing w:val="-1"/>
        </w:rPr>
        <w:t xml:space="preserve"> </w:t>
      </w:r>
      <w:r w:rsidRPr="00DA3743">
        <w:t>is-sottounità</w:t>
      </w:r>
      <w:r w:rsidRPr="00DA3743">
        <w:rPr>
          <w:spacing w:val="-1"/>
        </w:rPr>
        <w:t xml:space="preserve"> </w:t>
      </w:r>
      <w:r w:rsidRPr="00DA3743">
        <w:t>kondiviża</w:t>
      </w:r>
      <w:r w:rsidRPr="00DA3743">
        <w:rPr>
          <w:spacing w:val="-1"/>
        </w:rPr>
        <w:t xml:space="preserve"> </w:t>
      </w:r>
      <w:r w:rsidRPr="00DA3743">
        <w:t>p40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IL-12</w:t>
      </w:r>
      <w:r w:rsidRPr="00DA3743">
        <w:rPr>
          <w:spacing w:val="-1"/>
        </w:rPr>
        <w:t xml:space="preserve"> </w:t>
      </w:r>
      <w:r w:rsidRPr="00DA3743">
        <w:t>u</w:t>
      </w:r>
      <w:r w:rsidRPr="00DA3743">
        <w:rPr>
          <w:spacing w:val="-1"/>
        </w:rPr>
        <w:t xml:space="preserve"> </w:t>
      </w:r>
      <w:r w:rsidRPr="00DA3743">
        <w:t>IL-23,</w:t>
      </w:r>
      <w:r w:rsidRPr="00DA3743">
        <w:rPr>
          <w:spacing w:val="-1"/>
        </w:rPr>
        <w:t xml:space="preserve"> </w:t>
      </w:r>
      <w:r w:rsidRPr="00DA3743">
        <w:t>ustekinumab</w:t>
      </w:r>
      <w:r w:rsidRPr="00DA3743">
        <w:rPr>
          <w:spacing w:val="-1"/>
        </w:rPr>
        <w:t xml:space="preserve"> </w:t>
      </w:r>
      <w:r w:rsidRPr="00DA3743">
        <w:t>jista’</w:t>
      </w:r>
      <w:r w:rsidRPr="00DA3743">
        <w:rPr>
          <w:spacing w:val="-1"/>
        </w:rPr>
        <w:t xml:space="preserve"> </w:t>
      </w:r>
      <w:r w:rsidRPr="00DA3743">
        <w:t>jeżerċita</w:t>
      </w:r>
      <w:r w:rsidRPr="00DA3743">
        <w:rPr>
          <w:spacing w:val="-1"/>
        </w:rPr>
        <w:t xml:space="preserve"> </w:t>
      </w:r>
      <w:r w:rsidRPr="00DA3743">
        <w:t>l-effetti kliniċi tiegħu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psorijasi,</w:t>
      </w:r>
      <w:r w:rsidRPr="00DA3743">
        <w:rPr>
          <w:spacing w:val="-3"/>
        </w:rPr>
        <w:t xml:space="preserve"> </w:t>
      </w:r>
      <w:r w:rsidRPr="00DA3743">
        <w:t>f’artrite</w:t>
      </w:r>
      <w:r w:rsidRPr="00DA3743">
        <w:rPr>
          <w:spacing w:val="-3"/>
        </w:rPr>
        <w:t xml:space="preserve"> </w:t>
      </w:r>
      <w:r w:rsidRPr="00DA3743">
        <w:t>psorjatika u</w:t>
      </w:r>
      <w:r w:rsidRPr="00DA3743">
        <w:rPr>
          <w:spacing w:val="-2"/>
        </w:rPr>
        <w:t xml:space="preserve"> </w:t>
      </w:r>
      <w:r w:rsidRPr="00DA3743">
        <w:t>fil-marda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3"/>
        </w:rPr>
        <w:t xml:space="preserve"> </w:t>
      </w:r>
      <w:r w:rsidRPr="00DA3743">
        <w:t>permezz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interruzzjoni tal-passaġġi Th1 u Th17 cytokine, li huma ċentrali għall-patoloġija ta’ dan il-mard.</w:t>
      </w:r>
    </w:p>
    <w:p w14:paraId="57418716" w14:textId="77777777" w:rsidR="004504AD" w:rsidRPr="00DA3743" w:rsidRDefault="004504AD" w:rsidP="004504AD">
      <w:pPr>
        <w:suppressAutoHyphens/>
      </w:pPr>
    </w:p>
    <w:p w14:paraId="07E83BED" w14:textId="77777777" w:rsidR="004504AD" w:rsidRPr="00DA3743" w:rsidRDefault="004504AD" w:rsidP="004504AD">
      <w:pPr>
        <w:suppressAutoHyphens/>
      </w:pPr>
      <w:r w:rsidRPr="00DA3743">
        <w:t>F’pazjenti bil-marda ta’ Crohn, it-trattament b’ustekinumab wassal għal tnaqqis fil-markaturi tal</w:t>
      </w:r>
      <w:r w:rsidRPr="00DA3743">
        <w:noBreakHyphen/>
        <w:t xml:space="preserve">infjammazzjoni inkluż il-Proteina Riattiva Ċ (CRP - </w:t>
      </w:r>
      <w:r w:rsidRPr="00DA3743">
        <w:rPr>
          <w:i/>
        </w:rPr>
        <w:t>C-Reactive Protein</w:t>
      </w:r>
      <w:r w:rsidRPr="00DA3743">
        <w:t>) u calprotectin fl-ippurgar matul</w:t>
      </w:r>
      <w:r w:rsidRPr="00DA3743">
        <w:rPr>
          <w:spacing w:val="-3"/>
        </w:rPr>
        <w:t xml:space="preserve"> </w:t>
      </w:r>
      <w:r w:rsidRPr="00DA3743">
        <w:t>il-fażi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induzzjoni,</w:t>
      </w:r>
      <w:r w:rsidRPr="00DA3743">
        <w:rPr>
          <w:spacing w:val="-4"/>
        </w:rPr>
        <w:t xml:space="preserve"> </w:t>
      </w:r>
      <w:r w:rsidRPr="00DA3743">
        <w:t>imbagħad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4"/>
        </w:rPr>
        <w:t xml:space="preserve"> </w:t>
      </w:r>
      <w:r w:rsidRPr="00DA3743">
        <w:t>miżmuma</w:t>
      </w:r>
      <w:r w:rsidRPr="00DA3743">
        <w:rPr>
          <w:spacing w:val="-4"/>
        </w:rPr>
        <w:t xml:space="preserve"> </w:t>
      </w:r>
      <w:r w:rsidRPr="00DA3743">
        <w:t>matul</w:t>
      </w:r>
      <w:r w:rsidRPr="00DA3743">
        <w:rPr>
          <w:spacing w:val="-4"/>
        </w:rPr>
        <w:t xml:space="preserve"> </w:t>
      </w:r>
      <w:r w:rsidRPr="00DA3743">
        <w:t>il-fażi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manteniment.</w:t>
      </w:r>
      <w:r w:rsidRPr="00DA3743">
        <w:rPr>
          <w:spacing w:val="-3"/>
        </w:rPr>
        <w:t xml:space="preserve"> </w:t>
      </w:r>
      <w:r w:rsidRPr="00DA3743">
        <w:t>Is-CRP</w:t>
      </w:r>
      <w:r w:rsidRPr="00DA3743">
        <w:rPr>
          <w:spacing w:val="-3"/>
        </w:rPr>
        <w:t xml:space="preserve"> </w:t>
      </w:r>
      <w:r w:rsidRPr="00DA3743">
        <w:t>ġie stmat matul l-istudju ta’ estensjoni u t-tnaqqis osservat matul il-manteniment b’mod ġenerali nżamm sa ġimgħa 252.</w:t>
      </w:r>
    </w:p>
    <w:p w14:paraId="734F99E8" w14:textId="77777777" w:rsidR="004504AD" w:rsidRPr="00DA3743" w:rsidRDefault="004504AD" w:rsidP="004504AD">
      <w:pPr>
        <w:suppressAutoHyphens/>
      </w:pPr>
    </w:p>
    <w:p w14:paraId="4FD05CEE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Immunizzazzjoni</w:t>
      </w:r>
    </w:p>
    <w:p w14:paraId="0789F5D9" w14:textId="77777777" w:rsidR="004504AD" w:rsidRPr="00DA3743" w:rsidRDefault="004504AD" w:rsidP="004504AD">
      <w:pPr>
        <w:keepNext/>
        <w:suppressAutoHyphens/>
      </w:pPr>
    </w:p>
    <w:p w14:paraId="52A94213" w14:textId="77777777" w:rsidR="004504AD" w:rsidRPr="00DA3743" w:rsidRDefault="004504AD" w:rsidP="004504AD">
      <w:pPr>
        <w:suppressAutoHyphens/>
      </w:pPr>
      <w:r w:rsidRPr="00DA3743">
        <w:t>Matul l-estensjoni fit-tul tal-Istudju Psorijasi 2 (PHOENIX 2), pazjenti adulti kkurati b’ustekinumab għal mill-inqas 3.5 snin urew rispons ta’ antikorpi kemm għal polysaccharide pnewmokokkali kif ukoll għat-tilqim tat-tetnu simili għal grupp psorijatiku ta’ kontroll mhux ittrattat sistemikament. Proporzjonijiet</w:t>
      </w:r>
      <w:r w:rsidRPr="00DA3743">
        <w:rPr>
          <w:spacing w:val="-3"/>
        </w:rPr>
        <w:t xml:space="preserve"> </w:t>
      </w:r>
      <w:r w:rsidRPr="00DA3743">
        <w:t>simili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adulti</w:t>
      </w:r>
      <w:r w:rsidRPr="00DA3743">
        <w:rPr>
          <w:spacing w:val="-3"/>
        </w:rPr>
        <w:t xml:space="preserve"> </w:t>
      </w:r>
      <w:r w:rsidRPr="00DA3743">
        <w:t>żviluppaw</w:t>
      </w:r>
      <w:r w:rsidRPr="00DA3743">
        <w:rPr>
          <w:spacing w:val="-3"/>
        </w:rPr>
        <w:t xml:space="preserve"> </w:t>
      </w:r>
      <w:r w:rsidRPr="00DA3743">
        <w:t>livelli</w:t>
      </w:r>
      <w:r w:rsidRPr="00DA3743">
        <w:rPr>
          <w:spacing w:val="-3"/>
        </w:rPr>
        <w:t xml:space="preserve"> </w:t>
      </w:r>
      <w:r w:rsidRPr="00DA3743">
        <w:t>protettivi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antikorpi</w:t>
      </w:r>
      <w:r w:rsidRPr="00DA3743">
        <w:rPr>
          <w:spacing w:val="-3"/>
        </w:rPr>
        <w:t xml:space="preserve"> </w:t>
      </w:r>
      <w:r w:rsidRPr="00DA3743">
        <w:t>kontra</w:t>
      </w:r>
      <w:r w:rsidRPr="00DA3743">
        <w:rPr>
          <w:spacing w:val="-3"/>
        </w:rPr>
        <w:t xml:space="preserve"> </w:t>
      </w:r>
      <w:r w:rsidRPr="00DA3743">
        <w:t>pnewmokokku u tetnu, u livelli ta’ antikorpi kienu simili fost pazjenti kkurati b’ustekinumab u pazjenti ta’ kontroll.</w:t>
      </w:r>
    </w:p>
    <w:p w14:paraId="4258AE3D" w14:textId="77777777" w:rsidR="004504AD" w:rsidRPr="00DA3743" w:rsidRDefault="004504AD" w:rsidP="004504AD">
      <w:pPr>
        <w:suppressAutoHyphens/>
      </w:pPr>
    </w:p>
    <w:p w14:paraId="5F21441B" w14:textId="77777777" w:rsidR="004504AD" w:rsidRPr="00DA3743" w:rsidRDefault="004504AD" w:rsidP="004504AD">
      <w:pPr>
        <w:keepNext/>
        <w:suppressAutoHyphens/>
      </w:pPr>
      <w:r w:rsidRPr="00DA3743">
        <w:rPr>
          <w:u w:val="single"/>
        </w:rPr>
        <w:t>Effikaċja</w:t>
      </w:r>
      <w:r w:rsidRPr="00DA3743">
        <w:rPr>
          <w:spacing w:val="-3"/>
          <w:u w:val="single"/>
        </w:rPr>
        <w:t xml:space="preserve"> </w:t>
      </w:r>
      <w:r w:rsidRPr="00DA3743">
        <w:rPr>
          <w:spacing w:val="-2"/>
          <w:u w:val="single"/>
        </w:rPr>
        <w:t>klinika u sigurtà</w:t>
      </w:r>
    </w:p>
    <w:p w14:paraId="1A3EB9DF" w14:textId="77777777" w:rsidR="004504AD" w:rsidRPr="00DA3743" w:rsidRDefault="004504AD" w:rsidP="004504AD">
      <w:pPr>
        <w:keepNext/>
        <w:suppressAutoHyphens/>
      </w:pPr>
    </w:p>
    <w:p w14:paraId="736D4F5D" w14:textId="77777777" w:rsidR="004504AD" w:rsidRPr="00DA3743" w:rsidRDefault="004504AD" w:rsidP="004504AD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Psorijasi</w:t>
      </w:r>
      <w:r w:rsidRPr="00DA3743">
        <w:rPr>
          <w:i/>
          <w:iCs/>
          <w:spacing w:val="-13"/>
        </w:rPr>
        <w:t xml:space="preserve"> </w:t>
      </w:r>
      <w:r w:rsidRPr="00DA3743">
        <w:rPr>
          <w:i/>
          <w:iCs/>
        </w:rPr>
        <w:t>tal-plakka</w:t>
      </w:r>
      <w:r w:rsidRPr="00DA3743">
        <w:rPr>
          <w:i/>
          <w:iCs/>
          <w:spacing w:val="-10"/>
        </w:rPr>
        <w:t xml:space="preserve"> </w:t>
      </w:r>
      <w:r w:rsidRPr="00DA3743">
        <w:rPr>
          <w:i/>
          <w:iCs/>
          <w:spacing w:val="-2"/>
        </w:rPr>
        <w:t>(adulti)</w:t>
      </w:r>
    </w:p>
    <w:p w14:paraId="438A9B32" w14:textId="77777777" w:rsidR="004504AD" w:rsidRPr="00DA3743" w:rsidRDefault="004504AD" w:rsidP="004504AD">
      <w:pPr>
        <w:keepNext/>
        <w:suppressAutoHyphens/>
      </w:pPr>
    </w:p>
    <w:p w14:paraId="3770A31C" w14:textId="77777777" w:rsidR="004504AD" w:rsidRPr="00DA3743" w:rsidRDefault="004504AD" w:rsidP="004504AD">
      <w:pPr>
        <w:suppressAutoHyphens/>
      </w:pPr>
      <w:r w:rsidRPr="00DA3743">
        <w:t>Is-sigurtà u l-effikaċja ta’ ustekinumab kienu stmati f’1,996 pazjent f’żewġ studji, randomizzati, double</w:t>
      </w:r>
      <w:r w:rsidRPr="00DA3743">
        <w:rPr>
          <w:spacing w:val="-4"/>
        </w:rPr>
        <w:noBreakHyphen/>
      </w:r>
      <w:r w:rsidRPr="00DA3743">
        <w:t>blind, ikkontrollati bi plaċebo f’pazjenti bi psorijasi bil-qoxra minn moderata sa qawwija u li kienu kandidati għal fototerapija jew kura sistemika. Flimkien ma’ dan, studju randomised, ikkontrollat b’mod attiv, fejn il-persuna li qed tagħmel l-istudju kienet blinded, ikkumpara ustekinumab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etanercept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kellhom</w:t>
      </w:r>
      <w:r w:rsidRPr="00DA3743">
        <w:rPr>
          <w:spacing w:val="-3"/>
        </w:rPr>
        <w:t xml:space="preserve"> </w:t>
      </w:r>
      <w:r w:rsidRPr="00DA3743">
        <w:t>psorijasi</w:t>
      </w:r>
      <w:r w:rsidRPr="00DA3743">
        <w:rPr>
          <w:spacing w:val="-3"/>
        </w:rPr>
        <w:t xml:space="preserve"> </w:t>
      </w:r>
      <w:r w:rsidRPr="00DA3743">
        <w:t>tal-plakka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moderata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qawwija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qabel ma kellhomx rispons xieraq, kellhom intolleranza jew kellhom kontraindikazzjoni għal ciclosporin, MTX, jew PUVA.</w:t>
      </w:r>
    </w:p>
    <w:p w14:paraId="772E29C2" w14:textId="77777777" w:rsidR="004504AD" w:rsidRPr="00DA3743" w:rsidRDefault="004504AD" w:rsidP="004504AD">
      <w:pPr>
        <w:suppressAutoHyphens/>
      </w:pPr>
    </w:p>
    <w:p w14:paraId="4104E758" w14:textId="53E1D427" w:rsidR="004504AD" w:rsidRPr="00DA3743" w:rsidRDefault="004504AD" w:rsidP="004504AD">
      <w:pPr>
        <w:suppressAutoHyphens/>
      </w:pPr>
      <w:r w:rsidRPr="00DA3743">
        <w:t>L-istudju tal-Psorijasi 1</w:t>
      </w:r>
      <w:r w:rsidRPr="00DA3743">
        <w:rPr>
          <w:spacing w:val="-2"/>
        </w:rPr>
        <w:t xml:space="preserve"> </w:t>
      </w:r>
      <w:r w:rsidRPr="00DA3743">
        <w:t>(PHOENIX 1) evalwa 766</w:t>
      </w:r>
      <w:r w:rsidRPr="00DA3743">
        <w:rPr>
          <w:spacing w:val="-3"/>
        </w:rPr>
        <w:t> </w:t>
      </w:r>
      <w:r w:rsidRPr="00DA3743">
        <w:t>pazjent.</w:t>
      </w:r>
      <w:r w:rsidRPr="00DA3743">
        <w:rPr>
          <w:spacing w:val="-1"/>
        </w:rPr>
        <w:t xml:space="preserve"> </w:t>
      </w:r>
      <w:r w:rsidRPr="00DA3743">
        <w:t>53%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dawn</w:t>
      </w:r>
      <w:r w:rsidRPr="00DA3743">
        <w:rPr>
          <w:spacing w:val="-1"/>
        </w:rPr>
        <w:t xml:space="preserve"> </w:t>
      </w:r>
      <w:r w:rsidRPr="00DA3743">
        <w:t>il-pazjenti</w:t>
      </w:r>
      <w:r w:rsidRPr="00DA3743">
        <w:rPr>
          <w:spacing w:val="-1"/>
        </w:rPr>
        <w:t xml:space="preserve"> </w:t>
      </w:r>
      <w:r w:rsidRPr="00DA3743">
        <w:t>ma</w:t>
      </w:r>
      <w:r w:rsidRPr="00DA3743">
        <w:rPr>
          <w:spacing w:val="-1"/>
        </w:rPr>
        <w:t xml:space="preserve"> </w:t>
      </w:r>
      <w:r w:rsidRPr="00DA3743">
        <w:t xml:space="preserve">rrispondewx, jew kienu intolleranti jew kellhom kontraindikazzjoni għal kura sistemika oħra. Pazjenti randomised </w:t>
      </w:r>
      <w:r w:rsidRPr="00DA3743">
        <w:lastRenderedPageBreak/>
        <w:t>għal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ingħataw</w:t>
      </w:r>
      <w:r w:rsidRPr="00DA3743">
        <w:rPr>
          <w:spacing w:val="-2"/>
        </w:rPr>
        <w:t xml:space="preserve"> </w:t>
      </w:r>
      <w:r w:rsidRPr="00DA3743">
        <w:t>dożi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45</w:t>
      </w:r>
      <w:r w:rsidRPr="00DA3743">
        <w:rPr>
          <w:spacing w:val="-2"/>
        </w:rPr>
        <w:t> mg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90</w:t>
      </w:r>
      <w:r w:rsidRPr="00DA3743">
        <w:rPr>
          <w:spacing w:val="-2"/>
        </w:rPr>
        <w:t> mg</w:t>
      </w:r>
      <w:r w:rsidRPr="00DA3743">
        <w:rPr>
          <w:spacing w:val="-3"/>
        </w:rPr>
        <w:t xml:space="preserve"> </w:t>
      </w:r>
      <w:r w:rsidRPr="00DA3743">
        <w:t>fil-ġimgħat</w:t>
      </w:r>
      <w:r w:rsidRPr="00DA3743">
        <w:rPr>
          <w:spacing w:val="-1"/>
        </w:rPr>
        <w:t> </w:t>
      </w:r>
      <w:r w:rsidRPr="00DA3743">
        <w:t>0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> </w:t>
      </w:r>
      <w:r w:rsidRPr="00DA3743">
        <w:t>4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komplew</w:t>
      </w:r>
      <w:r w:rsidRPr="00DA3743">
        <w:rPr>
          <w:spacing w:val="-3"/>
        </w:rPr>
        <w:t xml:space="preserve"> </w:t>
      </w:r>
      <w:r w:rsidRPr="00DA3743">
        <w:t>bl-istess</w:t>
      </w:r>
      <w:r w:rsidRPr="00DA3743">
        <w:rPr>
          <w:spacing w:val="-2"/>
        </w:rPr>
        <w:t xml:space="preserve"> </w:t>
      </w:r>
      <w:r w:rsidRPr="00DA3743">
        <w:t>doża</w:t>
      </w:r>
      <w:r w:rsidRPr="00DA3743">
        <w:rPr>
          <w:spacing w:val="-2"/>
        </w:rPr>
        <w:t xml:space="preserve"> </w:t>
      </w:r>
      <w:r w:rsidRPr="00DA3743">
        <w:t>kull 12-il ġimgħa. Pazjenti randomised biex jirċievu plaċebo fil-ġimgħat 0 u 4 qalbu għal ustekinumab</w:t>
      </w:r>
      <w:r w:rsidRPr="00DA3743">
        <w:rPr>
          <w:spacing w:val="40"/>
        </w:rPr>
        <w:t xml:space="preserve"> </w:t>
      </w:r>
      <w:r w:rsidRPr="00DA3743">
        <w:t>(45 mg jew 90 mg) fil-ġimgħat 12 u 16 u komplew bl-istess doża kull 12-il ġimgħa. Pazjenti li oriġinarjament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randomised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kisbu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75</w:t>
      </w:r>
      <w:r w:rsidRPr="00DA3743">
        <w:rPr>
          <w:spacing w:val="-5"/>
        </w:rPr>
        <w:t> 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l-Indiċi</w:t>
      </w:r>
      <w:r w:rsidRPr="00DA3743">
        <w:rPr>
          <w:spacing w:val="-3"/>
        </w:rPr>
        <w:t xml:space="preserve"> </w:t>
      </w:r>
      <w:r w:rsidRPr="00DA3743">
        <w:t>tal-Parti</w:t>
      </w:r>
      <w:r w:rsidRPr="00DA3743">
        <w:rPr>
          <w:spacing w:val="-2"/>
        </w:rPr>
        <w:t xml:space="preserve"> </w:t>
      </w:r>
      <w:r w:rsidRPr="00DA3743">
        <w:t>Milquta mill-Psorijasi u l-Qawwa tagħha (PASI) (PASI titjib ta’ mill-anqas 75% relattiv għall-linja bażi)</w:t>
      </w:r>
      <w:r w:rsidRPr="00DA3743">
        <w:rPr>
          <w:spacing w:val="80"/>
        </w:rPr>
        <w:t xml:space="preserve"> </w:t>
      </w:r>
      <w:r w:rsidRPr="00DA3743">
        <w:t>kemm fil-ġimgħa 28 kif ukoll fil-ġimgħa 40 kienu randomised mill-ġdid biex jingħataw ustekinumab kull 12-il ġimgħa jew plaċebo (i.e. twaqqif tal-kura). Pazjenti li kienu randomised mill-ġdid għall</w:t>
      </w:r>
      <w:r w:rsidRPr="00DA3743">
        <w:noBreakHyphen/>
        <w:t>plaċebo fil-ġimgħa 40 reġgħu bdew ustekinumab fid-doża oriġinali li kellhom, meta esperjenzaw telf ta’ mill-anqas 50% mit-titjib PASI li kienu kisbu fil-ġimgħa 40. Il-pazjenti kollha kienu segwiti sa 76</w:t>
      </w:r>
      <w:r w:rsidRPr="00DA3743">
        <w:rPr>
          <w:spacing w:val="-7"/>
        </w:rPr>
        <w:t> </w:t>
      </w:r>
      <w:r w:rsidRPr="00DA3743">
        <w:t>ġimgħa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meta</w:t>
      </w:r>
      <w:r w:rsidRPr="00DA3743">
        <w:rPr>
          <w:spacing w:val="-5"/>
        </w:rPr>
        <w:t xml:space="preserve"> </w:t>
      </w:r>
      <w:r w:rsidRPr="00DA3743">
        <w:t>ngħatat</w:t>
      </w:r>
      <w:r w:rsidRPr="00DA3743">
        <w:rPr>
          <w:spacing w:val="-6"/>
        </w:rPr>
        <w:t xml:space="preserve"> </w:t>
      </w:r>
      <w:r w:rsidRPr="00DA3743">
        <w:t>il-kura</w:t>
      </w:r>
      <w:r w:rsidRPr="00DA3743">
        <w:rPr>
          <w:spacing w:val="-5"/>
        </w:rPr>
        <w:t xml:space="preserve"> </w:t>
      </w:r>
      <w:r w:rsidRPr="00DA3743">
        <w:t>fl-istudju</w:t>
      </w:r>
      <w:r w:rsidRPr="00DA3743">
        <w:rPr>
          <w:spacing w:val="-5"/>
        </w:rPr>
        <w:t xml:space="preserve"> </w:t>
      </w:r>
      <w:r w:rsidRPr="00DA3743">
        <w:t>għall-ewwel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darba.</w:t>
      </w:r>
    </w:p>
    <w:p w14:paraId="742BFC26" w14:textId="77777777" w:rsidR="004504AD" w:rsidRPr="00DA3743" w:rsidRDefault="004504AD" w:rsidP="004504AD">
      <w:pPr>
        <w:suppressAutoHyphens/>
      </w:pPr>
    </w:p>
    <w:p w14:paraId="56752E32" w14:textId="77777777" w:rsidR="004504AD" w:rsidRPr="00DA3743" w:rsidRDefault="004504AD" w:rsidP="004504AD">
      <w:pPr>
        <w:suppressAutoHyphens/>
      </w:pPr>
      <w:r w:rsidRPr="00DA3743">
        <w:t>L-istudju tal-Psorijasi 2 (PHOENIX 2) evalwa 1 230 pazjent. 61% minn dawn il-pazjenti ma rrispondewx,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intolleranti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kellhom</w:t>
      </w:r>
      <w:r w:rsidRPr="00DA3743">
        <w:rPr>
          <w:spacing w:val="-2"/>
        </w:rPr>
        <w:t xml:space="preserve"> </w:t>
      </w:r>
      <w:r w:rsidRPr="00DA3743">
        <w:t>kontraindikazzjoni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kura</w:t>
      </w:r>
      <w:r w:rsidRPr="00DA3743">
        <w:rPr>
          <w:spacing w:val="-2"/>
        </w:rPr>
        <w:t xml:space="preserve"> </w:t>
      </w:r>
      <w:r w:rsidRPr="00DA3743">
        <w:t>sistemika</w:t>
      </w:r>
      <w:r w:rsidRPr="00DA3743">
        <w:rPr>
          <w:spacing w:val="-2"/>
        </w:rPr>
        <w:t xml:space="preserve"> </w:t>
      </w:r>
      <w:r w:rsidRPr="00DA3743">
        <w:t>oħra.</w:t>
      </w:r>
      <w:r w:rsidRPr="00DA3743">
        <w:rPr>
          <w:spacing w:val="-1"/>
        </w:rPr>
        <w:t xml:space="preserve"> </w:t>
      </w:r>
      <w:r w:rsidRPr="00DA3743">
        <w:t>Pazjenti randomised għal ustekinumab ingħataw dożi ta’ 45 mg jew 90 mg fil-ġimgħat 0 u 4 segwiti minn doża</w:t>
      </w:r>
      <w:r w:rsidRPr="00DA3743">
        <w:rPr>
          <w:spacing w:val="-1"/>
        </w:rPr>
        <w:t xml:space="preserve"> </w:t>
      </w:r>
      <w:r w:rsidRPr="00DA3743">
        <w:t>addizzjonali</w:t>
      </w:r>
      <w:r w:rsidRPr="00DA3743">
        <w:rPr>
          <w:spacing w:val="-1"/>
        </w:rPr>
        <w:t xml:space="preserve"> </w:t>
      </w:r>
      <w:r w:rsidRPr="00DA3743">
        <w:t>fis-16-il ġimgħa.</w:t>
      </w:r>
      <w:r w:rsidRPr="00DA3743">
        <w:rPr>
          <w:spacing w:val="-1"/>
        </w:rPr>
        <w:t xml:space="preserve"> </w:t>
      </w:r>
      <w:r w:rsidRPr="00DA3743">
        <w:t>Pazjenti</w:t>
      </w:r>
      <w:r w:rsidRPr="00DA3743">
        <w:rPr>
          <w:spacing w:val="-1"/>
        </w:rPr>
        <w:t xml:space="preserve"> </w:t>
      </w:r>
      <w:r w:rsidRPr="00DA3743">
        <w:t>randomized</w:t>
      </w:r>
      <w:r w:rsidRPr="00DA3743">
        <w:rPr>
          <w:spacing w:val="-1"/>
        </w:rPr>
        <w:t xml:space="preserve"> </w:t>
      </w:r>
      <w:r w:rsidRPr="00DA3743">
        <w:t>biex</w:t>
      </w:r>
      <w:r w:rsidRPr="00DA3743">
        <w:rPr>
          <w:spacing w:val="-1"/>
        </w:rPr>
        <w:t xml:space="preserve"> </w:t>
      </w:r>
      <w:r w:rsidRPr="00DA3743">
        <w:t>jirċievu</w:t>
      </w:r>
      <w:r w:rsidRPr="00DA3743">
        <w:rPr>
          <w:spacing w:val="-1"/>
        </w:rPr>
        <w:t xml:space="preserve"> </w:t>
      </w:r>
      <w:r w:rsidRPr="00DA3743">
        <w:t>plaċebo</w:t>
      </w:r>
      <w:r w:rsidRPr="00DA3743">
        <w:rPr>
          <w:spacing w:val="-1"/>
        </w:rPr>
        <w:t xml:space="preserve"> </w:t>
      </w:r>
      <w:r w:rsidRPr="00DA3743">
        <w:t>fil-ġimgħat 0 u 4 qalbu għall</w:t>
      </w:r>
      <w:r w:rsidRPr="00DA3743">
        <w:noBreakHyphen/>
        <w:t>fergħa l-oħra tal-istudju u bdew jirċievu ustekinumab (45 mg jew 90 mg) fil-ġimgħat 12 u 16. Il</w:t>
      </w:r>
      <w:r w:rsidRPr="00DA3743">
        <w:noBreakHyphen/>
        <w:t>pazjenti</w:t>
      </w:r>
      <w:r w:rsidRPr="00DA3743">
        <w:rPr>
          <w:spacing w:val="-3"/>
        </w:rPr>
        <w:t xml:space="preserve"> </w:t>
      </w:r>
      <w:r w:rsidRPr="00DA3743">
        <w:t>kollha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segwiti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52</w:t>
      </w:r>
      <w:r w:rsidRPr="00DA3743">
        <w:rPr>
          <w:spacing w:val="-3"/>
        </w:rPr>
        <w:t> 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ngħatat</w:t>
      </w:r>
      <w:r w:rsidRPr="00DA3743">
        <w:rPr>
          <w:spacing w:val="-3"/>
        </w:rPr>
        <w:t xml:space="preserve"> </w:t>
      </w:r>
      <w:r w:rsidRPr="00DA3743">
        <w:t>il-kura</w:t>
      </w:r>
      <w:r w:rsidRPr="00DA3743">
        <w:rPr>
          <w:spacing w:val="-2"/>
        </w:rPr>
        <w:t xml:space="preserve"> </w:t>
      </w:r>
      <w:r w:rsidRPr="00DA3743">
        <w:t>tal-istudju</w:t>
      </w:r>
      <w:r w:rsidRPr="00DA3743">
        <w:rPr>
          <w:spacing w:val="-3"/>
        </w:rPr>
        <w:t xml:space="preserve"> </w:t>
      </w:r>
      <w:r w:rsidRPr="00DA3743">
        <w:t>għall-ewwel</w:t>
      </w:r>
      <w:r w:rsidRPr="00DA3743">
        <w:rPr>
          <w:spacing w:val="-2"/>
        </w:rPr>
        <w:t xml:space="preserve"> </w:t>
      </w:r>
      <w:r w:rsidRPr="00DA3743">
        <w:t>darba.</w:t>
      </w:r>
    </w:p>
    <w:p w14:paraId="687A1FAF" w14:textId="77777777" w:rsidR="004504AD" w:rsidRPr="00DA3743" w:rsidRDefault="004504AD" w:rsidP="004504AD">
      <w:pPr>
        <w:suppressAutoHyphens/>
      </w:pPr>
    </w:p>
    <w:p w14:paraId="301E6F84" w14:textId="77777777" w:rsidR="004504AD" w:rsidRPr="00DA3743" w:rsidRDefault="004504AD" w:rsidP="004504AD">
      <w:pPr>
        <w:suppressAutoHyphens/>
      </w:pPr>
      <w:r w:rsidRPr="00DA3743">
        <w:t>L-Istudju tal-Psorijasi 3 (ACCEPT) evalwa 903</w:t>
      </w:r>
      <w:r w:rsidRPr="00DA3743">
        <w:rPr>
          <w:spacing w:val="-2"/>
        </w:rPr>
        <w:t> </w:t>
      </w:r>
      <w:r w:rsidRPr="00DA3743">
        <w:t>pazjenti bi psorijasi minn moderata sa</w:t>
      </w:r>
      <w:r w:rsidRPr="00DA3743">
        <w:rPr>
          <w:spacing w:val="-1"/>
        </w:rPr>
        <w:t xml:space="preserve"> </w:t>
      </w:r>
      <w:r w:rsidRPr="00DA3743">
        <w:t>qawwija li ma rrispondewx b’mod xieraq, kienu intolleranti, jew kellhom kontraindikazzjoni għal terapija sistemika oħra, u ikkumpara l-effikaċja ta’ ustekinumab ma’ etanercept u evalwa s-sigurtà ta’ ustekinumab u etanercept. Waqt il-fażi ta’ 12-il ġimgħa tal-istudju kkontrollata b’mod attiv, il-pazjenti kienu randomised</w:t>
      </w:r>
      <w:r w:rsidRPr="00DA3743">
        <w:rPr>
          <w:spacing w:val="-3"/>
        </w:rPr>
        <w:t xml:space="preserve"> </w:t>
      </w:r>
      <w:r w:rsidRPr="00DA3743">
        <w:t>biex</w:t>
      </w:r>
      <w:r w:rsidRPr="00DA3743">
        <w:rPr>
          <w:spacing w:val="-3"/>
        </w:rPr>
        <w:t xml:space="preserve"> </w:t>
      </w:r>
      <w:r w:rsidRPr="00DA3743">
        <w:t>jirċievu</w:t>
      </w:r>
      <w:r w:rsidRPr="00DA3743">
        <w:rPr>
          <w:spacing w:val="-3"/>
        </w:rPr>
        <w:t xml:space="preserve"> </w:t>
      </w:r>
      <w:r w:rsidRPr="00DA3743">
        <w:t>etanercept</w:t>
      </w:r>
      <w:r w:rsidRPr="00DA3743">
        <w:rPr>
          <w:spacing w:val="-3"/>
        </w:rPr>
        <w:t xml:space="preserve"> </w:t>
      </w:r>
      <w:r w:rsidRPr="00DA3743">
        <w:t>(50</w:t>
      </w:r>
      <w:r w:rsidRPr="00DA3743">
        <w:rPr>
          <w:spacing w:val="-5"/>
        </w:rPr>
        <w:t> mg</w:t>
      </w:r>
      <w:r w:rsidRPr="00DA3743">
        <w:rPr>
          <w:spacing w:val="-3"/>
        </w:rPr>
        <w:t xml:space="preserve"> </w:t>
      </w:r>
      <w:r w:rsidRPr="00DA3743">
        <w:t>darbtejn</w:t>
      </w:r>
      <w:r w:rsidRPr="00DA3743">
        <w:rPr>
          <w:spacing w:val="-3"/>
        </w:rPr>
        <w:t xml:space="preserve"> </w:t>
      </w:r>
      <w:r w:rsidRPr="00DA3743">
        <w:t>fil-ġimgħa),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45</w:t>
      </w:r>
      <w:r w:rsidRPr="00DA3743">
        <w:rPr>
          <w:spacing w:val="-5"/>
        </w:rPr>
        <w:t> mg</w:t>
      </w:r>
      <w:r w:rsidRPr="00DA3743">
        <w:rPr>
          <w:spacing w:val="-3"/>
        </w:rPr>
        <w:t xml:space="preserve"> </w:t>
      </w:r>
      <w:r w:rsidRPr="00DA3743">
        <w:t>fil-ġimgħat 0</w:t>
      </w:r>
      <w:r w:rsidRPr="00DA3743">
        <w:rPr>
          <w:spacing w:val="-2"/>
        </w:rPr>
        <w:t xml:space="preserve"> </w:t>
      </w:r>
      <w:r w:rsidRPr="00DA3743">
        <w:t>u 4, jew ustekinumab 90 mg fil-ġimgħat 0 u 4.</w:t>
      </w:r>
    </w:p>
    <w:p w14:paraId="1AA8E6DC" w14:textId="77777777" w:rsidR="004504AD" w:rsidRPr="00DA3743" w:rsidRDefault="004504AD" w:rsidP="004504AD">
      <w:pPr>
        <w:suppressAutoHyphens/>
      </w:pPr>
    </w:p>
    <w:p w14:paraId="5CAD3979" w14:textId="77777777" w:rsidR="004504AD" w:rsidRPr="00DA3743" w:rsidRDefault="004504AD" w:rsidP="004504AD">
      <w:pPr>
        <w:suppressAutoHyphens/>
      </w:pPr>
      <w:r w:rsidRPr="00DA3743">
        <w:t>Il-karatteristiċi</w:t>
      </w:r>
      <w:r w:rsidRPr="00DA3743">
        <w:rPr>
          <w:spacing w:val="-3"/>
        </w:rPr>
        <w:t xml:space="preserve"> </w:t>
      </w:r>
      <w:r w:rsidRPr="00DA3743">
        <w:t>tal-marda</w:t>
      </w:r>
      <w:r w:rsidRPr="00DA3743">
        <w:rPr>
          <w:spacing w:val="-3"/>
        </w:rPr>
        <w:t xml:space="preserve"> </w:t>
      </w:r>
      <w:r w:rsidRPr="00DA3743">
        <w:t>fil-linja</w:t>
      </w:r>
      <w:r w:rsidRPr="00DA3743">
        <w:rPr>
          <w:spacing w:val="-3"/>
        </w:rPr>
        <w:t xml:space="preserve"> </w:t>
      </w:r>
      <w:r w:rsidRPr="00DA3743">
        <w:t>bażi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ġenerali</w:t>
      </w:r>
      <w:r w:rsidRPr="00DA3743">
        <w:rPr>
          <w:spacing w:val="-3"/>
        </w:rPr>
        <w:t xml:space="preserve"> </w:t>
      </w:r>
      <w:r w:rsidRPr="00DA3743">
        <w:t>konsistenti</w:t>
      </w:r>
      <w:r w:rsidRPr="00DA3743">
        <w:rPr>
          <w:spacing w:val="-3"/>
        </w:rPr>
        <w:t xml:space="preserve"> </w:t>
      </w:r>
      <w:r w:rsidRPr="00DA3743">
        <w:t>f’kull</w:t>
      </w:r>
      <w:r w:rsidRPr="00DA3743">
        <w:rPr>
          <w:spacing w:val="-3"/>
        </w:rPr>
        <w:t xml:space="preserve"> </w:t>
      </w:r>
      <w:r w:rsidRPr="00DA3743">
        <w:t>grupp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kura</w:t>
      </w:r>
      <w:r w:rsidRPr="00DA3743">
        <w:rPr>
          <w:spacing w:val="-3"/>
        </w:rPr>
        <w:t xml:space="preserve"> </w:t>
      </w:r>
      <w:r w:rsidRPr="00DA3743">
        <w:t>fl-Istudji tal-Psorijasi 1 u 2 b’linja bażi medjana tal-punteġġ PASI minn 17 sa 18, linja bażi medjana tal-Erja tas-Superfiċje tal-Ġisem (BSA) ≥ 20, u medjan ta’ l-Indiċi Dermatoloġiċi dwar il-Kwalità tal-Ħajja (DLQI) f’medda minn 10 sa 12. Bejn wieħed u ieħor terz (l-Istudju tal-Psorijasi 1) u kwart (l-Istudju tal-Psorijasi 2) tal-individwi kellhom Artrite tal-Psorijasi (PsA). Qawwa tal-marda tixxiebah dehret ukoll fl-Istudju tal-Psorijasi 3.</w:t>
      </w:r>
    </w:p>
    <w:p w14:paraId="7C82AF98" w14:textId="77777777" w:rsidR="004504AD" w:rsidRPr="00DA3743" w:rsidRDefault="004504AD" w:rsidP="004504AD">
      <w:pPr>
        <w:suppressAutoHyphens/>
      </w:pPr>
    </w:p>
    <w:p w14:paraId="3C9755DA" w14:textId="6D7B7654" w:rsidR="004504AD" w:rsidRPr="00DA3743" w:rsidRDefault="004504AD" w:rsidP="004504AD">
      <w:pPr>
        <w:suppressAutoHyphens/>
      </w:pPr>
      <w:r w:rsidRPr="00DA3743">
        <w:t>Il-mira</w:t>
      </w:r>
      <w:r w:rsidRPr="00DA3743">
        <w:rPr>
          <w:spacing w:val="-2"/>
        </w:rPr>
        <w:t xml:space="preserve"> </w:t>
      </w:r>
      <w:r w:rsidRPr="00DA3743">
        <w:t>ewlenija</w:t>
      </w:r>
      <w:r w:rsidRPr="00DA3743">
        <w:rPr>
          <w:spacing w:val="-2"/>
        </w:rPr>
        <w:t xml:space="preserve"> </w:t>
      </w:r>
      <w:r w:rsidRPr="00DA3743">
        <w:t>f’dawn</w:t>
      </w:r>
      <w:r w:rsidRPr="00DA3743">
        <w:rPr>
          <w:spacing w:val="-3"/>
        </w:rPr>
        <w:t xml:space="preserve"> </w:t>
      </w:r>
      <w:r w:rsidRPr="00DA3743">
        <w:t>l-istudji</w:t>
      </w:r>
      <w:r w:rsidRPr="00DA3743">
        <w:rPr>
          <w:spacing w:val="-2"/>
        </w:rPr>
        <w:t xml:space="preserve"> </w:t>
      </w:r>
      <w:r w:rsidRPr="00DA3743">
        <w:t>kienet</w:t>
      </w:r>
      <w:r w:rsidRPr="00DA3743">
        <w:rPr>
          <w:spacing w:val="-2"/>
        </w:rPr>
        <w:t xml:space="preserve"> </w:t>
      </w:r>
      <w:r w:rsidRPr="00DA3743">
        <w:t>il-proporzjon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kisbu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PASI</w:t>
      </w:r>
      <w:r w:rsidRPr="00DA3743">
        <w:rPr>
          <w:spacing w:val="-7"/>
        </w:rPr>
        <w:t xml:space="preserve"> </w:t>
      </w:r>
      <w:r w:rsidRPr="00DA3743">
        <w:t>75</w:t>
      </w:r>
      <w:r w:rsidRPr="00DA3743">
        <w:rPr>
          <w:spacing w:val="-2"/>
        </w:rPr>
        <w:t xml:space="preserve"> </w:t>
      </w:r>
      <w:r w:rsidRPr="00DA3743">
        <w:t>mill-linja bażi fit-12-il ġimgħa (ara tabelli </w:t>
      </w:r>
      <w:r w:rsidR="00192943">
        <w:t>2</w:t>
      </w:r>
      <w:r w:rsidR="00192943" w:rsidRPr="00DA3743">
        <w:t xml:space="preserve"> </w:t>
      </w:r>
      <w:r w:rsidRPr="00DA3743">
        <w:t>u </w:t>
      </w:r>
      <w:r w:rsidR="00192943">
        <w:t>3</w:t>
      </w:r>
      <w:r w:rsidRPr="00DA3743">
        <w:t>).</w:t>
      </w:r>
    </w:p>
    <w:p w14:paraId="14C55AF3" w14:textId="77777777" w:rsidR="004504AD" w:rsidRPr="00DA3743" w:rsidRDefault="004504AD" w:rsidP="004504AD">
      <w:pPr>
        <w:suppressAutoHyphens/>
        <w:rPr>
          <w:i/>
        </w:rPr>
      </w:pPr>
    </w:p>
    <w:p w14:paraId="723ECC14" w14:textId="577078D5" w:rsidR="004504AD" w:rsidRPr="00DA3743" w:rsidRDefault="004504AD" w:rsidP="004504AD">
      <w:pPr>
        <w:keepNext/>
        <w:suppressAutoHyphens/>
        <w:rPr>
          <w:b/>
          <w:bCs/>
          <w:iCs/>
        </w:rPr>
      </w:pPr>
      <w:r w:rsidRPr="00DA3743">
        <w:rPr>
          <w:b/>
          <w:bCs/>
          <w:iCs/>
        </w:rPr>
        <w:t xml:space="preserve">Tabella </w:t>
      </w:r>
      <w:r w:rsidR="002F3742">
        <w:rPr>
          <w:b/>
          <w:bCs/>
          <w:iCs/>
        </w:rPr>
        <w:t>2</w:t>
      </w:r>
      <w:r w:rsidRPr="00DA3743">
        <w:rPr>
          <w:b/>
          <w:bCs/>
          <w:iCs/>
        </w:rPr>
        <w:t>. Sommarju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tar-rispons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kliniku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fl-Istudju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tal-Psorijasi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1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(PHOENIX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1)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fl-Istudju</w:t>
      </w:r>
      <w:r w:rsidRPr="00DA3743">
        <w:rPr>
          <w:b/>
          <w:bCs/>
          <w:iCs/>
          <w:spacing w:val="-4"/>
        </w:rPr>
        <w:t xml:space="preserve"> </w:t>
      </w:r>
      <w:r w:rsidRPr="00DA3743">
        <w:rPr>
          <w:b/>
          <w:bCs/>
          <w:iCs/>
        </w:rPr>
        <w:t>tal</w:t>
      </w:r>
      <w:r w:rsidRPr="00DA3743">
        <w:rPr>
          <w:b/>
          <w:bCs/>
          <w:iCs/>
        </w:rPr>
        <w:noBreakHyphen/>
        <w:t>Psorijasi 2 (PHOENIX 2)</w:t>
      </w:r>
    </w:p>
    <w:p w14:paraId="6E28171F" w14:textId="77777777" w:rsidR="004504AD" w:rsidRPr="00DA3743" w:rsidRDefault="004504AD" w:rsidP="004504AD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2755"/>
        <w:gridCol w:w="1108"/>
        <w:gridCol w:w="1242"/>
        <w:gridCol w:w="1245"/>
        <w:gridCol w:w="1244"/>
        <w:gridCol w:w="1470"/>
      </w:tblGrid>
      <w:tr w:rsidR="004504AD" w:rsidRPr="00DA3743" w14:paraId="79A24BC4" w14:textId="77777777" w:rsidTr="003B2504">
        <w:trPr>
          <w:cantSplit/>
          <w:trHeight w:val="20"/>
          <w:tblHeader/>
        </w:trPr>
        <w:tc>
          <w:tcPr>
            <w:tcW w:w="1520" w:type="pct"/>
          </w:tcPr>
          <w:p w14:paraId="130BE3D8" w14:textId="77777777" w:rsidR="004504AD" w:rsidRPr="00DA3743" w:rsidRDefault="004504AD" w:rsidP="003B2504">
            <w:pPr>
              <w:keepNext/>
              <w:suppressAutoHyphens/>
              <w:rPr>
                <w:b/>
                <w:bCs/>
                <w:sz w:val="20"/>
              </w:rPr>
            </w:pPr>
          </w:p>
        </w:tc>
        <w:tc>
          <w:tcPr>
            <w:tcW w:w="1983" w:type="pct"/>
            <w:gridSpan w:val="3"/>
            <w:vAlign w:val="center"/>
          </w:tcPr>
          <w:p w14:paraId="4A309861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7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12</w:t>
            </w:r>
          </w:p>
          <w:p w14:paraId="4552A2F2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2</w:t>
            </w:r>
            <w:r w:rsidRPr="00DA3743">
              <w:rPr>
                <w:b/>
                <w:bCs/>
                <w:spacing w:val="-4"/>
              </w:rPr>
              <w:t xml:space="preserve"> </w:t>
            </w:r>
            <w:r w:rsidRPr="00DA3743">
              <w:rPr>
                <w:b/>
                <w:bCs/>
              </w:rPr>
              <w:t>dożi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(Ġimgħa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0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u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4)</w:t>
            </w:r>
          </w:p>
        </w:tc>
        <w:tc>
          <w:tcPr>
            <w:tcW w:w="1497" w:type="pct"/>
            <w:gridSpan w:val="2"/>
            <w:vAlign w:val="center"/>
          </w:tcPr>
          <w:p w14:paraId="0E41F25D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7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28</w:t>
            </w:r>
          </w:p>
          <w:p w14:paraId="12FB821A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3</w:t>
            </w:r>
            <w:r w:rsidRPr="00DA3743">
              <w:rPr>
                <w:b/>
                <w:bCs/>
                <w:spacing w:val="-6"/>
              </w:rPr>
              <w:t xml:space="preserve"> </w:t>
            </w:r>
            <w:r w:rsidRPr="00DA3743">
              <w:rPr>
                <w:b/>
                <w:bCs/>
              </w:rPr>
              <w:t>dożi</w:t>
            </w:r>
            <w:r w:rsidRPr="00DA3743">
              <w:rPr>
                <w:b/>
                <w:bCs/>
                <w:spacing w:val="-4"/>
              </w:rPr>
              <w:t xml:space="preserve"> </w:t>
            </w:r>
            <w:r w:rsidRPr="00DA3743">
              <w:rPr>
                <w:b/>
                <w:bCs/>
              </w:rPr>
              <w:t>(Ġimgħa</w:t>
            </w:r>
            <w:r w:rsidRPr="00DA3743">
              <w:rPr>
                <w:b/>
                <w:bCs/>
                <w:spacing w:val="-4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0,</w:t>
            </w:r>
          </w:p>
          <w:p w14:paraId="55BAC848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4</w:t>
            </w:r>
            <w:r w:rsidRPr="00DA3743">
              <w:rPr>
                <w:b/>
                <w:bCs/>
                <w:spacing w:val="-2"/>
              </w:rPr>
              <w:t xml:space="preserve"> </w:t>
            </w:r>
            <w:r w:rsidRPr="00DA3743">
              <w:rPr>
                <w:b/>
                <w:bCs/>
              </w:rPr>
              <w:t>u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2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16)</w:t>
            </w:r>
          </w:p>
        </w:tc>
      </w:tr>
      <w:tr w:rsidR="009D747C" w:rsidRPr="00DA3743" w14:paraId="276B5676" w14:textId="77777777" w:rsidTr="003B2504">
        <w:trPr>
          <w:cantSplit/>
          <w:trHeight w:val="20"/>
        </w:trPr>
        <w:tc>
          <w:tcPr>
            <w:tcW w:w="1520" w:type="pct"/>
          </w:tcPr>
          <w:p w14:paraId="6241A7B2" w14:textId="77777777" w:rsidR="004504AD" w:rsidRPr="00DA3743" w:rsidRDefault="004504AD" w:rsidP="003B2504">
            <w:pPr>
              <w:keepNext/>
              <w:suppressAutoHyphens/>
              <w:rPr>
                <w:sz w:val="18"/>
              </w:rPr>
            </w:pPr>
          </w:p>
        </w:tc>
        <w:tc>
          <w:tcPr>
            <w:tcW w:w="611" w:type="pct"/>
            <w:vAlign w:val="center"/>
          </w:tcPr>
          <w:p w14:paraId="0BCB3D7F" w14:textId="77777777" w:rsidR="004504AD" w:rsidRPr="00DA3743" w:rsidRDefault="004504AD" w:rsidP="003B2504">
            <w:pPr>
              <w:keepNext/>
              <w:suppressAutoHyphens/>
              <w:jc w:val="center"/>
            </w:pPr>
            <w:r w:rsidRPr="00DA3743">
              <w:rPr>
                <w:spacing w:val="-5"/>
              </w:rPr>
              <w:t>PBO</w:t>
            </w:r>
          </w:p>
        </w:tc>
        <w:tc>
          <w:tcPr>
            <w:tcW w:w="685" w:type="pct"/>
            <w:vAlign w:val="center"/>
          </w:tcPr>
          <w:p w14:paraId="0F02DED9" w14:textId="77777777" w:rsidR="004504AD" w:rsidRPr="00DA3743" w:rsidRDefault="004504AD" w:rsidP="003B2504">
            <w:pPr>
              <w:keepNext/>
              <w:suppressAutoHyphens/>
              <w:jc w:val="center"/>
            </w:pPr>
            <w:r w:rsidRPr="00DA3743">
              <w:t>45 mg</w:t>
            </w:r>
          </w:p>
        </w:tc>
        <w:tc>
          <w:tcPr>
            <w:tcW w:w="687" w:type="pct"/>
            <w:vAlign w:val="center"/>
          </w:tcPr>
          <w:p w14:paraId="7C2BD6A9" w14:textId="77777777" w:rsidR="004504AD" w:rsidRPr="00DA3743" w:rsidRDefault="004504AD" w:rsidP="003B2504">
            <w:pPr>
              <w:keepNext/>
              <w:suppressAutoHyphens/>
              <w:jc w:val="center"/>
            </w:pPr>
            <w:r w:rsidRPr="00DA3743">
              <w:t>90 mg</w:t>
            </w:r>
          </w:p>
        </w:tc>
        <w:tc>
          <w:tcPr>
            <w:tcW w:w="686" w:type="pct"/>
            <w:vAlign w:val="center"/>
          </w:tcPr>
          <w:p w14:paraId="38D71B90" w14:textId="77777777" w:rsidR="004504AD" w:rsidRPr="00DA3743" w:rsidRDefault="004504AD" w:rsidP="003B2504">
            <w:pPr>
              <w:keepNext/>
              <w:suppressAutoHyphens/>
              <w:jc w:val="center"/>
            </w:pPr>
            <w:r w:rsidRPr="00DA3743">
              <w:t>45 mg</w:t>
            </w:r>
          </w:p>
        </w:tc>
        <w:tc>
          <w:tcPr>
            <w:tcW w:w="811" w:type="pct"/>
            <w:vAlign w:val="center"/>
          </w:tcPr>
          <w:p w14:paraId="2F493B0E" w14:textId="77777777" w:rsidR="004504AD" w:rsidRPr="00DA3743" w:rsidRDefault="004504AD" w:rsidP="003B2504">
            <w:pPr>
              <w:keepNext/>
              <w:suppressAutoHyphens/>
              <w:jc w:val="center"/>
            </w:pPr>
            <w:r w:rsidRPr="00DA3743">
              <w:t>90 mg</w:t>
            </w:r>
          </w:p>
        </w:tc>
      </w:tr>
      <w:tr w:rsidR="009D747C" w:rsidRPr="00DA3743" w14:paraId="481BDF7C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5BE0C68E" w14:textId="77777777" w:rsidR="004504AD" w:rsidRPr="00DA3743" w:rsidRDefault="004504AD" w:rsidP="003B2504">
            <w:pPr>
              <w:suppressAutoHyphens/>
              <w:rPr>
                <w:b/>
              </w:rPr>
            </w:pPr>
            <w:r w:rsidRPr="00DA3743">
              <w:rPr>
                <w:b/>
              </w:rPr>
              <w:t>L-Istudju</w:t>
            </w:r>
            <w:r w:rsidRPr="00DA3743">
              <w:rPr>
                <w:b/>
                <w:spacing w:val="-12"/>
              </w:rPr>
              <w:t xml:space="preserve"> </w:t>
            </w:r>
            <w:r w:rsidRPr="00DA3743">
              <w:rPr>
                <w:b/>
              </w:rPr>
              <w:t>tal-Psorijasi</w:t>
            </w:r>
            <w:r w:rsidRPr="00DA3743">
              <w:rPr>
                <w:b/>
                <w:spacing w:val="-10"/>
              </w:rPr>
              <w:t xml:space="preserve"> 1</w:t>
            </w:r>
          </w:p>
        </w:tc>
        <w:tc>
          <w:tcPr>
            <w:tcW w:w="611" w:type="pct"/>
            <w:vAlign w:val="center"/>
          </w:tcPr>
          <w:p w14:paraId="592E1FAF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5" w:type="pct"/>
            <w:vAlign w:val="center"/>
          </w:tcPr>
          <w:p w14:paraId="59825E34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7" w:type="pct"/>
            <w:vAlign w:val="center"/>
          </w:tcPr>
          <w:p w14:paraId="7964E4BA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6" w:type="pct"/>
            <w:vAlign w:val="center"/>
          </w:tcPr>
          <w:p w14:paraId="2EA7ACBB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811" w:type="pct"/>
            <w:vAlign w:val="center"/>
          </w:tcPr>
          <w:p w14:paraId="719A50D5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</w:tr>
      <w:tr w:rsidR="009D747C" w:rsidRPr="00DA3743" w14:paraId="27AA2C34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7059654C" w14:textId="77777777" w:rsidR="004504AD" w:rsidRPr="00DA3743" w:rsidRDefault="004504AD" w:rsidP="003B2504">
            <w:pPr>
              <w:suppressAutoHyphens/>
            </w:pPr>
            <w:r w:rsidRPr="00DA3743">
              <w:t>Numru</w:t>
            </w:r>
            <w:r w:rsidRPr="00DA3743">
              <w:rPr>
                <w:spacing w:val="-1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14"/>
              </w:rPr>
              <w:t xml:space="preserve"> </w:t>
            </w:r>
            <w:r w:rsidRPr="00DA3743">
              <w:t xml:space="preserve">pazjenti </w:t>
            </w:r>
            <w:r w:rsidRPr="00DA3743">
              <w:rPr>
                <w:spacing w:val="-2"/>
              </w:rPr>
              <w:t>randomised</w:t>
            </w:r>
          </w:p>
        </w:tc>
        <w:tc>
          <w:tcPr>
            <w:tcW w:w="611" w:type="pct"/>
            <w:vAlign w:val="center"/>
          </w:tcPr>
          <w:p w14:paraId="308FF8DD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255</w:t>
            </w:r>
          </w:p>
        </w:tc>
        <w:tc>
          <w:tcPr>
            <w:tcW w:w="685" w:type="pct"/>
            <w:vAlign w:val="center"/>
          </w:tcPr>
          <w:p w14:paraId="1E4B11A0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255</w:t>
            </w:r>
          </w:p>
        </w:tc>
        <w:tc>
          <w:tcPr>
            <w:tcW w:w="687" w:type="pct"/>
            <w:vAlign w:val="center"/>
          </w:tcPr>
          <w:p w14:paraId="40EFEAB6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256</w:t>
            </w:r>
          </w:p>
        </w:tc>
        <w:tc>
          <w:tcPr>
            <w:tcW w:w="686" w:type="pct"/>
            <w:vAlign w:val="center"/>
          </w:tcPr>
          <w:p w14:paraId="4F0C1BD0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250</w:t>
            </w:r>
          </w:p>
        </w:tc>
        <w:tc>
          <w:tcPr>
            <w:tcW w:w="811" w:type="pct"/>
            <w:vAlign w:val="center"/>
          </w:tcPr>
          <w:p w14:paraId="1E93D04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243</w:t>
            </w:r>
          </w:p>
        </w:tc>
      </w:tr>
      <w:tr w:rsidR="009D747C" w:rsidRPr="00DA3743" w14:paraId="7913E251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466E9CC2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50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1C809E76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26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(10%)</w:t>
            </w:r>
          </w:p>
        </w:tc>
        <w:tc>
          <w:tcPr>
            <w:tcW w:w="685" w:type="pct"/>
            <w:vAlign w:val="center"/>
          </w:tcPr>
          <w:p w14:paraId="0D4BE27F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213</w:t>
            </w:r>
            <w:r w:rsidRPr="00DA3743">
              <w:rPr>
                <w:spacing w:val="-2"/>
              </w:rPr>
              <w:t xml:space="preserve"> (84%)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333CDC82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220</w:t>
            </w:r>
            <w:r w:rsidRPr="00DA3743">
              <w:rPr>
                <w:spacing w:val="-2"/>
              </w:rPr>
              <w:t xml:space="preserve"> (86%)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40E42DCF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 xml:space="preserve">228 </w:t>
            </w:r>
            <w:r w:rsidRPr="00DA3743">
              <w:rPr>
                <w:spacing w:val="-2"/>
              </w:rPr>
              <w:t>(91%)</w:t>
            </w:r>
          </w:p>
        </w:tc>
        <w:tc>
          <w:tcPr>
            <w:tcW w:w="811" w:type="pct"/>
            <w:vAlign w:val="center"/>
          </w:tcPr>
          <w:p w14:paraId="0CBE3C16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234</w:t>
            </w:r>
            <w:r w:rsidRPr="00DA3743">
              <w:rPr>
                <w:spacing w:val="-2"/>
              </w:rPr>
              <w:t xml:space="preserve"> (96%)</w:t>
            </w:r>
          </w:p>
        </w:tc>
      </w:tr>
      <w:tr w:rsidR="009D747C" w:rsidRPr="00DA3743" w14:paraId="7CB39897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0ADE44D3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0C030ED3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8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(3%)</w:t>
            </w:r>
          </w:p>
        </w:tc>
        <w:tc>
          <w:tcPr>
            <w:tcW w:w="685" w:type="pct"/>
            <w:vAlign w:val="center"/>
          </w:tcPr>
          <w:p w14:paraId="6C5C62A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171</w:t>
            </w:r>
            <w:r w:rsidRPr="00DA3743">
              <w:rPr>
                <w:spacing w:val="-2"/>
              </w:rPr>
              <w:t xml:space="preserve"> (67%)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2F41B51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170</w:t>
            </w:r>
            <w:r w:rsidRPr="00DA3743">
              <w:rPr>
                <w:spacing w:val="-2"/>
              </w:rPr>
              <w:t xml:space="preserve"> (66%)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06CD79D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178</w:t>
            </w:r>
            <w:r w:rsidRPr="00DA3743">
              <w:rPr>
                <w:spacing w:val="-2"/>
              </w:rPr>
              <w:t xml:space="preserve"> (71%)</w:t>
            </w:r>
          </w:p>
        </w:tc>
        <w:tc>
          <w:tcPr>
            <w:tcW w:w="811" w:type="pct"/>
            <w:vAlign w:val="center"/>
          </w:tcPr>
          <w:p w14:paraId="13C80D51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191</w:t>
            </w:r>
            <w:r w:rsidRPr="00DA3743">
              <w:rPr>
                <w:spacing w:val="-2"/>
              </w:rPr>
              <w:t xml:space="preserve"> (79%)</w:t>
            </w:r>
          </w:p>
        </w:tc>
      </w:tr>
      <w:tr w:rsidR="009D747C" w:rsidRPr="00DA3743" w14:paraId="72C08F23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10F1D397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90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284F0FB7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5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(2%)</w:t>
            </w:r>
          </w:p>
        </w:tc>
        <w:tc>
          <w:tcPr>
            <w:tcW w:w="685" w:type="pct"/>
            <w:vAlign w:val="center"/>
          </w:tcPr>
          <w:p w14:paraId="7C1A9A5F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106</w:t>
            </w:r>
            <w:r w:rsidRPr="00DA3743">
              <w:rPr>
                <w:spacing w:val="-2"/>
              </w:rPr>
              <w:t xml:space="preserve"> (42%)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23A125E0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94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(37%)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7836C37C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123</w:t>
            </w:r>
            <w:r w:rsidRPr="00DA3743">
              <w:rPr>
                <w:spacing w:val="-2"/>
              </w:rPr>
              <w:t xml:space="preserve"> (49%)</w:t>
            </w:r>
          </w:p>
        </w:tc>
        <w:tc>
          <w:tcPr>
            <w:tcW w:w="811" w:type="pct"/>
            <w:vAlign w:val="center"/>
          </w:tcPr>
          <w:p w14:paraId="67F66654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135</w:t>
            </w:r>
            <w:r w:rsidRPr="00DA3743">
              <w:rPr>
                <w:spacing w:val="-2"/>
              </w:rPr>
              <w:t xml:space="preserve"> (56%)</w:t>
            </w:r>
          </w:p>
        </w:tc>
      </w:tr>
      <w:tr w:rsidR="009D747C" w:rsidRPr="00DA3743" w14:paraId="29BC7476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60401DC3" w14:textId="77777777" w:rsidR="004504AD" w:rsidRPr="00DA3743" w:rsidRDefault="004504AD" w:rsidP="003B2504">
            <w:pPr>
              <w:suppressAutoHyphens/>
            </w:pPr>
            <w:r w:rsidRPr="00DA3743">
              <w:t>PGA</w:t>
            </w:r>
            <w:r w:rsidRPr="00DA3743">
              <w:rPr>
                <w:vertAlign w:val="superscript"/>
              </w:rPr>
              <w:t>b</w:t>
            </w:r>
            <w:r w:rsidRPr="00DA3743">
              <w:rPr>
                <w:spacing w:val="-8"/>
              </w:rPr>
              <w:t xml:space="preserve"> </w:t>
            </w:r>
            <w:r w:rsidRPr="00DA3743">
              <w:t>ta’</w:t>
            </w:r>
            <w:r w:rsidRPr="00DA3743">
              <w:rPr>
                <w:spacing w:val="-9"/>
              </w:rPr>
              <w:t xml:space="preserve"> </w:t>
            </w:r>
            <w:r w:rsidRPr="00DA3743">
              <w:t>psorijasi</w:t>
            </w:r>
            <w:r w:rsidRPr="00DA3743">
              <w:rPr>
                <w:spacing w:val="-9"/>
              </w:rPr>
              <w:t xml:space="preserve"> </w:t>
            </w:r>
            <w:r w:rsidRPr="00DA3743">
              <w:t>li</w:t>
            </w:r>
            <w:r w:rsidRPr="00DA3743">
              <w:rPr>
                <w:spacing w:val="-9"/>
              </w:rPr>
              <w:t xml:space="preserve"> </w:t>
            </w:r>
            <w:r w:rsidRPr="00DA3743">
              <w:t>fieqet jew hija minima N (%)</w:t>
            </w:r>
          </w:p>
        </w:tc>
        <w:tc>
          <w:tcPr>
            <w:tcW w:w="611" w:type="pct"/>
            <w:vAlign w:val="center"/>
          </w:tcPr>
          <w:p w14:paraId="16C298FC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10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(4%)</w:t>
            </w:r>
          </w:p>
        </w:tc>
        <w:tc>
          <w:tcPr>
            <w:tcW w:w="685" w:type="pct"/>
            <w:vAlign w:val="center"/>
          </w:tcPr>
          <w:p w14:paraId="4273B88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151</w:t>
            </w:r>
            <w:r w:rsidRPr="00DA3743">
              <w:rPr>
                <w:spacing w:val="-2"/>
              </w:rPr>
              <w:t xml:space="preserve"> (59%)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6C7B5A6D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156</w:t>
            </w:r>
            <w:r w:rsidRPr="00DA3743">
              <w:rPr>
                <w:spacing w:val="-2"/>
              </w:rPr>
              <w:t xml:space="preserve"> (61%)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5348EEB3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146</w:t>
            </w:r>
            <w:r w:rsidRPr="00DA3743">
              <w:rPr>
                <w:spacing w:val="-2"/>
              </w:rPr>
              <w:t xml:space="preserve"> (58%)</w:t>
            </w:r>
          </w:p>
        </w:tc>
        <w:tc>
          <w:tcPr>
            <w:tcW w:w="811" w:type="pct"/>
            <w:vAlign w:val="center"/>
          </w:tcPr>
          <w:p w14:paraId="2FFA207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 xml:space="preserve">160 </w:t>
            </w:r>
            <w:r w:rsidRPr="00DA3743">
              <w:rPr>
                <w:spacing w:val="-2"/>
              </w:rPr>
              <w:t>(66%)</w:t>
            </w:r>
          </w:p>
        </w:tc>
      </w:tr>
      <w:tr w:rsidR="009D747C" w:rsidRPr="00DA3743" w14:paraId="20A95875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3DCC96AE" w14:textId="77777777" w:rsidR="004504AD" w:rsidRPr="00DA3743" w:rsidRDefault="004504AD" w:rsidP="003B2504">
            <w:pPr>
              <w:suppressAutoHyphens/>
            </w:pPr>
            <w:r w:rsidRPr="00DA3743">
              <w:t>Numru</w:t>
            </w:r>
            <w:r w:rsidRPr="00DA3743">
              <w:rPr>
                <w:spacing w:val="-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3"/>
              </w:rPr>
              <w:t xml:space="preserve"> </w:t>
            </w:r>
            <w:r w:rsidRPr="00DA3743">
              <w:t>≤ 100</w:t>
            </w:r>
            <w:r w:rsidRPr="00DA3743">
              <w:rPr>
                <w:spacing w:val="-2"/>
              </w:rPr>
              <w:t> kg</w:t>
            </w:r>
          </w:p>
        </w:tc>
        <w:tc>
          <w:tcPr>
            <w:tcW w:w="611" w:type="pct"/>
            <w:vAlign w:val="center"/>
          </w:tcPr>
          <w:p w14:paraId="6CBD5372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166</w:t>
            </w:r>
          </w:p>
        </w:tc>
        <w:tc>
          <w:tcPr>
            <w:tcW w:w="685" w:type="pct"/>
            <w:vAlign w:val="center"/>
          </w:tcPr>
          <w:p w14:paraId="36372C22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168</w:t>
            </w:r>
          </w:p>
        </w:tc>
        <w:tc>
          <w:tcPr>
            <w:tcW w:w="687" w:type="pct"/>
            <w:vAlign w:val="center"/>
          </w:tcPr>
          <w:p w14:paraId="7DA4E79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164</w:t>
            </w:r>
          </w:p>
        </w:tc>
        <w:tc>
          <w:tcPr>
            <w:tcW w:w="686" w:type="pct"/>
            <w:vAlign w:val="center"/>
          </w:tcPr>
          <w:p w14:paraId="3A55AADB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164</w:t>
            </w:r>
          </w:p>
        </w:tc>
        <w:tc>
          <w:tcPr>
            <w:tcW w:w="811" w:type="pct"/>
            <w:vAlign w:val="center"/>
          </w:tcPr>
          <w:p w14:paraId="0388581F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153</w:t>
            </w:r>
          </w:p>
        </w:tc>
      </w:tr>
      <w:tr w:rsidR="009D747C" w:rsidRPr="00DA3743" w14:paraId="7B1986EB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1BB34704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47B81502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6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(4%)</w:t>
            </w:r>
          </w:p>
        </w:tc>
        <w:tc>
          <w:tcPr>
            <w:tcW w:w="685" w:type="pct"/>
            <w:vAlign w:val="center"/>
          </w:tcPr>
          <w:p w14:paraId="7C0ABC2C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124</w:t>
            </w:r>
            <w:r w:rsidRPr="00DA3743">
              <w:rPr>
                <w:spacing w:val="-2"/>
              </w:rPr>
              <w:t xml:space="preserve"> (74%)</w:t>
            </w:r>
          </w:p>
        </w:tc>
        <w:tc>
          <w:tcPr>
            <w:tcW w:w="687" w:type="pct"/>
            <w:vAlign w:val="center"/>
          </w:tcPr>
          <w:p w14:paraId="42E1EB01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107</w:t>
            </w:r>
            <w:r w:rsidRPr="00DA3743">
              <w:rPr>
                <w:spacing w:val="-2"/>
              </w:rPr>
              <w:t xml:space="preserve"> (65%)</w:t>
            </w:r>
          </w:p>
        </w:tc>
        <w:tc>
          <w:tcPr>
            <w:tcW w:w="686" w:type="pct"/>
            <w:vAlign w:val="center"/>
          </w:tcPr>
          <w:p w14:paraId="70016B7D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130</w:t>
            </w:r>
            <w:r w:rsidRPr="00DA3743">
              <w:rPr>
                <w:spacing w:val="-2"/>
              </w:rPr>
              <w:t xml:space="preserve"> (79%)</w:t>
            </w:r>
          </w:p>
        </w:tc>
        <w:tc>
          <w:tcPr>
            <w:tcW w:w="811" w:type="pct"/>
            <w:vAlign w:val="center"/>
          </w:tcPr>
          <w:p w14:paraId="01858A5B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124</w:t>
            </w:r>
            <w:r w:rsidRPr="00DA3743">
              <w:rPr>
                <w:spacing w:val="-2"/>
              </w:rPr>
              <w:t xml:space="preserve"> (81%)</w:t>
            </w:r>
          </w:p>
        </w:tc>
      </w:tr>
      <w:tr w:rsidR="009D747C" w:rsidRPr="00DA3743" w14:paraId="5DFF4878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1D59D89D" w14:textId="77777777" w:rsidR="004504AD" w:rsidRPr="00DA3743" w:rsidRDefault="004504AD" w:rsidP="003B2504">
            <w:pPr>
              <w:suppressAutoHyphens/>
            </w:pPr>
            <w:r w:rsidRPr="00DA3743">
              <w:t>Numru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4"/>
              </w:rPr>
              <w:t xml:space="preserve"> </w:t>
            </w:r>
            <w:r w:rsidRPr="00DA3743">
              <w:t>&gt; 100</w:t>
            </w:r>
            <w:r w:rsidRPr="00DA3743">
              <w:rPr>
                <w:spacing w:val="-3"/>
              </w:rPr>
              <w:t> kg</w:t>
            </w:r>
          </w:p>
        </w:tc>
        <w:tc>
          <w:tcPr>
            <w:tcW w:w="611" w:type="pct"/>
            <w:vAlign w:val="center"/>
          </w:tcPr>
          <w:p w14:paraId="1AD7CBFD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89</w:t>
            </w:r>
          </w:p>
        </w:tc>
        <w:tc>
          <w:tcPr>
            <w:tcW w:w="685" w:type="pct"/>
            <w:vAlign w:val="center"/>
          </w:tcPr>
          <w:p w14:paraId="63B9714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87</w:t>
            </w:r>
          </w:p>
        </w:tc>
        <w:tc>
          <w:tcPr>
            <w:tcW w:w="687" w:type="pct"/>
            <w:vAlign w:val="center"/>
          </w:tcPr>
          <w:p w14:paraId="5C3C0F8E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92</w:t>
            </w:r>
          </w:p>
        </w:tc>
        <w:tc>
          <w:tcPr>
            <w:tcW w:w="686" w:type="pct"/>
            <w:vAlign w:val="center"/>
          </w:tcPr>
          <w:p w14:paraId="072D951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86</w:t>
            </w:r>
          </w:p>
        </w:tc>
        <w:tc>
          <w:tcPr>
            <w:tcW w:w="811" w:type="pct"/>
            <w:vAlign w:val="center"/>
          </w:tcPr>
          <w:p w14:paraId="7ABDCA1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90</w:t>
            </w:r>
          </w:p>
        </w:tc>
      </w:tr>
      <w:tr w:rsidR="009D747C" w:rsidRPr="00DA3743" w14:paraId="6FD3367C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258C1BB5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0B0FA8C1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(2%)</w:t>
            </w:r>
          </w:p>
        </w:tc>
        <w:tc>
          <w:tcPr>
            <w:tcW w:w="685" w:type="pct"/>
            <w:vAlign w:val="center"/>
          </w:tcPr>
          <w:p w14:paraId="72C997D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47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(54%)</w:t>
            </w:r>
          </w:p>
        </w:tc>
        <w:tc>
          <w:tcPr>
            <w:tcW w:w="687" w:type="pct"/>
            <w:vAlign w:val="center"/>
          </w:tcPr>
          <w:p w14:paraId="3AD378B0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63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(68%)</w:t>
            </w:r>
          </w:p>
        </w:tc>
        <w:tc>
          <w:tcPr>
            <w:tcW w:w="686" w:type="pct"/>
            <w:vAlign w:val="center"/>
          </w:tcPr>
          <w:p w14:paraId="5DC9C064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48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(56%)</w:t>
            </w:r>
          </w:p>
        </w:tc>
        <w:tc>
          <w:tcPr>
            <w:tcW w:w="811" w:type="pct"/>
            <w:vAlign w:val="center"/>
          </w:tcPr>
          <w:p w14:paraId="1FE6AEF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67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(74%)</w:t>
            </w:r>
          </w:p>
        </w:tc>
      </w:tr>
      <w:tr w:rsidR="009D747C" w:rsidRPr="00DA3743" w14:paraId="76D39C8C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14DE1D73" w14:textId="77777777" w:rsidR="004504AD" w:rsidRPr="00DA3743" w:rsidRDefault="004504AD" w:rsidP="003B2504">
            <w:pPr>
              <w:suppressAutoHyphens/>
              <w:rPr>
                <w:sz w:val="18"/>
              </w:rPr>
            </w:pPr>
          </w:p>
        </w:tc>
        <w:tc>
          <w:tcPr>
            <w:tcW w:w="611" w:type="pct"/>
            <w:vAlign w:val="center"/>
          </w:tcPr>
          <w:p w14:paraId="281C758F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5" w:type="pct"/>
            <w:vAlign w:val="center"/>
          </w:tcPr>
          <w:p w14:paraId="66D6ABF0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7" w:type="pct"/>
            <w:vAlign w:val="center"/>
          </w:tcPr>
          <w:p w14:paraId="548F10D8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686" w:type="pct"/>
            <w:vAlign w:val="center"/>
          </w:tcPr>
          <w:p w14:paraId="0F861593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811" w:type="pct"/>
            <w:vAlign w:val="center"/>
          </w:tcPr>
          <w:p w14:paraId="25F6597B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</w:tr>
      <w:tr w:rsidR="009D747C" w:rsidRPr="00DA3743" w14:paraId="06C95833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2F299109" w14:textId="77777777" w:rsidR="004504AD" w:rsidRPr="00DA3743" w:rsidRDefault="004504AD" w:rsidP="006876E5">
            <w:pPr>
              <w:keepNext/>
              <w:keepLines/>
              <w:suppressAutoHyphens/>
              <w:rPr>
                <w:b/>
              </w:rPr>
            </w:pPr>
            <w:r w:rsidRPr="00DA3743">
              <w:rPr>
                <w:b/>
              </w:rPr>
              <w:lastRenderedPageBreak/>
              <w:t>L-Istudju</w:t>
            </w:r>
            <w:r w:rsidRPr="00DA3743">
              <w:rPr>
                <w:b/>
                <w:spacing w:val="-12"/>
              </w:rPr>
              <w:t xml:space="preserve"> </w:t>
            </w:r>
            <w:r w:rsidRPr="00DA3743">
              <w:rPr>
                <w:b/>
              </w:rPr>
              <w:t>tal-Psorijasi</w:t>
            </w:r>
            <w:r w:rsidRPr="00DA3743">
              <w:rPr>
                <w:b/>
                <w:spacing w:val="-10"/>
              </w:rPr>
              <w:t xml:space="preserve"> 2</w:t>
            </w:r>
          </w:p>
        </w:tc>
        <w:tc>
          <w:tcPr>
            <w:tcW w:w="611" w:type="pct"/>
            <w:vAlign w:val="center"/>
          </w:tcPr>
          <w:p w14:paraId="68ADC894" w14:textId="77777777" w:rsidR="004504AD" w:rsidRPr="00DA3743" w:rsidRDefault="004504AD" w:rsidP="006876E5">
            <w:pPr>
              <w:keepNext/>
              <w:keepLines/>
              <w:suppressAutoHyphens/>
              <w:jc w:val="center"/>
              <w:rPr>
                <w:sz w:val="18"/>
              </w:rPr>
            </w:pPr>
          </w:p>
        </w:tc>
        <w:tc>
          <w:tcPr>
            <w:tcW w:w="685" w:type="pct"/>
            <w:vAlign w:val="center"/>
          </w:tcPr>
          <w:p w14:paraId="6DF4CC73" w14:textId="77777777" w:rsidR="004504AD" w:rsidRPr="00DA3743" w:rsidRDefault="004504AD" w:rsidP="006876E5">
            <w:pPr>
              <w:keepNext/>
              <w:keepLines/>
              <w:suppressAutoHyphens/>
              <w:jc w:val="center"/>
              <w:rPr>
                <w:sz w:val="18"/>
              </w:rPr>
            </w:pPr>
          </w:p>
        </w:tc>
        <w:tc>
          <w:tcPr>
            <w:tcW w:w="687" w:type="pct"/>
            <w:vAlign w:val="center"/>
          </w:tcPr>
          <w:p w14:paraId="63544D30" w14:textId="77777777" w:rsidR="004504AD" w:rsidRPr="00DA3743" w:rsidRDefault="004504AD" w:rsidP="006876E5">
            <w:pPr>
              <w:keepNext/>
              <w:keepLines/>
              <w:suppressAutoHyphens/>
              <w:jc w:val="center"/>
              <w:rPr>
                <w:sz w:val="18"/>
              </w:rPr>
            </w:pPr>
          </w:p>
        </w:tc>
        <w:tc>
          <w:tcPr>
            <w:tcW w:w="686" w:type="pct"/>
            <w:vAlign w:val="center"/>
          </w:tcPr>
          <w:p w14:paraId="34221C8E" w14:textId="77777777" w:rsidR="004504AD" w:rsidRPr="00DA3743" w:rsidRDefault="004504AD" w:rsidP="006876E5">
            <w:pPr>
              <w:keepNext/>
              <w:keepLines/>
              <w:suppressAutoHyphens/>
              <w:jc w:val="center"/>
              <w:rPr>
                <w:sz w:val="18"/>
              </w:rPr>
            </w:pPr>
          </w:p>
        </w:tc>
        <w:tc>
          <w:tcPr>
            <w:tcW w:w="811" w:type="pct"/>
            <w:vAlign w:val="center"/>
          </w:tcPr>
          <w:p w14:paraId="1BAE3F91" w14:textId="77777777" w:rsidR="004504AD" w:rsidRPr="00DA3743" w:rsidRDefault="004504AD" w:rsidP="006876E5">
            <w:pPr>
              <w:keepNext/>
              <w:keepLines/>
              <w:suppressAutoHyphens/>
              <w:jc w:val="center"/>
              <w:rPr>
                <w:sz w:val="18"/>
              </w:rPr>
            </w:pPr>
          </w:p>
        </w:tc>
      </w:tr>
      <w:tr w:rsidR="009D747C" w:rsidRPr="00DA3743" w14:paraId="7164149D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75494AAE" w14:textId="77777777" w:rsidR="004504AD" w:rsidRPr="00DA3743" w:rsidRDefault="004504AD" w:rsidP="006876E5">
            <w:pPr>
              <w:keepNext/>
              <w:keepLines/>
              <w:suppressAutoHyphens/>
            </w:pPr>
            <w:r w:rsidRPr="00DA3743">
              <w:t>Numru</w:t>
            </w:r>
            <w:r w:rsidRPr="00DA3743">
              <w:rPr>
                <w:spacing w:val="-1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14"/>
              </w:rPr>
              <w:t xml:space="preserve"> </w:t>
            </w:r>
            <w:r w:rsidRPr="00DA3743">
              <w:t xml:space="preserve">pazjenti </w:t>
            </w:r>
            <w:r w:rsidRPr="00DA3743">
              <w:rPr>
                <w:spacing w:val="-2"/>
              </w:rPr>
              <w:t>randomised</w:t>
            </w:r>
          </w:p>
        </w:tc>
        <w:tc>
          <w:tcPr>
            <w:tcW w:w="611" w:type="pct"/>
            <w:vAlign w:val="center"/>
          </w:tcPr>
          <w:p w14:paraId="17C2F138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rPr>
                <w:spacing w:val="-5"/>
              </w:rPr>
              <w:t>410</w:t>
            </w:r>
          </w:p>
        </w:tc>
        <w:tc>
          <w:tcPr>
            <w:tcW w:w="685" w:type="pct"/>
            <w:vAlign w:val="center"/>
          </w:tcPr>
          <w:p w14:paraId="2CACBC80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rPr>
                <w:spacing w:val="-5"/>
              </w:rPr>
              <w:t>409</w:t>
            </w:r>
          </w:p>
        </w:tc>
        <w:tc>
          <w:tcPr>
            <w:tcW w:w="687" w:type="pct"/>
            <w:vAlign w:val="center"/>
          </w:tcPr>
          <w:p w14:paraId="79C83517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rPr>
                <w:spacing w:val="-5"/>
              </w:rPr>
              <w:t>411</w:t>
            </w:r>
          </w:p>
        </w:tc>
        <w:tc>
          <w:tcPr>
            <w:tcW w:w="686" w:type="pct"/>
            <w:vAlign w:val="center"/>
          </w:tcPr>
          <w:p w14:paraId="10A9B536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rPr>
                <w:spacing w:val="-5"/>
              </w:rPr>
              <w:t>397</w:t>
            </w:r>
          </w:p>
        </w:tc>
        <w:tc>
          <w:tcPr>
            <w:tcW w:w="811" w:type="pct"/>
            <w:vAlign w:val="center"/>
          </w:tcPr>
          <w:p w14:paraId="599983D9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rPr>
                <w:spacing w:val="-5"/>
              </w:rPr>
              <w:t>400</w:t>
            </w:r>
          </w:p>
        </w:tc>
      </w:tr>
      <w:tr w:rsidR="009D747C" w:rsidRPr="00DA3743" w14:paraId="42A3A4AA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2777C3BF" w14:textId="77777777" w:rsidR="004504AD" w:rsidRPr="00DA3743" w:rsidRDefault="004504AD" w:rsidP="006876E5">
            <w:pPr>
              <w:keepNext/>
              <w:keepLines/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50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389D41D7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41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(10%)</w:t>
            </w:r>
          </w:p>
        </w:tc>
        <w:tc>
          <w:tcPr>
            <w:tcW w:w="685" w:type="pct"/>
            <w:vAlign w:val="center"/>
          </w:tcPr>
          <w:p w14:paraId="03F3AB94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342</w:t>
            </w:r>
            <w:r w:rsidRPr="00DA3743">
              <w:rPr>
                <w:spacing w:val="-2"/>
              </w:rPr>
              <w:t xml:space="preserve"> (84%)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3609F168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367</w:t>
            </w:r>
            <w:r w:rsidRPr="00DA3743">
              <w:rPr>
                <w:spacing w:val="-2"/>
              </w:rPr>
              <w:t xml:space="preserve"> (89%)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367EF5CD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369</w:t>
            </w:r>
            <w:r w:rsidRPr="00DA3743">
              <w:rPr>
                <w:spacing w:val="-2"/>
              </w:rPr>
              <w:t xml:space="preserve"> (93%)</w:t>
            </w:r>
          </w:p>
        </w:tc>
        <w:tc>
          <w:tcPr>
            <w:tcW w:w="811" w:type="pct"/>
            <w:vAlign w:val="center"/>
          </w:tcPr>
          <w:p w14:paraId="3FA89D34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380</w:t>
            </w:r>
            <w:r w:rsidRPr="00DA3743">
              <w:rPr>
                <w:spacing w:val="-2"/>
              </w:rPr>
              <w:t xml:space="preserve"> (95%)</w:t>
            </w:r>
          </w:p>
        </w:tc>
      </w:tr>
      <w:tr w:rsidR="009D747C" w:rsidRPr="00DA3743" w14:paraId="2A11670D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1AF0E042" w14:textId="77777777" w:rsidR="004504AD" w:rsidRPr="00DA3743" w:rsidRDefault="004504AD" w:rsidP="006876E5">
            <w:pPr>
              <w:keepNext/>
              <w:keepLines/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25D7F6EE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15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(4%)</w:t>
            </w:r>
          </w:p>
        </w:tc>
        <w:tc>
          <w:tcPr>
            <w:tcW w:w="685" w:type="pct"/>
            <w:vAlign w:val="center"/>
          </w:tcPr>
          <w:p w14:paraId="6928CFB7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273</w:t>
            </w:r>
            <w:r w:rsidRPr="00DA3743">
              <w:rPr>
                <w:spacing w:val="-2"/>
              </w:rPr>
              <w:t xml:space="preserve"> (67%)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5DB595B7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311</w:t>
            </w:r>
            <w:r w:rsidRPr="00DA3743">
              <w:rPr>
                <w:spacing w:val="-2"/>
              </w:rPr>
              <w:t xml:space="preserve"> (76%)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1A3D7F73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276</w:t>
            </w:r>
            <w:r w:rsidRPr="00DA3743">
              <w:rPr>
                <w:spacing w:val="-2"/>
              </w:rPr>
              <w:t xml:space="preserve"> (70%)</w:t>
            </w:r>
          </w:p>
        </w:tc>
        <w:tc>
          <w:tcPr>
            <w:tcW w:w="811" w:type="pct"/>
            <w:vAlign w:val="center"/>
          </w:tcPr>
          <w:p w14:paraId="444F1CD1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314</w:t>
            </w:r>
            <w:r w:rsidRPr="00DA3743">
              <w:rPr>
                <w:spacing w:val="-2"/>
              </w:rPr>
              <w:t xml:space="preserve"> (79%)</w:t>
            </w:r>
          </w:p>
        </w:tc>
      </w:tr>
      <w:tr w:rsidR="009D747C" w:rsidRPr="00DA3743" w14:paraId="44936009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78AB317D" w14:textId="77777777" w:rsidR="004504AD" w:rsidRPr="00DA3743" w:rsidRDefault="004504AD" w:rsidP="006876E5">
            <w:pPr>
              <w:keepNext/>
              <w:keepLines/>
              <w:suppressAutoHyphens/>
            </w:pPr>
            <w:r w:rsidRPr="00DA3743">
              <w:t>Rispons</w:t>
            </w:r>
            <w:r w:rsidRPr="00DA3743">
              <w:rPr>
                <w:spacing w:val="-3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90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5A968B75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 xml:space="preserve">3 </w:t>
            </w:r>
            <w:r w:rsidRPr="00DA3743">
              <w:rPr>
                <w:spacing w:val="-4"/>
              </w:rPr>
              <w:t>(1%)</w:t>
            </w:r>
          </w:p>
        </w:tc>
        <w:tc>
          <w:tcPr>
            <w:tcW w:w="685" w:type="pct"/>
            <w:vAlign w:val="center"/>
          </w:tcPr>
          <w:p w14:paraId="5C70FBDE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173</w:t>
            </w:r>
            <w:r w:rsidRPr="00DA3743">
              <w:rPr>
                <w:spacing w:val="-2"/>
              </w:rPr>
              <w:t xml:space="preserve"> (42%)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757B50DB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209</w:t>
            </w:r>
            <w:r w:rsidRPr="00DA3743">
              <w:rPr>
                <w:spacing w:val="-2"/>
              </w:rPr>
              <w:t xml:space="preserve"> (51%)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16D9E044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178</w:t>
            </w:r>
            <w:r w:rsidRPr="00DA3743">
              <w:rPr>
                <w:spacing w:val="-2"/>
              </w:rPr>
              <w:t xml:space="preserve"> (45%)</w:t>
            </w:r>
          </w:p>
        </w:tc>
        <w:tc>
          <w:tcPr>
            <w:tcW w:w="811" w:type="pct"/>
            <w:vAlign w:val="center"/>
          </w:tcPr>
          <w:p w14:paraId="3F7D4A2C" w14:textId="77777777" w:rsidR="004504AD" w:rsidRPr="00DA3743" w:rsidRDefault="004504AD" w:rsidP="006876E5">
            <w:pPr>
              <w:keepNext/>
              <w:keepLines/>
              <w:suppressAutoHyphens/>
              <w:jc w:val="center"/>
            </w:pPr>
            <w:r w:rsidRPr="00DA3743">
              <w:t>217</w:t>
            </w:r>
            <w:r w:rsidRPr="00DA3743">
              <w:rPr>
                <w:spacing w:val="-2"/>
              </w:rPr>
              <w:t xml:space="preserve"> (54%)</w:t>
            </w:r>
          </w:p>
        </w:tc>
      </w:tr>
      <w:tr w:rsidR="009D747C" w:rsidRPr="00DA3743" w14:paraId="705F452D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64D8223E" w14:textId="77777777" w:rsidR="004504AD" w:rsidRPr="00DA3743" w:rsidRDefault="004504AD" w:rsidP="003B2504">
            <w:pPr>
              <w:suppressAutoHyphens/>
            </w:pPr>
            <w:r w:rsidRPr="00DA3743">
              <w:t>PGA</w:t>
            </w:r>
            <w:r w:rsidRPr="00DA3743">
              <w:rPr>
                <w:vertAlign w:val="superscript"/>
              </w:rPr>
              <w:t>b</w:t>
            </w:r>
            <w:r w:rsidRPr="00DA3743">
              <w:rPr>
                <w:spacing w:val="-8"/>
              </w:rPr>
              <w:t xml:space="preserve"> </w:t>
            </w:r>
            <w:r w:rsidRPr="00DA3743">
              <w:t>ta’</w:t>
            </w:r>
            <w:r w:rsidRPr="00DA3743">
              <w:rPr>
                <w:spacing w:val="-9"/>
              </w:rPr>
              <w:t xml:space="preserve"> </w:t>
            </w:r>
            <w:r w:rsidRPr="00DA3743">
              <w:t>psorijasi</w:t>
            </w:r>
            <w:r w:rsidRPr="00DA3743">
              <w:rPr>
                <w:spacing w:val="-9"/>
              </w:rPr>
              <w:t xml:space="preserve"> </w:t>
            </w:r>
            <w:r w:rsidRPr="00DA3743">
              <w:t>li</w:t>
            </w:r>
            <w:r w:rsidRPr="00DA3743">
              <w:rPr>
                <w:spacing w:val="-9"/>
              </w:rPr>
              <w:t xml:space="preserve"> </w:t>
            </w:r>
            <w:r w:rsidRPr="00DA3743">
              <w:t>fieqet jew hija minima N (%)</w:t>
            </w:r>
          </w:p>
        </w:tc>
        <w:tc>
          <w:tcPr>
            <w:tcW w:w="611" w:type="pct"/>
            <w:vAlign w:val="center"/>
          </w:tcPr>
          <w:p w14:paraId="52A690B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2"/>
              </w:rPr>
              <w:t>18(4%)</w:t>
            </w:r>
          </w:p>
        </w:tc>
        <w:tc>
          <w:tcPr>
            <w:tcW w:w="685" w:type="pct"/>
            <w:vAlign w:val="center"/>
          </w:tcPr>
          <w:p w14:paraId="5B0AC7C5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277</w:t>
            </w:r>
            <w:r w:rsidRPr="00DA3743">
              <w:rPr>
                <w:spacing w:val="-2"/>
              </w:rPr>
              <w:t xml:space="preserve"> (68%)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7" w:type="pct"/>
            <w:vAlign w:val="center"/>
          </w:tcPr>
          <w:p w14:paraId="479EC41B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300</w:t>
            </w:r>
            <w:r w:rsidRPr="00DA3743">
              <w:rPr>
                <w:spacing w:val="-2"/>
              </w:rPr>
              <w:t xml:space="preserve"> (73%)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686" w:type="pct"/>
            <w:vAlign w:val="center"/>
          </w:tcPr>
          <w:p w14:paraId="30D61D1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241</w:t>
            </w:r>
            <w:r w:rsidRPr="00DA3743">
              <w:rPr>
                <w:spacing w:val="-2"/>
              </w:rPr>
              <w:t xml:space="preserve"> (61%)</w:t>
            </w:r>
          </w:p>
        </w:tc>
        <w:tc>
          <w:tcPr>
            <w:tcW w:w="811" w:type="pct"/>
            <w:vAlign w:val="center"/>
          </w:tcPr>
          <w:p w14:paraId="2127010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279</w:t>
            </w:r>
            <w:r w:rsidRPr="00DA3743">
              <w:rPr>
                <w:spacing w:val="-2"/>
              </w:rPr>
              <w:t xml:space="preserve"> (70%)</w:t>
            </w:r>
          </w:p>
        </w:tc>
      </w:tr>
      <w:tr w:rsidR="009D747C" w:rsidRPr="00DA3743" w14:paraId="7B6F0E8E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11EDD52C" w14:textId="77777777" w:rsidR="004504AD" w:rsidRPr="00DA3743" w:rsidRDefault="004504AD" w:rsidP="003B2504">
            <w:pPr>
              <w:suppressAutoHyphens/>
            </w:pPr>
            <w:r w:rsidRPr="00DA3743">
              <w:t>Numru</w:t>
            </w:r>
            <w:r w:rsidRPr="00DA3743">
              <w:rPr>
                <w:spacing w:val="-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3"/>
              </w:rPr>
              <w:t xml:space="preserve"> </w:t>
            </w:r>
            <w:r w:rsidRPr="00DA3743">
              <w:t>≤ 100</w:t>
            </w:r>
            <w:r w:rsidRPr="00DA3743">
              <w:rPr>
                <w:spacing w:val="-2"/>
              </w:rPr>
              <w:t> kg</w:t>
            </w:r>
          </w:p>
        </w:tc>
        <w:tc>
          <w:tcPr>
            <w:tcW w:w="611" w:type="pct"/>
            <w:vAlign w:val="center"/>
          </w:tcPr>
          <w:p w14:paraId="6C17BC5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290</w:t>
            </w:r>
          </w:p>
        </w:tc>
        <w:tc>
          <w:tcPr>
            <w:tcW w:w="685" w:type="pct"/>
            <w:vAlign w:val="center"/>
          </w:tcPr>
          <w:p w14:paraId="65A1611F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297</w:t>
            </w:r>
          </w:p>
        </w:tc>
        <w:tc>
          <w:tcPr>
            <w:tcW w:w="687" w:type="pct"/>
            <w:vAlign w:val="center"/>
          </w:tcPr>
          <w:p w14:paraId="7B17C47D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289</w:t>
            </w:r>
          </w:p>
        </w:tc>
        <w:tc>
          <w:tcPr>
            <w:tcW w:w="686" w:type="pct"/>
            <w:vAlign w:val="center"/>
          </w:tcPr>
          <w:p w14:paraId="59D9F4A2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287</w:t>
            </w:r>
          </w:p>
        </w:tc>
        <w:tc>
          <w:tcPr>
            <w:tcW w:w="811" w:type="pct"/>
            <w:vAlign w:val="center"/>
          </w:tcPr>
          <w:p w14:paraId="198AC332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280</w:t>
            </w:r>
          </w:p>
        </w:tc>
      </w:tr>
      <w:tr w:rsidR="009D747C" w:rsidRPr="00DA3743" w14:paraId="4C93F635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6E8E6308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4"/>
              </w:rPr>
              <w:t xml:space="preserve"> </w:t>
            </w:r>
            <w:r w:rsidRPr="00DA3743">
              <w:t>N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677A1713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12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(4%)</w:t>
            </w:r>
          </w:p>
        </w:tc>
        <w:tc>
          <w:tcPr>
            <w:tcW w:w="685" w:type="pct"/>
            <w:vAlign w:val="center"/>
          </w:tcPr>
          <w:p w14:paraId="51D426C4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218</w:t>
            </w:r>
            <w:r w:rsidRPr="00DA3743">
              <w:rPr>
                <w:spacing w:val="-2"/>
              </w:rPr>
              <w:t xml:space="preserve"> (73%)</w:t>
            </w:r>
          </w:p>
        </w:tc>
        <w:tc>
          <w:tcPr>
            <w:tcW w:w="687" w:type="pct"/>
            <w:vAlign w:val="center"/>
          </w:tcPr>
          <w:p w14:paraId="52E01880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225</w:t>
            </w:r>
            <w:r w:rsidRPr="00DA3743">
              <w:rPr>
                <w:spacing w:val="-2"/>
              </w:rPr>
              <w:t xml:space="preserve"> (78%)</w:t>
            </w:r>
          </w:p>
        </w:tc>
        <w:tc>
          <w:tcPr>
            <w:tcW w:w="686" w:type="pct"/>
            <w:vAlign w:val="center"/>
          </w:tcPr>
          <w:p w14:paraId="7A18C48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 xml:space="preserve">217 </w:t>
            </w:r>
            <w:r w:rsidRPr="00DA3743">
              <w:rPr>
                <w:spacing w:val="-2"/>
              </w:rPr>
              <w:t>(76%)</w:t>
            </w:r>
          </w:p>
        </w:tc>
        <w:tc>
          <w:tcPr>
            <w:tcW w:w="811" w:type="pct"/>
            <w:vAlign w:val="center"/>
          </w:tcPr>
          <w:p w14:paraId="2338940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226</w:t>
            </w:r>
            <w:r w:rsidRPr="00DA3743">
              <w:rPr>
                <w:spacing w:val="-2"/>
              </w:rPr>
              <w:t xml:space="preserve"> (81%)</w:t>
            </w:r>
          </w:p>
        </w:tc>
      </w:tr>
      <w:tr w:rsidR="009D747C" w:rsidRPr="00DA3743" w14:paraId="509EBB5E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63594065" w14:textId="77777777" w:rsidR="004504AD" w:rsidRPr="00DA3743" w:rsidRDefault="004504AD" w:rsidP="003B2504">
            <w:pPr>
              <w:suppressAutoHyphens/>
            </w:pPr>
            <w:r w:rsidRPr="00DA3743">
              <w:t>Numru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4"/>
              </w:rPr>
              <w:t xml:space="preserve"> </w:t>
            </w:r>
            <w:r w:rsidRPr="00DA3743">
              <w:t>&gt; 100</w:t>
            </w:r>
            <w:r w:rsidRPr="00DA3743">
              <w:rPr>
                <w:spacing w:val="-3"/>
              </w:rPr>
              <w:t> kg</w:t>
            </w:r>
          </w:p>
        </w:tc>
        <w:tc>
          <w:tcPr>
            <w:tcW w:w="611" w:type="pct"/>
            <w:vAlign w:val="center"/>
          </w:tcPr>
          <w:p w14:paraId="7208472B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120</w:t>
            </w:r>
          </w:p>
        </w:tc>
        <w:tc>
          <w:tcPr>
            <w:tcW w:w="685" w:type="pct"/>
            <w:vAlign w:val="center"/>
          </w:tcPr>
          <w:p w14:paraId="429F2CB7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112</w:t>
            </w:r>
          </w:p>
        </w:tc>
        <w:tc>
          <w:tcPr>
            <w:tcW w:w="687" w:type="pct"/>
            <w:vAlign w:val="center"/>
          </w:tcPr>
          <w:p w14:paraId="6F833820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121</w:t>
            </w:r>
          </w:p>
        </w:tc>
        <w:tc>
          <w:tcPr>
            <w:tcW w:w="686" w:type="pct"/>
            <w:vAlign w:val="center"/>
          </w:tcPr>
          <w:p w14:paraId="180D270D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110</w:t>
            </w:r>
          </w:p>
        </w:tc>
        <w:tc>
          <w:tcPr>
            <w:tcW w:w="811" w:type="pct"/>
            <w:vAlign w:val="center"/>
          </w:tcPr>
          <w:p w14:paraId="4B9FE847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119</w:t>
            </w:r>
          </w:p>
        </w:tc>
      </w:tr>
      <w:tr w:rsidR="009D747C" w:rsidRPr="00DA3743" w14:paraId="10E1E72D" w14:textId="77777777" w:rsidTr="003B2504">
        <w:trPr>
          <w:cantSplit/>
          <w:trHeight w:val="20"/>
        </w:trPr>
        <w:tc>
          <w:tcPr>
            <w:tcW w:w="1520" w:type="pct"/>
            <w:vAlign w:val="center"/>
          </w:tcPr>
          <w:p w14:paraId="7486DB3D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4"/>
              </w:rPr>
              <w:t xml:space="preserve"> </w:t>
            </w:r>
            <w:r w:rsidRPr="00DA3743">
              <w:t>N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611" w:type="pct"/>
            <w:vAlign w:val="center"/>
          </w:tcPr>
          <w:p w14:paraId="7495A80C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3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4"/>
              </w:rPr>
              <w:t>(3%)</w:t>
            </w:r>
          </w:p>
        </w:tc>
        <w:tc>
          <w:tcPr>
            <w:tcW w:w="685" w:type="pct"/>
            <w:vAlign w:val="center"/>
          </w:tcPr>
          <w:p w14:paraId="2C5CBBFD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55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(49%)</w:t>
            </w:r>
          </w:p>
        </w:tc>
        <w:tc>
          <w:tcPr>
            <w:tcW w:w="687" w:type="pct"/>
            <w:vAlign w:val="center"/>
          </w:tcPr>
          <w:p w14:paraId="7CA4947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86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(71%)</w:t>
            </w:r>
          </w:p>
        </w:tc>
        <w:tc>
          <w:tcPr>
            <w:tcW w:w="686" w:type="pct"/>
            <w:vAlign w:val="center"/>
          </w:tcPr>
          <w:p w14:paraId="50E0F5AB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59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(54%)</w:t>
            </w:r>
          </w:p>
        </w:tc>
        <w:tc>
          <w:tcPr>
            <w:tcW w:w="811" w:type="pct"/>
            <w:vAlign w:val="center"/>
          </w:tcPr>
          <w:p w14:paraId="613D89F2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88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(74%)</w:t>
            </w:r>
          </w:p>
        </w:tc>
      </w:tr>
    </w:tbl>
    <w:p w14:paraId="456E7028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a</w:t>
      </w:r>
      <w:r w:rsidRPr="00DA3743">
        <w:rPr>
          <w:sz w:val="20"/>
          <w:szCs w:val="20"/>
        </w:rPr>
        <w:t xml:space="preserve"> p &lt; 0.001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għal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45</w:t>
      </w:r>
      <w:r w:rsidRPr="00DA3743">
        <w:rPr>
          <w:spacing w:val="-3"/>
          <w:sz w:val="20"/>
          <w:szCs w:val="20"/>
        </w:rPr>
        <w:t xml:space="preserve"> mg </w:t>
      </w:r>
      <w:r w:rsidRPr="00DA3743">
        <w:rPr>
          <w:sz w:val="20"/>
          <w:szCs w:val="20"/>
        </w:rPr>
        <w:t>jew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90 mg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ustekinumab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meta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mqabbel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ma’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plaċebo</w:t>
      </w:r>
      <w:r w:rsidRPr="00DA3743">
        <w:rPr>
          <w:spacing w:val="-1"/>
          <w:sz w:val="20"/>
          <w:szCs w:val="20"/>
        </w:rPr>
        <w:t xml:space="preserve"> </w:t>
      </w:r>
      <w:r w:rsidRPr="00DA3743">
        <w:rPr>
          <w:spacing w:val="-2"/>
          <w:sz w:val="20"/>
          <w:szCs w:val="20"/>
        </w:rPr>
        <w:t>(PBO).</w:t>
      </w:r>
    </w:p>
    <w:p w14:paraId="38D17AF5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b</w:t>
      </w:r>
      <w:r w:rsidRPr="00DA3743">
        <w:rPr>
          <w:sz w:val="20"/>
          <w:szCs w:val="20"/>
        </w:rPr>
        <w:t xml:space="preserve"> PGA = (Physician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Global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Assessment)</w:t>
      </w:r>
      <w:r w:rsidRPr="00DA3743">
        <w:rPr>
          <w:spacing w:val="-4"/>
          <w:sz w:val="20"/>
          <w:szCs w:val="20"/>
        </w:rPr>
        <w:t xml:space="preserve"> </w:t>
      </w:r>
      <w:r w:rsidRPr="00DA3743">
        <w:rPr>
          <w:sz w:val="20"/>
          <w:szCs w:val="20"/>
        </w:rPr>
        <w:t>Stima Globali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tat-</w:t>
      </w:r>
      <w:r w:rsidRPr="00DA3743">
        <w:rPr>
          <w:spacing w:val="-2"/>
          <w:sz w:val="20"/>
          <w:szCs w:val="20"/>
        </w:rPr>
        <w:t>Tabib</w:t>
      </w:r>
    </w:p>
    <w:p w14:paraId="5766ED55" w14:textId="77777777" w:rsidR="004504AD" w:rsidRPr="00DA3743" w:rsidRDefault="004504AD" w:rsidP="004504AD">
      <w:pPr>
        <w:suppressAutoHyphens/>
      </w:pPr>
    </w:p>
    <w:p w14:paraId="22ABB809" w14:textId="1B8B4B14" w:rsidR="004504AD" w:rsidRPr="00DA3743" w:rsidRDefault="004504AD" w:rsidP="004504AD">
      <w:pPr>
        <w:keepNext/>
        <w:suppressAutoHyphens/>
        <w:rPr>
          <w:b/>
          <w:bCs/>
          <w:iCs/>
          <w:spacing w:val="-2"/>
        </w:rPr>
      </w:pPr>
      <w:r w:rsidRPr="00DA3743">
        <w:rPr>
          <w:b/>
          <w:bCs/>
          <w:iCs/>
        </w:rPr>
        <w:t>Tabella</w:t>
      </w:r>
      <w:r w:rsidRPr="00DA3743">
        <w:rPr>
          <w:b/>
          <w:bCs/>
          <w:iCs/>
          <w:spacing w:val="-6"/>
        </w:rPr>
        <w:t xml:space="preserve"> </w:t>
      </w:r>
      <w:r w:rsidR="002F3742">
        <w:rPr>
          <w:b/>
          <w:bCs/>
          <w:iCs/>
          <w:spacing w:val="-10"/>
        </w:rPr>
        <w:t>3</w:t>
      </w:r>
      <w:r w:rsidRPr="00DA3743">
        <w:rPr>
          <w:b/>
          <w:bCs/>
          <w:iCs/>
        </w:rPr>
        <w:t>. Sommarju</w:t>
      </w:r>
      <w:r w:rsidRPr="00DA3743">
        <w:rPr>
          <w:b/>
          <w:bCs/>
          <w:iCs/>
          <w:spacing w:val="-10"/>
        </w:rPr>
        <w:t xml:space="preserve"> </w:t>
      </w:r>
      <w:r w:rsidRPr="00DA3743">
        <w:rPr>
          <w:b/>
          <w:bCs/>
          <w:iCs/>
        </w:rPr>
        <w:t>tar-rispons</w:t>
      </w:r>
      <w:r w:rsidRPr="00DA3743">
        <w:rPr>
          <w:b/>
          <w:bCs/>
          <w:iCs/>
          <w:spacing w:val="-8"/>
        </w:rPr>
        <w:t xml:space="preserve"> </w:t>
      </w:r>
      <w:r w:rsidRPr="00DA3743">
        <w:rPr>
          <w:b/>
          <w:bCs/>
          <w:iCs/>
        </w:rPr>
        <w:t>kliniku</w:t>
      </w:r>
      <w:r w:rsidRPr="00DA3743">
        <w:rPr>
          <w:b/>
          <w:bCs/>
          <w:iCs/>
          <w:spacing w:val="-8"/>
        </w:rPr>
        <w:t xml:space="preserve"> </w:t>
      </w:r>
      <w:r w:rsidRPr="00DA3743">
        <w:rPr>
          <w:b/>
          <w:bCs/>
          <w:iCs/>
        </w:rPr>
        <w:t>fit-12-il</w:t>
      </w:r>
      <w:r w:rsidRPr="00DA3743">
        <w:rPr>
          <w:b/>
          <w:bCs/>
          <w:iCs/>
          <w:spacing w:val="-9"/>
        </w:rPr>
        <w:t xml:space="preserve"> </w:t>
      </w:r>
      <w:r w:rsidRPr="00DA3743">
        <w:rPr>
          <w:b/>
          <w:bCs/>
          <w:iCs/>
        </w:rPr>
        <w:t>Ġimgħa</w:t>
      </w:r>
      <w:r w:rsidRPr="00DA3743">
        <w:rPr>
          <w:b/>
          <w:bCs/>
          <w:iCs/>
          <w:spacing w:val="-8"/>
        </w:rPr>
        <w:t xml:space="preserve"> </w:t>
      </w:r>
      <w:r w:rsidRPr="00DA3743">
        <w:rPr>
          <w:b/>
          <w:bCs/>
          <w:iCs/>
        </w:rPr>
        <w:t>tal-Istudju</w:t>
      </w:r>
      <w:r w:rsidRPr="00DA3743">
        <w:rPr>
          <w:b/>
          <w:bCs/>
          <w:iCs/>
          <w:spacing w:val="-8"/>
        </w:rPr>
        <w:t xml:space="preserve"> </w:t>
      </w:r>
      <w:r w:rsidRPr="00DA3743">
        <w:rPr>
          <w:b/>
          <w:bCs/>
          <w:iCs/>
        </w:rPr>
        <w:t>tal-Psorijasi</w:t>
      </w:r>
      <w:r w:rsidRPr="00DA3743">
        <w:rPr>
          <w:b/>
          <w:bCs/>
          <w:iCs/>
          <w:spacing w:val="-7"/>
        </w:rPr>
        <w:t xml:space="preserve"> </w:t>
      </w:r>
      <w:r w:rsidRPr="00DA3743">
        <w:rPr>
          <w:b/>
          <w:bCs/>
          <w:iCs/>
        </w:rPr>
        <w:t>3</w:t>
      </w:r>
      <w:r w:rsidRPr="00DA3743">
        <w:rPr>
          <w:b/>
          <w:bCs/>
          <w:iCs/>
          <w:spacing w:val="-8"/>
        </w:rPr>
        <w:t xml:space="preserve"> </w:t>
      </w:r>
      <w:r w:rsidRPr="00DA3743">
        <w:rPr>
          <w:b/>
          <w:bCs/>
          <w:iCs/>
          <w:spacing w:val="-2"/>
        </w:rPr>
        <w:t>(ACCEPT)</w:t>
      </w:r>
    </w:p>
    <w:p w14:paraId="30C00929" w14:textId="77777777" w:rsidR="004504AD" w:rsidRPr="00DA3743" w:rsidRDefault="004504AD" w:rsidP="004504AD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ook w:val="01E0" w:firstRow="1" w:lastRow="1" w:firstColumn="1" w:lastColumn="1" w:noHBand="0" w:noVBand="0"/>
      </w:tblPr>
      <w:tblGrid>
        <w:gridCol w:w="2950"/>
        <w:gridCol w:w="2155"/>
        <w:gridCol w:w="1865"/>
        <w:gridCol w:w="2094"/>
      </w:tblGrid>
      <w:tr w:rsidR="004504AD" w:rsidRPr="00DA3743" w14:paraId="74EF2DDF" w14:textId="77777777" w:rsidTr="003B2504">
        <w:trPr>
          <w:cantSplit/>
          <w:trHeight w:val="20"/>
          <w:tblHeader/>
        </w:trPr>
        <w:tc>
          <w:tcPr>
            <w:tcW w:w="1627" w:type="pct"/>
            <w:vMerge w:val="restart"/>
          </w:tcPr>
          <w:p w14:paraId="522C4635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rPr>
                <w:b/>
                <w:bCs/>
              </w:rPr>
            </w:pPr>
          </w:p>
        </w:tc>
        <w:tc>
          <w:tcPr>
            <w:tcW w:w="3373" w:type="pct"/>
            <w:gridSpan w:val="3"/>
            <w:vAlign w:val="center"/>
          </w:tcPr>
          <w:p w14:paraId="078E30B4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L-Istudju</w:t>
            </w:r>
            <w:r w:rsidRPr="00DA3743">
              <w:rPr>
                <w:b/>
                <w:bCs/>
                <w:spacing w:val="-12"/>
              </w:rPr>
              <w:t xml:space="preserve"> </w:t>
            </w:r>
            <w:r w:rsidRPr="00DA3743">
              <w:rPr>
                <w:b/>
                <w:bCs/>
              </w:rPr>
              <w:t>tal-Psorijasi</w:t>
            </w:r>
            <w:r w:rsidRPr="00DA3743">
              <w:rPr>
                <w:b/>
                <w:bCs/>
                <w:spacing w:val="-10"/>
              </w:rPr>
              <w:t xml:space="preserve"> 3</w:t>
            </w:r>
          </w:p>
        </w:tc>
      </w:tr>
      <w:tr w:rsidR="004504AD" w:rsidRPr="00DA3743" w14:paraId="6FFE7481" w14:textId="77777777" w:rsidTr="003B2504">
        <w:trPr>
          <w:cantSplit/>
          <w:trHeight w:val="20"/>
          <w:tblHeader/>
        </w:trPr>
        <w:tc>
          <w:tcPr>
            <w:tcW w:w="1627" w:type="pct"/>
            <w:vMerge/>
            <w:tcBorders>
              <w:top w:val="nil"/>
            </w:tcBorders>
          </w:tcPr>
          <w:p w14:paraId="16BFC4F7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rPr>
                <w:b/>
                <w:bCs/>
              </w:rPr>
            </w:pPr>
          </w:p>
        </w:tc>
        <w:tc>
          <w:tcPr>
            <w:tcW w:w="1189" w:type="pct"/>
            <w:vMerge w:val="restart"/>
            <w:vAlign w:val="center"/>
          </w:tcPr>
          <w:p w14:paraId="55F4026F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  <w:spacing w:val="-2"/>
              </w:rPr>
              <w:t xml:space="preserve">Etanercept </w:t>
            </w:r>
            <w:r w:rsidRPr="00DA3743">
              <w:rPr>
                <w:b/>
                <w:bCs/>
              </w:rPr>
              <w:t>24 doża</w:t>
            </w:r>
          </w:p>
          <w:p w14:paraId="0D0E39D7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(50</w:t>
            </w:r>
            <w:r w:rsidRPr="00DA3743">
              <w:rPr>
                <w:b/>
                <w:bCs/>
                <w:spacing w:val="-11"/>
              </w:rPr>
              <w:t> mg</w:t>
            </w:r>
            <w:r w:rsidRPr="00DA3743">
              <w:rPr>
                <w:b/>
                <w:bCs/>
                <w:spacing w:val="-12"/>
              </w:rPr>
              <w:t xml:space="preserve"> </w:t>
            </w:r>
            <w:r w:rsidRPr="00DA3743">
              <w:rPr>
                <w:b/>
                <w:bCs/>
              </w:rPr>
              <w:t>darbtejn</w:t>
            </w:r>
            <w:r w:rsidRPr="00DA3743">
              <w:rPr>
                <w:b/>
                <w:bCs/>
                <w:spacing w:val="-12"/>
              </w:rPr>
              <w:t xml:space="preserve"> </w:t>
            </w:r>
            <w:r w:rsidRPr="00DA3743">
              <w:rPr>
                <w:b/>
                <w:bCs/>
              </w:rPr>
              <w:t xml:space="preserve">fil- </w:t>
            </w:r>
            <w:r w:rsidRPr="00DA3743">
              <w:rPr>
                <w:b/>
                <w:bCs/>
                <w:spacing w:val="-2"/>
              </w:rPr>
              <w:t>ġimgħa)</w:t>
            </w:r>
          </w:p>
        </w:tc>
        <w:tc>
          <w:tcPr>
            <w:tcW w:w="2184" w:type="pct"/>
            <w:gridSpan w:val="2"/>
            <w:vAlign w:val="center"/>
          </w:tcPr>
          <w:p w14:paraId="75CD9497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  <w:spacing w:val="-2"/>
              </w:rPr>
              <w:t>Ustekinumab</w:t>
            </w:r>
          </w:p>
          <w:p w14:paraId="6ACA5A7E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2</w:t>
            </w:r>
            <w:r w:rsidRPr="00DA3743">
              <w:rPr>
                <w:b/>
                <w:bCs/>
                <w:spacing w:val="-4"/>
              </w:rPr>
              <w:t xml:space="preserve"> </w:t>
            </w:r>
            <w:r w:rsidRPr="00DA3743">
              <w:rPr>
                <w:b/>
                <w:bCs/>
              </w:rPr>
              <w:t>dożi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(Ġimgħa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0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u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</w:rPr>
              <w:t>Ġimgħa</w:t>
            </w:r>
            <w:r w:rsidRPr="00DA3743">
              <w:rPr>
                <w:b/>
                <w:bCs/>
                <w:spacing w:val="-3"/>
              </w:rPr>
              <w:t xml:space="preserve"> </w:t>
            </w:r>
            <w:r w:rsidRPr="00DA3743">
              <w:rPr>
                <w:b/>
                <w:bCs/>
                <w:spacing w:val="-5"/>
              </w:rPr>
              <w:t>4)</w:t>
            </w:r>
          </w:p>
        </w:tc>
      </w:tr>
      <w:tr w:rsidR="004504AD" w:rsidRPr="00DA3743" w14:paraId="50C9EE51" w14:textId="77777777" w:rsidTr="003B2504">
        <w:trPr>
          <w:cantSplit/>
          <w:trHeight w:val="20"/>
          <w:tblHeader/>
        </w:trPr>
        <w:tc>
          <w:tcPr>
            <w:tcW w:w="1627" w:type="pct"/>
            <w:vMerge/>
            <w:tcBorders>
              <w:top w:val="nil"/>
            </w:tcBorders>
          </w:tcPr>
          <w:p w14:paraId="0FC865E3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rPr>
                <w:b/>
                <w:bCs/>
              </w:rPr>
            </w:pPr>
          </w:p>
        </w:tc>
        <w:tc>
          <w:tcPr>
            <w:tcW w:w="1189" w:type="pct"/>
            <w:vMerge/>
            <w:tcBorders>
              <w:top w:val="nil"/>
            </w:tcBorders>
            <w:vAlign w:val="center"/>
          </w:tcPr>
          <w:p w14:paraId="15F97408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</w:p>
        </w:tc>
        <w:tc>
          <w:tcPr>
            <w:tcW w:w="1029" w:type="pct"/>
            <w:vAlign w:val="center"/>
          </w:tcPr>
          <w:p w14:paraId="1DE52416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45 mg</w:t>
            </w:r>
          </w:p>
        </w:tc>
        <w:tc>
          <w:tcPr>
            <w:tcW w:w="1155" w:type="pct"/>
            <w:vAlign w:val="center"/>
          </w:tcPr>
          <w:p w14:paraId="7AA616E9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90 mg</w:t>
            </w:r>
          </w:p>
        </w:tc>
      </w:tr>
      <w:tr w:rsidR="004504AD" w:rsidRPr="00DA3743" w14:paraId="20FB811F" w14:textId="77777777" w:rsidTr="003B2504">
        <w:trPr>
          <w:cantSplit/>
          <w:trHeight w:val="20"/>
        </w:trPr>
        <w:tc>
          <w:tcPr>
            <w:tcW w:w="1627" w:type="pct"/>
            <w:vAlign w:val="center"/>
          </w:tcPr>
          <w:p w14:paraId="6DC87510" w14:textId="77777777" w:rsidR="004504AD" w:rsidRPr="00DA3743" w:rsidRDefault="004504AD" w:rsidP="003B2504">
            <w:pPr>
              <w:suppressAutoHyphens/>
              <w:adjustRightInd w:val="0"/>
              <w:snapToGrid w:val="0"/>
            </w:pPr>
            <w:r w:rsidRPr="00DA3743">
              <w:t>Numru</w:t>
            </w:r>
            <w:r w:rsidRPr="00DA3743">
              <w:rPr>
                <w:spacing w:val="-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pazjenti</w:t>
            </w:r>
          </w:p>
          <w:p w14:paraId="3E3FC646" w14:textId="77777777" w:rsidR="004504AD" w:rsidRPr="00DA3743" w:rsidRDefault="004504AD" w:rsidP="003B2504">
            <w:pPr>
              <w:suppressAutoHyphens/>
              <w:adjustRightInd w:val="0"/>
              <w:snapToGrid w:val="0"/>
            </w:pPr>
            <w:r w:rsidRPr="00DA3743">
              <w:rPr>
                <w:spacing w:val="-2"/>
              </w:rPr>
              <w:t>randomised</w:t>
            </w:r>
          </w:p>
        </w:tc>
        <w:tc>
          <w:tcPr>
            <w:tcW w:w="1189" w:type="pct"/>
            <w:vAlign w:val="center"/>
          </w:tcPr>
          <w:p w14:paraId="2FA62ECB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347</w:t>
            </w:r>
          </w:p>
        </w:tc>
        <w:tc>
          <w:tcPr>
            <w:tcW w:w="1029" w:type="pct"/>
            <w:vAlign w:val="center"/>
          </w:tcPr>
          <w:p w14:paraId="155DE08A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209</w:t>
            </w:r>
          </w:p>
        </w:tc>
        <w:tc>
          <w:tcPr>
            <w:tcW w:w="1155" w:type="pct"/>
            <w:vAlign w:val="center"/>
          </w:tcPr>
          <w:p w14:paraId="4D7BC9DA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347</w:t>
            </w:r>
          </w:p>
        </w:tc>
      </w:tr>
      <w:tr w:rsidR="004504AD" w:rsidRPr="00DA3743" w14:paraId="6FBB1540" w14:textId="77777777" w:rsidTr="003B2504">
        <w:trPr>
          <w:cantSplit/>
          <w:trHeight w:val="20"/>
        </w:trPr>
        <w:tc>
          <w:tcPr>
            <w:tcW w:w="1627" w:type="pct"/>
            <w:vAlign w:val="center"/>
          </w:tcPr>
          <w:p w14:paraId="6B953C54" w14:textId="77777777" w:rsidR="004504AD" w:rsidRPr="00DA3743" w:rsidRDefault="004504AD" w:rsidP="003B2504">
            <w:pPr>
              <w:suppressAutoHyphens/>
              <w:adjustRightInd w:val="0"/>
              <w:snapToGrid w:val="0"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50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189" w:type="pct"/>
            <w:vAlign w:val="center"/>
          </w:tcPr>
          <w:p w14:paraId="573859F3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286</w:t>
            </w:r>
            <w:r w:rsidRPr="00DA3743">
              <w:rPr>
                <w:spacing w:val="-2"/>
              </w:rPr>
              <w:t xml:space="preserve"> (82%)</w:t>
            </w:r>
          </w:p>
        </w:tc>
        <w:tc>
          <w:tcPr>
            <w:tcW w:w="1029" w:type="pct"/>
            <w:vAlign w:val="center"/>
          </w:tcPr>
          <w:p w14:paraId="27DFADCC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181</w:t>
            </w:r>
            <w:r w:rsidRPr="00DA3743">
              <w:rPr>
                <w:spacing w:val="-2"/>
              </w:rPr>
              <w:t xml:space="preserve"> (87%)</w:t>
            </w:r>
          </w:p>
        </w:tc>
        <w:tc>
          <w:tcPr>
            <w:tcW w:w="1155" w:type="pct"/>
            <w:vAlign w:val="center"/>
          </w:tcPr>
          <w:p w14:paraId="4B1B41E0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320</w:t>
            </w:r>
            <w:r w:rsidRPr="00DA3743">
              <w:rPr>
                <w:spacing w:val="-2"/>
              </w:rPr>
              <w:t xml:space="preserve"> (92%)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4504AD" w:rsidRPr="00DA3743" w14:paraId="57B4D788" w14:textId="77777777" w:rsidTr="003B2504">
        <w:trPr>
          <w:cantSplit/>
          <w:trHeight w:val="20"/>
        </w:trPr>
        <w:tc>
          <w:tcPr>
            <w:tcW w:w="1627" w:type="pct"/>
            <w:vAlign w:val="center"/>
          </w:tcPr>
          <w:p w14:paraId="772B2126" w14:textId="77777777" w:rsidR="004504AD" w:rsidRPr="00DA3743" w:rsidRDefault="004504AD" w:rsidP="003B2504">
            <w:pPr>
              <w:suppressAutoHyphens/>
              <w:adjustRightInd w:val="0"/>
              <w:snapToGrid w:val="0"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189" w:type="pct"/>
            <w:vAlign w:val="center"/>
          </w:tcPr>
          <w:p w14:paraId="4CA3940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197</w:t>
            </w:r>
            <w:r w:rsidRPr="00DA3743">
              <w:rPr>
                <w:spacing w:val="-2"/>
              </w:rPr>
              <w:t xml:space="preserve"> (57%)</w:t>
            </w:r>
          </w:p>
        </w:tc>
        <w:tc>
          <w:tcPr>
            <w:tcW w:w="1029" w:type="pct"/>
            <w:vAlign w:val="center"/>
          </w:tcPr>
          <w:p w14:paraId="3A72E00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141</w:t>
            </w:r>
            <w:r w:rsidRPr="00DA3743">
              <w:rPr>
                <w:spacing w:val="-2"/>
              </w:rPr>
              <w:t xml:space="preserve"> (67%)</w:t>
            </w:r>
            <w:r w:rsidRPr="00DA3743">
              <w:rPr>
                <w:spacing w:val="-2"/>
                <w:vertAlign w:val="superscript"/>
              </w:rPr>
              <w:t>b</w:t>
            </w:r>
          </w:p>
        </w:tc>
        <w:tc>
          <w:tcPr>
            <w:tcW w:w="1155" w:type="pct"/>
            <w:vAlign w:val="center"/>
          </w:tcPr>
          <w:p w14:paraId="640966AD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256</w:t>
            </w:r>
            <w:r w:rsidRPr="00DA3743">
              <w:rPr>
                <w:spacing w:val="-2"/>
              </w:rPr>
              <w:t xml:space="preserve"> (74%)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4504AD" w:rsidRPr="00DA3743" w14:paraId="5AC40A63" w14:textId="77777777" w:rsidTr="003B2504">
        <w:trPr>
          <w:cantSplit/>
          <w:trHeight w:val="20"/>
        </w:trPr>
        <w:tc>
          <w:tcPr>
            <w:tcW w:w="1627" w:type="pct"/>
            <w:vAlign w:val="center"/>
          </w:tcPr>
          <w:p w14:paraId="4FBD70B2" w14:textId="77777777" w:rsidR="004504AD" w:rsidRPr="00DA3743" w:rsidRDefault="004504AD" w:rsidP="003B2504">
            <w:pPr>
              <w:suppressAutoHyphens/>
              <w:adjustRightInd w:val="0"/>
              <w:snapToGrid w:val="0"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90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189" w:type="pct"/>
            <w:vAlign w:val="center"/>
          </w:tcPr>
          <w:p w14:paraId="319932E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80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(23%)</w:t>
            </w:r>
          </w:p>
        </w:tc>
        <w:tc>
          <w:tcPr>
            <w:tcW w:w="1029" w:type="pct"/>
            <w:vAlign w:val="center"/>
          </w:tcPr>
          <w:p w14:paraId="5D42CABE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76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(36%)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1155" w:type="pct"/>
            <w:vAlign w:val="center"/>
          </w:tcPr>
          <w:p w14:paraId="6668BA6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155</w:t>
            </w:r>
            <w:r w:rsidRPr="00DA3743">
              <w:rPr>
                <w:spacing w:val="-2"/>
              </w:rPr>
              <w:t xml:space="preserve"> (45%)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4504AD" w:rsidRPr="00DA3743" w14:paraId="65D0CD41" w14:textId="77777777" w:rsidTr="003B2504">
        <w:trPr>
          <w:cantSplit/>
          <w:trHeight w:val="20"/>
        </w:trPr>
        <w:tc>
          <w:tcPr>
            <w:tcW w:w="1627" w:type="pct"/>
            <w:vAlign w:val="center"/>
          </w:tcPr>
          <w:p w14:paraId="2DCF534E" w14:textId="77777777" w:rsidR="004504AD" w:rsidRPr="00DA3743" w:rsidRDefault="004504AD" w:rsidP="003B2504">
            <w:pPr>
              <w:suppressAutoHyphens/>
              <w:adjustRightInd w:val="0"/>
              <w:snapToGrid w:val="0"/>
            </w:pPr>
            <w:r w:rsidRPr="00DA3743">
              <w:t>PGA</w:t>
            </w:r>
            <w:r w:rsidRPr="00DA3743">
              <w:rPr>
                <w:spacing w:val="-8"/>
              </w:rPr>
              <w:t xml:space="preserve"> </w:t>
            </w:r>
            <w:r w:rsidRPr="00DA3743">
              <w:t>ta’</w:t>
            </w:r>
            <w:r w:rsidRPr="00DA3743">
              <w:rPr>
                <w:spacing w:val="-8"/>
              </w:rPr>
              <w:t xml:space="preserve"> </w:t>
            </w:r>
            <w:r w:rsidRPr="00DA3743">
              <w:t>psorijasi</w:t>
            </w:r>
            <w:r w:rsidRPr="00DA3743">
              <w:rPr>
                <w:spacing w:val="-8"/>
              </w:rPr>
              <w:t xml:space="preserve"> </w:t>
            </w:r>
            <w:r w:rsidRPr="00DA3743">
              <w:t>li</w:t>
            </w:r>
            <w:r w:rsidRPr="00DA3743">
              <w:rPr>
                <w:spacing w:val="-8"/>
              </w:rPr>
              <w:t xml:space="preserve"> </w:t>
            </w:r>
            <w:r w:rsidRPr="00DA3743">
              <w:t>fieqet</w:t>
            </w:r>
            <w:r w:rsidRPr="00DA3743">
              <w:rPr>
                <w:spacing w:val="-8"/>
              </w:rPr>
              <w:t xml:space="preserve"> </w:t>
            </w:r>
            <w:r w:rsidRPr="00DA3743">
              <w:t>jew hija minima N (%)</w:t>
            </w:r>
          </w:p>
        </w:tc>
        <w:tc>
          <w:tcPr>
            <w:tcW w:w="1189" w:type="pct"/>
            <w:vAlign w:val="center"/>
          </w:tcPr>
          <w:p w14:paraId="05BB9AED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170</w:t>
            </w:r>
            <w:r w:rsidRPr="00DA3743">
              <w:rPr>
                <w:spacing w:val="-2"/>
              </w:rPr>
              <w:t xml:space="preserve"> (49%)</w:t>
            </w:r>
          </w:p>
        </w:tc>
        <w:tc>
          <w:tcPr>
            <w:tcW w:w="1029" w:type="pct"/>
            <w:vAlign w:val="center"/>
          </w:tcPr>
          <w:p w14:paraId="0933236F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136</w:t>
            </w:r>
            <w:r w:rsidRPr="00DA3743">
              <w:rPr>
                <w:spacing w:val="-2"/>
              </w:rPr>
              <w:t xml:space="preserve"> (65%)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1155" w:type="pct"/>
            <w:vAlign w:val="center"/>
          </w:tcPr>
          <w:p w14:paraId="09E308AF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245</w:t>
            </w:r>
            <w:r w:rsidRPr="00DA3743">
              <w:rPr>
                <w:spacing w:val="-2"/>
              </w:rPr>
              <w:t xml:space="preserve"> (71%)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4504AD" w:rsidRPr="00DA3743" w14:paraId="2E718FC5" w14:textId="77777777" w:rsidTr="003B2504">
        <w:trPr>
          <w:cantSplit/>
          <w:trHeight w:val="20"/>
        </w:trPr>
        <w:tc>
          <w:tcPr>
            <w:tcW w:w="1627" w:type="pct"/>
            <w:vAlign w:val="center"/>
          </w:tcPr>
          <w:p w14:paraId="165F32D9" w14:textId="77777777" w:rsidR="004504AD" w:rsidRPr="00DA3743" w:rsidRDefault="004504AD" w:rsidP="003B2504">
            <w:pPr>
              <w:suppressAutoHyphens/>
              <w:adjustRightInd w:val="0"/>
              <w:snapToGrid w:val="0"/>
            </w:pPr>
            <w:r w:rsidRPr="00DA3743">
              <w:t>Numru</w:t>
            </w:r>
            <w:r w:rsidRPr="00DA3743">
              <w:rPr>
                <w:spacing w:val="-4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3"/>
              </w:rPr>
              <w:t xml:space="preserve"> </w:t>
            </w:r>
            <w:r w:rsidRPr="00DA3743">
              <w:t>≤ 100</w:t>
            </w:r>
            <w:r w:rsidRPr="00DA3743">
              <w:rPr>
                <w:spacing w:val="-2"/>
              </w:rPr>
              <w:t> kg</w:t>
            </w:r>
          </w:p>
        </w:tc>
        <w:tc>
          <w:tcPr>
            <w:tcW w:w="1189" w:type="pct"/>
            <w:vAlign w:val="center"/>
          </w:tcPr>
          <w:p w14:paraId="5D2E6873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251</w:t>
            </w:r>
          </w:p>
        </w:tc>
        <w:tc>
          <w:tcPr>
            <w:tcW w:w="1029" w:type="pct"/>
            <w:vAlign w:val="center"/>
          </w:tcPr>
          <w:p w14:paraId="5869F7C4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151</w:t>
            </w:r>
          </w:p>
        </w:tc>
        <w:tc>
          <w:tcPr>
            <w:tcW w:w="1155" w:type="pct"/>
            <w:vAlign w:val="center"/>
          </w:tcPr>
          <w:p w14:paraId="7452FAEF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244</w:t>
            </w:r>
          </w:p>
        </w:tc>
      </w:tr>
      <w:tr w:rsidR="004504AD" w:rsidRPr="00DA3743" w14:paraId="44A38A45" w14:textId="77777777" w:rsidTr="003B2504">
        <w:trPr>
          <w:cantSplit/>
          <w:trHeight w:val="20"/>
        </w:trPr>
        <w:tc>
          <w:tcPr>
            <w:tcW w:w="1627" w:type="pct"/>
            <w:vAlign w:val="center"/>
          </w:tcPr>
          <w:p w14:paraId="55A5569A" w14:textId="77777777" w:rsidR="004504AD" w:rsidRPr="00DA3743" w:rsidRDefault="004504AD" w:rsidP="003B2504">
            <w:pPr>
              <w:suppressAutoHyphens/>
              <w:adjustRightInd w:val="0"/>
              <w:snapToGrid w:val="0"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189" w:type="pct"/>
            <w:vAlign w:val="center"/>
          </w:tcPr>
          <w:p w14:paraId="42F82A36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154</w:t>
            </w:r>
            <w:r w:rsidRPr="00DA3743">
              <w:rPr>
                <w:spacing w:val="-2"/>
              </w:rPr>
              <w:t xml:space="preserve"> (61%)</w:t>
            </w:r>
          </w:p>
        </w:tc>
        <w:tc>
          <w:tcPr>
            <w:tcW w:w="1029" w:type="pct"/>
            <w:vAlign w:val="center"/>
          </w:tcPr>
          <w:p w14:paraId="4578326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109</w:t>
            </w:r>
            <w:r w:rsidRPr="00DA3743">
              <w:rPr>
                <w:spacing w:val="-2"/>
              </w:rPr>
              <w:t xml:space="preserve"> (72%)</w:t>
            </w:r>
          </w:p>
        </w:tc>
        <w:tc>
          <w:tcPr>
            <w:tcW w:w="1155" w:type="pct"/>
            <w:vAlign w:val="center"/>
          </w:tcPr>
          <w:p w14:paraId="2F32A2FD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</w:pPr>
            <w:r w:rsidRPr="00DA3743">
              <w:t>189</w:t>
            </w:r>
            <w:r w:rsidRPr="00DA3743">
              <w:rPr>
                <w:spacing w:val="-2"/>
              </w:rPr>
              <w:t xml:space="preserve"> (77%)</w:t>
            </w:r>
          </w:p>
        </w:tc>
      </w:tr>
      <w:tr w:rsidR="004504AD" w:rsidRPr="00DA3743" w14:paraId="01520C16" w14:textId="77777777" w:rsidTr="003B2504">
        <w:trPr>
          <w:cantSplit/>
          <w:trHeight w:val="20"/>
        </w:trPr>
        <w:tc>
          <w:tcPr>
            <w:tcW w:w="1627" w:type="pct"/>
            <w:vAlign w:val="center"/>
          </w:tcPr>
          <w:p w14:paraId="50FC420C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</w:pPr>
            <w:r w:rsidRPr="00DA3743">
              <w:t>Numru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pazjenti</w:t>
            </w:r>
            <w:r w:rsidRPr="00DA3743">
              <w:rPr>
                <w:spacing w:val="-4"/>
              </w:rPr>
              <w:t xml:space="preserve"> </w:t>
            </w:r>
            <w:r w:rsidRPr="00DA3743">
              <w:t>&gt; 100</w:t>
            </w:r>
            <w:r w:rsidRPr="00DA3743">
              <w:rPr>
                <w:spacing w:val="-3"/>
              </w:rPr>
              <w:t> kg</w:t>
            </w:r>
          </w:p>
        </w:tc>
        <w:tc>
          <w:tcPr>
            <w:tcW w:w="1189" w:type="pct"/>
            <w:vAlign w:val="center"/>
          </w:tcPr>
          <w:p w14:paraId="787E9D0C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96</w:t>
            </w:r>
          </w:p>
        </w:tc>
        <w:tc>
          <w:tcPr>
            <w:tcW w:w="1029" w:type="pct"/>
            <w:vAlign w:val="center"/>
          </w:tcPr>
          <w:p w14:paraId="2C5BDBA2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58</w:t>
            </w:r>
          </w:p>
        </w:tc>
        <w:tc>
          <w:tcPr>
            <w:tcW w:w="1155" w:type="pct"/>
            <w:vAlign w:val="center"/>
          </w:tcPr>
          <w:p w14:paraId="5B059C82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rPr>
                <w:spacing w:val="-5"/>
              </w:rPr>
              <w:t>103</w:t>
            </w:r>
          </w:p>
        </w:tc>
      </w:tr>
      <w:tr w:rsidR="004504AD" w:rsidRPr="00DA3743" w14:paraId="546B2256" w14:textId="77777777" w:rsidTr="003B2504">
        <w:trPr>
          <w:cantSplit/>
          <w:trHeight w:val="20"/>
        </w:trPr>
        <w:tc>
          <w:tcPr>
            <w:tcW w:w="1627" w:type="pct"/>
            <w:vAlign w:val="center"/>
          </w:tcPr>
          <w:p w14:paraId="43A647D6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</w:pPr>
            <w:r w:rsidRPr="00DA3743">
              <w:t>Rispons</w:t>
            </w:r>
            <w:r w:rsidRPr="00DA3743">
              <w:rPr>
                <w:spacing w:val="-4"/>
              </w:rPr>
              <w:t xml:space="preserve"> </w:t>
            </w:r>
            <w:r w:rsidRPr="00DA3743">
              <w:t>PASI</w:t>
            </w:r>
            <w:r w:rsidRPr="00DA3743">
              <w:rPr>
                <w:spacing w:val="-6"/>
              </w:rPr>
              <w:t xml:space="preserve"> </w:t>
            </w:r>
            <w:r w:rsidRPr="00DA3743">
              <w:t>75</w:t>
            </w:r>
            <w:r w:rsidRPr="00DA3743">
              <w:rPr>
                <w:spacing w:val="-2"/>
              </w:rPr>
              <w:t xml:space="preserve"> </w:t>
            </w:r>
            <w:r w:rsidRPr="00DA3743">
              <w:t>N</w:t>
            </w:r>
            <w:r w:rsidRPr="00DA3743">
              <w:rPr>
                <w:spacing w:val="-2"/>
              </w:rPr>
              <w:t xml:space="preserve"> </w:t>
            </w:r>
            <w:r w:rsidRPr="00DA3743">
              <w:rPr>
                <w:spacing w:val="-5"/>
              </w:rPr>
              <w:t>(%)</w:t>
            </w:r>
          </w:p>
        </w:tc>
        <w:tc>
          <w:tcPr>
            <w:tcW w:w="1189" w:type="pct"/>
            <w:vAlign w:val="center"/>
          </w:tcPr>
          <w:p w14:paraId="5D1EBE26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t>43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(45%)</w:t>
            </w:r>
          </w:p>
        </w:tc>
        <w:tc>
          <w:tcPr>
            <w:tcW w:w="1029" w:type="pct"/>
            <w:vAlign w:val="center"/>
          </w:tcPr>
          <w:p w14:paraId="7F71A233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t>32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(55%)</w:t>
            </w:r>
          </w:p>
        </w:tc>
        <w:tc>
          <w:tcPr>
            <w:tcW w:w="1155" w:type="pct"/>
            <w:vAlign w:val="center"/>
          </w:tcPr>
          <w:p w14:paraId="45687C08" w14:textId="77777777" w:rsidR="004504AD" w:rsidRPr="00DA3743" w:rsidRDefault="004504AD" w:rsidP="003B2504">
            <w:pPr>
              <w:keepNext/>
              <w:suppressAutoHyphens/>
              <w:adjustRightInd w:val="0"/>
              <w:snapToGrid w:val="0"/>
              <w:jc w:val="center"/>
            </w:pPr>
            <w:r w:rsidRPr="00DA3743">
              <w:t>67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(65%)</w:t>
            </w:r>
          </w:p>
        </w:tc>
      </w:tr>
    </w:tbl>
    <w:p w14:paraId="2D111882" w14:textId="77777777" w:rsidR="004504AD" w:rsidRPr="00DA3743" w:rsidRDefault="004504AD" w:rsidP="004504AD">
      <w:pPr>
        <w:keepNext/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a</w:t>
      </w:r>
      <w:r w:rsidRPr="00DA3743">
        <w:rPr>
          <w:sz w:val="20"/>
          <w:szCs w:val="20"/>
        </w:rPr>
        <w:t xml:space="preserve"> p &lt; 0.001</w:t>
      </w:r>
      <w:r w:rsidRPr="00DA3743">
        <w:rPr>
          <w:spacing w:val="-1"/>
          <w:sz w:val="20"/>
          <w:szCs w:val="20"/>
        </w:rPr>
        <w:t xml:space="preserve"> </w:t>
      </w:r>
      <w:r w:rsidRPr="00DA3743">
        <w:rPr>
          <w:sz w:val="20"/>
          <w:szCs w:val="20"/>
        </w:rPr>
        <w:t>għal ustekinumab</w:t>
      </w:r>
      <w:r w:rsidRPr="00DA3743">
        <w:rPr>
          <w:spacing w:val="-1"/>
          <w:sz w:val="20"/>
          <w:szCs w:val="20"/>
        </w:rPr>
        <w:t xml:space="preserve"> </w:t>
      </w:r>
      <w:r w:rsidRPr="00DA3743">
        <w:rPr>
          <w:sz w:val="20"/>
          <w:szCs w:val="20"/>
        </w:rPr>
        <w:t>45 mg</w:t>
      </w:r>
      <w:r w:rsidRPr="00DA3743">
        <w:rPr>
          <w:spacing w:val="-1"/>
          <w:sz w:val="20"/>
          <w:szCs w:val="20"/>
        </w:rPr>
        <w:t xml:space="preserve"> </w:t>
      </w:r>
      <w:r w:rsidRPr="00DA3743">
        <w:rPr>
          <w:sz w:val="20"/>
          <w:szCs w:val="20"/>
        </w:rPr>
        <w:t>jew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90 mg meta</w:t>
      </w:r>
      <w:r w:rsidRPr="00DA3743">
        <w:rPr>
          <w:spacing w:val="-1"/>
          <w:sz w:val="20"/>
          <w:szCs w:val="20"/>
        </w:rPr>
        <w:t xml:space="preserve"> </w:t>
      </w:r>
      <w:r w:rsidRPr="00DA3743">
        <w:rPr>
          <w:sz w:val="20"/>
          <w:szCs w:val="20"/>
        </w:rPr>
        <w:t>mqabbel</w:t>
      </w:r>
      <w:r w:rsidRPr="00DA3743">
        <w:rPr>
          <w:spacing w:val="-1"/>
          <w:sz w:val="20"/>
          <w:szCs w:val="20"/>
        </w:rPr>
        <w:t xml:space="preserve"> </w:t>
      </w:r>
      <w:r w:rsidRPr="00DA3743">
        <w:rPr>
          <w:sz w:val="20"/>
          <w:szCs w:val="20"/>
        </w:rPr>
        <w:t xml:space="preserve">ma’ </w:t>
      </w:r>
      <w:r w:rsidRPr="00DA3743">
        <w:rPr>
          <w:spacing w:val="-2"/>
          <w:sz w:val="20"/>
          <w:szCs w:val="20"/>
        </w:rPr>
        <w:t>etanercept.</w:t>
      </w:r>
    </w:p>
    <w:p w14:paraId="03E5EFD9" w14:textId="77777777" w:rsidR="004504AD" w:rsidRPr="00DA3743" w:rsidRDefault="004504AD" w:rsidP="004504AD">
      <w:pPr>
        <w:keepNext/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b</w:t>
      </w:r>
      <w:r w:rsidRPr="00DA3743">
        <w:rPr>
          <w:sz w:val="20"/>
          <w:szCs w:val="20"/>
        </w:rPr>
        <w:t xml:space="preserve"> p = 0.012</w:t>
      </w:r>
      <w:r w:rsidRPr="00DA3743">
        <w:rPr>
          <w:spacing w:val="-1"/>
          <w:sz w:val="20"/>
          <w:szCs w:val="20"/>
        </w:rPr>
        <w:t xml:space="preserve"> </w:t>
      </w:r>
      <w:r w:rsidRPr="00DA3743">
        <w:rPr>
          <w:sz w:val="20"/>
          <w:szCs w:val="20"/>
        </w:rPr>
        <w:t>għal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ustekinumab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45 mg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meta</w:t>
      </w:r>
      <w:r w:rsidRPr="00DA3743">
        <w:rPr>
          <w:spacing w:val="-2"/>
          <w:sz w:val="20"/>
          <w:szCs w:val="20"/>
        </w:rPr>
        <w:t xml:space="preserve"> </w:t>
      </w:r>
      <w:r w:rsidRPr="00DA3743">
        <w:rPr>
          <w:sz w:val="20"/>
          <w:szCs w:val="20"/>
        </w:rPr>
        <w:t>mqabbel</w:t>
      </w:r>
      <w:r w:rsidRPr="00DA3743">
        <w:rPr>
          <w:spacing w:val="-3"/>
          <w:sz w:val="20"/>
          <w:szCs w:val="20"/>
        </w:rPr>
        <w:t xml:space="preserve"> </w:t>
      </w:r>
      <w:r w:rsidRPr="00DA3743">
        <w:rPr>
          <w:sz w:val="20"/>
          <w:szCs w:val="20"/>
        </w:rPr>
        <w:t>ma’</w:t>
      </w:r>
      <w:r w:rsidRPr="00DA3743">
        <w:rPr>
          <w:spacing w:val="-2"/>
          <w:sz w:val="20"/>
          <w:szCs w:val="20"/>
        </w:rPr>
        <w:t xml:space="preserve"> etanercept.</w:t>
      </w:r>
    </w:p>
    <w:p w14:paraId="272F0949" w14:textId="77777777" w:rsidR="004504AD" w:rsidRPr="00DA3743" w:rsidRDefault="004504AD" w:rsidP="004504AD">
      <w:pPr>
        <w:suppressAutoHyphens/>
      </w:pPr>
    </w:p>
    <w:p w14:paraId="52840ADD" w14:textId="77777777" w:rsidR="004504AD" w:rsidRPr="00DA3743" w:rsidRDefault="004504AD" w:rsidP="004504AD">
      <w:pPr>
        <w:suppressAutoHyphens/>
      </w:pPr>
      <w:r w:rsidRPr="00DA3743">
        <w:t>Fl-Istudju</w:t>
      </w:r>
      <w:r w:rsidRPr="00DA3743">
        <w:rPr>
          <w:spacing w:val="-2"/>
        </w:rPr>
        <w:t xml:space="preserve"> </w:t>
      </w:r>
      <w:r w:rsidRPr="00DA3743">
        <w:t>tal-Psorijasi</w:t>
      </w:r>
      <w:r w:rsidRPr="00DA3743">
        <w:rPr>
          <w:spacing w:val="-3"/>
        </w:rPr>
        <w:t xml:space="preserve"> </w:t>
      </w:r>
      <w:r w:rsidRPr="00DA3743">
        <w:t>1</w:t>
      </w:r>
      <w:r w:rsidRPr="00DA3743">
        <w:rPr>
          <w:spacing w:val="-2"/>
        </w:rPr>
        <w:t xml:space="preserve"> </w:t>
      </w:r>
      <w:r w:rsidRPr="00DA3743">
        <w:t>il-manteniment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PASI</w:t>
      </w:r>
      <w:r w:rsidRPr="00DA3743">
        <w:rPr>
          <w:spacing w:val="-6"/>
        </w:rPr>
        <w:t xml:space="preserve"> </w:t>
      </w:r>
      <w:r w:rsidRPr="00DA3743">
        <w:t>75</w:t>
      </w:r>
      <w:r w:rsidRPr="00DA3743">
        <w:rPr>
          <w:spacing w:val="-2"/>
        </w:rPr>
        <w:t xml:space="preserve"> </w:t>
      </w:r>
      <w:r w:rsidRPr="00DA3743">
        <w:t>kien</w:t>
      </w:r>
      <w:r w:rsidRPr="00DA3743">
        <w:rPr>
          <w:spacing w:val="-2"/>
        </w:rPr>
        <w:t xml:space="preserve"> </w:t>
      </w:r>
      <w:r w:rsidRPr="00DA3743">
        <w:t>sinifikament</w:t>
      </w:r>
      <w:r w:rsidRPr="00DA3743">
        <w:rPr>
          <w:spacing w:val="-2"/>
        </w:rPr>
        <w:t xml:space="preserve"> </w:t>
      </w:r>
      <w:r w:rsidRPr="00DA3743">
        <w:t>superjuri</w:t>
      </w:r>
      <w:r w:rsidRPr="00DA3743">
        <w:rPr>
          <w:spacing w:val="-2"/>
        </w:rPr>
        <w:t xml:space="preserve"> </w:t>
      </w:r>
      <w:r w:rsidRPr="00DA3743">
        <w:t>b’kura</w:t>
      </w:r>
      <w:r w:rsidRPr="00DA3743">
        <w:rPr>
          <w:spacing w:val="-2"/>
        </w:rPr>
        <w:t xml:space="preserve"> </w:t>
      </w:r>
      <w:r w:rsidRPr="00DA3743">
        <w:t>kontinwa</w:t>
      </w:r>
      <w:r w:rsidRPr="00DA3743">
        <w:rPr>
          <w:spacing w:val="-2"/>
        </w:rPr>
        <w:t xml:space="preserve"> </w:t>
      </w:r>
      <w:r w:rsidRPr="00DA3743">
        <w:t>meta mqabbel ma’ kura li ma tkomplietx (p &lt; 0.001). Riżultati jixxiebhu ġew osservati b’kull doża ta’ ustekinumab. Mas-sena (Ġimgħa 52), 89% tal-pazjenti randomised mill-ġdid għal kura ta’ manteniment kienu dawk li kisbu rispons PASI 75 meta mqabbla ma’ 63% tal-pazjenti li kienu randomised</w:t>
      </w:r>
      <w:r w:rsidRPr="00DA3743">
        <w:rPr>
          <w:spacing w:val="-1"/>
        </w:rPr>
        <w:t xml:space="preserve"> </w:t>
      </w:r>
      <w:r w:rsidRPr="00DA3743">
        <w:t>mill-ġdid</w:t>
      </w:r>
      <w:r w:rsidRPr="00DA3743">
        <w:rPr>
          <w:spacing w:val="-1"/>
        </w:rPr>
        <w:t xml:space="preserve"> </w:t>
      </w:r>
      <w:r w:rsidRPr="00DA3743">
        <w:t>għall-plaċebo (twaqqif tal-kura)</w:t>
      </w:r>
      <w:r w:rsidRPr="00DA3743">
        <w:rPr>
          <w:spacing w:val="-3"/>
        </w:rPr>
        <w:t xml:space="preserve"> </w:t>
      </w:r>
      <w:r w:rsidRPr="00DA3743">
        <w:t>(p &lt; 0.001).</w:t>
      </w:r>
      <w:r w:rsidRPr="00DA3743">
        <w:rPr>
          <w:spacing w:val="-1"/>
        </w:rPr>
        <w:t xml:space="preserve"> </w:t>
      </w:r>
      <w:r w:rsidRPr="00DA3743">
        <w:t>Mat-18-il xahar</w:t>
      </w:r>
      <w:r w:rsidRPr="00DA3743">
        <w:rPr>
          <w:spacing w:val="-1"/>
        </w:rPr>
        <w:t xml:space="preserve"> </w:t>
      </w:r>
      <w:r w:rsidRPr="00DA3743">
        <w:t>(Ġimgħa 76), 84% tal-pazjenti randomised mill-ġdid għall-kura ta’ manteniment kienu dawk li kisbu rispons ta’ PASI</w:t>
      </w:r>
      <w:r w:rsidRPr="00DA3743">
        <w:rPr>
          <w:spacing w:val="-1"/>
        </w:rPr>
        <w:t xml:space="preserve"> </w:t>
      </w:r>
      <w:r w:rsidRPr="00DA3743">
        <w:t>75 meta</w:t>
      </w:r>
      <w:r w:rsidRPr="00DA3743">
        <w:rPr>
          <w:spacing w:val="-3"/>
        </w:rPr>
        <w:t xml:space="preserve"> </w:t>
      </w:r>
      <w:r w:rsidRPr="00DA3743">
        <w:t>mqabbla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19%</w:t>
      </w:r>
      <w:r w:rsidRPr="00DA3743">
        <w:rPr>
          <w:spacing w:val="-3"/>
        </w:rPr>
        <w:t xml:space="preserve"> </w:t>
      </w:r>
      <w:r w:rsidRPr="00DA3743">
        <w:t>tal-pazjenti</w:t>
      </w:r>
      <w:r w:rsidRPr="00DA3743">
        <w:rPr>
          <w:spacing w:val="-3"/>
        </w:rPr>
        <w:t xml:space="preserve"> </w:t>
      </w:r>
      <w:r w:rsidRPr="00DA3743">
        <w:t>randomised</w:t>
      </w:r>
      <w:r w:rsidRPr="00DA3743">
        <w:rPr>
          <w:spacing w:val="-3"/>
        </w:rPr>
        <w:t xml:space="preserve"> </w:t>
      </w:r>
      <w:r w:rsidRPr="00DA3743">
        <w:t>mill-ġdid</w:t>
      </w:r>
      <w:r w:rsidRPr="00DA3743">
        <w:rPr>
          <w:spacing w:val="-3"/>
        </w:rPr>
        <w:t xml:space="preserve"> </w:t>
      </w:r>
      <w:r w:rsidRPr="00DA3743">
        <w:t>għall-plaċebo</w:t>
      </w:r>
      <w:r w:rsidRPr="00DA3743">
        <w:rPr>
          <w:spacing w:val="-3"/>
        </w:rPr>
        <w:t xml:space="preserve"> </w:t>
      </w:r>
      <w:r w:rsidRPr="00DA3743">
        <w:t>(twaqqif</w:t>
      </w:r>
      <w:r w:rsidRPr="00DA3743">
        <w:rPr>
          <w:spacing w:val="-3"/>
        </w:rPr>
        <w:t xml:space="preserve"> </w:t>
      </w:r>
      <w:r w:rsidRPr="00DA3743">
        <w:t>tal-kura).</w:t>
      </w:r>
      <w:r w:rsidRPr="00DA3743">
        <w:rPr>
          <w:spacing w:val="-3"/>
        </w:rPr>
        <w:t xml:space="preserve"> </w:t>
      </w:r>
      <w:r w:rsidRPr="00DA3743">
        <w:t>Mat</w:t>
      </w:r>
      <w:r w:rsidRPr="00DA3743">
        <w:noBreakHyphen/>
        <w:t>3</w:t>
      </w:r>
      <w:r w:rsidRPr="00DA3743">
        <w:rPr>
          <w:spacing w:val="-2"/>
        </w:rPr>
        <w:t> </w:t>
      </w:r>
      <w:r w:rsidRPr="00DA3743">
        <w:t>snin (Ġimgħa 148), 82% tal-pazjenti randomised mill-ġdid għall-kura ta’ manteniment kienu dawk li kisbu rispons ta’ PASI 75. Wara 5 snin (Ġimgħa 244), 80% ta’ pazjenti li ġew randomizzati mill-ġdid għal trattament ta’ manteniment kienu dawk li kisbu rispons ta’ PASI 75.</w:t>
      </w:r>
    </w:p>
    <w:p w14:paraId="2EA195DB" w14:textId="77777777" w:rsidR="004504AD" w:rsidRPr="00DA3743" w:rsidRDefault="004504AD" w:rsidP="004504AD">
      <w:pPr>
        <w:suppressAutoHyphens/>
      </w:pPr>
    </w:p>
    <w:p w14:paraId="07FEB6AC" w14:textId="77777777" w:rsidR="004504AD" w:rsidRPr="00DA3743" w:rsidRDefault="004504AD" w:rsidP="004504AD">
      <w:pPr>
        <w:suppressAutoHyphens/>
      </w:pPr>
      <w:r w:rsidRPr="00DA3743">
        <w:t>Fil-pazjenti</w:t>
      </w:r>
      <w:r w:rsidRPr="00DA3743">
        <w:rPr>
          <w:spacing w:val="-4"/>
        </w:rPr>
        <w:t xml:space="preserve"> </w:t>
      </w:r>
      <w:r w:rsidRPr="00DA3743">
        <w:t>randomised</w:t>
      </w:r>
      <w:r w:rsidRPr="00DA3743">
        <w:rPr>
          <w:spacing w:val="-4"/>
        </w:rPr>
        <w:t xml:space="preserve"> </w:t>
      </w:r>
      <w:r w:rsidRPr="00DA3743">
        <w:t>mill-ġdid</w:t>
      </w:r>
      <w:r w:rsidRPr="00DA3743">
        <w:rPr>
          <w:spacing w:val="-4"/>
        </w:rPr>
        <w:t xml:space="preserve"> </w:t>
      </w:r>
      <w:r w:rsidRPr="00DA3743">
        <w:t>għall-plaċebo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reġgħu</w:t>
      </w:r>
      <w:r w:rsidRPr="00DA3743">
        <w:rPr>
          <w:spacing w:val="-4"/>
        </w:rPr>
        <w:t xml:space="preserve"> </w:t>
      </w:r>
      <w:r w:rsidRPr="00DA3743">
        <w:t>bdew</w:t>
      </w:r>
      <w:r w:rsidRPr="00DA3743">
        <w:rPr>
          <w:spacing w:val="-4"/>
        </w:rPr>
        <w:t xml:space="preserve"> </w:t>
      </w:r>
      <w:r w:rsidRPr="00DA3743">
        <w:t>il-kura</w:t>
      </w:r>
      <w:r w:rsidRPr="00DA3743">
        <w:rPr>
          <w:spacing w:val="-4"/>
        </w:rPr>
        <w:t xml:space="preserve"> </w:t>
      </w:r>
      <w:r w:rsidRPr="00DA3743">
        <w:t>b’ustekinumab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kellhom oriġinarjament wara telf ta’ ≥ 50% ta’ titjib PASI, 85% reġgħu kisbu rispons PASI 75 fi żmien 12-il</w:t>
      </w:r>
      <w:r w:rsidRPr="00DA3743">
        <w:rPr>
          <w:spacing w:val="-3"/>
        </w:rPr>
        <w:t xml:space="preserve"> </w:t>
      </w:r>
      <w:r w:rsidRPr="00DA3743">
        <w:t>ġimgħa</w:t>
      </w:r>
      <w:r w:rsidRPr="00DA3743">
        <w:rPr>
          <w:spacing w:val="-4"/>
        </w:rPr>
        <w:t xml:space="preserve"> </w:t>
      </w:r>
      <w:r w:rsidRPr="00DA3743">
        <w:t>wara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reġgħu</w:t>
      </w:r>
      <w:r w:rsidRPr="00DA3743">
        <w:rPr>
          <w:spacing w:val="-4"/>
        </w:rPr>
        <w:t xml:space="preserve"> </w:t>
      </w:r>
      <w:r w:rsidRPr="00DA3743">
        <w:t>bdew</w:t>
      </w:r>
      <w:r w:rsidRPr="00DA3743">
        <w:rPr>
          <w:spacing w:val="-5"/>
        </w:rPr>
        <w:t xml:space="preserve"> </w:t>
      </w:r>
      <w:r w:rsidRPr="00DA3743">
        <w:t>il-</w:t>
      </w:r>
      <w:r w:rsidRPr="00DA3743">
        <w:rPr>
          <w:spacing w:val="-2"/>
        </w:rPr>
        <w:t>kura.</w:t>
      </w:r>
    </w:p>
    <w:p w14:paraId="51B29C3B" w14:textId="77777777" w:rsidR="004504AD" w:rsidRPr="00DA3743" w:rsidRDefault="004504AD" w:rsidP="004504AD">
      <w:pPr>
        <w:suppressAutoHyphens/>
      </w:pPr>
    </w:p>
    <w:p w14:paraId="4C2062AB" w14:textId="77777777" w:rsidR="004504AD" w:rsidRPr="00DA3743" w:rsidRDefault="004504AD" w:rsidP="00A33F02">
      <w:pPr>
        <w:suppressAutoHyphens/>
      </w:pPr>
      <w:r w:rsidRPr="00DA3743">
        <w:t>Fl-Istudju tal-Psorijasi 1, intwerew titjibiet sinifikament ogħla mill-linja bażi fil-Ġimgħa 2 u fil</w:t>
      </w:r>
      <w:r w:rsidRPr="00DA3743">
        <w:noBreakHyphen/>
        <w:t xml:space="preserve">Ġimgħa 12 fid-DLQI meta mqabbel ma’ plaċebo f’kull wieħed mill-gruppi ta’ kura b’ustekinumab. Dan it-titjib inżamm sal-Ġimgħa 28. Titjibiet sinifikanti jixbhuhom ġew osservati fl-Istudju </w:t>
      </w:r>
      <w:r w:rsidRPr="00DA3743">
        <w:lastRenderedPageBreak/>
        <w:t>tal</w:t>
      </w:r>
      <w:r w:rsidRPr="00DA3743">
        <w:noBreakHyphen/>
        <w:t>Psorijasi 2 fil-Ġimgħa 4 u 12, li nżammu sal-Ġimgħa 24. Fl-Istudju tal-Psorijasi 1, titjib fil</w:t>
      </w:r>
      <w:r w:rsidRPr="00DA3743">
        <w:noBreakHyphen/>
        <w:t>psorijasi tad-difer (l-Indiċi tal-Qawwa tal-Psorijasi fid-Difer), titjib fil-punteġġi tas-sommarju tal</w:t>
      </w:r>
      <w:r w:rsidRPr="00DA3743">
        <w:noBreakHyphen/>
        <w:t>komponenti fiżiċi u mentali tal-SF-36 u titjib fl-iSkala Analoga Viżwali (VAS) tal-Ħakk kienu wkoll sinifikanti f’kull</w:t>
      </w:r>
      <w:r w:rsidRPr="00DA3743">
        <w:rPr>
          <w:spacing w:val="-3"/>
        </w:rPr>
        <w:t xml:space="preserve"> </w:t>
      </w:r>
      <w:r w:rsidRPr="00DA3743">
        <w:t>grupp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kura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mqabbel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plaċebo.</w:t>
      </w:r>
      <w:r w:rsidRPr="00DA3743">
        <w:rPr>
          <w:spacing w:val="-3"/>
        </w:rPr>
        <w:t xml:space="preserve"> </w:t>
      </w:r>
      <w:r w:rsidRPr="00DA3743">
        <w:t>Fl-Istudju</w:t>
      </w:r>
      <w:r w:rsidRPr="00DA3743">
        <w:rPr>
          <w:spacing w:val="-3"/>
        </w:rPr>
        <w:t xml:space="preserve"> </w:t>
      </w:r>
      <w:r w:rsidRPr="00DA3743">
        <w:t>tal</w:t>
      </w:r>
      <w:r w:rsidRPr="00DA3743">
        <w:noBreakHyphen/>
        <w:t>Psorijasi</w:t>
      </w:r>
      <w:r w:rsidRPr="00DA3743">
        <w:rPr>
          <w:spacing w:val="-2"/>
        </w:rPr>
        <w:t> </w:t>
      </w:r>
      <w:r w:rsidRPr="00DA3743">
        <w:t>2,</w:t>
      </w:r>
      <w:r w:rsidRPr="00DA3743">
        <w:rPr>
          <w:spacing w:val="-4"/>
        </w:rPr>
        <w:t xml:space="preserve"> </w:t>
      </w:r>
      <w:r w:rsidRPr="00DA3743">
        <w:t>l-iSkala</w:t>
      </w:r>
      <w:r w:rsidRPr="00DA3743">
        <w:rPr>
          <w:spacing w:val="-2"/>
        </w:rPr>
        <w:t xml:space="preserve"> </w:t>
      </w:r>
      <w:r w:rsidRPr="00DA3743">
        <w:t>ta’ Ansjetà u Depressjoni tal-Isptar (HADS) u</w:t>
      </w:r>
      <w:r w:rsidRPr="00DA3743">
        <w:rPr>
          <w:spacing w:val="-2"/>
        </w:rPr>
        <w:t xml:space="preserve"> </w:t>
      </w:r>
      <w:r w:rsidRPr="00DA3743">
        <w:t>l-iStħarriġ dwar Limitazzjonijiet ta’ Xogħol (WLQ) ukoll tjiebu b’mod sinifikanti f’kull grupp ta’ kura b’ustekinumab meta mqabbel ma’ plaċebo.</w:t>
      </w:r>
    </w:p>
    <w:p w14:paraId="11760ECB" w14:textId="77777777" w:rsidR="004504AD" w:rsidRPr="00DA3743" w:rsidRDefault="004504AD" w:rsidP="004504AD">
      <w:pPr>
        <w:suppressAutoHyphens/>
        <w:rPr>
          <w:u w:val="single"/>
        </w:rPr>
      </w:pPr>
    </w:p>
    <w:p w14:paraId="79223EF6" w14:textId="77777777" w:rsidR="004504AD" w:rsidRPr="00DA3743" w:rsidRDefault="004504AD" w:rsidP="004504AD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Artrite</w:t>
      </w:r>
      <w:r w:rsidRPr="00DA3743">
        <w:rPr>
          <w:i/>
          <w:iCs/>
          <w:spacing w:val="-8"/>
        </w:rPr>
        <w:t xml:space="preserve"> </w:t>
      </w:r>
      <w:r w:rsidRPr="00DA3743">
        <w:rPr>
          <w:i/>
          <w:iCs/>
        </w:rPr>
        <w:t>psorijatika</w:t>
      </w:r>
      <w:r w:rsidRPr="00DA3743">
        <w:rPr>
          <w:i/>
          <w:iCs/>
          <w:spacing w:val="-8"/>
        </w:rPr>
        <w:t xml:space="preserve"> </w:t>
      </w:r>
      <w:r w:rsidRPr="00DA3743">
        <w:rPr>
          <w:i/>
          <w:iCs/>
        </w:rPr>
        <w:t>(PsA)</w:t>
      </w:r>
      <w:r w:rsidRPr="00DA3743">
        <w:rPr>
          <w:i/>
          <w:iCs/>
          <w:spacing w:val="-7"/>
        </w:rPr>
        <w:t xml:space="preserve"> </w:t>
      </w:r>
      <w:r w:rsidRPr="00DA3743">
        <w:rPr>
          <w:i/>
          <w:iCs/>
          <w:spacing w:val="-2"/>
        </w:rPr>
        <w:t>(adulti)</w:t>
      </w:r>
    </w:p>
    <w:p w14:paraId="31D64C91" w14:textId="77777777" w:rsidR="004504AD" w:rsidRPr="00DA3743" w:rsidRDefault="004504AD" w:rsidP="004504AD">
      <w:pPr>
        <w:keepNext/>
        <w:suppressAutoHyphens/>
      </w:pPr>
    </w:p>
    <w:p w14:paraId="0544316B" w14:textId="77777777" w:rsidR="004504AD" w:rsidRPr="00DA3743" w:rsidRDefault="004504AD" w:rsidP="004504AD">
      <w:pPr>
        <w:suppressAutoHyphens/>
      </w:pPr>
      <w:r w:rsidRPr="00DA3743">
        <w:t>Intwera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itejjeb</w:t>
      </w:r>
      <w:r w:rsidRPr="00DA3743">
        <w:rPr>
          <w:spacing w:val="-3"/>
        </w:rPr>
        <w:t xml:space="preserve"> </w:t>
      </w:r>
      <w:r w:rsidRPr="00DA3743">
        <w:t>is-sinjali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s-sintomi,</w:t>
      </w:r>
      <w:r w:rsidRPr="00DA3743">
        <w:rPr>
          <w:spacing w:val="-3"/>
        </w:rPr>
        <w:t xml:space="preserve"> </w:t>
      </w:r>
      <w:r w:rsidRPr="00DA3743">
        <w:t>il-funzjoni</w:t>
      </w:r>
      <w:r w:rsidRPr="00DA3743">
        <w:rPr>
          <w:spacing w:val="-3"/>
        </w:rPr>
        <w:t xml:space="preserve"> </w:t>
      </w:r>
      <w:r w:rsidRPr="00DA3743">
        <w:t>fiżika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l-kwalità</w:t>
      </w:r>
      <w:r w:rsidRPr="00DA3743">
        <w:rPr>
          <w:spacing w:val="-3"/>
        </w:rPr>
        <w:t xml:space="preserve"> </w:t>
      </w:r>
      <w:r w:rsidRPr="00DA3743">
        <w:t>tal-ħajja</w:t>
      </w:r>
      <w:r w:rsidRPr="00DA3743">
        <w:rPr>
          <w:spacing w:val="-2"/>
        </w:rPr>
        <w:t xml:space="preserve"> </w:t>
      </w:r>
      <w:r w:rsidRPr="00DA3743">
        <w:t>relatata</w:t>
      </w:r>
      <w:r w:rsidRPr="00DA3743">
        <w:rPr>
          <w:spacing w:val="-2"/>
        </w:rPr>
        <w:t xml:space="preserve"> </w:t>
      </w:r>
      <w:r w:rsidRPr="00DA3743">
        <w:t>mas</w:t>
      </w:r>
      <w:r w:rsidRPr="00DA3743">
        <w:noBreakHyphen/>
        <w:t>saħħa, u jnaqqas ir-rata ta’ progressjoni ta’ ħsara fil-ġogi periferali f’pazjenti adulti b’PsA attiva.</w:t>
      </w:r>
    </w:p>
    <w:p w14:paraId="24288813" w14:textId="77777777" w:rsidR="004504AD" w:rsidRPr="00DA3743" w:rsidRDefault="004504AD" w:rsidP="004504AD">
      <w:pPr>
        <w:suppressAutoHyphens/>
      </w:pPr>
    </w:p>
    <w:p w14:paraId="41F90F34" w14:textId="77777777" w:rsidR="004504AD" w:rsidRPr="00DA3743" w:rsidRDefault="004504AD" w:rsidP="004504AD">
      <w:pPr>
        <w:suppressAutoHyphens/>
      </w:pPr>
      <w:r w:rsidRPr="00DA3743">
        <w:t>Is-sigurtà u l-effikaċja ta’ ustekinumab ġew evalwati f’927 pazjent f’żewġ studji, li fihom il</w:t>
      </w:r>
      <w:r w:rsidRPr="00DA3743">
        <w:noBreakHyphen/>
        <w:t>parteċipanti ntgħażlu b’mod każwali, double-blind, kkontrollati bi plaċebo, f’pazjenti b’PsA attiva</w:t>
      </w:r>
      <w:r w:rsidRPr="00DA3743">
        <w:rPr>
          <w:spacing w:val="80"/>
        </w:rPr>
        <w:t xml:space="preserve"> </w:t>
      </w:r>
      <w:r w:rsidRPr="00DA3743">
        <w:t>(≥ 5</w:t>
      </w:r>
      <w:r w:rsidRPr="00DA3743">
        <w:rPr>
          <w:spacing w:val="-1"/>
        </w:rPr>
        <w:t> </w:t>
      </w:r>
      <w:r w:rsidRPr="00DA3743">
        <w:t>ġogi</w:t>
      </w:r>
      <w:r w:rsidRPr="00DA3743">
        <w:rPr>
          <w:spacing w:val="-2"/>
        </w:rPr>
        <w:t xml:space="preserve"> </w:t>
      </w:r>
      <w:r w:rsidRPr="00DA3743">
        <w:t>minfuħin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≥ 5</w:t>
      </w:r>
      <w:r w:rsidRPr="00DA3743">
        <w:rPr>
          <w:spacing w:val="-1"/>
        </w:rPr>
        <w:t> </w:t>
      </w:r>
      <w:r w:rsidRPr="00DA3743">
        <w:t>ġogi</w:t>
      </w:r>
      <w:r w:rsidRPr="00DA3743">
        <w:rPr>
          <w:spacing w:val="-2"/>
        </w:rPr>
        <w:t xml:space="preserve"> </w:t>
      </w:r>
      <w:r w:rsidRPr="00DA3743">
        <w:t>sensittivi)</w:t>
      </w:r>
      <w:r w:rsidRPr="00DA3743">
        <w:rPr>
          <w:spacing w:val="-2"/>
        </w:rPr>
        <w:t xml:space="preserve"> </w:t>
      </w:r>
      <w:r w:rsidRPr="00DA3743">
        <w:t>minkejja</w:t>
      </w:r>
      <w:r w:rsidRPr="00DA3743">
        <w:rPr>
          <w:spacing w:val="-2"/>
        </w:rPr>
        <w:t xml:space="preserve"> </w:t>
      </w:r>
      <w:r w:rsidRPr="00DA3743">
        <w:t>terapija</w:t>
      </w:r>
      <w:r w:rsidRPr="00DA3743">
        <w:rPr>
          <w:spacing w:val="-2"/>
        </w:rPr>
        <w:t xml:space="preserve"> </w:t>
      </w:r>
      <w:r w:rsidRPr="00DA3743">
        <w:t>mhux</w:t>
      </w:r>
      <w:r w:rsidRPr="00DA3743">
        <w:rPr>
          <w:spacing w:val="-2"/>
        </w:rPr>
        <w:t xml:space="preserve"> </w:t>
      </w:r>
      <w:r w:rsidRPr="00DA3743">
        <w:t>sterojde</w:t>
      </w:r>
      <w:r w:rsidRPr="00DA3743">
        <w:rPr>
          <w:spacing w:val="-2"/>
        </w:rPr>
        <w:t xml:space="preserve"> </w:t>
      </w:r>
      <w:r w:rsidRPr="00DA3743">
        <w:t>antiinfjammatorja</w:t>
      </w:r>
      <w:r w:rsidRPr="00DA3743">
        <w:rPr>
          <w:spacing w:val="-2"/>
        </w:rPr>
        <w:t xml:space="preserve"> </w:t>
      </w:r>
      <w:r w:rsidRPr="00DA3743">
        <w:t>(NSAID) jew</w:t>
      </w:r>
      <w:r w:rsidRPr="00DA3743">
        <w:rPr>
          <w:spacing w:val="-3"/>
        </w:rPr>
        <w:t xml:space="preserve"> </w:t>
      </w:r>
      <w:r w:rsidRPr="00DA3743">
        <w:t>terapija</w:t>
      </w:r>
      <w:r w:rsidRPr="00DA3743">
        <w:rPr>
          <w:spacing w:val="-3"/>
        </w:rPr>
        <w:t xml:space="preserve"> </w:t>
      </w:r>
      <w:r w:rsidRPr="00DA3743">
        <w:t>b’mediċina</w:t>
      </w:r>
      <w:r w:rsidRPr="00DA3743">
        <w:rPr>
          <w:spacing w:val="-3"/>
        </w:rPr>
        <w:t xml:space="preserve"> </w:t>
      </w:r>
      <w:r w:rsidRPr="00DA3743">
        <w:t>antirewmatika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timmodifika</w:t>
      </w:r>
      <w:r w:rsidRPr="00DA3743">
        <w:rPr>
          <w:spacing w:val="-3"/>
        </w:rPr>
        <w:t xml:space="preserve"> </w:t>
      </w:r>
      <w:r w:rsidRPr="00DA3743">
        <w:t>l-marda</w:t>
      </w:r>
      <w:r w:rsidRPr="00DA3743">
        <w:rPr>
          <w:spacing w:val="-3"/>
        </w:rPr>
        <w:t xml:space="preserve"> </w:t>
      </w:r>
      <w:r w:rsidRPr="00DA3743">
        <w:t>(DMARD).</w:t>
      </w:r>
      <w:r w:rsidRPr="00DA3743">
        <w:rPr>
          <w:spacing w:val="-3"/>
        </w:rPr>
        <w:t xml:space="preserve"> </w:t>
      </w:r>
      <w:r w:rsidRPr="00DA3743">
        <w:t>Il-pazjenti</w:t>
      </w:r>
      <w:r w:rsidRPr="00DA3743">
        <w:rPr>
          <w:spacing w:val="-3"/>
        </w:rPr>
        <w:t xml:space="preserve"> </w:t>
      </w:r>
      <w:r w:rsidRPr="00DA3743">
        <w:t>f’dawn</w:t>
      </w:r>
      <w:r w:rsidRPr="00DA3743">
        <w:rPr>
          <w:spacing w:val="-3"/>
        </w:rPr>
        <w:t xml:space="preserve"> </w:t>
      </w:r>
      <w:r w:rsidRPr="00DA3743">
        <w:t>l-istudji kellhom dijanjosi ta’ PsA għal mill-inqas 6 xhur. Pazjenti b’kull sottotip ta’ PsA ġew irreġistrati, li tinkludi artrite poliartikulari bla ebda evidenza ta’ noduli rewmatojde (39%), spondilite b’artrite periferali</w:t>
      </w:r>
      <w:r w:rsidRPr="00DA3743">
        <w:rPr>
          <w:spacing w:val="-3"/>
        </w:rPr>
        <w:t xml:space="preserve"> </w:t>
      </w:r>
      <w:r w:rsidRPr="00DA3743">
        <w:t>(28%),</w:t>
      </w:r>
      <w:r w:rsidRPr="00DA3743">
        <w:rPr>
          <w:spacing w:val="-3"/>
        </w:rPr>
        <w:t xml:space="preserve"> </w:t>
      </w:r>
      <w:r w:rsidRPr="00DA3743">
        <w:t>artrite</w:t>
      </w:r>
      <w:r w:rsidRPr="00DA3743">
        <w:rPr>
          <w:spacing w:val="-3"/>
        </w:rPr>
        <w:t xml:space="preserve"> </w:t>
      </w:r>
      <w:r w:rsidRPr="00DA3743">
        <w:t>periferali</w:t>
      </w:r>
      <w:r w:rsidRPr="00DA3743">
        <w:rPr>
          <w:spacing w:val="-3"/>
        </w:rPr>
        <w:t xml:space="preserve"> </w:t>
      </w:r>
      <w:r w:rsidRPr="00DA3743">
        <w:t>asimmetrika</w:t>
      </w:r>
      <w:r w:rsidRPr="00DA3743">
        <w:rPr>
          <w:spacing w:val="-3"/>
        </w:rPr>
        <w:t xml:space="preserve"> </w:t>
      </w:r>
      <w:r w:rsidRPr="00DA3743">
        <w:t>(21%),</w:t>
      </w:r>
      <w:r w:rsidRPr="00DA3743">
        <w:rPr>
          <w:spacing w:val="-3"/>
        </w:rPr>
        <w:t xml:space="preserve"> </w:t>
      </w:r>
      <w:r w:rsidRPr="00DA3743">
        <w:t>involviment</w:t>
      </w:r>
      <w:r w:rsidRPr="00DA3743">
        <w:rPr>
          <w:spacing w:val="-3"/>
        </w:rPr>
        <w:t xml:space="preserve"> </w:t>
      </w:r>
      <w:r w:rsidRPr="00DA3743">
        <w:t>distali</w:t>
      </w:r>
      <w:r w:rsidRPr="00DA3743">
        <w:rPr>
          <w:spacing w:val="-3"/>
        </w:rPr>
        <w:t xml:space="preserve"> </w:t>
      </w:r>
      <w:r w:rsidRPr="00DA3743">
        <w:t>bejn</w:t>
      </w:r>
      <w:r w:rsidRPr="00DA3743">
        <w:rPr>
          <w:spacing w:val="-3"/>
        </w:rPr>
        <w:t xml:space="preserve"> </w:t>
      </w:r>
      <w:r w:rsidRPr="00DA3743">
        <w:t>is-swaba</w:t>
      </w:r>
      <w:r w:rsidRPr="00DA3743">
        <w:rPr>
          <w:spacing w:val="-2"/>
        </w:rPr>
        <w:t xml:space="preserve"> </w:t>
      </w:r>
      <w:r w:rsidRPr="00DA3743">
        <w:t>(12%)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artrite mutilans (0.5%). Iktar minn 70% u 40% tal-pazjenti fiż-żewġ studji kellhom entesite u dactilite fil</w:t>
      </w:r>
      <w:r w:rsidRPr="00DA3743">
        <w:noBreakHyphen/>
        <w:t>linja</w:t>
      </w:r>
      <w:r w:rsidRPr="00DA3743">
        <w:rPr>
          <w:spacing w:val="-1"/>
        </w:rPr>
        <w:t xml:space="preserve"> </w:t>
      </w:r>
      <w:r w:rsidRPr="00DA3743">
        <w:t>bażi,</w:t>
      </w:r>
      <w:r w:rsidRPr="00DA3743">
        <w:rPr>
          <w:spacing w:val="-1"/>
        </w:rPr>
        <w:t xml:space="preserve"> </w:t>
      </w:r>
      <w:r w:rsidRPr="00DA3743">
        <w:t>rispettivament.</w:t>
      </w:r>
      <w:r w:rsidRPr="00DA3743">
        <w:rPr>
          <w:spacing w:val="-1"/>
        </w:rPr>
        <w:t xml:space="preserve"> </w:t>
      </w:r>
      <w:r w:rsidRPr="00DA3743">
        <w:t>Il-pazjenti ntgħażlu</w:t>
      </w:r>
      <w:r w:rsidRPr="00DA3743">
        <w:rPr>
          <w:spacing w:val="-1"/>
        </w:rPr>
        <w:t xml:space="preserve"> </w:t>
      </w:r>
      <w:r w:rsidRPr="00DA3743">
        <w:t>b’mod</w:t>
      </w:r>
      <w:r w:rsidRPr="00DA3743">
        <w:rPr>
          <w:spacing w:val="-1"/>
        </w:rPr>
        <w:t xml:space="preserve"> </w:t>
      </w:r>
      <w:r w:rsidRPr="00DA3743">
        <w:t>każwali</w:t>
      </w:r>
      <w:r w:rsidRPr="00DA3743">
        <w:rPr>
          <w:spacing w:val="-1"/>
        </w:rPr>
        <w:t xml:space="preserve"> </w:t>
      </w:r>
      <w:r w:rsidRPr="00DA3743">
        <w:t>biex</w:t>
      </w:r>
      <w:r w:rsidRPr="00DA3743">
        <w:rPr>
          <w:spacing w:val="-1"/>
        </w:rPr>
        <w:t xml:space="preserve"> </w:t>
      </w:r>
      <w:r w:rsidRPr="00DA3743">
        <w:t>jirċievu</w:t>
      </w:r>
      <w:r w:rsidRPr="00DA3743">
        <w:rPr>
          <w:spacing w:val="-1"/>
        </w:rPr>
        <w:t xml:space="preserve"> </w:t>
      </w:r>
      <w:r w:rsidRPr="00DA3743">
        <w:t>kura</w:t>
      </w:r>
      <w:r w:rsidRPr="00DA3743">
        <w:rPr>
          <w:spacing w:val="-1"/>
        </w:rPr>
        <w:t xml:space="preserve"> </w:t>
      </w:r>
      <w:r w:rsidRPr="00DA3743">
        <w:t>b’ustekinumab</w:t>
      </w:r>
      <w:r w:rsidRPr="00DA3743">
        <w:rPr>
          <w:spacing w:val="-1"/>
        </w:rPr>
        <w:t xml:space="preserve"> </w:t>
      </w:r>
      <w:r w:rsidRPr="00DA3743">
        <w:t>45 mg, 90 mg, jew plaċebo taħt il-ġilda f’ġimgħat 0 u 4 segwiti minn dożaġġ kull 12-il ġimgħa (q12w).</w:t>
      </w:r>
    </w:p>
    <w:p w14:paraId="0AC9109D" w14:textId="77777777" w:rsidR="004504AD" w:rsidRPr="00DA3743" w:rsidRDefault="004504AD" w:rsidP="004504AD">
      <w:pPr>
        <w:suppressAutoHyphens/>
      </w:pPr>
    </w:p>
    <w:p w14:paraId="5E8F1EE4" w14:textId="77777777" w:rsidR="004504AD" w:rsidRPr="00DA3743" w:rsidRDefault="004504AD" w:rsidP="004504AD">
      <w:pPr>
        <w:suppressAutoHyphens/>
      </w:pPr>
      <w:r w:rsidRPr="00DA3743">
        <w:t>Madwar</w:t>
      </w:r>
      <w:r w:rsidRPr="00DA3743">
        <w:rPr>
          <w:spacing w:val="-7"/>
        </w:rPr>
        <w:t xml:space="preserve"> </w:t>
      </w:r>
      <w:r w:rsidRPr="00DA3743">
        <w:t>50%</w:t>
      </w:r>
      <w:r w:rsidRPr="00DA3743">
        <w:rPr>
          <w:spacing w:val="-5"/>
        </w:rPr>
        <w:t xml:space="preserve"> </w:t>
      </w:r>
      <w:r w:rsidRPr="00DA3743">
        <w:t>tal-pazjenti</w:t>
      </w:r>
      <w:r w:rsidRPr="00DA3743">
        <w:rPr>
          <w:spacing w:val="-3"/>
        </w:rPr>
        <w:t xml:space="preserve"> </w:t>
      </w:r>
      <w:r w:rsidRPr="00DA3743">
        <w:t>komplew</w:t>
      </w:r>
      <w:r w:rsidRPr="00DA3743">
        <w:rPr>
          <w:spacing w:val="-5"/>
        </w:rPr>
        <w:t xml:space="preserve"> </w:t>
      </w:r>
      <w:r w:rsidRPr="00DA3743">
        <w:t>fuq</w:t>
      </w:r>
      <w:r w:rsidRPr="00DA3743">
        <w:rPr>
          <w:spacing w:val="-4"/>
        </w:rPr>
        <w:t xml:space="preserve"> </w:t>
      </w:r>
      <w:r w:rsidRPr="00DA3743">
        <w:t>dożi</w:t>
      </w:r>
      <w:r w:rsidRPr="00DA3743">
        <w:rPr>
          <w:spacing w:val="-5"/>
        </w:rPr>
        <w:t xml:space="preserve"> </w:t>
      </w:r>
      <w:r w:rsidRPr="00DA3743">
        <w:t>stabbli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MTX</w:t>
      </w:r>
      <w:r w:rsidRPr="00DA3743">
        <w:rPr>
          <w:spacing w:val="-4"/>
        </w:rPr>
        <w:t xml:space="preserve"> </w:t>
      </w:r>
      <w:r w:rsidRPr="00DA3743">
        <w:t>(≤ 25</w:t>
      </w:r>
      <w:r w:rsidRPr="00DA3743">
        <w:rPr>
          <w:spacing w:val="-3"/>
        </w:rPr>
        <w:t> mg</w:t>
      </w:r>
      <w:r w:rsidRPr="00DA3743">
        <w:rPr>
          <w:spacing w:val="-2"/>
        </w:rPr>
        <w:t xml:space="preserve">/ġimgħa). </w:t>
      </w:r>
      <w:r w:rsidRPr="00DA3743">
        <w:t>F’PsA Study 1 (PSUMMIT I) u PsA Study 2 (PSUMMIT II), 80% u 86%</w:t>
      </w:r>
      <w:r w:rsidRPr="00DA3743">
        <w:rPr>
          <w:spacing w:val="-1"/>
        </w:rPr>
        <w:t xml:space="preserve"> </w:t>
      </w:r>
      <w:r w:rsidRPr="00DA3743">
        <w:t>tal-pazjenti, rispettivament, kienu</w:t>
      </w:r>
      <w:r w:rsidRPr="00DA3743">
        <w:rPr>
          <w:spacing w:val="-3"/>
        </w:rPr>
        <w:t xml:space="preserve"> </w:t>
      </w:r>
      <w:r w:rsidRPr="00DA3743">
        <w:t>ġew</w:t>
      </w:r>
      <w:r w:rsidRPr="00DA3743">
        <w:rPr>
          <w:spacing w:val="-3"/>
        </w:rPr>
        <w:t xml:space="preserve"> </w:t>
      </w:r>
      <w:r w:rsidRPr="00DA3743">
        <w:t>ikkurati</w:t>
      </w:r>
      <w:r w:rsidRPr="00DA3743">
        <w:rPr>
          <w:spacing w:val="-3"/>
        </w:rPr>
        <w:t xml:space="preserve"> </w:t>
      </w:r>
      <w:r w:rsidRPr="00DA3743">
        <w:t>fil-passat</w:t>
      </w:r>
      <w:r w:rsidRPr="00DA3743">
        <w:rPr>
          <w:spacing w:val="-3"/>
        </w:rPr>
        <w:t xml:space="preserve"> </w:t>
      </w:r>
      <w:r w:rsidRPr="00DA3743">
        <w:t>b’DMARDs.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Studju</w:t>
      </w:r>
      <w:r w:rsidRPr="00DA3743">
        <w:rPr>
          <w:spacing w:val="-3"/>
        </w:rPr>
        <w:t> </w:t>
      </w:r>
      <w:r w:rsidRPr="00DA3743">
        <w:t>1,</w:t>
      </w:r>
      <w:r w:rsidRPr="00DA3743">
        <w:rPr>
          <w:spacing w:val="-3"/>
        </w:rPr>
        <w:t xml:space="preserve"> </w:t>
      </w:r>
      <w:r w:rsidRPr="00DA3743">
        <w:t>kura</w:t>
      </w:r>
      <w:r w:rsidRPr="00DA3743">
        <w:rPr>
          <w:spacing w:val="-3"/>
        </w:rPr>
        <w:t xml:space="preserve"> </w:t>
      </w:r>
      <w:r w:rsidRPr="00DA3743">
        <w:t>fil-passat</w:t>
      </w:r>
      <w:r w:rsidRPr="00DA3743">
        <w:rPr>
          <w:spacing w:val="-3"/>
        </w:rPr>
        <w:t xml:space="preserve"> </w:t>
      </w:r>
      <w:r w:rsidRPr="00DA3743">
        <w:t>b’mediċina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fattur</w:t>
      </w:r>
      <w:r w:rsidRPr="00DA3743">
        <w:rPr>
          <w:spacing w:val="-3"/>
        </w:rPr>
        <w:t xml:space="preserve"> </w:t>
      </w:r>
      <w:r w:rsidRPr="00DA3743">
        <w:t>tan-nekrożi kontra t</w:t>
      </w:r>
      <w:r w:rsidRPr="00DA3743">
        <w:noBreakHyphen/>
        <w:t>tumur (TNF)α ma kinitx permessa. Fi Studju 2, il-maġġoranza (58%, n = 180) tal-pazjenti kienu kkurati fil-passat b’sustanza waħda jew aktar kontra TNFα, li minnhom iktar minn 70% ma kinux komplew il-kura tagħhom kontra TNFα minħabba nuqqas ta’ effikaċja jew intolleranza fi kwalunkwe ħin.</w:t>
      </w:r>
    </w:p>
    <w:p w14:paraId="33A0F216" w14:textId="77777777" w:rsidR="004504AD" w:rsidRPr="00DA3743" w:rsidRDefault="004504AD" w:rsidP="004504AD">
      <w:pPr>
        <w:suppressAutoHyphens/>
      </w:pPr>
    </w:p>
    <w:p w14:paraId="407406FD" w14:textId="77777777" w:rsidR="004504AD" w:rsidRPr="00DA3743" w:rsidRDefault="004504AD" w:rsidP="004504AD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Sinjali</w:t>
      </w:r>
      <w:r w:rsidRPr="00DA3743">
        <w:rPr>
          <w:i/>
          <w:spacing w:val="-4"/>
          <w:u w:val="single"/>
        </w:rPr>
        <w:t xml:space="preserve"> </w:t>
      </w:r>
      <w:r w:rsidRPr="00DA3743">
        <w:rPr>
          <w:i/>
          <w:u w:val="single"/>
        </w:rPr>
        <w:t>u</w:t>
      </w:r>
      <w:r w:rsidRPr="00DA3743">
        <w:rPr>
          <w:i/>
          <w:spacing w:val="-4"/>
          <w:u w:val="single"/>
        </w:rPr>
        <w:t xml:space="preserve"> </w:t>
      </w:r>
      <w:r w:rsidRPr="00DA3743">
        <w:rPr>
          <w:i/>
          <w:spacing w:val="-2"/>
          <w:u w:val="single"/>
        </w:rPr>
        <w:t>sintomi</w:t>
      </w:r>
    </w:p>
    <w:p w14:paraId="3E3CFF50" w14:textId="77777777" w:rsidR="004504AD" w:rsidRPr="00DA3743" w:rsidRDefault="004504AD" w:rsidP="004504AD">
      <w:pPr>
        <w:keepNext/>
        <w:suppressAutoHyphens/>
        <w:rPr>
          <w:iCs/>
        </w:rPr>
      </w:pPr>
    </w:p>
    <w:p w14:paraId="451B6D04" w14:textId="154B49EA" w:rsidR="004504AD" w:rsidRPr="00DA3743" w:rsidRDefault="004504AD" w:rsidP="004504AD">
      <w:pPr>
        <w:suppressAutoHyphens/>
      </w:pPr>
      <w:r w:rsidRPr="00DA3743">
        <w:t>Il-kura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irriżultat</w:t>
      </w:r>
      <w:r w:rsidRPr="00DA3743">
        <w:rPr>
          <w:spacing w:val="-3"/>
        </w:rPr>
        <w:t xml:space="preserve"> </w:t>
      </w:r>
      <w:r w:rsidRPr="00DA3743">
        <w:t>f’titjib</w:t>
      </w:r>
      <w:r w:rsidRPr="00DA3743">
        <w:rPr>
          <w:spacing w:val="-3"/>
        </w:rPr>
        <w:t xml:space="preserve"> </w:t>
      </w:r>
      <w:r w:rsidRPr="00DA3743">
        <w:t>sinifikanti</w:t>
      </w:r>
      <w:r w:rsidRPr="00DA3743">
        <w:rPr>
          <w:spacing w:val="-3"/>
        </w:rPr>
        <w:t xml:space="preserve"> </w:t>
      </w:r>
      <w:r w:rsidRPr="00DA3743">
        <w:t>fil-miżuri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attività</w:t>
      </w:r>
      <w:r w:rsidRPr="00DA3743">
        <w:rPr>
          <w:spacing w:val="-3"/>
        </w:rPr>
        <w:t xml:space="preserve"> </w:t>
      </w:r>
      <w:r w:rsidRPr="00DA3743">
        <w:t>tal-marda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mqabbla</w:t>
      </w:r>
      <w:r w:rsidRPr="00DA3743">
        <w:rPr>
          <w:spacing w:val="-3"/>
        </w:rPr>
        <w:t xml:space="preserve"> </w:t>
      </w:r>
      <w:r w:rsidRPr="00DA3743">
        <w:t>mal</w:t>
      </w:r>
      <w:r w:rsidRPr="00DA3743">
        <w:noBreakHyphen/>
        <w:t>plaċebo f’Ġimgħa 24. Il-punt aħħari primarju kien il-perċentwali ta’ pazjenti li kisbu rispons tal</w:t>
      </w:r>
      <w:r w:rsidRPr="00DA3743">
        <w:noBreakHyphen/>
        <w:t>Kulleġġ Amerikan tar-Rewmatoloġija (ACR - American College of Rheumatology) ta’ 20</w:t>
      </w:r>
      <w:r w:rsidRPr="00DA3743">
        <w:rPr>
          <w:spacing w:val="40"/>
        </w:rPr>
        <w:t> </w:t>
      </w:r>
      <w:r w:rsidRPr="00DA3743">
        <w:t>f’Ġimgħa 24. Ir-riżultati ewlenin tal-effikaċja qed jintwerew f’tabella </w:t>
      </w:r>
      <w:r w:rsidR="00192943">
        <w:t>4</w:t>
      </w:r>
      <w:r w:rsidRPr="00DA3743">
        <w:t xml:space="preserve"> hawn taħt.</w:t>
      </w:r>
    </w:p>
    <w:p w14:paraId="4831FAD5" w14:textId="77777777" w:rsidR="004504AD" w:rsidRPr="00DA3743" w:rsidRDefault="004504AD" w:rsidP="004504AD">
      <w:pPr>
        <w:suppressAutoHyphens/>
        <w:rPr>
          <w:i/>
        </w:rPr>
      </w:pPr>
    </w:p>
    <w:p w14:paraId="4070A90D" w14:textId="3693C4D3" w:rsidR="004504AD" w:rsidRPr="00DA3743" w:rsidRDefault="004504AD" w:rsidP="00BF5086">
      <w:pPr>
        <w:keepNext/>
        <w:keepLines/>
        <w:rPr>
          <w:b/>
          <w:bCs/>
          <w:iCs/>
        </w:rPr>
      </w:pPr>
      <w:r w:rsidRPr="00DA3743">
        <w:rPr>
          <w:b/>
          <w:bCs/>
          <w:iCs/>
        </w:rPr>
        <w:lastRenderedPageBreak/>
        <w:t xml:space="preserve">Tabella </w:t>
      </w:r>
      <w:r w:rsidR="002F3742">
        <w:rPr>
          <w:b/>
          <w:bCs/>
          <w:iCs/>
        </w:rPr>
        <w:t>4</w:t>
      </w:r>
      <w:r w:rsidRPr="00DA3743">
        <w:rPr>
          <w:b/>
          <w:bCs/>
          <w:iCs/>
        </w:rPr>
        <w:t>. Numru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ta’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pazjenti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li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kisbu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rispons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kliniku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f’Artrite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psorjatika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Studju</w:t>
      </w:r>
      <w:r w:rsidRPr="00DA3743">
        <w:rPr>
          <w:b/>
          <w:bCs/>
          <w:iCs/>
          <w:spacing w:val="-5"/>
        </w:rPr>
        <w:t> </w:t>
      </w:r>
      <w:r w:rsidRPr="00DA3743">
        <w:rPr>
          <w:b/>
          <w:bCs/>
          <w:iCs/>
        </w:rPr>
        <w:t>1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(PSUMMIT</w:t>
      </w:r>
      <w:r w:rsidRPr="00DA3743">
        <w:rPr>
          <w:b/>
          <w:bCs/>
          <w:iCs/>
          <w:spacing w:val="-2"/>
        </w:rPr>
        <w:t> </w:t>
      </w:r>
      <w:r w:rsidRPr="00DA3743">
        <w:rPr>
          <w:b/>
          <w:bCs/>
          <w:iCs/>
        </w:rPr>
        <w:t>I)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u Artrite psorjatika Studju 2 (PSUMMIT II) f’Ġimgħa 24</w:t>
      </w:r>
    </w:p>
    <w:p w14:paraId="3D12323D" w14:textId="77777777" w:rsidR="004504AD" w:rsidRPr="00DA3743" w:rsidRDefault="004504AD" w:rsidP="00BF5086">
      <w:pPr>
        <w:keepNext/>
        <w:keepLines/>
        <w:rPr>
          <w:b/>
          <w:bCs/>
          <w:iCs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3096"/>
        <w:gridCol w:w="905"/>
        <w:gridCol w:w="966"/>
        <w:gridCol w:w="1026"/>
        <w:gridCol w:w="905"/>
        <w:gridCol w:w="973"/>
        <w:gridCol w:w="1193"/>
      </w:tblGrid>
      <w:tr w:rsidR="004504AD" w:rsidRPr="00DA3743" w14:paraId="03CD0754" w14:textId="77777777" w:rsidTr="0058365E">
        <w:trPr>
          <w:trHeight w:val="20"/>
          <w:tblHeader/>
        </w:trPr>
        <w:tc>
          <w:tcPr>
            <w:tcW w:w="1708" w:type="pct"/>
          </w:tcPr>
          <w:p w14:paraId="7E1E11D1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rPr>
                <w:sz w:val="20"/>
                <w:szCs w:val="20"/>
              </w:rPr>
            </w:pPr>
          </w:p>
        </w:tc>
        <w:tc>
          <w:tcPr>
            <w:tcW w:w="1598" w:type="pct"/>
            <w:gridSpan w:val="3"/>
            <w:vAlign w:val="center"/>
          </w:tcPr>
          <w:p w14:paraId="629E7FF3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Artrite</w:t>
            </w:r>
            <w:r w:rsidRPr="00DA3743">
              <w:rPr>
                <w:b/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psorjatika</w:t>
            </w:r>
            <w:r w:rsidRPr="00DA3743">
              <w:rPr>
                <w:b/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Studju</w:t>
            </w:r>
            <w:r w:rsidRPr="00DA3743">
              <w:rPr>
                <w:b/>
                <w:spacing w:val="-10"/>
                <w:sz w:val="20"/>
                <w:szCs w:val="20"/>
              </w:rPr>
              <w:t xml:space="preserve"> 1</w:t>
            </w:r>
          </w:p>
        </w:tc>
        <w:tc>
          <w:tcPr>
            <w:tcW w:w="1694" w:type="pct"/>
            <w:gridSpan w:val="3"/>
            <w:vAlign w:val="center"/>
          </w:tcPr>
          <w:p w14:paraId="759F8562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Artrite</w:t>
            </w:r>
            <w:r w:rsidRPr="00DA3743">
              <w:rPr>
                <w:b/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psorjatika</w:t>
            </w:r>
            <w:r w:rsidRPr="00DA3743">
              <w:rPr>
                <w:b/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Studju</w:t>
            </w:r>
            <w:r w:rsidRPr="00DA3743">
              <w:rPr>
                <w:b/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b/>
                <w:spacing w:val="-10"/>
                <w:sz w:val="20"/>
                <w:szCs w:val="20"/>
              </w:rPr>
              <w:t>2</w:t>
            </w:r>
          </w:p>
        </w:tc>
      </w:tr>
      <w:tr w:rsidR="009D747C" w:rsidRPr="00DA3743" w14:paraId="72C20E0C" w14:textId="77777777" w:rsidTr="0058365E">
        <w:trPr>
          <w:trHeight w:val="20"/>
          <w:tblHeader/>
        </w:trPr>
        <w:tc>
          <w:tcPr>
            <w:tcW w:w="1708" w:type="pct"/>
          </w:tcPr>
          <w:p w14:paraId="6B9EC567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rPr>
                <w:sz w:val="20"/>
                <w:szCs w:val="20"/>
              </w:rPr>
            </w:pPr>
          </w:p>
        </w:tc>
        <w:tc>
          <w:tcPr>
            <w:tcW w:w="499" w:type="pct"/>
            <w:vAlign w:val="center"/>
          </w:tcPr>
          <w:p w14:paraId="450800D8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PBO</w:t>
            </w:r>
          </w:p>
        </w:tc>
        <w:tc>
          <w:tcPr>
            <w:tcW w:w="533" w:type="pct"/>
            <w:vAlign w:val="center"/>
          </w:tcPr>
          <w:p w14:paraId="5F154532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45 mg</w:t>
            </w:r>
          </w:p>
        </w:tc>
        <w:tc>
          <w:tcPr>
            <w:tcW w:w="566" w:type="pct"/>
            <w:vAlign w:val="center"/>
          </w:tcPr>
          <w:p w14:paraId="4E0C6A20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90 mg</w:t>
            </w:r>
          </w:p>
        </w:tc>
        <w:tc>
          <w:tcPr>
            <w:tcW w:w="499" w:type="pct"/>
            <w:vAlign w:val="center"/>
          </w:tcPr>
          <w:p w14:paraId="4D503B18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PBO</w:t>
            </w:r>
          </w:p>
        </w:tc>
        <w:tc>
          <w:tcPr>
            <w:tcW w:w="537" w:type="pct"/>
            <w:vAlign w:val="center"/>
          </w:tcPr>
          <w:p w14:paraId="19F7F006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45 mg</w:t>
            </w:r>
          </w:p>
        </w:tc>
        <w:tc>
          <w:tcPr>
            <w:tcW w:w="658" w:type="pct"/>
            <w:vAlign w:val="center"/>
          </w:tcPr>
          <w:p w14:paraId="57BFC3A9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90 mg</w:t>
            </w:r>
          </w:p>
        </w:tc>
      </w:tr>
      <w:tr w:rsidR="009D747C" w:rsidRPr="00DA3743" w14:paraId="59A9399C" w14:textId="77777777" w:rsidTr="0058365E">
        <w:trPr>
          <w:trHeight w:val="20"/>
        </w:trPr>
        <w:tc>
          <w:tcPr>
            <w:tcW w:w="1708" w:type="pct"/>
            <w:vAlign w:val="center"/>
          </w:tcPr>
          <w:p w14:paraId="19A1D288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Għadd</w:t>
            </w:r>
            <w:r w:rsidRPr="00DA3743">
              <w:rPr>
                <w:b/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ta’</w:t>
            </w:r>
            <w:r w:rsidRPr="00DA3743">
              <w:rPr>
                <w:b/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pazjenti</w:t>
            </w:r>
            <w:r w:rsidRPr="00DA3743">
              <w:rPr>
                <w:b/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li</w:t>
            </w:r>
            <w:r w:rsidRPr="00DA3743">
              <w:rPr>
                <w:b/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ntgħażlu b’mod każwali</w:t>
            </w:r>
          </w:p>
        </w:tc>
        <w:tc>
          <w:tcPr>
            <w:tcW w:w="499" w:type="pct"/>
            <w:vAlign w:val="center"/>
          </w:tcPr>
          <w:p w14:paraId="70165BBB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206</w:t>
            </w:r>
          </w:p>
        </w:tc>
        <w:tc>
          <w:tcPr>
            <w:tcW w:w="533" w:type="pct"/>
            <w:vAlign w:val="center"/>
          </w:tcPr>
          <w:p w14:paraId="24CA1B35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205</w:t>
            </w:r>
          </w:p>
        </w:tc>
        <w:tc>
          <w:tcPr>
            <w:tcW w:w="566" w:type="pct"/>
            <w:vAlign w:val="center"/>
          </w:tcPr>
          <w:p w14:paraId="788286E8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204</w:t>
            </w:r>
          </w:p>
        </w:tc>
        <w:tc>
          <w:tcPr>
            <w:tcW w:w="499" w:type="pct"/>
            <w:vAlign w:val="center"/>
          </w:tcPr>
          <w:p w14:paraId="427E7D80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104</w:t>
            </w:r>
          </w:p>
        </w:tc>
        <w:tc>
          <w:tcPr>
            <w:tcW w:w="537" w:type="pct"/>
            <w:vAlign w:val="center"/>
          </w:tcPr>
          <w:p w14:paraId="09A15DDC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103</w:t>
            </w:r>
          </w:p>
        </w:tc>
        <w:tc>
          <w:tcPr>
            <w:tcW w:w="658" w:type="pct"/>
            <w:vAlign w:val="center"/>
          </w:tcPr>
          <w:p w14:paraId="0E9A89E8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b/>
                <w:sz w:val="20"/>
                <w:szCs w:val="20"/>
              </w:rPr>
            </w:pPr>
            <w:r w:rsidRPr="00DA3743">
              <w:rPr>
                <w:b/>
                <w:spacing w:val="-5"/>
                <w:sz w:val="20"/>
                <w:szCs w:val="20"/>
              </w:rPr>
              <w:t>105</w:t>
            </w:r>
          </w:p>
        </w:tc>
      </w:tr>
      <w:tr w:rsidR="009D747C" w:rsidRPr="00DA3743" w14:paraId="446C71FF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4C13F594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ACR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20,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34C11BCA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47</w:t>
            </w:r>
          </w:p>
          <w:p w14:paraId="6F53D2DF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(23%)</w:t>
            </w:r>
          </w:p>
        </w:tc>
        <w:tc>
          <w:tcPr>
            <w:tcW w:w="533" w:type="pct"/>
            <w:vAlign w:val="center"/>
          </w:tcPr>
          <w:p w14:paraId="7DCDA194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87</w:t>
            </w:r>
          </w:p>
          <w:p w14:paraId="54BCB29C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(42%)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661CF0A6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4"/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101</w:t>
            </w:r>
          </w:p>
          <w:p w14:paraId="7F48F24F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(50%)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2C84B105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21</w:t>
            </w:r>
          </w:p>
          <w:p w14:paraId="7987CB14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(20%)</w:t>
            </w:r>
          </w:p>
        </w:tc>
        <w:tc>
          <w:tcPr>
            <w:tcW w:w="537" w:type="pct"/>
            <w:vAlign w:val="center"/>
          </w:tcPr>
          <w:p w14:paraId="6986BC4B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45</w:t>
            </w:r>
          </w:p>
          <w:p w14:paraId="70F2772A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(44%)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658" w:type="pct"/>
            <w:vAlign w:val="center"/>
          </w:tcPr>
          <w:p w14:paraId="20D27202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46</w:t>
            </w:r>
            <w:r w:rsidRPr="00DA3743">
              <w:rPr>
                <w:spacing w:val="-1"/>
                <w:sz w:val="20"/>
                <w:szCs w:val="20"/>
              </w:rPr>
              <w:t xml:space="preserve"> </w:t>
            </w:r>
            <w:r w:rsidRPr="00DA3743">
              <w:rPr>
                <w:spacing w:val="-2"/>
                <w:sz w:val="20"/>
                <w:szCs w:val="20"/>
              </w:rPr>
              <w:t>(44%)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</w:tr>
      <w:tr w:rsidR="009D747C" w:rsidRPr="00DA3743" w14:paraId="69940A2D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0F5E111E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ACR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50,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26C35855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18</w:t>
            </w:r>
          </w:p>
          <w:p w14:paraId="2F2083B4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(9%)</w:t>
            </w:r>
          </w:p>
        </w:tc>
        <w:tc>
          <w:tcPr>
            <w:tcW w:w="533" w:type="pct"/>
            <w:vAlign w:val="center"/>
          </w:tcPr>
          <w:p w14:paraId="0D696D88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51</w:t>
            </w:r>
          </w:p>
          <w:p w14:paraId="209BA56B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(25%)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0E25B764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57</w:t>
            </w:r>
          </w:p>
          <w:p w14:paraId="57F92FAC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(28%)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0DA6CA1B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7</w:t>
            </w:r>
          </w:p>
          <w:p w14:paraId="52A42182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(7%)</w:t>
            </w:r>
          </w:p>
        </w:tc>
        <w:tc>
          <w:tcPr>
            <w:tcW w:w="537" w:type="pct"/>
            <w:vAlign w:val="center"/>
          </w:tcPr>
          <w:p w14:paraId="7DA65ECD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18</w:t>
            </w:r>
          </w:p>
          <w:p w14:paraId="728FD1DC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(17%)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b</w:t>
            </w:r>
          </w:p>
        </w:tc>
        <w:tc>
          <w:tcPr>
            <w:tcW w:w="658" w:type="pct"/>
            <w:vAlign w:val="center"/>
          </w:tcPr>
          <w:p w14:paraId="1272DAA3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24</w:t>
            </w:r>
          </w:p>
          <w:p w14:paraId="5B3A607A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(23%)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</w:tr>
      <w:tr w:rsidR="009D747C" w:rsidRPr="00DA3743" w14:paraId="7EC34010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6F5742BA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ACR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70,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01A7C65F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5</w:t>
            </w:r>
          </w:p>
          <w:p w14:paraId="1C71D419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(2%)</w:t>
            </w:r>
          </w:p>
        </w:tc>
        <w:tc>
          <w:tcPr>
            <w:tcW w:w="533" w:type="pct"/>
            <w:vAlign w:val="center"/>
          </w:tcPr>
          <w:p w14:paraId="55E295A7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25</w:t>
            </w:r>
          </w:p>
          <w:p w14:paraId="70941373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(12%)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7BBB1AF6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29</w:t>
            </w:r>
          </w:p>
          <w:p w14:paraId="540636B1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(14%)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0D6D10BA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</w:t>
            </w:r>
          </w:p>
          <w:p w14:paraId="2C275CAE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(3%)</w:t>
            </w:r>
          </w:p>
        </w:tc>
        <w:tc>
          <w:tcPr>
            <w:tcW w:w="537" w:type="pct"/>
            <w:vAlign w:val="center"/>
          </w:tcPr>
          <w:p w14:paraId="7D1B4005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7</w:t>
            </w:r>
          </w:p>
          <w:p w14:paraId="19740498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(7%)</w:t>
            </w:r>
            <w:r w:rsidRPr="00DA3743">
              <w:rPr>
                <w:spacing w:val="-4"/>
                <w:sz w:val="20"/>
                <w:szCs w:val="20"/>
                <w:vertAlign w:val="superscript"/>
              </w:rPr>
              <w:t>ċ</w:t>
            </w:r>
          </w:p>
        </w:tc>
        <w:tc>
          <w:tcPr>
            <w:tcW w:w="658" w:type="pct"/>
            <w:vAlign w:val="center"/>
          </w:tcPr>
          <w:p w14:paraId="12E0E99A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9</w:t>
            </w:r>
          </w:p>
          <w:p w14:paraId="596E7D21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(9%)</w:t>
            </w:r>
            <w:r w:rsidRPr="00DA3743">
              <w:rPr>
                <w:spacing w:val="-4"/>
                <w:sz w:val="20"/>
                <w:szCs w:val="20"/>
                <w:vertAlign w:val="superscript"/>
              </w:rPr>
              <w:t>ċ</w:t>
            </w:r>
          </w:p>
        </w:tc>
      </w:tr>
      <w:tr w:rsidR="009D747C" w:rsidRPr="00DA3743" w14:paraId="2B84836E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237DA74A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rPr>
                <w:i/>
                <w:sz w:val="20"/>
                <w:szCs w:val="20"/>
              </w:rPr>
            </w:pPr>
            <w:r w:rsidRPr="00DA3743">
              <w:rPr>
                <w:i/>
                <w:sz w:val="20"/>
                <w:szCs w:val="20"/>
              </w:rPr>
              <w:t>Numru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ta’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pazjenti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bi</w:t>
            </w:r>
            <w:r w:rsidRPr="00DA3743">
              <w:rPr>
                <w:i/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 xml:space="preserve">≥ 3% </w:t>
            </w:r>
            <w:r w:rsidRPr="00DA3743">
              <w:rPr>
                <w:i/>
                <w:spacing w:val="-4"/>
                <w:sz w:val="20"/>
                <w:szCs w:val="20"/>
              </w:rPr>
              <w:t>BSA</w:t>
            </w:r>
            <w:r w:rsidRPr="00DA3743">
              <w:rPr>
                <w:i/>
                <w:spacing w:val="-4"/>
                <w:sz w:val="20"/>
                <w:szCs w:val="20"/>
                <w:vertAlign w:val="superscript"/>
              </w:rPr>
              <w:t>d</w:t>
            </w:r>
          </w:p>
        </w:tc>
        <w:tc>
          <w:tcPr>
            <w:tcW w:w="499" w:type="pct"/>
            <w:vAlign w:val="center"/>
          </w:tcPr>
          <w:p w14:paraId="268796EE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146</w:t>
            </w:r>
          </w:p>
        </w:tc>
        <w:tc>
          <w:tcPr>
            <w:tcW w:w="533" w:type="pct"/>
            <w:vAlign w:val="center"/>
          </w:tcPr>
          <w:p w14:paraId="3AB5E228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145</w:t>
            </w:r>
          </w:p>
        </w:tc>
        <w:tc>
          <w:tcPr>
            <w:tcW w:w="566" w:type="pct"/>
            <w:vAlign w:val="center"/>
          </w:tcPr>
          <w:p w14:paraId="6EB1ED1F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149</w:t>
            </w:r>
          </w:p>
        </w:tc>
        <w:tc>
          <w:tcPr>
            <w:tcW w:w="499" w:type="pct"/>
            <w:vAlign w:val="center"/>
          </w:tcPr>
          <w:p w14:paraId="3AE2C13D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80</w:t>
            </w:r>
          </w:p>
        </w:tc>
        <w:tc>
          <w:tcPr>
            <w:tcW w:w="537" w:type="pct"/>
            <w:vAlign w:val="center"/>
          </w:tcPr>
          <w:p w14:paraId="281C081E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80</w:t>
            </w:r>
          </w:p>
        </w:tc>
        <w:tc>
          <w:tcPr>
            <w:tcW w:w="658" w:type="pct"/>
            <w:vAlign w:val="center"/>
          </w:tcPr>
          <w:p w14:paraId="56704143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81</w:t>
            </w:r>
          </w:p>
        </w:tc>
      </w:tr>
      <w:tr w:rsidR="009D747C" w:rsidRPr="00DA3743" w14:paraId="1493D69F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15B2CF82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PASI</w:t>
            </w:r>
            <w:r w:rsidRPr="00DA3743">
              <w:rPr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75,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07CF58B7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16</w:t>
            </w:r>
          </w:p>
          <w:p w14:paraId="388B1795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(11%)</w:t>
            </w:r>
          </w:p>
        </w:tc>
        <w:tc>
          <w:tcPr>
            <w:tcW w:w="533" w:type="pct"/>
            <w:vAlign w:val="center"/>
          </w:tcPr>
          <w:p w14:paraId="4B148452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83</w:t>
            </w:r>
          </w:p>
          <w:p w14:paraId="6D252BC8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(57%)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460D8A5F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93</w:t>
            </w:r>
          </w:p>
          <w:p w14:paraId="10823BF3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(62%)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6F42A028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4</w:t>
            </w:r>
          </w:p>
          <w:p w14:paraId="6A07184A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(5%)</w:t>
            </w:r>
          </w:p>
        </w:tc>
        <w:tc>
          <w:tcPr>
            <w:tcW w:w="537" w:type="pct"/>
            <w:vAlign w:val="center"/>
          </w:tcPr>
          <w:p w14:paraId="2D3BAF2B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41</w:t>
            </w:r>
          </w:p>
          <w:p w14:paraId="65BBC7C1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(51%)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658" w:type="pct"/>
            <w:vAlign w:val="center"/>
          </w:tcPr>
          <w:p w14:paraId="6FEB2DB9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45</w:t>
            </w:r>
          </w:p>
          <w:p w14:paraId="2C4600A7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(56%)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</w:tr>
      <w:tr w:rsidR="009D747C" w:rsidRPr="00DA3743" w14:paraId="295A4481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069D3DF9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PASI</w:t>
            </w:r>
            <w:r w:rsidRPr="00DA3743">
              <w:rPr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90,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595F3360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4</w:t>
            </w:r>
          </w:p>
          <w:p w14:paraId="3442D360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(3%)</w:t>
            </w:r>
          </w:p>
        </w:tc>
        <w:tc>
          <w:tcPr>
            <w:tcW w:w="533" w:type="pct"/>
            <w:vAlign w:val="center"/>
          </w:tcPr>
          <w:p w14:paraId="02B3DA21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60</w:t>
            </w:r>
          </w:p>
          <w:p w14:paraId="48C3C5B5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(41%)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1984808F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65</w:t>
            </w:r>
          </w:p>
          <w:p w14:paraId="0B44A33A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(44%)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6336A12A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</w:t>
            </w:r>
          </w:p>
          <w:p w14:paraId="41D1B1D5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(4%)</w:t>
            </w:r>
          </w:p>
        </w:tc>
        <w:tc>
          <w:tcPr>
            <w:tcW w:w="537" w:type="pct"/>
            <w:vAlign w:val="center"/>
          </w:tcPr>
          <w:p w14:paraId="24A00F99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24</w:t>
            </w:r>
          </w:p>
          <w:p w14:paraId="2B83248B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(30%)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658" w:type="pct"/>
            <w:vAlign w:val="center"/>
          </w:tcPr>
          <w:p w14:paraId="611DB8AB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36</w:t>
            </w:r>
          </w:p>
          <w:p w14:paraId="4C425F99" w14:textId="77777777" w:rsidR="004504AD" w:rsidRPr="00DA3743" w:rsidRDefault="004504AD" w:rsidP="00BF5086">
            <w:pPr>
              <w:keepNext/>
              <w:keepLine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(44%)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</w:tr>
      <w:tr w:rsidR="009D747C" w:rsidRPr="00DA3743" w14:paraId="4B636DB8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0702CD20" w14:textId="77777777" w:rsidR="004504AD" w:rsidRPr="00DA3743" w:rsidRDefault="004504AD" w:rsidP="003B2504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kombinat</w:t>
            </w:r>
            <w:r w:rsidRPr="00DA3743">
              <w:rPr>
                <w:spacing w:val="-9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PASI</w:t>
            </w:r>
            <w:r w:rsidRPr="00DA3743">
              <w:rPr>
                <w:spacing w:val="-12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75</w:t>
            </w:r>
            <w:r w:rsidRPr="00DA3743">
              <w:rPr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u ACR 20, N (%)</w:t>
            </w:r>
          </w:p>
        </w:tc>
        <w:tc>
          <w:tcPr>
            <w:tcW w:w="499" w:type="pct"/>
            <w:vAlign w:val="center"/>
          </w:tcPr>
          <w:p w14:paraId="11840A50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8</w:t>
            </w:r>
          </w:p>
          <w:p w14:paraId="118C4FB2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(5%)</w:t>
            </w:r>
          </w:p>
        </w:tc>
        <w:tc>
          <w:tcPr>
            <w:tcW w:w="533" w:type="pct"/>
            <w:vAlign w:val="center"/>
          </w:tcPr>
          <w:p w14:paraId="4EDA0EB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40</w:t>
            </w:r>
          </w:p>
          <w:p w14:paraId="1E738562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(28%)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566" w:type="pct"/>
            <w:vAlign w:val="center"/>
          </w:tcPr>
          <w:p w14:paraId="50D0C097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62</w:t>
            </w:r>
          </w:p>
          <w:p w14:paraId="73793F56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(42%)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499" w:type="pct"/>
            <w:vAlign w:val="center"/>
          </w:tcPr>
          <w:p w14:paraId="0D7FC852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2</w:t>
            </w:r>
          </w:p>
          <w:p w14:paraId="7A34B1D9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(3%)</w:t>
            </w:r>
          </w:p>
        </w:tc>
        <w:tc>
          <w:tcPr>
            <w:tcW w:w="537" w:type="pct"/>
            <w:vAlign w:val="center"/>
          </w:tcPr>
          <w:p w14:paraId="5297DDA6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pacing w:val="-6"/>
                <w:sz w:val="20"/>
                <w:szCs w:val="20"/>
              </w:rPr>
            </w:pPr>
            <w:r w:rsidRPr="00DA3743">
              <w:rPr>
                <w:spacing w:val="-6"/>
                <w:sz w:val="20"/>
                <w:szCs w:val="20"/>
              </w:rPr>
              <w:t>24</w:t>
            </w:r>
          </w:p>
          <w:p w14:paraId="271F010C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(30%)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  <w:tc>
          <w:tcPr>
            <w:tcW w:w="658" w:type="pct"/>
            <w:vAlign w:val="center"/>
          </w:tcPr>
          <w:p w14:paraId="6B77F7BB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31</w:t>
            </w:r>
          </w:p>
          <w:p w14:paraId="7467C0FC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(38%)</w:t>
            </w:r>
            <w:r w:rsidRPr="00DA3743">
              <w:rPr>
                <w:spacing w:val="-2"/>
                <w:sz w:val="20"/>
                <w:szCs w:val="20"/>
                <w:vertAlign w:val="superscript"/>
              </w:rPr>
              <w:t>a</w:t>
            </w:r>
          </w:p>
        </w:tc>
      </w:tr>
      <w:tr w:rsidR="009D747C" w:rsidRPr="00DA3743" w14:paraId="1B33AE4D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40751485" w14:textId="77777777" w:rsidR="004504AD" w:rsidRPr="00DA3743" w:rsidRDefault="004504AD" w:rsidP="003B2504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</w:p>
        </w:tc>
        <w:tc>
          <w:tcPr>
            <w:tcW w:w="499" w:type="pct"/>
            <w:vAlign w:val="center"/>
          </w:tcPr>
          <w:p w14:paraId="66A102A3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  <w:tc>
          <w:tcPr>
            <w:tcW w:w="533" w:type="pct"/>
            <w:vAlign w:val="center"/>
          </w:tcPr>
          <w:p w14:paraId="49EF1CA1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  <w:tc>
          <w:tcPr>
            <w:tcW w:w="566" w:type="pct"/>
            <w:vAlign w:val="center"/>
          </w:tcPr>
          <w:p w14:paraId="752A182A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  <w:tc>
          <w:tcPr>
            <w:tcW w:w="499" w:type="pct"/>
            <w:vAlign w:val="center"/>
          </w:tcPr>
          <w:p w14:paraId="6AEDEEA1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  <w:tc>
          <w:tcPr>
            <w:tcW w:w="537" w:type="pct"/>
            <w:vAlign w:val="center"/>
          </w:tcPr>
          <w:p w14:paraId="44E87B91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  <w:tc>
          <w:tcPr>
            <w:tcW w:w="658" w:type="pct"/>
            <w:vAlign w:val="center"/>
          </w:tcPr>
          <w:p w14:paraId="25D944DE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</w:p>
        </w:tc>
      </w:tr>
      <w:tr w:rsidR="009D747C" w:rsidRPr="00DA3743" w14:paraId="0AB17695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28B2758C" w14:textId="77777777" w:rsidR="004504AD" w:rsidRPr="00DA3743" w:rsidRDefault="004504AD" w:rsidP="003B2504">
            <w:pPr>
              <w:suppressAutoHyphens/>
              <w:adjustRightInd w:val="0"/>
              <w:snapToGrid w:val="0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Numru</w:t>
            </w:r>
            <w:r w:rsidRPr="00DA3743">
              <w:rPr>
                <w:b/>
                <w:spacing w:val="-7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ta’</w:t>
            </w:r>
            <w:r w:rsidRPr="00DA3743">
              <w:rPr>
                <w:b/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pazjenti</w:t>
            </w:r>
            <w:r w:rsidRPr="00DA3743">
              <w:rPr>
                <w:b/>
                <w:spacing w:val="-7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≤ 100</w:t>
            </w:r>
            <w:r w:rsidRPr="00DA3743">
              <w:rPr>
                <w:b/>
                <w:spacing w:val="-6"/>
                <w:sz w:val="20"/>
                <w:szCs w:val="20"/>
              </w:rPr>
              <w:t> kg</w:t>
            </w:r>
          </w:p>
        </w:tc>
        <w:tc>
          <w:tcPr>
            <w:tcW w:w="499" w:type="pct"/>
            <w:vAlign w:val="center"/>
          </w:tcPr>
          <w:p w14:paraId="615450D4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154</w:t>
            </w:r>
          </w:p>
        </w:tc>
        <w:tc>
          <w:tcPr>
            <w:tcW w:w="533" w:type="pct"/>
            <w:vAlign w:val="center"/>
          </w:tcPr>
          <w:p w14:paraId="7AADAE1A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153</w:t>
            </w:r>
          </w:p>
        </w:tc>
        <w:tc>
          <w:tcPr>
            <w:tcW w:w="566" w:type="pct"/>
            <w:vAlign w:val="center"/>
          </w:tcPr>
          <w:p w14:paraId="73FD1A85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154</w:t>
            </w:r>
          </w:p>
        </w:tc>
        <w:tc>
          <w:tcPr>
            <w:tcW w:w="499" w:type="pct"/>
            <w:vAlign w:val="center"/>
          </w:tcPr>
          <w:p w14:paraId="4FEF62EA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74</w:t>
            </w:r>
          </w:p>
        </w:tc>
        <w:tc>
          <w:tcPr>
            <w:tcW w:w="537" w:type="pct"/>
            <w:vAlign w:val="center"/>
          </w:tcPr>
          <w:p w14:paraId="2DB29BED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74</w:t>
            </w:r>
          </w:p>
        </w:tc>
        <w:tc>
          <w:tcPr>
            <w:tcW w:w="658" w:type="pct"/>
            <w:vAlign w:val="center"/>
          </w:tcPr>
          <w:p w14:paraId="3814A2AC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73</w:t>
            </w:r>
          </w:p>
        </w:tc>
      </w:tr>
      <w:tr w:rsidR="009D747C" w:rsidRPr="00DA3743" w14:paraId="2EA23EC2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551EDA4A" w14:textId="77777777" w:rsidR="004504AD" w:rsidRPr="00DA3743" w:rsidRDefault="004504AD" w:rsidP="003B2504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ACR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20,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1BA93083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39</w:t>
            </w:r>
          </w:p>
          <w:p w14:paraId="44B6CD15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(25%)</w:t>
            </w:r>
          </w:p>
        </w:tc>
        <w:tc>
          <w:tcPr>
            <w:tcW w:w="533" w:type="pct"/>
            <w:vAlign w:val="center"/>
          </w:tcPr>
          <w:p w14:paraId="33E68103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67</w:t>
            </w:r>
          </w:p>
          <w:p w14:paraId="2CF01686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(44%)</w:t>
            </w:r>
          </w:p>
        </w:tc>
        <w:tc>
          <w:tcPr>
            <w:tcW w:w="566" w:type="pct"/>
            <w:vAlign w:val="center"/>
          </w:tcPr>
          <w:p w14:paraId="119CE2A2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78</w:t>
            </w:r>
          </w:p>
          <w:p w14:paraId="4AAF0D0F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(51%)</w:t>
            </w:r>
          </w:p>
        </w:tc>
        <w:tc>
          <w:tcPr>
            <w:tcW w:w="499" w:type="pct"/>
            <w:vAlign w:val="center"/>
          </w:tcPr>
          <w:p w14:paraId="3894D8BC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17</w:t>
            </w:r>
          </w:p>
          <w:p w14:paraId="414B676F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(23%)</w:t>
            </w:r>
          </w:p>
        </w:tc>
        <w:tc>
          <w:tcPr>
            <w:tcW w:w="537" w:type="pct"/>
            <w:vAlign w:val="center"/>
          </w:tcPr>
          <w:p w14:paraId="04CBDD94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32</w:t>
            </w:r>
          </w:p>
          <w:p w14:paraId="1C00187C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(43%)</w:t>
            </w:r>
          </w:p>
        </w:tc>
        <w:tc>
          <w:tcPr>
            <w:tcW w:w="658" w:type="pct"/>
            <w:vAlign w:val="center"/>
          </w:tcPr>
          <w:p w14:paraId="4AB81CD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34</w:t>
            </w:r>
          </w:p>
          <w:p w14:paraId="1437757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(47%)</w:t>
            </w:r>
          </w:p>
        </w:tc>
      </w:tr>
      <w:tr w:rsidR="009D747C" w:rsidRPr="00DA3743" w14:paraId="29487053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214E5ADD" w14:textId="77777777" w:rsidR="004504AD" w:rsidRPr="00DA3743" w:rsidRDefault="004504AD" w:rsidP="003B2504">
            <w:pPr>
              <w:suppressAutoHyphens/>
              <w:adjustRightInd w:val="0"/>
              <w:snapToGrid w:val="0"/>
              <w:rPr>
                <w:i/>
                <w:sz w:val="20"/>
                <w:szCs w:val="20"/>
              </w:rPr>
            </w:pPr>
            <w:r w:rsidRPr="00DA3743">
              <w:rPr>
                <w:i/>
                <w:sz w:val="20"/>
                <w:szCs w:val="20"/>
              </w:rPr>
              <w:t>Numru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ta’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pazjenti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bi</w:t>
            </w:r>
            <w:r w:rsidRPr="00DA3743">
              <w:rPr>
                <w:i/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 xml:space="preserve">≥ 3% </w:t>
            </w:r>
            <w:r w:rsidRPr="00DA3743">
              <w:rPr>
                <w:i/>
                <w:spacing w:val="-4"/>
                <w:sz w:val="20"/>
                <w:szCs w:val="20"/>
              </w:rPr>
              <w:t>BSA</w:t>
            </w:r>
            <w:r w:rsidRPr="00DA3743">
              <w:rPr>
                <w:i/>
                <w:spacing w:val="-4"/>
                <w:sz w:val="20"/>
                <w:szCs w:val="20"/>
                <w:vertAlign w:val="superscript"/>
              </w:rPr>
              <w:t>d</w:t>
            </w:r>
          </w:p>
        </w:tc>
        <w:tc>
          <w:tcPr>
            <w:tcW w:w="499" w:type="pct"/>
            <w:vAlign w:val="center"/>
          </w:tcPr>
          <w:p w14:paraId="5600A793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105</w:t>
            </w:r>
          </w:p>
        </w:tc>
        <w:tc>
          <w:tcPr>
            <w:tcW w:w="533" w:type="pct"/>
            <w:vAlign w:val="center"/>
          </w:tcPr>
          <w:p w14:paraId="7229A3B1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105</w:t>
            </w:r>
          </w:p>
        </w:tc>
        <w:tc>
          <w:tcPr>
            <w:tcW w:w="566" w:type="pct"/>
            <w:vAlign w:val="center"/>
          </w:tcPr>
          <w:p w14:paraId="4279AFB7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111</w:t>
            </w:r>
          </w:p>
        </w:tc>
        <w:tc>
          <w:tcPr>
            <w:tcW w:w="499" w:type="pct"/>
            <w:vAlign w:val="center"/>
          </w:tcPr>
          <w:p w14:paraId="5156E76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54</w:t>
            </w:r>
          </w:p>
        </w:tc>
        <w:tc>
          <w:tcPr>
            <w:tcW w:w="537" w:type="pct"/>
            <w:vAlign w:val="center"/>
          </w:tcPr>
          <w:p w14:paraId="0DF85827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58</w:t>
            </w:r>
          </w:p>
        </w:tc>
        <w:tc>
          <w:tcPr>
            <w:tcW w:w="658" w:type="pct"/>
            <w:vAlign w:val="center"/>
          </w:tcPr>
          <w:p w14:paraId="0B5A7BB4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57</w:t>
            </w:r>
          </w:p>
        </w:tc>
      </w:tr>
      <w:tr w:rsidR="009D747C" w:rsidRPr="00DA3743" w14:paraId="2C233684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5B09E203" w14:textId="77777777" w:rsidR="004504AD" w:rsidRPr="00DA3743" w:rsidRDefault="004504AD" w:rsidP="003B2504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PASI</w:t>
            </w:r>
            <w:r w:rsidRPr="00DA3743">
              <w:rPr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75,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25308055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14</w:t>
            </w:r>
          </w:p>
          <w:p w14:paraId="50B7FE4A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(13%)</w:t>
            </w:r>
          </w:p>
        </w:tc>
        <w:tc>
          <w:tcPr>
            <w:tcW w:w="533" w:type="pct"/>
            <w:vAlign w:val="center"/>
          </w:tcPr>
          <w:p w14:paraId="3DA34CAD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64</w:t>
            </w:r>
          </w:p>
          <w:p w14:paraId="3CC162FD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(61%)</w:t>
            </w:r>
          </w:p>
        </w:tc>
        <w:tc>
          <w:tcPr>
            <w:tcW w:w="566" w:type="pct"/>
            <w:vAlign w:val="center"/>
          </w:tcPr>
          <w:p w14:paraId="61FF4B17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73</w:t>
            </w:r>
          </w:p>
          <w:p w14:paraId="19F0A0A0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(66%)</w:t>
            </w:r>
          </w:p>
        </w:tc>
        <w:tc>
          <w:tcPr>
            <w:tcW w:w="499" w:type="pct"/>
            <w:vAlign w:val="center"/>
          </w:tcPr>
          <w:p w14:paraId="3F4EE9D9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4</w:t>
            </w:r>
          </w:p>
          <w:p w14:paraId="516E0DDC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(7%)</w:t>
            </w:r>
          </w:p>
        </w:tc>
        <w:tc>
          <w:tcPr>
            <w:tcW w:w="537" w:type="pct"/>
            <w:vAlign w:val="center"/>
          </w:tcPr>
          <w:p w14:paraId="06169D92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31</w:t>
            </w:r>
          </w:p>
          <w:p w14:paraId="2CA7AC0D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(53%)</w:t>
            </w:r>
          </w:p>
        </w:tc>
        <w:tc>
          <w:tcPr>
            <w:tcW w:w="658" w:type="pct"/>
            <w:vAlign w:val="center"/>
          </w:tcPr>
          <w:p w14:paraId="37804989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32</w:t>
            </w:r>
          </w:p>
          <w:p w14:paraId="4F91EC4D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(56%)</w:t>
            </w:r>
          </w:p>
        </w:tc>
      </w:tr>
      <w:tr w:rsidR="009D747C" w:rsidRPr="00DA3743" w14:paraId="683D430D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5DEF390C" w14:textId="77777777" w:rsidR="004504AD" w:rsidRPr="00DA3743" w:rsidRDefault="004504AD" w:rsidP="003B2504">
            <w:pPr>
              <w:suppressAutoHyphens/>
              <w:adjustRightInd w:val="0"/>
              <w:snapToGrid w:val="0"/>
              <w:rPr>
                <w:b/>
                <w:sz w:val="20"/>
                <w:szCs w:val="20"/>
              </w:rPr>
            </w:pPr>
            <w:r w:rsidRPr="00DA3743">
              <w:rPr>
                <w:b/>
                <w:sz w:val="20"/>
                <w:szCs w:val="20"/>
              </w:rPr>
              <w:t>Numru</w:t>
            </w:r>
            <w:r w:rsidRPr="00DA3743">
              <w:rPr>
                <w:b/>
                <w:spacing w:val="-5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ta’</w:t>
            </w:r>
            <w:r w:rsidRPr="00DA3743">
              <w:rPr>
                <w:b/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pazjenti</w:t>
            </w:r>
            <w:r w:rsidRPr="00DA3743">
              <w:rPr>
                <w:b/>
                <w:spacing w:val="-5"/>
                <w:sz w:val="20"/>
                <w:szCs w:val="20"/>
              </w:rPr>
              <w:t xml:space="preserve"> </w:t>
            </w:r>
            <w:r w:rsidRPr="00DA3743">
              <w:rPr>
                <w:b/>
                <w:sz w:val="20"/>
                <w:szCs w:val="20"/>
              </w:rPr>
              <w:t>&gt; 100</w:t>
            </w:r>
            <w:r w:rsidRPr="00DA3743">
              <w:rPr>
                <w:b/>
                <w:spacing w:val="-6"/>
                <w:sz w:val="20"/>
                <w:szCs w:val="20"/>
              </w:rPr>
              <w:t> kg</w:t>
            </w:r>
          </w:p>
        </w:tc>
        <w:tc>
          <w:tcPr>
            <w:tcW w:w="499" w:type="pct"/>
            <w:vAlign w:val="center"/>
          </w:tcPr>
          <w:p w14:paraId="3D6C6C0F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52</w:t>
            </w:r>
          </w:p>
        </w:tc>
        <w:tc>
          <w:tcPr>
            <w:tcW w:w="533" w:type="pct"/>
            <w:vAlign w:val="center"/>
          </w:tcPr>
          <w:p w14:paraId="037A481B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52</w:t>
            </w:r>
          </w:p>
        </w:tc>
        <w:tc>
          <w:tcPr>
            <w:tcW w:w="566" w:type="pct"/>
            <w:vAlign w:val="center"/>
          </w:tcPr>
          <w:p w14:paraId="052CE052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50</w:t>
            </w:r>
          </w:p>
        </w:tc>
        <w:tc>
          <w:tcPr>
            <w:tcW w:w="499" w:type="pct"/>
            <w:vAlign w:val="center"/>
          </w:tcPr>
          <w:p w14:paraId="25A6593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30</w:t>
            </w:r>
          </w:p>
        </w:tc>
        <w:tc>
          <w:tcPr>
            <w:tcW w:w="537" w:type="pct"/>
            <w:vAlign w:val="center"/>
          </w:tcPr>
          <w:p w14:paraId="79B9925B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29</w:t>
            </w:r>
          </w:p>
        </w:tc>
        <w:tc>
          <w:tcPr>
            <w:tcW w:w="658" w:type="pct"/>
            <w:vAlign w:val="center"/>
          </w:tcPr>
          <w:p w14:paraId="5F30A52B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31</w:t>
            </w:r>
          </w:p>
        </w:tc>
      </w:tr>
      <w:tr w:rsidR="009D747C" w:rsidRPr="00DA3743" w14:paraId="1851CF87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11424129" w14:textId="77777777" w:rsidR="004504AD" w:rsidRPr="00DA3743" w:rsidRDefault="004504AD" w:rsidP="003B2504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ACR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20,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3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35CA89E7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10"/>
                <w:sz w:val="20"/>
                <w:szCs w:val="20"/>
              </w:rPr>
              <w:t>8</w:t>
            </w:r>
          </w:p>
          <w:p w14:paraId="36192BC0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(15%)</w:t>
            </w:r>
          </w:p>
        </w:tc>
        <w:tc>
          <w:tcPr>
            <w:tcW w:w="533" w:type="pct"/>
            <w:vAlign w:val="center"/>
          </w:tcPr>
          <w:p w14:paraId="7EB02D80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20</w:t>
            </w:r>
          </w:p>
          <w:p w14:paraId="47CE9603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(38%)</w:t>
            </w:r>
          </w:p>
        </w:tc>
        <w:tc>
          <w:tcPr>
            <w:tcW w:w="566" w:type="pct"/>
            <w:vAlign w:val="center"/>
          </w:tcPr>
          <w:p w14:paraId="5B5DDD82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23</w:t>
            </w:r>
          </w:p>
          <w:p w14:paraId="3B07BE10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(46%)</w:t>
            </w:r>
          </w:p>
        </w:tc>
        <w:tc>
          <w:tcPr>
            <w:tcW w:w="499" w:type="pct"/>
            <w:vAlign w:val="center"/>
          </w:tcPr>
          <w:p w14:paraId="33132CA0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10"/>
                <w:sz w:val="20"/>
                <w:szCs w:val="20"/>
              </w:rPr>
              <w:t>4</w:t>
            </w:r>
          </w:p>
          <w:p w14:paraId="01A3D48A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(13%)</w:t>
            </w:r>
          </w:p>
        </w:tc>
        <w:tc>
          <w:tcPr>
            <w:tcW w:w="537" w:type="pct"/>
            <w:vAlign w:val="center"/>
          </w:tcPr>
          <w:p w14:paraId="051D6084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13</w:t>
            </w:r>
          </w:p>
          <w:p w14:paraId="530C6C23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(45%)</w:t>
            </w:r>
          </w:p>
        </w:tc>
        <w:tc>
          <w:tcPr>
            <w:tcW w:w="658" w:type="pct"/>
            <w:vAlign w:val="center"/>
          </w:tcPr>
          <w:p w14:paraId="1E9D6B4B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12</w:t>
            </w:r>
          </w:p>
          <w:p w14:paraId="1829D80B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(39%)</w:t>
            </w:r>
          </w:p>
        </w:tc>
      </w:tr>
      <w:tr w:rsidR="009D747C" w:rsidRPr="00DA3743" w14:paraId="42DF42C7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159323FF" w14:textId="77777777" w:rsidR="004504AD" w:rsidRPr="00DA3743" w:rsidRDefault="004504AD" w:rsidP="003B2504">
            <w:pPr>
              <w:suppressAutoHyphens/>
              <w:adjustRightInd w:val="0"/>
              <w:snapToGrid w:val="0"/>
              <w:rPr>
                <w:i/>
                <w:sz w:val="20"/>
                <w:szCs w:val="20"/>
              </w:rPr>
            </w:pPr>
            <w:r w:rsidRPr="00DA3743">
              <w:rPr>
                <w:i/>
                <w:sz w:val="20"/>
                <w:szCs w:val="20"/>
              </w:rPr>
              <w:t>Numru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ta’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pazjenti</w:t>
            </w:r>
            <w:r w:rsidRPr="00DA3743">
              <w:rPr>
                <w:i/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>bi</w:t>
            </w:r>
            <w:r w:rsidRPr="00DA3743">
              <w:rPr>
                <w:i/>
                <w:spacing w:val="-8"/>
                <w:sz w:val="20"/>
                <w:szCs w:val="20"/>
              </w:rPr>
              <w:t xml:space="preserve"> </w:t>
            </w:r>
            <w:r w:rsidRPr="00DA3743">
              <w:rPr>
                <w:i/>
                <w:sz w:val="20"/>
                <w:szCs w:val="20"/>
              </w:rPr>
              <w:t xml:space="preserve">≥ 3% </w:t>
            </w:r>
            <w:r w:rsidRPr="00DA3743">
              <w:rPr>
                <w:i/>
                <w:spacing w:val="-4"/>
                <w:sz w:val="20"/>
                <w:szCs w:val="20"/>
              </w:rPr>
              <w:t>BSA</w:t>
            </w:r>
            <w:r w:rsidRPr="00DA3743">
              <w:rPr>
                <w:i/>
                <w:spacing w:val="-4"/>
                <w:sz w:val="20"/>
                <w:szCs w:val="20"/>
                <w:vertAlign w:val="superscript"/>
              </w:rPr>
              <w:t>d</w:t>
            </w:r>
          </w:p>
        </w:tc>
        <w:tc>
          <w:tcPr>
            <w:tcW w:w="499" w:type="pct"/>
            <w:vAlign w:val="center"/>
          </w:tcPr>
          <w:p w14:paraId="48D898B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41</w:t>
            </w:r>
          </w:p>
        </w:tc>
        <w:tc>
          <w:tcPr>
            <w:tcW w:w="533" w:type="pct"/>
            <w:vAlign w:val="center"/>
          </w:tcPr>
          <w:p w14:paraId="3867B5B1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40</w:t>
            </w:r>
          </w:p>
        </w:tc>
        <w:tc>
          <w:tcPr>
            <w:tcW w:w="566" w:type="pct"/>
            <w:vAlign w:val="center"/>
          </w:tcPr>
          <w:p w14:paraId="7DB221E3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38</w:t>
            </w:r>
          </w:p>
        </w:tc>
        <w:tc>
          <w:tcPr>
            <w:tcW w:w="499" w:type="pct"/>
            <w:vAlign w:val="center"/>
          </w:tcPr>
          <w:p w14:paraId="35CAF275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26</w:t>
            </w:r>
          </w:p>
        </w:tc>
        <w:tc>
          <w:tcPr>
            <w:tcW w:w="537" w:type="pct"/>
            <w:vAlign w:val="center"/>
          </w:tcPr>
          <w:p w14:paraId="45C4490C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22</w:t>
            </w:r>
          </w:p>
        </w:tc>
        <w:tc>
          <w:tcPr>
            <w:tcW w:w="658" w:type="pct"/>
            <w:vAlign w:val="center"/>
          </w:tcPr>
          <w:p w14:paraId="16332355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24</w:t>
            </w:r>
          </w:p>
        </w:tc>
      </w:tr>
      <w:tr w:rsidR="009D747C" w:rsidRPr="00DA3743" w14:paraId="62C265F5" w14:textId="77777777" w:rsidTr="003B2504">
        <w:trPr>
          <w:trHeight w:val="20"/>
        </w:trPr>
        <w:tc>
          <w:tcPr>
            <w:tcW w:w="1708" w:type="pct"/>
            <w:vAlign w:val="center"/>
          </w:tcPr>
          <w:p w14:paraId="0A11B067" w14:textId="77777777" w:rsidR="004504AD" w:rsidRPr="00DA3743" w:rsidRDefault="004504AD" w:rsidP="003B2504">
            <w:pPr>
              <w:suppressAutoHyphens/>
              <w:adjustRightInd w:val="0"/>
              <w:snapToGrid w:val="0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Rispons</w:t>
            </w:r>
            <w:r w:rsidRPr="00DA3743">
              <w:rPr>
                <w:spacing w:val="-4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PASI</w:t>
            </w:r>
            <w:r w:rsidRPr="00DA3743">
              <w:rPr>
                <w:spacing w:val="-6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75,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z w:val="20"/>
                <w:szCs w:val="20"/>
              </w:rPr>
              <w:t>N</w:t>
            </w:r>
            <w:r w:rsidRPr="00DA3743">
              <w:rPr>
                <w:spacing w:val="-2"/>
                <w:sz w:val="20"/>
                <w:szCs w:val="20"/>
              </w:rPr>
              <w:t xml:space="preserve"> </w:t>
            </w:r>
            <w:r w:rsidRPr="00DA3743">
              <w:rPr>
                <w:spacing w:val="-5"/>
                <w:sz w:val="20"/>
                <w:szCs w:val="20"/>
              </w:rPr>
              <w:t>(%)</w:t>
            </w:r>
          </w:p>
        </w:tc>
        <w:tc>
          <w:tcPr>
            <w:tcW w:w="499" w:type="pct"/>
            <w:vAlign w:val="center"/>
          </w:tcPr>
          <w:p w14:paraId="63A9064E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2</w:t>
            </w:r>
          </w:p>
          <w:p w14:paraId="6663C297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4"/>
                <w:sz w:val="20"/>
                <w:szCs w:val="20"/>
              </w:rPr>
              <w:t>(5%)</w:t>
            </w:r>
          </w:p>
        </w:tc>
        <w:tc>
          <w:tcPr>
            <w:tcW w:w="533" w:type="pct"/>
            <w:vAlign w:val="center"/>
          </w:tcPr>
          <w:p w14:paraId="1C2CF60C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19</w:t>
            </w:r>
          </w:p>
          <w:p w14:paraId="03E7E003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(48%)</w:t>
            </w:r>
          </w:p>
        </w:tc>
        <w:tc>
          <w:tcPr>
            <w:tcW w:w="566" w:type="pct"/>
            <w:vAlign w:val="center"/>
          </w:tcPr>
          <w:p w14:paraId="718988A9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20</w:t>
            </w:r>
          </w:p>
          <w:p w14:paraId="444CB6BA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(53%)</w:t>
            </w:r>
          </w:p>
        </w:tc>
        <w:tc>
          <w:tcPr>
            <w:tcW w:w="499" w:type="pct"/>
            <w:vAlign w:val="center"/>
          </w:tcPr>
          <w:p w14:paraId="4E0AD6CF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10"/>
                <w:sz w:val="20"/>
                <w:szCs w:val="20"/>
              </w:rPr>
              <w:t>0</w:t>
            </w:r>
          </w:p>
        </w:tc>
        <w:tc>
          <w:tcPr>
            <w:tcW w:w="537" w:type="pct"/>
            <w:vAlign w:val="center"/>
          </w:tcPr>
          <w:p w14:paraId="10DFA9DB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5"/>
                <w:sz w:val="20"/>
                <w:szCs w:val="20"/>
              </w:rPr>
              <w:t>10</w:t>
            </w:r>
          </w:p>
          <w:p w14:paraId="6F83E430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(45%)</w:t>
            </w:r>
          </w:p>
        </w:tc>
        <w:tc>
          <w:tcPr>
            <w:tcW w:w="658" w:type="pct"/>
            <w:vAlign w:val="center"/>
          </w:tcPr>
          <w:p w14:paraId="31D5F708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z w:val="20"/>
                <w:szCs w:val="20"/>
              </w:rPr>
              <w:t>13</w:t>
            </w:r>
          </w:p>
          <w:p w14:paraId="7872AF77" w14:textId="77777777" w:rsidR="004504AD" w:rsidRPr="00DA3743" w:rsidRDefault="004504AD" w:rsidP="003B2504">
            <w:pPr>
              <w:suppressAutoHyphens/>
              <w:adjustRightInd w:val="0"/>
              <w:snapToGrid w:val="0"/>
              <w:jc w:val="center"/>
              <w:rPr>
                <w:sz w:val="20"/>
                <w:szCs w:val="20"/>
              </w:rPr>
            </w:pPr>
            <w:r w:rsidRPr="00DA3743">
              <w:rPr>
                <w:spacing w:val="-2"/>
                <w:sz w:val="20"/>
                <w:szCs w:val="20"/>
              </w:rPr>
              <w:t>(54%)</w:t>
            </w:r>
          </w:p>
        </w:tc>
      </w:tr>
    </w:tbl>
    <w:p w14:paraId="56CE606A" w14:textId="77777777" w:rsidR="004504AD" w:rsidRPr="00DA3743" w:rsidRDefault="004504AD" w:rsidP="004504AD">
      <w:pPr>
        <w:suppressAutoHyphens/>
        <w:rPr>
          <w:sz w:val="18"/>
          <w:szCs w:val="18"/>
        </w:rPr>
      </w:pPr>
      <w:r w:rsidRPr="00DA3743">
        <w:rPr>
          <w:sz w:val="18"/>
          <w:szCs w:val="18"/>
          <w:vertAlign w:val="superscript"/>
        </w:rPr>
        <w:t>a</w:t>
      </w:r>
      <w:r w:rsidRPr="00DA3743">
        <w:rPr>
          <w:sz w:val="18"/>
          <w:szCs w:val="18"/>
        </w:rPr>
        <w:t xml:space="preserve"> p &lt; 0.001</w:t>
      </w:r>
    </w:p>
    <w:p w14:paraId="46559860" w14:textId="77777777" w:rsidR="004504AD" w:rsidRPr="00DA3743" w:rsidRDefault="004504AD" w:rsidP="004504AD">
      <w:pPr>
        <w:suppressAutoHyphens/>
        <w:rPr>
          <w:sz w:val="18"/>
          <w:szCs w:val="18"/>
        </w:rPr>
      </w:pPr>
      <w:r w:rsidRPr="00DA3743">
        <w:rPr>
          <w:sz w:val="18"/>
          <w:szCs w:val="18"/>
          <w:vertAlign w:val="superscript"/>
        </w:rPr>
        <w:t>b</w:t>
      </w:r>
      <w:r w:rsidRPr="00DA3743">
        <w:rPr>
          <w:sz w:val="18"/>
          <w:szCs w:val="18"/>
        </w:rPr>
        <w:t xml:space="preserve"> p &lt; 0.05</w:t>
      </w:r>
    </w:p>
    <w:p w14:paraId="5CC37ADB" w14:textId="77777777" w:rsidR="004504AD" w:rsidRPr="00DA3743" w:rsidRDefault="004504AD" w:rsidP="004504AD">
      <w:pPr>
        <w:suppressAutoHyphens/>
        <w:rPr>
          <w:sz w:val="18"/>
          <w:szCs w:val="18"/>
        </w:rPr>
      </w:pPr>
      <w:r w:rsidRPr="00DA3743">
        <w:rPr>
          <w:sz w:val="18"/>
          <w:szCs w:val="18"/>
          <w:vertAlign w:val="superscript"/>
        </w:rPr>
        <w:t>c</w:t>
      </w:r>
      <w:r w:rsidRPr="00DA3743">
        <w:rPr>
          <w:sz w:val="18"/>
          <w:szCs w:val="18"/>
        </w:rPr>
        <w:t xml:space="preserve"> p = NS</w:t>
      </w:r>
    </w:p>
    <w:p w14:paraId="524D178C" w14:textId="77777777" w:rsidR="004504AD" w:rsidRPr="00DA3743" w:rsidRDefault="004504AD" w:rsidP="004504AD">
      <w:pPr>
        <w:suppressAutoHyphens/>
        <w:rPr>
          <w:sz w:val="18"/>
          <w:szCs w:val="18"/>
        </w:rPr>
      </w:pPr>
      <w:r w:rsidRPr="00DA3743">
        <w:rPr>
          <w:sz w:val="18"/>
          <w:szCs w:val="18"/>
          <w:vertAlign w:val="superscript"/>
        </w:rPr>
        <w:t>d</w:t>
      </w:r>
      <w:r w:rsidRPr="00DA3743">
        <w:rPr>
          <w:sz w:val="18"/>
          <w:szCs w:val="18"/>
        </w:rPr>
        <w:t xml:space="preserve"> Numru ta’ pazjenti b’≥ 3% BSA psorijasi b’involviment tal-ġilda fil-linja bażi</w:t>
      </w:r>
    </w:p>
    <w:p w14:paraId="728D3697" w14:textId="77777777" w:rsidR="004504AD" w:rsidRPr="00DA3743" w:rsidRDefault="004504AD" w:rsidP="004504AD">
      <w:pPr>
        <w:suppressAutoHyphens/>
        <w:rPr>
          <w:sz w:val="18"/>
          <w:szCs w:val="18"/>
        </w:rPr>
      </w:pPr>
    </w:p>
    <w:p w14:paraId="2E742BCD" w14:textId="77777777" w:rsidR="004504AD" w:rsidRPr="00DA3743" w:rsidRDefault="004504AD" w:rsidP="004504AD">
      <w:pPr>
        <w:suppressAutoHyphens/>
      </w:pPr>
      <w:r w:rsidRPr="00DA3743">
        <w:t>Reazzjonijiet favorevoli għal ACR 20, 50 u 70 komplew jitjiebu jew inżammu sal-Ġimgħa 52</w:t>
      </w:r>
      <w:r w:rsidRPr="00DA3743">
        <w:rPr>
          <w:spacing w:val="80"/>
        </w:rPr>
        <w:t xml:space="preserve"> </w:t>
      </w:r>
      <w:r w:rsidRPr="00DA3743">
        <w:t>(Studji 1 u 2 ta’ PsA) u Ġimgħa 100 (Studju 1 ta’ PsA). Fi Studju 1 ta’ PsA, reazzjonijiet favorevoli għal ACR 20 fil-Ġimgħa 100 inkisbu minn 57% u 64%, għal 45 mg u 90 mg, rispettivament. Fi Studju</w:t>
      </w:r>
      <w:r w:rsidRPr="00DA3743">
        <w:rPr>
          <w:spacing w:val="-2"/>
        </w:rPr>
        <w:t> </w:t>
      </w:r>
      <w:r w:rsidRPr="00DA3743">
        <w:t>2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PsA,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favorevoli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1"/>
        </w:rPr>
        <w:t xml:space="preserve"> </w:t>
      </w:r>
      <w:r w:rsidRPr="00DA3743">
        <w:t>ACR</w:t>
      </w:r>
      <w:r w:rsidRPr="00DA3743">
        <w:rPr>
          <w:spacing w:val="-3"/>
        </w:rPr>
        <w:t xml:space="preserve"> </w:t>
      </w:r>
      <w:r w:rsidRPr="00DA3743">
        <w:t>20</w:t>
      </w:r>
      <w:r w:rsidRPr="00DA3743">
        <w:rPr>
          <w:spacing w:val="-3"/>
        </w:rPr>
        <w:t xml:space="preserve"> </w:t>
      </w:r>
      <w:r w:rsidRPr="00DA3743">
        <w:t>fil-Ġimgħa</w:t>
      </w:r>
      <w:r w:rsidRPr="00DA3743">
        <w:rPr>
          <w:spacing w:val="-2"/>
        </w:rPr>
        <w:t xml:space="preserve"> </w:t>
      </w:r>
      <w:r w:rsidRPr="00DA3743">
        <w:t>52</w:t>
      </w:r>
      <w:r w:rsidRPr="00DA3743">
        <w:rPr>
          <w:spacing w:val="-3"/>
        </w:rPr>
        <w:t xml:space="preserve"> </w:t>
      </w:r>
      <w:r w:rsidRPr="00DA3743">
        <w:t>inkisbu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47%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48%,</w:t>
      </w:r>
      <w:r w:rsidRPr="00DA3743">
        <w:rPr>
          <w:spacing w:val="-3"/>
        </w:rPr>
        <w:t xml:space="preserve"> </w:t>
      </w:r>
      <w:r w:rsidRPr="00DA3743">
        <w:t>għal 45 mg u 90 mg, rispettivament.</w:t>
      </w:r>
    </w:p>
    <w:p w14:paraId="39C13582" w14:textId="77777777" w:rsidR="004504AD" w:rsidRPr="00DA3743" w:rsidRDefault="004504AD" w:rsidP="004504AD">
      <w:pPr>
        <w:suppressAutoHyphens/>
      </w:pPr>
    </w:p>
    <w:p w14:paraId="442E947E" w14:textId="77777777" w:rsidR="004504AD" w:rsidRPr="00DA3743" w:rsidRDefault="004504AD" w:rsidP="004504AD">
      <w:pPr>
        <w:suppressAutoHyphens/>
      </w:pPr>
      <w:r w:rsidRPr="00DA3743">
        <w:t>Il-proporzjon ta’ pazjenti li kisbu rispons ta’ kriterja ta’ rispons modifikat PsA (PsARC) kien ukoll ikbar b’mod sinifikanti fil-gruppi ta’ ustekinumab meta mqabbel mal-plaċebo f’Ġimgħa 24. Risponsi PsARC inżammu sal-Ġimgħat 52 u 100. Proporzjon ogħla ta’ pazjenti kkurati b’ustekinumab li kellhom spondilite b’artrite periferali bħala l-preżentazzjoni primarja tagħhom, wera 50 u 70 fil-mija titjib</w:t>
      </w:r>
      <w:r w:rsidRPr="00DA3743">
        <w:rPr>
          <w:spacing w:val="-2"/>
        </w:rPr>
        <w:t xml:space="preserve"> </w:t>
      </w:r>
      <w:r w:rsidRPr="00DA3743">
        <w:t>fil-punteġġi</w:t>
      </w:r>
      <w:r w:rsidRPr="00DA3743">
        <w:rPr>
          <w:spacing w:val="-3"/>
        </w:rPr>
        <w:t xml:space="preserve"> </w:t>
      </w:r>
      <w:r w:rsidRPr="00DA3743">
        <w:t>Bath</w:t>
      </w:r>
      <w:r w:rsidRPr="00DA3743">
        <w:rPr>
          <w:spacing w:val="-3"/>
        </w:rPr>
        <w:t xml:space="preserve"> </w:t>
      </w:r>
      <w:r w:rsidRPr="00DA3743">
        <w:t>Ankylosing</w:t>
      </w:r>
      <w:r w:rsidRPr="00DA3743">
        <w:rPr>
          <w:spacing w:val="-3"/>
        </w:rPr>
        <w:t xml:space="preserve"> </w:t>
      </w:r>
      <w:r w:rsidRPr="00DA3743">
        <w:t>Spondylitis</w:t>
      </w:r>
      <w:r w:rsidRPr="00DA3743">
        <w:rPr>
          <w:spacing w:val="-3"/>
        </w:rPr>
        <w:t xml:space="preserve"> </w:t>
      </w:r>
      <w:r w:rsidRPr="00DA3743">
        <w:t>Disease</w:t>
      </w:r>
      <w:r w:rsidRPr="00DA3743">
        <w:rPr>
          <w:spacing w:val="-3"/>
        </w:rPr>
        <w:t xml:space="preserve"> </w:t>
      </w:r>
      <w:r w:rsidRPr="00DA3743">
        <w:t>Activity</w:t>
      </w:r>
      <w:r w:rsidRPr="00DA3743">
        <w:rPr>
          <w:spacing w:val="-3"/>
        </w:rPr>
        <w:t xml:space="preserve"> </w:t>
      </w:r>
      <w:r w:rsidRPr="00DA3743">
        <w:t>Index</w:t>
      </w:r>
      <w:r w:rsidRPr="00DA3743">
        <w:rPr>
          <w:spacing w:val="-3"/>
        </w:rPr>
        <w:t xml:space="preserve"> </w:t>
      </w:r>
      <w:r w:rsidRPr="00DA3743">
        <w:t>(BASDAI)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mqabbel</w:t>
      </w:r>
      <w:r w:rsidRPr="00DA3743">
        <w:rPr>
          <w:spacing w:val="-3"/>
        </w:rPr>
        <w:t xml:space="preserve"> </w:t>
      </w:r>
      <w:r w:rsidRPr="00DA3743">
        <w:t>mal</w:t>
      </w:r>
      <w:r w:rsidRPr="00DA3743">
        <w:noBreakHyphen/>
        <w:t>plaċebo f’Ġimgħa 24.</w:t>
      </w:r>
    </w:p>
    <w:p w14:paraId="4A037E90" w14:textId="77777777" w:rsidR="004504AD" w:rsidRPr="00DA3743" w:rsidRDefault="004504AD" w:rsidP="004504AD">
      <w:pPr>
        <w:suppressAutoHyphens/>
      </w:pPr>
    </w:p>
    <w:p w14:paraId="031B3D86" w14:textId="77777777" w:rsidR="004504AD" w:rsidRPr="00DA3743" w:rsidRDefault="004504AD" w:rsidP="004504AD">
      <w:pPr>
        <w:suppressAutoHyphens/>
      </w:pPr>
      <w:r w:rsidRPr="00DA3743">
        <w:t>Risponsi osservati fil-gruppi kkurati b’ustekinumab kienu simili f’pazjenti li qed jirċievu u ma kinux qed</w:t>
      </w:r>
      <w:r w:rsidRPr="00DA3743">
        <w:rPr>
          <w:spacing w:val="-2"/>
        </w:rPr>
        <w:t xml:space="preserve"> </w:t>
      </w:r>
      <w:r w:rsidRPr="00DA3743">
        <w:t>jirċievu</w:t>
      </w:r>
      <w:r w:rsidRPr="00DA3743">
        <w:rPr>
          <w:spacing w:val="-3"/>
        </w:rPr>
        <w:t xml:space="preserve"> </w:t>
      </w:r>
      <w:r w:rsidRPr="00DA3743">
        <w:t>MTX</w:t>
      </w:r>
      <w:r w:rsidRPr="00DA3743">
        <w:rPr>
          <w:spacing w:val="-3"/>
        </w:rPr>
        <w:t xml:space="preserve"> </w:t>
      </w:r>
      <w:r w:rsidRPr="00DA3743">
        <w:t>fl-istess</w:t>
      </w:r>
      <w:r w:rsidRPr="00DA3743">
        <w:rPr>
          <w:spacing w:val="-4"/>
        </w:rPr>
        <w:t xml:space="preserve"> </w:t>
      </w:r>
      <w:r w:rsidRPr="00DA3743">
        <w:t>ħin,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nżammu</w:t>
      </w:r>
      <w:r w:rsidRPr="00DA3743">
        <w:rPr>
          <w:spacing w:val="-3"/>
        </w:rPr>
        <w:t xml:space="preserve"> </w:t>
      </w:r>
      <w:r w:rsidRPr="00DA3743">
        <w:t>sal-Ġimgħat 52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> </w:t>
      </w:r>
      <w:r w:rsidRPr="00DA3743">
        <w:t>100.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kkurati</w:t>
      </w:r>
      <w:r w:rsidRPr="00DA3743">
        <w:rPr>
          <w:spacing w:val="-3"/>
        </w:rPr>
        <w:t xml:space="preserve"> </w:t>
      </w:r>
      <w:r w:rsidRPr="00DA3743">
        <w:t>fil-passat</w:t>
      </w:r>
      <w:r w:rsidRPr="00DA3743">
        <w:rPr>
          <w:spacing w:val="-3"/>
        </w:rPr>
        <w:t xml:space="preserve"> </w:t>
      </w:r>
      <w:r w:rsidRPr="00DA3743">
        <w:t>b’mediċini kontra TNFα li rċivew ustekinumab, kisbu rispons ikbar f’Ġimgħa 24 minn pazjenti li rċivew plaċebo (ACR</w:t>
      </w:r>
      <w:r w:rsidRPr="00DA3743">
        <w:rPr>
          <w:spacing w:val="-2"/>
        </w:rPr>
        <w:t xml:space="preserve"> </w:t>
      </w:r>
      <w:r w:rsidRPr="00DA3743">
        <w:t>20</w:t>
      </w:r>
      <w:r w:rsidRPr="00DA3743">
        <w:rPr>
          <w:spacing w:val="-2"/>
        </w:rPr>
        <w:t xml:space="preserve"> </w:t>
      </w:r>
      <w:r w:rsidRPr="00DA3743">
        <w:t>rispons</w:t>
      </w:r>
      <w:r w:rsidRPr="00DA3743">
        <w:rPr>
          <w:spacing w:val="-2"/>
        </w:rPr>
        <w:t xml:space="preserve"> </w:t>
      </w:r>
      <w:r w:rsidRPr="00DA3743">
        <w:t>f’Ġimgħa 24</w:t>
      </w:r>
      <w:r w:rsidRPr="00DA3743">
        <w:rPr>
          <w:spacing w:val="-1"/>
        </w:rPr>
        <w:t xml:space="preserve"> </w:t>
      </w:r>
      <w:r w:rsidRPr="00DA3743">
        <w:t>għal</w:t>
      </w:r>
      <w:r w:rsidRPr="00DA3743">
        <w:rPr>
          <w:spacing w:val="-1"/>
        </w:rPr>
        <w:t xml:space="preserve"> </w:t>
      </w:r>
      <w:r w:rsidRPr="00DA3743">
        <w:t>45</w:t>
      </w:r>
      <w:r w:rsidRPr="00DA3743">
        <w:rPr>
          <w:spacing w:val="-1"/>
        </w:rPr>
        <w:t> mg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90 mg</w:t>
      </w:r>
      <w:r w:rsidRPr="00DA3743">
        <w:rPr>
          <w:spacing w:val="-2"/>
        </w:rPr>
        <w:t xml:space="preserve"> </w:t>
      </w:r>
      <w:r w:rsidRPr="00DA3743">
        <w:t>kien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37%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34%,</w:t>
      </w:r>
      <w:r w:rsidRPr="00DA3743">
        <w:rPr>
          <w:spacing w:val="-2"/>
        </w:rPr>
        <w:t xml:space="preserve"> </w:t>
      </w:r>
      <w:r w:rsidRPr="00DA3743">
        <w:t>rispettivament,</w:t>
      </w:r>
      <w:r w:rsidRPr="00DA3743">
        <w:rPr>
          <w:spacing w:val="-2"/>
        </w:rPr>
        <w:t xml:space="preserve"> </w:t>
      </w:r>
      <w:r w:rsidRPr="00DA3743">
        <w:t>meta</w:t>
      </w:r>
      <w:r w:rsidRPr="00DA3743">
        <w:rPr>
          <w:spacing w:val="-2"/>
        </w:rPr>
        <w:t xml:space="preserve"> </w:t>
      </w:r>
      <w:r w:rsidRPr="00DA3743">
        <w:t>mqabbla ma’ plaċebo 15%; p &lt; 0.05), u r-risponsi nżammu sal-Ġimgħa 52.</w:t>
      </w:r>
    </w:p>
    <w:p w14:paraId="4713DDAD" w14:textId="77777777" w:rsidR="004504AD" w:rsidRPr="00DA3743" w:rsidRDefault="004504AD" w:rsidP="004504AD">
      <w:pPr>
        <w:suppressAutoHyphens/>
      </w:pPr>
    </w:p>
    <w:p w14:paraId="602BFED4" w14:textId="77777777" w:rsidR="004504AD" w:rsidRPr="00DA3743" w:rsidRDefault="004504AD" w:rsidP="004504AD">
      <w:pPr>
        <w:suppressAutoHyphens/>
      </w:pPr>
      <w:r w:rsidRPr="00DA3743">
        <w:t>Għal pazjenti b’entesite u/jew daktilite fil-linja bażi, fi Studju 1 ta’ PsA, titjib sinifikanti fil-punteġġ ta’</w:t>
      </w:r>
      <w:r w:rsidRPr="00DA3743">
        <w:rPr>
          <w:spacing w:val="-3"/>
        </w:rPr>
        <w:t xml:space="preserve"> </w:t>
      </w:r>
      <w:r w:rsidRPr="00DA3743">
        <w:t>entesite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dactilite</w:t>
      </w:r>
      <w:r w:rsidRPr="00DA3743">
        <w:rPr>
          <w:spacing w:val="-3"/>
        </w:rPr>
        <w:t xml:space="preserve"> </w:t>
      </w:r>
      <w:r w:rsidRPr="00DA3743">
        <w:t>ġie</w:t>
      </w:r>
      <w:r w:rsidRPr="00DA3743">
        <w:rPr>
          <w:spacing w:val="-3"/>
        </w:rPr>
        <w:t xml:space="preserve"> </w:t>
      </w:r>
      <w:r w:rsidRPr="00DA3743">
        <w:t>osservat</w:t>
      </w:r>
      <w:r w:rsidRPr="00DA3743">
        <w:rPr>
          <w:spacing w:val="-3"/>
        </w:rPr>
        <w:t xml:space="preserve"> </w:t>
      </w:r>
      <w:r w:rsidRPr="00DA3743">
        <w:t>fil-gruppi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mqabbel</w:t>
      </w:r>
      <w:r w:rsidRPr="00DA3743">
        <w:rPr>
          <w:spacing w:val="-3"/>
        </w:rPr>
        <w:t xml:space="preserve"> </w:t>
      </w:r>
      <w:r w:rsidRPr="00DA3743">
        <w:t>mal-plaċebo</w:t>
      </w:r>
      <w:r w:rsidRPr="00DA3743">
        <w:rPr>
          <w:spacing w:val="-4"/>
        </w:rPr>
        <w:t xml:space="preserve"> </w:t>
      </w:r>
      <w:r w:rsidRPr="00DA3743">
        <w:t>f’Ġimgħa</w:t>
      </w:r>
      <w:r w:rsidRPr="00DA3743">
        <w:rPr>
          <w:spacing w:val="-2"/>
        </w:rPr>
        <w:t> </w:t>
      </w:r>
      <w:r w:rsidRPr="00DA3743">
        <w:t xml:space="preserve">24. Fi Studju 2 ta’ PsA, titjib sinifikanti fil-punteġġ tal-entesite u t-titjib numeriku (mhux sinifikanti </w:t>
      </w:r>
      <w:r w:rsidRPr="00DA3743">
        <w:lastRenderedPageBreak/>
        <w:t>b’mod statistiku) fil-punteġġ ta’ daktilite ġie osservat fil-grupp ta’ ustekinumab 90 mg meta mqabbel mal-plaċebo f’Ġimgħa 24. Titjib fil-punteġġ ta’ entesite u l-punteġġ ta’ daktilite inżammu sal- Ġimgħat 52 u 100.</w:t>
      </w:r>
    </w:p>
    <w:p w14:paraId="12DBF8B7" w14:textId="77777777" w:rsidR="004504AD" w:rsidRPr="00DA3743" w:rsidRDefault="004504AD" w:rsidP="004504AD">
      <w:pPr>
        <w:suppressAutoHyphens/>
      </w:pPr>
    </w:p>
    <w:p w14:paraId="1BE134F6" w14:textId="77777777" w:rsidR="004504AD" w:rsidRPr="00DA3743" w:rsidRDefault="004504AD" w:rsidP="004504AD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Rispons</w:t>
      </w:r>
      <w:r w:rsidRPr="00DA3743">
        <w:rPr>
          <w:i/>
          <w:spacing w:val="-7"/>
          <w:u w:val="single"/>
        </w:rPr>
        <w:t xml:space="preserve"> </w:t>
      </w:r>
      <w:r w:rsidRPr="00DA3743">
        <w:rPr>
          <w:i/>
          <w:spacing w:val="-2"/>
          <w:u w:val="single"/>
        </w:rPr>
        <w:t>Radjugrafiku</w:t>
      </w:r>
    </w:p>
    <w:p w14:paraId="29B988DA" w14:textId="77777777" w:rsidR="004504AD" w:rsidRPr="00DA3743" w:rsidRDefault="004504AD" w:rsidP="004504AD">
      <w:pPr>
        <w:keepNext/>
        <w:suppressAutoHyphens/>
        <w:rPr>
          <w:iCs/>
        </w:rPr>
      </w:pPr>
    </w:p>
    <w:p w14:paraId="4DC3D19C" w14:textId="77777777" w:rsidR="004504AD" w:rsidRPr="00DA3743" w:rsidRDefault="004504AD" w:rsidP="004504AD">
      <w:pPr>
        <w:suppressAutoHyphens/>
      </w:pPr>
      <w:r w:rsidRPr="00DA3743">
        <w:t>Ħsara strutturali kemm fl-idejn kif ukoll fis-saqajn kienet espressa bħala bidla fil-punteġġ totali van der</w:t>
      </w:r>
      <w:r w:rsidRPr="00DA3743">
        <w:rPr>
          <w:spacing w:val="-4"/>
        </w:rPr>
        <w:t xml:space="preserve"> </w:t>
      </w:r>
      <w:r w:rsidRPr="00DA3743">
        <w:t>Heijde-Sharp</w:t>
      </w:r>
      <w:r w:rsidRPr="00DA3743">
        <w:rPr>
          <w:spacing w:val="-3"/>
        </w:rPr>
        <w:t xml:space="preserve"> </w:t>
      </w:r>
      <w:r w:rsidRPr="00DA3743">
        <w:t>(punteġġ</w:t>
      </w:r>
      <w:r w:rsidRPr="00DA3743">
        <w:rPr>
          <w:spacing w:val="-6"/>
        </w:rPr>
        <w:t xml:space="preserve"> </w:t>
      </w:r>
      <w:r w:rsidRPr="00DA3743">
        <w:t>vdH-S),</w:t>
      </w:r>
      <w:r w:rsidRPr="00DA3743">
        <w:rPr>
          <w:spacing w:val="-3"/>
        </w:rPr>
        <w:t xml:space="preserve"> </w:t>
      </w:r>
      <w:r w:rsidRPr="00DA3743">
        <w:t>modifikat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PsA</w:t>
      </w:r>
      <w:r w:rsidRPr="00DA3743">
        <w:rPr>
          <w:spacing w:val="-3"/>
        </w:rPr>
        <w:t xml:space="preserve"> </w:t>
      </w:r>
      <w:r w:rsidRPr="00DA3743">
        <w:t>biż-żieda</w:t>
      </w:r>
      <w:r w:rsidRPr="00DA3743">
        <w:rPr>
          <w:spacing w:val="-3"/>
        </w:rPr>
        <w:t xml:space="preserve"> </w:t>
      </w:r>
      <w:r w:rsidRPr="00DA3743">
        <w:t>tal-ġogi</w:t>
      </w:r>
      <w:r w:rsidRPr="00DA3743">
        <w:rPr>
          <w:spacing w:val="-4"/>
        </w:rPr>
        <w:t xml:space="preserve"> </w:t>
      </w:r>
      <w:r w:rsidRPr="00DA3743">
        <w:t>interfalanġeali</w:t>
      </w:r>
      <w:r w:rsidRPr="00DA3743">
        <w:rPr>
          <w:spacing w:val="-4"/>
        </w:rPr>
        <w:t xml:space="preserve"> </w:t>
      </w:r>
      <w:r w:rsidRPr="00DA3743">
        <w:t>distali</w:t>
      </w:r>
      <w:r w:rsidRPr="00DA3743">
        <w:rPr>
          <w:spacing w:val="-4"/>
        </w:rPr>
        <w:t xml:space="preserve"> </w:t>
      </w:r>
      <w:r w:rsidRPr="00DA3743">
        <w:t>tal-id, mqabbla mal-linja bażi. Saret analiżi integrata speċifikata minn qabel li għaqqdet id-dejta minn 927 individwu kemm fi Studju 1 kif ukoll 2 ta’ PsA. Ustekinumab wera tnaqqis statistikament sinifikanti</w:t>
      </w:r>
      <w:r w:rsidRPr="00DA3743">
        <w:rPr>
          <w:spacing w:val="-3"/>
        </w:rPr>
        <w:t xml:space="preserve"> </w:t>
      </w:r>
      <w:r w:rsidRPr="00DA3743">
        <w:t>fir-rata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progressjoni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ħsara</w:t>
      </w:r>
      <w:r w:rsidRPr="00DA3743">
        <w:rPr>
          <w:spacing w:val="-3"/>
        </w:rPr>
        <w:t xml:space="preserve"> </w:t>
      </w:r>
      <w:r w:rsidRPr="00DA3743">
        <w:t>strutturali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mqabbel</w:t>
      </w:r>
      <w:r w:rsidRPr="00DA3743">
        <w:rPr>
          <w:spacing w:val="-3"/>
        </w:rPr>
        <w:t xml:space="preserve"> </w:t>
      </w:r>
      <w:r w:rsidRPr="00DA3743">
        <w:t>mal-plaċebo,</w:t>
      </w:r>
      <w:r w:rsidRPr="00DA3743">
        <w:rPr>
          <w:spacing w:val="-3"/>
        </w:rPr>
        <w:t xml:space="preserve"> </w:t>
      </w:r>
      <w:r w:rsidRPr="00DA3743">
        <w:t>kif</w:t>
      </w:r>
      <w:r w:rsidRPr="00DA3743">
        <w:rPr>
          <w:spacing w:val="-3"/>
        </w:rPr>
        <w:t xml:space="preserve"> </w:t>
      </w:r>
      <w:r w:rsidRPr="00DA3743">
        <w:t>tkejjel</w:t>
      </w:r>
      <w:r w:rsidRPr="00DA3743">
        <w:rPr>
          <w:spacing w:val="-3"/>
        </w:rPr>
        <w:t xml:space="preserve"> </w:t>
      </w:r>
      <w:r w:rsidRPr="00DA3743">
        <w:t>mill-bidla mil-linja bażi sal-Ġimgħa 24 fil-punteġġ totali mmodifikat vdH-S (medja ± punteġġ SD kien 0.97 ± 3.85 fil-grupp ta’ plaċebo meta mqabbel ma’ 0.40 ± 2.11 u 0.39 ± 2.40 fil-gruppi ta’ ustekinumab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45</w:t>
      </w:r>
      <w:r w:rsidRPr="00DA3743">
        <w:rPr>
          <w:spacing w:val="-1"/>
        </w:rPr>
        <w:t> mg</w:t>
      </w:r>
      <w:r w:rsidRPr="00DA3743">
        <w:rPr>
          <w:spacing w:val="-4"/>
        </w:rPr>
        <w:t xml:space="preserve"> </w:t>
      </w:r>
      <w:r w:rsidRPr="00DA3743">
        <w:t>(p &lt; 0.05)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90</w:t>
      </w:r>
      <w:r w:rsidRPr="00DA3743">
        <w:rPr>
          <w:spacing w:val="-1"/>
        </w:rPr>
        <w:t> mg</w:t>
      </w:r>
      <w:r w:rsidRPr="00DA3743">
        <w:rPr>
          <w:spacing w:val="-4"/>
        </w:rPr>
        <w:t xml:space="preserve"> </w:t>
      </w:r>
      <w:r w:rsidRPr="00DA3743">
        <w:t>(p &lt; 0.001),</w:t>
      </w:r>
      <w:r w:rsidRPr="00DA3743">
        <w:rPr>
          <w:spacing w:val="-2"/>
        </w:rPr>
        <w:t xml:space="preserve"> </w:t>
      </w:r>
      <w:r w:rsidRPr="00DA3743">
        <w:t>rispettivament).</w:t>
      </w:r>
      <w:r w:rsidRPr="00DA3743">
        <w:rPr>
          <w:spacing w:val="-2"/>
        </w:rPr>
        <w:t xml:space="preserve"> </w:t>
      </w:r>
      <w:r w:rsidRPr="00DA3743">
        <w:t>Dan</w:t>
      </w:r>
      <w:r w:rsidRPr="00DA3743">
        <w:rPr>
          <w:spacing w:val="-2"/>
        </w:rPr>
        <w:t xml:space="preserve"> </w:t>
      </w:r>
      <w:r w:rsidRPr="00DA3743">
        <w:t>l-effett</w:t>
      </w:r>
      <w:r w:rsidRPr="00DA3743">
        <w:rPr>
          <w:spacing w:val="-2"/>
        </w:rPr>
        <w:t xml:space="preserve"> </w:t>
      </w:r>
      <w:r w:rsidRPr="00DA3743">
        <w:t>ġie</w:t>
      </w:r>
      <w:r w:rsidRPr="00DA3743">
        <w:rPr>
          <w:spacing w:val="-2"/>
        </w:rPr>
        <w:t xml:space="preserve"> </w:t>
      </w:r>
      <w:r w:rsidRPr="00DA3743">
        <w:t>mill-Istudju</w:t>
      </w:r>
      <w:r w:rsidRPr="00DA3743">
        <w:rPr>
          <w:spacing w:val="-1"/>
        </w:rPr>
        <w:t xml:space="preserve"> </w:t>
      </w:r>
      <w:r w:rsidRPr="00DA3743">
        <w:t>1 ta’ PsA. L-effett huwa meqjus li ntwera irrispettivament mill-użu konkomittanti ta’ MTX, u nżamm sal-ġimgħat 52 (analiżi integrata) u 100 (Studju 1 ta’ PsA).</w:t>
      </w:r>
    </w:p>
    <w:p w14:paraId="6C4D3346" w14:textId="77777777" w:rsidR="004504AD" w:rsidRPr="00DA3743" w:rsidRDefault="004504AD" w:rsidP="004504AD">
      <w:pPr>
        <w:suppressAutoHyphens/>
        <w:rPr>
          <w:i/>
        </w:rPr>
      </w:pPr>
    </w:p>
    <w:p w14:paraId="68B4E9F5" w14:textId="77777777" w:rsidR="004504AD" w:rsidRPr="00DA3743" w:rsidRDefault="004504AD" w:rsidP="004504AD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Funzjoni</w:t>
      </w:r>
      <w:r w:rsidRPr="00DA3743">
        <w:rPr>
          <w:i/>
          <w:spacing w:val="-7"/>
          <w:u w:val="single"/>
        </w:rPr>
        <w:t xml:space="preserve"> </w:t>
      </w:r>
      <w:r w:rsidRPr="00DA3743">
        <w:rPr>
          <w:i/>
          <w:u w:val="single"/>
        </w:rPr>
        <w:t>fiżika</w:t>
      </w:r>
      <w:r w:rsidRPr="00DA3743">
        <w:rPr>
          <w:i/>
          <w:spacing w:val="-6"/>
          <w:u w:val="single"/>
        </w:rPr>
        <w:t xml:space="preserve"> </w:t>
      </w:r>
      <w:r w:rsidRPr="00DA3743">
        <w:rPr>
          <w:i/>
          <w:u w:val="single"/>
        </w:rPr>
        <w:t>u</w:t>
      </w:r>
      <w:r w:rsidRPr="00DA3743">
        <w:rPr>
          <w:i/>
          <w:spacing w:val="-7"/>
          <w:u w:val="single"/>
        </w:rPr>
        <w:t xml:space="preserve"> </w:t>
      </w:r>
      <w:r w:rsidRPr="00DA3743">
        <w:rPr>
          <w:i/>
          <w:u w:val="single"/>
        </w:rPr>
        <w:t>kwalità</w:t>
      </w:r>
      <w:r w:rsidRPr="00DA3743">
        <w:rPr>
          <w:i/>
          <w:spacing w:val="-7"/>
          <w:u w:val="single"/>
        </w:rPr>
        <w:t xml:space="preserve"> </w:t>
      </w:r>
      <w:r w:rsidRPr="00DA3743">
        <w:rPr>
          <w:i/>
          <w:u w:val="single"/>
        </w:rPr>
        <w:t>tal-ħajja</w:t>
      </w:r>
      <w:r w:rsidRPr="00DA3743">
        <w:rPr>
          <w:i/>
          <w:spacing w:val="-6"/>
          <w:u w:val="single"/>
        </w:rPr>
        <w:t xml:space="preserve"> </w:t>
      </w:r>
      <w:r w:rsidRPr="00DA3743">
        <w:rPr>
          <w:i/>
          <w:u w:val="single"/>
        </w:rPr>
        <w:t>assoċjata</w:t>
      </w:r>
      <w:r w:rsidRPr="00DA3743">
        <w:rPr>
          <w:i/>
          <w:spacing w:val="-6"/>
          <w:u w:val="single"/>
        </w:rPr>
        <w:t xml:space="preserve"> </w:t>
      </w:r>
      <w:r w:rsidRPr="00DA3743">
        <w:rPr>
          <w:i/>
          <w:u w:val="single"/>
        </w:rPr>
        <w:t>mas-</w:t>
      </w:r>
      <w:r w:rsidRPr="00DA3743">
        <w:rPr>
          <w:i/>
          <w:spacing w:val="-2"/>
          <w:u w:val="single"/>
        </w:rPr>
        <w:t>saħħa</w:t>
      </w:r>
    </w:p>
    <w:p w14:paraId="7F803AA3" w14:textId="77777777" w:rsidR="004504AD" w:rsidRPr="00DA3743" w:rsidRDefault="004504AD" w:rsidP="004504AD">
      <w:pPr>
        <w:keepNext/>
        <w:suppressAutoHyphens/>
        <w:rPr>
          <w:i/>
        </w:rPr>
      </w:pPr>
    </w:p>
    <w:p w14:paraId="755668DC" w14:textId="77777777" w:rsidR="004504AD" w:rsidRPr="00DA3743" w:rsidRDefault="004504AD" w:rsidP="004504AD">
      <w:pPr>
        <w:suppressAutoHyphens/>
      </w:pPr>
      <w:r w:rsidRPr="00DA3743">
        <w:t>Pazjenti kkurati b’ustekinumab urew titjib sinifikanti fil-funzjoni fiżika kif evalwat mid-Disability Index of the Health Assessment Questionnaire (HAQ-DI) f’Ġimgħa 24. Il-proporzjon ta’ pazjenti li kisbu titjib klinikament sinifikanti ta’</w:t>
      </w:r>
      <w:r w:rsidRPr="00DA3743">
        <w:rPr>
          <w:spacing w:val="-1"/>
        </w:rPr>
        <w:t xml:space="preserve"> </w:t>
      </w:r>
      <w:r w:rsidRPr="00DA3743">
        <w:t>≥ 0.3 fil-punteġġ HAQ-DI mil-linja bażi kien ukoll ikbar b’mod sinifikanti</w:t>
      </w:r>
      <w:r w:rsidRPr="00DA3743">
        <w:rPr>
          <w:spacing w:val="-3"/>
        </w:rPr>
        <w:t xml:space="preserve"> </w:t>
      </w:r>
      <w:r w:rsidRPr="00DA3743">
        <w:t>fil-gruppi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mqabbel</w:t>
      </w:r>
      <w:r w:rsidRPr="00DA3743">
        <w:rPr>
          <w:spacing w:val="-3"/>
        </w:rPr>
        <w:t xml:space="preserve"> </w:t>
      </w:r>
      <w:r w:rsidRPr="00DA3743">
        <w:t>mal-plaċebo.</w:t>
      </w:r>
      <w:r w:rsidRPr="00DA3743">
        <w:rPr>
          <w:spacing w:val="-3"/>
        </w:rPr>
        <w:t xml:space="preserve"> </w:t>
      </w:r>
      <w:r w:rsidRPr="00DA3743">
        <w:t>Titjib</w:t>
      </w:r>
      <w:r w:rsidRPr="00DA3743">
        <w:rPr>
          <w:spacing w:val="-3"/>
        </w:rPr>
        <w:t xml:space="preserve"> </w:t>
      </w:r>
      <w:r w:rsidRPr="00DA3743">
        <w:t>fil-punteġġ</w:t>
      </w:r>
      <w:r w:rsidRPr="00DA3743">
        <w:rPr>
          <w:spacing w:val="-5"/>
        </w:rPr>
        <w:t xml:space="preserve"> </w:t>
      </w:r>
      <w:r w:rsidRPr="00DA3743">
        <w:t>HAQ-DI</w:t>
      </w:r>
      <w:r w:rsidRPr="00DA3743">
        <w:rPr>
          <w:spacing w:val="-2"/>
        </w:rPr>
        <w:t xml:space="preserve"> </w:t>
      </w:r>
      <w:r w:rsidRPr="00DA3743">
        <w:t>mill-linja bażi inżamm sal-ġimgħat 52 u 100.</w:t>
      </w:r>
    </w:p>
    <w:p w14:paraId="0F01C4A0" w14:textId="77777777" w:rsidR="004504AD" w:rsidRPr="00DA3743" w:rsidRDefault="004504AD" w:rsidP="004504AD">
      <w:pPr>
        <w:suppressAutoHyphens/>
      </w:pPr>
    </w:p>
    <w:p w14:paraId="51E0D59D" w14:textId="77777777" w:rsidR="004504AD" w:rsidRPr="00DA3743" w:rsidRDefault="004504AD" w:rsidP="004504AD">
      <w:pPr>
        <w:suppressAutoHyphens/>
      </w:pPr>
      <w:r w:rsidRPr="00DA3743">
        <w:t>Kien hemm titjib sinifikanti fil-punteġġi DLQI fil-gruppi ta’ ustekinumab meta mqabbla mal-plaċebo f’Ġimgħa</w:t>
      </w:r>
      <w:r w:rsidRPr="00DA3743">
        <w:rPr>
          <w:spacing w:val="-2"/>
        </w:rPr>
        <w:t> </w:t>
      </w:r>
      <w:r w:rsidRPr="00DA3743">
        <w:t>24,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nżamm</w:t>
      </w:r>
      <w:r w:rsidRPr="00DA3743">
        <w:rPr>
          <w:spacing w:val="-3"/>
        </w:rPr>
        <w:t xml:space="preserve"> </w:t>
      </w:r>
      <w:r w:rsidRPr="00DA3743">
        <w:t>sal-Ġimgħat 52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> </w:t>
      </w:r>
      <w:r w:rsidRPr="00DA3743">
        <w:t>100.</w:t>
      </w:r>
      <w:r w:rsidRPr="00DA3743">
        <w:rPr>
          <w:spacing w:val="-3"/>
        </w:rPr>
        <w:t xml:space="preserve"> </w:t>
      </w:r>
      <w:r w:rsidRPr="00DA3743">
        <w:t>F’PsA</w:t>
      </w:r>
      <w:r w:rsidRPr="00DA3743">
        <w:rPr>
          <w:spacing w:val="-3"/>
        </w:rPr>
        <w:t xml:space="preserve"> </w:t>
      </w:r>
      <w:r w:rsidRPr="00DA3743">
        <w:t>Studju</w:t>
      </w:r>
      <w:r w:rsidRPr="00DA3743">
        <w:rPr>
          <w:spacing w:val="-2"/>
        </w:rPr>
        <w:t> </w:t>
      </w:r>
      <w:r w:rsidRPr="00DA3743">
        <w:t>2</w:t>
      </w:r>
      <w:r w:rsidRPr="00DA3743">
        <w:rPr>
          <w:spacing w:val="-3"/>
        </w:rPr>
        <w:t xml:space="preserve"> </w:t>
      </w:r>
      <w:r w:rsidRPr="00DA3743">
        <w:t>kien</w:t>
      </w:r>
      <w:r w:rsidRPr="00DA3743">
        <w:rPr>
          <w:spacing w:val="-3"/>
        </w:rPr>
        <w:t xml:space="preserve"> </w:t>
      </w:r>
      <w:r w:rsidRPr="00DA3743">
        <w:t>hemm</w:t>
      </w:r>
      <w:r w:rsidRPr="00DA3743">
        <w:rPr>
          <w:spacing w:val="-3"/>
        </w:rPr>
        <w:t xml:space="preserve"> </w:t>
      </w:r>
      <w:r w:rsidRPr="00DA3743">
        <w:t>titjib</w:t>
      </w:r>
      <w:r w:rsidRPr="00DA3743">
        <w:rPr>
          <w:spacing w:val="-3"/>
        </w:rPr>
        <w:t xml:space="preserve"> </w:t>
      </w:r>
      <w:r w:rsidRPr="00DA3743">
        <w:t>sinifikanti</w:t>
      </w:r>
      <w:r w:rsidRPr="00DA3743">
        <w:rPr>
          <w:spacing w:val="-5"/>
        </w:rPr>
        <w:t xml:space="preserve"> </w:t>
      </w:r>
      <w:r w:rsidRPr="00DA3743">
        <w:t>fil-punteġġi tal-Functional Assessment of Chronic Illness Therapy-Fatigue (FACIT-F) fil-gruppi ta’ ustekinumab meta mqabbla mal-plaċebo f’Ġimgħa 24. Il-proporzjon ta’ pazjenti li kisbu titjib klinikament sinifikanti fil-għeja (4 punti fi FACIT-F) kien ukoll ogħla b’mod sinifikanti fil-gruppi ta’ ustekinumab meta mqabbla mal-plaċebo. Titjib fil-punteġġi FACIT inżamm sal-Ġimgħa 52.</w:t>
      </w:r>
    </w:p>
    <w:p w14:paraId="396FB74F" w14:textId="77777777" w:rsidR="004504AD" w:rsidRPr="00DA3743" w:rsidRDefault="004504AD" w:rsidP="004504AD">
      <w:pPr>
        <w:suppressAutoHyphens/>
      </w:pPr>
    </w:p>
    <w:p w14:paraId="0DD83249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Popolazzjoni</w:t>
      </w:r>
      <w:r w:rsidRPr="00DA3743">
        <w:rPr>
          <w:spacing w:val="-12"/>
          <w:u w:val="single"/>
        </w:rPr>
        <w:t xml:space="preserve"> </w:t>
      </w:r>
      <w:r w:rsidRPr="00DA3743">
        <w:rPr>
          <w:spacing w:val="-2"/>
          <w:u w:val="single"/>
        </w:rPr>
        <w:t>pedjatrika</w:t>
      </w:r>
    </w:p>
    <w:p w14:paraId="3A0DD32A" w14:textId="77777777" w:rsidR="004504AD" w:rsidRPr="00DA3743" w:rsidRDefault="004504AD" w:rsidP="004504AD">
      <w:pPr>
        <w:keepNext/>
        <w:suppressAutoHyphens/>
      </w:pPr>
    </w:p>
    <w:p w14:paraId="3F6AD863" w14:textId="5CC84417" w:rsidR="004504AD" w:rsidRPr="00DA3743" w:rsidRDefault="004504AD" w:rsidP="004504AD">
      <w:pPr>
        <w:suppressAutoHyphens/>
      </w:pPr>
      <w:r w:rsidRPr="00DA3743">
        <w:t>L-Aġenzija Ewropea dwar il-Mediċini iddifferiet l-obbligi li jiġu ppreżentati riżultati tal-istudji b’ustekinumab</w:t>
      </w:r>
      <w:r w:rsidRPr="00DA3743">
        <w:rPr>
          <w:spacing w:val="-3"/>
        </w:rPr>
        <w:t xml:space="preserve"> </w:t>
      </w:r>
      <w:r w:rsidRPr="00DA3743">
        <w:t>f’wieħed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settijiet</w:t>
      </w:r>
      <w:r w:rsidRPr="00DA3743">
        <w:rPr>
          <w:spacing w:val="-3"/>
        </w:rPr>
        <w:t xml:space="preserve"> </w:t>
      </w:r>
      <w:r w:rsidRPr="00DA3743">
        <w:t>tal-popolazzjoni</w:t>
      </w:r>
      <w:r w:rsidRPr="00DA3743">
        <w:rPr>
          <w:spacing w:val="-3"/>
        </w:rPr>
        <w:t xml:space="preserve"> </w:t>
      </w:r>
      <w:r w:rsidRPr="00DA3743">
        <w:t>pedjatrika</w:t>
      </w:r>
      <w:r w:rsidRPr="00DA3743">
        <w:rPr>
          <w:spacing w:val="-3"/>
        </w:rPr>
        <w:t xml:space="preserve"> </w:t>
      </w:r>
      <w:r w:rsidRPr="00DA3743">
        <w:t>b’artrite</w:t>
      </w:r>
      <w:r w:rsidRPr="00DA3743">
        <w:rPr>
          <w:spacing w:val="-3"/>
        </w:rPr>
        <w:t xml:space="preserve"> </w:t>
      </w:r>
      <w:r w:rsidRPr="00DA3743">
        <w:t>idjopatika</w:t>
      </w:r>
      <w:r w:rsidRPr="00DA3743">
        <w:rPr>
          <w:spacing w:val="-3"/>
        </w:rPr>
        <w:t xml:space="preserve"> </w:t>
      </w:r>
      <w:r w:rsidRPr="00DA3743">
        <w:t>ġuvenili.</w:t>
      </w:r>
      <w:r w:rsidR="00256D64">
        <w:t xml:space="preserve"> </w:t>
      </w:r>
      <w:r w:rsidR="00256D64" w:rsidRPr="00256D64">
        <w:t>Il-pinna mimlija għal-lest ma ġietx studjata fil-popolazzjoni ta’ psorijasi pedjatrika u mhux rakkomandata għall-użu minn pazjenti pedjatriċi.</w:t>
      </w:r>
    </w:p>
    <w:p w14:paraId="00FC178C" w14:textId="77777777" w:rsidR="004504AD" w:rsidRPr="00DA3743" w:rsidRDefault="004504AD" w:rsidP="004504AD">
      <w:pPr>
        <w:suppressAutoHyphens/>
        <w:rPr>
          <w:i/>
        </w:rPr>
      </w:pPr>
    </w:p>
    <w:p w14:paraId="61E53792" w14:textId="77777777" w:rsidR="004504AD" w:rsidRPr="00DA3743" w:rsidRDefault="004504AD" w:rsidP="004504AD">
      <w:pPr>
        <w:keepNext/>
        <w:suppressAutoHyphens/>
        <w:rPr>
          <w:i/>
          <w:iCs/>
          <w:spacing w:val="-2"/>
        </w:rPr>
      </w:pPr>
      <w:r w:rsidRPr="00DA3743">
        <w:rPr>
          <w:i/>
          <w:iCs/>
        </w:rPr>
        <w:t>Il-marda</w:t>
      </w:r>
      <w:r w:rsidRPr="00DA3743">
        <w:rPr>
          <w:i/>
          <w:iCs/>
          <w:spacing w:val="-5"/>
        </w:rPr>
        <w:t xml:space="preserve"> </w:t>
      </w:r>
      <w:r w:rsidRPr="00DA3743">
        <w:rPr>
          <w:i/>
          <w:iCs/>
        </w:rPr>
        <w:t>ta’</w:t>
      </w:r>
      <w:r w:rsidRPr="00DA3743">
        <w:rPr>
          <w:i/>
          <w:iCs/>
          <w:spacing w:val="-5"/>
        </w:rPr>
        <w:t xml:space="preserve"> </w:t>
      </w:r>
      <w:r w:rsidRPr="00DA3743">
        <w:rPr>
          <w:i/>
          <w:iCs/>
          <w:spacing w:val="-2"/>
        </w:rPr>
        <w:t>Crohn</w:t>
      </w:r>
    </w:p>
    <w:p w14:paraId="3191D859" w14:textId="77777777" w:rsidR="004504AD" w:rsidRPr="00DA3743" w:rsidRDefault="004504AD" w:rsidP="004504AD">
      <w:pPr>
        <w:keepNext/>
        <w:suppressAutoHyphens/>
      </w:pPr>
    </w:p>
    <w:p w14:paraId="43258EEC" w14:textId="77777777" w:rsidR="004504AD" w:rsidRPr="00DA3743" w:rsidRDefault="004504AD" w:rsidP="004504AD">
      <w:pPr>
        <w:suppressAutoHyphens/>
      </w:pPr>
      <w:r w:rsidRPr="00DA3743">
        <w:t>Is-sigurtà u l-effikaċja ta’ ustekinumab kienet evalwata fi tliet studji randomised, double-blind, ikkontrollati bil-plaċebo, b’aktar minn ċentru wieħed f’pazjenti adulti bil-marda ta’ Crohn attiva</w:t>
      </w:r>
      <w:r w:rsidRPr="00DA3743">
        <w:rPr>
          <w:spacing w:val="40"/>
        </w:rPr>
        <w:t xml:space="preserve"> </w:t>
      </w:r>
      <w:r w:rsidRPr="00DA3743">
        <w:t>b’mod moderat</w:t>
      </w:r>
      <w:r w:rsidRPr="00DA3743">
        <w:rPr>
          <w:spacing w:val="-4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severa</w:t>
      </w:r>
      <w:r w:rsidRPr="00DA3743">
        <w:rPr>
          <w:spacing w:val="-2"/>
        </w:rPr>
        <w:t xml:space="preserve"> </w:t>
      </w:r>
      <w:r w:rsidRPr="00DA3743">
        <w:t>(punteġġ</w:t>
      </w:r>
      <w:r w:rsidRPr="00DA3743">
        <w:rPr>
          <w:spacing w:val="-4"/>
        </w:rPr>
        <w:t xml:space="preserve"> </w:t>
      </w:r>
      <w:r w:rsidRPr="00DA3743">
        <w:t>tal-Indiċi</w:t>
      </w:r>
      <w:r w:rsidRPr="00DA3743">
        <w:rPr>
          <w:spacing w:val="-1"/>
        </w:rPr>
        <w:t xml:space="preserve"> </w:t>
      </w:r>
      <w:r w:rsidRPr="00DA3743">
        <w:t>tal-Attività</w:t>
      </w:r>
      <w:r w:rsidRPr="00DA3743">
        <w:rPr>
          <w:spacing w:val="-1"/>
        </w:rPr>
        <w:t xml:space="preserve"> </w:t>
      </w:r>
      <w:r w:rsidRPr="00DA3743">
        <w:t>tal-Marda</w:t>
      </w:r>
      <w:r w:rsidRPr="00DA3743">
        <w:rPr>
          <w:spacing w:val="-3"/>
        </w:rPr>
        <w:t xml:space="preserve"> </w:t>
      </w:r>
      <w:r w:rsidRPr="00DA3743">
        <w:t>ta’ Crohn</w:t>
      </w:r>
      <w:r w:rsidRPr="00DA3743">
        <w:rPr>
          <w:spacing w:val="-2"/>
        </w:rPr>
        <w:t xml:space="preserve"> </w:t>
      </w:r>
      <w:r w:rsidRPr="00DA3743">
        <w:t>[CDAI</w:t>
      </w:r>
      <w:r w:rsidRPr="00DA3743">
        <w:rPr>
          <w:spacing w:val="-3"/>
        </w:rPr>
        <w:t xml:space="preserve"> </w:t>
      </w:r>
      <w:r w:rsidRPr="00DA3743">
        <w:t>-</w:t>
      </w:r>
      <w:r w:rsidRPr="00DA3743">
        <w:rPr>
          <w:spacing w:val="-5"/>
        </w:rPr>
        <w:t xml:space="preserve"> </w:t>
      </w:r>
      <w:r w:rsidRPr="00DA3743">
        <w:rPr>
          <w:i/>
        </w:rPr>
        <w:t>Crohn’s</w:t>
      </w:r>
      <w:r w:rsidRPr="00DA3743">
        <w:rPr>
          <w:i/>
          <w:spacing w:val="-1"/>
        </w:rPr>
        <w:t xml:space="preserve"> </w:t>
      </w:r>
      <w:r w:rsidRPr="00DA3743">
        <w:rPr>
          <w:i/>
        </w:rPr>
        <w:t>Disease Activity Index</w:t>
      </w:r>
      <w:r w:rsidRPr="00DA3743">
        <w:t>] ta’ ≥ 220 u ≤ 450). Il-programm ta’ żvilupp kliniku kien jikkonsisti minn żewġ studjita’ 8 ġimgħat ta’ induzzjoni fil-vini (UNITI-1 u UNITI-2) segwit minn studju ta’ manteniment ta’ 44</w:t>
      </w:r>
      <w:r w:rsidRPr="00DA3743">
        <w:rPr>
          <w:spacing w:val="-2"/>
        </w:rPr>
        <w:t> </w:t>
      </w:r>
      <w:r w:rsidRPr="00DA3743">
        <w:t>ġimgħa</w:t>
      </w:r>
      <w:r w:rsidRPr="00DA3743">
        <w:rPr>
          <w:spacing w:val="-2"/>
        </w:rPr>
        <w:t xml:space="preserve"> </w:t>
      </w:r>
      <w:r w:rsidRPr="00DA3743">
        <w:t>randomised,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irtirar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2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(IM-UNITI)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jirrappreżentaw</w:t>
      </w:r>
      <w:r w:rsidRPr="00DA3743">
        <w:rPr>
          <w:spacing w:val="-3"/>
        </w:rPr>
        <w:t xml:space="preserve"> </w:t>
      </w:r>
      <w:r w:rsidRPr="00DA3743">
        <w:t>52 ġimgħa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terapija.</w:t>
      </w:r>
    </w:p>
    <w:p w14:paraId="12E8BD3E" w14:textId="77777777" w:rsidR="004504AD" w:rsidRPr="00DA3743" w:rsidRDefault="004504AD" w:rsidP="004504AD">
      <w:pPr>
        <w:suppressAutoHyphens/>
      </w:pPr>
    </w:p>
    <w:p w14:paraId="05B0AE45" w14:textId="77777777" w:rsidR="004504AD" w:rsidRPr="00DA3743" w:rsidRDefault="004504AD" w:rsidP="004504AD">
      <w:pPr>
        <w:suppressAutoHyphens/>
      </w:pPr>
      <w:r w:rsidRPr="00DA3743">
        <w:t>L-istudji ta’ induzzjoni kienu jinkludu 1 409 (UNITI-1, n = 769; UNITI-2 n = 640) pazjenti. Il-punt finali primarju għaż-żewġ studji ta’ induzzjoni kien il-proporzjon ta’ individwi f’rispons kliniku (definit</w:t>
      </w:r>
      <w:r w:rsidRPr="00DA3743">
        <w:rPr>
          <w:spacing w:val="-2"/>
        </w:rPr>
        <w:t xml:space="preserve"> </w:t>
      </w:r>
      <w:r w:rsidRPr="00DA3743">
        <w:t>bħala</w:t>
      </w:r>
      <w:r w:rsidRPr="00DA3743">
        <w:rPr>
          <w:spacing w:val="-3"/>
        </w:rPr>
        <w:t xml:space="preserve"> </w:t>
      </w:r>
      <w:r w:rsidRPr="00DA3743">
        <w:t>tnaqqis</w:t>
      </w:r>
      <w:r w:rsidRPr="00DA3743">
        <w:rPr>
          <w:spacing w:val="-3"/>
        </w:rPr>
        <w:t xml:space="preserve"> </w:t>
      </w:r>
      <w:r w:rsidRPr="00DA3743">
        <w:t>fil-punteġġ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CDAI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≥ 100 punt)</w:t>
      </w:r>
      <w:r w:rsidRPr="00DA3743">
        <w:rPr>
          <w:spacing w:val="-3"/>
        </w:rPr>
        <w:t xml:space="preserve"> </w:t>
      </w:r>
      <w:r w:rsidRPr="00DA3743">
        <w:t>f’ġimgħa</w:t>
      </w:r>
      <w:r w:rsidRPr="00DA3743">
        <w:rPr>
          <w:spacing w:val="-3"/>
        </w:rPr>
        <w:t xml:space="preserve"> </w:t>
      </w:r>
      <w:r w:rsidRPr="00DA3743">
        <w:t>6.</w:t>
      </w:r>
      <w:r w:rsidRPr="00DA3743">
        <w:rPr>
          <w:spacing w:val="-3"/>
        </w:rPr>
        <w:t xml:space="preserve"> </w:t>
      </w:r>
      <w:r w:rsidRPr="00DA3743">
        <w:t>Id-dejta</w:t>
      </w:r>
      <w:r w:rsidRPr="00DA3743">
        <w:rPr>
          <w:spacing w:val="-2"/>
        </w:rPr>
        <w:t xml:space="preserve"> </w:t>
      </w:r>
      <w:r w:rsidRPr="00DA3743">
        <w:t>dwar</w:t>
      </w:r>
      <w:r w:rsidRPr="00DA3743">
        <w:rPr>
          <w:spacing w:val="-2"/>
        </w:rPr>
        <w:t xml:space="preserve"> </w:t>
      </w:r>
      <w:r w:rsidRPr="00DA3743">
        <w:t>l-effikaċja</w:t>
      </w:r>
      <w:r w:rsidRPr="00DA3743">
        <w:rPr>
          <w:spacing w:val="-3"/>
        </w:rPr>
        <w:t xml:space="preserve"> </w:t>
      </w:r>
      <w:r w:rsidRPr="00DA3743">
        <w:t xml:space="preserve">kienet miġbura u analizzata sa tmiem ġimgħa 8 għaż-żewġ studji. Kienu permessi dożi konkomitanti ta’ kortikosterojdi orali, immunomodulaturi, aminosalicylates u antibijotiċi u 75% tal-pazjenti komplew jirċievu mill-inqas waħda minn dawn il-mediċini. Fiż-żewġ studji, il-pazjenti kienu randomised biex jirċievu għoti waħda fil-vini tad-doża </w:t>
      </w:r>
      <w:r w:rsidRPr="00DA3743">
        <w:rPr>
          <w:i/>
        </w:rPr>
        <w:t xml:space="preserve">tiered </w:t>
      </w:r>
      <w:r w:rsidRPr="00DA3743">
        <w:t>rakkomandata ta’ madwar 6 mg/kg (ara sezzjoni 4.2 tal</w:t>
      </w:r>
      <w:r w:rsidRPr="00DA3743">
        <w:noBreakHyphen/>
        <w:t>SmPC ta’ WEZENLA 130 mg konċentrat għal soluzzjoni għall-infużjoni), doża fissa ta’ 130 mg ustekinumab, jew plaċebo f’ġimgħa 0.</w:t>
      </w:r>
    </w:p>
    <w:p w14:paraId="661A5020" w14:textId="77777777" w:rsidR="004504AD" w:rsidRPr="00DA3743" w:rsidRDefault="004504AD" w:rsidP="004504AD">
      <w:pPr>
        <w:suppressAutoHyphens/>
      </w:pPr>
    </w:p>
    <w:p w14:paraId="1A80CB45" w14:textId="77777777" w:rsidR="004504AD" w:rsidRPr="00DA3743" w:rsidRDefault="004504AD" w:rsidP="004504AD">
      <w:pPr>
        <w:suppressAutoHyphens/>
      </w:pPr>
      <w:r w:rsidRPr="00DA3743">
        <w:t>Pazjenti f’UNITI-1 ma rrispondewx jew kienu intolleranti għal terapija preċedenti kontra TNFα. Madwar 48% tal-pazjenti ma rrispondewx għal terapija preċedenti waħda kontra TNFα u 52% ma rrispondewx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> </w:t>
      </w:r>
      <w:r w:rsidRPr="00DA3743">
        <w:t>2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3</w:t>
      </w:r>
      <w:r w:rsidRPr="00DA3743">
        <w:rPr>
          <w:spacing w:val="-3"/>
        </w:rPr>
        <w:t> </w:t>
      </w:r>
      <w:r w:rsidRPr="00DA3743">
        <w:t>terapiji</w:t>
      </w:r>
      <w:r w:rsidRPr="00DA3743">
        <w:rPr>
          <w:spacing w:val="-3"/>
        </w:rPr>
        <w:t xml:space="preserve"> </w:t>
      </w:r>
      <w:r w:rsidRPr="00DA3743">
        <w:t>preċedenti</w:t>
      </w:r>
      <w:r w:rsidRPr="00DA3743">
        <w:rPr>
          <w:spacing w:val="-3"/>
        </w:rPr>
        <w:t xml:space="preserve"> </w:t>
      </w:r>
      <w:r w:rsidRPr="00DA3743">
        <w:t>kontra</w:t>
      </w:r>
      <w:r w:rsidRPr="00DA3743">
        <w:rPr>
          <w:spacing w:val="-3"/>
        </w:rPr>
        <w:t xml:space="preserve"> </w:t>
      </w:r>
      <w:r w:rsidRPr="00DA3743">
        <w:t>TNFα.</w:t>
      </w:r>
      <w:r w:rsidRPr="00DA3743">
        <w:rPr>
          <w:spacing w:val="-3"/>
        </w:rPr>
        <w:t xml:space="preserve"> </w:t>
      </w:r>
      <w:r w:rsidRPr="00DA3743">
        <w:t>F’dan</w:t>
      </w:r>
      <w:r w:rsidRPr="00DA3743">
        <w:rPr>
          <w:spacing w:val="-3"/>
        </w:rPr>
        <w:t xml:space="preserve"> </w:t>
      </w:r>
      <w:r w:rsidRPr="00DA3743">
        <w:t>l-istudju,</w:t>
      </w:r>
      <w:r w:rsidRPr="00DA3743">
        <w:rPr>
          <w:spacing w:val="-3"/>
        </w:rPr>
        <w:t xml:space="preserve"> </w:t>
      </w:r>
      <w:r w:rsidRPr="00DA3743">
        <w:t>29.1%</w:t>
      </w:r>
      <w:r w:rsidRPr="00DA3743">
        <w:rPr>
          <w:spacing w:val="-3"/>
        </w:rPr>
        <w:t xml:space="preserve"> </w:t>
      </w:r>
      <w:r w:rsidRPr="00DA3743">
        <w:t>tal-pazjenti</w:t>
      </w:r>
      <w:r w:rsidRPr="00DA3743">
        <w:rPr>
          <w:spacing w:val="-3"/>
        </w:rPr>
        <w:t xml:space="preserve"> </w:t>
      </w:r>
      <w:r w:rsidRPr="00DA3743">
        <w:t>kellhom rispons inizjali inadegwat (ma rrispondewx b’mod primarju), 69.4% irrispondew iżda tilfu r-rispons (ma rrispondewx b’mod sekondarju), u 36.4% kienu intolleranti għal terapiji kontra TNFα.</w:t>
      </w:r>
    </w:p>
    <w:p w14:paraId="5A02E244" w14:textId="77777777" w:rsidR="004504AD" w:rsidRPr="00DA3743" w:rsidRDefault="004504AD" w:rsidP="004504AD">
      <w:pPr>
        <w:suppressAutoHyphens/>
      </w:pPr>
    </w:p>
    <w:p w14:paraId="3BAF407E" w14:textId="77777777" w:rsidR="004504AD" w:rsidRPr="00DA3743" w:rsidRDefault="004504AD" w:rsidP="004504AD">
      <w:pPr>
        <w:suppressAutoHyphens/>
      </w:pPr>
      <w:r w:rsidRPr="00DA3743">
        <w:t>Pazjenti f’UNITI-2 ma rrispondewx għal mill-inqas terapija konvenzjonali waħda, inkluż kortikosterojdi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immunomodulaturi,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persuni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qatt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rċevew</w:t>
      </w:r>
      <w:r w:rsidRPr="00DA3743">
        <w:rPr>
          <w:spacing w:val="-3"/>
        </w:rPr>
        <w:t xml:space="preserve"> </w:t>
      </w:r>
      <w:r w:rsidRPr="00DA3743">
        <w:t>terapija</w:t>
      </w:r>
      <w:r w:rsidRPr="00DA3743">
        <w:rPr>
          <w:spacing w:val="-3"/>
        </w:rPr>
        <w:t xml:space="preserve"> </w:t>
      </w:r>
      <w:r w:rsidRPr="00DA3743">
        <w:t>kontra</w:t>
      </w:r>
      <w:r w:rsidRPr="00DA3743">
        <w:rPr>
          <w:spacing w:val="-3"/>
        </w:rPr>
        <w:t xml:space="preserve"> </w:t>
      </w:r>
      <w:r w:rsidRPr="00DA3743">
        <w:t>TNF-α (68.6%)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kienu</w:t>
      </w:r>
      <w:r w:rsidRPr="00DA3743">
        <w:rPr>
          <w:spacing w:val="-6"/>
        </w:rPr>
        <w:t xml:space="preserve"> </w:t>
      </w:r>
      <w:r w:rsidRPr="00DA3743">
        <w:t>rċevew</w:t>
      </w:r>
      <w:r w:rsidRPr="00DA3743">
        <w:rPr>
          <w:spacing w:val="-6"/>
        </w:rPr>
        <w:t xml:space="preserve"> </w:t>
      </w:r>
      <w:r w:rsidRPr="00DA3743">
        <w:t>iżda</w:t>
      </w:r>
      <w:r w:rsidRPr="00DA3743">
        <w:rPr>
          <w:spacing w:val="-7"/>
        </w:rPr>
        <w:t xml:space="preserve"> </w:t>
      </w:r>
      <w:r w:rsidRPr="00DA3743">
        <w:t>ma</w:t>
      </w:r>
      <w:r w:rsidRPr="00DA3743">
        <w:rPr>
          <w:spacing w:val="-6"/>
        </w:rPr>
        <w:t xml:space="preserve"> </w:t>
      </w:r>
      <w:r w:rsidRPr="00DA3743">
        <w:t>rrispondewx</w:t>
      </w:r>
      <w:r w:rsidRPr="00DA3743">
        <w:rPr>
          <w:spacing w:val="-6"/>
        </w:rPr>
        <w:t xml:space="preserve"> </w:t>
      </w:r>
      <w:r w:rsidRPr="00DA3743">
        <w:t>għal</w:t>
      </w:r>
      <w:r w:rsidRPr="00DA3743">
        <w:rPr>
          <w:spacing w:val="-5"/>
        </w:rPr>
        <w:t xml:space="preserve"> </w:t>
      </w:r>
      <w:r w:rsidRPr="00DA3743">
        <w:t>terapija</w:t>
      </w:r>
      <w:r w:rsidRPr="00DA3743">
        <w:rPr>
          <w:spacing w:val="-6"/>
        </w:rPr>
        <w:t xml:space="preserve"> </w:t>
      </w:r>
      <w:r w:rsidRPr="00DA3743">
        <w:t>preċedenti</w:t>
      </w:r>
      <w:r w:rsidRPr="00DA3743">
        <w:rPr>
          <w:spacing w:val="-6"/>
        </w:rPr>
        <w:t xml:space="preserve"> </w:t>
      </w:r>
      <w:r w:rsidRPr="00DA3743">
        <w:t>kontra</w:t>
      </w:r>
      <w:r w:rsidRPr="00DA3743">
        <w:rPr>
          <w:spacing w:val="-6"/>
        </w:rPr>
        <w:t xml:space="preserve"> </w:t>
      </w:r>
      <w:r w:rsidRPr="00DA3743">
        <w:t>TNF-α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(31.4%).</w:t>
      </w:r>
    </w:p>
    <w:p w14:paraId="4D49E9EE" w14:textId="77777777" w:rsidR="004504AD" w:rsidRPr="00DA3743" w:rsidRDefault="004504AD" w:rsidP="004504AD">
      <w:pPr>
        <w:suppressAutoHyphens/>
      </w:pPr>
    </w:p>
    <w:p w14:paraId="27A0263B" w14:textId="52FB1934" w:rsidR="004504AD" w:rsidRPr="00DA3743" w:rsidRDefault="004504AD" w:rsidP="004504AD">
      <w:pPr>
        <w:suppressAutoHyphens/>
      </w:pPr>
      <w:r w:rsidRPr="00DA3743">
        <w:t>Kemm f’UNITI-1 kif ukoll f’UNITI-2, proporzjon akbar b’mod sinifikanti ta’ pazjenti kellhom rispons kliniku u kienu f’remissjoni klinika fil-grupp ittrattat b’ustekinumab meta mqabbla mal-plaċebo</w:t>
      </w:r>
      <w:r w:rsidRPr="00DA3743">
        <w:rPr>
          <w:spacing w:val="-3"/>
        </w:rPr>
        <w:t xml:space="preserve"> </w:t>
      </w:r>
      <w:r w:rsidRPr="00DA3743">
        <w:t>(ara tabella</w:t>
      </w:r>
      <w:r w:rsidRPr="00DA3743">
        <w:rPr>
          <w:spacing w:val="-2"/>
        </w:rPr>
        <w:t> </w:t>
      </w:r>
      <w:r w:rsidR="00192943">
        <w:t>5</w:t>
      </w:r>
      <w:r w:rsidRPr="00DA3743">
        <w:t>).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remissjoni</w:t>
      </w:r>
      <w:r w:rsidRPr="00DA3743">
        <w:rPr>
          <w:spacing w:val="-3"/>
        </w:rPr>
        <w:t xml:space="preserve"> </w:t>
      </w:r>
      <w:r w:rsidRPr="00DA3743">
        <w:t>kliniċi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sinifikanti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ġimgħa</w:t>
      </w:r>
      <w:r w:rsidRPr="00DA3743">
        <w:rPr>
          <w:spacing w:val="-2"/>
        </w:rPr>
        <w:t xml:space="preserve"> </w:t>
      </w:r>
      <w:r w:rsidRPr="00DA3743">
        <w:t>3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2"/>
        </w:rPr>
        <w:t xml:space="preserve"> </w:t>
      </w:r>
      <w:r w:rsidRPr="00DA3743">
        <w:t>ttrattati b’ustekinumab u komplew jitjiebu sa tmiem ġimgħa 8. F’dawn l-istudji ta’ induzzjoni, l-effikaċja kienet ogħla u sostnuta aħjar fil-grupp ta’ doża</w:t>
      </w:r>
      <w:r w:rsidRPr="00DA3743">
        <w:rPr>
          <w:spacing w:val="-1"/>
        </w:rPr>
        <w:t xml:space="preserve"> </w:t>
      </w:r>
      <w:r w:rsidRPr="00DA3743">
        <w:rPr>
          <w:i/>
        </w:rPr>
        <w:t>tiered</w:t>
      </w:r>
      <w:r w:rsidRPr="00DA3743">
        <w:rPr>
          <w:i/>
          <w:spacing w:val="-1"/>
        </w:rPr>
        <w:t xml:space="preserve"> </w:t>
      </w:r>
      <w:r w:rsidRPr="00DA3743">
        <w:t>meta mqabbla mal-grupp ta’ doża ta’ 130</w:t>
      </w:r>
      <w:r w:rsidRPr="00DA3743">
        <w:rPr>
          <w:spacing w:val="-1"/>
        </w:rPr>
        <w:t> mg</w:t>
      </w:r>
      <w:r w:rsidRPr="00DA3743">
        <w:t xml:space="preserve">, u għalhekk għoti ta’ doża </w:t>
      </w:r>
      <w:r w:rsidRPr="00DA3743">
        <w:rPr>
          <w:i/>
        </w:rPr>
        <w:t xml:space="preserve">tiered </w:t>
      </w:r>
      <w:r w:rsidRPr="00DA3743">
        <w:t>huwa id-doża rakkomandata ta’ induzzjoni fil-vini.</w:t>
      </w:r>
    </w:p>
    <w:p w14:paraId="45E765F2" w14:textId="77777777" w:rsidR="004504AD" w:rsidRPr="00DA3743" w:rsidRDefault="004504AD" w:rsidP="004504AD">
      <w:pPr>
        <w:suppressAutoHyphens/>
      </w:pPr>
    </w:p>
    <w:p w14:paraId="593EDDD0" w14:textId="0C2F57EE" w:rsidR="004504AD" w:rsidRPr="00DA3743" w:rsidRDefault="004504AD" w:rsidP="004504AD">
      <w:pPr>
        <w:keepNext/>
        <w:suppressAutoHyphens/>
        <w:rPr>
          <w:b/>
          <w:bCs/>
          <w:iCs/>
          <w:spacing w:val="-10"/>
        </w:rPr>
      </w:pPr>
      <w:r w:rsidRPr="00DA3743">
        <w:rPr>
          <w:b/>
          <w:bCs/>
          <w:iCs/>
        </w:rPr>
        <w:t>Tabella</w:t>
      </w:r>
      <w:r w:rsidRPr="00DA3743">
        <w:rPr>
          <w:b/>
          <w:bCs/>
          <w:iCs/>
          <w:spacing w:val="-6"/>
        </w:rPr>
        <w:t xml:space="preserve"> </w:t>
      </w:r>
      <w:r w:rsidR="00256D64">
        <w:rPr>
          <w:b/>
          <w:bCs/>
          <w:iCs/>
          <w:spacing w:val="-5"/>
        </w:rPr>
        <w:t>5</w:t>
      </w:r>
      <w:r w:rsidRPr="00DA3743">
        <w:rPr>
          <w:b/>
          <w:bCs/>
          <w:iCs/>
          <w:spacing w:val="-5"/>
        </w:rPr>
        <w:t>.</w:t>
      </w:r>
      <w:r w:rsidRPr="00DA3743">
        <w:rPr>
          <w:b/>
          <w:bCs/>
          <w:iCs/>
        </w:rPr>
        <w:t xml:space="preserve"> Induzzjoni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ta’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Rispons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Remissjoni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Kliniċi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f’UNITI-1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6"/>
        </w:rPr>
        <w:t xml:space="preserve"> </w:t>
      </w:r>
      <w:r w:rsidRPr="00DA3743">
        <w:rPr>
          <w:b/>
          <w:bCs/>
          <w:iCs/>
        </w:rPr>
        <w:t>UNITI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  <w:spacing w:val="-10"/>
        </w:rPr>
        <w:t>2</w:t>
      </w:r>
    </w:p>
    <w:p w14:paraId="5BD059CA" w14:textId="77777777" w:rsidR="004504AD" w:rsidRPr="00DA3743" w:rsidRDefault="004504AD" w:rsidP="004504AD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1E0" w:firstRow="1" w:lastRow="1" w:firstColumn="1" w:lastColumn="1" w:noHBand="0" w:noVBand="0"/>
      </w:tblPr>
      <w:tblGrid>
        <w:gridCol w:w="2976"/>
        <w:gridCol w:w="1276"/>
        <w:gridCol w:w="1697"/>
        <w:gridCol w:w="1416"/>
        <w:gridCol w:w="1699"/>
      </w:tblGrid>
      <w:tr w:rsidR="004504AD" w:rsidRPr="00DA3743" w14:paraId="7CCFA1DF" w14:textId="77777777" w:rsidTr="003B2504">
        <w:trPr>
          <w:cantSplit/>
          <w:trHeight w:val="253"/>
          <w:tblHeader/>
        </w:trPr>
        <w:tc>
          <w:tcPr>
            <w:tcW w:w="1642" w:type="pct"/>
          </w:tcPr>
          <w:p w14:paraId="6311836E" w14:textId="77777777" w:rsidR="004504AD" w:rsidRPr="00DA3743" w:rsidRDefault="004504AD" w:rsidP="003B2504">
            <w:pPr>
              <w:keepNext/>
              <w:suppressAutoHyphens/>
              <w:rPr>
                <w:sz w:val="18"/>
              </w:rPr>
            </w:pPr>
          </w:p>
        </w:tc>
        <w:tc>
          <w:tcPr>
            <w:tcW w:w="1640" w:type="pct"/>
            <w:gridSpan w:val="2"/>
            <w:vAlign w:val="center"/>
          </w:tcPr>
          <w:p w14:paraId="31EC0620" w14:textId="77777777" w:rsidR="004504AD" w:rsidRPr="00DA3743" w:rsidRDefault="004504AD" w:rsidP="003B2504">
            <w:pPr>
              <w:keepNext/>
              <w:suppressAutoHyphens/>
              <w:jc w:val="center"/>
              <w:rPr>
                <w:i/>
              </w:rPr>
            </w:pPr>
            <w:r w:rsidRPr="00DA3743">
              <w:rPr>
                <w:b/>
                <w:spacing w:val="-2"/>
              </w:rPr>
              <w:t>UNITI-</w:t>
            </w:r>
            <w:r w:rsidRPr="00DA3743">
              <w:rPr>
                <w:b/>
                <w:spacing w:val="-5"/>
              </w:rPr>
              <w:t>1</w:t>
            </w:r>
            <w:r w:rsidRPr="00DA3743">
              <w:rPr>
                <w:i/>
                <w:spacing w:val="-5"/>
              </w:rPr>
              <w:t>*</w:t>
            </w:r>
          </w:p>
        </w:tc>
        <w:tc>
          <w:tcPr>
            <w:tcW w:w="1718" w:type="pct"/>
            <w:gridSpan w:val="2"/>
            <w:vAlign w:val="center"/>
          </w:tcPr>
          <w:p w14:paraId="46B3DA6F" w14:textId="77777777" w:rsidR="004504AD" w:rsidRPr="00DA3743" w:rsidRDefault="004504AD" w:rsidP="003B2504">
            <w:pPr>
              <w:keepNext/>
              <w:suppressAutoHyphens/>
              <w:jc w:val="center"/>
              <w:rPr>
                <w:i/>
              </w:rPr>
            </w:pPr>
            <w:r w:rsidRPr="00DA3743">
              <w:rPr>
                <w:b/>
                <w:spacing w:val="-2"/>
              </w:rPr>
              <w:t>UNITI-</w:t>
            </w:r>
            <w:r w:rsidRPr="00DA3743">
              <w:rPr>
                <w:b/>
                <w:spacing w:val="-5"/>
              </w:rPr>
              <w:t>2</w:t>
            </w:r>
            <w:r w:rsidRPr="00DA3743">
              <w:rPr>
                <w:i/>
                <w:spacing w:val="-5"/>
              </w:rPr>
              <w:t>**</w:t>
            </w:r>
          </w:p>
        </w:tc>
      </w:tr>
      <w:tr w:rsidR="004504AD" w:rsidRPr="00DA3743" w14:paraId="166DC066" w14:textId="77777777" w:rsidTr="003B2504">
        <w:trPr>
          <w:cantSplit/>
          <w:trHeight w:val="1264"/>
          <w:tblHeader/>
        </w:trPr>
        <w:tc>
          <w:tcPr>
            <w:tcW w:w="1642" w:type="pct"/>
            <w:vAlign w:val="center"/>
          </w:tcPr>
          <w:p w14:paraId="4481E824" w14:textId="77777777" w:rsidR="004504AD" w:rsidRPr="00DA3743" w:rsidRDefault="004504AD" w:rsidP="003B2504">
            <w:pPr>
              <w:keepNext/>
              <w:suppressAutoHyphens/>
              <w:rPr>
                <w:sz w:val="20"/>
              </w:rPr>
            </w:pPr>
          </w:p>
        </w:tc>
        <w:tc>
          <w:tcPr>
            <w:tcW w:w="704" w:type="pct"/>
            <w:vAlign w:val="center"/>
          </w:tcPr>
          <w:p w14:paraId="46B377EE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2"/>
              </w:rPr>
              <w:t xml:space="preserve">Plaċebo </w:t>
            </w:r>
            <w:r w:rsidRPr="00DA3743">
              <w:rPr>
                <w:b/>
              </w:rPr>
              <w:t>N</w:t>
            </w:r>
            <w:r w:rsidRPr="00DA3743">
              <w:rPr>
                <w:b/>
                <w:spacing w:val="-1"/>
              </w:rPr>
              <w:t> </w:t>
            </w:r>
            <w:r w:rsidRPr="00DA3743">
              <w:rPr>
                <w:b/>
              </w:rPr>
              <w:t>=</w:t>
            </w:r>
            <w:r w:rsidRPr="00DA3743">
              <w:rPr>
                <w:b/>
                <w:spacing w:val="-1"/>
              </w:rPr>
              <w:t> </w:t>
            </w:r>
            <w:r w:rsidRPr="00DA3743">
              <w:rPr>
                <w:b/>
                <w:spacing w:val="-5"/>
              </w:rPr>
              <w:t>247</w:t>
            </w:r>
          </w:p>
        </w:tc>
        <w:tc>
          <w:tcPr>
            <w:tcW w:w="936" w:type="pct"/>
            <w:vAlign w:val="center"/>
          </w:tcPr>
          <w:p w14:paraId="6E0CD0E8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4"/>
              </w:rPr>
              <w:t xml:space="preserve">Doża </w:t>
            </w:r>
            <w:r w:rsidRPr="00DA3743">
              <w:rPr>
                <w:b/>
                <w:spacing w:val="-2"/>
              </w:rPr>
              <w:t xml:space="preserve">rakkomandata </w:t>
            </w:r>
            <w:r w:rsidRPr="00DA3743">
              <w:rPr>
                <w:b/>
                <w:spacing w:val="-4"/>
              </w:rPr>
              <w:t xml:space="preserve">ta’ </w:t>
            </w:r>
            <w:r w:rsidRPr="00DA3743">
              <w:rPr>
                <w:b/>
                <w:spacing w:val="-2"/>
              </w:rPr>
              <w:t>ustekinumab</w:t>
            </w:r>
          </w:p>
          <w:p w14:paraId="7CB74040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 = </w:t>
            </w:r>
            <w:r w:rsidRPr="00DA3743">
              <w:rPr>
                <w:b/>
                <w:spacing w:val="-5"/>
              </w:rPr>
              <w:t>249</w:t>
            </w:r>
          </w:p>
        </w:tc>
        <w:tc>
          <w:tcPr>
            <w:tcW w:w="781" w:type="pct"/>
            <w:vAlign w:val="center"/>
          </w:tcPr>
          <w:p w14:paraId="1D28CDB7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2"/>
              </w:rPr>
              <w:t xml:space="preserve">Plaċebo </w:t>
            </w:r>
            <w:r w:rsidRPr="00DA3743">
              <w:rPr>
                <w:b/>
              </w:rPr>
              <w:t>N</w:t>
            </w:r>
            <w:r w:rsidRPr="00DA3743">
              <w:rPr>
                <w:b/>
                <w:spacing w:val="-1"/>
              </w:rPr>
              <w:t> </w:t>
            </w:r>
            <w:r w:rsidRPr="00DA3743">
              <w:rPr>
                <w:b/>
              </w:rPr>
              <w:t>=</w:t>
            </w:r>
            <w:r w:rsidRPr="00DA3743">
              <w:rPr>
                <w:b/>
                <w:spacing w:val="-1"/>
              </w:rPr>
              <w:t> </w:t>
            </w:r>
            <w:r w:rsidRPr="00DA3743">
              <w:rPr>
                <w:b/>
                <w:spacing w:val="-5"/>
              </w:rPr>
              <w:t>209</w:t>
            </w:r>
          </w:p>
        </w:tc>
        <w:tc>
          <w:tcPr>
            <w:tcW w:w="936" w:type="pct"/>
            <w:vAlign w:val="center"/>
          </w:tcPr>
          <w:p w14:paraId="41689FB3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4"/>
              </w:rPr>
              <w:t xml:space="preserve">Doża </w:t>
            </w:r>
            <w:r w:rsidRPr="00DA3743">
              <w:rPr>
                <w:b/>
                <w:spacing w:val="-2"/>
              </w:rPr>
              <w:t xml:space="preserve">rakkomandata </w:t>
            </w:r>
            <w:r w:rsidRPr="00DA3743">
              <w:rPr>
                <w:b/>
                <w:spacing w:val="-4"/>
              </w:rPr>
              <w:t xml:space="preserve">ta’ </w:t>
            </w:r>
            <w:r w:rsidRPr="00DA3743">
              <w:rPr>
                <w:b/>
                <w:spacing w:val="-2"/>
              </w:rPr>
              <w:t>ustekinumab</w:t>
            </w:r>
          </w:p>
          <w:p w14:paraId="65C37509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 = </w:t>
            </w:r>
            <w:r w:rsidRPr="00DA3743">
              <w:rPr>
                <w:b/>
                <w:spacing w:val="-5"/>
              </w:rPr>
              <w:t>209</w:t>
            </w:r>
          </w:p>
        </w:tc>
      </w:tr>
      <w:tr w:rsidR="004504AD" w:rsidRPr="00DA3743" w14:paraId="3E29F09C" w14:textId="77777777" w:rsidTr="003B2504">
        <w:trPr>
          <w:cantSplit/>
          <w:trHeight w:val="251"/>
        </w:trPr>
        <w:tc>
          <w:tcPr>
            <w:tcW w:w="1642" w:type="pct"/>
            <w:vAlign w:val="center"/>
          </w:tcPr>
          <w:p w14:paraId="0B7AD2A3" w14:textId="77777777" w:rsidR="004504AD" w:rsidRPr="00DA3743" w:rsidRDefault="004504AD" w:rsidP="003B2504">
            <w:pPr>
              <w:suppressAutoHyphens/>
            </w:pPr>
            <w:r w:rsidRPr="00DA3743">
              <w:t>Remissjoni</w:t>
            </w:r>
            <w:r w:rsidRPr="00DA3743">
              <w:rPr>
                <w:spacing w:val="-9"/>
              </w:rPr>
              <w:t xml:space="preserve"> </w:t>
            </w:r>
            <w:r w:rsidRPr="00DA3743">
              <w:t>Klinika,</w:t>
            </w:r>
            <w:r w:rsidRPr="00DA3743">
              <w:rPr>
                <w:spacing w:val="-9"/>
              </w:rPr>
              <w:t xml:space="preserve"> </w:t>
            </w:r>
            <w:r w:rsidRPr="00DA3743">
              <w:t>ġimgħa </w:t>
            </w:r>
            <w:r w:rsidRPr="00DA3743">
              <w:rPr>
                <w:spacing w:val="-10"/>
              </w:rPr>
              <w:t>8</w:t>
            </w:r>
          </w:p>
        </w:tc>
        <w:tc>
          <w:tcPr>
            <w:tcW w:w="704" w:type="pct"/>
            <w:vAlign w:val="center"/>
          </w:tcPr>
          <w:p w14:paraId="01EF78EE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18</w:t>
            </w:r>
            <w:r w:rsidRPr="00DA3743">
              <w:rPr>
                <w:spacing w:val="-1"/>
              </w:rPr>
              <w:t xml:space="preserve"> </w:t>
            </w:r>
            <w:r w:rsidRPr="00DA3743">
              <w:rPr>
                <w:spacing w:val="-2"/>
              </w:rPr>
              <w:t>(7.3%)</w:t>
            </w:r>
          </w:p>
        </w:tc>
        <w:tc>
          <w:tcPr>
            <w:tcW w:w="936" w:type="pct"/>
            <w:vAlign w:val="center"/>
          </w:tcPr>
          <w:p w14:paraId="5AFF0166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52</w:t>
            </w:r>
            <w:r w:rsidRPr="00DA3743">
              <w:rPr>
                <w:spacing w:val="-2"/>
              </w:rPr>
              <w:t xml:space="preserve"> (20.9%)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781" w:type="pct"/>
            <w:vAlign w:val="center"/>
          </w:tcPr>
          <w:p w14:paraId="03E59614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41</w:t>
            </w:r>
            <w:r w:rsidRPr="00DA3743">
              <w:rPr>
                <w:spacing w:val="-2"/>
              </w:rPr>
              <w:t xml:space="preserve"> (19.6%)</w:t>
            </w:r>
          </w:p>
        </w:tc>
        <w:tc>
          <w:tcPr>
            <w:tcW w:w="936" w:type="pct"/>
            <w:vAlign w:val="center"/>
          </w:tcPr>
          <w:p w14:paraId="19BB3697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84</w:t>
            </w:r>
            <w:r w:rsidRPr="00DA3743">
              <w:rPr>
                <w:spacing w:val="-2"/>
              </w:rPr>
              <w:t xml:space="preserve"> (40.2%)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4504AD" w:rsidRPr="00DA3743" w14:paraId="661C7EFE" w14:textId="77777777" w:rsidTr="003B2504">
        <w:trPr>
          <w:cantSplit/>
          <w:trHeight w:val="506"/>
        </w:trPr>
        <w:tc>
          <w:tcPr>
            <w:tcW w:w="1642" w:type="pct"/>
            <w:vAlign w:val="center"/>
          </w:tcPr>
          <w:p w14:paraId="6A005B86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12"/>
              </w:rPr>
              <w:t xml:space="preserve"> </w:t>
            </w:r>
            <w:r w:rsidRPr="00DA3743">
              <w:t>Kliniku</w:t>
            </w:r>
            <w:r w:rsidRPr="00DA3743">
              <w:rPr>
                <w:spacing w:val="-13"/>
              </w:rPr>
              <w:t xml:space="preserve"> </w:t>
            </w:r>
            <w:r w:rsidRPr="00DA3743">
              <w:t>(100 punt), ġimgħa 6</w:t>
            </w:r>
          </w:p>
        </w:tc>
        <w:tc>
          <w:tcPr>
            <w:tcW w:w="704" w:type="pct"/>
            <w:vAlign w:val="center"/>
          </w:tcPr>
          <w:p w14:paraId="2AC40F21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53</w:t>
            </w:r>
            <w:r w:rsidRPr="00DA3743">
              <w:rPr>
                <w:spacing w:val="-2"/>
              </w:rPr>
              <w:t xml:space="preserve"> (21.5%)</w:t>
            </w:r>
          </w:p>
        </w:tc>
        <w:tc>
          <w:tcPr>
            <w:tcW w:w="936" w:type="pct"/>
            <w:vAlign w:val="center"/>
          </w:tcPr>
          <w:p w14:paraId="3E852A99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84</w:t>
            </w:r>
            <w:r w:rsidRPr="00DA3743">
              <w:rPr>
                <w:spacing w:val="-2"/>
              </w:rPr>
              <w:t xml:space="preserve"> (33.7%)</w:t>
            </w:r>
            <w:r w:rsidRPr="00DA3743">
              <w:rPr>
                <w:spacing w:val="-2"/>
                <w:vertAlign w:val="superscript"/>
              </w:rPr>
              <w:t>b</w:t>
            </w:r>
          </w:p>
        </w:tc>
        <w:tc>
          <w:tcPr>
            <w:tcW w:w="781" w:type="pct"/>
            <w:vAlign w:val="center"/>
          </w:tcPr>
          <w:p w14:paraId="15BFFF9C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60</w:t>
            </w:r>
            <w:r w:rsidRPr="00DA3743">
              <w:rPr>
                <w:spacing w:val="-2"/>
              </w:rPr>
              <w:t xml:space="preserve"> (28.7%)</w:t>
            </w:r>
          </w:p>
        </w:tc>
        <w:tc>
          <w:tcPr>
            <w:tcW w:w="936" w:type="pct"/>
            <w:vAlign w:val="center"/>
          </w:tcPr>
          <w:p w14:paraId="01BDB6D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116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(55.5%)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4504AD" w:rsidRPr="00DA3743" w14:paraId="7CF4D050" w14:textId="77777777" w:rsidTr="003B2504">
        <w:trPr>
          <w:cantSplit/>
          <w:trHeight w:val="505"/>
        </w:trPr>
        <w:tc>
          <w:tcPr>
            <w:tcW w:w="1642" w:type="pct"/>
            <w:vAlign w:val="center"/>
          </w:tcPr>
          <w:p w14:paraId="6E40C026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12"/>
              </w:rPr>
              <w:t xml:space="preserve"> </w:t>
            </w:r>
            <w:r w:rsidRPr="00DA3743">
              <w:t>Kliniku</w:t>
            </w:r>
            <w:r w:rsidRPr="00DA3743">
              <w:rPr>
                <w:spacing w:val="-13"/>
              </w:rPr>
              <w:t xml:space="preserve"> </w:t>
            </w:r>
            <w:r w:rsidRPr="00DA3743">
              <w:t>(100 punt), ġimgħa 8</w:t>
            </w:r>
          </w:p>
        </w:tc>
        <w:tc>
          <w:tcPr>
            <w:tcW w:w="704" w:type="pct"/>
            <w:vAlign w:val="center"/>
          </w:tcPr>
          <w:p w14:paraId="45185589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50</w:t>
            </w:r>
            <w:r w:rsidRPr="00DA3743">
              <w:rPr>
                <w:spacing w:val="-2"/>
              </w:rPr>
              <w:t xml:space="preserve"> (20.2%)</w:t>
            </w:r>
          </w:p>
        </w:tc>
        <w:tc>
          <w:tcPr>
            <w:tcW w:w="936" w:type="pct"/>
            <w:vAlign w:val="center"/>
          </w:tcPr>
          <w:p w14:paraId="5196399E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 xml:space="preserve">94 </w:t>
            </w:r>
            <w:r w:rsidRPr="00DA3743">
              <w:rPr>
                <w:spacing w:val="-2"/>
              </w:rPr>
              <w:t>(37.8%)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781" w:type="pct"/>
            <w:vAlign w:val="center"/>
          </w:tcPr>
          <w:p w14:paraId="0B2D3BDE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67</w:t>
            </w:r>
            <w:r w:rsidRPr="00DA3743">
              <w:rPr>
                <w:spacing w:val="-2"/>
              </w:rPr>
              <w:t xml:space="preserve"> (32.1%)</w:t>
            </w:r>
          </w:p>
        </w:tc>
        <w:tc>
          <w:tcPr>
            <w:tcW w:w="936" w:type="pct"/>
            <w:vAlign w:val="center"/>
          </w:tcPr>
          <w:p w14:paraId="615E627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121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(57.9%)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4504AD" w:rsidRPr="00DA3743" w14:paraId="0159591E" w14:textId="77777777" w:rsidTr="003B2504">
        <w:trPr>
          <w:cantSplit/>
          <w:trHeight w:val="254"/>
        </w:trPr>
        <w:tc>
          <w:tcPr>
            <w:tcW w:w="1642" w:type="pct"/>
            <w:vAlign w:val="center"/>
          </w:tcPr>
          <w:p w14:paraId="56E87FC7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5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70 Punt,</w:t>
            </w:r>
            <w:r w:rsidRPr="00DA3743">
              <w:rPr>
                <w:spacing w:val="-4"/>
              </w:rPr>
              <w:t xml:space="preserve"> </w:t>
            </w:r>
            <w:r w:rsidRPr="00DA3743">
              <w:t>ġimgħa 3</w:t>
            </w:r>
          </w:p>
        </w:tc>
        <w:tc>
          <w:tcPr>
            <w:tcW w:w="704" w:type="pct"/>
            <w:vAlign w:val="center"/>
          </w:tcPr>
          <w:p w14:paraId="307AD2BB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67</w:t>
            </w:r>
            <w:r w:rsidRPr="00DA3743">
              <w:rPr>
                <w:spacing w:val="-2"/>
              </w:rPr>
              <w:t xml:space="preserve"> (27.1%)</w:t>
            </w:r>
          </w:p>
        </w:tc>
        <w:tc>
          <w:tcPr>
            <w:tcW w:w="936" w:type="pct"/>
            <w:vAlign w:val="center"/>
          </w:tcPr>
          <w:p w14:paraId="72F316D0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101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(40.6%)</w:t>
            </w:r>
            <w:r w:rsidRPr="00DA3743">
              <w:rPr>
                <w:spacing w:val="-2"/>
                <w:vertAlign w:val="superscript"/>
              </w:rPr>
              <w:t>b</w:t>
            </w:r>
          </w:p>
        </w:tc>
        <w:tc>
          <w:tcPr>
            <w:tcW w:w="781" w:type="pct"/>
            <w:vAlign w:val="center"/>
          </w:tcPr>
          <w:p w14:paraId="72BF2351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66</w:t>
            </w:r>
            <w:r w:rsidRPr="00DA3743">
              <w:rPr>
                <w:spacing w:val="-2"/>
              </w:rPr>
              <w:t xml:space="preserve"> (31.6%)</w:t>
            </w:r>
          </w:p>
        </w:tc>
        <w:tc>
          <w:tcPr>
            <w:tcW w:w="936" w:type="pct"/>
            <w:vAlign w:val="center"/>
          </w:tcPr>
          <w:p w14:paraId="29BAE113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106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(50.7%)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  <w:tr w:rsidR="004504AD" w:rsidRPr="00DA3743" w14:paraId="3430922E" w14:textId="77777777" w:rsidTr="003B2504">
        <w:trPr>
          <w:cantSplit/>
          <w:trHeight w:val="253"/>
        </w:trPr>
        <w:tc>
          <w:tcPr>
            <w:tcW w:w="1642" w:type="pct"/>
            <w:vAlign w:val="center"/>
          </w:tcPr>
          <w:p w14:paraId="5BBC84C0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8"/>
              </w:rPr>
              <w:t xml:space="preserve"> </w:t>
            </w:r>
            <w:r w:rsidRPr="00DA3743">
              <w:t>ta’</w:t>
            </w:r>
            <w:r w:rsidRPr="00DA3743">
              <w:rPr>
                <w:spacing w:val="-4"/>
              </w:rPr>
              <w:t xml:space="preserve"> </w:t>
            </w:r>
            <w:r w:rsidRPr="00DA3743">
              <w:t>70 Punt,</w:t>
            </w:r>
            <w:r w:rsidRPr="00DA3743">
              <w:rPr>
                <w:spacing w:val="-5"/>
              </w:rPr>
              <w:t xml:space="preserve"> </w:t>
            </w:r>
            <w:r w:rsidRPr="00DA3743">
              <w:t>ġimgħa </w:t>
            </w:r>
            <w:r w:rsidRPr="00DA3743">
              <w:rPr>
                <w:spacing w:val="-10"/>
              </w:rPr>
              <w:t>6</w:t>
            </w:r>
          </w:p>
        </w:tc>
        <w:tc>
          <w:tcPr>
            <w:tcW w:w="704" w:type="pct"/>
            <w:vAlign w:val="center"/>
          </w:tcPr>
          <w:p w14:paraId="6A3DA412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75</w:t>
            </w:r>
            <w:r w:rsidRPr="00DA3743">
              <w:rPr>
                <w:spacing w:val="-2"/>
              </w:rPr>
              <w:t xml:space="preserve"> (30.4%)</w:t>
            </w:r>
          </w:p>
        </w:tc>
        <w:tc>
          <w:tcPr>
            <w:tcW w:w="936" w:type="pct"/>
            <w:vAlign w:val="center"/>
          </w:tcPr>
          <w:p w14:paraId="59CC488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109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(43.8%)</w:t>
            </w:r>
            <w:r w:rsidRPr="00DA3743">
              <w:rPr>
                <w:spacing w:val="-2"/>
                <w:vertAlign w:val="superscript"/>
              </w:rPr>
              <w:t>b</w:t>
            </w:r>
          </w:p>
        </w:tc>
        <w:tc>
          <w:tcPr>
            <w:tcW w:w="781" w:type="pct"/>
            <w:vAlign w:val="center"/>
          </w:tcPr>
          <w:p w14:paraId="0D07B598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81</w:t>
            </w:r>
            <w:r w:rsidRPr="00DA3743">
              <w:rPr>
                <w:spacing w:val="-2"/>
              </w:rPr>
              <w:t xml:space="preserve"> (38.8%)</w:t>
            </w:r>
          </w:p>
        </w:tc>
        <w:tc>
          <w:tcPr>
            <w:tcW w:w="936" w:type="pct"/>
            <w:vAlign w:val="center"/>
          </w:tcPr>
          <w:p w14:paraId="7BCE4B6D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135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(64.6%)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</w:tr>
    </w:tbl>
    <w:p w14:paraId="4664B2AC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Remissjoni klinika hija definita bħala punteġġ ta’ CDAI ta’ &lt; 150; Rispons kliniku huwa definit bħala tnaqqis ta’ mill-inqas 100 punt fil-punteġġ ta’ CDAI jew li wieħed ikun f’remissjoni klinika</w:t>
      </w:r>
    </w:p>
    <w:p w14:paraId="202740A9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Rispons ta’ 70 punt huwa definit bħala tnaqqis ta’ mill-inqas 70 punt fil-punteġġ ta’ CDAI</w:t>
      </w:r>
    </w:p>
    <w:p w14:paraId="1CE85482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* Ma rrispondewx għal terapija kontra TNFα</w:t>
      </w:r>
    </w:p>
    <w:p w14:paraId="17FED326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** Ma rrispondewx għal terapija konvenzjonali</w:t>
      </w:r>
    </w:p>
    <w:p w14:paraId="25F71D11" w14:textId="77777777" w:rsidR="004504AD" w:rsidRPr="00DA3743" w:rsidRDefault="004504AD" w:rsidP="004504AD">
      <w:pPr>
        <w:keepNext/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a</w:t>
      </w:r>
      <w:r w:rsidRPr="00DA3743">
        <w:rPr>
          <w:sz w:val="20"/>
          <w:szCs w:val="20"/>
        </w:rPr>
        <w:t xml:space="preserve"> p &lt; 0.001</w:t>
      </w:r>
    </w:p>
    <w:p w14:paraId="1422DADD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b</w:t>
      </w:r>
      <w:r w:rsidRPr="00DA3743">
        <w:rPr>
          <w:sz w:val="20"/>
          <w:szCs w:val="20"/>
        </w:rPr>
        <w:t xml:space="preserve"> p &lt; 0.01</w:t>
      </w:r>
    </w:p>
    <w:p w14:paraId="183300EB" w14:textId="77777777" w:rsidR="004504AD" w:rsidRPr="00DA3743" w:rsidRDefault="004504AD" w:rsidP="004504AD">
      <w:pPr>
        <w:suppressAutoHyphens/>
      </w:pPr>
    </w:p>
    <w:p w14:paraId="77B6E66C" w14:textId="77777777" w:rsidR="004504AD" w:rsidRPr="00DA3743" w:rsidRDefault="004504AD" w:rsidP="004504AD">
      <w:pPr>
        <w:suppressAutoHyphens/>
      </w:pPr>
      <w:r w:rsidRPr="00DA3743">
        <w:t>L-istudju ta’ manteniment (IM-UNITI), evalwa 388 pazjent li kisbu rispons kliniku ta’ 100 punt f’ġimgħa</w:t>
      </w:r>
      <w:r w:rsidRPr="00DA3743">
        <w:rPr>
          <w:spacing w:val="-2"/>
        </w:rPr>
        <w:t> </w:t>
      </w:r>
      <w:r w:rsidRPr="00DA3743">
        <w:t>8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induzzjoni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fl-istudji</w:t>
      </w:r>
      <w:r w:rsidRPr="00DA3743">
        <w:rPr>
          <w:spacing w:val="-5"/>
        </w:rPr>
        <w:t xml:space="preserve"> </w:t>
      </w:r>
      <w:r w:rsidRPr="00DA3743">
        <w:t>UNITI-1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UNITI-2.</w:t>
      </w:r>
      <w:r w:rsidRPr="00DA3743">
        <w:rPr>
          <w:spacing w:val="-3"/>
        </w:rPr>
        <w:t xml:space="preserve"> </w:t>
      </w:r>
      <w:r w:rsidRPr="00DA3743">
        <w:t>Il-pazjenti</w:t>
      </w:r>
      <w:r w:rsidRPr="00DA3743">
        <w:rPr>
          <w:spacing w:val="-2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randomised biex jirċievu kors ta’ manteniment taħt il-ġilda ta’ 90 mg ustekinumab kull 8 ġimgħat, 90 mg ustekinumab kull 12-il ġimgħa jew plaċebo għal 44 ġimgħa (għall-pożoloġija ta’ manteniment rakkomandata, ara sezzjoni 4.2).</w:t>
      </w:r>
    </w:p>
    <w:p w14:paraId="3EB2C022" w14:textId="77777777" w:rsidR="004504AD" w:rsidRPr="00DA3743" w:rsidRDefault="004504AD" w:rsidP="004504AD">
      <w:pPr>
        <w:suppressAutoHyphens/>
      </w:pPr>
    </w:p>
    <w:p w14:paraId="6A81BEC7" w14:textId="0E7CAD59" w:rsidR="004504AD" w:rsidRPr="00DA3743" w:rsidRDefault="004504AD" w:rsidP="004504AD">
      <w:pPr>
        <w:suppressAutoHyphens/>
      </w:pPr>
      <w:r w:rsidRPr="00DA3743">
        <w:t>Proporzjonijiet</w:t>
      </w:r>
      <w:r w:rsidRPr="00DA3743">
        <w:rPr>
          <w:spacing w:val="-2"/>
        </w:rPr>
        <w:t xml:space="preserve"> </w:t>
      </w:r>
      <w:r w:rsidRPr="00DA3743">
        <w:t>ogħla</w:t>
      </w:r>
      <w:r w:rsidRPr="00DA3743">
        <w:rPr>
          <w:spacing w:val="-3"/>
        </w:rPr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sinifikanti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baqgħu</w:t>
      </w:r>
      <w:r w:rsidRPr="00DA3743">
        <w:rPr>
          <w:spacing w:val="-3"/>
        </w:rPr>
        <w:t xml:space="preserve"> </w:t>
      </w:r>
      <w:r w:rsidRPr="00DA3743">
        <w:t>f’remissjoni</w:t>
      </w:r>
      <w:r w:rsidRPr="00DA3743">
        <w:rPr>
          <w:spacing w:val="-3"/>
        </w:rPr>
        <w:t xml:space="preserve"> </w:t>
      </w:r>
      <w:r w:rsidRPr="00DA3743">
        <w:t>klinika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rispons</w:t>
      </w:r>
      <w:r w:rsidRPr="00DA3743">
        <w:rPr>
          <w:spacing w:val="-3"/>
        </w:rPr>
        <w:t xml:space="preserve"> </w:t>
      </w:r>
      <w:r w:rsidRPr="00DA3743">
        <w:t>kliniku</w:t>
      </w:r>
      <w:r w:rsidRPr="00DA3743">
        <w:rPr>
          <w:spacing w:val="-3"/>
        </w:rPr>
        <w:t xml:space="preserve"> </w:t>
      </w:r>
      <w:r w:rsidRPr="00DA3743">
        <w:t>fil</w:t>
      </w:r>
      <w:r w:rsidRPr="00DA3743">
        <w:noBreakHyphen/>
        <w:t>gruppi ttrattati b’ustekinumab meta mqabbel mal-grupp tal-plaċebo f’ġimgħa 44 (ara tabella </w:t>
      </w:r>
      <w:r w:rsidR="00192943">
        <w:t>6</w:t>
      </w:r>
      <w:r w:rsidRPr="00DA3743">
        <w:t>).</w:t>
      </w:r>
    </w:p>
    <w:p w14:paraId="0E80BDC0" w14:textId="77777777" w:rsidR="004504AD" w:rsidRPr="00DA3743" w:rsidRDefault="004504AD" w:rsidP="004504AD">
      <w:pPr>
        <w:suppressAutoHyphens/>
      </w:pPr>
    </w:p>
    <w:p w14:paraId="7BFC1FF9" w14:textId="5C68C0AA" w:rsidR="004504AD" w:rsidRPr="00DA3743" w:rsidRDefault="004504AD" w:rsidP="004504AD">
      <w:pPr>
        <w:keepNext/>
        <w:suppressAutoHyphens/>
        <w:rPr>
          <w:b/>
          <w:bCs/>
          <w:iCs/>
        </w:rPr>
      </w:pPr>
      <w:r w:rsidRPr="00DA3743">
        <w:rPr>
          <w:b/>
          <w:bCs/>
          <w:iCs/>
        </w:rPr>
        <w:lastRenderedPageBreak/>
        <w:t>Tabella</w:t>
      </w:r>
      <w:r w:rsidRPr="00DA3743">
        <w:rPr>
          <w:b/>
          <w:bCs/>
          <w:iCs/>
          <w:spacing w:val="-2"/>
        </w:rPr>
        <w:t xml:space="preserve"> </w:t>
      </w:r>
      <w:r w:rsidR="00256D64">
        <w:rPr>
          <w:b/>
          <w:bCs/>
          <w:iCs/>
        </w:rPr>
        <w:t>6</w:t>
      </w:r>
      <w:r w:rsidRPr="00DA3743">
        <w:rPr>
          <w:b/>
          <w:bCs/>
          <w:iCs/>
        </w:rPr>
        <w:t>. Manteniment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ta’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Rispons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u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Remissjoni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Kliniċi</w:t>
      </w:r>
      <w:r w:rsidRPr="00DA3743">
        <w:rPr>
          <w:b/>
          <w:bCs/>
          <w:iCs/>
          <w:spacing w:val="-2"/>
        </w:rPr>
        <w:t xml:space="preserve"> </w:t>
      </w:r>
      <w:r w:rsidRPr="00DA3743">
        <w:rPr>
          <w:b/>
          <w:bCs/>
          <w:iCs/>
        </w:rPr>
        <w:t>f’IM-UNITI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(ġimgħa</w:t>
      </w:r>
      <w:r w:rsidRPr="00DA3743">
        <w:rPr>
          <w:b/>
          <w:bCs/>
          <w:iCs/>
          <w:spacing w:val="-5"/>
        </w:rPr>
        <w:t xml:space="preserve"> </w:t>
      </w:r>
      <w:r w:rsidRPr="00DA3743">
        <w:rPr>
          <w:b/>
          <w:bCs/>
          <w:iCs/>
        </w:rPr>
        <w:t>44;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52</w:t>
      </w:r>
      <w:r w:rsidRPr="00DA3743">
        <w:rPr>
          <w:b/>
          <w:bCs/>
          <w:iCs/>
          <w:spacing w:val="-2"/>
        </w:rPr>
        <w:t xml:space="preserve"> </w:t>
      </w:r>
      <w:r w:rsidRPr="00DA3743">
        <w:rPr>
          <w:b/>
          <w:bCs/>
          <w:iCs/>
        </w:rPr>
        <w:t>ġimgħa</w:t>
      </w:r>
      <w:r w:rsidRPr="00DA3743">
        <w:rPr>
          <w:b/>
          <w:bCs/>
          <w:iCs/>
          <w:spacing w:val="-3"/>
        </w:rPr>
        <w:t xml:space="preserve"> </w:t>
      </w:r>
      <w:r w:rsidRPr="00DA3743">
        <w:rPr>
          <w:b/>
          <w:bCs/>
          <w:iCs/>
        </w:rPr>
        <w:t>mill</w:t>
      </w:r>
      <w:r w:rsidRPr="00DA3743">
        <w:rPr>
          <w:b/>
          <w:bCs/>
          <w:iCs/>
        </w:rPr>
        <w:noBreakHyphen/>
        <w:t>bidu tad-doża ta’ induzzjoni)</w:t>
      </w:r>
    </w:p>
    <w:p w14:paraId="1263A0A0" w14:textId="77777777" w:rsidR="004504AD" w:rsidRPr="00DA3743" w:rsidRDefault="004504AD" w:rsidP="004504AD">
      <w:pPr>
        <w:keepNext/>
        <w:suppressAutoHyphens/>
        <w:rPr>
          <w:i/>
        </w:rPr>
      </w:pPr>
    </w:p>
    <w:tbl>
      <w:tblPr>
        <w:tblW w:w="5000" w:type="pct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1E0" w:firstRow="1" w:lastRow="1" w:firstColumn="1" w:lastColumn="1" w:noHBand="0" w:noVBand="0"/>
      </w:tblPr>
      <w:tblGrid>
        <w:gridCol w:w="4403"/>
        <w:gridCol w:w="1365"/>
        <w:gridCol w:w="1534"/>
        <w:gridCol w:w="1762"/>
      </w:tblGrid>
      <w:tr w:rsidR="004504AD" w:rsidRPr="00DA3743" w14:paraId="7A4FED22" w14:textId="77777777" w:rsidTr="003B2504">
        <w:trPr>
          <w:cantSplit/>
          <w:trHeight w:val="1247"/>
          <w:tblHeader/>
        </w:trPr>
        <w:tc>
          <w:tcPr>
            <w:tcW w:w="2429" w:type="pct"/>
            <w:vAlign w:val="center"/>
          </w:tcPr>
          <w:p w14:paraId="1315D5B2" w14:textId="77777777" w:rsidR="004504AD" w:rsidRPr="00DA3743" w:rsidRDefault="004504AD" w:rsidP="003B2504">
            <w:pPr>
              <w:keepNext/>
              <w:suppressAutoHyphens/>
              <w:rPr>
                <w:sz w:val="20"/>
              </w:rPr>
            </w:pPr>
          </w:p>
        </w:tc>
        <w:tc>
          <w:tcPr>
            <w:tcW w:w="753" w:type="pct"/>
            <w:vAlign w:val="center"/>
          </w:tcPr>
          <w:p w14:paraId="47B3D0A6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  <w:spacing w:val="-2"/>
              </w:rPr>
              <w:t>Plaċebo*</w:t>
            </w:r>
          </w:p>
          <w:p w14:paraId="585858FA" w14:textId="77777777" w:rsidR="004504AD" w:rsidRPr="00DA3743" w:rsidRDefault="004504AD" w:rsidP="003B2504">
            <w:pPr>
              <w:keepNext/>
              <w:suppressAutoHyphens/>
              <w:jc w:val="center"/>
              <w:rPr>
                <w:i/>
              </w:rPr>
            </w:pPr>
          </w:p>
          <w:p w14:paraId="505A6582" w14:textId="77777777" w:rsidR="004504AD" w:rsidRPr="00DA3743" w:rsidRDefault="004504AD" w:rsidP="003B2504">
            <w:pPr>
              <w:keepNext/>
              <w:suppressAutoHyphens/>
              <w:jc w:val="center"/>
              <w:rPr>
                <w:i/>
              </w:rPr>
            </w:pPr>
          </w:p>
          <w:p w14:paraId="36F4FB47" w14:textId="77777777" w:rsidR="004504AD" w:rsidRPr="00DA3743" w:rsidRDefault="004504AD" w:rsidP="003B2504">
            <w:pPr>
              <w:keepNext/>
              <w:suppressAutoHyphens/>
              <w:jc w:val="center"/>
              <w:rPr>
                <w:i/>
              </w:rPr>
            </w:pPr>
          </w:p>
          <w:p w14:paraId="6F589E78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 = </w:t>
            </w:r>
            <w:r w:rsidRPr="00DA3743">
              <w:rPr>
                <w:b/>
                <w:spacing w:val="-4"/>
              </w:rPr>
              <w:t>131</w:t>
            </w:r>
            <w:r w:rsidRPr="00DA3743">
              <w:rPr>
                <w:b/>
                <w:spacing w:val="-4"/>
                <w:vertAlign w:val="superscript"/>
              </w:rPr>
              <w:t>†</w:t>
            </w:r>
          </w:p>
        </w:tc>
        <w:tc>
          <w:tcPr>
            <w:tcW w:w="846" w:type="pct"/>
            <w:vAlign w:val="center"/>
          </w:tcPr>
          <w:p w14:paraId="35C44CF8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 xml:space="preserve">90 mg </w:t>
            </w:r>
            <w:r w:rsidRPr="00DA3743">
              <w:rPr>
                <w:b/>
                <w:spacing w:val="-2"/>
              </w:rPr>
              <w:t xml:space="preserve">ustekinumab </w:t>
            </w:r>
            <w:r w:rsidRPr="00DA3743">
              <w:rPr>
                <w:b/>
                <w:spacing w:val="-4"/>
              </w:rPr>
              <w:t>kull</w:t>
            </w:r>
          </w:p>
          <w:p w14:paraId="46C984CF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 xml:space="preserve">8 </w:t>
            </w:r>
            <w:r w:rsidRPr="00DA3743">
              <w:rPr>
                <w:b/>
                <w:spacing w:val="-2"/>
              </w:rPr>
              <w:t>ġimgħat</w:t>
            </w:r>
          </w:p>
          <w:p w14:paraId="3BF8D450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 = </w:t>
            </w:r>
            <w:r w:rsidRPr="00DA3743">
              <w:rPr>
                <w:b/>
                <w:spacing w:val="-4"/>
              </w:rPr>
              <w:t>128</w:t>
            </w:r>
            <w:r w:rsidRPr="00DA3743">
              <w:rPr>
                <w:b/>
                <w:spacing w:val="-4"/>
                <w:vertAlign w:val="superscript"/>
              </w:rPr>
              <w:t>†</w:t>
            </w:r>
          </w:p>
        </w:tc>
        <w:tc>
          <w:tcPr>
            <w:tcW w:w="972" w:type="pct"/>
            <w:vAlign w:val="center"/>
          </w:tcPr>
          <w:p w14:paraId="53F5D61B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  <w:spacing w:val="-2"/>
              </w:rPr>
            </w:pPr>
            <w:r w:rsidRPr="00DA3743">
              <w:rPr>
                <w:b/>
              </w:rPr>
              <w:t xml:space="preserve">90 mg </w:t>
            </w:r>
            <w:r w:rsidRPr="00DA3743">
              <w:rPr>
                <w:b/>
                <w:spacing w:val="-2"/>
              </w:rPr>
              <w:t xml:space="preserve">ustekinumab </w:t>
            </w:r>
            <w:r w:rsidRPr="00DA3743">
              <w:rPr>
                <w:b/>
              </w:rPr>
              <w:t xml:space="preserve">kull 12-il </w:t>
            </w:r>
            <w:r w:rsidRPr="00DA3743">
              <w:rPr>
                <w:b/>
                <w:spacing w:val="-2"/>
              </w:rPr>
              <w:t>ġimgħa</w:t>
            </w:r>
          </w:p>
          <w:p w14:paraId="1923A9DF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</w:p>
          <w:p w14:paraId="08387E3F" w14:textId="77777777" w:rsidR="004504AD" w:rsidRPr="00DA3743" w:rsidRDefault="004504AD" w:rsidP="003B2504">
            <w:pPr>
              <w:keepNext/>
              <w:suppressAutoHyphens/>
              <w:jc w:val="center"/>
              <w:rPr>
                <w:b/>
              </w:rPr>
            </w:pPr>
            <w:r w:rsidRPr="00DA3743">
              <w:rPr>
                <w:b/>
              </w:rPr>
              <w:t>N = </w:t>
            </w:r>
            <w:r w:rsidRPr="00DA3743">
              <w:rPr>
                <w:b/>
                <w:spacing w:val="-4"/>
              </w:rPr>
              <w:t>129</w:t>
            </w:r>
            <w:r w:rsidRPr="00DA3743">
              <w:rPr>
                <w:b/>
                <w:spacing w:val="-4"/>
                <w:vertAlign w:val="superscript"/>
              </w:rPr>
              <w:t>†</w:t>
            </w:r>
          </w:p>
        </w:tc>
      </w:tr>
      <w:tr w:rsidR="004504AD" w:rsidRPr="00DA3743" w14:paraId="2BC3F496" w14:textId="77777777" w:rsidTr="003B2504">
        <w:trPr>
          <w:cantSplit/>
          <w:trHeight w:val="254"/>
        </w:trPr>
        <w:tc>
          <w:tcPr>
            <w:tcW w:w="2429" w:type="pct"/>
            <w:vAlign w:val="center"/>
          </w:tcPr>
          <w:p w14:paraId="67491EAB" w14:textId="77777777" w:rsidR="004504AD" w:rsidRPr="00DA3743" w:rsidRDefault="004504AD" w:rsidP="003B2504">
            <w:pPr>
              <w:suppressAutoHyphens/>
            </w:pPr>
            <w:r w:rsidRPr="00DA3743">
              <w:t>Remissjoni</w:t>
            </w:r>
            <w:r w:rsidRPr="00DA3743">
              <w:rPr>
                <w:spacing w:val="-10"/>
              </w:rPr>
              <w:t xml:space="preserve"> </w:t>
            </w:r>
            <w:r w:rsidRPr="00DA3743">
              <w:rPr>
                <w:spacing w:val="-2"/>
              </w:rPr>
              <w:t>klinika</w:t>
            </w:r>
          </w:p>
        </w:tc>
        <w:tc>
          <w:tcPr>
            <w:tcW w:w="753" w:type="pct"/>
            <w:vAlign w:val="center"/>
          </w:tcPr>
          <w:p w14:paraId="7B2A86EB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36%</w:t>
            </w:r>
          </w:p>
        </w:tc>
        <w:tc>
          <w:tcPr>
            <w:tcW w:w="846" w:type="pct"/>
            <w:vAlign w:val="center"/>
          </w:tcPr>
          <w:p w14:paraId="2986EECB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4"/>
              </w:rPr>
              <w:t>53%</w:t>
            </w:r>
            <w:r w:rsidRPr="00DA3743">
              <w:rPr>
                <w:spacing w:val="-4"/>
                <w:vertAlign w:val="superscript"/>
              </w:rPr>
              <w:t>a</w:t>
            </w:r>
          </w:p>
        </w:tc>
        <w:tc>
          <w:tcPr>
            <w:tcW w:w="972" w:type="pct"/>
            <w:vAlign w:val="center"/>
          </w:tcPr>
          <w:p w14:paraId="38839A51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4"/>
              </w:rPr>
              <w:t>49%</w:t>
            </w:r>
            <w:r w:rsidRPr="00DA3743">
              <w:rPr>
                <w:spacing w:val="-4"/>
                <w:vertAlign w:val="superscript"/>
              </w:rPr>
              <w:t>b</w:t>
            </w:r>
          </w:p>
        </w:tc>
      </w:tr>
      <w:tr w:rsidR="004504AD" w:rsidRPr="00DA3743" w14:paraId="3E0AF551" w14:textId="77777777" w:rsidTr="003B2504">
        <w:trPr>
          <w:cantSplit/>
          <w:trHeight w:val="251"/>
        </w:trPr>
        <w:tc>
          <w:tcPr>
            <w:tcW w:w="2429" w:type="pct"/>
            <w:vAlign w:val="center"/>
          </w:tcPr>
          <w:p w14:paraId="178AEC32" w14:textId="77777777" w:rsidR="004504AD" w:rsidRPr="00DA3743" w:rsidRDefault="004504AD" w:rsidP="003B2504">
            <w:pPr>
              <w:suppressAutoHyphens/>
            </w:pPr>
            <w:r w:rsidRPr="00DA3743">
              <w:t>Rispons</w:t>
            </w:r>
            <w:r w:rsidRPr="00DA3743">
              <w:rPr>
                <w:spacing w:val="-7"/>
              </w:rPr>
              <w:t xml:space="preserve"> </w:t>
            </w:r>
            <w:r w:rsidRPr="00DA3743">
              <w:rPr>
                <w:spacing w:val="-2"/>
              </w:rPr>
              <w:t>kliniku</w:t>
            </w:r>
          </w:p>
        </w:tc>
        <w:tc>
          <w:tcPr>
            <w:tcW w:w="753" w:type="pct"/>
            <w:vAlign w:val="center"/>
          </w:tcPr>
          <w:p w14:paraId="4793FB80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44%</w:t>
            </w:r>
          </w:p>
        </w:tc>
        <w:tc>
          <w:tcPr>
            <w:tcW w:w="846" w:type="pct"/>
            <w:vAlign w:val="center"/>
          </w:tcPr>
          <w:p w14:paraId="13244654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4"/>
              </w:rPr>
              <w:t>59%</w:t>
            </w:r>
            <w:r w:rsidRPr="00DA3743">
              <w:rPr>
                <w:spacing w:val="-4"/>
                <w:vertAlign w:val="superscript"/>
              </w:rPr>
              <w:t>b</w:t>
            </w:r>
          </w:p>
        </w:tc>
        <w:tc>
          <w:tcPr>
            <w:tcW w:w="972" w:type="pct"/>
            <w:vAlign w:val="center"/>
          </w:tcPr>
          <w:p w14:paraId="71AABC69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4"/>
              </w:rPr>
              <w:t>58%</w:t>
            </w:r>
            <w:r w:rsidRPr="00DA3743">
              <w:rPr>
                <w:spacing w:val="-4"/>
                <w:vertAlign w:val="superscript"/>
              </w:rPr>
              <w:t>b</w:t>
            </w:r>
          </w:p>
        </w:tc>
      </w:tr>
      <w:tr w:rsidR="004504AD" w:rsidRPr="00DA3743" w14:paraId="5E5C8088" w14:textId="77777777" w:rsidTr="003B2504">
        <w:trPr>
          <w:cantSplit/>
          <w:trHeight w:val="254"/>
        </w:trPr>
        <w:tc>
          <w:tcPr>
            <w:tcW w:w="2429" w:type="pct"/>
            <w:vAlign w:val="center"/>
          </w:tcPr>
          <w:p w14:paraId="4571F0ED" w14:textId="77777777" w:rsidR="004504AD" w:rsidRPr="00DA3743" w:rsidRDefault="004504AD" w:rsidP="003B2504">
            <w:pPr>
              <w:suppressAutoHyphens/>
            </w:pPr>
            <w:r w:rsidRPr="00DA3743">
              <w:t>Remissjoni</w:t>
            </w:r>
            <w:r w:rsidRPr="00DA3743">
              <w:rPr>
                <w:spacing w:val="-9"/>
              </w:rPr>
              <w:t xml:space="preserve"> </w:t>
            </w:r>
            <w:r w:rsidRPr="00DA3743">
              <w:t>klinika</w:t>
            </w:r>
            <w:r w:rsidRPr="00DA3743">
              <w:rPr>
                <w:spacing w:val="-9"/>
              </w:rPr>
              <w:t xml:space="preserve"> </w:t>
            </w:r>
            <w:r w:rsidRPr="00DA3743">
              <w:t>mingħajr</w:t>
            </w:r>
            <w:r w:rsidRPr="00DA3743">
              <w:rPr>
                <w:spacing w:val="-9"/>
              </w:rPr>
              <w:t xml:space="preserve"> k</w:t>
            </w:r>
            <w:r w:rsidRPr="00DA3743">
              <w:rPr>
                <w:spacing w:val="-2"/>
              </w:rPr>
              <w:t>ortikosterojdi</w:t>
            </w:r>
          </w:p>
        </w:tc>
        <w:tc>
          <w:tcPr>
            <w:tcW w:w="753" w:type="pct"/>
            <w:vAlign w:val="center"/>
          </w:tcPr>
          <w:p w14:paraId="3F349F65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5"/>
              </w:rPr>
              <w:t>30%</w:t>
            </w:r>
          </w:p>
        </w:tc>
        <w:tc>
          <w:tcPr>
            <w:tcW w:w="846" w:type="pct"/>
            <w:vAlign w:val="center"/>
          </w:tcPr>
          <w:p w14:paraId="60D3C3BA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4"/>
              </w:rPr>
              <w:t>47%</w:t>
            </w:r>
            <w:r w:rsidRPr="00DA3743">
              <w:rPr>
                <w:spacing w:val="-4"/>
                <w:vertAlign w:val="superscript"/>
              </w:rPr>
              <w:t>a</w:t>
            </w:r>
          </w:p>
        </w:tc>
        <w:tc>
          <w:tcPr>
            <w:tcW w:w="972" w:type="pct"/>
            <w:vAlign w:val="center"/>
          </w:tcPr>
          <w:p w14:paraId="37088ED6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rPr>
                <w:spacing w:val="-4"/>
              </w:rPr>
              <w:t>43%</w:t>
            </w:r>
            <w:r w:rsidRPr="00DA3743">
              <w:rPr>
                <w:spacing w:val="-4"/>
                <w:vertAlign w:val="superscript"/>
              </w:rPr>
              <w:t>c</w:t>
            </w:r>
          </w:p>
        </w:tc>
      </w:tr>
      <w:tr w:rsidR="004504AD" w:rsidRPr="00DA3743" w14:paraId="1AD7AF42" w14:textId="77777777" w:rsidTr="003B2504">
        <w:trPr>
          <w:cantSplit/>
          <w:trHeight w:val="251"/>
        </w:trPr>
        <w:tc>
          <w:tcPr>
            <w:tcW w:w="2429" w:type="pct"/>
            <w:vAlign w:val="center"/>
          </w:tcPr>
          <w:p w14:paraId="1DBBC49D" w14:textId="77777777" w:rsidR="004504AD" w:rsidRPr="00DA3743" w:rsidRDefault="004504AD" w:rsidP="003B2504">
            <w:pPr>
              <w:suppressAutoHyphens/>
            </w:pPr>
            <w:r w:rsidRPr="00DA3743">
              <w:t>Remissjoni</w:t>
            </w:r>
            <w:r w:rsidRPr="00DA3743">
              <w:rPr>
                <w:spacing w:val="-9"/>
              </w:rPr>
              <w:t xml:space="preserve"> </w:t>
            </w:r>
            <w:r w:rsidRPr="00DA3743">
              <w:t>Klinika</w:t>
            </w:r>
            <w:r w:rsidRPr="00DA3743">
              <w:rPr>
                <w:spacing w:val="-8"/>
              </w:rPr>
              <w:t xml:space="preserve"> </w:t>
            </w:r>
            <w:r w:rsidRPr="00DA3743">
              <w:rPr>
                <w:spacing w:val="-2"/>
              </w:rPr>
              <w:t>f’pazjenti:</w:t>
            </w:r>
          </w:p>
        </w:tc>
        <w:tc>
          <w:tcPr>
            <w:tcW w:w="753" w:type="pct"/>
            <w:vAlign w:val="center"/>
          </w:tcPr>
          <w:p w14:paraId="47728165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846" w:type="pct"/>
            <w:vAlign w:val="center"/>
          </w:tcPr>
          <w:p w14:paraId="0EDAC8AD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  <w:tc>
          <w:tcPr>
            <w:tcW w:w="972" w:type="pct"/>
            <w:vAlign w:val="center"/>
          </w:tcPr>
          <w:p w14:paraId="7A51452C" w14:textId="77777777" w:rsidR="004504AD" w:rsidRPr="00DA3743" w:rsidRDefault="004504AD" w:rsidP="003B2504">
            <w:pPr>
              <w:suppressAutoHyphens/>
              <w:jc w:val="center"/>
              <w:rPr>
                <w:sz w:val="18"/>
              </w:rPr>
            </w:pPr>
          </w:p>
        </w:tc>
      </w:tr>
      <w:tr w:rsidR="004504AD" w:rsidRPr="00DA3743" w14:paraId="2E3E01DE" w14:textId="77777777" w:rsidTr="003B2504">
        <w:trPr>
          <w:cantSplit/>
          <w:trHeight w:val="39"/>
        </w:trPr>
        <w:tc>
          <w:tcPr>
            <w:tcW w:w="2429" w:type="pct"/>
            <w:vAlign w:val="center"/>
          </w:tcPr>
          <w:p w14:paraId="5F6B3DA2" w14:textId="77777777" w:rsidR="004504AD" w:rsidRPr="00DA3743" w:rsidRDefault="004504AD" w:rsidP="003B2504">
            <w:pPr>
              <w:suppressAutoHyphens/>
              <w:ind w:left="284"/>
            </w:pPr>
            <w:r w:rsidRPr="00DA3743">
              <w:t>f’remissjoni</w:t>
            </w:r>
            <w:r w:rsidRPr="00DA3743">
              <w:rPr>
                <w:spacing w:val="-10"/>
              </w:rPr>
              <w:t xml:space="preserve"> </w:t>
            </w:r>
            <w:r w:rsidRPr="00DA3743">
              <w:t>fil-bidu</w:t>
            </w:r>
            <w:r w:rsidRPr="00DA3743">
              <w:rPr>
                <w:spacing w:val="-9"/>
              </w:rPr>
              <w:t xml:space="preserve"> </w:t>
            </w:r>
            <w:r w:rsidRPr="00DA3743">
              <w:t>ta’</w:t>
            </w:r>
            <w:r w:rsidRPr="00DA3743">
              <w:rPr>
                <w:spacing w:val="-9"/>
              </w:rPr>
              <w:t xml:space="preserve"> </w:t>
            </w:r>
            <w:r w:rsidRPr="00DA3743">
              <w:t>terapija</w:t>
            </w:r>
            <w:r w:rsidRPr="00DA3743">
              <w:rPr>
                <w:spacing w:val="-9"/>
              </w:rPr>
              <w:t xml:space="preserve"> </w:t>
            </w:r>
            <w:r w:rsidRPr="00DA3743">
              <w:t xml:space="preserve">ta’ </w:t>
            </w:r>
            <w:r w:rsidRPr="00DA3743">
              <w:rPr>
                <w:spacing w:val="-2"/>
              </w:rPr>
              <w:t>manteniment</w:t>
            </w:r>
          </w:p>
        </w:tc>
        <w:tc>
          <w:tcPr>
            <w:tcW w:w="753" w:type="pct"/>
            <w:vAlign w:val="center"/>
          </w:tcPr>
          <w:p w14:paraId="302854B5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46%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(36/79)</w:t>
            </w:r>
          </w:p>
        </w:tc>
        <w:tc>
          <w:tcPr>
            <w:tcW w:w="846" w:type="pct"/>
            <w:vAlign w:val="center"/>
          </w:tcPr>
          <w:p w14:paraId="164669F7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67%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(52/78)</w:t>
            </w:r>
            <w:r w:rsidRPr="00DA3743">
              <w:rPr>
                <w:spacing w:val="-2"/>
                <w:vertAlign w:val="superscript"/>
              </w:rPr>
              <w:t>a</w:t>
            </w:r>
          </w:p>
        </w:tc>
        <w:tc>
          <w:tcPr>
            <w:tcW w:w="972" w:type="pct"/>
            <w:vAlign w:val="center"/>
          </w:tcPr>
          <w:p w14:paraId="265BE3C7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56%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(44/78)</w:t>
            </w:r>
          </w:p>
        </w:tc>
      </w:tr>
      <w:tr w:rsidR="004504AD" w:rsidRPr="00DA3743" w14:paraId="406F6906" w14:textId="77777777" w:rsidTr="003B2504">
        <w:trPr>
          <w:cantSplit/>
          <w:trHeight w:val="254"/>
        </w:trPr>
        <w:tc>
          <w:tcPr>
            <w:tcW w:w="2429" w:type="pct"/>
            <w:vAlign w:val="center"/>
          </w:tcPr>
          <w:p w14:paraId="1BDA5A72" w14:textId="77777777" w:rsidR="004504AD" w:rsidRPr="00DA3743" w:rsidRDefault="004504AD" w:rsidP="003B2504">
            <w:pPr>
              <w:suppressAutoHyphens/>
              <w:ind w:left="284"/>
            </w:pPr>
            <w:r w:rsidRPr="00DA3743">
              <w:t>li</w:t>
            </w:r>
            <w:r w:rsidRPr="00DA3743">
              <w:rPr>
                <w:spacing w:val="-4"/>
              </w:rPr>
              <w:t xml:space="preserve"> </w:t>
            </w:r>
            <w:r w:rsidRPr="00DA3743">
              <w:t>daħlu</w:t>
            </w:r>
            <w:r w:rsidRPr="00DA3743">
              <w:rPr>
                <w:spacing w:val="-4"/>
              </w:rPr>
              <w:t xml:space="preserve"> </w:t>
            </w:r>
            <w:r w:rsidRPr="00DA3743">
              <w:t>minn</w:t>
            </w:r>
            <w:r w:rsidRPr="00DA3743">
              <w:rPr>
                <w:spacing w:val="-4"/>
              </w:rPr>
              <w:t xml:space="preserve"> </w:t>
            </w:r>
            <w:r w:rsidRPr="00DA3743">
              <w:t>studju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CRD3002</w:t>
            </w:r>
            <w:r w:rsidRPr="00DA3743">
              <w:rPr>
                <w:spacing w:val="-2"/>
                <w:vertAlign w:val="superscript"/>
              </w:rPr>
              <w:t>‡</w:t>
            </w:r>
          </w:p>
        </w:tc>
        <w:tc>
          <w:tcPr>
            <w:tcW w:w="753" w:type="pct"/>
            <w:vAlign w:val="center"/>
          </w:tcPr>
          <w:p w14:paraId="22CC951E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44%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(31/70)</w:t>
            </w:r>
          </w:p>
        </w:tc>
        <w:tc>
          <w:tcPr>
            <w:tcW w:w="846" w:type="pct"/>
            <w:vAlign w:val="center"/>
          </w:tcPr>
          <w:p w14:paraId="1D81613D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63%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(45/72)</w:t>
            </w:r>
            <w:r w:rsidRPr="00DA3743">
              <w:rPr>
                <w:spacing w:val="-2"/>
                <w:vertAlign w:val="superscript"/>
              </w:rPr>
              <w:t>c</w:t>
            </w:r>
          </w:p>
        </w:tc>
        <w:tc>
          <w:tcPr>
            <w:tcW w:w="972" w:type="pct"/>
            <w:vAlign w:val="center"/>
          </w:tcPr>
          <w:p w14:paraId="077C23A0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57%</w:t>
            </w:r>
            <w:r w:rsidRPr="00DA3743">
              <w:rPr>
                <w:spacing w:val="-2"/>
              </w:rPr>
              <w:t xml:space="preserve"> (41/72)</w:t>
            </w:r>
          </w:p>
        </w:tc>
      </w:tr>
      <w:tr w:rsidR="004504AD" w:rsidRPr="00DA3743" w14:paraId="7C9A9B0D" w14:textId="77777777" w:rsidTr="003B2504">
        <w:trPr>
          <w:cantSplit/>
          <w:trHeight w:val="253"/>
        </w:trPr>
        <w:tc>
          <w:tcPr>
            <w:tcW w:w="2429" w:type="pct"/>
            <w:vAlign w:val="center"/>
          </w:tcPr>
          <w:p w14:paraId="0D1CD1FE" w14:textId="77777777" w:rsidR="004504AD" w:rsidRPr="00DA3743" w:rsidRDefault="004504AD" w:rsidP="003B2504">
            <w:pPr>
              <w:suppressAutoHyphens/>
              <w:ind w:left="284"/>
            </w:pPr>
            <w:r w:rsidRPr="00DA3743">
              <w:t>li</w:t>
            </w:r>
            <w:r w:rsidRPr="00DA3743">
              <w:rPr>
                <w:spacing w:val="-8"/>
              </w:rPr>
              <w:t xml:space="preserve"> </w:t>
            </w:r>
            <w:r w:rsidRPr="00DA3743">
              <w:t>qatt</w:t>
            </w:r>
            <w:r w:rsidRPr="00DA3743">
              <w:rPr>
                <w:spacing w:val="-6"/>
              </w:rPr>
              <w:t xml:space="preserve"> </w:t>
            </w:r>
            <w:r w:rsidRPr="00DA3743">
              <w:t>ma</w:t>
            </w:r>
            <w:r w:rsidRPr="00DA3743">
              <w:rPr>
                <w:spacing w:val="-5"/>
              </w:rPr>
              <w:t xml:space="preserve"> </w:t>
            </w:r>
            <w:r w:rsidRPr="00DA3743">
              <w:t>rċevew</w:t>
            </w:r>
            <w:r w:rsidRPr="00DA3743">
              <w:rPr>
                <w:spacing w:val="-6"/>
              </w:rPr>
              <w:t xml:space="preserve"> </w:t>
            </w:r>
            <w:r w:rsidRPr="00DA3743">
              <w:t>terapija</w:t>
            </w:r>
            <w:r w:rsidRPr="00DA3743">
              <w:rPr>
                <w:spacing w:val="-6"/>
              </w:rPr>
              <w:t xml:space="preserve"> </w:t>
            </w:r>
            <w:r w:rsidRPr="00DA3743">
              <w:t>kontra</w:t>
            </w:r>
            <w:r w:rsidRPr="00DA3743">
              <w:rPr>
                <w:spacing w:val="-5"/>
              </w:rPr>
              <w:t xml:space="preserve"> </w:t>
            </w:r>
            <w:r w:rsidRPr="00DA3743">
              <w:t>TNF-</w:t>
            </w:r>
            <w:r w:rsidRPr="00DA3743">
              <w:rPr>
                <w:spacing w:val="-10"/>
              </w:rPr>
              <w:t>α</w:t>
            </w:r>
          </w:p>
        </w:tc>
        <w:tc>
          <w:tcPr>
            <w:tcW w:w="753" w:type="pct"/>
            <w:vAlign w:val="center"/>
          </w:tcPr>
          <w:p w14:paraId="25B0A357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49%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(25/51)</w:t>
            </w:r>
          </w:p>
        </w:tc>
        <w:tc>
          <w:tcPr>
            <w:tcW w:w="846" w:type="pct"/>
            <w:vAlign w:val="center"/>
          </w:tcPr>
          <w:p w14:paraId="0476FE93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65%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(34/52)</w:t>
            </w:r>
            <w:r w:rsidRPr="00DA3743">
              <w:rPr>
                <w:spacing w:val="-2"/>
                <w:vertAlign w:val="superscript"/>
              </w:rPr>
              <w:t>c</w:t>
            </w:r>
          </w:p>
        </w:tc>
        <w:tc>
          <w:tcPr>
            <w:tcW w:w="972" w:type="pct"/>
            <w:vAlign w:val="center"/>
          </w:tcPr>
          <w:p w14:paraId="64110931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57%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(30/53)</w:t>
            </w:r>
          </w:p>
        </w:tc>
      </w:tr>
      <w:tr w:rsidR="004504AD" w:rsidRPr="00DA3743" w14:paraId="61173F5C" w14:textId="77777777" w:rsidTr="003B2504">
        <w:trPr>
          <w:cantSplit/>
          <w:trHeight w:val="251"/>
        </w:trPr>
        <w:tc>
          <w:tcPr>
            <w:tcW w:w="2429" w:type="pct"/>
            <w:vAlign w:val="center"/>
          </w:tcPr>
          <w:p w14:paraId="523B4466" w14:textId="77777777" w:rsidR="004504AD" w:rsidRPr="00DA3743" w:rsidRDefault="004504AD" w:rsidP="003B2504">
            <w:pPr>
              <w:suppressAutoHyphens/>
              <w:ind w:left="284"/>
            </w:pPr>
            <w:r w:rsidRPr="00DA3743">
              <w:t>li</w:t>
            </w:r>
            <w:r w:rsidRPr="00DA3743">
              <w:rPr>
                <w:spacing w:val="-4"/>
              </w:rPr>
              <w:t xml:space="preserve"> </w:t>
            </w:r>
            <w:r w:rsidRPr="00DA3743">
              <w:t>daħlu</w:t>
            </w:r>
            <w:r w:rsidRPr="00DA3743">
              <w:rPr>
                <w:spacing w:val="-4"/>
              </w:rPr>
              <w:t xml:space="preserve"> </w:t>
            </w:r>
            <w:r w:rsidRPr="00DA3743">
              <w:t>minn</w:t>
            </w:r>
            <w:r w:rsidRPr="00DA3743">
              <w:rPr>
                <w:spacing w:val="-4"/>
              </w:rPr>
              <w:t xml:space="preserve"> </w:t>
            </w:r>
            <w:r w:rsidRPr="00DA3743">
              <w:t>studju</w:t>
            </w:r>
            <w:r w:rsidRPr="00DA3743">
              <w:rPr>
                <w:spacing w:val="-3"/>
              </w:rPr>
              <w:t xml:space="preserve"> </w:t>
            </w:r>
            <w:r w:rsidRPr="00DA3743">
              <w:rPr>
                <w:spacing w:val="-2"/>
              </w:rPr>
              <w:t>CRD3001</w:t>
            </w:r>
            <w:r w:rsidRPr="00DA3743">
              <w:rPr>
                <w:spacing w:val="-2"/>
                <w:vertAlign w:val="superscript"/>
              </w:rPr>
              <w:t>§</w:t>
            </w:r>
          </w:p>
        </w:tc>
        <w:tc>
          <w:tcPr>
            <w:tcW w:w="753" w:type="pct"/>
            <w:vAlign w:val="center"/>
          </w:tcPr>
          <w:p w14:paraId="46BBCE80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26%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(16/61)</w:t>
            </w:r>
          </w:p>
        </w:tc>
        <w:tc>
          <w:tcPr>
            <w:tcW w:w="846" w:type="pct"/>
            <w:vAlign w:val="center"/>
          </w:tcPr>
          <w:p w14:paraId="2DEDEF59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41%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(23/56)</w:t>
            </w:r>
          </w:p>
        </w:tc>
        <w:tc>
          <w:tcPr>
            <w:tcW w:w="972" w:type="pct"/>
            <w:vAlign w:val="center"/>
          </w:tcPr>
          <w:p w14:paraId="1C0403EC" w14:textId="77777777" w:rsidR="004504AD" w:rsidRPr="00DA3743" w:rsidRDefault="004504AD" w:rsidP="003B2504">
            <w:pPr>
              <w:suppressAutoHyphens/>
              <w:jc w:val="center"/>
            </w:pPr>
            <w:r w:rsidRPr="00DA3743">
              <w:t>39%</w:t>
            </w:r>
            <w:r w:rsidRPr="00DA3743">
              <w:rPr>
                <w:spacing w:val="-5"/>
              </w:rPr>
              <w:t xml:space="preserve"> </w:t>
            </w:r>
            <w:r w:rsidRPr="00DA3743">
              <w:rPr>
                <w:spacing w:val="-2"/>
              </w:rPr>
              <w:t>(22/57)</w:t>
            </w:r>
          </w:p>
        </w:tc>
      </w:tr>
    </w:tbl>
    <w:p w14:paraId="53E6A954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Remissjoni klinika hija definita bħala punteġġ ta’ CDAI ta’ &lt; 150; Rispons kliniku huwa definit bħala tnaqqis ta’ mill-inqas 100 punt f’CDAI jew li wieħed ikun f’remissjoni klinika</w:t>
      </w:r>
    </w:p>
    <w:p w14:paraId="52FACD7D" w14:textId="1994AC28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</w:rPr>
        <w:t>Il-grupp tal-plaċebo kien jikkonsisti minn pazjenti li kienu f’rispons għal ustekinumab u kienu randomised biex jirċievu plaċebo fil-bidu ta’ terapija ta’ manteniment</w:t>
      </w:r>
    </w:p>
    <w:p w14:paraId="7AAA034E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†</w:t>
      </w:r>
      <w:r w:rsidRPr="00DA3743">
        <w:rPr>
          <w:sz w:val="20"/>
          <w:szCs w:val="20"/>
        </w:rPr>
        <w:t xml:space="preserve"> Pazjenti li kienu f’rispons kliniku għal ustekinumab ta’ 100 punt fil-bidu ta’ terapija ta’ manteniment</w:t>
      </w:r>
    </w:p>
    <w:p w14:paraId="674DD1CD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‡</w:t>
      </w:r>
      <w:r w:rsidRPr="00DA3743">
        <w:rPr>
          <w:sz w:val="20"/>
          <w:szCs w:val="20"/>
        </w:rPr>
        <w:t xml:space="preserve"> Pazjenti li ma rrispondewx għal terapija konvenzjonali iżda mhux terapija kontra TNFα</w:t>
      </w:r>
    </w:p>
    <w:p w14:paraId="2F769917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§</w:t>
      </w:r>
      <w:r w:rsidRPr="00DA3743">
        <w:rPr>
          <w:sz w:val="20"/>
          <w:szCs w:val="20"/>
        </w:rPr>
        <w:t xml:space="preserve"> Pazjenti li ma rrispondewx/kienu intolleranti għal terapija kontra TNFα</w:t>
      </w:r>
    </w:p>
    <w:p w14:paraId="73DBC53E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a</w:t>
      </w:r>
      <w:r w:rsidRPr="00DA3743">
        <w:rPr>
          <w:sz w:val="20"/>
          <w:szCs w:val="20"/>
        </w:rPr>
        <w:t xml:space="preserve"> p &lt; 0.01</w:t>
      </w:r>
    </w:p>
    <w:p w14:paraId="512ADD13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b</w:t>
      </w:r>
      <w:r w:rsidRPr="00DA3743">
        <w:rPr>
          <w:sz w:val="20"/>
          <w:szCs w:val="20"/>
        </w:rPr>
        <w:t xml:space="preserve"> p &lt; 0.05</w:t>
      </w:r>
    </w:p>
    <w:p w14:paraId="746FFDFD" w14:textId="77777777" w:rsidR="004504AD" w:rsidRPr="00DA3743" w:rsidRDefault="004504AD" w:rsidP="004504AD">
      <w:pPr>
        <w:suppressAutoHyphens/>
        <w:rPr>
          <w:sz w:val="20"/>
          <w:szCs w:val="20"/>
        </w:rPr>
      </w:pPr>
      <w:r w:rsidRPr="00DA3743">
        <w:rPr>
          <w:sz w:val="20"/>
          <w:szCs w:val="20"/>
          <w:vertAlign w:val="superscript"/>
        </w:rPr>
        <w:t>c</w:t>
      </w:r>
      <w:r w:rsidRPr="00DA3743">
        <w:rPr>
          <w:sz w:val="20"/>
          <w:szCs w:val="20"/>
        </w:rPr>
        <w:t xml:space="preserve"> nominalment sinifikanti (p &lt; 0.05)</w:t>
      </w:r>
    </w:p>
    <w:p w14:paraId="076FB5D2" w14:textId="77777777" w:rsidR="004504AD" w:rsidRPr="00DA3743" w:rsidRDefault="004504AD" w:rsidP="004504AD">
      <w:pPr>
        <w:suppressAutoHyphens/>
      </w:pPr>
    </w:p>
    <w:p w14:paraId="639EE3C6" w14:textId="77777777" w:rsidR="004504AD" w:rsidRPr="00DA3743" w:rsidRDefault="004504AD" w:rsidP="004504AD">
      <w:pPr>
        <w:suppressAutoHyphens/>
      </w:pPr>
      <w:r w:rsidRPr="00DA3743">
        <w:t>F’IM-UNITI, 29 minn 129 pazjent ma żammewx rispons għal ustekinumab meta kienu ttrattati kull 12-il ġimgħa u tħallew jaġġustaw id-doża biex jirċievu ustekinumab kull 8 ġimgħat. Telf ta’ rispons kien</w:t>
      </w:r>
      <w:r w:rsidRPr="00DA3743">
        <w:rPr>
          <w:spacing w:val="-2"/>
        </w:rPr>
        <w:t xml:space="preserve"> </w:t>
      </w:r>
      <w:r w:rsidRPr="00DA3743">
        <w:t>definit</w:t>
      </w:r>
      <w:r w:rsidRPr="00DA3743">
        <w:rPr>
          <w:spacing w:val="-2"/>
        </w:rPr>
        <w:t xml:space="preserve"> </w:t>
      </w:r>
      <w:r w:rsidRPr="00DA3743">
        <w:t>bħala</w:t>
      </w:r>
      <w:r w:rsidRPr="00DA3743">
        <w:rPr>
          <w:spacing w:val="-2"/>
        </w:rPr>
        <w:t xml:space="preserve"> </w:t>
      </w:r>
      <w:r w:rsidRPr="00DA3743">
        <w:t>punteġġ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CDAI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≥ 220 punt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żieda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≥ 100 punt</w:t>
      </w:r>
      <w:r w:rsidRPr="00DA3743">
        <w:rPr>
          <w:spacing w:val="-2"/>
        </w:rPr>
        <w:t xml:space="preserve"> </w:t>
      </w:r>
      <w:r w:rsidRPr="00DA3743">
        <w:t>mill-punteġġ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CDAI</w:t>
      </w:r>
      <w:r w:rsidRPr="00DA3743">
        <w:rPr>
          <w:spacing w:val="-3"/>
        </w:rPr>
        <w:t xml:space="preserve"> </w:t>
      </w:r>
      <w:r w:rsidRPr="00DA3743">
        <w:t>fil</w:t>
      </w:r>
      <w:r w:rsidRPr="00DA3743">
        <w:noBreakHyphen/>
        <w:t>linja bażi. F’dawn il-pazjenti, remissjoni klinika inkisbet f’41.4% tal-pazjenti 16-il ġimgħa wara aġġustament fid-doża.</w:t>
      </w:r>
    </w:p>
    <w:p w14:paraId="6194FC64" w14:textId="77777777" w:rsidR="004504AD" w:rsidRPr="00DA3743" w:rsidRDefault="004504AD" w:rsidP="004504AD">
      <w:pPr>
        <w:suppressAutoHyphens/>
      </w:pPr>
    </w:p>
    <w:p w14:paraId="2BA383E3" w14:textId="77777777" w:rsidR="004504AD" w:rsidRPr="00DA3743" w:rsidRDefault="004504AD" w:rsidP="004504AD">
      <w:pPr>
        <w:suppressAutoHyphens/>
      </w:pPr>
      <w:r w:rsidRPr="00DA3743">
        <w:t>Pazjenti li ma kinux f’rispons kliniku għal induzzjoni b’ustekinumab f’ġimgħa 8 tal-istudji ta’ induzzjoni ta’ UNITI-1 u UNITI-2 (476 pazjent) daħlu fil-porzjon mhux randomised tal-istudju ta’ manteniment (IM-UNITI) u f’dak il-waqt irċevew injezzjoni ta’ 90 mg ustekinumab taħt il-ġilda. Tmien ġimgħat wara, 50.5% tal-pazjenti kisbu rispons kliniku u komplew jirċievu għoti ta’ dożi ta’ manteniment</w:t>
      </w:r>
      <w:r w:rsidRPr="00DA3743">
        <w:rPr>
          <w:spacing w:val="-4"/>
        </w:rPr>
        <w:t xml:space="preserve"> </w:t>
      </w:r>
      <w:r w:rsidRPr="00DA3743">
        <w:t>kull</w:t>
      </w:r>
      <w:r w:rsidRPr="00DA3743">
        <w:rPr>
          <w:spacing w:val="-4"/>
        </w:rPr>
        <w:t xml:space="preserve"> </w:t>
      </w:r>
      <w:r w:rsidRPr="00DA3743">
        <w:t>8</w:t>
      </w:r>
      <w:r w:rsidRPr="00DA3743">
        <w:rPr>
          <w:spacing w:val="-4"/>
        </w:rPr>
        <w:t> </w:t>
      </w:r>
      <w:r w:rsidRPr="00DA3743">
        <w:t>ġimgħat;</w:t>
      </w:r>
      <w:r w:rsidRPr="00DA3743">
        <w:rPr>
          <w:spacing w:val="-3"/>
        </w:rPr>
        <w:t xml:space="preserve"> </w:t>
      </w:r>
      <w:r w:rsidRPr="00DA3743">
        <w:t>fost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il-pazjenti</w:t>
      </w:r>
      <w:r w:rsidRPr="00DA3743">
        <w:rPr>
          <w:spacing w:val="-4"/>
        </w:rPr>
        <w:t xml:space="preserve"> </w:t>
      </w:r>
      <w:r w:rsidRPr="00DA3743">
        <w:t>b’dożaġġ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manteniment</w:t>
      </w:r>
      <w:r w:rsidRPr="00DA3743">
        <w:rPr>
          <w:spacing w:val="-4"/>
        </w:rPr>
        <w:t xml:space="preserve"> </w:t>
      </w:r>
      <w:r w:rsidRPr="00DA3743">
        <w:t>kontinwu,</w:t>
      </w:r>
      <w:r w:rsidRPr="00DA3743">
        <w:rPr>
          <w:spacing w:val="-4"/>
        </w:rPr>
        <w:t xml:space="preserve"> </w:t>
      </w:r>
      <w:r w:rsidRPr="00DA3743">
        <w:t>il-maġġoranza żammew ir-rispons (68.1%) u kisbu remissjoni (50.2%) f’ġimgħa 44, fi proporzjonijiet li kienu simili għall-pazjenti li fil-bidu rrispondew għal induzzjoni b’ustekinumab.</w:t>
      </w:r>
    </w:p>
    <w:p w14:paraId="3B076319" w14:textId="77777777" w:rsidR="004504AD" w:rsidRPr="00DA3743" w:rsidRDefault="004504AD" w:rsidP="004504AD">
      <w:pPr>
        <w:suppressAutoHyphens/>
      </w:pPr>
    </w:p>
    <w:p w14:paraId="25718270" w14:textId="77777777" w:rsidR="004504AD" w:rsidRPr="00DA3743" w:rsidRDefault="004504AD" w:rsidP="004504AD">
      <w:pPr>
        <w:suppressAutoHyphens/>
      </w:pPr>
      <w:r w:rsidRPr="00DA3743">
        <w:t>Minn 131 pazjent li rrispondew għal induzzjoni b’ustekinumab, u kienu randomised għall-grupp tal</w:t>
      </w:r>
      <w:r w:rsidRPr="00DA3743">
        <w:noBreakHyphen/>
        <w:t>plaċebo fil-bidu tal-istudju ta’ manteniment, 51 sussegwentement tilfu r-rispons u rċevew 90 mg ustekinumab taħt il-ġilda kull 8 ġimgħat. Il-maġġoranza tal-pazjenti li tilfu r-rispons u komplew ustekinumab</w:t>
      </w:r>
      <w:r w:rsidRPr="00DA3743">
        <w:rPr>
          <w:spacing w:val="-3"/>
        </w:rPr>
        <w:t xml:space="preserve"> </w:t>
      </w:r>
      <w:r w:rsidRPr="00DA3743">
        <w:t>għamlu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żmien</w:t>
      </w:r>
      <w:r w:rsidRPr="00DA3743">
        <w:rPr>
          <w:spacing w:val="-3"/>
        </w:rPr>
        <w:t xml:space="preserve"> </w:t>
      </w:r>
      <w:r w:rsidRPr="00DA3743">
        <w:t>24</w:t>
      </w:r>
      <w:r w:rsidRPr="00DA3743">
        <w:rPr>
          <w:spacing w:val="-3"/>
        </w:rPr>
        <w:t> </w:t>
      </w:r>
      <w:r w:rsidRPr="00DA3743">
        <w:t>ġimgħat</w:t>
      </w:r>
      <w:r w:rsidRPr="00DA3743">
        <w:rPr>
          <w:spacing w:val="-3"/>
        </w:rPr>
        <w:t xml:space="preserve"> </w:t>
      </w:r>
      <w:r w:rsidRPr="00DA3743">
        <w:t>mill-infużjoni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induzzjoni.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il-51</w:t>
      </w:r>
      <w:r w:rsidRPr="00DA3743">
        <w:rPr>
          <w:spacing w:val="-2"/>
        </w:rPr>
        <w:t xml:space="preserve"> </w:t>
      </w:r>
      <w:r w:rsidRPr="00DA3743">
        <w:t>pazjent, 70.6% kisbu rispons kliniku u 39.2% fil-mija kisbu remissjoni klinika 16-il ġimgħa wara li rċevew l</w:t>
      </w:r>
      <w:r w:rsidRPr="00DA3743">
        <w:noBreakHyphen/>
        <w:t>ewwel doża taħt il-ġilda ta’ ustekinumab.</w:t>
      </w:r>
    </w:p>
    <w:p w14:paraId="0EA5B9B0" w14:textId="77777777" w:rsidR="004504AD" w:rsidRPr="00DA3743" w:rsidRDefault="004504AD" w:rsidP="004504AD">
      <w:pPr>
        <w:suppressAutoHyphens/>
      </w:pPr>
    </w:p>
    <w:p w14:paraId="06D154DB" w14:textId="77777777" w:rsidR="004504AD" w:rsidRPr="00DA3743" w:rsidRDefault="004504AD" w:rsidP="004504AD">
      <w:pPr>
        <w:suppressAutoHyphens/>
      </w:pPr>
      <w:r w:rsidRPr="00DA3743">
        <w:t>F’IM-UNITI, il-pazjenti li temmew l-istudju sa ġimgħa 44 kienu eliġibbli biex ikomplu t-trattament f’estensjoni tal-istudju. Fost il-567 pazjent li daħlu fuq u ġew trattati b’ustekinumab fl-istudju ta’ estensjoni,</w:t>
      </w:r>
      <w:r w:rsidRPr="00DA3743">
        <w:rPr>
          <w:spacing w:val="-4"/>
        </w:rPr>
        <w:t xml:space="preserve"> </w:t>
      </w:r>
      <w:r w:rsidRPr="00DA3743">
        <w:t>ir-remissjoni</w:t>
      </w:r>
      <w:r w:rsidRPr="00DA3743">
        <w:rPr>
          <w:spacing w:val="-3"/>
        </w:rPr>
        <w:t xml:space="preserve"> </w:t>
      </w:r>
      <w:r w:rsidRPr="00DA3743">
        <w:t>klinika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r-rispons</w:t>
      </w:r>
      <w:r w:rsidRPr="00DA3743">
        <w:rPr>
          <w:spacing w:val="-4"/>
        </w:rPr>
        <w:t xml:space="preserve"> </w:t>
      </w:r>
      <w:r w:rsidRPr="00DA3743">
        <w:t>kliniku</w:t>
      </w:r>
      <w:r w:rsidRPr="00DA3743">
        <w:rPr>
          <w:spacing w:val="-4"/>
        </w:rPr>
        <w:t xml:space="preserve"> </w:t>
      </w:r>
      <w:r w:rsidRPr="00DA3743">
        <w:t>b’mod</w:t>
      </w:r>
      <w:r w:rsidRPr="00DA3743">
        <w:rPr>
          <w:spacing w:val="-1"/>
        </w:rPr>
        <w:t xml:space="preserve"> </w:t>
      </w:r>
      <w:r w:rsidRPr="00DA3743">
        <w:t>ġenerali</w:t>
      </w:r>
      <w:r w:rsidRPr="00DA3743">
        <w:rPr>
          <w:spacing w:val="-4"/>
        </w:rPr>
        <w:t xml:space="preserve"> </w:t>
      </w:r>
      <w:r w:rsidRPr="00DA3743">
        <w:t>nżammu</w:t>
      </w:r>
      <w:r w:rsidRPr="00DA3743">
        <w:rPr>
          <w:spacing w:val="-4"/>
        </w:rPr>
        <w:t xml:space="preserve"> </w:t>
      </w:r>
      <w:r w:rsidRPr="00DA3743">
        <w:t>sa</w:t>
      </w:r>
      <w:r w:rsidRPr="00DA3743">
        <w:rPr>
          <w:spacing w:val="-4"/>
        </w:rPr>
        <w:t xml:space="preserve"> </w:t>
      </w:r>
      <w:r w:rsidRPr="00DA3743">
        <w:t>ġimgħa</w:t>
      </w:r>
      <w:r w:rsidRPr="00DA3743">
        <w:rPr>
          <w:spacing w:val="-3"/>
        </w:rPr>
        <w:t xml:space="preserve"> </w:t>
      </w:r>
      <w:r w:rsidRPr="00DA3743">
        <w:t>252</w:t>
      </w:r>
      <w:r w:rsidRPr="00DA3743">
        <w:rPr>
          <w:spacing w:val="-3"/>
        </w:rPr>
        <w:t> </w:t>
      </w:r>
      <w:r w:rsidRPr="00DA3743">
        <w:t>kemm</w:t>
      </w:r>
      <w:r w:rsidRPr="00DA3743">
        <w:rPr>
          <w:spacing w:val="-3"/>
        </w:rPr>
        <w:t xml:space="preserve"> </w:t>
      </w:r>
      <w:r w:rsidRPr="00DA3743">
        <w:t xml:space="preserve">għal pazjenti li ma rrispondewx għal terapiji b’TNF kif ukoll dawk li ma rrispondewx għal terapiji </w:t>
      </w:r>
      <w:r w:rsidRPr="00DA3743">
        <w:rPr>
          <w:spacing w:val="-2"/>
        </w:rPr>
        <w:t>konvenzjonali.</w:t>
      </w:r>
    </w:p>
    <w:p w14:paraId="27B106B7" w14:textId="77777777" w:rsidR="004504AD" w:rsidRPr="00DA3743" w:rsidRDefault="004504AD" w:rsidP="004504AD">
      <w:pPr>
        <w:suppressAutoHyphens/>
      </w:pPr>
    </w:p>
    <w:p w14:paraId="4D5B53F3" w14:textId="77777777" w:rsidR="004504AD" w:rsidRPr="00DA3743" w:rsidRDefault="004504AD" w:rsidP="004504AD">
      <w:pPr>
        <w:suppressAutoHyphens/>
      </w:pPr>
      <w:r w:rsidRPr="00DA3743">
        <w:t>Ma</w:t>
      </w:r>
      <w:r w:rsidRPr="00DA3743">
        <w:rPr>
          <w:spacing w:val="-2"/>
        </w:rPr>
        <w:t xml:space="preserve"> </w:t>
      </w:r>
      <w:r w:rsidRPr="00DA3743">
        <w:t>ġie</w:t>
      </w:r>
      <w:r w:rsidRPr="00DA3743">
        <w:rPr>
          <w:spacing w:val="-3"/>
        </w:rPr>
        <w:t xml:space="preserve"> </w:t>
      </w:r>
      <w:r w:rsidRPr="00DA3743">
        <w:t>identifikat</w:t>
      </w:r>
      <w:r w:rsidRPr="00DA3743">
        <w:rPr>
          <w:spacing w:val="-3"/>
        </w:rPr>
        <w:t xml:space="preserve"> </w:t>
      </w:r>
      <w:r w:rsidRPr="00DA3743">
        <w:t>l-ebda</w:t>
      </w:r>
      <w:r w:rsidRPr="00DA3743">
        <w:rPr>
          <w:spacing w:val="-2"/>
        </w:rPr>
        <w:t xml:space="preserve"> </w:t>
      </w:r>
      <w:r w:rsidRPr="00DA3743">
        <w:t>tħassib</w:t>
      </w:r>
      <w:r w:rsidRPr="00DA3743">
        <w:rPr>
          <w:spacing w:val="-2"/>
        </w:rPr>
        <w:t xml:space="preserve"> </w:t>
      </w:r>
      <w:r w:rsidRPr="00DA3743">
        <w:t>ġdid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sigurtà</w:t>
      </w:r>
      <w:r w:rsidRPr="00DA3743">
        <w:rPr>
          <w:spacing w:val="-3"/>
        </w:rPr>
        <w:t xml:space="preserve"> </w:t>
      </w:r>
      <w:r w:rsidRPr="00DA3743">
        <w:t>f’din</w:t>
      </w:r>
      <w:r w:rsidRPr="00DA3743">
        <w:rPr>
          <w:spacing w:val="-3"/>
        </w:rPr>
        <w:t xml:space="preserve"> </w:t>
      </w:r>
      <w:r w:rsidRPr="00DA3743">
        <w:t>l-estensjoni</w:t>
      </w:r>
      <w:r w:rsidRPr="00DA3743">
        <w:rPr>
          <w:spacing w:val="-2"/>
        </w:rPr>
        <w:t xml:space="preserve"> </w:t>
      </w:r>
      <w:r w:rsidRPr="00DA3743">
        <w:t>tal-istudju</w:t>
      </w:r>
      <w:r w:rsidRPr="00DA3743">
        <w:rPr>
          <w:spacing w:val="-3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>trattament</w:t>
      </w:r>
      <w:r w:rsidRPr="00DA3743">
        <w:rPr>
          <w:spacing w:val="-3"/>
        </w:rPr>
        <w:t xml:space="preserve"> </w:t>
      </w:r>
      <w:r w:rsidRPr="00DA3743">
        <w:t>sa</w:t>
      </w:r>
      <w:r w:rsidRPr="00DA3743">
        <w:rPr>
          <w:spacing w:val="-3"/>
        </w:rPr>
        <w:t xml:space="preserve"> </w:t>
      </w:r>
      <w:r w:rsidRPr="00DA3743">
        <w:t>5</w:t>
      </w:r>
      <w:r w:rsidRPr="00DA3743">
        <w:rPr>
          <w:spacing w:val="-5"/>
        </w:rPr>
        <w:t> </w:t>
      </w:r>
      <w:r w:rsidRPr="00DA3743">
        <w:t>snin f’pazjenti bil-marda ta’ Crohn.</w:t>
      </w:r>
    </w:p>
    <w:p w14:paraId="43B07754" w14:textId="77777777" w:rsidR="004504AD" w:rsidRPr="00DA3743" w:rsidRDefault="004504AD" w:rsidP="004504AD">
      <w:pPr>
        <w:suppressAutoHyphens/>
      </w:pPr>
    </w:p>
    <w:p w14:paraId="63DEBA7D" w14:textId="77777777" w:rsidR="004504AD" w:rsidRPr="00DA3743" w:rsidRDefault="004504AD" w:rsidP="004504AD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spacing w:val="-2"/>
          <w:u w:val="single"/>
        </w:rPr>
        <w:t>Endoskopija</w:t>
      </w:r>
    </w:p>
    <w:p w14:paraId="72A5399B" w14:textId="77777777" w:rsidR="004504AD" w:rsidRPr="00DA3743" w:rsidRDefault="004504AD" w:rsidP="004504AD">
      <w:pPr>
        <w:keepNext/>
        <w:suppressAutoHyphens/>
        <w:rPr>
          <w:iCs/>
        </w:rPr>
      </w:pPr>
    </w:p>
    <w:p w14:paraId="479FD43D" w14:textId="77777777" w:rsidR="004504AD" w:rsidRPr="00DA3743" w:rsidRDefault="004504AD" w:rsidP="004504AD">
      <w:pPr>
        <w:suppressAutoHyphens/>
      </w:pPr>
      <w:r w:rsidRPr="00DA3743">
        <w:t xml:space="preserve">Id-dehra endoskopika tal-mukuża ġiet evalwata f’252 pazjent b’attività endoskopika tal-marda eliġibbli fil-linja bażi f’sottostudju. Il-punt finali primarju kien bidla mil-linja bażi fil-Punteġġ Simplifikat tas-Severità Endoskopika tal-Marda għall-Marda ta’ Crohn (SES CD - </w:t>
      </w:r>
      <w:r w:rsidRPr="00DA3743">
        <w:rPr>
          <w:i/>
        </w:rPr>
        <w:t>Simplified Endoscopic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Disease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Severity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Score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for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Crohn’s</w:t>
      </w:r>
      <w:r w:rsidRPr="00DA3743">
        <w:rPr>
          <w:i/>
          <w:spacing w:val="-3"/>
        </w:rPr>
        <w:t xml:space="preserve"> </w:t>
      </w:r>
      <w:r w:rsidRPr="00DA3743">
        <w:rPr>
          <w:i/>
        </w:rPr>
        <w:t>Disease</w:t>
      </w:r>
      <w:r w:rsidRPr="00DA3743">
        <w:t>),</w:t>
      </w:r>
      <w:r w:rsidRPr="00DA3743">
        <w:rPr>
          <w:spacing w:val="-2"/>
        </w:rPr>
        <w:t xml:space="preserve"> </w:t>
      </w:r>
      <w:r w:rsidRPr="00DA3743">
        <w:t>punteġġ</w:t>
      </w:r>
      <w:r w:rsidRPr="00DA3743">
        <w:rPr>
          <w:spacing w:val="-3"/>
        </w:rPr>
        <w:t xml:space="preserve"> </w:t>
      </w:r>
      <w:r w:rsidRPr="00DA3743">
        <w:t>kompost</w:t>
      </w:r>
      <w:r w:rsidRPr="00DA3743">
        <w:rPr>
          <w:spacing w:val="-3"/>
        </w:rPr>
        <w:t xml:space="preserve"> </w:t>
      </w:r>
      <w:r w:rsidRPr="00DA3743">
        <w:t>tul</w:t>
      </w:r>
      <w:r w:rsidRPr="00DA3743">
        <w:rPr>
          <w:spacing w:val="-3"/>
        </w:rPr>
        <w:t xml:space="preserve"> </w:t>
      </w:r>
      <w:r w:rsidRPr="00DA3743">
        <w:t>5</w:t>
      </w:r>
      <w:r w:rsidRPr="00DA3743">
        <w:rPr>
          <w:spacing w:val="-3"/>
        </w:rPr>
        <w:t xml:space="preserve"> </w:t>
      </w:r>
      <w:r w:rsidRPr="00DA3743">
        <w:t>segmenti</w:t>
      </w:r>
      <w:r w:rsidRPr="00DA3743">
        <w:rPr>
          <w:spacing w:val="-3"/>
        </w:rPr>
        <w:t xml:space="preserve"> </w:t>
      </w:r>
      <w:r w:rsidRPr="00DA3743">
        <w:t>tal-ileu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</w:t>
      </w:r>
      <w:r w:rsidRPr="00DA3743">
        <w:noBreakHyphen/>
        <w:t>kolon ta’ preżenza/daqs ta’ ulċeri, proporzjon ta’ superfiċje tal-mukuża miksi b’ulċeri, proporzjon ta’ superfiċje tal-mukuża affettwat b’xi feriti oħrajn u l-preżenza/tip ta’ tidjiq/kontrazzjonijiet.</w:t>
      </w:r>
    </w:p>
    <w:p w14:paraId="599DF569" w14:textId="77777777" w:rsidR="004504AD" w:rsidRPr="00DA3743" w:rsidRDefault="004504AD" w:rsidP="004504AD">
      <w:pPr>
        <w:suppressAutoHyphens/>
      </w:pPr>
      <w:r w:rsidRPr="00DA3743">
        <w:t>F’ġimgħa</w:t>
      </w:r>
      <w:r w:rsidRPr="00DA3743">
        <w:rPr>
          <w:spacing w:val="-2"/>
        </w:rPr>
        <w:t> </w:t>
      </w:r>
      <w:r w:rsidRPr="00DA3743">
        <w:t>8,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induzzjoni</w:t>
      </w:r>
      <w:r w:rsidRPr="00DA3743">
        <w:rPr>
          <w:spacing w:val="-3"/>
        </w:rPr>
        <w:t xml:space="preserve"> </w:t>
      </w:r>
      <w:r w:rsidRPr="00DA3743">
        <w:t>fil-vini,</w:t>
      </w:r>
      <w:r w:rsidRPr="00DA3743">
        <w:rPr>
          <w:spacing w:val="-3"/>
        </w:rPr>
        <w:t xml:space="preserve"> </w:t>
      </w:r>
      <w:r w:rsidRPr="00DA3743">
        <w:t>il-bidla</w:t>
      </w:r>
      <w:r w:rsidRPr="00DA3743">
        <w:rPr>
          <w:spacing w:val="-2"/>
        </w:rPr>
        <w:t xml:space="preserve"> </w:t>
      </w:r>
      <w:r w:rsidRPr="00DA3743">
        <w:t>fil-punteġġ</w:t>
      </w:r>
      <w:r w:rsidRPr="00DA3743">
        <w:rPr>
          <w:spacing w:val="-5"/>
        </w:rPr>
        <w:t xml:space="preserve"> </w:t>
      </w:r>
      <w:r w:rsidRPr="00DA3743">
        <w:t>SES-CD</w:t>
      </w:r>
      <w:r w:rsidRPr="00DA3743">
        <w:rPr>
          <w:spacing w:val="-3"/>
        </w:rPr>
        <w:t xml:space="preserve"> </w:t>
      </w:r>
      <w:r w:rsidRPr="00DA3743">
        <w:t>kien</w:t>
      </w:r>
      <w:r w:rsidRPr="00DA3743">
        <w:rPr>
          <w:spacing w:val="-2"/>
        </w:rPr>
        <w:t xml:space="preserve"> </w:t>
      </w:r>
      <w:r w:rsidRPr="00DA3743">
        <w:t>akbar</w:t>
      </w:r>
      <w:r w:rsidRPr="00DA3743">
        <w:rPr>
          <w:spacing w:val="-2"/>
        </w:rPr>
        <w:t xml:space="preserve"> </w:t>
      </w:r>
      <w:r w:rsidRPr="00DA3743">
        <w:t>fil-grupp ta’ ustekinumab (n = 155, bidla medja = -2.8) milli fil-grupp tal-plaċebo (n = 97, bidla medja = -0.7, p = </w:t>
      </w:r>
      <w:r w:rsidRPr="00DA3743">
        <w:rPr>
          <w:spacing w:val="-2"/>
        </w:rPr>
        <w:t>0.012).</w:t>
      </w:r>
    </w:p>
    <w:p w14:paraId="1BDCA167" w14:textId="77777777" w:rsidR="004504AD" w:rsidRPr="00DA3743" w:rsidRDefault="004504AD" w:rsidP="004504AD">
      <w:pPr>
        <w:suppressAutoHyphens/>
      </w:pPr>
    </w:p>
    <w:p w14:paraId="7A28A13D" w14:textId="77777777" w:rsidR="004504AD" w:rsidRPr="00DA3743" w:rsidRDefault="004504AD" w:rsidP="004504AD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Rispons</w:t>
      </w:r>
      <w:r w:rsidRPr="00DA3743">
        <w:rPr>
          <w:i/>
          <w:spacing w:val="-10"/>
          <w:u w:val="single"/>
        </w:rPr>
        <w:t xml:space="preserve"> </w:t>
      </w:r>
      <w:r w:rsidRPr="00DA3743">
        <w:rPr>
          <w:i/>
          <w:u w:val="single"/>
        </w:rPr>
        <w:t>tal-</w:t>
      </w:r>
      <w:r w:rsidRPr="00DA3743">
        <w:rPr>
          <w:i/>
          <w:spacing w:val="-2"/>
          <w:u w:val="single"/>
        </w:rPr>
        <w:t>fistla</w:t>
      </w:r>
    </w:p>
    <w:p w14:paraId="03BEA38A" w14:textId="77777777" w:rsidR="004504AD" w:rsidRPr="00DA3743" w:rsidRDefault="004504AD" w:rsidP="004504AD">
      <w:pPr>
        <w:keepNext/>
        <w:suppressAutoHyphens/>
        <w:rPr>
          <w:iCs/>
        </w:rPr>
      </w:pPr>
    </w:p>
    <w:p w14:paraId="43949AB5" w14:textId="77777777" w:rsidR="004504AD" w:rsidRPr="00DA3743" w:rsidRDefault="004504AD" w:rsidP="004504AD">
      <w:pPr>
        <w:suppressAutoHyphens/>
      </w:pPr>
      <w:r w:rsidRPr="00DA3743">
        <w:t>F’sottogrupp ta’ pazjenti b’fistuli li jnixxu fil-linja bażi (8.8%; n = 26), 12/15 (80%) tal-pazjenti ttrattati b’ustekinumab kisbu rispons tal-fistla matul 44 ġimgħa (definit bħala tnaqqis ta’ ≥ 50% mil</w:t>
      </w:r>
      <w:r w:rsidRPr="00DA3743">
        <w:noBreakHyphen/>
        <w:t>linja</w:t>
      </w:r>
      <w:r w:rsidRPr="00DA3743">
        <w:rPr>
          <w:spacing w:val="-2"/>
        </w:rPr>
        <w:t xml:space="preserve"> </w:t>
      </w:r>
      <w:r w:rsidRPr="00DA3743">
        <w:t>bażi</w:t>
      </w:r>
      <w:r w:rsidRPr="00DA3743">
        <w:rPr>
          <w:spacing w:val="-2"/>
        </w:rPr>
        <w:t xml:space="preserve"> </w:t>
      </w:r>
      <w:r w:rsidRPr="00DA3743">
        <w:t>tal-istudju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induzzjoni</w:t>
      </w:r>
      <w:r w:rsidRPr="00DA3743">
        <w:rPr>
          <w:spacing w:val="-2"/>
        </w:rPr>
        <w:t xml:space="preserve"> </w:t>
      </w:r>
      <w:r w:rsidRPr="00DA3743">
        <w:t>fl-għadd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fistli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jnixxu)</w:t>
      </w:r>
      <w:r w:rsidRPr="00DA3743">
        <w:rPr>
          <w:spacing w:val="-2"/>
        </w:rPr>
        <w:t xml:space="preserve"> </w:t>
      </w:r>
      <w:r w:rsidRPr="00DA3743">
        <w:t>meta</w:t>
      </w:r>
      <w:r w:rsidRPr="00DA3743">
        <w:rPr>
          <w:spacing w:val="-2"/>
        </w:rPr>
        <w:t xml:space="preserve"> </w:t>
      </w:r>
      <w:r w:rsidRPr="00DA3743">
        <w:t>mqabbla</w:t>
      </w:r>
      <w:r w:rsidRPr="00DA3743">
        <w:rPr>
          <w:spacing w:val="-2"/>
        </w:rPr>
        <w:t xml:space="preserve"> </w:t>
      </w:r>
      <w:r w:rsidRPr="00DA3743">
        <w:t>ma’</w:t>
      </w:r>
      <w:r w:rsidRPr="00DA3743">
        <w:rPr>
          <w:spacing w:val="-2"/>
        </w:rPr>
        <w:t xml:space="preserve"> </w:t>
      </w:r>
      <w:r w:rsidRPr="00DA3743">
        <w:t>5/11</w:t>
      </w:r>
      <w:r w:rsidRPr="00DA3743">
        <w:rPr>
          <w:spacing w:val="-2"/>
        </w:rPr>
        <w:t xml:space="preserve"> </w:t>
      </w:r>
      <w:r w:rsidRPr="00DA3743">
        <w:t>(45.5%)</w:t>
      </w:r>
      <w:r w:rsidRPr="00DA3743">
        <w:rPr>
          <w:spacing w:val="-2"/>
        </w:rPr>
        <w:t xml:space="preserve"> </w:t>
      </w:r>
      <w:r w:rsidRPr="00DA3743">
        <w:t xml:space="preserve">esposti </w:t>
      </w:r>
      <w:r w:rsidRPr="00DA3743">
        <w:rPr>
          <w:spacing w:val="-2"/>
        </w:rPr>
        <w:t>għall-plaċebo.</w:t>
      </w:r>
    </w:p>
    <w:p w14:paraId="36FFE6B9" w14:textId="77777777" w:rsidR="004504AD" w:rsidRPr="00DA3743" w:rsidRDefault="004504AD" w:rsidP="004504AD">
      <w:pPr>
        <w:suppressAutoHyphens/>
        <w:rPr>
          <w:i/>
        </w:rPr>
      </w:pPr>
    </w:p>
    <w:p w14:paraId="1243204D" w14:textId="77777777" w:rsidR="004504AD" w:rsidRPr="00DA3743" w:rsidRDefault="004504AD" w:rsidP="004504AD">
      <w:pPr>
        <w:keepNext/>
        <w:suppressAutoHyphens/>
        <w:rPr>
          <w:i/>
          <w:spacing w:val="-2"/>
          <w:u w:val="single"/>
        </w:rPr>
      </w:pPr>
      <w:r w:rsidRPr="00DA3743">
        <w:rPr>
          <w:i/>
          <w:u w:val="single"/>
        </w:rPr>
        <w:t>Kwalità</w:t>
      </w:r>
      <w:r w:rsidRPr="00DA3743">
        <w:rPr>
          <w:i/>
          <w:spacing w:val="-9"/>
          <w:u w:val="single"/>
        </w:rPr>
        <w:t xml:space="preserve"> </w:t>
      </w:r>
      <w:r w:rsidRPr="00DA3743">
        <w:rPr>
          <w:i/>
          <w:u w:val="single"/>
        </w:rPr>
        <w:t>tal-ħajja</w:t>
      </w:r>
      <w:r w:rsidRPr="00DA3743">
        <w:rPr>
          <w:i/>
          <w:spacing w:val="-9"/>
          <w:u w:val="single"/>
        </w:rPr>
        <w:t xml:space="preserve"> </w:t>
      </w:r>
      <w:r w:rsidRPr="00DA3743">
        <w:rPr>
          <w:i/>
          <w:u w:val="single"/>
        </w:rPr>
        <w:t>relatata</w:t>
      </w:r>
      <w:r w:rsidRPr="00DA3743">
        <w:rPr>
          <w:i/>
          <w:spacing w:val="-8"/>
          <w:u w:val="single"/>
        </w:rPr>
        <w:t xml:space="preserve"> </w:t>
      </w:r>
      <w:r w:rsidRPr="00DA3743">
        <w:rPr>
          <w:i/>
          <w:u w:val="single"/>
        </w:rPr>
        <w:t>mas-</w:t>
      </w:r>
      <w:r w:rsidRPr="00DA3743">
        <w:rPr>
          <w:i/>
          <w:spacing w:val="-2"/>
          <w:u w:val="single"/>
        </w:rPr>
        <w:t>saħħa</w:t>
      </w:r>
    </w:p>
    <w:p w14:paraId="343ADC53" w14:textId="77777777" w:rsidR="004504AD" w:rsidRPr="00DA3743" w:rsidRDefault="004504AD" w:rsidP="004504AD">
      <w:pPr>
        <w:keepNext/>
        <w:suppressAutoHyphens/>
        <w:rPr>
          <w:iCs/>
        </w:rPr>
      </w:pPr>
    </w:p>
    <w:p w14:paraId="51233863" w14:textId="77777777" w:rsidR="004504AD" w:rsidRPr="00DA3743" w:rsidRDefault="004504AD" w:rsidP="004504AD">
      <w:pPr>
        <w:suppressAutoHyphens/>
      </w:pPr>
      <w:r w:rsidRPr="00DA3743">
        <w:t>Il-kwalità tal-ħajja relatata mas-saħħa kienet evalwata permezz tal-Kwestjonarju dwar Mard Infjammatorju</w:t>
      </w:r>
      <w:r w:rsidRPr="00DA3743">
        <w:rPr>
          <w:spacing w:val="-11"/>
        </w:rPr>
        <w:t xml:space="preserve"> </w:t>
      </w:r>
      <w:r w:rsidRPr="00DA3743">
        <w:t>tal-Musrana</w:t>
      </w:r>
      <w:r w:rsidRPr="00DA3743">
        <w:rPr>
          <w:spacing w:val="-9"/>
        </w:rPr>
        <w:t xml:space="preserve"> </w:t>
      </w:r>
      <w:r w:rsidRPr="00DA3743">
        <w:t>(IBDQ</w:t>
      </w:r>
      <w:r w:rsidRPr="00DA3743">
        <w:rPr>
          <w:spacing w:val="-7"/>
        </w:rPr>
        <w:t xml:space="preserve"> </w:t>
      </w:r>
      <w:r w:rsidRPr="00DA3743">
        <w:t>-</w:t>
      </w:r>
      <w:r w:rsidRPr="00DA3743">
        <w:rPr>
          <w:spacing w:val="-12"/>
        </w:rPr>
        <w:t xml:space="preserve"> </w:t>
      </w:r>
      <w:r w:rsidRPr="00DA3743">
        <w:rPr>
          <w:i/>
        </w:rPr>
        <w:t>Inflammatory</w:t>
      </w:r>
      <w:r w:rsidRPr="00DA3743">
        <w:rPr>
          <w:i/>
          <w:spacing w:val="-8"/>
        </w:rPr>
        <w:t xml:space="preserve"> </w:t>
      </w:r>
      <w:r w:rsidRPr="00DA3743">
        <w:rPr>
          <w:i/>
        </w:rPr>
        <w:t>Bowel</w:t>
      </w:r>
      <w:r w:rsidRPr="00DA3743">
        <w:rPr>
          <w:i/>
          <w:spacing w:val="-9"/>
        </w:rPr>
        <w:t xml:space="preserve"> </w:t>
      </w:r>
      <w:r w:rsidRPr="00DA3743">
        <w:rPr>
          <w:i/>
        </w:rPr>
        <w:t>Disease</w:t>
      </w:r>
      <w:r w:rsidRPr="00DA3743">
        <w:rPr>
          <w:i/>
          <w:spacing w:val="-10"/>
        </w:rPr>
        <w:t xml:space="preserve"> </w:t>
      </w:r>
      <w:r w:rsidRPr="00DA3743">
        <w:rPr>
          <w:i/>
        </w:rPr>
        <w:t>Questionnaire</w:t>
      </w:r>
      <w:r w:rsidRPr="00DA3743">
        <w:t>)</w:t>
      </w:r>
      <w:r w:rsidRPr="00DA3743">
        <w:rPr>
          <w:spacing w:val="-10"/>
        </w:rPr>
        <w:t xml:space="preserve"> </w:t>
      </w:r>
      <w:r w:rsidRPr="00DA3743">
        <w:t>u</w:t>
      </w:r>
      <w:r w:rsidRPr="00DA3743">
        <w:rPr>
          <w:spacing w:val="-8"/>
        </w:rPr>
        <w:t xml:space="preserve"> </w:t>
      </w:r>
      <w:r w:rsidRPr="00DA3743">
        <w:t>l-kwestjonarju</w:t>
      </w:r>
      <w:r w:rsidRPr="00DA3743">
        <w:rPr>
          <w:spacing w:val="-8"/>
        </w:rPr>
        <w:t xml:space="preserve"> </w:t>
      </w:r>
      <w:r w:rsidRPr="00DA3743">
        <w:rPr>
          <w:spacing w:val="-5"/>
        </w:rPr>
        <w:t>SF</w:t>
      </w:r>
      <w:r w:rsidRPr="00DA3743">
        <w:rPr>
          <w:spacing w:val="-5"/>
        </w:rPr>
        <w:noBreakHyphen/>
      </w:r>
      <w:r w:rsidRPr="00DA3743">
        <w:t>36.</w:t>
      </w:r>
      <w:r w:rsidRPr="00DA3743">
        <w:rPr>
          <w:spacing w:val="-2"/>
        </w:rPr>
        <w:t xml:space="preserve"> </w:t>
      </w:r>
      <w:r w:rsidRPr="00DA3743">
        <w:t>F’ġimgħa</w:t>
      </w:r>
      <w:r w:rsidRPr="00DA3743">
        <w:rPr>
          <w:spacing w:val="-2"/>
        </w:rPr>
        <w:t> </w:t>
      </w:r>
      <w:r w:rsidRPr="00DA3743">
        <w:t>8,</w:t>
      </w:r>
      <w:r w:rsidRPr="00DA3743">
        <w:rPr>
          <w:spacing w:val="-2"/>
        </w:rPr>
        <w:t xml:space="preserve"> </w:t>
      </w:r>
      <w:r w:rsidRPr="00DA3743">
        <w:t>pazjenti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qed</w:t>
      </w:r>
      <w:r w:rsidRPr="00DA3743">
        <w:rPr>
          <w:spacing w:val="-2"/>
        </w:rPr>
        <w:t xml:space="preserve"> </w:t>
      </w:r>
      <w:r w:rsidRPr="00DA3743">
        <w:t>jirċievu</w:t>
      </w:r>
      <w:r w:rsidRPr="00DA3743">
        <w:rPr>
          <w:spacing w:val="-2"/>
        </w:rPr>
        <w:t xml:space="preserve"> </w:t>
      </w:r>
      <w:r w:rsidRPr="00DA3743">
        <w:t>ustekinumab</w:t>
      </w:r>
      <w:r w:rsidRPr="00DA3743">
        <w:rPr>
          <w:spacing w:val="-2"/>
        </w:rPr>
        <w:t xml:space="preserve"> </w:t>
      </w:r>
      <w:r w:rsidRPr="00DA3743">
        <w:t>urew</w:t>
      </w:r>
      <w:r w:rsidRPr="00DA3743">
        <w:rPr>
          <w:spacing w:val="-2"/>
        </w:rPr>
        <w:t xml:space="preserve"> </w:t>
      </w:r>
      <w:r w:rsidRPr="00DA3743">
        <w:t>titjib</w:t>
      </w:r>
      <w:r w:rsidRPr="00DA3743">
        <w:rPr>
          <w:spacing w:val="-2"/>
        </w:rPr>
        <w:t xml:space="preserve"> </w:t>
      </w:r>
      <w:r w:rsidRPr="00DA3743">
        <w:t>statistikament</w:t>
      </w:r>
      <w:r w:rsidRPr="00DA3743">
        <w:rPr>
          <w:spacing w:val="-2"/>
        </w:rPr>
        <w:t xml:space="preserve"> </w:t>
      </w:r>
      <w:r w:rsidRPr="00DA3743">
        <w:t>sinifikanti</w:t>
      </w:r>
      <w:r w:rsidRPr="00DA3743">
        <w:rPr>
          <w:spacing w:val="-2"/>
        </w:rPr>
        <w:t xml:space="preserve"> </w:t>
      </w:r>
      <w:r w:rsidRPr="00DA3743">
        <w:t>akbar</w:t>
      </w:r>
      <w:r w:rsidRPr="00DA3743">
        <w:rPr>
          <w:spacing w:val="-2"/>
        </w:rPr>
        <w:t xml:space="preserve"> </w:t>
      </w:r>
      <w:r w:rsidRPr="00DA3743">
        <w:t>u ta’ sinifikanza klinika fuq il-punteġġ totali ta’ IBDQ u fuq il-punteġġ tas-Sommarju tal</w:t>
      </w:r>
      <w:r w:rsidRPr="00DA3743">
        <w:noBreakHyphen/>
        <w:t>Komponent Mentali ta’ SF-36 kemm f’UNITI-1 kif ukoll f’UNITI-2, u fuq il-punteġġ tas</w:t>
      </w:r>
      <w:r w:rsidRPr="00DA3743">
        <w:noBreakHyphen/>
        <w:t>Sommarju tal- Komponent Fiżiku ta’ SF-36 f’UNITI-2, meta mqabbel mal-plaċebo. Dan it-titjib ġeneralment kien miżmum aħjar f’pazjenti ttrattati b’ustekinumab fl-istudju IM-UNITI sa tmiem ġimgħa 44 meta mqabbel mal-plaċebo. B’mod ġenerali titjib fil-kwalità tal-ħajja marbut mas-saħħa nżamm matul l- estensjoni sal-ġimgħa 252.</w:t>
      </w:r>
    </w:p>
    <w:p w14:paraId="4F371ECE" w14:textId="77777777" w:rsidR="004504AD" w:rsidRPr="00DA3743" w:rsidRDefault="004504AD" w:rsidP="004504AD">
      <w:pPr>
        <w:suppressAutoHyphens/>
        <w:rPr>
          <w:spacing w:val="-2"/>
          <w:u w:val="single"/>
        </w:rPr>
      </w:pPr>
    </w:p>
    <w:p w14:paraId="10A5B3CF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Immunoġeniċità</w:t>
      </w:r>
    </w:p>
    <w:p w14:paraId="3FEFC00D" w14:textId="77777777" w:rsidR="004504AD" w:rsidRPr="00DA3743" w:rsidRDefault="004504AD" w:rsidP="004504AD">
      <w:pPr>
        <w:keepNext/>
        <w:suppressAutoHyphens/>
      </w:pPr>
    </w:p>
    <w:p w14:paraId="6BA780DF" w14:textId="77777777" w:rsidR="004504AD" w:rsidRPr="00DA3743" w:rsidRDefault="004504AD" w:rsidP="004504AD">
      <w:pPr>
        <w:suppressAutoHyphens/>
      </w:pPr>
      <w:r w:rsidRPr="00DA3743">
        <w:t>Jistgħu</w:t>
      </w:r>
      <w:r w:rsidRPr="00DA3743">
        <w:rPr>
          <w:spacing w:val="-4"/>
        </w:rPr>
        <w:t xml:space="preserve"> </w:t>
      </w:r>
      <w:r w:rsidRPr="00DA3743">
        <w:t>jiżviluppaw</w:t>
      </w:r>
      <w:r w:rsidRPr="00DA3743">
        <w:rPr>
          <w:spacing w:val="-3"/>
        </w:rPr>
        <w:t xml:space="preserve"> </w:t>
      </w:r>
      <w:r w:rsidRPr="00DA3743">
        <w:t>antikorpi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4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4"/>
        </w:rPr>
        <w:t xml:space="preserve"> </w:t>
      </w:r>
      <w:r w:rsidRPr="00DA3743">
        <w:t>trattament</w:t>
      </w:r>
      <w:r w:rsidRPr="00DA3743">
        <w:rPr>
          <w:spacing w:val="-4"/>
        </w:rPr>
        <w:t xml:space="preserve"> </w:t>
      </w:r>
      <w:r w:rsidRPr="00DA3743">
        <w:t>b’ustekinumab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l-parti</w:t>
      </w:r>
      <w:r w:rsidRPr="00DA3743">
        <w:rPr>
          <w:spacing w:val="-3"/>
        </w:rPr>
        <w:t xml:space="preserve"> </w:t>
      </w:r>
      <w:r w:rsidRPr="00DA3743">
        <w:t>kbira</w:t>
      </w:r>
      <w:r w:rsidRPr="00DA3743">
        <w:rPr>
          <w:spacing w:val="-3"/>
        </w:rPr>
        <w:t xml:space="preserve"> </w:t>
      </w:r>
      <w:r w:rsidRPr="00DA3743">
        <w:t>tagħhom ikunu</w:t>
      </w:r>
      <w:r w:rsidRPr="00DA3743">
        <w:rPr>
          <w:spacing w:val="-1"/>
        </w:rPr>
        <w:t xml:space="preserve"> </w:t>
      </w:r>
      <w:r w:rsidRPr="00DA3743">
        <w:t>jinnewtralizzaw.</w:t>
      </w:r>
      <w:r w:rsidRPr="00DA3743">
        <w:rPr>
          <w:spacing w:val="-1"/>
        </w:rPr>
        <w:t xml:space="preserve"> </w:t>
      </w:r>
      <w:r w:rsidRPr="00DA3743">
        <w:t>Il-formazzjoni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antikorpi</w:t>
      </w:r>
      <w:r w:rsidRPr="00DA3743">
        <w:rPr>
          <w:spacing w:val="-1"/>
        </w:rPr>
        <w:t xml:space="preserve"> </w:t>
      </w:r>
      <w:r w:rsidRPr="00DA3743">
        <w:t>kontra</w:t>
      </w:r>
      <w:r w:rsidRPr="00DA3743">
        <w:rPr>
          <w:spacing w:val="-2"/>
        </w:rPr>
        <w:t xml:space="preserve"> </w:t>
      </w:r>
      <w:r w:rsidRPr="00DA3743">
        <w:t>ustekinumab</w:t>
      </w:r>
      <w:r w:rsidRPr="00DA3743">
        <w:rPr>
          <w:spacing w:val="-1"/>
        </w:rPr>
        <w:t xml:space="preserve"> </w:t>
      </w:r>
      <w:r w:rsidRPr="00DA3743">
        <w:t>hija</w:t>
      </w:r>
      <w:r w:rsidRPr="00DA3743">
        <w:rPr>
          <w:spacing w:val="-1"/>
        </w:rPr>
        <w:t xml:space="preserve"> </w:t>
      </w:r>
      <w:r w:rsidRPr="00DA3743">
        <w:t>assoċjata</w:t>
      </w:r>
      <w:r w:rsidRPr="00DA3743">
        <w:rPr>
          <w:spacing w:val="-1"/>
        </w:rPr>
        <w:t xml:space="preserve"> </w:t>
      </w:r>
      <w:r w:rsidRPr="00DA3743">
        <w:t>kemm</w:t>
      </w:r>
      <w:r w:rsidRPr="00DA3743">
        <w:rPr>
          <w:spacing w:val="-1"/>
        </w:rPr>
        <w:t xml:space="preserve"> </w:t>
      </w:r>
      <w:r w:rsidRPr="00DA3743">
        <w:t>ma’</w:t>
      </w:r>
      <w:r w:rsidRPr="00DA3743">
        <w:rPr>
          <w:spacing w:val="-1"/>
        </w:rPr>
        <w:t xml:space="preserve"> </w:t>
      </w:r>
      <w:r w:rsidRPr="00DA3743">
        <w:t>żieda fit-tneħħija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ustekinumab</w:t>
      </w:r>
      <w:r w:rsidRPr="00DA3743">
        <w:rPr>
          <w:spacing w:val="-2"/>
        </w:rPr>
        <w:t xml:space="preserve"> </w:t>
      </w:r>
      <w:r w:rsidRPr="00DA3743">
        <w:t>kif</w:t>
      </w:r>
      <w:r w:rsidRPr="00DA3743">
        <w:rPr>
          <w:spacing w:val="-2"/>
        </w:rPr>
        <w:t xml:space="preserve"> </w:t>
      </w:r>
      <w:r w:rsidRPr="00DA3743">
        <w:t>ukoll</w:t>
      </w:r>
      <w:r w:rsidRPr="00DA3743">
        <w:rPr>
          <w:spacing w:val="-2"/>
        </w:rPr>
        <w:t xml:space="preserve"> </w:t>
      </w:r>
      <w:r w:rsidRPr="00DA3743">
        <w:t>tnaqqis</w:t>
      </w:r>
      <w:r w:rsidRPr="00DA3743">
        <w:rPr>
          <w:spacing w:val="-2"/>
        </w:rPr>
        <w:t xml:space="preserve"> </w:t>
      </w:r>
      <w:r w:rsidRPr="00DA3743">
        <w:t>fl-effikaċja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ustekinumab,</w:t>
      </w:r>
      <w:r w:rsidRPr="00DA3743">
        <w:rPr>
          <w:spacing w:val="-1"/>
        </w:rPr>
        <w:t xml:space="preserve"> </w:t>
      </w:r>
      <w:r w:rsidRPr="00DA3743">
        <w:t>ħlief</w:t>
      </w:r>
      <w:r w:rsidRPr="00DA3743">
        <w:rPr>
          <w:spacing w:val="-3"/>
        </w:rPr>
        <w:t xml:space="preserve"> </w:t>
      </w:r>
      <w:r w:rsidRPr="00DA3743">
        <w:t>f’pazjenti</w:t>
      </w:r>
      <w:r w:rsidRPr="00DA3743">
        <w:rPr>
          <w:spacing w:val="-2"/>
        </w:rPr>
        <w:t xml:space="preserve"> </w:t>
      </w:r>
      <w:r w:rsidRPr="00DA3743">
        <w:t>bil-marda</w:t>
      </w:r>
      <w:r w:rsidRPr="00DA3743">
        <w:rPr>
          <w:spacing w:val="-1"/>
        </w:rPr>
        <w:t xml:space="preserve"> </w:t>
      </w:r>
      <w:r w:rsidRPr="00DA3743">
        <w:t>ta’ Crohn fejn ma ġie osservat l-ebda tnaqqis fl-effikaċja. Ma kien hemm l-ebda korrelazzjoni apparenti bejn il-preżenza ta’ antikorpi kontra ustekinumab u l-okkorrenza ta’ reazzjonijiet fil-post tal-injezzjoni.</w:t>
      </w:r>
    </w:p>
    <w:p w14:paraId="1407D62A" w14:textId="77777777" w:rsidR="004504AD" w:rsidRPr="00DA3743" w:rsidRDefault="004504AD" w:rsidP="004504AD">
      <w:pPr>
        <w:suppressAutoHyphens/>
      </w:pPr>
    </w:p>
    <w:p w14:paraId="0BAFB325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Popolazzjoni</w:t>
      </w:r>
      <w:r w:rsidRPr="00DA3743">
        <w:rPr>
          <w:spacing w:val="-12"/>
          <w:u w:val="single"/>
        </w:rPr>
        <w:t xml:space="preserve"> </w:t>
      </w:r>
      <w:r w:rsidRPr="00DA3743">
        <w:rPr>
          <w:spacing w:val="-2"/>
          <w:u w:val="single"/>
        </w:rPr>
        <w:t>pedjatrika</w:t>
      </w:r>
    </w:p>
    <w:p w14:paraId="6E785A85" w14:textId="77777777" w:rsidR="004504AD" w:rsidRPr="00DA3743" w:rsidRDefault="004504AD" w:rsidP="004504AD">
      <w:pPr>
        <w:keepNext/>
        <w:suppressAutoHyphens/>
      </w:pPr>
    </w:p>
    <w:p w14:paraId="1A35967B" w14:textId="37CB0282" w:rsidR="004504AD" w:rsidRPr="00DA3743" w:rsidRDefault="004504AD" w:rsidP="004504AD">
      <w:pPr>
        <w:suppressAutoHyphens/>
      </w:pPr>
      <w:r w:rsidRPr="00DA3743">
        <w:t>L-Aġenzija Ewropea għall-Mediċini ddiferiet l-obbligu li jiġu ppreżentati riżultati tal-istudji b’ustekinumab</w:t>
      </w:r>
      <w:r w:rsidRPr="00DA3743">
        <w:rPr>
          <w:spacing w:val="-3"/>
        </w:rPr>
        <w:t xml:space="preserve"> </w:t>
      </w:r>
      <w:r w:rsidRPr="00DA3743">
        <w:t>f’wieħed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kategoriji</w:t>
      </w:r>
      <w:r w:rsidRPr="00DA3743">
        <w:rPr>
          <w:spacing w:val="-3"/>
        </w:rPr>
        <w:t xml:space="preserve"> </w:t>
      </w:r>
      <w:r w:rsidRPr="00DA3743">
        <w:t>tal-popolazzjoni</w:t>
      </w:r>
      <w:r w:rsidRPr="00DA3743">
        <w:rPr>
          <w:spacing w:val="-3"/>
        </w:rPr>
        <w:t xml:space="preserve"> </w:t>
      </w:r>
      <w:r w:rsidRPr="00DA3743">
        <w:t>pedjatrika</w:t>
      </w:r>
      <w:r w:rsidRPr="00DA3743">
        <w:rPr>
          <w:spacing w:val="-3"/>
        </w:rPr>
        <w:t xml:space="preserve"> </w:t>
      </w:r>
      <w:r w:rsidRPr="00DA3743">
        <w:t>fil-marda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Crohn.</w:t>
      </w:r>
      <w:r w:rsidR="00256D64">
        <w:t xml:space="preserve"> </w:t>
      </w:r>
      <w:r w:rsidR="00256D64" w:rsidRPr="00256D64">
        <w:t>Il-pinna mimlija għal-lest ma ġietx studjata fil-popolazzjoni ta’ psorijasi pedjatrika u mhux rakkomandata għall-użu minn pazjenti pedjatriċi.</w:t>
      </w:r>
    </w:p>
    <w:p w14:paraId="14DAB165" w14:textId="77777777" w:rsidR="004504AD" w:rsidRPr="00DA3743" w:rsidRDefault="004504AD" w:rsidP="004504AD">
      <w:pPr>
        <w:suppressAutoHyphens/>
      </w:pPr>
    </w:p>
    <w:p w14:paraId="24D438D3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5.2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Tagħrif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  <w:spacing w:val="-2"/>
        </w:rPr>
        <w:t>farmakokinetiku</w:t>
      </w:r>
    </w:p>
    <w:p w14:paraId="7C94B4EA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</w:p>
    <w:p w14:paraId="6FED7309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Assorbiment</w:t>
      </w:r>
    </w:p>
    <w:p w14:paraId="03630E32" w14:textId="77777777" w:rsidR="004504AD" w:rsidRPr="00DA3743" w:rsidRDefault="004504AD" w:rsidP="004504AD">
      <w:pPr>
        <w:keepNext/>
        <w:suppressAutoHyphens/>
      </w:pPr>
    </w:p>
    <w:p w14:paraId="0A243343" w14:textId="77777777" w:rsidR="004504AD" w:rsidRPr="00DA3743" w:rsidRDefault="004504AD" w:rsidP="004504AD">
      <w:pPr>
        <w:suppressAutoHyphens/>
      </w:pPr>
      <w:r w:rsidRPr="00DA3743">
        <w:rPr>
          <w:position w:val="2"/>
        </w:rPr>
        <w:t>Il-medjan tal-ħin biex tintlaħaq l-ogħla konċentrazzjoni fis-serum (t</w:t>
      </w:r>
      <w:r w:rsidRPr="00DA3743">
        <w:rPr>
          <w:sz w:val="14"/>
        </w:rPr>
        <w:t>max</w:t>
      </w:r>
      <w:r w:rsidRPr="00DA3743">
        <w:rPr>
          <w:position w:val="2"/>
        </w:rPr>
        <w:t>) kien ta’ 8.5 jum wara li ngħatat doża waħda ta’ 90 mg taħt il-ġilda f’individwi b’saħħithom. Il-valuri medjani ta’ t</w:t>
      </w:r>
      <w:r w:rsidRPr="00DA3743">
        <w:rPr>
          <w:sz w:val="14"/>
        </w:rPr>
        <w:t>max</w:t>
      </w:r>
      <w:r w:rsidRPr="00DA3743">
        <w:rPr>
          <w:spacing w:val="23"/>
          <w:sz w:val="14"/>
        </w:rPr>
        <w:t xml:space="preserve"> </w:t>
      </w:r>
      <w:r w:rsidRPr="00DA3743">
        <w:rPr>
          <w:position w:val="2"/>
        </w:rPr>
        <w:t xml:space="preserve">ta’ </w:t>
      </w:r>
      <w:r w:rsidRPr="00DA3743">
        <w:t>ustekinumab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ngħatat</w:t>
      </w:r>
      <w:r w:rsidRPr="00DA3743">
        <w:rPr>
          <w:spacing w:val="-2"/>
        </w:rPr>
        <w:t xml:space="preserve"> </w:t>
      </w:r>
      <w:r w:rsidRPr="00DA3743">
        <w:t>doża</w:t>
      </w:r>
      <w:r w:rsidRPr="00DA3743">
        <w:rPr>
          <w:spacing w:val="-2"/>
        </w:rPr>
        <w:t xml:space="preserve"> </w:t>
      </w:r>
      <w:r w:rsidRPr="00DA3743">
        <w:t>waħda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45</w:t>
      </w:r>
      <w:r w:rsidRPr="00DA3743">
        <w:rPr>
          <w:spacing w:val="-2"/>
        </w:rPr>
        <w:t> mg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90</w:t>
      </w:r>
      <w:r w:rsidRPr="00DA3743">
        <w:rPr>
          <w:spacing w:val="-1"/>
        </w:rPr>
        <w:t> mg</w:t>
      </w:r>
      <w:r w:rsidRPr="00DA3743">
        <w:rPr>
          <w:spacing w:val="-3"/>
        </w:rPr>
        <w:t xml:space="preserve"> </w:t>
      </w:r>
      <w:r w:rsidRPr="00DA3743">
        <w:t>taħt</w:t>
      </w:r>
      <w:r w:rsidRPr="00DA3743">
        <w:rPr>
          <w:spacing w:val="-1"/>
        </w:rPr>
        <w:t xml:space="preserve"> </w:t>
      </w:r>
      <w:r w:rsidRPr="00DA3743">
        <w:t>il-ġilda</w:t>
      </w:r>
      <w:r w:rsidRPr="00DA3743">
        <w:rPr>
          <w:spacing w:val="-2"/>
        </w:rPr>
        <w:t xml:space="preserve"> </w:t>
      </w:r>
      <w:r w:rsidRPr="00DA3743">
        <w:t>f’pazjenti</w:t>
      </w:r>
      <w:r w:rsidRPr="00DA3743">
        <w:rPr>
          <w:spacing w:val="-2"/>
        </w:rPr>
        <w:t xml:space="preserve"> </w:t>
      </w:r>
      <w:r w:rsidRPr="00DA3743">
        <w:t>bil-psorijasi kienu kumparabbli ma’ dawk osservati f’individwi b’saħħithom.</w:t>
      </w:r>
    </w:p>
    <w:p w14:paraId="29CF536E" w14:textId="77777777" w:rsidR="004504AD" w:rsidRPr="00DA3743" w:rsidRDefault="004504AD" w:rsidP="004504AD">
      <w:pPr>
        <w:suppressAutoHyphens/>
      </w:pPr>
    </w:p>
    <w:p w14:paraId="11C05E62" w14:textId="77777777" w:rsidR="004504AD" w:rsidRPr="00DA3743" w:rsidRDefault="004504AD" w:rsidP="004504AD">
      <w:pPr>
        <w:suppressAutoHyphens/>
      </w:pPr>
      <w:r w:rsidRPr="00DA3743">
        <w:lastRenderedPageBreak/>
        <w:t>Il-bijodisponibbiltà</w:t>
      </w:r>
      <w:r w:rsidRPr="00DA3743">
        <w:rPr>
          <w:spacing w:val="-3"/>
        </w:rPr>
        <w:t xml:space="preserve"> </w:t>
      </w:r>
      <w:r w:rsidRPr="00DA3743">
        <w:t>assoluta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mogħtija</w:t>
      </w:r>
      <w:r w:rsidRPr="00DA3743">
        <w:rPr>
          <w:spacing w:val="-3"/>
        </w:rPr>
        <w:t xml:space="preserve"> </w:t>
      </w:r>
      <w:r w:rsidRPr="00DA3743">
        <w:t>taħt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ġiet</w:t>
      </w:r>
      <w:r w:rsidRPr="00DA3743">
        <w:rPr>
          <w:spacing w:val="-2"/>
        </w:rPr>
        <w:t xml:space="preserve"> </w:t>
      </w:r>
      <w:r w:rsidRPr="00DA3743">
        <w:t>stmata</w:t>
      </w:r>
      <w:r w:rsidRPr="00DA3743">
        <w:rPr>
          <w:spacing w:val="-2"/>
        </w:rPr>
        <w:t xml:space="preserve"> </w:t>
      </w:r>
      <w:r w:rsidRPr="00DA3743">
        <w:t>li kienet 57.2% f’pazjenti bil-psorijasi.</w:t>
      </w:r>
    </w:p>
    <w:p w14:paraId="1BF18AA7" w14:textId="77777777" w:rsidR="004504AD" w:rsidRPr="00DA3743" w:rsidRDefault="004504AD" w:rsidP="004504AD">
      <w:pPr>
        <w:suppressAutoHyphens/>
        <w:rPr>
          <w:spacing w:val="-2"/>
          <w:u w:val="single"/>
        </w:rPr>
      </w:pPr>
    </w:p>
    <w:p w14:paraId="1C60F339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Distribuzzjoni</w:t>
      </w:r>
    </w:p>
    <w:p w14:paraId="4E5FA148" w14:textId="77777777" w:rsidR="004504AD" w:rsidRPr="00DA3743" w:rsidRDefault="004504AD" w:rsidP="004504AD">
      <w:pPr>
        <w:keepNext/>
        <w:suppressAutoHyphens/>
      </w:pPr>
    </w:p>
    <w:p w14:paraId="45BB1D40" w14:textId="77777777" w:rsidR="004504AD" w:rsidRPr="00DA3743" w:rsidRDefault="004504AD" w:rsidP="004504AD">
      <w:pPr>
        <w:suppressAutoHyphens/>
      </w:pPr>
      <w:r w:rsidRPr="00DA3743">
        <w:t>Il-medjan</w:t>
      </w:r>
      <w:r w:rsidRPr="00DA3743">
        <w:rPr>
          <w:spacing w:val="-2"/>
        </w:rPr>
        <w:t xml:space="preserve"> </w:t>
      </w:r>
      <w:r w:rsidRPr="00DA3743">
        <w:t>tal-volum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distribuzzjoni</w:t>
      </w:r>
      <w:r w:rsidRPr="00DA3743">
        <w:rPr>
          <w:spacing w:val="-3"/>
        </w:rPr>
        <w:t xml:space="preserve"> </w:t>
      </w:r>
      <w:r w:rsidRPr="00DA3743">
        <w:t>waqt</w:t>
      </w:r>
      <w:r w:rsidRPr="00DA3743">
        <w:rPr>
          <w:spacing w:val="-3"/>
        </w:rPr>
        <w:t xml:space="preserve"> </w:t>
      </w:r>
      <w:r w:rsidRPr="00DA3743">
        <w:t>l-aħħar</w:t>
      </w:r>
      <w:r w:rsidRPr="00DA3743">
        <w:rPr>
          <w:spacing w:val="-3"/>
        </w:rPr>
        <w:t xml:space="preserve"> </w:t>
      </w:r>
      <w:r w:rsidRPr="00DA3743">
        <w:t>fażi</w:t>
      </w:r>
      <w:r w:rsidRPr="00DA3743">
        <w:rPr>
          <w:spacing w:val="-3"/>
        </w:rPr>
        <w:t xml:space="preserve"> </w:t>
      </w:r>
      <w:r w:rsidRPr="00DA3743">
        <w:t>(V</w:t>
      </w:r>
      <w:r w:rsidRPr="00DA3743">
        <w:rPr>
          <w:vertAlign w:val="subscript"/>
        </w:rPr>
        <w:t>z</w:t>
      </w:r>
      <w:r w:rsidRPr="00DA3743">
        <w:t>)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mogħtija</w:t>
      </w:r>
      <w:r w:rsidRPr="00DA3743">
        <w:rPr>
          <w:spacing w:val="-2"/>
        </w:rPr>
        <w:t xml:space="preserve"> </w:t>
      </w:r>
      <w:r w:rsidRPr="00DA3743">
        <w:t>fil-vina</w:t>
      </w:r>
      <w:r w:rsidRPr="00DA3743">
        <w:rPr>
          <w:spacing w:val="-3"/>
        </w:rPr>
        <w:t xml:space="preserve"> </w:t>
      </w:r>
      <w:r w:rsidRPr="00DA3743">
        <w:t>lill</w:t>
      </w:r>
      <w:r w:rsidRPr="00DA3743">
        <w:noBreakHyphen/>
        <w:t>pazjenti bil-psorijasi kien f’medda bejn 57 u 83 mL/kg.</w:t>
      </w:r>
    </w:p>
    <w:p w14:paraId="365DEEC7" w14:textId="77777777" w:rsidR="004504AD" w:rsidRPr="00DA3743" w:rsidRDefault="004504AD" w:rsidP="004504AD">
      <w:pPr>
        <w:suppressAutoHyphens/>
        <w:rPr>
          <w:spacing w:val="-2"/>
          <w:u w:val="single"/>
        </w:rPr>
      </w:pPr>
    </w:p>
    <w:p w14:paraId="4C9E098E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Bijotrasformazzjoni</w:t>
      </w:r>
    </w:p>
    <w:p w14:paraId="65E16E71" w14:textId="77777777" w:rsidR="004504AD" w:rsidRPr="00DA3743" w:rsidRDefault="004504AD" w:rsidP="004504AD">
      <w:pPr>
        <w:keepNext/>
        <w:suppressAutoHyphens/>
      </w:pPr>
    </w:p>
    <w:p w14:paraId="1456C76F" w14:textId="77777777" w:rsidR="004504AD" w:rsidRPr="00DA3743" w:rsidRDefault="004504AD" w:rsidP="004504AD">
      <w:pPr>
        <w:suppressAutoHyphens/>
      </w:pPr>
      <w:r w:rsidRPr="00DA3743">
        <w:t>Mhijiex</w:t>
      </w:r>
      <w:r w:rsidRPr="00DA3743">
        <w:rPr>
          <w:spacing w:val="-5"/>
        </w:rPr>
        <w:t xml:space="preserve"> </w:t>
      </w:r>
      <w:r w:rsidRPr="00DA3743">
        <w:t>magħrufa</w:t>
      </w:r>
      <w:r w:rsidRPr="00DA3743">
        <w:rPr>
          <w:spacing w:val="-5"/>
        </w:rPr>
        <w:t xml:space="preserve"> </w:t>
      </w:r>
      <w:r w:rsidRPr="00DA3743">
        <w:t>n-nisġa</w:t>
      </w:r>
      <w:r w:rsidRPr="00DA3743">
        <w:rPr>
          <w:spacing w:val="-5"/>
        </w:rPr>
        <w:t xml:space="preserve"> </w:t>
      </w:r>
      <w:r w:rsidRPr="00DA3743">
        <w:t>eżatta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metaboliżmu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ustekinumab.</w:t>
      </w:r>
    </w:p>
    <w:p w14:paraId="602DB3C1" w14:textId="77777777" w:rsidR="004504AD" w:rsidRPr="00DA3743" w:rsidRDefault="004504AD" w:rsidP="004504AD">
      <w:pPr>
        <w:suppressAutoHyphens/>
      </w:pPr>
    </w:p>
    <w:p w14:paraId="5455E96D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Eliminazzjoni</w:t>
      </w:r>
    </w:p>
    <w:p w14:paraId="7EE8CD2A" w14:textId="77777777" w:rsidR="004504AD" w:rsidRPr="00DA3743" w:rsidRDefault="004504AD" w:rsidP="004504AD">
      <w:pPr>
        <w:keepNext/>
        <w:suppressAutoHyphens/>
      </w:pPr>
    </w:p>
    <w:p w14:paraId="4413CAE7" w14:textId="77777777" w:rsidR="004504AD" w:rsidRPr="00DA3743" w:rsidRDefault="004504AD" w:rsidP="004504AD">
      <w:pPr>
        <w:suppressAutoHyphens/>
      </w:pPr>
      <w:r w:rsidRPr="00DA3743">
        <w:t xml:space="preserve">Il-medjan tat-tneħħija sistemika (CL) wara doża waħda mogħtija fil-vina lill-pazjenti bi psorijasi kien </w:t>
      </w:r>
      <w:r w:rsidRPr="00DA3743">
        <w:rPr>
          <w:position w:val="2"/>
        </w:rPr>
        <w:t>f’medda bejn 1.99 u 2.34 mL/jum/kg. Il-medjan tal-half-life (t</w:t>
      </w:r>
      <w:r w:rsidRPr="00DA3743">
        <w:rPr>
          <w:sz w:val="14"/>
        </w:rPr>
        <w:t>1/2</w:t>
      </w:r>
      <w:r w:rsidRPr="00DA3743">
        <w:rPr>
          <w:position w:val="2"/>
        </w:rPr>
        <w:t xml:space="preserve">) ta’ ustekinumab kien bejn wieħed u </w:t>
      </w:r>
      <w:r w:rsidRPr="00DA3743">
        <w:t>ieħor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3 ġimgħat</w:t>
      </w:r>
      <w:r w:rsidRPr="00DA3743">
        <w:rPr>
          <w:spacing w:val="-1"/>
        </w:rPr>
        <w:t xml:space="preserve"> </w:t>
      </w:r>
      <w:r w:rsidRPr="00DA3743">
        <w:t>f’pazjenti</w:t>
      </w:r>
      <w:r w:rsidRPr="00DA3743">
        <w:rPr>
          <w:spacing w:val="-1"/>
        </w:rPr>
        <w:t xml:space="preserve"> </w:t>
      </w:r>
      <w:r w:rsidRPr="00DA3743">
        <w:t>bil-psorijasi,</w:t>
      </w:r>
      <w:r w:rsidRPr="00DA3743">
        <w:rPr>
          <w:spacing w:val="-1"/>
        </w:rPr>
        <w:t xml:space="preserve"> </w:t>
      </w:r>
      <w:r w:rsidRPr="00DA3743">
        <w:t>artrite</w:t>
      </w:r>
      <w:r w:rsidRPr="00DA3743">
        <w:rPr>
          <w:spacing w:val="-1"/>
        </w:rPr>
        <w:t xml:space="preserve"> </w:t>
      </w:r>
      <w:r w:rsidRPr="00DA3743">
        <w:t>psorjatika jew il-marda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Crohn, fuq medda minn 15 sa 32 jum fl-istudji kollha tal-psorijasi u artrite psorjatika. F’analiżi ta’ farmakokinetika tal-popolazzjoni, hu maħsub li t-tneħħija (CL/F) u l-volum ta’ distribuzzjoni (V/F) kienu 0.465 L/jum and 15.7 L, rispettivament, f’pazjenti bil-psorijasi. Is-CL/F ta’ ustekinumab kien l</w:t>
      </w:r>
      <w:r w:rsidRPr="00DA3743">
        <w:noBreakHyphen/>
        <w:t>istess</w:t>
      </w:r>
      <w:r w:rsidRPr="00DA3743">
        <w:rPr>
          <w:spacing w:val="-2"/>
        </w:rPr>
        <w:t xml:space="preserve"> </w:t>
      </w:r>
      <w:r w:rsidRPr="00DA3743">
        <w:t>fl-irġiel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fin-nisa.</w:t>
      </w:r>
      <w:r w:rsidRPr="00DA3743">
        <w:rPr>
          <w:spacing w:val="-3"/>
        </w:rPr>
        <w:t xml:space="preserve"> </w:t>
      </w:r>
      <w:r w:rsidRPr="00DA3743">
        <w:t>Analiżi</w:t>
      </w:r>
      <w:r w:rsidRPr="00DA3743">
        <w:rPr>
          <w:spacing w:val="-3"/>
        </w:rPr>
        <w:t xml:space="preserve"> </w:t>
      </w:r>
      <w:r w:rsidRPr="00DA3743">
        <w:t>tal-farmakokinetika</w:t>
      </w:r>
      <w:r w:rsidRPr="00DA3743">
        <w:rPr>
          <w:spacing w:val="-3"/>
        </w:rPr>
        <w:t xml:space="preserve"> </w:t>
      </w:r>
      <w:r w:rsidRPr="00DA3743">
        <w:t>tal-popolazzjoni</w:t>
      </w:r>
      <w:r w:rsidRPr="00DA3743">
        <w:rPr>
          <w:spacing w:val="-3"/>
        </w:rPr>
        <w:t xml:space="preserve"> </w:t>
      </w:r>
      <w:r w:rsidRPr="00DA3743">
        <w:t>wriet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kien</w:t>
      </w:r>
      <w:r w:rsidRPr="00DA3743">
        <w:rPr>
          <w:spacing w:val="-3"/>
        </w:rPr>
        <w:t xml:space="preserve"> </w:t>
      </w:r>
      <w:r w:rsidRPr="00DA3743">
        <w:t>hemm</w:t>
      </w:r>
      <w:r w:rsidRPr="00DA3743">
        <w:rPr>
          <w:spacing w:val="-3"/>
        </w:rPr>
        <w:t xml:space="preserve"> </w:t>
      </w:r>
      <w:r w:rsidRPr="00DA3743">
        <w:t>tendenza</w:t>
      </w:r>
      <w:r w:rsidRPr="00DA3743">
        <w:rPr>
          <w:spacing w:val="-3"/>
        </w:rPr>
        <w:t xml:space="preserve"> </w:t>
      </w:r>
      <w:r w:rsidRPr="00DA3743">
        <w:t>ta’ tneħħija ogħla ta’ ustekinumab f’pazjenti li kellhom riżultat pożittiv għal antikorpi ta’ ustekinumab.</w:t>
      </w:r>
    </w:p>
    <w:p w14:paraId="465BE97E" w14:textId="77777777" w:rsidR="004504AD" w:rsidRPr="00DA3743" w:rsidRDefault="004504AD" w:rsidP="004504AD">
      <w:pPr>
        <w:suppressAutoHyphens/>
        <w:rPr>
          <w:u w:val="single"/>
        </w:rPr>
      </w:pPr>
    </w:p>
    <w:p w14:paraId="4F195DFD" w14:textId="77777777" w:rsidR="004504AD" w:rsidRPr="00DA3743" w:rsidRDefault="004504AD" w:rsidP="004504AD">
      <w:pPr>
        <w:keepNext/>
        <w:suppressAutoHyphens/>
        <w:rPr>
          <w:spacing w:val="-4"/>
          <w:u w:val="single"/>
        </w:rPr>
      </w:pPr>
      <w:r w:rsidRPr="00DA3743">
        <w:rPr>
          <w:u w:val="single"/>
        </w:rPr>
        <w:t>Il-kwalità</w:t>
      </w:r>
      <w:r w:rsidRPr="00DA3743">
        <w:rPr>
          <w:spacing w:val="-14"/>
          <w:u w:val="single"/>
        </w:rPr>
        <w:t xml:space="preserve"> </w:t>
      </w:r>
      <w:r w:rsidRPr="00DA3743">
        <w:rPr>
          <w:u w:val="single"/>
        </w:rPr>
        <w:t>lineari</w:t>
      </w:r>
      <w:r w:rsidRPr="00DA3743">
        <w:rPr>
          <w:spacing w:val="-12"/>
          <w:u w:val="single"/>
        </w:rPr>
        <w:t xml:space="preserve"> </w:t>
      </w:r>
      <w:r w:rsidRPr="00DA3743">
        <w:rPr>
          <w:u w:val="single"/>
        </w:rPr>
        <w:t>tad-</w:t>
      </w:r>
      <w:r w:rsidRPr="00DA3743">
        <w:rPr>
          <w:spacing w:val="-4"/>
          <w:u w:val="single"/>
        </w:rPr>
        <w:t>doża</w:t>
      </w:r>
    </w:p>
    <w:p w14:paraId="1B379D3C" w14:textId="77777777" w:rsidR="004504AD" w:rsidRPr="00DA3743" w:rsidRDefault="004504AD" w:rsidP="004504AD">
      <w:pPr>
        <w:keepNext/>
        <w:suppressAutoHyphens/>
      </w:pPr>
    </w:p>
    <w:p w14:paraId="3F97D6F8" w14:textId="77777777" w:rsidR="004504AD" w:rsidRPr="00DA3743" w:rsidRDefault="004504AD" w:rsidP="004504AD">
      <w:pPr>
        <w:suppressAutoHyphens/>
      </w:pPr>
      <w:r w:rsidRPr="00DA3743">
        <w:rPr>
          <w:position w:val="2"/>
        </w:rPr>
        <w:t>L-esponiment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sistemiku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ta’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ustekinumab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(C</w:t>
      </w:r>
      <w:r w:rsidRPr="00DA3743">
        <w:rPr>
          <w:sz w:val="14"/>
        </w:rPr>
        <w:t>max</w:t>
      </w:r>
      <w:r w:rsidRPr="00DA3743">
        <w:rPr>
          <w:spacing w:val="15"/>
          <w:sz w:val="14"/>
        </w:rPr>
        <w:t xml:space="preserve"> </w:t>
      </w:r>
      <w:r w:rsidRPr="00DA3743">
        <w:rPr>
          <w:position w:val="2"/>
        </w:rPr>
        <w:t>u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AUC)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żdied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bejn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wieħed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u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ieħor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>b’mod</w:t>
      </w:r>
      <w:r w:rsidRPr="00DA3743">
        <w:rPr>
          <w:spacing w:val="-3"/>
          <w:position w:val="2"/>
        </w:rPr>
        <w:t xml:space="preserve"> </w:t>
      </w:r>
      <w:r w:rsidRPr="00DA3743">
        <w:rPr>
          <w:position w:val="2"/>
        </w:rPr>
        <w:t xml:space="preserve">proporzjonali </w:t>
      </w:r>
      <w:r w:rsidRPr="00DA3743">
        <w:t>mad-doża wara li ngħatat doża waħda ġol-vina f’dożi fuq medda ta’ bejn 0.09 mg/kg u 4.5 mg/kg, jew wara li ngħatat doża waħda taħt il-ġilda f’dożi fuq medda ta’ bejn wieħed u ieħor 24 mg u 240 mg f’pazjenti bil-psorijasi.</w:t>
      </w:r>
    </w:p>
    <w:p w14:paraId="3F1ECF92" w14:textId="77777777" w:rsidR="004504AD" w:rsidRPr="00DA3743" w:rsidRDefault="004504AD" w:rsidP="004504AD">
      <w:pPr>
        <w:suppressAutoHyphens/>
        <w:rPr>
          <w:u w:val="single"/>
        </w:rPr>
      </w:pPr>
    </w:p>
    <w:p w14:paraId="1C0DE7F6" w14:textId="77777777" w:rsidR="004504AD" w:rsidRPr="00DA3743" w:rsidRDefault="004504AD" w:rsidP="004504AD">
      <w:pPr>
        <w:keepNext/>
        <w:suppressAutoHyphens/>
        <w:rPr>
          <w:spacing w:val="-4"/>
          <w:u w:val="single"/>
        </w:rPr>
      </w:pPr>
      <w:r w:rsidRPr="00DA3743">
        <w:rPr>
          <w:u w:val="single"/>
        </w:rPr>
        <w:t>Doża</w:t>
      </w:r>
      <w:r w:rsidRPr="00DA3743">
        <w:rPr>
          <w:spacing w:val="-7"/>
          <w:u w:val="single"/>
        </w:rPr>
        <w:t xml:space="preserve"> </w:t>
      </w:r>
      <w:r w:rsidRPr="00DA3743">
        <w:rPr>
          <w:u w:val="single"/>
        </w:rPr>
        <w:t>waħda</w:t>
      </w:r>
      <w:r w:rsidRPr="00DA3743">
        <w:rPr>
          <w:spacing w:val="-5"/>
          <w:u w:val="single"/>
        </w:rPr>
        <w:t xml:space="preserve"> </w:t>
      </w:r>
      <w:r w:rsidRPr="00DA3743">
        <w:rPr>
          <w:u w:val="single"/>
        </w:rPr>
        <w:t>mqabbla</w:t>
      </w:r>
      <w:r w:rsidRPr="00DA3743">
        <w:rPr>
          <w:spacing w:val="-5"/>
          <w:u w:val="single"/>
        </w:rPr>
        <w:t xml:space="preserve"> </w:t>
      </w:r>
      <w:r w:rsidRPr="00DA3743">
        <w:rPr>
          <w:u w:val="single"/>
        </w:rPr>
        <w:t>ma’</w:t>
      </w:r>
      <w:r w:rsidRPr="00DA3743">
        <w:rPr>
          <w:spacing w:val="-5"/>
          <w:u w:val="single"/>
        </w:rPr>
        <w:t xml:space="preserve"> </w:t>
      </w:r>
      <w:r w:rsidRPr="00DA3743">
        <w:rPr>
          <w:u w:val="single"/>
        </w:rPr>
        <w:t>ħafna</w:t>
      </w:r>
      <w:r w:rsidRPr="00DA3743">
        <w:rPr>
          <w:spacing w:val="-4"/>
          <w:u w:val="single"/>
        </w:rPr>
        <w:t xml:space="preserve"> dożi</w:t>
      </w:r>
    </w:p>
    <w:p w14:paraId="5C888CA0" w14:textId="77777777" w:rsidR="004504AD" w:rsidRPr="00DA3743" w:rsidRDefault="004504AD" w:rsidP="004504AD">
      <w:pPr>
        <w:keepNext/>
        <w:suppressAutoHyphens/>
      </w:pPr>
    </w:p>
    <w:p w14:paraId="7D87C22B" w14:textId="77777777" w:rsidR="004504AD" w:rsidRPr="00DA3743" w:rsidRDefault="004504AD" w:rsidP="004504AD">
      <w:pPr>
        <w:suppressAutoHyphens/>
      </w:pPr>
      <w:r w:rsidRPr="00DA3743">
        <w:t>Il-profili tal-ammont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ustekinumab</w:t>
      </w:r>
      <w:r w:rsidRPr="00DA3743">
        <w:rPr>
          <w:spacing w:val="-1"/>
        </w:rPr>
        <w:t xml:space="preserve"> </w:t>
      </w:r>
      <w:r w:rsidRPr="00DA3743">
        <w:t>fis-serum</w:t>
      </w:r>
      <w:r w:rsidRPr="00DA3743">
        <w:rPr>
          <w:spacing w:val="-1"/>
        </w:rPr>
        <w:t xml:space="preserve"> </w:t>
      </w:r>
      <w:r w:rsidRPr="00DA3743">
        <w:t>skont</w:t>
      </w:r>
      <w:r w:rsidRPr="00DA3743">
        <w:rPr>
          <w:spacing w:val="-1"/>
        </w:rPr>
        <w:t xml:space="preserve"> </w:t>
      </w:r>
      <w:r w:rsidRPr="00DA3743">
        <w:t>il-ħin ġeneralment</w:t>
      </w:r>
      <w:r w:rsidRPr="00DA3743">
        <w:rPr>
          <w:spacing w:val="-1"/>
        </w:rPr>
        <w:t xml:space="preserve"> </w:t>
      </w:r>
      <w:r w:rsidRPr="00DA3743">
        <w:t>setgħu</w:t>
      </w:r>
      <w:r w:rsidRPr="00DA3743">
        <w:rPr>
          <w:spacing w:val="-1"/>
        </w:rPr>
        <w:t xml:space="preserve"> </w:t>
      </w:r>
      <w:r w:rsidRPr="00DA3743">
        <w:t>jitbassru</w:t>
      </w:r>
      <w:r w:rsidRPr="00DA3743">
        <w:rPr>
          <w:spacing w:val="-1"/>
        </w:rPr>
        <w:t xml:space="preserve"> </w:t>
      </w:r>
      <w:r w:rsidRPr="00DA3743">
        <w:t>wara</w:t>
      </w:r>
      <w:r w:rsidRPr="00DA3743">
        <w:rPr>
          <w:spacing w:val="-1"/>
        </w:rPr>
        <w:t xml:space="preserve"> </w:t>
      </w:r>
      <w:r w:rsidRPr="00DA3743">
        <w:t>l-għoti ta’ doża waħda jew ħafna dożi taħt il-ġilda. F’pazjenti bil-psorijasi konċentrazzjonijiet ta’ ustekinumab fis-serum fl-istat fiss inkisbu sal-ġimgħa 28 wara dożi tal-bidu li ngħataw taħt il-ġilda fil-ġimgħat</w:t>
      </w:r>
      <w:r w:rsidRPr="00DA3743">
        <w:rPr>
          <w:spacing w:val="-1"/>
        </w:rPr>
        <w:t xml:space="preserve"> </w:t>
      </w:r>
      <w:r w:rsidRPr="00DA3743">
        <w:t>0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4</w:t>
      </w:r>
      <w:r w:rsidRPr="00DA3743">
        <w:rPr>
          <w:spacing w:val="-3"/>
        </w:rPr>
        <w:t> </w:t>
      </w:r>
      <w:r w:rsidRPr="00DA3743">
        <w:t>segwiti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dożi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12-il-ġimgħa.</w:t>
      </w:r>
      <w:r w:rsidRPr="00DA3743">
        <w:rPr>
          <w:spacing w:val="-4"/>
        </w:rPr>
        <w:t xml:space="preserve"> </w:t>
      </w:r>
      <w:r w:rsidRPr="00DA3743">
        <w:t>Il-medjan</w:t>
      </w:r>
      <w:r w:rsidRPr="00DA3743">
        <w:rPr>
          <w:spacing w:val="-2"/>
        </w:rPr>
        <w:t xml:space="preserve"> </w:t>
      </w:r>
      <w:r w:rsidRPr="00DA3743">
        <w:t>tal-konċentrazzjoni</w:t>
      </w:r>
      <w:r w:rsidRPr="00DA3743">
        <w:rPr>
          <w:spacing w:val="-3"/>
        </w:rPr>
        <w:t xml:space="preserve"> </w:t>
      </w:r>
      <w:r w:rsidRPr="00DA3743">
        <w:t>minimali</w:t>
      </w:r>
      <w:r w:rsidRPr="00DA3743">
        <w:rPr>
          <w:spacing w:val="-3"/>
        </w:rPr>
        <w:t xml:space="preserve"> </w:t>
      </w:r>
      <w:r w:rsidRPr="00DA3743">
        <w:t>fl-istat fiss kien fuq medda minn 0.21 μg/mL sa 0.26 μg/mL (45 mg) u minn 0.47 μg/mL sa 0.49 μg/mL (90</w:t>
      </w:r>
      <w:r w:rsidRPr="00DA3743">
        <w:rPr>
          <w:spacing w:val="-2"/>
        </w:rPr>
        <w:t> mg</w:t>
      </w:r>
      <w:r w:rsidRPr="00DA3743">
        <w:t>).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deher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kien</w:t>
      </w:r>
      <w:r w:rsidRPr="00DA3743">
        <w:rPr>
          <w:spacing w:val="-4"/>
        </w:rPr>
        <w:t xml:space="preserve"> </w:t>
      </w:r>
      <w:r w:rsidRPr="00DA3743">
        <w:t>hemm</w:t>
      </w:r>
      <w:r w:rsidRPr="00DA3743">
        <w:rPr>
          <w:spacing w:val="-4"/>
        </w:rPr>
        <w:t xml:space="preserve"> </w:t>
      </w:r>
      <w:r w:rsidRPr="00DA3743">
        <w:t>l-ebda</w:t>
      </w:r>
      <w:r w:rsidRPr="00DA3743">
        <w:rPr>
          <w:spacing w:val="-3"/>
        </w:rPr>
        <w:t xml:space="preserve"> </w:t>
      </w:r>
      <w:r w:rsidRPr="00DA3743">
        <w:t>akkumulazzjoni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konċentrazzjonijiet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fis</w:t>
      </w:r>
      <w:r w:rsidRPr="00DA3743">
        <w:noBreakHyphen/>
        <w:t>serum fuq perijodu ta’ żmien meta ngħata taħt il-ġilda kull 12-il ġimgħa.</w:t>
      </w:r>
    </w:p>
    <w:p w14:paraId="5C30E8FA" w14:textId="77777777" w:rsidR="004504AD" w:rsidRPr="00DA3743" w:rsidRDefault="004504AD" w:rsidP="004504AD">
      <w:pPr>
        <w:suppressAutoHyphens/>
      </w:pPr>
    </w:p>
    <w:p w14:paraId="5B669450" w14:textId="77777777" w:rsidR="004504AD" w:rsidRPr="00DA3743" w:rsidRDefault="004504AD" w:rsidP="004504AD">
      <w:pPr>
        <w:suppressAutoHyphens/>
      </w:pPr>
      <w:r w:rsidRPr="00DA3743">
        <w:t>F’pazjenti</w:t>
      </w:r>
      <w:r w:rsidRPr="00DA3743">
        <w:rPr>
          <w:spacing w:val="-3"/>
        </w:rPr>
        <w:t xml:space="preserve"> </w:t>
      </w:r>
      <w:r w:rsidRPr="00DA3743">
        <w:t>bil-marda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Crohn,</w:t>
      </w:r>
      <w:r w:rsidRPr="00DA3743">
        <w:rPr>
          <w:spacing w:val="-2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fil-vini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~6</w:t>
      </w:r>
      <w:r w:rsidRPr="00DA3743">
        <w:rPr>
          <w:spacing w:val="-2"/>
        </w:rPr>
        <w:t> mg</w:t>
      </w:r>
      <w:r w:rsidRPr="00DA3743">
        <w:t>/kg,</w:t>
      </w:r>
      <w:r w:rsidRPr="00DA3743">
        <w:rPr>
          <w:spacing w:val="-3"/>
        </w:rPr>
        <w:t xml:space="preserve"> </w:t>
      </w:r>
      <w:r w:rsidRPr="00DA3743">
        <w:t>b’bidu</w:t>
      </w:r>
      <w:r w:rsidRPr="00DA3743">
        <w:rPr>
          <w:spacing w:val="-3"/>
        </w:rPr>
        <w:t xml:space="preserve"> </w:t>
      </w:r>
      <w:r w:rsidRPr="00DA3743">
        <w:t>f’ġimgħa</w:t>
      </w:r>
      <w:r w:rsidRPr="00DA3743">
        <w:rPr>
          <w:spacing w:val="-4"/>
        </w:rPr>
        <w:t> </w:t>
      </w:r>
      <w:r w:rsidRPr="00DA3743">
        <w:t>8, għoti ta’ dożi ta’ manteniment taħt il-ġilda ta’ ustekinumab 90 mg ingħata kull 8 jew 12-il ġimgħa. Konċentrazzjoni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stat</w:t>
      </w:r>
      <w:r w:rsidRPr="00DA3743">
        <w:rPr>
          <w:spacing w:val="-3"/>
        </w:rPr>
        <w:t xml:space="preserve"> </w:t>
      </w:r>
      <w:r w:rsidRPr="00DA3743">
        <w:t>fiss</w:t>
      </w:r>
      <w:r w:rsidRPr="00DA3743">
        <w:rPr>
          <w:spacing w:val="-3"/>
        </w:rPr>
        <w:t xml:space="preserve"> </w:t>
      </w:r>
      <w:r w:rsidRPr="00DA3743">
        <w:t>inkisbet</w:t>
      </w:r>
      <w:r w:rsidRPr="00DA3743">
        <w:rPr>
          <w:spacing w:val="-3"/>
        </w:rPr>
        <w:t xml:space="preserve"> </w:t>
      </w:r>
      <w:r w:rsidRPr="00DA3743">
        <w:t>sal-bidu</w:t>
      </w:r>
      <w:r w:rsidRPr="00DA3743">
        <w:rPr>
          <w:spacing w:val="-2"/>
        </w:rPr>
        <w:t xml:space="preserve"> </w:t>
      </w:r>
      <w:r w:rsidRPr="00DA3743">
        <w:t>tat-tieni</w:t>
      </w:r>
      <w:r w:rsidRPr="00DA3743">
        <w:rPr>
          <w:spacing w:val="-3"/>
        </w:rPr>
        <w:t xml:space="preserve"> </w:t>
      </w:r>
      <w:r w:rsidRPr="00DA3743">
        <w:t>doża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manteniment.</w:t>
      </w:r>
      <w:r w:rsidRPr="00DA3743">
        <w:rPr>
          <w:spacing w:val="-3"/>
        </w:rPr>
        <w:t xml:space="preserve"> </w:t>
      </w:r>
      <w:r w:rsidRPr="00DA3743">
        <w:t>F’pazjenti bil-marda ta’ Crohn, il-medjan tal-inqas konċentrazzjonijiet fi stat fiss varja minn 1.97 μg/mL sa 2.24 μg/mL u minn 0.61 μg/mL sa 0.76 μg/mL għal ustekinumab 90 mg kull 8 ġimgħat jew kull 12-il ġimgħa rispettivament. L-inqas livelli ta’ ustekinumab fi stat fiss li rriżultaw minn ustekinumab 90 mg kull 8 ġimgħat kienu assoċjati ma’ rati ogħla ta’ remissjoni klinika meta mqabbel mal-inqas livelli fi stat fiss wara 90 mg kull 12-il ġimgħa.</w:t>
      </w:r>
    </w:p>
    <w:p w14:paraId="0954A492" w14:textId="77777777" w:rsidR="004504AD" w:rsidRPr="00DA3743" w:rsidRDefault="004504AD" w:rsidP="004504AD">
      <w:pPr>
        <w:suppressAutoHyphens/>
        <w:rPr>
          <w:u w:val="single"/>
        </w:rPr>
      </w:pPr>
    </w:p>
    <w:p w14:paraId="0F3A30E9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L-impatt</w:t>
      </w:r>
      <w:r w:rsidRPr="00DA3743">
        <w:rPr>
          <w:spacing w:val="-8"/>
          <w:u w:val="single"/>
        </w:rPr>
        <w:t xml:space="preserve"> </w:t>
      </w:r>
      <w:r w:rsidRPr="00DA3743">
        <w:rPr>
          <w:u w:val="single"/>
        </w:rPr>
        <w:t>tal-piż</w:t>
      </w:r>
      <w:r w:rsidRPr="00DA3743">
        <w:rPr>
          <w:spacing w:val="-6"/>
          <w:u w:val="single"/>
        </w:rPr>
        <w:t xml:space="preserve"> </w:t>
      </w:r>
      <w:r w:rsidRPr="00DA3743">
        <w:rPr>
          <w:u w:val="single"/>
        </w:rPr>
        <w:t>fuq</w:t>
      </w:r>
      <w:r w:rsidRPr="00DA3743">
        <w:rPr>
          <w:spacing w:val="-5"/>
          <w:u w:val="single"/>
        </w:rPr>
        <w:t xml:space="preserve"> </w:t>
      </w:r>
      <w:r w:rsidRPr="00DA3743">
        <w:rPr>
          <w:u w:val="single"/>
        </w:rPr>
        <w:t>il-</w:t>
      </w:r>
      <w:r w:rsidRPr="00DA3743">
        <w:rPr>
          <w:spacing w:val="-2"/>
          <w:u w:val="single"/>
        </w:rPr>
        <w:t>farmakokinetika</w:t>
      </w:r>
    </w:p>
    <w:p w14:paraId="46731324" w14:textId="77777777" w:rsidR="004504AD" w:rsidRPr="00DA3743" w:rsidRDefault="004504AD" w:rsidP="004504AD">
      <w:pPr>
        <w:keepNext/>
        <w:suppressAutoHyphens/>
      </w:pPr>
    </w:p>
    <w:p w14:paraId="47B22445" w14:textId="77777777" w:rsidR="004504AD" w:rsidRPr="00DA3743" w:rsidRDefault="004504AD" w:rsidP="004504AD">
      <w:pPr>
        <w:suppressAutoHyphens/>
      </w:pPr>
      <w:r w:rsidRPr="00DA3743">
        <w:t>F’analiżi tal-farmakokinetika tal-popolazzjoni bl-użu ta’ dejta minn pazjenti bi psorijasi, instab li l-piż tal-ġisem kien l-aktar parametru sinifikanti li qed jaffettwa t-tneħħija ta’ ustekinumab. Il-medjan ta’ CL/F f’pazjenti b’piż &gt; 100 kg kien bejn wieħed u ieħor 55% ogħla meta mqabbel ma’ pazjenti b’piż ta’ ≤ 100 kg. Il-medjan ta’ V/F f’pazjenti b’piż &gt; 100 kg kien bejn wieħed u ieħor 37% ogħla meta mqabbel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pazjenti</w:t>
      </w:r>
      <w:r w:rsidRPr="00DA3743">
        <w:rPr>
          <w:spacing w:val="-3"/>
        </w:rPr>
        <w:t xml:space="preserve"> </w:t>
      </w:r>
      <w:r w:rsidRPr="00DA3743">
        <w:t>b’piż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≤ 100</w:t>
      </w:r>
      <w:r w:rsidRPr="00DA3743">
        <w:rPr>
          <w:spacing w:val="-2"/>
        </w:rPr>
        <w:t> kg</w:t>
      </w:r>
      <w:r w:rsidRPr="00DA3743">
        <w:t>.</w:t>
      </w:r>
      <w:r w:rsidRPr="00DA3743">
        <w:rPr>
          <w:spacing w:val="-5"/>
        </w:rPr>
        <w:t xml:space="preserve"> </w:t>
      </w:r>
      <w:r w:rsidRPr="00DA3743">
        <w:t>Il-medjan</w:t>
      </w:r>
      <w:r w:rsidRPr="00DA3743">
        <w:rPr>
          <w:spacing w:val="-2"/>
        </w:rPr>
        <w:t xml:space="preserve"> </w:t>
      </w:r>
      <w:r w:rsidRPr="00DA3743">
        <w:t>tal-konċentrazzjonijiet</w:t>
      </w:r>
      <w:r w:rsidRPr="00DA3743">
        <w:rPr>
          <w:spacing w:val="-3"/>
        </w:rPr>
        <w:t xml:space="preserve"> </w:t>
      </w:r>
      <w:r w:rsidRPr="00DA3743">
        <w:t>minimi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3"/>
        </w:rPr>
        <w:t xml:space="preserve"> </w:t>
      </w:r>
      <w:r w:rsidRPr="00DA3743">
        <w:t>fis</w:t>
      </w:r>
      <w:r w:rsidRPr="00DA3743">
        <w:noBreakHyphen/>
        <w:t xml:space="preserve">serum f’pazjenti b’piż akbar (&gt; 100 kg) fil-grupp ta’ 90 mg kien jixbah dak f’pazjenti b’piż anqas </w:t>
      </w:r>
      <w:r w:rsidRPr="00DA3743">
        <w:lastRenderedPageBreak/>
        <w:t>(≤ 100</w:t>
      </w:r>
      <w:r w:rsidRPr="00DA3743">
        <w:rPr>
          <w:spacing w:val="-2"/>
        </w:rPr>
        <w:t> kg</w:t>
      </w:r>
      <w:r w:rsidRPr="00DA3743">
        <w:t>)</w:t>
      </w:r>
      <w:r w:rsidRPr="00DA3743">
        <w:rPr>
          <w:spacing w:val="-3"/>
        </w:rPr>
        <w:t xml:space="preserve"> </w:t>
      </w:r>
      <w:r w:rsidRPr="00DA3743">
        <w:t>fil-grupp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45</w:t>
      </w:r>
      <w:r w:rsidRPr="00DA3743">
        <w:rPr>
          <w:spacing w:val="-5"/>
        </w:rPr>
        <w:t> mg</w:t>
      </w:r>
      <w:r w:rsidRPr="00DA3743">
        <w:t>.</w:t>
      </w:r>
      <w:r w:rsidRPr="00DA3743">
        <w:rPr>
          <w:spacing w:val="-4"/>
        </w:rPr>
        <w:t xml:space="preserve"> </w:t>
      </w:r>
      <w:r w:rsidRPr="00DA3743">
        <w:t>Riżultati</w:t>
      </w:r>
      <w:r w:rsidRPr="00DA3743">
        <w:rPr>
          <w:spacing w:val="-3"/>
        </w:rPr>
        <w:t xml:space="preserve"> </w:t>
      </w:r>
      <w:r w:rsidRPr="00DA3743">
        <w:t>simili</w:t>
      </w:r>
      <w:r w:rsidRPr="00DA3743">
        <w:rPr>
          <w:spacing w:val="-3"/>
        </w:rPr>
        <w:t xml:space="preserve"> </w:t>
      </w:r>
      <w:r w:rsidRPr="00DA3743">
        <w:t>nkisbu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analiżi</w:t>
      </w:r>
      <w:r w:rsidRPr="00DA3743">
        <w:rPr>
          <w:spacing w:val="-3"/>
        </w:rPr>
        <w:t xml:space="preserve"> </w:t>
      </w:r>
      <w:r w:rsidRPr="00DA3743">
        <w:t>farmakokinetika</w:t>
      </w:r>
      <w:r w:rsidRPr="00DA3743">
        <w:rPr>
          <w:spacing w:val="-3"/>
        </w:rPr>
        <w:t xml:space="preserve"> </w:t>
      </w:r>
      <w:r w:rsidRPr="00DA3743">
        <w:t>konfermatorja</w:t>
      </w:r>
      <w:r w:rsidRPr="00DA3743">
        <w:rPr>
          <w:spacing w:val="-3"/>
        </w:rPr>
        <w:t xml:space="preserve"> </w:t>
      </w:r>
      <w:r w:rsidRPr="00DA3743">
        <w:t>tal</w:t>
      </w:r>
      <w:r w:rsidRPr="00DA3743">
        <w:noBreakHyphen/>
        <w:t>popolazzjoni bl-użu ta’ dejta minn pazjenti b’artrite psorjatika.</w:t>
      </w:r>
    </w:p>
    <w:p w14:paraId="18263CE4" w14:textId="77777777" w:rsidR="004504AD" w:rsidRPr="00DA3743" w:rsidRDefault="004504AD" w:rsidP="004504AD">
      <w:pPr>
        <w:suppressAutoHyphens/>
        <w:rPr>
          <w:u w:val="single"/>
        </w:rPr>
      </w:pPr>
    </w:p>
    <w:p w14:paraId="0DFAB7CB" w14:textId="77777777" w:rsidR="004504AD" w:rsidRPr="00DA3743" w:rsidRDefault="004504AD" w:rsidP="004504AD">
      <w:pPr>
        <w:keepNext/>
        <w:suppressAutoHyphens/>
        <w:rPr>
          <w:spacing w:val="-4"/>
          <w:u w:val="single"/>
        </w:rPr>
      </w:pPr>
      <w:r w:rsidRPr="00DA3743">
        <w:rPr>
          <w:u w:val="single"/>
        </w:rPr>
        <w:t>Aġġustmanet</w:t>
      </w:r>
      <w:r w:rsidRPr="00DA3743">
        <w:rPr>
          <w:spacing w:val="-14"/>
          <w:u w:val="single"/>
        </w:rPr>
        <w:t xml:space="preserve"> </w:t>
      </w:r>
      <w:r w:rsidRPr="00DA3743">
        <w:rPr>
          <w:u w:val="single"/>
        </w:rPr>
        <w:t>fil-frekwenza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tal-għoti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tad-</w:t>
      </w:r>
      <w:r w:rsidRPr="00DA3743">
        <w:rPr>
          <w:spacing w:val="-4"/>
          <w:u w:val="single"/>
        </w:rPr>
        <w:t>doża</w:t>
      </w:r>
    </w:p>
    <w:p w14:paraId="6669ACBA" w14:textId="77777777" w:rsidR="004504AD" w:rsidRPr="00DA3743" w:rsidRDefault="004504AD" w:rsidP="004504AD">
      <w:pPr>
        <w:keepNext/>
        <w:suppressAutoHyphens/>
      </w:pPr>
    </w:p>
    <w:p w14:paraId="7F144E6F" w14:textId="77777777" w:rsidR="004504AD" w:rsidRPr="00DA3743" w:rsidRDefault="004504AD" w:rsidP="004504AD">
      <w:pPr>
        <w:suppressAutoHyphens/>
      </w:pPr>
      <w:r w:rsidRPr="00DA3743">
        <w:t>F’pazjenti bil-marda ta’ Crohn, abbażi tad-data osservata u analiżi PK ta’ popolazzjoni,</w:t>
      </w:r>
      <w:r w:rsidRPr="00DA3743">
        <w:rPr>
          <w:spacing w:val="-1"/>
        </w:rPr>
        <w:t xml:space="preserve"> </w:t>
      </w:r>
      <w:r w:rsidRPr="00DA3743">
        <w:t>individwi</w:t>
      </w:r>
      <w:r w:rsidRPr="00DA3743">
        <w:rPr>
          <w:spacing w:val="-1"/>
        </w:rPr>
        <w:t xml:space="preserve"> </w:t>
      </w:r>
      <w:r w:rsidRPr="00DA3743">
        <w:t>arbitrarji</w:t>
      </w:r>
      <w:r w:rsidRPr="00DA3743">
        <w:rPr>
          <w:spacing w:val="-1"/>
        </w:rPr>
        <w:t xml:space="preserve"> </w:t>
      </w:r>
      <w:r w:rsidRPr="00DA3743">
        <w:t>li</w:t>
      </w:r>
      <w:r w:rsidRPr="00DA3743">
        <w:rPr>
          <w:spacing w:val="-1"/>
        </w:rPr>
        <w:t xml:space="preserve"> </w:t>
      </w:r>
      <w:r w:rsidRPr="00DA3743">
        <w:t>tilfu</w:t>
      </w:r>
      <w:r w:rsidRPr="00DA3743">
        <w:rPr>
          <w:spacing w:val="-1"/>
        </w:rPr>
        <w:t xml:space="preserve"> </w:t>
      </w:r>
      <w:r w:rsidRPr="00DA3743">
        <w:t>rispons</w:t>
      </w:r>
      <w:r w:rsidRPr="00DA3743">
        <w:rPr>
          <w:spacing w:val="-1"/>
        </w:rPr>
        <w:t xml:space="preserve"> </w:t>
      </w:r>
      <w:r w:rsidRPr="00DA3743">
        <w:t>għat-trattament</w:t>
      </w:r>
      <w:r w:rsidRPr="00DA3743">
        <w:rPr>
          <w:spacing w:val="-1"/>
        </w:rPr>
        <w:t xml:space="preserve"> </w:t>
      </w:r>
      <w:r w:rsidRPr="00DA3743">
        <w:t>mal-ħin</w:t>
      </w:r>
      <w:r w:rsidRPr="00DA3743">
        <w:rPr>
          <w:spacing w:val="-1"/>
        </w:rPr>
        <w:t xml:space="preserve"> </w:t>
      </w:r>
      <w:r w:rsidRPr="00DA3743">
        <w:t>kellhom</w:t>
      </w:r>
      <w:r w:rsidRPr="00DA3743">
        <w:rPr>
          <w:spacing w:val="-1"/>
        </w:rPr>
        <w:t xml:space="preserve"> </w:t>
      </w:r>
      <w:r w:rsidRPr="00DA3743">
        <w:t>konċentrazzjonijiet aktar baxxi ta’ ustekinumab fis-serum meta mqabbla ma’ dawk li ma tilfux ir-rispons. Fil-marda ta’ Crohn, aġġustament fid-doża minn 90 mg kull 12-il ġimgħa għal 90 mg kull 8 ġimgħat ġie assoċjat ma’ żieda fl-inqas konċentrazzjonijiet ta’ ustekinumab fis-serum u żieda fl-effikaċja.</w:t>
      </w:r>
    </w:p>
    <w:p w14:paraId="4911E39F" w14:textId="77777777" w:rsidR="004504AD" w:rsidRPr="00DA3743" w:rsidRDefault="004504AD" w:rsidP="004504AD">
      <w:pPr>
        <w:suppressAutoHyphens/>
      </w:pPr>
    </w:p>
    <w:p w14:paraId="4E5628CC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t>Popolazzjonijiet</w:t>
      </w:r>
      <w:r w:rsidRPr="00DA3743">
        <w:rPr>
          <w:spacing w:val="16"/>
          <w:u w:val="single"/>
        </w:rPr>
        <w:t xml:space="preserve"> </w:t>
      </w:r>
      <w:r w:rsidRPr="00DA3743">
        <w:rPr>
          <w:spacing w:val="-2"/>
          <w:u w:val="single"/>
        </w:rPr>
        <w:t>speċjali</w:t>
      </w:r>
    </w:p>
    <w:p w14:paraId="5A67F260" w14:textId="77777777" w:rsidR="004504AD" w:rsidRPr="00DA3743" w:rsidRDefault="004504AD" w:rsidP="004504AD">
      <w:pPr>
        <w:keepNext/>
        <w:suppressAutoHyphens/>
      </w:pPr>
    </w:p>
    <w:p w14:paraId="60CA25AA" w14:textId="77777777" w:rsidR="004504AD" w:rsidRPr="00DA3743" w:rsidRDefault="004504AD" w:rsidP="004504AD">
      <w:pPr>
        <w:suppressAutoHyphens/>
      </w:pPr>
      <w:r w:rsidRPr="00DA3743">
        <w:t>L-ebda</w:t>
      </w:r>
      <w:r w:rsidRPr="00DA3743">
        <w:rPr>
          <w:spacing w:val="-3"/>
        </w:rPr>
        <w:t xml:space="preserve"> </w:t>
      </w:r>
      <w:r w:rsidRPr="00DA3743">
        <w:t>tagħrif</w:t>
      </w:r>
      <w:r w:rsidRPr="00DA3743">
        <w:rPr>
          <w:spacing w:val="-4"/>
        </w:rPr>
        <w:t xml:space="preserve"> </w:t>
      </w:r>
      <w:r w:rsidRPr="00DA3743">
        <w:t>farmakokinetiku</w:t>
      </w:r>
      <w:r w:rsidRPr="00DA3743">
        <w:rPr>
          <w:spacing w:val="-4"/>
        </w:rPr>
        <w:t xml:space="preserve"> </w:t>
      </w:r>
      <w:r w:rsidRPr="00DA3743">
        <w:t>ma</w:t>
      </w:r>
      <w:r w:rsidRPr="00DA3743">
        <w:rPr>
          <w:spacing w:val="-4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disponibbli</w:t>
      </w:r>
      <w:r w:rsidRPr="00DA3743">
        <w:rPr>
          <w:spacing w:val="-4"/>
        </w:rPr>
        <w:t xml:space="preserve"> </w:t>
      </w:r>
      <w:r w:rsidRPr="00DA3743">
        <w:t>f’pazjenti</w:t>
      </w:r>
      <w:r w:rsidRPr="00DA3743">
        <w:rPr>
          <w:spacing w:val="-4"/>
        </w:rPr>
        <w:t xml:space="preserve"> </w:t>
      </w:r>
      <w:r w:rsidRPr="00DA3743">
        <w:t>b’indeboliment</w:t>
      </w:r>
      <w:r w:rsidRPr="00DA3743">
        <w:rPr>
          <w:spacing w:val="-4"/>
        </w:rPr>
        <w:t xml:space="preserve"> </w:t>
      </w:r>
      <w:r w:rsidRPr="00DA3743">
        <w:t>fil-funzjoni</w:t>
      </w:r>
      <w:r w:rsidRPr="00DA3743">
        <w:rPr>
          <w:spacing w:val="-4"/>
        </w:rPr>
        <w:t xml:space="preserve"> </w:t>
      </w:r>
      <w:r w:rsidRPr="00DA3743">
        <w:t>tal-kliewi jew tal-fwied. L-ebda</w:t>
      </w:r>
      <w:r w:rsidRPr="00DA3743">
        <w:rPr>
          <w:spacing w:val="-7"/>
        </w:rPr>
        <w:t xml:space="preserve"> </w:t>
      </w:r>
      <w:r w:rsidRPr="00DA3743">
        <w:t>studji</w:t>
      </w:r>
      <w:r w:rsidRPr="00DA3743">
        <w:rPr>
          <w:spacing w:val="-6"/>
        </w:rPr>
        <w:t xml:space="preserve"> </w:t>
      </w:r>
      <w:r w:rsidRPr="00DA3743">
        <w:t>speċifiċi</w:t>
      </w:r>
      <w:r w:rsidRPr="00DA3743">
        <w:rPr>
          <w:spacing w:val="-6"/>
        </w:rPr>
        <w:t xml:space="preserve"> </w:t>
      </w:r>
      <w:r w:rsidRPr="00DA3743">
        <w:t>ma</w:t>
      </w:r>
      <w:r w:rsidRPr="00DA3743">
        <w:rPr>
          <w:spacing w:val="-7"/>
        </w:rPr>
        <w:t xml:space="preserve"> </w:t>
      </w:r>
      <w:r w:rsidRPr="00DA3743">
        <w:t>saru</w:t>
      </w:r>
      <w:r w:rsidRPr="00DA3743">
        <w:rPr>
          <w:spacing w:val="-6"/>
        </w:rPr>
        <w:t xml:space="preserve"> </w:t>
      </w:r>
      <w:r w:rsidRPr="00DA3743">
        <w:t>f’pazjenti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anzjani.</w:t>
      </w:r>
    </w:p>
    <w:p w14:paraId="4613CDF6" w14:textId="77777777" w:rsidR="004504AD" w:rsidRPr="00DA3743" w:rsidRDefault="004504AD" w:rsidP="004504AD">
      <w:pPr>
        <w:suppressAutoHyphens/>
      </w:pPr>
    </w:p>
    <w:p w14:paraId="00D14318" w14:textId="77777777" w:rsidR="004504AD" w:rsidRPr="00DA3743" w:rsidRDefault="004504AD" w:rsidP="004504AD">
      <w:pPr>
        <w:suppressAutoHyphens/>
      </w:pPr>
      <w:r w:rsidRPr="00DA3743">
        <w:t>Il-farmakokinetika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ustekinumab</w:t>
      </w:r>
      <w:r w:rsidRPr="00DA3743">
        <w:rPr>
          <w:spacing w:val="-4"/>
        </w:rPr>
        <w:t xml:space="preserve"> </w:t>
      </w:r>
      <w:r w:rsidRPr="00DA3743">
        <w:t>kienet</w:t>
      </w:r>
      <w:r w:rsidRPr="00DA3743">
        <w:rPr>
          <w:spacing w:val="-4"/>
        </w:rPr>
        <w:t xml:space="preserve"> </w:t>
      </w:r>
      <w:r w:rsidRPr="00DA3743">
        <w:t>kumparabbli</w:t>
      </w:r>
      <w:r w:rsidRPr="00DA3743">
        <w:rPr>
          <w:spacing w:val="-5"/>
        </w:rPr>
        <w:t xml:space="preserve"> </w:t>
      </w:r>
      <w:r w:rsidRPr="00DA3743">
        <w:t>b’mod</w:t>
      </w:r>
      <w:r w:rsidRPr="00DA3743">
        <w:rPr>
          <w:spacing w:val="-5"/>
        </w:rPr>
        <w:t xml:space="preserve"> </w:t>
      </w:r>
      <w:r w:rsidRPr="00DA3743">
        <w:t>ġenerali</w:t>
      </w:r>
      <w:r w:rsidRPr="00DA3743">
        <w:rPr>
          <w:spacing w:val="-2"/>
        </w:rPr>
        <w:t xml:space="preserve"> </w:t>
      </w:r>
      <w:r w:rsidRPr="00DA3743">
        <w:t>bejn</w:t>
      </w:r>
      <w:r w:rsidRPr="00DA3743">
        <w:rPr>
          <w:spacing w:val="-4"/>
        </w:rPr>
        <w:t xml:space="preserve"> </w:t>
      </w:r>
      <w:r w:rsidRPr="00DA3743">
        <w:t>pazjenti</w:t>
      </w:r>
      <w:r w:rsidRPr="00DA3743">
        <w:rPr>
          <w:spacing w:val="-4"/>
        </w:rPr>
        <w:t xml:space="preserve"> </w:t>
      </w:r>
      <w:r w:rsidRPr="00DA3743">
        <w:t>Ażjatiċi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dawk mhux Ażjatiċi bi psorijasi.</w:t>
      </w:r>
    </w:p>
    <w:p w14:paraId="77079255" w14:textId="77777777" w:rsidR="004504AD" w:rsidRPr="00DA3743" w:rsidRDefault="004504AD" w:rsidP="004504AD">
      <w:pPr>
        <w:suppressAutoHyphens/>
      </w:pPr>
    </w:p>
    <w:p w14:paraId="7885C3EF" w14:textId="77777777" w:rsidR="004504AD" w:rsidRPr="00DA3743" w:rsidRDefault="004504AD" w:rsidP="004504AD">
      <w:pPr>
        <w:suppressAutoHyphens/>
      </w:pPr>
      <w:r w:rsidRPr="00DA3743">
        <w:t>F’pazjenti bil-marda ta’ Crohn, varjabilità fit-tneħħija ta’ ustekinumab kienet affettwata mill-piż tal-ġisem, mil-livell tal-albumina fis-serum, sess, u stat ta’ antikorp għall-ustekinumab waqt li l</w:t>
      </w:r>
      <w:r w:rsidRPr="00DA3743">
        <w:noBreakHyphen/>
        <w:t>piż tal-ġisem kien il-ko-varjant ewlieni li jaffettwa l-volum ta’ distribuzzjoni. Barra dan, fil-marda ta’ Crohn,</w:t>
      </w:r>
      <w:r w:rsidRPr="00DA3743">
        <w:rPr>
          <w:spacing w:val="-3"/>
        </w:rPr>
        <w:t xml:space="preserve"> </w:t>
      </w:r>
      <w:r w:rsidRPr="00DA3743">
        <w:t>it-tneħħija</w:t>
      </w:r>
      <w:r w:rsidRPr="00DA3743">
        <w:rPr>
          <w:spacing w:val="-3"/>
        </w:rPr>
        <w:t xml:space="preserve"> </w:t>
      </w:r>
      <w:r w:rsidRPr="00DA3743">
        <w:t>kienet</w:t>
      </w:r>
      <w:r w:rsidRPr="00DA3743">
        <w:rPr>
          <w:spacing w:val="-3"/>
        </w:rPr>
        <w:t xml:space="preserve"> </w:t>
      </w:r>
      <w:r w:rsidRPr="00DA3743">
        <w:t>affettwata</w:t>
      </w:r>
      <w:r w:rsidRPr="00DA3743">
        <w:rPr>
          <w:spacing w:val="-3"/>
        </w:rPr>
        <w:t xml:space="preserve"> </w:t>
      </w:r>
      <w:r w:rsidRPr="00DA3743">
        <w:t>mill-proteina</w:t>
      </w:r>
      <w:r w:rsidRPr="00DA3743">
        <w:rPr>
          <w:spacing w:val="-3"/>
        </w:rPr>
        <w:t xml:space="preserve"> </w:t>
      </w:r>
      <w:r w:rsidRPr="00DA3743">
        <w:t>reattiva</w:t>
      </w:r>
      <w:r w:rsidRPr="00DA3743">
        <w:rPr>
          <w:spacing w:val="-3"/>
        </w:rPr>
        <w:t xml:space="preserve"> </w:t>
      </w:r>
      <w:r w:rsidRPr="00DA3743">
        <w:t>C,</w:t>
      </w:r>
      <w:r w:rsidRPr="00DA3743">
        <w:rPr>
          <w:spacing w:val="-3"/>
        </w:rPr>
        <w:t xml:space="preserve"> </w:t>
      </w:r>
      <w:r w:rsidRPr="00DA3743">
        <w:t>l-istat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falliment</w:t>
      </w:r>
      <w:r w:rsidRPr="00DA3743">
        <w:rPr>
          <w:spacing w:val="-3"/>
        </w:rPr>
        <w:t xml:space="preserve"> </w:t>
      </w:r>
      <w:r w:rsidRPr="00DA3743">
        <w:t>tal-antagonist</w:t>
      </w:r>
      <w:r w:rsidRPr="00DA3743">
        <w:rPr>
          <w:spacing w:val="-3"/>
        </w:rPr>
        <w:t xml:space="preserve"> </w:t>
      </w:r>
      <w:r w:rsidRPr="00DA3743">
        <w:t>TNF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</w:t>
      </w:r>
      <w:r w:rsidRPr="00DA3743">
        <w:noBreakHyphen/>
        <w:t>razza (Asjatika kontra mhux Asjatika). L-impatt ta’ dawn il-kovarjanti kien fi ħdan ±20% tal-valur tipiku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referenza</w:t>
      </w:r>
      <w:r w:rsidRPr="00DA3743">
        <w:rPr>
          <w:spacing w:val="-2"/>
        </w:rPr>
        <w:t xml:space="preserve"> </w:t>
      </w:r>
      <w:r w:rsidRPr="00DA3743">
        <w:t>tal-parametru</w:t>
      </w:r>
      <w:r w:rsidRPr="00DA3743">
        <w:rPr>
          <w:spacing w:val="-2"/>
        </w:rPr>
        <w:t xml:space="preserve"> </w:t>
      </w:r>
      <w:r w:rsidRPr="00DA3743">
        <w:t>PK</w:t>
      </w:r>
      <w:r w:rsidRPr="00DA3743">
        <w:rPr>
          <w:spacing w:val="-2"/>
        </w:rPr>
        <w:t xml:space="preserve"> </w:t>
      </w:r>
      <w:r w:rsidRPr="00DA3743">
        <w:t>rispettiv,</w:t>
      </w:r>
      <w:r w:rsidRPr="00DA3743">
        <w:rPr>
          <w:spacing w:val="-2"/>
        </w:rPr>
        <w:t xml:space="preserve"> </w:t>
      </w:r>
      <w:r w:rsidRPr="00DA3743">
        <w:t>b’hekk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kienx jeħtieġ</w:t>
      </w:r>
      <w:r w:rsidRPr="00DA3743">
        <w:rPr>
          <w:spacing w:val="-2"/>
        </w:rPr>
        <w:t xml:space="preserve"> </w:t>
      </w:r>
      <w:r w:rsidRPr="00DA3743">
        <w:t>aġġustament</w:t>
      </w:r>
      <w:r w:rsidRPr="00DA3743">
        <w:rPr>
          <w:spacing w:val="-2"/>
        </w:rPr>
        <w:t xml:space="preserve"> </w:t>
      </w:r>
      <w:r w:rsidRPr="00DA3743">
        <w:t>fid-doża</w:t>
      </w:r>
      <w:r w:rsidRPr="00DA3743">
        <w:rPr>
          <w:spacing w:val="-1"/>
        </w:rPr>
        <w:t xml:space="preserve"> </w:t>
      </w:r>
      <w:r w:rsidRPr="00DA3743">
        <w:t>għal dawn il-kovarjanti. L-użu konkomittanti ta’ immunomodulaturi ma kellux impatt sinifikanti fuq id</w:t>
      </w:r>
      <w:r w:rsidRPr="00DA3743">
        <w:noBreakHyphen/>
        <w:t>dispożizzjoni ta’ ustekinumab.</w:t>
      </w:r>
    </w:p>
    <w:p w14:paraId="3EBA9359" w14:textId="77777777" w:rsidR="004504AD" w:rsidRPr="00DA3743" w:rsidRDefault="004504AD" w:rsidP="004504AD">
      <w:pPr>
        <w:suppressAutoHyphens/>
      </w:pPr>
    </w:p>
    <w:p w14:paraId="16B389FD" w14:textId="77777777" w:rsidR="004504AD" w:rsidRPr="00DA3743" w:rsidRDefault="004504AD" w:rsidP="004504AD">
      <w:pPr>
        <w:suppressAutoHyphens/>
      </w:pPr>
      <w:r w:rsidRPr="00DA3743">
        <w:t>Fl-analiżi</w:t>
      </w:r>
      <w:r w:rsidRPr="00DA3743">
        <w:rPr>
          <w:spacing w:val="-3"/>
        </w:rPr>
        <w:t xml:space="preserve"> </w:t>
      </w:r>
      <w:r w:rsidRPr="00DA3743">
        <w:t>tal-farmakokinetika</w:t>
      </w:r>
      <w:r w:rsidRPr="00DA3743">
        <w:rPr>
          <w:spacing w:val="-4"/>
        </w:rPr>
        <w:t xml:space="preserve"> </w:t>
      </w:r>
      <w:r w:rsidRPr="00DA3743">
        <w:t>tal-popolazzjoni,</w:t>
      </w:r>
      <w:r w:rsidRPr="00DA3743">
        <w:rPr>
          <w:spacing w:val="-4"/>
        </w:rPr>
        <w:t xml:space="preserve"> </w:t>
      </w:r>
      <w:r w:rsidRPr="00DA3743">
        <w:t>ma</w:t>
      </w:r>
      <w:r w:rsidRPr="00DA3743">
        <w:rPr>
          <w:spacing w:val="-4"/>
        </w:rPr>
        <w:t xml:space="preserve"> </w:t>
      </w:r>
      <w:r w:rsidRPr="00DA3743">
        <w:t>kien</w:t>
      </w:r>
      <w:r w:rsidRPr="00DA3743">
        <w:rPr>
          <w:spacing w:val="-4"/>
        </w:rPr>
        <w:t xml:space="preserve"> </w:t>
      </w:r>
      <w:r w:rsidRPr="00DA3743">
        <w:t>hemm</w:t>
      </w:r>
      <w:r w:rsidRPr="00DA3743">
        <w:rPr>
          <w:spacing w:val="-4"/>
        </w:rPr>
        <w:t xml:space="preserve"> </w:t>
      </w:r>
      <w:r w:rsidRPr="00DA3743">
        <w:t>l-ebda</w:t>
      </w:r>
      <w:r w:rsidRPr="00DA3743">
        <w:rPr>
          <w:spacing w:val="-4"/>
        </w:rPr>
        <w:t xml:space="preserve"> </w:t>
      </w:r>
      <w:r w:rsidRPr="00DA3743">
        <w:t>indikazzjonijiet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l-effett</w:t>
      </w:r>
      <w:r w:rsidRPr="00DA3743">
        <w:rPr>
          <w:spacing w:val="-3"/>
        </w:rPr>
        <w:t xml:space="preserve"> </w:t>
      </w:r>
      <w:r w:rsidRPr="00DA3743">
        <w:t>tat</w:t>
      </w:r>
      <w:r w:rsidRPr="00DA3743">
        <w:noBreakHyphen/>
        <w:t>tabakk jew l-alkoħol fuq il-farmakokinetika ta’ ustekinumab.</w:t>
      </w:r>
    </w:p>
    <w:p w14:paraId="00C15B6C" w14:textId="77777777" w:rsidR="004504AD" w:rsidRPr="00DA3743" w:rsidRDefault="004504AD" w:rsidP="004504AD">
      <w:pPr>
        <w:suppressAutoHyphens/>
      </w:pPr>
    </w:p>
    <w:p w14:paraId="14DCEDAB" w14:textId="77777777" w:rsidR="004504AD" w:rsidRPr="0085072F" w:rsidRDefault="004504AD" w:rsidP="004504AD">
      <w:pPr>
        <w:suppressAutoHyphens/>
      </w:pPr>
      <w:r w:rsidRPr="0085072F">
        <w:t>Il-bijodisponibbilt</w:t>
      </w:r>
      <w:r w:rsidRPr="0085072F">
        <w:rPr>
          <w:rFonts w:hint="eastAsia"/>
        </w:rPr>
        <w:t>à</w:t>
      </w:r>
      <w:r w:rsidRPr="0085072F">
        <w:t xml:space="preserve"> ta</w:t>
      </w:r>
      <w:r w:rsidRPr="0085072F">
        <w:rPr>
          <w:rFonts w:hint="eastAsia"/>
        </w:rPr>
        <w:t>’</w:t>
      </w:r>
      <w:r w:rsidRPr="0085072F">
        <w:t xml:space="preserve"> ustekinumab wara l-għoti b</w:t>
      </w:r>
      <w:r w:rsidRPr="0085072F">
        <w:rPr>
          <w:rFonts w:hint="eastAsia"/>
        </w:rPr>
        <w:t>’</w:t>
      </w:r>
      <w:r w:rsidRPr="0085072F">
        <w:t>siringa jew pinna mimlija għal-lest kienet kumparabbli.</w:t>
      </w:r>
    </w:p>
    <w:p w14:paraId="7A966BC5" w14:textId="77777777" w:rsidR="004504AD" w:rsidRPr="00DA3743" w:rsidRDefault="004504AD" w:rsidP="004504AD">
      <w:pPr>
        <w:suppressAutoHyphens/>
      </w:pPr>
    </w:p>
    <w:p w14:paraId="77B1682D" w14:textId="1FFC2501" w:rsidR="004504AD" w:rsidRPr="00DA3743" w:rsidRDefault="00192943" w:rsidP="004504AD">
      <w:pPr>
        <w:suppressAutoHyphens/>
      </w:pPr>
      <w:r>
        <w:t>Il-pinna mimlija għal-lest ma ġietx studjata fil-popolazzjoni pedjatrika u mhux rakkomandata għall-użu minn pazjenti pedjatriċi.</w:t>
      </w:r>
    </w:p>
    <w:p w14:paraId="6BF67577" w14:textId="77777777" w:rsidR="004504AD" w:rsidRPr="00DA3743" w:rsidRDefault="004504AD" w:rsidP="004504AD">
      <w:pPr>
        <w:suppressAutoHyphens/>
        <w:rPr>
          <w:u w:val="single"/>
        </w:rPr>
      </w:pPr>
    </w:p>
    <w:p w14:paraId="69053E74" w14:textId="77777777" w:rsidR="004504AD" w:rsidRPr="00DA3743" w:rsidRDefault="004504AD" w:rsidP="004504AD">
      <w:pPr>
        <w:keepNext/>
        <w:suppressAutoHyphens/>
        <w:rPr>
          <w:spacing w:val="-2"/>
          <w:u w:val="single"/>
        </w:rPr>
      </w:pPr>
      <w:r w:rsidRPr="00DA3743">
        <w:rPr>
          <w:u w:val="single"/>
        </w:rPr>
        <w:t>Regolazzjoni</w:t>
      </w:r>
      <w:r w:rsidRPr="00DA3743">
        <w:rPr>
          <w:spacing w:val="-13"/>
          <w:u w:val="single"/>
        </w:rPr>
        <w:t xml:space="preserve"> </w:t>
      </w:r>
      <w:r w:rsidRPr="00DA3743">
        <w:rPr>
          <w:u w:val="single"/>
        </w:rPr>
        <w:t>tal-enzimi</w:t>
      </w:r>
      <w:r w:rsidRPr="00DA3743">
        <w:rPr>
          <w:spacing w:val="-12"/>
          <w:u w:val="single"/>
        </w:rPr>
        <w:t xml:space="preserve"> </w:t>
      </w:r>
      <w:r w:rsidRPr="00DA3743">
        <w:rPr>
          <w:spacing w:val="-2"/>
          <w:u w:val="single"/>
        </w:rPr>
        <w:t>CYP450</w:t>
      </w:r>
    </w:p>
    <w:p w14:paraId="0939DB75" w14:textId="77777777" w:rsidR="004504AD" w:rsidRPr="00DA3743" w:rsidRDefault="004504AD" w:rsidP="004504AD">
      <w:pPr>
        <w:keepNext/>
        <w:suppressAutoHyphens/>
      </w:pPr>
    </w:p>
    <w:p w14:paraId="0BA4DFE3" w14:textId="77777777" w:rsidR="004504AD" w:rsidRPr="00DA3743" w:rsidRDefault="004504AD" w:rsidP="004504AD">
      <w:pPr>
        <w:suppressAutoHyphens/>
      </w:pPr>
      <w:r w:rsidRPr="00DA3743">
        <w:t xml:space="preserve">L-effetti ta’ IL-12 jew IL-23 fuq ir-regolazzjoni tal-enzimi CYP450 kien evalwat fi studju </w:t>
      </w:r>
      <w:r w:rsidRPr="00DA3743">
        <w:rPr>
          <w:i/>
        </w:rPr>
        <w:t xml:space="preserve">in vitro </w:t>
      </w:r>
      <w:r w:rsidRPr="00DA3743">
        <w:t>permezz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epatoċiti</w:t>
      </w:r>
      <w:r w:rsidRPr="00DA3743">
        <w:rPr>
          <w:spacing w:val="-2"/>
        </w:rPr>
        <w:t xml:space="preserve"> </w:t>
      </w:r>
      <w:r w:rsidRPr="00DA3743">
        <w:t>mill-bniedem,</w:t>
      </w:r>
      <w:r w:rsidRPr="00DA3743">
        <w:rPr>
          <w:spacing w:val="-1"/>
        </w:rPr>
        <w:t xml:space="preserve"> </w:t>
      </w:r>
      <w:r w:rsidRPr="00DA3743">
        <w:t>li wera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IL-12</w:t>
      </w:r>
      <w:r w:rsidRPr="00DA3743">
        <w:rPr>
          <w:spacing w:val="-2"/>
        </w:rPr>
        <w:t xml:space="preserve"> </w:t>
      </w:r>
      <w:r w:rsidRPr="00DA3743">
        <w:t>u/jew</w:t>
      </w:r>
      <w:r w:rsidRPr="00DA3743">
        <w:rPr>
          <w:spacing w:val="-2"/>
        </w:rPr>
        <w:t xml:space="preserve"> </w:t>
      </w:r>
      <w:r w:rsidRPr="00DA3743">
        <w:t>IL-23</w:t>
      </w:r>
      <w:r w:rsidRPr="00DA3743">
        <w:rPr>
          <w:spacing w:val="-1"/>
        </w:rPr>
        <w:t xml:space="preserve"> </w:t>
      </w:r>
      <w:r w:rsidRPr="00DA3743">
        <w:t>f’livelli</w:t>
      </w:r>
      <w:r w:rsidRPr="00DA3743">
        <w:rPr>
          <w:spacing w:val="-2"/>
        </w:rPr>
        <w:t xml:space="preserve"> </w:t>
      </w:r>
      <w:r w:rsidRPr="00DA3743">
        <w:t>ta’ 10</w:t>
      </w:r>
      <w:r w:rsidRPr="00DA3743">
        <w:rPr>
          <w:spacing w:val="-4"/>
        </w:rPr>
        <w:t> </w:t>
      </w:r>
      <w:r w:rsidRPr="00DA3743">
        <w:t>ng/ml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biddlux</w:t>
      </w:r>
      <w:r w:rsidRPr="00DA3743">
        <w:rPr>
          <w:spacing w:val="-4"/>
        </w:rPr>
        <w:t xml:space="preserve"> </w:t>
      </w:r>
      <w:r w:rsidRPr="00DA3743">
        <w:t>l</w:t>
      </w:r>
      <w:r w:rsidRPr="00DA3743">
        <w:noBreakHyphen/>
        <w:t>attivitajiet tal-enzima tal-bniedem CYP450 (CYP1A2, 2B6, 2C9, 2C19, 2D6, jew 3A4; ara sezzjoni 4.5).</w:t>
      </w:r>
    </w:p>
    <w:p w14:paraId="02A88DF4" w14:textId="77777777" w:rsidR="00840784" w:rsidRDefault="00840784" w:rsidP="00840784">
      <w:pPr>
        <w:suppressAutoHyphens/>
      </w:pPr>
    </w:p>
    <w:p w14:paraId="175A72DB" w14:textId="39F58FB7" w:rsidR="00840784" w:rsidRDefault="00840784" w:rsidP="00840784">
      <w:pPr>
        <w:suppressAutoHyphens/>
      </w:pPr>
      <w:r>
        <w:t>Twettaq studju ta’ fa</w:t>
      </w:r>
      <w:r w:rsidR="00CD1863">
        <w:t>ż</w:t>
      </w:r>
      <w:r>
        <w:t xml:space="preserve">i 1, </w:t>
      </w:r>
      <w:r w:rsidRPr="00A50D07">
        <w:rPr>
          <w:i/>
          <w:iCs/>
        </w:rPr>
        <w:t>open-label</w:t>
      </w:r>
      <w:r>
        <w:t>, dwar l-interazzjoni bejn il-medi</w:t>
      </w:r>
      <w:r w:rsidR="00CD1863">
        <w:t>ċ</w:t>
      </w:r>
      <w:r>
        <w:t>ini, l-Istudju CNTO1275CRD1003, biex ji</w:t>
      </w:r>
      <w:r w:rsidR="00CD1863">
        <w:t>ġ</w:t>
      </w:r>
      <w:r>
        <w:t xml:space="preserve">i evalwat l-effett ta’ ustekinumab fuq l-attivitajiet tal-enzimi ta’ </w:t>
      </w:r>
      <w:r w:rsidR="00CD1863">
        <w:t>ċ</w:t>
      </w:r>
      <w:r>
        <w:t>itokrom P450 wara do</w:t>
      </w:r>
      <w:r w:rsidR="00CD1863">
        <w:t>żaġġ</w:t>
      </w:r>
      <w:r>
        <w:t xml:space="preserve"> ta’ induzzjoni u manteniment f’pazjenti b’marda ta’ Crohn attiva (n = 18). L-ebda tibdil klinikament sinifikanti fl-espo</w:t>
      </w:r>
      <w:r w:rsidR="00CD1863">
        <w:t>ż</w:t>
      </w:r>
      <w:r>
        <w:t>izzjoni g</w:t>
      </w:r>
      <w:r w:rsidR="00CD1863">
        <w:t>ħ</w:t>
      </w:r>
      <w:r>
        <w:t>all-kaffeina (sottostrat ta’ CYP1A2), g</w:t>
      </w:r>
      <w:r w:rsidR="00CD1863">
        <w:t>ħ</w:t>
      </w:r>
      <w:r>
        <w:t>al warfarina (sottostrat ta’ CYP2C9), g</w:t>
      </w:r>
      <w:r w:rsidR="00E2461E">
        <w:t>ħ</w:t>
      </w:r>
      <w:r>
        <w:t>al omeprazole (sottostrat ta’ CYP2C19), g</w:t>
      </w:r>
      <w:r w:rsidR="00CD1863">
        <w:t>ħ</w:t>
      </w:r>
      <w:r>
        <w:t>al dextromethorphan (sottostrat ta’ CYP2D6), jew g</w:t>
      </w:r>
      <w:r w:rsidR="00CD1863">
        <w:t>ħ</w:t>
      </w:r>
      <w:r>
        <w:t>al midazolam (sottostrat ta’ CYP3A) ma kien osservat meta ntu</w:t>
      </w:r>
      <w:r w:rsidR="00CD1863">
        <w:t>ż</w:t>
      </w:r>
      <w:r>
        <w:t>a flimkien ma’ ustekinumab fid-do</w:t>
      </w:r>
      <w:r w:rsidR="00CD1863">
        <w:t>żaġġ</w:t>
      </w:r>
      <w:r>
        <w:t xml:space="preserve"> rakkomandat approvat f’pazjenti bil-marda ta’ Crohn (ara sezzjoni 4.5).</w:t>
      </w:r>
    </w:p>
    <w:p w14:paraId="4F2DCCC6" w14:textId="77777777" w:rsidR="004504AD" w:rsidRPr="00DA3743" w:rsidRDefault="004504AD" w:rsidP="004504AD">
      <w:pPr>
        <w:suppressAutoHyphens/>
      </w:pPr>
    </w:p>
    <w:p w14:paraId="2B15A272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5.3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Tagħrif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qabel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l-użu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kliniku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dwar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is-</w:t>
      </w:r>
      <w:r w:rsidRPr="00DA3743">
        <w:rPr>
          <w:b/>
          <w:bCs/>
          <w:spacing w:val="-2"/>
        </w:rPr>
        <w:t>sigurtà</w:t>
      </w:r>
    </w:p>
    <w:p w14:paraId="7805B312" w14:textId="77777777" w:rsidR="004504AD" w:rsidRPr="00DA3743" w:rsidRDefault="004504AD" w:rsidP="004504AD">
      <w:pPr>
        <w:keepNext/>
        <w:suppressAutoHyphens/>
        <w:rPr>
          <w:bCs/>
        </w:rPr>
      </w:pPr>
    </w:p>
    <w:p w14:paraId="0DB3BA92" w14:textId="77777777" w:rsidR="004504AD" w:rsidRPr="00DA3743" w:rsidRDefault="004504AD" w:rsidP="004504AD">
      <w:pPr>
        <w:suppressAutoHyphens/>
      </w:pPr>
      <w:r w:rsidRPr="00DA3743">
        <w:t xml:space="preserve">Tagħrif mhux kliniku inklużi evalwazzjonijiet ta’ sigurtà farmakoloġika bbażat fuq studji ta’ effett tossiku minn dożi ripetuti u effett tossiku fuq is-sistema riproduttiva u l-iżvilupp, ma juri l-ebda </w:t>
      </w:r>
      <w:r w:rsidRPr="00DA3743">
        <w:lastRenderedPageBreak/>
        <w:t>periklu speċjali (eż. tossiċità ta’ l-organi) għall-bnedmin. Fl-istudji ta’ l-effett tossiku fuq is-sistema riproduttiva u l-iżvilupp fix-xadini cynomolgus ma kienu osservati la effetti avversi fuq l-indiċi tal</w:t>
      </w:r>
      <w:r w:rsidRPr="00DA3743">
        <w:noBreakHyphen/>
        <w:t>fertilità</w:t>
      </w:r>
      <w:r w:rsidRPr="00DA3743">
        <w:rPr>
          <w:spacing w:val="-2"/>
        </w:rPr>
        <w:t xml:space="preserve"> </w:t>
      </w:r>
      <w:r w:rsidRPr="00DA3743">
        <w:t>fl-irġiel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lanqas</w:t>
      </w:r>
      <w:r w:rsidRPr="00DA3743">
        <w:rPr>
          <w:spacing w:val="-3"/>
        </w:rPr>
        <w:t xml:space="preserve"> </w:t>
      </w:r>
      <w:r w:rsidRPr="00DA3743">
        <w:t>difetti</w:t>
      </w:r>
      <w:r w:rsidRPr="00DA3743">
        <w:rPr>
          <w:spacing w:val="-3"/>
        </w:rPr>
        <w:t xml:space="preserve"> </w:t>
      </w:r>
      <w:r w:rsidRPr="00DA3743">
        <w:t>serji</w:t>
      </w:r>
      <w:r w:rsidRPr="00DA3743">
        <w:rPr>
          <w:spacing w:val="-3"/>
        </w:rPr>
        <w:t xml:space="preserve"> </w:t>
      </w:r>
      <w:r w:rsidRPr="00DA3743">
        <w:t>tat-twelid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effetti</w:t>
      </w:r>
      <w:r w:rsidRPr="00DA3743">
        <w:rPr>
          <w:spacing w:val="-3"/>
        </w:rPr>
        <w:t xml:space="preserve"> </w:t>
      </w:r>
      <w:r w:rsidRPr="00DA3743">
        <w:t>tossiċi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l-iżvilupp.</w:t>
      </w:r>
      <w:r w:rsidRPr="00DA3743">
        <w:rPr>
          <w:spacing w:val="-3"/>
        </w:rPr>
        <w:t xml:space="preserve"> </w:t>
      </w:r>
      <w:r w:rsidRPr="00DA3743">
        <w:t>L-ebda</w:t>
      </w:r>
      <w:r w:rsidRPr="00DA3743">
        <w:rPr>
          <w:spacing w:val="-2"/>
        </w:rPr>
        <w:t xml:space="preserve"> </w:t>
      </w:r>
      <w:r w:rsidRPr="00DA3743">
        <w:t>effetti</w:t>
      </w:r>
      <w:r w:rsidRPr="00DA3743">
        <w:rPr>
          <w:spacing w:val="-2"/>
        </w:rPr>
        <w:t xml:space="preserve"> </w:t>
      </w:r>
      <w:r w:rsidRPr="00DA3743">
        <w:t>avversi fuq l-indiċi tal-fertilità fin-nisa ma kienu osservati bl-użu ta’ antikorpi analogi għall</w:t>
      </w:r>
      <w:r w:rsidRPr="00DA3743">
        <w:noBreakHyphen/>
        <w:t>IL</w:t>
      </w:r>
      <w:r w:rsidRPr="00DA3743">
        <w:noBreakHyphen/>
        <w:t xml:space="preserve">12/23 fil- </w:t>
      </w:r>
      <w:r w:rsidRPr="00DA3743">
        <w:rPr>
          <w:spacing w:val="-2"/>
        </w:rPr>
        <w:t>ġrieden.</w:t>
      </w:r>
    </w:p>
    <w:p w14:paraId="43091E6C" w14:textId="77777777" w:rsidR="004504AD" w:rsidRPr="00DA3743" w:rsidRDefault="004504AD" w:rsidP="004504AD">
      <w:pPr>
        <w:suppressAutoHyphens/>
      </w:pPr>
    </w:p>
    <w:p w14:paraId="4FE0F597" w14:textId="77777777" w:rsidR="004504AD" w:rsidRPr="00DA3743" w:rsidRDefault="004504AD" w:rsidP="004504AD">
      <w:pPr>
        <w:suppressAutoHyphens/>
      </w:pPr>
      <w:r w:rsidRPr="00DA3743">
        <w:t>Livelli</w:t>
      </w:r>
      <w:r w:rsidRPr="00DA3743">
        <w:rPr>
          <w:spacing w:val="-2"/>
        </w:rPr>
        <w:t xml:space="preserve"> </w:t>
      </w:r>
      <w:r w:rsidRPr="00DA3743">
        <w:t>tad-doża</w:t>
      </w:r>
      <w:r w:rsidRPr="00DA3743">
        <w:rPr>
          <w:spacing w:val="-1"/>
        </w:rPr>
        <w:t xml:space="preserve"> </w:t>
      </w:r>
      <w:r w:rsidRPr="00DA3743">
        <w:t>fl-istudji</w:t>
      </w:r>
      <w:r w:rsidRPr="00DA3743">
        <w:rPr>
          <w:spacing w:val="-1"/>
        </w:rPr>
        <w:t xml:space="preserve"> </w:t>
      </w:r>
      <w:r w:rsidRPr="00DA3743">
        <w:t>fuq</w:t>
      </w:r>
      <w:r w:rsidRPr="00DA3743">
        <w:rPr>
          <w:spacing w:val="-1"/>
        </w:rPr>
        <w:t xml:space="preserve"> </w:t>
      </w:r>
      <w:r w:rsidRPr="00DA3743">
        <w:t>l-annimali</w:t>
      </w:r>
      <w:r w:rsidRPr="00DA3743">
        <w:rPr>
          <w:spacing w:val="-2"/>
        </w:rPr>
        <w:t xml:space="preserve"> </w:t>
      </w:r>
      <w:r w:rsidRPr="00DA3743">
        <w:t>kienu</w:t>
      </w:r>
      <w:r w:rsidRPr="00DA3743">
        <w:rPr>
          <w:spacing w:val="-2"/>
        </w:rPr>
        <w:t xml:space="preserve"> </w:t>
      </w:r>
      <w:r w:rsidRPr="00DA3743">
        <w:t>bejn</w:t>
      </w:r>
      <w:r w:rsidRPr="00DA3743">
        <w:rPr>
          <w:spacing w:val="-2"/>
        </w:rPr>
        <w:t xml:space="preserve"> </w:t>
      </w:r>
      <w:r w:rsidRPr="00DA3743">
        <w:t>wieħed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ieħor</w:t>
      </w:r>
      <w:r w:rsidRPr="00DA3743">
        <w:rPr>
          <w:spacing w:val="-2"/>
        </w:rPr>
        <w:t xml:space="preserve"> </w:t>
      </w:r>
      <w:r w:rsidRPr="00DA3743">
        <w:t>sa</w:t>
      </w:r>
      <w:r w:rsidRPr="00DA3743">
        <w:rPr>
          <w:spacing w:val="-2"/>
        </w:rPr>
        <w:t xml:space="preserve"> </w:t>
      </w:r>
      <w:r w:rsidRPr="00DA3743">
        <w:t>45</w:t>
      </w:r>
      <w:r w:rsidRPr="00DA3743">
        <w:rPr>
          <w:spacing w:val="-2"/>
        </w:rPr>
        <w:t> </w:t>
      </w:r>
      <w:r w:rsidRPr="00DA3743">
        <w:t>darba</w:t>
      </w:r>
      <w:r w:rsidRPr="00DA3743">
        <w:rPr>
          <w:spacing w:val="-2"/>
        </w:rPr>
        <w:t xml:space="preserve"> </w:t>
      </w:r>
      <w:r w:rsidRPr="00DA3743">
        <w:t>ogħla</w:t>
      </w:r>
      <w:r w:rsidRPr="00DA3743">
        <w:rPr>
          <w:spacing w:val="-2"/>
        </w:rPr>
        <w:t xml:space="preserve"> </w:t>
      </w:r>
      <w:r w:rsidRPr="00DA3743">
        <w:t>mill-ogħla</w:t>
      </w:r>
      <w:r w:rsidRPr="00DA3743">
        <w:rPr>
          <w:spacing w:val="-1"/>
        </w:rPr>
        <w:t xml:space="preserve"> </w:t>
      </w:r>
      <w:r w:rsidRPr="00DA3743">
        <w:t>doża ekwivalenti għal dik intenzjonata li tingħata lill-pazjenti bil-psorijasi u wasslet għall-ogħla konċentrazzjonijiet</w:t>
      </w:r>
      <w:r w:rsidRPr="00DA3743">
        <w:rPr>
          <w:spacing w:val="-3"/>
        </w:rPr>
        <w:t xml:space="preserve"> </w:t>
      </w:r>
      <w:r w:rsidRPr="00DA3743">
        <w:t>tas-serum</w:t>
      </w:r>
      <w:r w:rsidRPr="00DA3743">
        <w:rPr>
          <w:spacing w:val="-2"/>
        </w:rPr>
        <w:t xml:space="preserve"> </w:t>
      </w:r>
      <w:r w:rsidRPr="00DA3743">
        <w:t>fix-xadini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kienu</w:t>
      </w:r>
      <w:r w:rsidRPr="00DA3743">
        <w:rPr>
          <w:spacing w:val="-3"/>
        </w:rPr>
        <w:t xml:space="preserve"> </w:t>
      </w:r>
      <w:r w:rsidRPr="00DA3743">
        <w:t>aktar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100</w:t>
      </w:r>
      <w:r w:rsidRPr="00DA3743">
        <w:rPr>
          <w:spacing w:val="-3"/>
        </w:rPr>
        <w:t> </w:t>
      </w:r>
      <w:r w:rsidRPr="00DA3743">
        <w:t>darba</w:t>
      </w:r>
      <w:r w:rsidRPr="00DA3743">
        <w:rPr>
          <w:spacing w:val="-2"/>
        </w:rPr>
        <w:t xml:space="preserve"> </w:t>
      </w:r>
      <w:r w:rsidRPr="00DA3743">
        <w:t>ogħla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dawk</w:t>
      </w:r>
      <w:r w:rsidRPr="00DA3743">
        <w:rPr>
          <w:spacing w:val="-3"/>
        </w:rPr>
        <w:t xml:space="preserve"> </w:t>
      </w:r>
      <w:r w:rsidRPr="00DA3743">
        <w:t>osservati</w:t>
      </w:r>
      <w:r w:rsidRPr="00DA3743">
        <w:rPr>
          <w:spacing w:val="-3"/>
        </w:rPr>
        <w:t xml:space="preserve"> </w:t>
      </w:r>
      <w:r w:rsidRPr="00DA3743">
        <w:t>fil</w:t>
      </w:r>
      <w:r w:rsidRPr="00DA3743">
        <w:noBreakHyphen/>
      </w:r>
      <w:r w:rsidRPr="00DA3743">
        <w:rPr>
          <w:spacing w:val="-2"/>
        </w:rPr>
        <w:t>bnedmin.</w:t>
      </w:r>
    </w:p>
    <w:p w14:paraId="043A9254" w14:textId="77777777" w:rsidR="004504AD" w:rsidRPr="00DA3743" w:rsidRDefault="004504AD" w:rsidP="004504AD">
      <w:pPr>
        <w:suppressAutoHyphens/>
      </w:pPr>
    </w:p>
    <w:p w14:paraId="560C4647" w14:textId="77777777" w:rsidR="004504AD" w:rsidRPr="00DA3743" w:rsidRDefault="004504AD" w:rsidP="004504AD">
      <w:pPr>
        <w:suppressAutoHyphens/>
      </w:pPr>
      <w:r w:rsidRPr="00DA3743">
        <w:t>Ma</w:t>
      </w:r>
      <w:r w:rsidRPr="00DA3743">
        <w:rPr>
          <w:spacing w:val="-3"/>
        </w:rPr>
        <w:t xml:space="preserve"> </w:t>
      </w:r>
      <w:r w:rsidRPr="00DA3743">
        <w:t>sarux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karċinoġeniċità</w:t>
      </w:r>
      <w:r w:rsidRPr="00DA3743">
        <w:rPr>
          <w:spacing w:val="-3"/>
        </w:rPr>
        <w:t xml:space="preserve"> </w:t>
      </w:r>
      <w:r w:rsidRPr="00DA3743">
        <w:t>b’ustekinumab</w:t>
      </w:r>
      <w:r w:rsidRPr="00DA3743">
        <w:rPr>
          <w:spacing w:val="-3"/>
        </w:rPr>
        <w:t xml:space="preserve"> </w:t>
      </w:r>
      <w:r w:rsidRPr="00DA3743">
        <w:t>minħabba</w:t>
      </w:r>
      <w:r w:rsidRPr="00DA3743">
        <w:rPr>
          <w:spacing w:val="-2"/>
        </w:rPr>
        <w:t xml:space="preserve"> </w:t>
      </w:r>
      <w:r w:rsidRPr="00DA3743">
        <w:t>n-nuqqas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mudelli</w:t>
      </w:r>
      <w:r w:rsidRPr="00DA3743">
        <w:rPr>
          <w:spacing w:val="-3"/>
        </w:rPr>
        <w:t xml:space="preserve"> </w:t>
      </w:r>
      <w:r w:rsidRPr="00DA3743">
        <w:t>xierqa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 xml:space="preserve">antikorp li ma kellux </w:t>
      </w:r>
      <w:r w:rsidRPr="00DA3743">
        <w:rPr>
          <w:i/>
        </w:rPr>
        <w:t xml:space="preserve">cross-reactivity </w:t>
      </w:r>
      <w:r w:rsidRPr="00DA3743">
        <w:t>għall-IL-12/23 p40 ta’ l-annimali gerriema.</w:t>
      </w:r>
    </w:p>
    <w:p w14:paraId="2FF1009D" w14:textId="77777777" w:rsidR="004504AD" w:rsidRPr="00DA3743" w:rsidRDefault="004504AD" w:rsidP="004504AD">
      <w:pPr>
        <w:suppressAutoHyphens/>
      </w:pPr>
    </w:p>
    <w:p w14:paraId="4BB15350" w14:textId="77777777" w:rsidR="004504AD" w:rsidRPr="00DA3743" w:rsidRDefault="004504AD" w:rsidP="004504AD">
      <w:pPr>
        <w:suppressAutoHyphens/>
      </w:pPr>
    </w:p>
    <w:p w14:paraId="6CD5FA74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TAGĦRIF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  <w:spacing w:val="-2"/>
        </w:rPr>
        <w:t>FARMAĊEWTIKU</w:t>
      </w:r>
    </w:p>
    <w:p w14:paraId="67F61E89" w14:textId="77777777" w:rsidR="004504AD" w:rsidRPr="00DA3743" w:rsidRDefault="004504AD" w:rsidP="004504AD">
      <w:pPr>
        <w:keepNext/>
        <w:suppressAutoHyphens/>
        <w:rPr>
          <w:bCs/>
        </w:rPr>
      </w:pPr>
    </w:p>
    <w:p w14:paraId="67FE6B46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6.1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Lista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  <w:spacing w:val="-2"/>
        </w:rPr>
        <w:t>eċċipjenti</w:t>
      </w:r>
    </w:p>
    <w:p w14:paraId="26663FC9" w14:textId="77777777" w:rsidR="004504AD" w:rsidRPr="00DA3743" w:rsidRDefault="004504AD" w:rsidP="004504AD">
      <w:pPr>
        <w:keepNext/>
        <w:suppressAutoHyphens/>
        <w:rPr>
          <w:bCs/>
        </w:rPr>
      </w:pPr>
    </w:p>
    <w:p w14:paraId="3BA9D650" w14:textId="77777777" w:rsidR="004504AD" w:rsidRPr="00DA3743" w:rsidRDefault="004504AD" w:rsidP="004504AD">
      <w:pPr>
        <w:keepNext/>
        <w:suppressAutoHyphens/>
      </w:pPr>
      <w:r w:rsidRPr="00DA3743">
        <w:rPr>
          <w:spacing w:val="-2"/>
        </w:rPr>
        <w:t>L-histidine</w:t>
      </w:r>
    </w:p>
    <w:p w14:paraId="7D8FA229" w14:textId="77777777" w:rsidR="004504AD" w:rsidRPr="00DA3743" w:rsidRDefault="004504AD" w:rsidP="004504AD">
      <w:pPr>
        <w:keepNext/>
        <w:suppressAutoHyphens/>
      </w:pPr>
      <w:r w:rsidRPr="00DA3743">
        <w:t>L-histidine</w:t>
      </w:r>
      <w:r w:rsidRPr="00DA3743">
        <w:rPr>
          <w:spacing w:val="-14"/>
        </w:rPr>
        <w:t xml:space="preserve"> </w:t>
      </w:r>
      <w:r w:rsidRPr="00DA3743">
        <w:t>hydrochloride</w:t>
      </w:r>
      <w:r w:rsidRPr="00DA3743">
        <w:rPr>
          <w:spacing w:val="-14"/>
        </w:rPr>
        <w:t xml:space="preserve"> </w:t>
      </w:r>
      <w:r w:rsidRPr="00DA3743">
        <w:t xml:space="preserve">monohydrate </w:t>
      </w:r>
    </w:p>
    <w:p w14:paraId="0A4CFCB4" w14:textId="4EB41B5D" w:rsidR="004504AD" w:rsidRPr="00DA3743" w:rsidRDefault="004504AD" w:rsidP="004504AD">
      <w:pPr>
        <w:keepNext/>
        <w:suppressAutoHyphens/>
      </w:pPr>
      <w:r w:rsidRPr="00DA3743">
        <w:t>Polysorbate 80</w:t>
      </w:r>
      <w:r w:rsidR="00840784" w:rsidRPr="00A50D07">
        <w:t xml:space="preserve"> (E</w:t>
      </w:r>
      <w:r w:rsidR="00840784" w:rsidRPr="00A50D07">
        <w:rPr>
          <w:spacing w:val="-2"/>
        </w:rPr>
        <w:t> </w:t>
      </w:r>
      <w:r w:rsidR="00840784" w:rsidRPr="00A50D07">
        <w:t>433)</w:t>
      </w:r>
    </w:p>
    <w:p w14:paraId="468737F8" w14:textId="77777777" w:rsidR="004504AD" w:rsidRPr="00DA3743" w:rsidRDefault="004504AD" w:rsidP="004504AD">
      <w:pPr>
        <w:keepNext/>
        <w:suppressAutoHyphens/>
      </w:pPr>
      <w:r w:rsidRPr="00DA3743">
        <w:rPr>
          <w:spacing w:val="-2"/>
        </w:rPr>
        <w:t>Sucrose</w:t>
      </w:r>
    </w:p>
    <w:p w14:paraId="4C7AEFDF" w14:textId="77777777" w:rsidR="004504AD" w:rsidRPr="00DA3743" w:rsidRDefault="004504AD" w:rsidP="004504AD">
      <w:pPr>
        <w:suppressAutoHyphens/>
      </w:pPr>
      <w:r w:rsidRPr="00DA3743">
        <w:t>Ilma</w:t>
      </w:r>
      <w:r w:rsidRPr="00DA3743">
        <w:rPr>
          <w:spacing w:val="-10"/>
        </w:rPr>
        <w:t xml:space="preserve"> </w:t>
      </w:r>
      <w:r w:rsidRPr="00DA3743">
        <w:t>għall-</w:t>
      </w:r>
      <w:r w:rsidRPr="00DA3743">
        <w:rPr>
          <w:spacing w:val="-2"/>
        </w:rPr>
        <w:t>injezzjonijiet</w:t>
      </w:r>
    </w:p>
    <w:p w14:paraId="2351227E" w14:textId="77777777" w:rsidR="004504AD" w:rsidRPr="00DA3743" w:rsidRDefault="004504AD" w:rsidP="004504AD">
      <w:pPr>
        <w:suppressAutoHyphens/>
        <w:rPr>
          <w:spacing w:val="-2"/>
        </w:rPr>
      </w:pPr>
    </w:p>
    <w:p w14:paraId="7AA50580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6.2</w:t>
      </w:r>
      <w:r w:rsidRPr="00DA3743">
        <w:rPr>
          <w:b/>
          <w:bCs/>
          <w:spacing w:val="-2"/>
        </w:rPr>
        <w:tab/>
      </w:r>
      <w:r w:rsidRPr="00DA3743">
        <w:rPr>
          <w:b/>
          <w:bCs/>
          <w:spacing w:val="-6"/>
        </w:rPr>
        <w:t>Inkompatibbiltajiet</w:t>
      </w:r>
    </w:p>
    <w:p w14:paraId="27D0F584" w14:textId="77777777" w:rsidR="004504AD" w:rsidRPr="00DA3743" w:rsidRDefault="004504AD" w:rsidP="004504AD">
      <w:pPr>
        <w:keepNext/>
        <w:suppressAutoHyphens/>
        <w:rPr>
          <w:bCs/>
        </w:rPr>
      </w:pPr>
    </w:p>
    <w:p w14:paraId="16677FBB" w14:textId="77777777" w:rsidR="004504AD" w:rsidRPr="00DA3743" w:rsidRDefault="004504AD" w:rsidP="004504AD">
      <w:pPr>
        <w:suppressAutoHyphens/>
      </w:pPr>
      <w:r w:rsidRPr="00DA3743">
        <w:t>Fin-nuqqas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studji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kompatibbiltà,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il-prodott</w:t>
      </w:r>
      <w:r w:rsidRPr="00DA3743">
        <w:rPr>
          <w:spacing w:val="-3"/>
        </w:rPr>
        <w:t xml:space="preserve"> </w:t>
      </w:r>
      <w:r w:rsidRPr="00DA3743">
        <w:t>mediċinali</w:t>
      </w:r>
      <w:r w:rsidRPr="00DA3743">
        <w:rPr>
          <w:spacing w:val="-3"/>
        </w:rPr>
        <w:t xml:space="preserve"> </w:t>
      </w:r>
      <w:r w:rsidRPr="00DA3743">
        <w:t>m’għandux</w:t>
      </w:r>
      <w:r w:rsidRPr="00DA3743">
        <w:rPr>
          <w:spacing w:val="-3"/>
        </w:rPr>
        <w:t xml:space="preserve"> </w:t>
      </w:r>
      <w:r w:rsidRPr="00DA3743">
        <w:t>jitħallat</w:t>
      </w:r>
      <w:r w:rsidRPr="00DA3743">
        <w:rPr>
          <w:spacing w:val="-3"/>
        </w:rPr>
        <w:t xml:space="preserve"> </w:t>
      </w:r>
      <w:r w:rsidRPr="00DA3743">
        <w:t>ma’</w:t>
      </w:r>
      <w:r w:rsidRPr="00DA3743">
        <w:rPr>
          <w:spacing w:val="-3"/>
        </w:rPr>
        <w:t xml:space="preserve"> </w:t>
      </w:r>
      <w:r w:rsidRPr="00DA3743">
        <w:t>prodotti mediċinali oħrajn.</w:t>
      </w:r>
    </w:p>
    <w:p w14:paraId="1B9BD3F2" w14:textId="77777777" w:rsidR="004504AD" w:rsidRPr="00DA3743" w:rsidRDefault="004504AD" w:rsidP="004504AD">
      <w:pPr>
        <w:suppressAutoHyphens/>
      </w:pPr>
    </w:p>
    <w:p w14:paraId="441EA86E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6.3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 xml:space="preserve">Żmien </w:t>
      </w:r>
      <w:r w:rsidRPr="00DA3743">
        <w:rPr>
          <w:b/>
          <w:bCs/>
        </w:rPr>
        <w:t>kemm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idum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tajjeb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il-prodott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mediċinali</w:t>
      </w:r>
    </w:p>
    <w:p w14:paraId="673062AB" w14:textId="77777777" w:rsidR="004504AD" w:rsidRPr="00DA3743" w:rsidRDefault="004504AD" w:rsidP="004504AD">
      <w:pPr>
        <w:keepNext/>
        <w:suppressAutoHyphens/>
        <w:rPr>
          <w:bCs/>
        </w:rPr>
      </w:pPr>
    </w:p>
    <w:p w14:paraId="46462ABD" w14:textId="77777777" w:rsidR="004504AD" w:rsidRPr="00DA3743" w:rsidRDefault="004504AD" w:rsidP="004504AD">
      <w:pPr>
        <w:keepNext/>
        <w:suppressAutoHyphens/>
        <w:rPr>
          <w:bCs/>
          <w:u w:val="single"/>
        </w:rPr>
      </w:pPr>
      <w:r w:rsidRPr="00DA3743">
        <w:rPr>
          <w:bCs/>
          <w:u w:val="single"/>
        </w:rPr>
        <w:t>WEZENLA 45 mg soluzzjoni għall-injezzjoni f’pinna mimlija għal-lest</w:t>
      </w:r>
    </w:p>
    <w:p w14:paraId="0CE26EBA" w14:textId="77777777" w:rsidR="004504AD" w:rsidRPr="00DA3743" w:rsidRDefault="004504AD" w:rsidP="004504AD">
      <w:pPr>
        <w:keepNext/>
        <w:suppressAutoHyphens/>
        <w:rPr>
          <w:bCs/>
        </w:rPr>
      </w:pPr>
    </w:p>
    <w:p w14:paraId="65BE95C8" w14:textId="77777777" w:rsidR="004504AD" w:rsidRPr="00DA3743" w:rsidRDefault="004504AD" w:rsidP="004504AD">
      <w:pPr>
        <w:suppressAutoHyphens/>
      </w:pPr>
      <w:r w:rsidRPr="00DA3743">
        <w:t>3 snin</w:t>
      </w:r>
    </w:p>
    <w:p w14:paraId="5B850D0B" w14:textId="77777777" w:rsidR="004504AD" w:rsidRPr="00DA3743" w:rsidRDefault="004504AD" w:rsidP="004504AD">
      <w:pPr>
        <w:suppressAutoHyphens/>
      </w:pPr>
    </w:p>
    <w:p w14:paraId="1A5254B6" w14:textId="77777777" w:rsidR="004504AD" w:rsidRPr="00DA3743" w:rsidRDefault="004504AD" w:rsidP="004504AD">
      <w:pPr>
        <w:keepNext/>
        <w:suppressAutoHyphens/>
        <w:rPr>
          <w:bCs/>
          <w:u w:val="single"/>
        </w:rPr>
      </w:pPr>
      <w:r w:rsidRPr="00DA3743">
        <w:rPr>
          <w:bCs/>
          <w:u w:val="single"/>
        </w:rPr>
        <w:t>WEZENLA 90 mg soluzzjoni għall-injezzjoni f’pinna mimlija għal-lest</w:t>
      </w:r>
    </w:p>
    <w:p w14:paraId="63888B4E" w14:textId="77777777" w:rsidR="004504AD" w:rsidRPr="00DA3743" w:rsidRDefault="004504AD" w:rsidP="004504AD">
      <w:pPr>
        <w:keepNext/>
        <w:suppressAutoHyphens/>
        <w:rPr>
          <w:bCs/>
        </w:rPr>
      </w:pPr>
    </w:p>
    <w:p w14:paraId="08550A3A" w14:textId="77777777" w:rsidR="004504AD" w:rsidRPr="00DA3743" w:rsidRDefault="004504AD" w:rsidP="004504AD">
      <w:pPr>
        <w:suppressAutoHyphens/>
      </w:pPr>
      <w:r w:rsidRPr="00DA3743">
        <w:t>3 snin</w:t>
      </w:r>
    </w:p>
    <w:p w14:paraId="41761336" w14:textId="77777777" w:rsidR="004504AD" w:rsidRPr="00DA3743" w:rsidRDefault="004504AD" w:rsidP="004504AD">
      <w:pPr>
        <w:suppressAutoHyphens/>
      </w:pPr>
    </w:p>
    <w:p w14:paraId="69CBC4AC" w14:textId="77777777" w:rsidR="004504AD" w:rsidRPr="00DA3743" w:rsidRDefault="004504AD" w:rsidP="004504AD">
      <w:pPr>
        <w:suppressAutoHyphens/>
      </w:pPr>
      <w:r w:rsidRPr="00DA3743">
        <w:t>Pinen individwali mimlija għal-lest jistgħu jinħażnu f’temperatura tal-kamra sa 30°C għal perjodu massimu wieħed sa 30 jum fil-kartuna oriġinali sabiex tipproteġi mid-dawl. Niżżel id-data meta l-pinna mimlija għal-lest tkun inħarġet mill-friġġ l-ewwel darba u d-data ta’ meta għandha tintrema. Id-data ta’ meta għandha tintrema m’għandhiex taqbeż id-data oriġinali ta’ meta</w:t>
      </w:r>
      <w:r w:rsidRPr="00DA3743">
        <w:rPr>
          <w:spacing w:val="-3"/>
        </w:rPr>
        <w:t xml:space="preserve"> </w:t>
      </w:r>
      <w:r w:rsidRPr="00DA3743">
        <w:t>tiskadi</w:t>
      </w:r>
      <w:r w:rsidRPr="00DA3743">
        <w:rPr>
          <w:spacing w:val="-3"/>
        </w:rPr>
        <w:t xml:space="preserve"> </w:t>
      </w:r>
      <w:r w:rsidRPr="00DA3743">
        <w:t>stampata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il-kartuna.</w:t>
      </w:r>
      <w:r w:rsidRPr="00DA3743">
        <w:rPr>
          <w:spacing w:val="-3"/>
        </w:rPr>
        <w:t xml:space="preserve"> </w:t>
      </w:r>
      <w:r w:rsidRPr="00DA3743">
        <w:t>Ladarba</w:t>
      </w:r>
      <w:r w:rsidRPr="00DA3743">
        <w:rPr>
          <w:spacing w:val="-3"/>
        </w:rPr>
        <w:t xml:space="preserve"> </w:t>
      </w:r>
      <w:r w:rsidRPr="00DA3743">
        <w:t>pinna mimlija għal-lest</w:t>
      </w:r>
      <w:r w:rsidRPr="00DA3743">
        <w:rPr>
          <w:spacing w:val="-3"/>
        </w:rPr>
        <w:t xml:space="preserve"> </w:t>
      </w:r>
      <w:r w:rsidRPr="0085072F">
        <w:rPr>
          <w:spacing w:val="-4"/>
        </w:rPr>
        <w:t>tkun inħa</w:t>
      </w:r>
      <w:r w:rsidRPr="0085072F">
        <w:rPr>
          <w:rFonts w:hint="eastAsia"/>
          <w:spacing w:val="-4"/>
        </w:rPr>
        <w:t>ż</w:t>
      </w:r>
      <w:r w:rsidRPr="0085072F">
        <w:rPr>
          <w:spacing w:val="-4"/>
        </w:rPr>
        <w:t>net</w:t>
      </w:r>
      <w:r w:rsidRPr="00DA3743">
        <w:rPr>
          <w:spacing w:val="-4"/>
        </w:rPr>
        <w:t xml:space="preserve"> </w:t>
      </w:r>
      <w:r w:rsidRPr="00DA3743">
        <w:t>f’temperatura</w:t>
      </w:r>
      <w:r w:rsidRPr="00DA3743">
        <w:rPr>
          <w:spacing w:val="-3"/>
        </w:rPr>
        <w:t xml:space="preserve"> </w:t>
      </w:r>
      <w:r w:rsidRPr="00DA3743">
        <w:t>tal</w:t>
      </w:r>
      <w:r w:rsidRPr="00DA3743">
        <w:noBreakHyphen/>
        <w:t>kamra</w:t>
      </w:r>
      <w:r w:rsidRPr="00DA3743">
        <w:rPr>
          <w:spacing w:val="-3"/>
        </w:rPr>
        <w:t xml:space="preserve"> </w:t>
      </w:r>
      <w:r w:rsidRPr="00DA3743">
        <w:t>(sa</w:t>
      </w:r>
      <w:r w:rsidRPr="00DA3743">
        <w:rPr>
          <w:spacing w:val="-5"/>
        </w:rPr>
        <w:t xml:space="preserve"> </w:t>
      </w:r>
      <w:r w:rsidRPr="00DA3743">
        <w:t xml:space="preserve">30°C), hija m’għandhiex terġa’ titpoġġa lura fil-friġġ. Armi l-pinna mimlija għal-lest jekk ma </w:t>
      </w:r>
      <w:r w:rsidRPr="0085072F">
        <w:t>tintu</w:t>
      </w:r>
      <w:r w:rsidRPr="0085072F">
        <w:rPr>
          <w:rFonts w:hint="eastAsia"/>
        </w:rPr>
        <w:t>ż</w:t>
      </w:r>
      <w:r w:rsidRPr="0085072F">
        <w:t>ax</w:t>
      </w:r>
      <w:r w:rsidRPr="00DA3743" w:rsidDel="00CF2534">
        <w:t xml:space="preserve"> </w:t>
      </w:r>
      <w:r w:rsidRPr="00DA3743">
        <w:t>fi żmien 30 jum ta’ ħażna f’temperatura tal-kamra jew sad-data oriġinali ta’ skadenza, skont liema waħda tasal l-ewwel.</w:t>
      </w:r>
    </w:p>
    <w:p w14:paraId="4944F451" w14:textId="77777777" w:rsidR="004504AD" w:rsidRPr="00DA3743" w:rsidRDefault="004504AD" w:rsidP="004504AD">
      <w:pPr>
        <w:suppressAutoHyphens/>
      </w:pPr>
    </w:p>
    <w:p w14:paraId="755DAE99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2"/>
        </w:rPr>
        <w:t>6.4</w:t>
      </w:r>
      <w:r w:rsidRPr="00DA3743">
        <w:rPr>
          <w:b/>
          <w:bCs/>
          <w:spacing w:val="-2"/>
        </w:rPr>
        <w:tab/>
      </w:r>
      <w:r w:rsidRPr="00DA3743">
        <w:rPr>
          <w:b/>
          <w:bCs/>
          <w:spacing w:val="-6"/>
        </w:rPr>
        <w:t>Prekawzjonijiet</w:t>
      </w:r>
      <w:r w:rsidRPr="00DA3743">
        <w:rPr>
          <w:b/>
          <w:bCs/>
          <w:spacing w:val="15"/>
        </w:rPr>
        <w:t xml:space="preserve"> </w:t>
      </w:r>
      <w:r w:rsidRPr="00DA3743">
        <w:rPr>
          <w:b/>
          <w:bCs/>
          <w:spacing w:val="-2"/>
        </w:rPr>
        <w:t>speċjali</w:t>
      </w:r>
      <w:r w:rsidRPr="00DA3743">
        <w:rPr>
          <w:b/>
          <w:bCs/>
          <w:spacing w:val="15"/>
        </w:rPr>
        <w:t xml:space="preserve"> </w:t>
      </w:r>
      <w:r w:rsidRPr="00DA3743">
        <w:rPr>
          <w:b/>
          <w:bCs/>
          <w:spacing w:val="-2"/>
        </w:rPr>
        <w:t>għall-ħażna</w:t>
      </w:r>
    </w:p>
    <w:p w14:paraId="2600285B" w14:textId="77777777" w:rsidR="004504AD" w:rsidRPr="00DA3743" w:rsidRDefault="004504AD" w:rsidP="004504AD">
      <w:pPr>
        <w:keepNext/>
        <w:suppressAutoHyphens/>
        <w:rPr>
          <w:bCs/>
        </w:rPr>
      </w:pPr>
    </w:p>
    <w:p w14:paraId="6F18FFCD" w14:textId="77777777" w:rsidR="004504AD" w:rsidRPr="00DA3743" w:rsidRDefault="004504AD" w:rsidP="004504AD">
      <w:pPr>
        <w:suppressAutoHyphens/>
        <w:rPr>
          <w:spacing w:val="-3"/>
        </w:rPr>
      </w:pPr>
      <w:r w:rsidRPr="00DA3743">
        <w:t>Aħżen</w:t>
      </w:r>
      <w:r w:rsidRPr="00DA3743">
        <w:rPr>
          <w:spacing w:val="-4"/>
        </w:rPr>
        <w:t xml:space="preserve"> </w:t>
      </w:r>
      <w:r w:rsidRPr="00DA3743">
        <w:t>fi</w:t>
      </w:r>
      <w:r w:rsidRPr="00DA3743">
        <w:rPr>
          <w:spacing w:val="-3"/>
        </w:rPr>
        <w:t xml:space="preserve"> </w:t>
      </w:r>
      <w:r w:rsidRPr="00DA3743">
        <w:t>friġġ</w:t>
      </w:r>
      <w:r w:rsidRPr="00DA3743">
        <w:rPr>
          <w:spacing w:val="-5"/>
        </w:rPr>
        <w:t xml:space="preserve"> </w:t>
      </w:r>
      <w:r w:rsidRPr="00DA3743">
        <w:t>(2°C</w:t>
      </w:r>
      <w:r w:rsidRPr="00DA3743">
        <w:rPr>
          <w:spacing w:val="-4"/>
        </w:rPr>
        <w:t xml:space="preserve"> </w:t>
      </w:r>
      <w:r w:rsidRPr="00DA3743">
        <w:t>–</w:t>
      </w:r>
      <w:r w:rsidRPr="00DA3743">
        <w:rPr>
          <w:spacing w:val="-3"/>
        </w:rPr>
        <w:t xml:space="preserve"> </w:t>
      </w:r>
      <w:r w:rsidRPr="00DA3743">
        <w:t>8°C).</w:t>
      </w:r>
    </w:p>
    <w:p w14:paraId="2D1A4606" w14:textId="77777777" w:rsidR="004504AD" w:rsidRPr="00DA3743" w:rsidRDefault="004504AD" w:rsidP="004504AD">
      <w:pPr>
        <w:suppressAutoHyphens/>
      </w:pPr>
      <w:r w:rsidRPr="00DA3743">
        <w:t>Tagħmlux</w:t>
      </w:r>
      <w:r w:rsidRPr="00DA3743">
        <w:rPr>
          <w:spacing w:val="-4"/>
        </w:rPr>
        <w:t xml:space="preserve"> </w:t>
      </w:r>
      <w:r w:rsidRPr="00DA3743">
        <w:t>fil-</w:t>
      </w:r>
      <w:r w:rsidRPr="00DA3743">
        <w:rPr>
          <w:spacing w:val="-2"/>
        </w:rPr>
        <w:t>friża.</w:t>
      </w:r>
    </w:p>
    <w:p w14:paraId="63FD130B" w14:textId="77777777" w:rsidR="004504AD" w:rsidRPr="00DA3743" w:rsidRDefault="004504AD" w:rsidP="004504AD">
      <w:pPr>
        <w:suppressAutoHyphens/>
      </w:pPr>
      <w:r w:rsidRPr="00DA3743">
        <w:t>Żomm</w:t>
      </w:r>
      <w:r w:rsidRPr="00DA3743">
        <w:rPr>
          <w:spacing w:val="-8"/>
        </w:rPr>
        <w:t xml:space="preserve"> </w:t>
      </w:r>
      <w:r w:rsidRPr="00DA3743">
        <w:t>il-pinna</w:t>
      </w:r>
      <w:r w:rsidRPr="00DA3743">
        <w:rPr>
          <w:spacing w:val="-6"/>
        </w:rPr>
        <w:t xml:space="preserve"> </w:t>
      </w:r>
      <w:r w:rsidRPr="00DA3743">
        <w:t>mimlija</w:t>
      </w:r>
      <w:r w:rsidRPr="00DA3743">
        <w:rPr>
          <w:spacing w:val="-5"/>
        </w:rPr>
        <w:t xml:space="preserve"> </w:t>
      </w:r>
      <w:r w:rsidRPr="00DA3743">
        <w:t>għal-lest</w:t>
      </w:r>
      <w:r w:rsidRPr="00DA3743">
        <w:rPr>
          <w:spacing w:val="-5"/>
        </w:rPr>
        <w:t xml:space="preserve"> </w:t>
      </w:r>
      <w:r w:rsidRPr="00DA3743">
        <w:t>fil-kartuna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7"/>
        </w:rPr>
        <w:t xml:space="preserve"> </w:t>
      </w:r>
      <w:r w:rsidRPr="00DA3743">
        <w:t>barra</w:t>
      </w:r>
      <w:r w:rsidRPr="00DA3743">
        <w:rPr>
          <w:spacing w:val="-6"/>
        </w:rPr>
        <w:t xml:space="preserve"> </w:t>
      </w:r>
      <w:r w:rsidRPr="00DA3743">
        <w:t>sabiex</w:t>
      </w:r>
      <w:r w:rsidRPr="00DA3743">
        <w:rPr>
          <w:spacing w:val="-7"/>
        </w:rPr>
        <w:t xml:space="preserve"> </w:t>
      </w:r>
      <w:r w:rsidRPr="00DA3743">
        <w:t>tilqa’</w:t>
      </w:r>
      <w:r w:rsidRPr="00DA3743">
        <w:rPr>
          <w:spacing w:val="-6"/>
        </w:rPr>
        <w:t xml:space="preserve"> </w:t>
      </w:r>
      <w:r w:rsidRPr="00DA3743">
        <w:t>mid-</w:t>
      </w:r>
      <w:r w:rsidRPr="00DA3743">
        <w:rPr>
          <w:spacing w:val="-2"/>
        </w:rPr>
        <w:t>dawl.</w:t>
      </w:r>
    </w:p>
    <w:p w14:paraId="7ED0760B" w14:textId="77777777" w:rsidR="004504AD" w:rsidRPr="00DA3743" w:rsidRDefault="004504AD" w:rsidP="004504AD">
      <w:pPr>
        <w:suppressAutoHyphens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ikun</w:t>
      </w:r>
      <w:r w:rsidRPr="00DA3743">
        <w:rPr>
          <w:spacing w:val="-3"/>
        </w:rPr>
        <w:t xml:space="preserve"> </w:t>
      </w:r>
      <w:r w:rsidRPr="00DA3743">
        <w:t>meħtieġ,</w:t>
      </w:r>
      <w:r w:rsidRPr="00DA3743">
        <w:rPr>
          <w:spacing w:val="-3"/>
        </w:rPr>
        <w:t xml:space="preserve"> pinen individwali </w:t>
      </w:r>
      <w:r w:rsidRPr="00DA3743">
        <w:t>mimlijin</w:t>
      </w:r>
      <w:r w:rsidRPr="00DA3743">
        <w:rPr>
          <w:spacing w:val="-3"/>
        </w:rPr>
        <w:t xml:space="preserve"> </w:t>
      </w:r>
      <w:r w:rsidRPr="00DA3743">
        <w:t>għal-lest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jinħażnu</w:t>
      </w:r>
      <w:r w:rsidRPr="00DA3743">
        <w:rPr>
          <w:spacing w:val="-3"/>
        </w:rPr>
        <w:t xml:space="preserve"> </w:t>
      </w:r>
      <w:r w:rsidRPr="00DA3743">
        <w:t>f’temperatura</w:t>
      </w:r>
      <w:r w:rsidRPr="00DA3743">
        <w:rPr>
          <w:spacing w:val="-3"/>
        </w:rPr>
        <w:t xml:space="preserve"> </w:t>
      </w:r>
      <w:r w:rsidRPr="00DA3743">
        <w:t>tal-kamra</w:t>
      </w:r>
      <w:r w:rsidRPr="00DA3743">
        <w:rPr>
          <w:spacing w:val="-3"/>
        </w:rPr>
        <w:t xml:space="preserve"> </w:t>
      </w:r>
      <w:r w:rsidRPr="00DA3743">
        <w:t>sa 30°C (ara sezzjoni 6.3).</w:t>
      </w:r>
    </w:p>
    <w:p w14:paraId="1E4D772A" w14:textId="77777777" w:rsidR="004504AD" w:rsidRPr="00DA3743" w:rsidRDefault="004504AD" w:rsidP="004504AD">
      <w:pPr>
        <w:suppressAutoHyphens/>
      </w:pPr>
    </w:p>
    <w:p w14:paraId="1CE140C7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lastRenderedPageBreak/>
        <w:t>6.5</w:t>
      </w:r>
      <w:r w:rsidRPr="00DA3743">
        <w:rPr>
          <w:b/>
          <w:bCs/>
        </w:rPr>
        <w:tab/>
        <w:t>In-natura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tal-kontenitur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dak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hemm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ġo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  <w:spacing w:val="-5"/>
        </w:rPr>
        <w:t>fih</w:t>
      </w:r>
    </w:p>
    <w:p w14:paraId="087EE6D1" w14:textId="77777777" w:rsidR="004504AD" w:rsidRPr="00DA3743" w:rsidRDefault="004504AD" w:rsidP="004504AD">
      <w:pPr>
        <w:keepNext/>
        <w:suppressAutoHyphens/>
        <w:rPr>
          <w:bCs/>
        </w:rPr>
      </w:pPr>
    </w:p>
    <w:p w14:paraId="07698F36" w14:textId="77777777" w:rsidR="004504AD" w:rsidRPr="00DA3743" w:rsidRDefault="004504AD" w:rsidP="004504AD">
      <w:pPr>
        <w:keepNext/>
        <w:suppressAutoHyphens/>
        <w:rPr>
          <w:bCs/>
          <w:u w:val="single"/>
        </w:rPr>
      </w:pPr>
      <w:r w:rsidRPr="00DA3743">
        <w:rPr>
          <w:bCs/>
          <w:u w:val="single"/>
        </w:rPr>
        <w:t>WEZENLA 45 mg soluzzjoni għall-injezzjoni f’pinna mimlija għal-lest</w:t>
      </w:r>
    </w:p>
    <w:p w14:paraId="77A7AF54" w14:textId="77777777" w:rsidR="004504AD" w:rsidRPr="00DA3743" w:rsidRDefault="004504AD" w:rsidP="004504AD">
      <w:pPr>
        <w:keepNext/>
        <w:suppressAutoHyphens/>
        <w:rPr>
          <w:bCs/>
        </w:rPr>
      </w:pPr>
    </w:p>
    <w:p w14:paraId="76FE29DD" w14:textId="779D3D5D" w:rsidR="004504AD" w:rsidRPr="00DA3743" w:rsidRDefault="004504AD" w:rsidP="004504AD">
      <w:pPr>
        <w:suppressAutoHyphens/>
      </w:pPr>
      <w:r w:rsidRPr="00DA3743">
        <w:t>0.5</w:t>
      </w:r>
      <w:r w:rsidRPr="00DA3743">
        <w:rPr>
          <w:spacing w:val="-1"/>
        </w:rPr>
        <w:t> mL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soluzzjoni</w:t>
      </w:r>
      <w:r w:rsidRPr="00DA3743">
        <w:rPr>
          <w:spacing w:val="-2"/>
        </w:rPr>
        <w:t xml:space="preserve"> </w:t>
      </w:r>
      <w:r w:rsidRPr="00DA3743">
        <w:t>f’</w:t>
      </w:r>
      <w:r w:rsidR="00840784">
        <w:t>siringa</w:t>
      </w:r>
      <w:r w:rsidRPr="00DA3743">
        <w:rPr>
          <w:spacing w:val="-2"/>
        </w:rPr>
        <w:t xml:space="preserve"> mimlija għal-lest </w:t>
      </w:r>
      <w:r w:rsidRPr="00DA3743">
        <w:t>tal-ħġieġ</w:t>
      </w:r>
      <w:r w:rsidRPr="00DA3743">
        <w:rPr>
          <w:spacing w:val="-4"/>
        </w:rPr>
        <w:t xml:space="preserve"> </w:t>
      </w:r>
      <w:r w:rsidRPr="00DA3743">
        <w:t>tat-tip</w:t>
      </w:r>
      <w:r w:rsidRPr="00DA3743">
        <w:rPr>
          <w:spacing w:val="-1"/>
        </w:rPr>
        <w:t xml:space="preserve"> </w:t>
      </w:r>
      <w:r w:rsidRPr="00DA3743">
        <w:t>I</w:t>
      </w:r>
      <w:r w:rsidRPr="00DA3743">
        <w:rPr>
          <w:spacing w:val="-1"/>
        </w:rPr>
        <w:t xml:space="preserve"> </w:t>
      </w:r>
      <w:r w:rsidRPr="00DA3743">
        <w:t>ta’</w:t>
      </w:r>
      <w:r w:rsidRPr="00DA3743">
        <w:rPr>
          <w:spacing w:val="-1"/>
        </w:rPr>
        <w:t xml:space="preserve"> </w:t>
      </w:r>
      <w:r w:rsidRPr="00DA3743">
        <w:t>1</w:t>
      </w:r>
      <w:r w:rsidRPr="00DA3743">
        <w:rPr>
          <w:spacing w:val="-1"/>
        </w:rPr>
        <w:t> ml</w:t>
      </w:r>
      <w:r w:rsidRPr="00DA3743">
        <w:rPr>
          <w:spacing w:val="-2"/>
        </w:rPr>
        <w:t xml:space="preserve"> </w:t>
      </w:r>
      <w:r w:rsidRPr="00DA3743">
        <w:t>b’labra</w:t>
      </w:r>
      <w:r w:rsidRPr="00DA3743">
        <w:rPr>
          <w:spacing w:val="-2"/>
        </w:rPr>
        <w:t xml:space="preserve"> </w:t>
      </w:r>
      <w:r w:rsidRPr="00DA3743">
        <w:t>mwaħħla</w:t>
      </w:r>
      <w:r w:rsidRPr="00DA3743">
        <w:rPr>
          <w:spacing w:val="-1"/>
        </w:rPr>
        <w:t xml:space="preserve"> </w:t>
      </w:r>
      <w:r w:rsidRPr="00DA3743">
        <w:t>tal-azzar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jissaddadx</w:t>
      </w:r>
      <w:r w:rsidR="00840784">
        <w:t xml:space="preserve">, </w:t>
      </w:r>
      <w:r w:rsidR="00840784" w:rsidRPr="00A50D07">
        <w:t>miġjuba flimkien f</w:t>
      </w:r>
      <w:r w:rsidR="00840784" w:rsidRPr="00A50D07">
        <w:rPr>
          <w:rFonts w:hint="eastAsia"/>
        </w:rPr>
        <w:t>’</w:t>
      </w:r>
      <w:r w:rsidR="00840784" w:rsidRPr="00A50D07">
        <w:t>pinna</w:t>
      </w:r>
      <w:r w:rsidRPr="00DA3743">
        <w:t>.</w:t>
      </w:r>
    </w:p>
    <w:p w14:paraId="0F990956" w14:textId="77777777" w:rsidR="004504AD" w:rsidRPr="00DA3743" w:rsidRDefault="004504AD" w:rsidP="004504AD">
      <w:pPr>
        <w:suppressAutoHyphens/>
      </w:pPr>
    </w:p>
    <w:p w14:paraId="7D07DA11" w14:textId="77777777" w:rsidR="004504AD" w:rsidRPr="00DA3743" w:rsidRDefault="004504AD" w:rsidP="004504AD">
      <w:pPr>
        <w:keepNext/>
        <w:suppressAutoHyphens/>
        <w:rPr>
          <w:bCs/>
          <w:u w:val="single"/>
        </w:rPr>
      </w:pPr>
      <w:r w:rsidRPr="00DA3743">
        <w:rPr>
          <w:bCs/>
          <w:u w:val="single"/>
        </w:rPr>
        <w:t>WEZENLA 90 mg soluzzjoni għall-injezzjoni f’pinna mimlija għal-lest</w:t>
      </w:r>
    </w:p>
    <w:p w14:paraId="3145B65D" w14:textId="77777777" w:rsidR="004504AD" w:rsidRPr="00DA3743" w:rsidRDefault="004504AD" w:rsidP="004504AD">
      <w:pPr>
        <w:keepNext/>
        <w:suppressAutoHyphens/>
        <w:rPr>
          <w:bCs/>
        </w:rPr>
      </w:pPr>
    </w:p>
    <w:p w14:paraId="5A71CEBF" w14:textId="664819E2" w:rsidR="004504AD" w:rsidRPr="00DA3743" w:rsidRDefault="004504AD" w:rsidP="004504AD">
      <w:pPr>
        <w:suppressAutoHyphens/>
      </w:pPr>
      <w:r w:rsidRPr="00DA3743">
        <w:t>1mL ta’ soluzzjoni f’</w:t>
      </w:r>
      <w:r w:rsidR="00840784">
        <w:t>siringa</w:t>
      </w:r>
      <w:r w:rsidRPr="00DA3743">
        <w:t xml:space="preserve"> mimlija għal-lest tal-ħġieġ tat-tip I ta’ 1 ml b’labra mwaħħla tal-azzar li ma jissaddadx</w:t>
      </w:r>
      <w:r w:rsidR="00840784">
        <w:t xml:space="preserve">, </w:t>
      </w:r>
      <w:r w:rsidR="00840784" w:rsidRPr="00A50D07">
        <w:t>miġjuba flimkien f</w:t>
      </w:r>
      <w:r w:rsidR="00840784" w:rsidRPr="00A50D07">
        <w:rPr>
          <w:rFonts w:hint="eastAsia"/>
        </w:rPr>
        <w:t>’</w:t>
      </w:r>
      <w:r w:rsidR="00840784" w:rsidRPr="00A50D07">
        <w:t>pinna</w:t>
      </w:r>
      <w:r w:rsidRPr="00DA3743">
        <w:t>.</w:t>
      </w:r>
    </w:p>
    <w:p w14:paraId="5B1561BB" w14:textId="77777777" w:rsidR="004504AD" w:rsidRPr="00DA3743" w:rsidRDefault="004504AD" w:rsidP="004504AD">
      <w:pPr>
        <w:suppressAutoHyphens/>
      </w:pPr>
    </w:p>
    <w:p w14:paraId="5E5335CC" w14:textId="7715F21A" w:rsidR="004504AD" w:rsidRPr="00DA3743" w:rsidRDefault="004504AD" w:rsidP="004504AD">
      <w:pPr>
        <w:suppressAutoHyphens/>
      </w:pPr>
      <w:r w:rsidRPr="00DA3743">
        <w:t>WEZENLA</w:t>
      </w:r>
      <w:r w:rsidRPr="00DA3743">
        <w:rPr>
          <w:spacing w:val="-6"/>
        </w:rPr>
        <w:t xml:space="preserve"> </w:t>
      </w:r>
      <w:r w:rsidRPr="00DA3743">
        <w:t>huwa</w:t>
      </w:r>
      <w:r w:rsidRPr="00DA3743">
        <w:rPr>
          <w:spacing w:val="-6"/>
        </w:rPr>
        <w:t xml:space="preserve"> </w:t>
      </w:r>
      <w:r w:rsidRPr="00DA3743">
        <w:t>disponibbli</w:t>
      </w:r>
      <w:r w:rsidRPr="00DA3743">
        <w:rPr>
          <w:spacing w:val="-6"/>
        </w:rPr>
        <w:t xml:space="preserve"> </w:t>
      </w:r>
      <w:r w:rsidRPr="00DA3743">
        <w:t>f’pakkett</w:t>
      </w:r>
      <w:r w:rsidRPr="00DA3743">
        <w:rPr>
          <w:spacing w:val="-4"/>
        </w:rPr>
        <w:t xml:space="preserve"> </w:t>
      </w:r>
      <w:r w:rsidRPr="00A61DEC">
        <w:t>b’pinna</w:t>
      </w:r>
      <w:r w:rsidRPr="00DA3743">
        <w:t xml:space="preserve"> 1</w:t>
      </w:r>
      <w:r w:rsidRPr="00DA3743">
        <w:rPr>
          <w:spacing w:val="-6"/>
        </w:rPr>
        <w:t xml:space="preserve"> </w:t>
      </w:r>
      <w:r w:rsidRPr="00DA3743">
        <w:t>mimlija</w:t>
      </w:r>
      <w:r w:rsidRPr="00DA3743">
        <w:rPr>
          <w:spacing w:val="-6"/>
        </w:rPr>
        <w:t xml:space="preserve"> </w:t>
      </w:r>
      <w:r w:rsidRPr="00DA3743">
        <w:t>għal-lest</w:t>
      </w:r>
      <w:r w:rsidRPr="00DA3743">
        <w:rPr>
          <w:spacing w:val="-2"/>
        </w:rPr>
        <w:t>.</w:t>
      </w:r>
    </w:p>
    <w:p w14:paraId="3943BE68" w14:textId="77777777" w:rsidR="004504AD" w:rsidRPr="00DA3743" w:rsidRDefault="004504AD" w:rsidP="004504AD">
      <w:pPr>
        <w:suppressAutoHyphens/>
      </w:pPr>
    </w:p>
    <w:p w14:paraId="76EC79D0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6.6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Prekawzjonijiet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speċjali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għandhom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jittieħdu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meta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jintrema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għal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immaniġġar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  <w:spacing w:val="-2"/>
        </w:rPr>
        <w:t>ieħor</w:t>
      </w:r>
    </w:p>
    <w:p w14:paraId="690A1F30" w14:textId="77777777" w:rsidR="004504AD" w:rsidRPr="00DA3743" w:rsidRDefault="004504AD" w:rsidP="004504AD">
      <w:pPr>
        <w:keepNext/>
        <w:suppressAutoHyphens/>
        <w:rPr>
          <w:bCs/>
        </w:rPr>
      </w:pPr>
    </w:p>
    <w:p w14:paraId="445B73BE" w14:textId="77777777" w:rsidR="004504AD" w:rsidRPr="00DA3743" w:rsidRDefault="004504AD" w:rsidP="004504AD">
      <w:pPr>
        <w:suppressAutoHyphens/>
      </w:pPr>
      <w:r w:rsidRPr="00DA3743">
        <w:t>Is-soluzzjoni fil-pinna mimlija għal-lest ta’ WEZENLA m’għandhiex titħawwad. Is</w:t>
      </w:r>
      <w:r w:rsidRPr="00DA3743">
        <w:noBreakHyphen/>
        <w:t>soluzzjoni</w:t>
      </w:r>
      <w:r w:rsidRPr="00DA3743">
        <w:rPr>
          <w:spacing w:val="-1"/>
        </w:rPr>
        <w:t xml:space="preserve"> </w:t>
      </w:r>
      <w:r w:rsidRPr="00DA3743">
        <w:t>għandha</w:t>
      </w:r>
      <w:r w:rsidRPr="00DA3743">
        <w:rPr>
          <w:spacing w:val="-2"/>
        </w:rPr>
        <w:t xml:space="preserve"> </w:t>
      </w:r>
      <w:r w:rsidRPr="00DA3743">
        <w:t>tiġi</w:t>
      </w:r>
      <w:r w:rsidRPr="00DA3743">
        <w:rPr>
          <w:spacing w:val="-2"/>
        </w:rPr>
        <w:t xml:space="preserve"> </w:t>
      </w:r>
      <w:r w:rsidRPr="00DA3743">
        <w:t>miflija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frak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telf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kulur</w:t>
      </w:r>
      <w:r w:rsidRPr="00DA3743">
        <w:rPr>
          <w:spacing w:val="-2"/>
        </w:rPr>
        <w:t xml:space="preserve"> </w:t>
      </w:r>
      <w:r w:rsidRPr="00DA3743">
        <w:t>qabel</w:t>
      </w:r>
      <w:r w:rsidRPr="00DA3743">
        <w:rPr>
          <w:spacing w:val="-2"/>
        </w:rPr>
        <w:t xml:space="preserve"> </w:t>
      </w:r>
      <w:r w:rsidRPr="00DA3743">
        <w:t>ma</w:t>
      </w:r>
      <w:r w:rsidRPr="00DA3743">
        <w:rPr>
          <w:spacing w:val="-2"/>
        </w:rPr>
        <w:t xml:space="preserve"> </w:t>
      </w:r>
      <w:r w:rsidRPr="00DA3743">
        <w:t>tingħata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2"/>
        </w:rPr>
        <w:t xml:space="preserve"> </w:t>
      </w:r>
      <w:r w:rsidRPr="00DA3743">
        <w:t>il-ġilda.</w:t>
      </w:r>
      <w:r w:rsidRPr="00DA3743">
        <w:rPr>
          <w:spacing w:val="-2"/>
        </w:rPr>
        <w:t xml:space="preserve"> </w:t>
      </w:r>
      <w:r w:rsidRPr="00DA3743">
        <w:t>Is</w:t>
      </w:r>
      <w:r w:rsidRPr="00DA3743">
        <w:noBreakHyphen/>
        <w:t>soluzzjoni hija minn ċara sa tkanġi, minn trasparenti sa safra ċara. Il-prodott mediċinali</w:t>
      </w:r>
      <w:r w:rsidRPr="00DA3743">
        <w:rPr>
          <w:spacing w:val="-2"/>
        </w:rPr>
        <w:t xml:space="preserve"> </w:t>
      </w:r>
      <w:r w:rsidRPr="00DA3743">
        <w:t>m’għandux</w:t>
      </w:r>
      <w:r w:rsidRPr="00DA3743">
        <w:rPr>
          <w:spacing w:val="-2"/>
        </w:rPr>
        <w:t xml:space="preserve"> </w:t>
      </w:r>
      <w:r w:rsidRPr="00DA3743">
        <w:t>jintuża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is-soluzzjoni</w:t>
      </w:r>
      <w:r w:rsidRPr="00DA3743">
        <w:rPr>
          <w:spacing w:val="-2"/>
        </w:rPr>
        <w:t xml:space="preserve"> </w:t>
      </w:r>
      <w:r w:rsidRPr="00DA3743">
        <w:t>titlef</w:t>
      </w:r>
      <w:r w:rsidRPr="00DA3743">
        <w:rPr>
          <w:spacing w:val="-2"/>
        </w:rPr>
        <w:t xml:space="preserve"> </w:t>
      </w:r>
      <w:r w:rsidRPr="00DA3743">
        <w:t>il-kulur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tiddardar,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ikun</w:t>
      </w:r>
      <w:r w:rsidRPr="00DA3743">
        <w:rPr>
          <w:spacing w:val="-2"/>
        </w:rPr>
        <w:t xml:space="preserve"> </w:t>
      </w:r>
      <w:r w:rsidRPr="00DA3743">
        <w:t>fiha</w:t>
      </w:r>
      <w:r w:rsidRPr="00DA3743">
        <w:rPr>
          <w:spacing w:val="-2"/>
        </w:rPr>
        <w:t xml:space="preserve"> </w:t>
      </w:r>
      <w:r w:rsidRPr="00DA3743">
        <w:t>xi</w:t>
      </w:r>
      <w:r w:rsidRPr="00DA3743">
        <w:rPr>
          <w:spacing w:val="-2"/>
        </w:rPr>
        <w:t xml:space="preserve"> </w:t>
      </w:r>
      <w:r w:rsidRPr="00DA3743">
        <w:t xml:space="preserve">frak mhux floku. Qabel ma jingħata WEZENLA għandu jitħalla jilħaq temperatura tal-kamra (bejn wieħed u ieħor madwar nofs siegħa). Istruzzjonijiet iddettaljati dwar l-użu huma pprovduti fil-fuljett ta’ </w:t>
      </w:r>
      <w:r w:rsidRPr="00DA3743">
        <w:rPr>
          <w:spacing w:val="-2"/>
        </w:rPr>
        <w:t>tagħrif.</w:t>
      </w:r>
    </w:p>
    <w:p w14:paraId="03740ACE" w14:textId="77777777" w:rsidR="004504AD" w:rsidRPr="00DA3743" w:rsidRDefault="004504AD" w:rsidP="004504AD">
      <w:pPr>
        <w:suppressAutoHyphens/>
      </w:pPr>
    </w:p>
    <w:p w14:paraId="15CF3EF4" w14:textId="77777777" w:rsidR="004504AD" w:rsidRPr="00DA3743" w:rsidRDefault="004504AD" w:rsidP="004504AD">
      <w:pPr>
        <w:suppressAutoHyphens/>
      </w:pPr>
      <w:r w:rsidRPr="00DA3743">
        <w:t>WEZENLA ma fihx preservattivi; għalhekk kull fdal tal-prodott mediċinali li jibqa’ fil-pinna mimlija għal-lest</w:t>
      </w:r>
      <w:r w:rsidRPr="00DA3743" w:rsidDel="00BD4444">
        <w:t xml:space="preserve"> </w:t>
      </w:r>
      <w:r w:rsidRPr="00DA3743">
        <w:t xml:space="preserve">m’għandux jintuża. WEZENLA hu fornut bħala pinna mimlija għal-lest sterili, li tintuża darba biss. Il-pinna mimlija għal-lest m’għandha qatt </w:t>
      </w:r>
      <w:r w:rsidRPr="0085072F">
        <w:t>terġa</w:t>
      </w:r>
      <w:r w:rsidRPr="0085072F">
        <w:rPr>
          <w:rFonts w:hint="eastAsia"/>
        </w:rPr>
        <w:t>’</w:t>
      </w:r>
      <w:r w:rsidRPr="0085072F">
        <w:t xml:space="preserve"> tintu</w:t>
      </w:r>
      <w:r w:rsidRPr="0085072F">
        <w:rPr>
          <w:rFonts w:hint="eastAsia"/>
        </w:rPr>
        <w:t>ż</w:t>
      </w:r>
      <w:r w:rsidRPr="0085072F">
        <w:t>a</w:t>
      </w:r>
      <w:r w:rsidRPr="00DA3743">
        <w:t>.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fdal</w:t>
      </w:r>
      <w:r w:rsidRPr="00DA3743">
        <w:rPr>
          <w:spacing w:val="-3"/>
        </w:rPr>
        <w:t xml:space="preserve"> </w:t>
      </w:r>
      <w:r w:rsidRPr="00DA3743">
        <w:t>tal-prodott</w:t>
      </w:r>
      <w:r w:rsidRPr="00DA3743">
        <w:rPr>
          <w:spacing w:val="-2"/>
        </w:rPr>
        <w:t xml:space="preserve"> </w:t>
      </w:r>
      <w:r w:rsidRPr="00DA3743">
        <w:t>mediċinali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jkunx</w:t>
      </w:r>
      <w:r w:rsidRPr="00DA3743">
        <w:rPr>
          <w:spacing w:val="-3"/>
        </w:rPr>
        <w:t xml:space="preserve"> </w:t>
      </w:r>
      <w:r w:rsidRPr="00DA3743">
        <w:t>intuża,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skart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jibqa’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l-użu</w:t>
      </w:r>
      <w:r w:rsidRPr="00DA3743">
        <w:rPr>
          <w:spacing w:val="-2"/>
        </w:rPr>
        <w:t xml:space="preserve"> </w:t>
      </w:r>
      <w:r w:rsidRPr="00DA3743">
        <w:t>tal-prodott, għandu jintrema kif jitolbu l-liġijiet lokali.</w:t>
      </w:r>
    </w:p>
    <w:p w14:paraId="4AAEE05F" w14:textId="77777777" w:rsidR="004504AD" w:rsidRPr="00DA3743" w:rsidRDefault="004504AD" w:rsidP="004504AD">
      <w:pPr>
        <w:suppressAutoHyphens/>
      </w:pPr>
    </w:p>
    <w:p w14:paraId="31E26C29" w14:textId="77777777" w:rsidR="004504AD" w:rsidRPr="00DA3743" w:rsidRDefault="004504AD" w:rsidP="004504AD">
      <w:pPr>
        <w:suppressAutoHyphens/>
      </w:pPr>
    </w:p>
    <w:p w14:paraId="565C3DF4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7.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DETENTUR</w:t>
      </w:r>
      <w:r w:rsidRPr="00DA3743">
        <w:rPr>
          <w:b/>
          <w:bCs/>
          <w:spacing w:val="-14"/>
        </w:rPr>
        <w:t xml:space="preserve"> </w:t>
      </w:r>
      <w:r w:rsidRPr="00DA3743">
        <w:rPr>
          <w:b/>
          <w:bCs/>
        </w:rPr>
        <w:t>TAL-AWTORIZZAZZJONI</w:t>
      </w:r>
      <w:r w:rsidRPr="00DA3743">
        <w:rPr>
          <w:b/>
          <w:bCs/>
          <w:spacing w:val="-13"/>
        </w:rPr>
        <w:t xml:space="preserve"> </w:t>
      </w:r>
      <w:r w:rsidRPr="00DA3743">
        <w:rPr>
          <w:b/>
          <w:bCs/>
        </w:rPr>
        <w:t>GĦAT-TQEGĦID</w:t>
      </w:r>
      <w:r w:rsidRPr="00DA3743">
        <w:rPr>
          <w:b/>
          <w:bCs/>
          <w:spacing w:val="-13"/>
        </w:rPr>
        <w:t xml:space="preserve"> </w:t>
      </w:r>
      <w:r w:rsidRPr="00DA3743">
        <w:rPr>
          <w:b/>
          <w:bCs/>
        </w:rPr>
        <w:t>FIS-</w:t>
      </w:r>
      <w:r w:rsidRPr="00DA3743">
        <w:rPr>
          <w:b/>
          <w:bCs/>
          <w:spacing w:val="-5"/>
        </w:rPr>
        <w:t>SUQ</w:t>
      </w:r>
    </w:p>
    <w:p w14:paraId="2BC1AA69" w14:textId="77777777" w:rsidR="004504AD" w:rsidRPr="00DA3743" w:rsidRDefault="004504AD" w:rsidP="004504AD">
      <w:pPr>
        <w:keepNext/>
        <w:suppressAutoHyphens/>
        <w:rPr>
          <w:bCs/>
        </w:rPr>
      </w:pPr>
    </w:p>
    <w:p w14:paraId="3FB33FC8" w14:textId="77777777" w:rsidR="004504AD" w:rsidRPr="00DA3743" w:rsidRDefault="004504AD" w:rsidP="004504AD">
      <w:pPr>
        <w:keepNext/>
        <w:suppressAutoHyphens/>
      </w:pPr>
      <w:r w:rsidRPr="00DA3743">
        <w:t>Amgen Technology (Ireland) UC,</w:t>
      </w:r>
    </w:p>
    <w:p w14:paraId="5AA2B9FD" w14:textId="77777777" w:rsidR="004504AD" w:rsidRPr="00DA3743" w:rsidRDefault="004504AD" w:rsidP="004504AD">
      <w:pPr>
        <w:keepNext/>
        <w:suppressAutoHyphens/>
      </w:pPr>
      <w:r w:rsidRPr="00DA3743">
        <w:t>Pottery Road,</w:t>
      </w:r>
    </w:p>
    <w:p w14:paraId="2FC6130D" w14:textId="77777777" w:rsidR="004504AD" w:rsidRPr="00DA3743" w:rsidRDefault="004504AD" w:rsidP="004504AD">
      <w:pPr>
        <w:keepNext/>
        <w:suppressAutoHyphens/>
      </w:pPr>
      <w:r w:rsidRPr="00DA3743">
        <w:t>Dun Laoghaire,</w:t>
      </w:r>
    </w:p>
    <w:p w14:paraId="5CD5A207" w14:textId="77777777" w:rsidR="004504AD" w:rsidRPr="00DA3743" w:rsidRDefault="004504AD" w:rsidP="004504AD">
      <w:pPr>
        <w:keepNext/>
        <w:suppressAutoHyphens/>
      </w:pPr>
      <w:r w:rsidRPr="00DA3743">
        <w:t>Co Dublin,</w:t>
      </w:r>
    </w:p>
    <w:p w14:paraId="0AB5CB40" w14:textId="77777777" w:rsidR="004504AD" w:rsidRPr="00DA3743" w:rsidRDefault="004504AD" w:rsidP="004504AD">
      <w:pPr>
        <w:suppressAutoHyphens/>
      </w:pPr>
      <w:r w:rsidRPr="00DA3743">
        <w:t>L-Irlanda</w:t>
      </w:r>
    </w:p>
    <w:p w14:paraId="7B430E85" w14:textId="77777777" w:rsidR="004504AD" w:rsidRDefault="004504AD" w:rsidP="004504AD">
      <w:pPr>
        <w:suppressAutoHyphens/>
      </w:pPr>
    </w:p>
    <w:p w14:paraId="5690EDF7" w14:textId="77777777" w:rsidR="004504AD" w:rsidRPr="00DA3743" w:rsidRDefault="004504AD" w:rsidP="004504AD">
      <w:pPr>
        <w:suppressAutoHyphens/>
      </w:pPr>
    </w:p>
    <w:p w14:paraId="1105FB12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  <w:spacing w:val="-6"/>
        </w:rPr>
        <w:t>8.</w:t>
      </w:r>
      <w:r w:rsidRPr="00DA3743">
        <w:rPr>
          <w:b/>
          <w:bCs/>
          <w:spacing w:val="-6"/>
        </w:rPr>
        <w:tab/>
        <w:t>NUMRU</w:t>
      </w:r>
      <w:r w:rsidRPr="00DA3743">
        <w:rPr>
          <w:b/>
          <w:bCs/>
        </w:rPr>
        <w:t>(I)</w:t>
      </w:r>
      <w:r w:rsidRPr="00DA3743">
        <w:rPr>
          <w:b/>
          <w:bCs/>
          <w:spacing w:val="-13"/>
        </w:rPr>
        <w:t xml:space="preserve"> </w:t>
      </w:r>
      <w:r w:rsidRPr="00DA3743">
        <w:rPr>
          <w:b/>
          <w:bCs/>
        </w:rPr>
        <w:t>TAL-AWTORIZZAZZJONI</w:t>
      </w:r>
      <w:r w:rsidRPr="00DA3743">
        <w:rPr>
          <w:b/>
          <w:bCs/>
          <w:spacing w:val="-13"/>
        </w:rPr>
        <w:t xml:space="preserve"> </w:t>
      </w:r>
      <w:r w:rsidRPr="00DA3743">
        <w:rPr>
          <w:b/>
          <w:bCs/>
        </w:rPr>
        <w:t>GĦAT-TQEGĦID</w:t>
      </w:r>
      <w:r w:rsidRPr="00DA3743">
        <w:rPr>
          <w:b/>
          <w:bCs/>
          <w:spacing w:val="-11"/>
        </w:rPr>
        <w:t xml:space="preserve"> </w:t>
      </w:r>
      <w:r w:rsidRPr="00DA3743">
        <w:rPr>
          <w:b/>
          <w:bCs/>
        </w:rPr>
        <w:t>FIS-</w:t>
      </w:r>
      <w:r w:rsidRPr="00DA3743">
        <w:rPr>
          <w:b/>
          <w:bCs/>
          <w:spacing w:val="-5"/>
        </w:rPr>
        <w:t>SUQ</w:t>
      </w:r>
    </w:p>
    <w:p w14:paraId="2D7D88F4" w14:textId="77777777" w:rsidR="004504AD" w:rsidRPr="00DA3743" w:rsidRDefault="004504AD" w:rsidP="004504AD">
      <w:pPr>
        <w:keepNext/>
        <w:suppressAutoHyphens/>
        <w:rPr>
          <w:u w:val="single"/>
        </w:rPr>
      </w:pPr>
    </w:p>
    <w:p w14:paraId="43FBC0F2" w14:textId="77777777" w:rsidR="004504AD" w:rsidRPr="00DA3743" w:rsidRDefault="004504AD" w:rsidP="004504AD">
      <w:pPr>
        <w:keepNext/>
        <w:suppressAutoHyphens/>
        <w:rPr>
          <w:u w:val="single"/>
        </w:rPr>
      </w:pPr>
      <w:r w:rsidRPr="00DA3743">
        <w:rPr>
          <w:u w:val="single"/>
        </w:rPr>
        <w:t>WEZENLA 45 mg soluzzjoni għall-injezzjoni f’pinna mimlija għal-lest</w:t>
      </w:r>
    </w:p>
    <w:p w14:paraId="2C25E89F" w14:textId="77777777" w:rsidR="004504AD" w:rsidRPr="00DA3743" w:rsidRDefault="004504AD" w:rsidP="004504AD">
      <w:pPr>
        <w:keepNext/>
        <w:suppressAutoHyphens/>
      </w:pPr>
    </w:p>
    <w:p w14:paraId="4559D408" w14:textId="328C69B5" w:rsidR="004504AD" w:rsidRPr="00DA3743" w:rsidRDefault="004504AD" w:rsidP="004504AD">
      <w:pPr>
        <w:suppressAutoHyphens/>
        <w:rPr>
          <w:spacing w:val="-2"/>
        </w:rPr>
      </w:pPr>
      <w:r w:rsidRPr="00DA3743">
        <w:rPr>
          <w:spacing w:val="-2"/>
        </w:rPr>
        <w:t>EU/1/24/1823/</w:t>
      </w:r>
      <w:r w:rsidR="00DA24B9">
        <w:rPr>
          <w:spacing w:val="-2"/>
        </w:rPr>
        <w:t>005</w:t>
      </w:r>
    </w:p>
    <w:p w14:paraId="2228208F" w14:textId="77777777" w:rsidR="004504AD" w:rsidRPr="00DA3743" w:rsidRDefault="004504AD" w:rsidP="004504AD">
      <w:pPr>
        <w:suppressAutoHyphens/>
        <w:rPr>
          <w:u w:val="single"/>
        </w:rPr>
      </w:pPr>
    </w:p>
    <w:p w14:paraId="7875C5C5" w14:textId="77777777" w:rsidR="004504AD" w:rsidRPr="00DA3743" w:rsidRDefault="004504AD" w:rsidP="004504AD">
      <w:pPr>
        <w:keepNext/>
        <w:suppressAutoHyphens/>
        <w:rPr>
          <w:u w:val="single"/>
        </w:rPr>
      </w:pPr>
      <w:r w:rsidRPr="00DA3743">
        <w:rPr>
          <w:u w:val="single"/>
        </w:rPr>
        <w:t>WEZENLA 90 mg soluzzjoni għall-injezzjoni f’pinna mimlija għal-lest</w:t>
      </w:r>
    </w:p>
    <w:p w14:paraId="5930FCC4" w14:textId="77777777" w:rsidR="004504AD" w:rsidRPr="00DA3743" w:rsidRDefault="004504AD" w:rsidP="004504AD">
      <w:pPr>
        <w:keepNext/>
        <w:suppressAutoHyphens/>
      </w:pPr>
    </w:p>
    <w:p w14:paraId="475DE21D" w14:textId="5DB0EA7D" w:rsidR="004504AD" w:rsidRPr="00DA3743" w:rsidRDefault="004504AD" w:rsidP="004504AD">
      <w:pPr>
        <w:suppressAutoHyphens/>
      </w:pPr>
      <w:r w:rsidRPr="00DA3743">
        <w:rPr>
          <w:spacing w:val="-2"/>
        </w:rPr>
        <w:t>EU/1/24/1823/</w:t>
      </w:r>
      <w:r w:rsidR="00DA24B9">
        <w:rPr>
          <w:spacing w:val="-2"/>
        </w:rPr>
        <w:t>006</w:t>
      </w:r>
    </w:p>
    <w:p w14:paraId="77B8567D" w14:textId="77777777" w:rsidR="004504AD" w:rsidRPr="00DA3743" w:rsidRDefault="004504AD" w:rsidP="004504AD">
      <w:pPr>
        <w:suppressAutoHyphens/>
      </w:pPr>
    </w:p>
    <w:p w14:paraId="75DADF16" w14:textId="77777777" w:rsidR="004504AD" w:rsidRPr="00DA3743" w:rsidRDefault="004504AD" w:rsidP="004504AD">
      <w:pPr>
        <w:suppressAutoHyphens/>
      </w:pPr>
    </w:p>
    <w:p w14:paraId="68AD3B90" w14:textId="77777777" w:rsidR="004504AD" w:rsidRPr="00DA3743" w:rsidRDefault="004504AD" w:rsidP="004504AD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9.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DATA</w:t>
      </w:r>
      <w:r w:rsidRPr="00DA3743">
        <w:rPr>
          <w:b/>
          <w:bCs/>
          <w:spacing w:val="-14"/>
        </w:rPr>
        <w:t xml:space="preserve"> </w:t>
      </w:r>
      <w:r w:rsidRPr="00DA3743">
        <w:rPr>
          <w:b/>
          <w:bCs/>
        </w:rPr>
        <w:t>TAL-EWWEL</w:t>
      </w:r>
      <w:r w:rsidRPr="00DA3743">
        <w:rPr>
          <w:b/>
          <w:bCs/>
          <w:spacing w:val="-13"/>
        </w:rPr>
        <w:t xml:space="preserve"> </w:t>
      </w:r>
      <w:r w:rsidRPr="00DA3743">
        <w:rPr>
          <w:b/>
          <w:bCs/>
        </w:rPr>
        <w:t>AWTORIZZAZZJONI/TIĠDID</w:t>
      </w:r>
      <w:r w:rsidRPr="00DA3743">
        <w:rPr>
          <w:b/>
          <w:bCs/>
          <w:spacing w:val="-13"/>
        </w:rPr>
        <w:t xml:space="preserve"> </w:t>
      </w:r>
      <w:r w:rsidRPr="00DA3743">
        <w:rPr>
          <w:b/>
          <w:bCs/>
        </w:rPr>
        <w:t>TAL-</w:t>
      </w:r>
      <w:r w:rsidRPr="00DA3743">
        <w:rPr>
          <w:b/>
          <w:bCs/>
          <w:spacing w:val="-2"/>
        </w:rPr>
        <w:t>AWTORIZZAZZJONI</w:t>
      </w:r>
    </w:p>
    <w:p w14:paraId="58D2E4CB" w14:textId="77777777" w:rsidR="004504AD" w:rsidRPr="00DA3743" w:rsidRDefault="004504AD" w:rsidP="004504AD">
      <w:pPr>
        <w:keepNext/>
        <w:suppressAutoHyphens/>
        <w:rPr>
          <w:bCs/>
        </w:rPr>
      </w:pPr>
    </w:p>
    <w:p w14:paraId="2DA025A6" w14:textId="03024FD3" w:rsidR="004504AD" w:rsidRPr="00DA3743" w:rsidRDefault="004504AD" w:rsidP="004504AD">
      <w:pPr>
        <w:suppressAutoHyphens/>
      </w:pPr>
      <w:r w:rsidRPr="00DA3743">
        <w:t>Data</w:t>
      </w:r>
      <w:r w:rsidRPr="00DA3743">
        <w:rPr>
          <w:spacing w:val="-4"/>
        </w:rPr>
        <w:t xml:space="preserve"> </w:t>
      </w:r>
      <w:r w:rsidRPr="00DA3743">
        <w:t>tal-ewwel</w:t>
      </w:r>
      <w:r w:rsidRPr="00DA3743">
        <w:rPr>
          <w:spacing w:val="-5"/>
        </w:rPr>
        <w:t xml:space="preserve"> </w:t>
      </w:r>
      <w:r w:rsidRPr="00DA3743">
        <w:t>awtorizzazzjoni:</w:t>
      </w:r>
      <w:r w:rsidR="00DA24B9">
        <w:t xml:space="preserve"> </w:t>
      </w:r>
      <w:r w:rsidR="00DA24B9" w:rsidRPr="002572DA">
        <w:t>20 ta’ Ġunju 2024</w:t>
      </w:r>
    </w:p>
    <w:p w14:paraId="73D12C57" w14:textId="77777777" w:rsidR="004504AD" w:rsidRPr="00DA3743" w:rsidRDefault="004504AD" w:rsidP="004504AD">
      <w:pPr>
        <w:suppressAutoHyphens/>
      </w:pPr>
    </w:p>
    <w:p w14:paraId="3A9EFA0B" w14:textId="77777777" w:rsidR="004504AD" w:rsidRPr="00DA3743" w:rsidRDefault="004504AD" w:rsidP="004504AD">
      <w:pPr>
        <w:suppressAutoHyphens/>
      </w:pPr>
    </w:p>
    <w:p w14:paraId="7FEB5C52" w14:textId="77777777" w:rsidR="004504AD" w:rsidRPr="00DA3743" w:rsidRDefault="004504AD" w:rsidP="0058365E">
      <w:pPr>
        <w:keepNext/>
        <w:keepLines/>
        <w:suppressAutoHyphens/>
        <w:ind w:left="567" w:hanging="567"/>
        <w:rPr>
          <w:b/>
          <w:bCs/>
        </w:rPr>
      </w:pPr>
      <w:r w:rsidRPr="00DA3743">
        <w:rPr>
          <w:b/>
          <w:bCs/>
        </w:rPr>
        <w:lastRenderedPageBreak/>
        <w:t>10.</w:t>
      </w:r>
      <w:r w:rsidRPr="00DA3743">
        <w:rPr>
          <w:b/>
          <w:bCs/>
        </w:rPr>
        <w:tab/>
      </w:r>
      <w:r w:rsidRPr="00DA3743">
        <w:rPr>
          <w:b/>
          <w:bCs/>
          <w:spacing w:val="-6"/>
        </w:rPr>
        <w:t>DATA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REVIŻJONI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TAT-</w:t>
      </w:r>
      <w:r w:rsidRPr="00DA3743">
        <w:rPr>
          <w:b/>
          <w:bCs/>
          <w:spacing w:val="-4"/>
        </w:rPr>
        <w:t>TEST</w:t>
      </w:r>
    </w:p>
    <w:p w14:paraId="0341BE50" w14:textId="77777777" w:rsidR="004504AD" w:rsidRPr="00DA3743" w:rsidRDefault="004504AD" w:rsidP="0058365E">
      <w:pPr>
        <w:keepNext/>
        <w:keepLines/>
        <w:suppressAutoHyphens/>
        <w:rPr>
          <w:bCs/>
        </w:rPr>
      </w:pPr>
    </w:p>
    <w:p w14:paraId="0C2EB4BE" w14:textId="77777777" w:rsidR="004504AD" w:rsidRPr="00DA3743" w:rsidRDefault="004504AD" w:rsidP="004504AD">
      <w:pPr>
        <w:suppressAutoHyphens/>
      </w:pPr>
      <w:r w:rsidRPr="00DA3743">
        <w:t>Informazzjoni</w:t>
      </w:r>
      <w:r w:rsidRPr="00DA3743">
        <w:rPr>
          <w:spacing w:val="-4"/>
        </w:rPr>
        <w:t xml:space="preserve"> </w:t>
      </w:r>
      <w:r w:rsidRPr="00DA3743">
        <w:t>dettaljata</w:t>
      </w:r>
      <w:r w:rsidRPr="00DA3743">
        <w:rPr>
          <w:spacing w:val="-4"/>
        </w:rPr>
        <w:t xml:space="preserve"> </w:t>
      </w:r>
      <w:r w:rsidRPr="00DA3743">
        <w:t>dwar</w:t>
      </w:r>
      <w:r w:rsidRPr="00DA3743">
        <w:rPr>
          <w:spacing w:val="-4"/>
        </w:rPr>
        <w:t xml:space="preserve"> </w:t>
      </w:r>
      <w:r w:rsidRPr="00DA3743">
        <w:t>dan</w:t>
      </w:r>
      <w:r w:rsidRPr="00DA3743">
        <w:rPr>
          <w:spacing w:val="-4"/>
        </w:rPr>
        <w:t xml:space="preserve"> </w:t>
      </w:r>
      <w:r w:rsidRPr="00DA3743">
        <w:t>il-prodott</w:t>
      </w:r>
      <w:r w:rsidRPr="00DA3743">
        <w:rPr>
          <w:spacing w:val="-3"/>
        </w:rPr>
        <w:t xml:space="preserve"> </w:t>
      </w:r>
      <w:r w:rsidRPr="00DA3743">
        <w:t>mediċinali</w:t>
      </w:r>
      <w:r w:rsidRPr="00DA3743">
        <w:rPr>
          <w:spacing w:val="-4"/>
        </w:rPr>
        <w:t xml:space="preserve"> </w:t>
      </w:r>
      <w:r w:rsidRPr="00DA3743">
        <w:t>tinsab</w:t>
      </w:r>
      <w:r w:rsidRPr="00DA3743">
        <w:rPr>
          <w:spacing w:val="-4"/>
        </w:rPr>
        <w:t xml:space="preserve"> </w:t>
      </w:r>
      <w:r w:rsidRPr="00DA3743">
        <w:t>fuq</w:t>
      </w:r>
      <w:r w:rsidRPr="00DA3743">
        <w:rPr>
          <w:spacing w:val="-4"/>
        </w:rPr>
        <w:t xml:space="preserve"> </w:t>
      </w:r>
      <w:r w:rsidRPr="00DA3743">
        <w:t>is-sit</w:t>
      </w:r>
      <w:r w:rsidRPr="00DA3743">
        <w:rPr>
          <w:spacing w:val="-3"/>
        </w:rPr>
        <w:t xml:space="preserve"> </w:t>
      </w:r>
      <w:r w:rsidRPr="00DA3743">
        <w:t>elettroniku</w:t>
      </w:r>
      <w:r w:rsidRPr="00DA3743">
        <w:rPr>
          <w:spacing w:val="-3"/>
        </w:rPr>
        <w:t xml:space="preserve"> </w:t>
      </w:r>
      <w:r w:rsidRPr="00DA3743">
        <w:t xml:space="preserve">tal-Aġenzija Ewropea għall-Mediċini </w:t>
      </w:r>
      <w:hyperlink r:id="rId24">
        <w:hyperlink r:id="rId25">
          <w:hyperlink r:id="rId26" w:history="1">
            <w:r w:rsidRPr="00DA3743">
              <w:rPr>
                <w:rStyle w:val="Hyperlink"/>
              </w:rPr>
              <w:t>https://www.ema.europa.eu</w:t>
            </w:r>
          </w:hyperlink>
        </w:hyperlink>
      </w:hyperlink>
      <w:r w:rsidRPr="00DA3743">
        <w:t>.</w:t>
      </w:r>
    </w:p>
    <w:p w14:paraId="0276B061" w14:textId="76D8A0E8" w:rsidR="00C74AA6" w:rsidRPr="00DA3743" w:rsidRDefault="00FA2BC9" w:rsidP="006902F7">
      <w:pPr>
        <w:suppressAutoHyphens/>
      </w:pPr>
      <w:r w:rsidRPr="00DA3743">
        <w:br w:type="page"/>
      </w:r>
    </w:p>
    <w:p w14:paraId="56A76D53" w14:textId="77777777" w:rsidR="00C50E19" w:rsidRPr="00DA3743" w:rsidRDefault="00C50E19" w:rsidP="006902F7">
      <w:pPr>
        <w:suppressAutoHyphens/>
      </w:pPr>
    </w:p>
    <w:p w14:paraId="745F5C21" w14:textId="7019DCB2" w:rsidR="006F5116" w:rsidRPr="00DA3743" w:rsidRDefault="006F5116" w:rsidP="006902F7">
      <w:pPr>
        <w:suppressAutoHyphens/>
      </w:pPr>
    </w:p>
    <w:p w14:paraId="6B184A02" w14:textId="77777777" w:rsidR="00843B14" w:rsidRPr="00DA3743" w:rsidRDefault="00843B14" w:rsidP="006902F7">
      <w:pPr>
        <w:suppressAutoHyphens/>
      </w:pPr>
    </w:p>
    <w:p w14:paraId="745F5C22" w14:textId="77777777" w:rsidR="00843B14" w:rsidRPr="00DA3743" w:rsidRDefault="00843B14" w:rsidP="006902F7">
      <w:pPr>
        <w:suppressAutoHyphens/>
      </w:pPr>
    </w:p>
    <w:p w14:paraId="745F5C23" w14:textId="77777777" w:rsidR="00843B14" w:rsidRPr="00DA3743" w:rsidRDefault="00843B14" w:rsidP="006902F7">
      <w:pPr>
        <w:suppressAutoHyphens/>
      </w:pPr>
    </w:p>
    <w:p w14:paraId="745F5C24" w14:textId="77777777" w:rsidR="00843B14" w:rsidRPr="00DA3743" w:rsidRDefault="00843B14" w:rsidP="006902F7">
      <w:pPr>
        <w:suppressAutoHyphens/>
      </w:pPr>
    </w:p>
    <w:p w14:paraId="745F5C25" w14:textId="77777777" w:rsidR="00843B14" w:rsidRPr="00DA3743" w:rsidRDefault="00843B14" w:rsidP="006902F7">
      <w:pPr>
        <w:suppressAutoHyphens/>
      </w:pPr>
    </w:p>
    <w:p w14:paraId="745F5C26" w14:textId="77777777" w:rsidR="00843B14" w:rsidRPr="00DA3743" w:rsidRDefault="00843B14" w:rsidP="006902F7">
      <w:pPr>
        <w:suppressAutoHyphens/>
      </w:pPr>
    </w:p>
    <w:p w14:paraId="745F5C27" w14:textId="77777777" w:rsidR="00843B14" w:rsidRPr="00DA3743" w:rsidRDefault="00843B14" w:rsidP="006902F7">
      <w:pPr>
        <w:suppressAutoHyphens/>
      </w:pPr>
    </w:p>
    <w:p w14:paraId="745F5C28" w14:textId="77777777" w:rsidR="00843B14" w:rsidRPr="00DA3743" w:rsidRDefault="00843B14" w:rsidP="006902F7">
      <w:pPr>
        <w:suppressAutoHyphens/>
      </w:pPr>
    </w:p>
    <w:p w14:paraId="745F5C29" w14:textId="77777777" w:rsidR="00843B14" w:rsidRPr="00DA3743" w:rsidRDefault="00843B14" w:rsidP="006902F7">
      <w:pPr>
        <w:suppressAutoHyphens/>
      </w:pPr>
    </w:p>
    <w:p w14:paraId="745F5C2B" w14:textId="77777777" w:rsidR="00843B14" w:rsidRPr="00DA3743" w:rsidRDefault="00843B14" w:rsidP="006902F7">
      <w:pPr>
        <w:suppressAutoHyphens/>
      </w:pPr>
    </w:p>
    <w:p w14:paraId="745F5C2C" w14:textId="77777777" w:rsidR="00843B14" w:rsidRPr="00DA3743" w:rsidRDefault="00843B14" w:rsidP="006902F7">
      <w:pPr>
        <w:suppressAutoHyphens/>
      </w:pPr>
    </w:p>
    <w:p w14:paraId="745F5C2D" w14:textId="77777777" w:rsidR="00843B14" w:rsidRPr="00DA3743" w:rsidRDefault="00843B14" w:rsidP="006902F7">
      <w:pPr>
        <w:suppressAutoHyphens/>
      </w:pPr>
    </w:p>
    <w:p w14:paraId="745F5C2E" w14:textId="77777777" w:rsidR="00843B14" w:rsidRPr="00DA3743" w:rsidRDefault="00843B14" w:rsidP="006902F7">
      <w:pPr>
        <w:suppressAutoHyphens/>
      </w:pPr>
    </w:p>
    <w:p w14:paraId="745F5C2F" w14:textId="77777777" w:rsidR="00843B14" w:rsidRPr="00DA3743" w:rsidRDefault="00843B14" w:rsidP="006902F7">
      <w:pPr>
        <w:suppressAutoHyphens/>
      </w:pPr>
    </w:p>
    <w:p w14:paraId="745F5C30" w14:textId="77777777" w:rsidR="00843B14" w:rsidRDefault="00843B14" w:rsidP="006902F7">
      <w:pPr>
        <w:suppressAutoHyphens/>
      </w:pPr>
    </w:p>
    <w:p w14:paraId="7328A51F" w14:textId="77777777" w:rsidR="006D21DF" w:rsidRPr="00DA3743" w:rsidRDefault="006D21DF" w:rsidP="006902F7">
      <w:pPr>
        <w:suppressAutoHyphens/>
      </w:pPr>
    </w:p>
    <w:p w14:paraId="745F5C31" w14:textId="77777777" w:rsidR="00843B14" w:rsidRPr="00DA3743" w:rsidRDefault="00843B14" w:rsidP="006902F7">
      <w:pPr>
        <w:suppressAutoHyphens/>
      </w:pPr>
    </w:p>
    <w:p w14:paraId="745F5C32" w14:textId="77777777" w:rsidR="00843B14" w:rsidRPr="00DA3743" w:rsidRDefault="00843B14" w:rsidP="006902F7">
      <w:pPr>
        <w:suppressAutoHyphens/>
      </w:pPr>
    </w:p>
    <w:p w14:paraId="745F5C33" w14:textId="77777777" w:rsidR="00843B14" w:rsidRPr="00DA3743" w:rsidRDefault="00843B14" w:rsidP="006902F7">
      <w:pPr>
        <w:suppressAutoHyphens/>
      </w:pPr>
    </w:p>
    <w:p w14:paraId="3DFE2ECC" w14:textId="77777777" w:rsidR="006F5116" w:rsidRDefault="006F5116" w:rsidP="006902F7">
      <w:pPr>
        <w:suppressAutoHyphens/>
      </w:pPr>
    </w:p>
    <w:p w14:paraId="7A707A56" w14:textId="77777777" w:rsidR="00490D41" w:rsidRPr="00DA3743" w:rsidRDefault="00490D41" w:rsidP="006902F7">
      <w:pPr>
        <w:suppressAutoHyphens/>
      </w:pPr>
    </w:p>
    <w:p w14:paraId="745F5C34" w14:textId="61D18592" w:rsidR="00843B14" w:rsidRPr="00DA3743" w:rsidRDefault="005E3319" w:rsidP="006902F7">
      <w:pPr>
        <w:suppressAutoHyphens/>
        <w:jc w:val="center"/>
        <w:rPr>
          <w:b/>
        </w:rPr>
      </w:pPr>
      <w:r w:rsidRPr="00DA3743">
        <w:rPr>
          <w:b/>
        </w:rPr>
        <w:t>ANNESS</w:t>
      </w:r>
      <w:r w:rsidRPr="00DA3743">
        <w:rPr>
          <w:b/>
          <w:spacing w:val="-6"/>
        </w:rPr>
        <w:t xml:space="preserve"> </w:t>
      </w:r>
      <w:r w:rsidRPr="00DA3743">
        <w:rPr>
          <w:b/>
          <w:spacing w:val="-5"/>
        </w:rPr>
        <w:t>II</w:t>
      </w:r>
    </w:p>
    <w:p w14:paraId="745F5C35" w14:textId="77777777" w:rsidR="00843B14" w:rsidRPr="00DA3743" w:rsidRDefault="00843B14" w:rsidP="006902F7">
      <w:pPr>
        <w:suppressAutoHyphens/>
        <w:jc w:val="center"/>
        <w:rPr>
          <w:b/>
        </w:rPr>
      </w:pPr>
    </w:p>
    <w:p w14:paraId="745F5C36" w14:textId="78626699" w:rsidR="00843B14" w:rsidRPr="00DA3743" w:rsidRDefault="0043744D" w:rsidP="006902F7">
      <w:pPr>
        <w:suppressAutoHyphens/>
        <w:ind w:left="1559" w:right="1559" w:hanging="567"/>
        <w:rPr>
          <w:b/>
          <w:spacing w:val="-4"/>
        </w:rPr>
      </w:pPr>
      <w:r w:rsidRPr="00DA3743">
        <w:rPr>
          <w:b/>
        </w:rPr>
        <w:t>A.</w:t>
      </w:r>
      <w:r w:rsidRPr="00DA3743">
        <w:rPr>
          <w:b/>
        </w:rPr>
        <w:tab/>
      </w:r>
      <w:r w:rsidR="005E3319" w:rsidRPr="00DA3743">
        <w:rPr>
          <w:b/>
        </w:rPr>
        <w:t>MANIFATTUR</w:t>
      </w:r>
      <w:r w:rsidR="005E3319" w:rsidRPr="00DA3743">
        <w:rPr>
          <w:b/>
          <w:spacing w:val="-9"/>
        </w:rPr>
        <w:t xml:space="preserve"> </w:t>
      </w:r>
      <w:r w:rsidR="005E3319" w:rsidRPr="00DA3743">
        <w:rPr>
          <w:b/>
        </w:rPr>
        <w:t>TAS-SUSTANZA</w:t>
      </w:r>
      <w:r w:rsidR="005E3319" w:rsidRPr="00DA3743">
        <w:rPr>
          <w:b/>
          <w:spacing w:val="-9"/>
        </w:rPr>
        <w:t xml:space="preserve"> </w:t>
      </w:r>
      <w:r w:rsidR="005E3319" w:rsidRPr="00DA3743">
        <w:rPr>
          <w:b/>
        </w:rPr>
        <w:t>BIJOLOĠIKA</w:t>
      </w:r>
      <w:r w:rsidR="005E3319" w:rsidRPr="00DA3743">
        <w:rPr>
          <w:b/>
          <w:spacing w:val="-9"/>
        </w:rPr>
        <w:t xml:space="preserve"> </w:t>
      </w:r>
      <w:r w:rsidR="005E3319" w:rsidRPr="00DA3743">
        <w:rPr>
          <w:b/>
        </w:rPr>
        <w:t>ATTIVA</w:t>
      </w:r>
      <w:r w:rsidR="005E3319" w:rsidRPr="00DA3743">
        <w:rPr>
          <w:b/>
          <w:spacing w:val="-9"/>
        </w:rPr>
        <w:t xml:space="preserve"> </w:t>
      </w:r>
      <w:r w:rsidR="005E3319" w:rsidRPr="00DA3743">
        <w:rPr>
          <w:b/>
        </w:rPr>
        <w:t>U MANIFATTUR</w:t>
      </w:r>
      <w:r w:rsidR="00C00E3F" w:rsidRPr="00DA3743">
        <w:rPr>
          <w:b/>
        </w:rPr>
        <w:t>I</w:t>
      </w:r>
      <w:r w:rsidR="005E3319" w:rsidRPr="00DA3743">
        <w:rPr>
          <w:b/>
        </w:rPr>
        <w:t xml:space="preserve"> RESPONSABBLI GĦALL-ĦRUĠ TAL</w:t>
      </w:r>
      <w:r w:rsidR="007370BD" w:rsidRPr="00DA3743">
        <w:rPr>
          <w:b/>
        </w:rPr>
        <w:noBreakHyphen/>
      </w:r>
      <w:r w:rsidR="005E3319" w:rsidRPr="00DA3743">
        <w:rPr>
          <w:b/>
          <w:spacing w:val="-4"/>
        </w:rPr>
        <w:t>LOTT</w:t>
      </w:r>
    </w:p>
    <w:p w14:paraId="19834BC1" w14:textId="77777777" w:rsidR="0043744D" w:rsidRPr="00DA3743" w:rsidRDefault="0043744D" w:rsidP="006902F7">
      <w:pPr>
        <w:suppressAutoHyphens/>
      </w:pPr>
    </w:p>
    <w:p w14:paraId="745F5C37" w14:textId="237E0BB4" w:rsidR="00843B14" w:rsidRPr="00DA3743" w:rsidRDefault="0043744D" w:rsidP="006902F7">
      <w:pPr>
        <w:suppressAutoHyphens/>
        <w:ind w:left="1559" w:right="1559" w:hanging="567"/>
        <w:rPr>
          <w:b/>
        </w:rPr>
      </w:pPr>
      <w:r w:rsidRPr="00DA3743">
        <w:rPr>
          <w:b/>
        </w:rPr>
        <w:t>B.</w:t>
      </w:r>
      <w:r w:rsidRPr="00DA3743">
        <w:rPr>
          <w:b/>
        </w:rPr>
        <w:tab/>
      </w:r>
      <w:r w:rsidR="005E3319" w:rsidRPr="00DA3743">
        <w:rPr>
          <w:b/>
        </w:rPr>
        <w:t>KONDIZZJONIJIET</w:t>
      </w:r>
      <w:r w:rsidR="005E3319" w:rsidRPr="00DA3743">
        <w:rPr>
          <w:b/>
          <w:spacing w:val="-12"/>
        </w:rPr>
        <w:t xml:space="preserve"> </w:t>
      </w:r>
      <w:r w:rsidR="005E3319" w:rsidRPr="00DA3743">
        <w:rPr>
          <w:b/>
        </w:rPr>
        <w:t>JEW</w:t>
      </w:r>
      <w:r w:rsidR="005E3319" w:rsidRPr="00DA3743">
        <w:rPr>
          <w:b/>
          <w:spacing w:val="-12"/>
        </w:rPr>
        <w:t xml:space="preserve"> </w:t>
      </w:r>
      <w:r w:rsidR="005E3319" w:rsidRPr="00DA3743">
        <w:rPr>
          <w:b/>
        </w:rPr>
        <w:t>RESTRIZZJONIJIET</w:t>
      </w:r>
      <w:r w:rsidR="005E3319" w:rsidRPr="00DA3743">
        <w:rPr>
          <w:b/>
          <w:spacing w:val="-12"/>
        </w:rPr>
        <w:t xml:space="preserve"> </w:t>
      </w:r>
      <w:r w:rsidR="005E3319" w:rsidRPr="00DA3743">
        <w:rPr>
          <w:b/>
        </w:rPr>
        <w:t>RIGWARD IL-PROVVISTA U L-UŻU</w:t>
      </w:r>
    </w:p>
    <w:p w14:paraId="745F5C38" w14:textId="77777777" w:rsidR="00843B14" w:rsidRPr="00DA3743" w:rsidRDefault="00843B14" w:rsidP="006902F7">
      <w:pPr>
        <w:suppressAutoHyphens/>
      </w:pPr>
    </w:p>
    <w:p w14:paraId="745F5C39" w14:textId="59148E71" w:rsidR="00843B14" w:rsidRPr="00DA3743" w:rsidRDefault="0043744D" w:rsidP="006902F7">
      <w:pPr>
        <w:suppressAutoHyphens/>
        <w:ind w:left="1559" w:right="1559" w:hanging="567"/>
        <w:rPr>
          <w:b/>
        </w:rPr>
      </w:pPr>
      <w:r w:rsidRPr="00DA3743">
        <w:rPr>
          <w:b/>
        </w:rPr>
        <w:t>C.</w:t>
      </w:r>
      <w:r w:rsidRPr="00DA3743">
        <w:rPr>
          <w:b/>
        </w:rPr>
        <w:tab/>
      </w:r>
      <w:r w:rsidR="005E3319" w:rsidRPr="00DA3743">
        <w:rPr>
          <w:b/>
        </w:rPr>
        <w:t>KONDIZZJONIJIET U REKWIŻITI OĦRA TAL</w:t>
      </w:r>
      <w:r w:rsidR="007370BD" w:rsidRPr="00DA3743">
        <w:rPr>
          <w:b/>
        </w:rPr>
        <w:noBreakHyphen/>
      </w:r>
      <w:r w:rsidR="005E3319" w:rsidRPr="00DA3743">
        <w:rPr>
          <w:b/>
        </w:rPr>
        <w:t>AWTORIZZAZZJONI</w:t>
      </w:r>
      <w:r w:rsidR="005E3319" w:rsidRPr="00DA3743">
        <w:rPr>
          <w:b/>
          <w:spacing w:val="-14"/>
        </w:rPr>
        <w:t xml:space="preserve"> </w:t>
      </w:r>
      <w:r w:rsidR="005E3319" w:rsidRPr="00DA3743">
        <w:rPr>
          <w:b/>
        </w:rPr>
        <w:t>GĦAT-TQEGĦID</w:t>
      </w:r>
      <w:r w:rsidR="005E3319" w:rsidRPr="00DA3743">
        <w:rPr>
          <w:b/>
          <w:spacing w:val="-14"/>
        </w:rPr>
        <w:t xml:space="preserve"> </w:t>
      </w:r>
      <w:r w:rsidR="005E3319" w:rsidRPr="00DA3743">
        <w:rPr>
          <w:b/>
        </w:rPr>
        <w:t>FIS-SUQ</w:t>
      </w:r>
    </w:p>
    <w:p w14:paraId="745F5C3A" w14:textId="77777777" w:rsidR="00843B14" w:rsidRPr="00DA3743" w:rsidRDefault="00843B14" w:rsidP="006902F7">
      <w:pPr>
        <w:suppressAutoHyphens/>
      </w:pPr>
    </w:p>
    <w:p w14:paraId="745F5C3B" w14:textId="6FF7EA84" w:rsidR="00843B14" w:rsidRPr="00DA3743" w:rsidRDefault="0043744D" w:rsidP="006902F7">
      <w:pPr>
        <w:suppressAutoHyphens/>
        <w:ind w:left="1559" w:right="1559" w:hanging="567"/>
        <w:rPr>
          <w:b/>
          <w:spacing w:val="-2"/>
        </w:rPr>
      </w:pPr>
      <w:r w:rsidRPr="00DA3743">
        <w:rPr>
          <w:b/>
        </w:rPr>
        <w:t>D.</w:t>
      </w:r>
      <w:r w:rsidRPr="00DA3743">
        <w:rPr>
          <w:b/>
        </w:rPr>
        <w:tab/>
      </w:r>
      <w:r w:rsidR="005E3319" w:rsidRPr="00DA3743">
        <w:rPr>
          <w:b/>
        </w:rPr>
        <w:t>KONDIZZJONIJIET JEW RESTRIZZJONIJIET FIR- RIGWARD</w:t>
      </w:r>
      <w:r w:rsidR="005E3319" w:rsidRPr="00DA3743">
        <w:rPr>
          <w:b/>
          <w:spacing w:val="-7"/>
        </w:rPr>
        <w:t xml:space="preserve"> </w:t>
      </w:r>
      <w:r w:rsidR="005E3319" w:rsidRPr="00DA3743">
        <w:rPr>
          <w:b/>
        </w:rPr>
        <w:t>TAL-UŻU</w:t>
      </w:r>
      <w:r w:rsidR="005E3319" w:rsidRPr="00DA3743">
        <w:rPr>
          <w:b/>
          <w:spacing w:val="-6"/>
        </w:rPr>
        <w:t xml:space="preserve"> </w:t>
      </w:r>
      <w:r w:rsidR="005E3319" w:rsidRPr="00DA3743">
        <w:rPr>
          <w:b/>
        </w:rPr>
        <w:t>SIGUR</w:t>
      </w:r>
      <w:r w:rsidR="005E3319" w:rsidRPr="00DA3743">
        <w:rPr>
          <w:b/>
          <w:spacing w:val="-6"/>
        </w:rPr>
        <w:t xml:space="preserve"> </w:t>
      </w:r>
      <w:r w:rsidR="005E3319" w:rsidRPr="00DA3743">
        <w:rPr>
          <w:b/>
        </w:rPr>
        <w:t>U</w:t>
      </w:r>
      <w:r w:rsidR="005E3319" w:rsidRPr="00DA3743">
        <w:rPr>
          <w:b/>
          <w:spacing w:val="-6"/>
        </w:rPr>
        <w:t xml:space="preserve"> </w:t>
      </w:r>
      <w:r w:rsidR="005E3319" w:rsidRPr="00DA3743">
        <w:rPr>
          <w:b/>
        </w:rPr>
        <w:t>EFFIKAĊI</w:t>
      </w:r>
      <w:r w:rsidR="005E3319" w:rsidRPr="00DA3743">
        <w:rPr>
          <w:b/>
          <w:spacing w:val="-6"/>
        </w:rPr>
        <w:t xml:space="preserve"> </w:t>
      </w:r>
      <w:r w:rsidR="005E3319" w:rsidRPr="00DA3743">
        <w:rPr>
          <w:b/>
        </w:rPr>
        <w:t>TAL</w:t>
      </w:r>
      <w:r w:rsidR="007370BD" w:rsidRPr="00DA3743">
        <w:rPr>
          <w:b/>
        </w:rPr>
        <w:noBreakHyphen/>
      </w:r>
      <w:r w:rsidR="005E3319" w:rsidRPr="00DA3743">
        <w:rPr>
          <w:b/>
        </w:rPr>
        <w:t xml:space="preserve">PRODOTT </w:t>
      </w:r>
      <w:r w:rsidR="005E3319" w:rsidRPr="00DA3743">
        <w:rPr>
          <w:b/>
          <w:spacing w:val="-2"/>
        </w:rPr>
        <w:t>MEDIĊINALI</w:t>
      </w:r>
    </w:p>
    <w:p w14:paraId="745F5C3D" w14:textId="01D7BA01" w:rsidR="00843B14" w:rsidRPr="00DA3743" w:rsidRDefault="006F5116" w:rsidP="004C2696">
      <w:pPr>
        <w:pStyle w:val="TitleB"/>
      </w:pPr>
      <w:r w:rsidRPr="00DA3743">
        <w:rPr>
          <w:spacing w:val="-2"/>
        </w:rPr>
        <w:br w:type="page"/>
      </w:r>
      <w:bookmarkStart w:id="12" w:name="A._MANIFATTURI_TAS-SUSTANZA_BIJOLOĠIKA_A"/>
      <w:bookmarkEnd w:id="12"/>
      <w:r w:rsidR="0043744D" w:rsidRPr="00DA3743">
        <w:lastRenderedPageBreak/>
        <w:t>A.</w:t>
      </w:r>
      <w:r w:rsidR="0043744D" w:rsidRPr="00DA3743">
        <w:tab/>
      </w:r>
      <w:r w:rsidR="005E3319" w:rsidRPr="00DA3743">
        <w:t>MANIFATTUR</w:t>
      </w:r>
      <w:r w:rsidR="005E3319" w:rsidRPr="00DA3743">
        <w:rPr>
          <w:spacing w:val="-7"/>
        </w:rPr>
        <w:t xml:space="preserve"> </w:t>
      </w:r>
      <w:r w:rsidR="005E3319" w:rsidRPr="00DA3743">
        <w:t>TAS-SUSTANZA</w:t>
      </w:r>
      <w:r w:rsidR="005E3319" w:rsidRPr="00DA3743">
        <w:rPr>
          <w:spacing w:val="-8"/>
        </w:rPr>
        <w:t xml:space="preserve"> </w:t>
      </w:r>
      <w:r w:rsidR="005E3319" w:rsidRPr="00DA3743">
        <w:t>BIJOLOĠIKA</w:t>
      </w:r>
      <w:r w:rsidR="005E3319" w:rsidRPr="00DA3743">
        <w:rPr>
          <w:spacing w:val="-7"/>
        </w:rPr>
        <w:t xml:space="preserve"> </w:t>
      </w:r>
      <w:r w:rsidR="005E3319" w:rsidRPr="00DA3743">
        <w:t>ATTIVA</w:t>
      </w:r>
      <w:r w:rsidR="005E3319" w:rsidRPr="00DA3743">
        <w:rPr>
          <w:spacing w:val="-7"/>
        </w:rPr>
        <w:t xml:space="preserve"> </w:t>
      </w:r>
      <w:r w:rsidR="005E3319" w:rsidRPr="00DA3743">
        <w:t>U</w:t>
      </w:r>
      <w:r w:rsidR="005E3319" w:rsidRPr="00DA3743">
        <w:rPr>
          <w:spacing w:val="-7"/>
        </w:rPr>
        <w:t xml:space="preserve"> </w:t>
      </w:r>
      <w:r w:rsidR="005E3319" w:rsidRPr="00DA3743">
        <w:t>MANIFATTUR</w:t>
      </w:r>
      <w:r w:rsidR="00C00E3F" w:rsidRPr="00DA3743">
        <w:t>I</w:t>
      </w:r>
      <w:r w:rsidR="005E3319" w:rsidRPr="00DA3743">
        <w:t xml:space="preserve"> RESPONSABBLI GĦALL-ĦRUĠ TAL-LOTT</w:t>
      </w:r>
    </w:p>
    <w:p w14:paraId="745F5C3E" w14:textId="77777777" w:rsidR="00843B14" w:rsidRPr="00DA3743" w:rsidRDefault="00843B14" w:rsidP="006902F7">
      <w:pPr>
        <w:keepNext/>
        <w:suppressAutoHyphens/>
      </w:pPr>
    </w:p>
    <w:p w14:paraId="745F5C40" w14:textId="7774677A" w:rsidR="00843B14" w:rsidRPr="00DA3743" w:rsidRDefault="00C00E3F" w:rsidP="006902F7">
      <w:pPr>
        <w:keepNext/>
        <w:suppressAutoHyphens/>
      </w:pPr>
      <w:r w:rsidRPr="00DA3743">
        <w:rPr>
          <w:u w:val="single"/>
        </w:rPr>
        <w:t>Isem u indirizz tal-manifattur</w:t>
      </w:r>
      <w:r w:rsidRPr="00DA3743">
        <w:rPr>
          <w:spacing w:val="-14"/>
          <w:u w:val="single"/>
        </w:rPr>
        <w:t xml:space="preserve"> </w:t>
      </w:r>
      <w:r w:rsidR="005E3319" w:rsidRPr="00DA3743">
        <w:rPr>
          <w:u w:val="single"/>
        </w:rPr>
        <w:t>tas-sustanza</w:t>
      </w:r>
      <w:r w:rsidR="005E3319" w:rsidRPr="00DA3743">
        <w:rPr>
          <w:spacing w:val="-11"/>
          <w:u w:val="single"/>
        </w:rPr>
        <w:t xml:space="preserve"> </w:t>
      </w:r>
      <w:r w:rsidR="005E3319" w:rsidRPr="00DA3743">
        <w:rPr>
          <w:u w:val="single"/>
        </w:rPr>
        <w:t>bijoloġika</w:t>
      </w:r>
      <w:r w:rsidR="005E3319" w:rsidRPr="00DA3743">
        <w:rPr>
          <w:spacing w:val="-11"/>
          <w:u w:val="single"/>
        </w:rPr>
        <w:t xml:space="preserve"> </w:t>
      </w:r>
      <w:r w:rsidR="005E3319" w:rsidRPr="00DA3743">
        <w:rPr>
          <w:spacing w:val="-2"/>
          <w:u w:val="single"/>
        </w:rPr>
        <w:t>attiva</w:t>
      </w:r>
    </w:p>
    <w:p w14:paraId="352730BA" w14:textId="77777777" w:rsidR="00C00E3F" w:rsidRPr="00DA3743" w:rsidRDefault="00C00E3F" w:rsidP="006902F7">
      <w:pPr>
        <w:keepNext/>
        <w:suppressAutoHyphens/>
      </w:pPr>
      <w:r w:rsidRPr="00DA3743">
        <w:t>Immunex Rhode Island Corporation</w:t>
      </w:r>
    </w:p>
    <w:p w14:paraId="3B8520A5" w14:textId="77777777" w:rsidR="00C00E3F" w:rsidRPr="00DA3743" w:rsidRDefault="00C00E3F" w:rsidP="006902F7">
      <w:pPr>
        <w:keepNext/>
        <w:suppressAutoHyphens/>
      </w:pPr>
      <w:r w:rsidRPr="00DA3743">
        <w:t>40 Technology Way</w:t>
      </w:r>
    </w:p>
    <w:p w14:paraId="7D4221F2" w14:textId="77777777" w:rsidR="00C00E3F" w:rsidRPr="00DA3743" w:rsidRDefault="00C00E3F" w:rsidP="006902F7">
      <w:pPr>
        <w:keepNext/>
        <w:suppressAutoHyphens/>
      </w:pPr>
      <w:r w:rsidRPr="00DA3743">
        <w:t>West Greenwich</w:t>
      </w:r>
    </w:p>
    <w:p w14:paraId="6D1D301B" w14:textId="77777777" w:rsidR="00C00E3F" w:rsidRPr="00DA3743" w:rsidRDefault="00C00E3F" w:rsidP="006902F7">
      <w:pPr>
        <w:keepNext/>
        <w:suppressAutoHyphens/>
      </w:pPr>
      <w:r w:rsidRPr="00DA3743">
        <w:t>Rhode Island, 02817</w:t>
      </w:r>
    </w:p>
    <w:p w14:paraId="745F5C43" w14:textId="02B09F2C" w:rsidR="00843B14" w:rsidRPr="00DA3743" w:rsidRDefault="00C00E3F" w:rsidP="006902F7">
      <w:pPr>
        <w:suppressAutoHyphens/>
      </w:pPr>
      <w:r w:rsidRPr="00DA3743">
        <w:t>L-Istati Uniti</w:t>
      </w:r>
    </w:p>
    <w:p w14:paraId="745F5C44" w14:textId="77777777" w:rsidR="00843B14" w:rsidRPr="00DA3743" w:rsidRDefault="00843B14" w:rsidP="006902F7">
      <w:pPr>
        <w:suppressAutoHyphens/>
      </w:pPr>
    </w:p>
    <w:p w14:paraId="745F5C49" w14:textId="25D3DEA1" w:rsidR="00843B14" w:rsidRPr="00DA3743" w:rsidRDefault="005E3319" w:rsidP="006902F7">
      <w:pPr>
        <w:keepNext/>
        <w:suppressAutoHyphens/>
      </w:pPr>
      <w:r w:rsidRPr="00DA3743">
        <w:rPr>
          <w:u w:val="single"/>
        </w:rPr>
        <w:t>Isem</w:t>
      </w:r>
      <w:r w:rsidRPr="00DA3743">
        <w:rPr>
          <w:spacing w:val="-10"/>
          <w:u w:val="single"/>
        </w:rPr>
        <w:t xml:space="preserve"> </w:t>
      </w:r>
      <w:r w:rsidRPr="00DA3743">
        <w:rPr>
          <w:u w:val="single"/>
        </w:rPr>
        <w:t>u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indirizz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tal-manifattur</w:t>
      </w:r>
      <w:r w:rsidR="00C00E3F" w:rsidRPr="00DA3743">
        <w:rPr>
          <w:u w:val="single"/>
        </w:rPr>
        <w:t>i</w:t>
      </w:r>
      <w:r w:rsidRPr="00DA3743">
        <w:rPr>
          <w:spacing w:val="-10"/>
          <w:u w:val="single"/>
        </w:rPr>
        <w:t xml:space="preserve"> </w:t>
      </w:r>
      <w:r w:rsidRPr="00DA3743">
        <w:rPr>
          <w:u w:val="single"/>
        </w:rPr>
        <w:t>responsabbli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għall-ħruġ</w:t>
      </w:r>
      <w:r w:rsidRPr="00DA3743">
        <w:rPr>
          <w:spacing w:val="-9"/>
          <w:u w:val="single"/>
        </w:rPr>
        <w:t xml:space="preserve"> </w:t>
      </w:r>
      <w:r w:rsidRPr="00DA3743">
        <w:rPr>
          <w:u w:val="single"/>
        </w:rPr>
        <w:t>tal-</w:t>
      </w:r>
      <w:r w:rsidRPr="00DA3743">
        <w:rPr>
          <w:spacing w:val="-2"/>
          <w:u w:val="single"/>
        </w:rPr>
        <w:t>lott.</w:t>
      </w:r>
    </w:p>
    <w:p w14:paraId="02D4B602" w14:textId="77777777" w:rsidR="00C00E3F" w:rsidRPr="00DA3743" w:rsidRDefault="00C00E3F" w:rsidP="006902F7">
      <w:pPr>
        <w:keepNext/>
        <w:suppressAutoHyphens/>
      </w:pPr>
      <w:r w:rsidRPr="00DA3743">
        <w:t>Amgen Technology (Ireland) UC,</w:t>
      </w:r>
    </w:p>
    <w:p w14:paraId="35571C41" w14:textId="77777777" w:rsidR="00C00E3F" w:rsidRPr="00DA3743" w:rsidRDefault="00C00E3F" w:rsidP="006902F7">
      <w:pPr>
        <w:keepNext/>
        <w:suppressAutoHyphens/>
      </w:pPr>
      <w:r w:rsidRPr="00DA3743">
        <w:t>Pottery Road,</w:t>
      </w:r>
    </w:p>
    <w:p w14:paraId="69E3C5ED" w14:textId="77777777" w:rsidR="00C00E3F" w:rsidRPr="00DA3743" w:rsidRDefault="00C00E3F" w:rsidP="006902F7">
      <w:pPr>
        <w:keepNext/>
        <w:suppressAutoHyphens/>
      </w:pPr>
      <w:r w:rsidRPr="00DA3743">
        <w:t>Dun Laoghaire,</w:t>
      </w:r>
    </w:p>
    <w:p w14:paraId="622CFD8C" w14:textId="77777777" w:rsidR="00C00E3F" w:rsidRPr="00DA3743" w:rsidRDefault="00C00E3F" w:rsidP="006902F7">
      <w:pPr>
        <w:keepNext/>
        <w:suppressAutoHyphens/>
      </w:pPr>
      <w:r w:rsidRPr="00DA3743">
        <w:t>Co Dublin,</w:t>
      </w:r>
    </w:p>
    <w:p w14:paraId="7307C5A3" w14:textId="5EDB24E2" w:rsidR="00C00E3F" w:rsidRDefault="00C00E3F" w:rsidP="006902F7">
      <w:pPr>
        <w:keepNext/>
        <w:suppressAutoHyphens/>
      </w:pPr>
      <w:r w:rsidRPr="00DA3743">
        <w:t>L-Irlanda</w:t>
      </w:r>
    </w:p>
    <w:p w14:paraId="19F87417" w14:textId="77777777" w:rsidR="006363C7" w:rsidRDefault="006363C7" w:rsidP="006363C7">
      <w:pPr>
        <w:keepNext/>
        <w:suppressAutoHyphens/>
      </w:pPr>
    </w:p>
    <w:p w14:paraId="1A69D3B3" w14:textId="733A2DB5" w:rsidR="006363C7" w:rsidRDefault="006363C7" w:rsidP="006363C7">
      <w:pPr>
        <w:keepNext/>
        <w:suppressAutoHyphens/>
      </w:pPr>
      <w:r>
        <w:t xml:space="preserve">Amgen Europe B.V. </w:t>
      </w:r>
    </w:p>
    <w:p w14:paraId="68EB2F39" w14:textId="77777777" w:rsidR="006363C7" w:rsidRDefault="006363C7" w:rsidP="006363C7">
      <w:pPr>
        <w:keepNext/>
        <w:suppressAutoHyphens/>
      </w:pPr>
      <w:r>
        <w:t xml:space="preserve">Minervum 7061 </w:t>
      </w:r>
    </w:p>
    <w:p w14:paraId="217F9C90" w14:textId="77777777" w:rsidR="006363C7" w:rsidRDefault="006363C7" w:rsidP="006363C7">
      <w:pPr>
        <w:keepNext/>
        <w:suppressAutoHyphens/>
      </w:pPr>
      <w:r>
        <w:t xml:space="preserve">4817 ZK Breda </w:t>
      </w:r>
    </w:p>
    <w:p w14:paraId="4C060F67" w14:textId="37A607A5" w:rsidR="005277AC" w:rsidRPr="00DA3743" w:rsidRDefault="006363C7" w:rsidP="006363C7">
      <w:pPr>
        <w:keepNext/>
        <w:suppressAutoHyphens/>
      </w:pPr>
      <w:r>
        <w:t>L-Olanda</w:t>
      </w:r>
    </w:p>
    <w:p w14:paraId="0C35FFFE" w14:textId="77777777" w:rsidR="00C00E3F" w:rsidRPr="00DA3743" w:rsidRDefault="00C00E3F" w:rsidP="006902F7">
      <w:pPr>
        <w:keepNext/>
        <w:suppressAutoHyphens/>
      </w:pPr>
    </w:p>
    <w:p w14:paraId="0EAA7DD5" w14:textId="77777777" w:rsidR="00C00E3F" w:rsidRPr="00DA3743" w:rsidRDefault="00C00E3F" w:rsidP="006902F7">
      <w:pPr>
        <w:keepNext/>
        <w:suppressAutoHyphens/>
      </w:pPr>
      <w:r w:rsidRPr="00DA3743">
        <w:t>Amgen NV</w:t>
      </w:r>
    </w:p>
    <w:p w14:paraId="3DA9FD97" w14:textId="77777777" w:rsidR="00C00E3F" w:rsidRPr="00DA3743" w:rsidRDefault="00C00E3F" w:rsidP="006902F7">
      <w:pPr>
        <w:keepNext/>
        <w:suppressAutoHyphens/>
      </w:pPr>
      <w:r w:rsidRPr="00DA3743">
        <w:t>Telecomlaan 5-7</w:t>
      </w:r>
    </w:p>
    <w:p w14:paraId="3D725FF3" w14:textId="77777777" w:rsidR="00C00E3F" w:rsidRPr="00DA3743" w:rsidRDefault="00C00E3F" w:rsidP="006902F7">
      <w:pPr>
        <w:keepNext/>
        <w:suppressAutoHyphens/>
      </w:pPr>
      <w:r w:rsidRPr="00DA3743">
        <w:t>1831 Diegem</w:t>
      </w:r>
    </w:p>
    <w:p w14:paraId="765BB67B" w14:textId="42D1DE92" w:rsidR="00C00E3F" w:rsidRPr="00DA3743" w:rsidRDefault="00C00E3F" w:rsidP="006902F7">
      <w:pPr>
        <w:keepNext/>
        <w:suppressAutoHyphens/>
      </w:pPr>
      <w:r w:rsidRPr="00DA3743">
        <w:t>Il-Belġju</w:t>
      </w:r>
    </w:p>
    <w:p w14:paraId="5A375443" w14:textId="77777777" w:rsidR="00C00E3F" w:rsidRPr="00DA3743" w:rsidRDefault="00C00E3F" w:rsidP="006902F7">
      <w:pPr>
        <w:keepNext/>
        <w:suppressAutoHyphens/>
      </w:pPr>
    </w:p>
    <w:p w14:paraId="09B63442" w14:textId="5D7EDCA7" w:rsidR="00C00E3F" w:rsidRPr="00DA3743" w:rsidRDefault="00C00E3F" w:rsidP="006902F7">
      <w:pPr>
        <w:keepNext/>
        <w:suppressAutoHyphens/>
      </w:pPr>
      <w:r w:rsidRPr="00DA3743">
        <w:t>Fuq il-fuljett ta’ tagħrif tal-prodott mediċinali għandu jkun hemm l-isem u l-indirizz tal-manifattur responsabbli għall-ħruġ tal-lott ikkonċernat.</w:t>
      </w:r>
    </w:p>
    <w:p w14:paraId="6CF7CD45" w14:textId="77777777" w:rsidR="00C00E3F" w:rsidRPr="00DA3743" w:rsidRDefault="00C00E3F" w:rsidP="006902F7">
      <w:pPr>
        <w:keepNext/>
        <w:suppressAutoHyphens/>
      </w:pPr>
    </w:p>
    <w:p w14:paraId="745F5C4D" w14:textId="77777777" w:rsidR="00843B14" w:rsidRPr="00DA3743" w:rsidRDefault="00843B14" w:rsidP="006902F7">
      <w:pPr>
        <w:suppressAutoHyphens/>
      </w:pPr>
    </w:p>
    <w:p w14:paraId="745F5C4E" w14:textId="68A7E8BF" w:rsidR="00843B14" w:rsidRPr="00DA3743" w:rsidRDefault="0043744D" w:rsidP="006902F7">
      <w:pPr>
        <w:pStyle w:val="TitleB"/>
        <w:keepNext/>
        <w:suppressAutoHyphens/>
      </w:pPr>
      <w:bookmarkStart w:id="13" w:name="B._KONDIZZJONIJIET_JEW_RESTRIZZJONIJIET_"/>
      <w:bookmarkEnd w:id="13"/>
      <w:r w:rsidRPr="00DA3743">
        <w:t>B</w:t>
      </w:r>
      <w:r w:rsidR="00E61E5F" w:rsidRPr="00DA3743">
        <w:t>.</w:t>
      </w:r>
      <w:r w:rsidRPr="00DA3743">
        <w:tab/>
      </w:r>
      <w:r w:rsidR="005E3319" w:rsidRPr="00DA3743">
        <w:t>KONDIZZJONIJIET</w:t>
      </w:r>
      <w:r w:rsidR="005E3319" w:rsidRPr="00DA3743">
        <w:rPr>
          <w:spacing w:val="-6"/>
        </w:rPr>
        <w:t xml:space="preserve"> </w:t>
      </w:r>
      <w:r w:rsidR="005E3319" w:rsidRPr="00DA3743">
        <w:t>JEW</w:t>
      </w:r>
      <w:r w:rsidR="005E3319" w:rsidRPr="00DA3743">
        <w:rPr>
          <w:spacing w:val="-6"/>
        </w:rPr>
        <w:t xml:space="preserve"> </w:t>
      </w:r>
      <w:r w:rsidR="005E3319" w:rsidRPr="00DA3743">
        <w:t>RESTRIZZJONIJIET</w:t>
      </w:r>
      <w:r w:rsidR="005E3319" w:rsidRPr="00DA3743">
        <w:rPr>
          <w:spacing w:val="-6"/>
        </w:rPr>
        <w:t xml:space="preserve"> </w:t>
      </w:r>
      <w:r w:rsidR="005E3319" w:rsidRPr="00DA3743">
        <w:t>RIGWARD</w:t>
      </w:r>
      <w:r w:rsidR="005E3319" w:rsidRPr="00DA3743">
        <w:rPr>
          <w:spacing w:val="-6"/>
        </w:rPr>
        <w:t xml:space="preserve"> </w:t>
      </w:r>
      <w:r w:rsidR="005E3319" w:rsidRPr="00DA3743">
        <w:t>IL-PROVVISTA</w:t>
      </w:r>
      <w:r w:rsidR="005E3319" w:rsidRPr="00DA3743">
        <w:rPr>
          <w:spacing w:val="-7"/>
        </w:rPr>
        <w:t xml:space="preserve"> </w:t>
      </w:r>
      <w:r w:rsidR="005E3319" w:rsidRPr="00DA3743">
        <w:t>U</w:t>
      </w:r>
      <w:r w:rsidR="005E3319" w:rsidRPr="00DA3743">
        <w:rPr>
          <w:spacing w:val="-7"/>
        </w:rPr>
        <w:t xml:space="preserve"> </w:t>
      </w:r>
      <w:r w:rsidR="005E3319" w:rsidRPr="00DA3743">
        <w:t>L</w:t>
      </w:r>
      <w:r w:rsidR="007370BD" w:rsidRPr="00DA3743">
        <w:noBreakHyphen/>
      </w:r>
      <w:r w:rsidR="005E3319" w:rsidRPr="00DA3743">
        <w:rPr>
          <w:spacing w:val="-4"/>
        </w:rPr>
        <w:t>UŻU</w:t>
      </w:r>
    </w:p>
    <w:p w14:paraId="745F5C4F" w14:textId="77777777" w:rsidR="00843B14" w:rsidRPr="00DA3743" w:rsidRDefault="00843B14" w:rsidP="006902F7">
      <w:pPr>
        <w:keepNext/>
        <w:suppressAutoHyphens/>
        <w:rPr>
          <w:bCs/>
        </w:rPr>
      </w:pPr>
    </w:p>
    <w:p w14:paraId="745F5C50" w14:textId="37ADE5C9" w:rsidR="00843B14" w:rsidRPr="00DA3743" w:rsidRDefault="005E3319" w:rsidP="006902F7">
      <w:pPr>
        <w:suppressAutoHyphens/>
      </w:pPr>
      <w:r w:rsidRPr="00DA3743">
        <w:t>Prodott</w:t>
      </w:r>
      <w:r w:rsidRPr="00DA3743">
        <w:rPr>
          <w:spacing w:val="-2"/>
        </w:rPr>
        <w:t xml:space="preserve"> </w:t>
      </w:r>
      <w:r w:rsidRPr="00DA3743">
        <w:t>mediċinali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1"/>
        </w:rPr>
        <w:t xml:space="preserve"> </w:t>
      </w:r>
      <w:r w:rsidRPr="00DA3743">
        <w:t>jingħata</w:t>
      </w:r>
      <w:r w:rsidRPr="00DA3743">
        <w:rPr>
          <w:spacing w:val="-1"/>
        </w:rPr>
        <w:t xml:space="preserve"> </w:t>
      </w:r>
      <w:r w:rsidRPr="00DA3743">
        <w:t>b</w:t>
      </w:r>
      <w:r w:rsidR="0099423B" w:rsidRPr="00DA3743">
        <w:t>’</w:t>
      </w:r>
      <w:r w:rsidRPr="00DA3743">
        <w:t>riċetta</w:t>
      </w:r>
      <w:r w:rsidRPr="00DA3743">
        <w:rPr>
          <w:spacing w:val="-2"/>
        </w:rPr>
        <w:t xml:space="preserve"> </w:t>
      </w:r>
      <w:r w:rsidRPr="00DA3743">
        <w:t>ristretta</w:t>
      </w:r>
      <w:r w:rsidRPr="00DA3743">
        <w:rPr>
          <w:spacing w:val="-2"/>
        </w:rPr>
        <w:t xml:space="preserve"> </w:t>
      </w:r>
      <w:r w:rsidRPr="00DA3743">
        <w:t>tat-tabib</w:t>
      </w:r>
      <w:r w:rsidRPr="00DA3743">
        <w:rPr>
          <w:spacing w:val="-2"/>
        </w:rPr>
        <w:t xml:space="preserve"> </w:t>
      </w:r>
      <w:r w:rsidRPr="00DA3743">
        <w:t>(ara</w:t>
      </w:r>
      <w:r w:rsidRPr="00DA3743">
        <w:rPr>
          <w:spacing w:val="-2"/>
        </w:rPr>
        <w:t xml:space="preserve"> </w:t>
      </w:r>
      <w:r w:rsidRPr="00DA3743">
        <w:t>Anness</w:t>
      </w:r>
      <w:r w:rsidRPr="00DA3743">
        <w:rPr>
          <w:spacing w:val="-2"/>
        </w:rPr>
        <w:t xml:space="preserve"> </w:t>
      </w:r>
      <w:r w:rsidRPr="00DA3743">
        <w:t>I:</w:t>
      </w:r>
      <w:r w:rsidRPr="00DA3743">
        <w:rPr>
          <w:spacing w:val="-2"/>
        </w:rPr>
        <w:t xml:space="preserve"> </w:t>
      </w:r>
      <w:r w:rsidRPr="00DA3743">
        <w:t>Sommarju</w:t>
      </w:r>
      <w:r w:rsidRPr="00DA3743">
        <w:rPr>
          <w:spacing w:val="-2"/>
        </w:rPr>
        <w:t xml:space="preserve"> </w:t>
      </w:r>
      <w:r w:rsidRPr="00DA3743">
        <w:t>tal-</w:t>
      </w:r>
      <w:r w:rsidRPr="00DA3743">
        <w:rPr>
          <w:spacing w:val="-5"/>
        </w:rPr>
        <w:t xml:space="preserve"> </w:t>
      </w:r>
      <w:r w:rsidRPr="00DA3743">
        <w:t>Karatteristiċi</w:t>
      </w:r>
      <w:r w:rsidRPr="00DA3743">
        <w:rPr>
          <w:spacing w:val="-2"/>
        </w:rPr>
        <w:t xml:space="preserve"> </w:t>
      </w:r>
      <w:r w:rsidRPr="00DA3743">
        <w:t>tal</w:t>
      </w:r>
      <w:r w:rsidR="007370BD" w:rsidRPr="00DA3743">
        <w:noBreakHyphen/>
      </w:r>
      <w:r w:rsidRPr="00DA3743">
        <w:t>Prodott, sezzjoni</w:t>
      </w:r>
      <w:r w:rsidR="004F3189" w:rsidRPr="00DA3743">
        <w:t> </w:t>
      </w:r>
      <w:r w:rsidRPr="00DA3743">
        <w:t>4.2).</w:t>
      </w:r>
    </w:p>
    <w:p w14:paraId="745F5C51" w14:textId="77777777" w:rsidR="00843B14" w:rsidRDefault="00843B14" w:rsidP="006902F7">
      <w:pPr>
        <w:suppressAutoHyphens/>
      </w:pPr>
    </w:p>
    <w:p w14:paraId="7D6EEECB" w14:textId="77777777" w:rsidR="005B20D2" w:rsidRPr="00DA3743" w:rsidRDefault="005B20D2" w:rsidP="006902F7">
      <w:pPr>
        <w:suppressAutoHyphens/>
      </w:pPr>
    </w:p>
    <w:p w14:paraId="745F5C52" w14:textId="53D1248D" w:rsidR="00843B14" w:rsidRPr="00DA3743" w:rsidRDefault="0043744D" w:rsidP="006902F7">
      <w:pPr>
        <w:pStyle w:val="TitleB"/>
        <w:keepNext/>
        <w:suppressAutoHyphens/>
      </w:pPr>
      <w:bookmarkStart w:id="14" w:name="C._KONDIZZJONIJIET_U_REKWIŻITI_OĦRA_TAL-"/>
      <w:bookmarkEnd w:id="14"/>
      <w:r w:rsidRPr="00DA3743">
        <w:t>C.</w:t>
      </w:r>
      <w:r w:rsidRPr="00DA3743">
        <w:tab/>
      </w:r>
      <w:r w:rsidR="005E3319" w:rsidRPr="00DA3743">
        <w:t>KONDIZZJONIJIET</w:t>
      </w:r>
      <w:r w:rsidR="005E3319" w:rsidRPr="00DA3743">
        <w:rPr>
          <w:spacing w:val="-7"/>
        </w:rPr>
        <w:t xml:space="preserve"> </w:t>
      </w:r>
      <w:r w:rsidR="005E3319" w:rsidRPr="00DA3743">
        <w:t>U</w:t>
      </w:r>
      <w:r w:rsidR="005E3319" w:rsidRPr="00DA3743">
        <w:rPr>
          <w:spacing w:val="-7"/>
        </w:rPr>
        <w:t xml:space="preserve"> </w:t>
      </w:r>
      <w:r w:rsidR="005E3319" w:rsidRPr="00DA3743">
        <w:t>REKWIŻITI</w:t>
      </w:r>
      <w:r w:rsidR="005E3319" w:rsidRPr="00DA3743">
        <w:rPr>
          <w:spacing w:val="-6"/>
        </w:rPr>
        <w:t xml:space="preserve"> </w:t>
      </w:r>
      <w:r w:rsidR="005E3319" w:rsidRPr="00DA3743">
        <w:t>OĦRA</w:t>
      </w:r>
      <w:r w:rsidR="005E3319" w:rsidRPr="00DA3743">
        <w:rPr>
          <w:spacing w:val="-7"/>
        </w:rPr>
        <w:t xml:space="preserve"> </w:t>
      </w:r>
      <w:r w:rsidR="005E3319" w:rsidRPr="00DA3743">
        <w:t>TAL-AWTORIZZAZZJONI</w:t>
      </w:r>
      <w:r w:rsidR="005E3319" w:rsidRPr="00DA3743">
        <w:rPr>
          <w:spacing w:val="-7"/>
        </w:rPr>
        <w:t xml:space="preserve"> </w:t>
      </w:r>
      <w:r w:rsidR="005E3319" w:rsidRPr="00DA3743">
        <w:t>GĦAT</w:t>
      </w:r>
      <w:r w:rsidR="007370BD" w:rsidRPr="00DA3743">
        <w:noBreakHyphen/>
      </w:r>
      <w:r w:rsidR="005E3319" w:rsidRPr="00DA3743">
        <w:t>TQEGĦID FIS-SUQ</w:t>
      </w:r>
    </w:p>
    <w:p w14:paraId="745F5C53" w14:textId="77777777" w:rsidR="00843B14" w:rsidRPr="00DA3743" w:rsidRDefault="00843B14" w:rsidP="006902F7">
      <w:pPr>
        <w:keepNext/>
        <w:suppressAutoHyphens/>
      </w:pPr>
    </w:p>
    <w:p w14:paraId="745F5C54" w14:textId="31001ABF" w:rsidR="00843B14" w:rsidRPr="00DA3743" w:rsidRDefault="005E3319" w:rsidP="006902F7">
      <w:pPr>
        <w:keepNext/>
        <w:numPr>
          <w:ilvl w:val="0"/>
          <w:numId w:val="99"/>
        </w:numPr>
        <w:suppressAutoHyphens/>
        <w:ind w:left="567" w:hanging="567"/>
      </w:pPr>
      <w:r w:rsidRPr="00DA3743">
        <w:rPr>
          <w:b/>
          <w:bCs/>
        </w:rPr>
        <w:t>Rapporti</w:t>
      </w:r>
      <w:r w:rsidRPr="00DA3743">
        <w:rPr>
          <w:b/>
          <w:bCs/>
          <w:spacing w:val="-11"/>
        </w:rPr>
        <w:t xml:space="preserve"> </w:t>
      </w:r>
      <w:r w:rsidRPr="00DA3743">
        <w:rPr>
          <w:b/>
          <w:bCs/>
        </w:rPr>
        <w:t>perjodiċi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aġġornati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dwar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is-sigurtà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  <w:spacing w:val="-2"/>
        </w:rPr>
        <w:t>(PSURs)</w:t>
      </w:r>
    </w:p>
    <w:p w14:paraId="745F5C55" w14:textId="77777777" w:rsidR="00843B14" w:rsidRPr="00DA3743" w:rsidRDefault="00843B14" w:rsidP="006902F7">
      <w:pPr>
        <w:suppressAutoHyphens/>
      </w:pPr>
    </w:p>
    <w:p w14:paraId="745F5C56" w14:textId="77777777" w:rsidR="00843B14" w:rsidRPr="00DA3743" w:rsidRDefault="005E3319" w:rsidP="006902F7">
      <w:pPr>
        <w:suppressAutoHyphens/>
      </w:pPr>
      <w:r w:rsidRPr="00DA3743">
        <w:t>Ir-rekwiżiti</w:t>
      </w:r>
      <w:r w:rsidRPr="00DA3743">
        <w:rPr>
          <w:spacing w:val="-2"/>
        </w:rPr>
        <w:t xml:space="preserve"> </w:t>
      </w:r>
      <w:r w:rsidRPr="00DA3743">
        <w:t>biex</w:t>
      </w:r>
      <w:r w:rsidRPr="00DA3743">
        <w:rPr>
          <w:spacing w:val="-2"/>
        </w:rPr>
        <w:t xml:space="preserve"> </w:t>
      </w:r>
      <w:r w:rsidRPr="00DA3743">
        <w:t>jiġu</w:t>
      </w:r>
      <w:r w:rsidRPr="00DA3743">
        <w:rPr>
          <w:spacing w:val="-3"/>
        </w:rPr>
        <w:t xml:space="preserve"> </w:t>
      </w:r>
      <w:r w:rsidRPr="00DA3743">
        <w:t>ppreżentati</w:t>
      </w:r>
      <w:r w:rsidRPr="00DA3743">
        <w:rPr>
          <w:spacing w:val="-3"/>
        </w:rPr>
        <w:t xml:space="preserve"> </w:t>
      </w:r>
      <w:r w:rsidRPr="00DA3743">
        <w:t>PSURs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il-prodott</w:t>
      </w:r>
      <w:r w:rsidRPr="00DA3743">
        <w:rPr>
          <w:spacing w:val="-3"/>
        </w:rPr>
        <w:t xml:space="preserve"> </w:t>
      </w:r>
      <w:r w:rsidRPr="00DA3743">
        <w:t>mediċinali</w:t>
      </w:r>
      <w:r w:rsidRPr="00DA3743">
        <w:rPr>
          <w:spacing w:val="-3"/>
        </w:rPr>
        <w:t xml:space="preserve"> </w:t>
      </w:r>
      <w:r w:rsidRPr="00DA3743">
        <w:t>huma</w:t>
      </w:r>
      <w:r w:rsidRPr="00DA3743">
        <w:rPr>
          <w:spacing w:val="-3"/>
        </w:rPr>
        <w:t xml:space="preserve"> </w:t>
      </w:r>
      <w:r w:rsidRPr="00DA3743">
        <w:t>mniżżla</w:t>
      </w:r>
      <w:r w:rsidRPr="00DA3743">
        <w:rPr>
          <w:spacing w:val="-3"/>
        </w:rPr>
        <w:t xml:space="preserve"> </w:t>
      </w:r>
      <w:r w:rsidRPr="00DA3743">
        <w:t>fil-lista</w:t>
      </w:r>
      <w:r w:rsidRPr="00DA3743">
        <w:rPr>
          <w:spacing w:val="-2"/>
        </w:rPr>
        <w:t xml:space="preserve"> </w:t>
      </w:r>
      <w:r w:rsidRPr="00DA3743">
        <w:t>tad-dati ta’ referenza tal-Unjoni (lista EURD) prevista skont l-Artikolu 107c(7) tad-Direttiva 2001/83/KE u kwalunkwe aġġornament sussegwenti ppubblikat fuq il-portal elettroniku Ewropew tal-mediċini.</w:t>
      </w:r>
    </w:p>
    <w:p w14:paraId="745F5C57" w14:textId="77777777" w:rsidR="00843B14" w:rsidRPr="00DA3743" w:rsidRDefault="00843B14" w:rsidP="006902F7">
      <w:pPr>
        <w:suppressAutoHyphens/>
      </w:pPr>
    </w:p>
    <w:p w14:paraId="745F5C58" w14:textId="77777777" w:rsidR="00843B14" w:rsidRPr="00DA3743" w:rsidRDefault="00843B14" w:rsidP="006902F7">
      <w:pPr>
        <w:suppressAutoHyphens/>
      </w:pPr>
    </w:p>
    <w:p w14:paraId="745F5C59" w14:textId="6D9B026E" w:rsidR="00843B14" w:rsidRPr="00DA3743" w:rsidRDefault="0043744D" w:rsidP="006902F7">
      <w:pPr>
        <w:pStyle w:val="TitleB"/>
        <w:keepNext/>
        <w:suppressAutoHyphens/>
      </w:pPr>
      <w:bookmarkStart w:id="15" w:name="D._KONDIZZJONIJIET_JEW_RESTRIZZJONIJIET_"/>
      <w:bookmarkEnd w:id="15"/>
      <w:r w:rsidRPr="00DA3743">
        <w:t>D.</w:t>
      </w:r>
      <w:r w:rsidRPr="00DA3743">
        <w:tab/>
      </w:r>
      <w:r w:rsidR="005E3319" w:rsidRPr="00DA3743">
        <w:t>KONDIZZJONIJIET</w:t>
      </w:r>
      <w:r w:rsidR="005E3319" w:rsidRPr="00DA3743">
        <w:rPr>
          <w:spacing w:val="-5"/>
        </w:rPr>
        <w:t xml:space="preserve"> </w:t>
      </w:r>
      <w:r w:rsidR="005E3319" w:rsidRPr="00DA3743">
        <w:t>JEW</w:t>
      </w:r>
      <w:r w:rsidR="005E3319" w:rsidRPr="00DA3743">
        <w:rPr>
          <w:spacing w:val="-5"/>
        </w:rPr>
        <w:t xml:space="preserve"> </w:t>
      </w:r>
      <w:r w:rsidR="005E3319" w:rsidRPr="00DA3743">
        <w:t>RESTRIZZJONIJIET</w:t>
      </w:r>
      <w:r w:rsidR="005E3319" w:rsidRPr="00DA3743">
        <w:rPr>
          <w:spacing w:val="-5"/>
        </w:rPr>
        <w:t xml:space="preserve"> </w:t>
      </w:r>
      <w:r w:rsidR="005E3319" w:rsidRPr="00DA3743">
        <w:t>FIR-RIGWARD</w:t>
      </w:r>
      <w:r w:rsidR="005E3319" w:rsidRPr="00DA3743">
        <w:rPr>
          <w:spacing w:val="-6"/>
        </w:rPr>
        <w:t xml:space="preserve"> </w:t>
      </w:r>
      <w:r w:rsidR="005E3319" w:rsidRPr="00DA3743">
        <w:t>TAL-UŻU</w:t>
      </w:r>
      <w:r w:rsidR="005E3319" w:rsidRPr="00DA3743">
        <w:rPr>
          <w:spacing w:val="-6"/>
        </w:rPr>
        <w:t xml:space="preserve"> </w:t>
      </w:r>
      <w:r w:rsidR="005E3319" w:rsidRPr="00DA3743">
        <w:t>SIGUR</w:t>
      </w:r>
      <w:r w:rsidR="005E3319" w:rsidRPr="00DA3743">
        <w:rPr>
          <w:spacing w:val="-6"/>
        </w:rPr>
        <w:t xml:space="preserve"> </w:t>
      </w:r>
      <w:r w:rsidR="005E3319" w:rsidRPr="00DA3743">
        <w:t>U EFFIKAĊI TAL-PRODOTT MEDIĊINALI</w:t>
      </w:r>
    </w:p>
    <w:p w14:paraId="745F5C5A" w14:textId="77777777" w:rsidR="00843B14" w:rsidRPr="00DA3743" w:rsidRDefault="00843B14" w:rsidP="006902F7">
      <w:pPr>
        <w:keepNext/>
        <w:suppressAutoHyphens/>
      </w:pPr>
    </w:p>
    <w:p w14:paraId="745F5C5B" w14:textId="500E4B43" w:rsidR="00843B14" w:rsidRPr="00DA3743" w:rsidRDefault="005E3319" w:rsidP="006902F7">
      <w:pPr>
        <w:keepNext/>
        <w:numPr>
          <w:ilvl w:val="0"/>
          <w:numId w:val="99"/>
        </w:numPr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Pjan tal-ġestjoni tar-riskju (RMP)</w:t>
      </w:r>
    </w:p>
    <w:p w14:paraId="1B773E22" w14:textId="77777777" w:rsidR="0043744D" w:rsidRPr="00DA3743" w:rsidRDefault="0043744D" w:rsidP="006902F7">
      <w:pPr>
        <w:keepNext/>
        <w:suppressAutoHyphens/>
      </w:pPr>
    </w:p>
    <w:p w14:paraId="745F5C5C" w14:textId="585273C6" w:rsidR="00843B14" w:rsidRPr="00DA3743" w:rsidRDefault="005E3319" w:rsidP="006902F7">
      <w:pPr>
        <w:suppressAutoHyphens/>
      </w:pPr>
      <w:r w:rsidRPr="00DA3743">
        <w:t>Id-detentur</w:t>
      </w:r>
      <w:r w:rsidRPr="00DA3743">
        <w:rPr>
          <w:spacing w:val="-3"/>
        </w:rPr>
        <w:t xml:space="preserve"> </w:t>
      </w:r>
      <w:r w:rsidRPr="00DA3743">
        <w:t>tal-awtorizzazzjoni</w:t>
      </w:r>
      <w:r w:rsidRPr="00DA3743">
        <w:rPr>
          <w:spacing w:val="-4"/>
        </w:rPr>
        <w:t xml:space="preserve"> </w:t>
      </w:r>
      <w:r w:rsidRPr="00DA3743">
        <w:t>għat-tqegħid</w:t>
      </w:r>
      <w:r w:rsidRPr="00DA3743">
        <w:rPr>
          <w:spacing w:val="-3"/>
        </w:rPr>
        <w:t xml:space="preserve"> </w:t>
      </w:r>
      <w:r w:rsidRPr="00DA3743">
        <w:t>fis-suq</w:t>
      </w:r>
      <w:r w:rsidRPr="00DA3743">
        <w:rPr>
          <w:spacing w:val="-3"/>
        </w:rPr>
        <w:t xml:space="preserve"> </w:t>
      </w:r>
      <w:r w:rsidRPr="00DA3743">
        <w:t>(MAH)</w:t>
      </w:r>
      <w:r w:rsidRPr="00DA3743">
        <w:rPr>
          <w:spacing w:val="-3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jwettaq</w:t>
      </w:r>
      <w:r w:rsidRPr="00DA3743">
        <w:rPr>
          <w:spacing w:val="-4"/>
        </w:rPr>
        <w:t xml:space="preserve"> </w:t>
      </w:r>
      <w:r w:rsidRPr="00DA3743">
        <w:t>l-attivitajiet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l-interventi meħtieġa ta’ farmakoviġilanza dettaljati fl-RMP maqbul ippreżentat fil-Modulu 1.8.2 tal</w:t>
      </w:r>
      <w:r w:rsidR="007370BD" w:rsidRPr="00DA3743">
        <w:noBreakHyphen/>
      </w:r>
      <w:r w:rsidRPr="00DA3743">
        <w:t>awtorizzazzjoni għat-tqegħid fis-suq u kwalunkwe aġġornament sussegwenti maqbul tal-RMP.</w:t>
      </w:r>
    </w:p>
    <w:p w14:paraId="745F5C5D" w14:textId="77777777" w:rsidR="00843B14" w:rsidRPr="00DA3743" w:rsidRDefault="00843B14" w:rsidP="006902F7">
      <w:pPr>
        <w:suppressAutoHyphens/>
      </w:pPr>
    </w:p>
    <w:p w14:paraId="745F5C5E" w14:textId="77777777" w:rsidR="00843B14" w:rsidRPr="00DA3743" w:rsidRDefault="005E3319" w:rsidP="006902F7">
      <w:pPr>
        <w:keepNext/>
        <w:suppressAutoHyphens/>
      </w:pPr>
      <w:r w:rsidRPr="00DA3743">
        <w:lastRenderedPageBreak/>
        <w:t>RMP</w:t>
      </w:r>
      <w:r w:rsidRPr="00DA3743">
        <w:rPr>
          <w:spacing w:val="-5"/>
        </w:rPr>
        <w:t xml:space="preserve"> </w:t>
      </w:r>
      <w:r w:rsidRPr="00DA3743">
        <w:t>aġġornat</w:t>
      </w:r>
      <w:r w:rsidRPr="00DA3743">
        <w:rPr>
          <w:spacing w:val="-5"/>
        </w:rPr>
        <w:t xml:space="preserve"> </w:t>
      </w:r>
      <w:r w:rsidRPr="00DA3743">
        <w:t>għandu</w:t>
      </w:r>
      <w:r w:rsidRPr="00DA3743">
        <w:rPr>
          <w:spacing w:val="-5"/>
        </w:rPr>
        <w:t xml:space="preserve"> </w:t>
      </w:r>
      <w:r w:rsidRPr="00DA3743">
        <w:t>jiġi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ppreżentat:</w:t>
      </w:r>
    </w:p>
    <w:p w14:paraId="745F5C5F" w14:textId="3EAE390C" w:rsidR="00843B14" w:rsidRPr="00DA3743" w:rsidRDefault="005E3319" w:rsidP="006902F7">
      <w:pPr>
        <w:keepNext/>
        <w:numPr>
          <w:ilvl w:val="0"/>
          <w:numId w:val="100"/>
        </w:numPr>
        <w:suppressAutoHyphens/>
        <w:ind w:left="567" w:hanging="567"/>
      </w:pPr>
      <w:r w:rsidRPr="00DA3743">
        <w:t>Meta</w:t>
      </w:r>
      <w:r w:rsidRPr="00DA3743">
        <w:rPr>
          <w:spacing w:val="-7"/>
        </w:rPr>
        <w:t xml:space="preserve"> </w:t>
      </w:r>
      <w:r w:rsidRPr="00DA3743">
        <w:t>l-Aġenzija</w:t>
      </w:r>
      <w:r w:rsidRPr="00DA3743">
        <w:rPr>
          <w:spacing w:val="-7"/>
        </w:rPr>
        <w:t xml:space="preserve"> </w:t>
      </w:r>
      <w:r w:rsidRPr="00DA3743">
        <w:t>Ewropea</w:t>
      </w:r>
      <w:r w:rsidRPr="00DA3743">
        <w:rPr>
          <w:spacing w:val="-7"/>
        </w:rPr>
        <w:t xml:space="preserve"> </w:t>
      </w:r>
      <w:r w:rsidRPr="00DA3743">
        <w:t>għall-Mediċini</w:t>
      </w:r>
      <w:r w:rsidRPr="00DA3743">
        <w:rPr>
          <w:spacing w:val="-7"/>
        </w:rPr>
        <w:t xml:space="preserve"> </w:t>
      </w:r>
      <w:r w:rsidRPr="00DA3743">
        <w:t>titlob</w:t>
      </w:r>
      <w:r w:rsidRPr="00DA3743">
        <w:rPr>
          <w:spacing w:val="-7"/>
        </w:rPr>
        <w:t xml:space="preserve"> </w:t>
      </w:r>
      <w:r w:rsidRPr="00DA3743">
        <w:t>din</w:t>
      </w:r>
      <w:r w:rsidRPr="00DA3743">
        <w:rPr>
          <w:spacing w:val="-7"/>
        </w:rPr>
        <w:t xml:space="preserve"> </w:t>
      </w:r>
      <w:r w:rsidRPr="00DA3743">
        <w:t>l-</w:t>
      </w:r>
      <w:r w:rsidRPr="00DA3743">
        <w:rPr>
          <w:spacing w:val="-2"/>
        </w:rPr>
        <w:t>informazzjoni;</w:t>
      </w:r>
    </w:p>
    <w:p w14:paraId="745F5C60" w14:textId="7A54371F" w:rsidR="00843B14" w:rsidRPr="00DA3743" w:rsidRDefault="005E3319" w:rsidP="006902F7">
      <w:pPr>
        <w:numPr>
          <w:ilvl w:val="0"/>
          <w:numId w:val="100"/>
        </w:numPr>
        <w:suppressAutoHyphens/>
        <w:ind w:left="567" w:hanging="567"/>
      </w:pPr>
      <w:r w:rsidRPr="00DA3743">
        <w:t>Kull meta s-sistema tal-ġestjoni tar-riskju tiġi modifikata speċjalment minħabba li tasal informazzjoni</w:t>
      </w:r>
      <w:r w:rsidRPr="00DA3743">
        <w:rPr>
          <w:spacing w:val="-3"/>
        </w:rPr>
        <w:t xml:space="preserve"> </w:t>
      </w:r>
      <w:r w:rsidRPr="00DA3743">
        <w:t>ġdida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tista’</w:t>
      </w:r>
      <w:r w:rsidRPr="00DA3743">
        <w:rPr>
          <w:spacing w:val="-3"/>
        </w:rPr>
        <w:t xml:space="preserve"> </w:t>
      </w:r>
      <w:r w:rsidRPr="00DA3743">
        <w:t>twassal</w:t>
      </w:r>
      <w:r w:rsidRPr="00DA3743">
        <w:rPr>
          <w:spacing w:val="-3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bidla</w:t>
      </w:r>
      <w:r w:rsidRPr="00DA3743">
        <w:rPr>
          <w:spacing w:val="-3"/>
        </w:rPr>
        <w:t xml:space="preserve"> </w:t>
      </w:r>
      <w:r w:rsidRPr="00DA3743">
        <w:t>sinifikanti</w:t>
      </w:r>
      <w:r w:rsidRPr="00DA3743">
        <w:rPr>
          <w:spacing w:val="-3"/>
        </w:rPr>
        <w:t xml:space="preserve"> </w:t>
      </w:r>
      <w:r w:rsidRPr="00DA3743">
        <w:t>fil-profil</w:t>
      </w:r>
      <w:r w:rsidRPr="00DA3743">
        <w:rPr>
          <w:spacing w:val="-2"/>
        </w:rPr>
        <w:t xml:space="preserve"> </w:t>
      </w:r>
      <w:r w:rsidRPr="00DA3743">
        <w:t>bejn</w:t>
      </w:r>
      <w:r w:rsidRPr="00DA3743">
        <w:rPr>
          <w:spacing w:val="-2"/>
        </w:rPr>
        <w:t xml:space="preserve"> </w:t>
      </w:r>
      <w:r w:rsidRPr="00DA3743">
        <w:t>il-benefiċċju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r-riskju jew minħabba li jintlaħaq għan importanti (farmakoviġilanza jew minimizzazzjoni tar-riskji).</w:t>
      </w:r>
    </w:p>
    <w:p w14:paraId="745F5C62" w14:textId="5CC83D7B" w:rsidR="006F5116" w:rsidRPr="00DA3743" w:rsidRDefault="006F5116" w:rsidP="006902F7">
      <w:pPr>
        <w:suppressAutoHyphens/>
      </w:pPr>
      <w:r w:rsidRPr="00DA3743">
        <w:br w:type="page"/>
      </w:r>
    </w:p>
    <w:p w14:paraId="08EB9258" w14:textId="77777777" w:rsidR="00843B14" w:rsidRPr="00DA3743" w:rsidRDefault="00843B14" w:rsidP="006902F7">
      <w:pPr>
        <w:suppressAutoHyphens/>
      </w:pPr>
    </w:p>
    <w:p w14:paraId="745F5C63" w14:textId="77777777" w:rsidR="00843B14" w:rsidRPr="00DA3743" w:rsidRDefault="00843B14" w:rsidP="006902F7">
      <w:pPr>
        <w:suppressAutoHyphens/>
      </w:pPr>
    </w:p>
    <w:p w14:paraId="745F5C64" w14:textId="77777777" w:rsidR="00843B14" w:rsidRPr="00DA3743" w:rsidRDefault="00843B14" w:rsidP="006902F7">
      <w:pPr>
        <w:suppressAutoHyphens/>
      </w:pPr>
    </w:p>
    <w:p w14:paraId="745F5C65" w14:textId="77777777" w:rsidR="00843B14" w:rsidRPr="00DA3743" w:rsidRDefault="00843B14" w:rsidP="006902F7">
      <w:pPr>
        <w:suppressAutoHyphens/>
      </w:pPr>
    </w:p>
    <w:p w14:paraId="745F5C66" w14:textId="77777777" w:rsidR="00843B14" w:rsidRPr="00DA3743" w:rsidRDefault="00843B14" w:rsidP="006902F7">
      <w:pPr>
        <w:suppressAutoHyphens/>
      </w:pPr>
    </w:p>
    <w:p w14:paraId="745F5C67" w14:textId="77777777" w:rsidR="00843B14" w:rsidRPr="00DA3743" w:rsidRDefault="00843B14" w:rsidP="006902F7">
      <w:pPr>
        <w:suppressAutoHyphens/>
      </w:pPr>
    </w:p>
    <w:p w14:paraId="745F5C68" w14:textId="77777777" w:rsidR="00843B14" w:rsidRPr="00DA3743" w:rsidRDefault="00843B14" w:rsidP="006902F7">
      <w:pPr>
        <w:suppressAutoHyphens/>
      </w:pPr>
    </w:p>
    <w:p w14:paraId="745F5C69" w14:textId="77777777" w:rsidR="00843B14" w:rsidRPr="00DA3743" w:rsidRDefault="00843B14" w:rsidP="006902F7">
      <w:pPr>
        <w:suppressAutoHyphens/>
      </w:pPr>
    </w:p>
    <w:p w14:paraId="745F5C6B" w14:textId="77777777" w:rsidR="00843B14" w:rsidRPr="00DA3743" w:rsidRDefault="00843B14" w:rsidP="006902F7">
      <w:pPr>
        <w:suppressAutoHyphens/>
      </w:pPr>
    </w:p>
    <w:p w14:paraId="745F5C6C" w14:textId="77777777" w:rsidR="00843B14" w:rsidRPr="00DA3743" w:rsidRDefault="00843B14" w:rsidP="006902F7">
      <w:pPr>
        <w:suppressAutoHyphens/>
      </w:pPr>
    </w:p>
    <w:p w14:paraId="745F5C6D" w14:textId="77777777" w:rsidR="00843B14" w:rsidRPr="00DA3743" w:rsidRDefault="00843B14" w:rsidP="006902F7">
      <w:pPr>
        <w:suppressAutoHyphens/>
      </w:pPr>
    </w:p>
    <w:p w14:paraId="745F5C6E" w14:textId="77777777" w:rsidR="00843B14" w:rsidRPr="00DA3743" w:rsidRDefault="00843B14" w:rsidP="006902F7">
      <w:pPr>
        <w:suppressAutoHyphens/>
      </w:pPr>
    </w:p>
    <w:p w14:paraId="745F5C6F" w14:textId="77777777" w:rsidR="00843B14" w:rsidRPr="00DA3743" w:rsidRDefault="00843B14" w:rsidP="006902F7">
      <w:pPr>
        <w:suppressAutoHyphens/>
      </w:pPr>
    </w:p>
    <w:p w14:paraId="745F5C70" w14:textId="77777777" w:rsidR="00843B14" w:rsidRPr="00DA3743" w:rsidRDefault="00843B14" w:rsidP="006902F7">
      <w:pPr>
        <w:suppressAutoHyphens/>
      </w:pPr>
    </w:p>
    <w:p w14:paraId="745F5C71" w14:textId="77777777" w:rsidR="00843B14" w:rsidRPr="00DA3743" w:rsidRDefault="00843B14" w:rsidP="006902F7">
      <w:pPr>
        <w:suppressAutoHyphens/>
      </w:pPr>
    </w:p>
    <w:p w14:paraId="745F5C72" w14:textId="77777777" w:rsidR="00843B14" w:rsidRPr="00DA3743" w:rsidRDefault="00843B14" w:rsidP="006902F7">
      <w:pPr>
        <w:suppressAutoHyphens/>
      </w:pPr>
    </w:p>
    <w:p w14:paraId="745F5C73" w14:textId="77777777" w:rsidR="00843B14" w:rsidRPr="00DA3743" w:rsidRDefault="00843B14" w:rsidP="006902F7">
      <w:pPr>
        <w:suppressAutoHyphens/>
      </w:pPr>
    </w:p>
    <w:p w14:paraId="745F5C74" w14:textId="77777777" w:rsidR="00843B14" w:rsidRDefault="00843B14" w:rsidP="006902F7">
      <w:pPr>
        <w:suppressAutoHyphens/>
      </w:pPr>
    </w:p>
    <w:p w14:paraId="4EB71255" w14:textId="77777777" w:rsidR="006D21DF" w:rsidRPr="00DA3743" w:rsidRDefault="006D21DF" w:rsidP="006902F7">
      <w:pPr>
        <w:suppressAutoHyphens/>
      </w:pPr>
    </w:p>
    <w:p w14:paraId="6CCC7C23" w14:textId="77777777" w:rsidR="004726DF" w:rsidRPr="00DA3743" w:rsidRDefault="004726DF" w:rsidP="006902F7">
      <w:pPr>
        <w:suppressAutoHyphens/>
      </w:pPr>
    </w:p>
    <w:p w14:paraId="0D51E29D" w14:textId="77777777" w:rsidR="004726DF" w:rsidRPr="00DA3743" w:rsidRDefault="004726DF" w:rsidP="006902F7">
      <w:pPr>
        <w:suppressAutoHyphens/>
      </w:pPr>
    </w:p>
    <w:p w14:paraId="5A782D41" w14:textId="77777777" w:rsidR="004726DF" w:rsidRDefault="004726DF" w:rsidP="006902F7">
      <w:pPr>
        <w:suppressAutoHyphens/>
      </w:pPr>
    </w:p>
    <w:p w14:paraId="7BE71B9C" w14:textId="77777777" w:rsidR="00490D41" w:rsidRPr="00DA3743" w:rsidRDefault="00490D41" w:rsidP="006902F7">
      <w:pPr>
        <w:suppressAutoHyphens/>
      </w:pPr>
    </w:p>
    <w:p w14:paraId="745F5C75" w14:textId="29AFDB2E" w:rsidR="00843B14" w:rsidRPr="00DA3743" w:rsidRDefault="005E3319" w:rsidP="006902F7">
      <w:pPr>
        <w:suppressAutoHyphens/>
        <w:jc w:val="center"/>
        <w:rPr>
          <w:b/>
        </w:rPr>
      </w:pPr>
      <w:r w:rsidRPr="00DA3743">
        <w:rPr>
          <w:b/>
        </w:rPr>
        <w:t>ANNESS</w:t>
      </w:r>
      <w:r w:rsidRPr="00DA3743">
        <w:rPr>
          <w:b/>
          <w:spacing w:val="-6"/>
        </w:rPr>
        <w:t xml:space="preserve"> </w:t>
      </w:r>
      <w:r w:rsidRPr="00DA3743">
        <w:rPr>
          <w:b/>
          <w:spacing w:val="-5"/>
        </w:rPr>
        <w:t>III</w:t>
      </w:r>
    </w:p>
    <w:p w14:paraId="745F5C76" w14:textId="77777777" w:rsidR="00843B14" w:rsidRPr="00DA3743" w:rsidRDefault="00843B14" w:rsidP="006902F7">
      <w:pPr>
        <w:suppressAutoHyphens/>
        <w:jc w:val="center"/>
        <w:rPr>
          <w:b/>
        </w:rPr>
      </w:pPr>
    </w:p>
    <w:p w14:paraId="745F5C77" w14:textId="77777777" w:rsidR="00843B14" w:rsidRPr="00DA3743" w:rsidRDefault="005E3319" w:rsidP="006902F7">
      <w:pPr>
        <w:suppressAutoHyphens/>
        <w:jc w:val="center"/>
        <w:rPr>
          <w:b/>
        </w:rPr>
      </w:pPr>
      <w:r w:rsidRPr="00DA3743">
        <w:rPr>
          <w:b/>
        </w:rPr>
        <w:t>TIKKETTAR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U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FULJETT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TA’</w:t>
      </w:r>
      <w:r w:rsidRPr="00DA3743">
        <w:rPr>
          <w:b/>
          <w:spacing w:val="-5"/>
        </w:rPr>
        <w:t xml:space="preserve"> </w:t>
      </w:r>
      <w:r w:rsidRPr="00DA3743">
        <w:rPr>
          <w:b/>
          <w:spacing w:val="-2"/>
        </w:rPr>
        <w:t>TAGĦRIF</w:t>
      </w:r>
    </w:p>
    <w:p w14:paraId="6D3CFED3" w14:textId="051890E4" w:rsidR="007E7608" w:rsidRPr="00DA3743" w:rsidRDefault="006F5116" w:rsidP="006902F7">
      <w:pPr>
        <w:suppressAutoHyphens/>
        <w:rPr>
          <w:b/>
        </w:rPr>
      </w:pPr>
      <w:r w:rsidRPr="00DA3743">
        <w:rPr>
          <w:b/>
        </w:rPr>
        <w:br w:type="page"/>
      </w:r>
    </w:p>
    <w:p w14:paraId="023049D9" w14:textId="77777777" w:rsidR="00B82440" w:rsidRPr="00DA3743" w:rsidRDefault="00B82440" w:rsidP="006902F7">
      <w:pPr>
        <w:suppressAutoHyphens/>
      </w:pPr>
      <w:bookmarkStart w:id="16" w:name="A._TIKKETTAR"/>
      <w:bookmarkEnd w:id="16"/>
    </w:p>
    <w:p w14:paraId="04961D89" w14:textId="77777777" w:rsidR="00B82440" w:rsidRPr="00DA3743" w:rsidRDefault="00B82440" w:rsidP="006902F7">
      <w:pPr>
        <w:suppressAutoHyphens/>
      </w:pPr>
    </w:p>
    <w:p w14:paraId="7361AB61" w14:textId="77777777" w:rsidR="00B82440" w:rsidRPr="00DA3743" w:rsidRDefault="00B82440" w:rsidP="006902F7">
      <w:pPr>
        <w:suppressAutoHyphens/>
      </w:pPr>
    </w:p>
    <w:p w14:paraId="4E43D82F" w14:textId="77777777" w:rsidR="00B82440" w:rsidRPr="00DA3743" w:rsidRDefault="00B82440" w:rsidP="006902F7">
      <w:pPr>
        <w:suppressAutoHyphens/>
      </w:pPr>
    </w:p>
    <w:p w14:paraId="195CD365" w14:textId="77777777" w:rsidR="00B82440" w:rsidRPr="00DA3743" w:rsidRDefault="00B82440" w:rsidP="006902F7">
      <w:pPr>
        <w:suppressAutoHyphens/>
      </w:pPr>
    </w:p>
    <w:p w14:paraId="7676F6F3" w14:textId="77777777" w:rsidR="00B82440" w:rsidRPr="00DA3743" w:rsidRDefault="00B82440" w:rsidP="006902F7">
      <w:pPr>
        <w:suppressAutoHyphens/>
      </w:pPr>
    </w:p>
    <w:p w14:paraId="3457F70C" w14:textId="77777777" w:rsidR="00B82440" w:rsidRPr="00DA3743" w:rsidRDefault="00B82440" w:rsidP="006902F7">
      <w:pPr>
        <w:suppressAutoHyphens/>
      </w:pPr>
    </w:p>
    <w:p w14:paraId="6E995D28" w14:textId="77777777" w:rsidR="00B82440" w:rsidRPr="00DA3743" w:rsidRDefault="00B82440" w:rsidP="006902F7">
      <w:pPr>
        <w:suppressAutoHyphens/>
      </w:pPr>
    </w:p>
    <w:p w14:paraId="3194D9FC" w14:textId="77777777" w:rsidR="00B82440" w:rsidRPr="00DA3743" w:rsidRDefault="00B82440" w:rsidP="006902F7">
      <w:pPr>
        <w:suppressAutoHyphens/>
      </w:pPr>
    </w:p>
    <w:p w14:paraId="3728456D" w14:textId="77777777" w:rsidR="00B82440" w:rsidRPr="00DA3743" w:rsidRDefault="00B82440" w:rsidP="006902F7">
      <w:pPr>
        <w:suppressAutoHyphens/>
      </w:pPr>
    </w:p>
    <w:p w14:paraId="4AF0E083" w14:textId="77777777" w:rsidR="00B82440" w:rsidRPr="00DA3743" w:rsidRDefault="00B82440" w:rsidP="006902F7">
      <w:pPr>
        <w:suppressAutoHyphens/>
      </w:pPr>
    </w:p>
    <w:p w14:paraId="1A7EC34B" w14:textId="77777777" w:rsidR="00B82440" w:rsidRPr="00DA3743" w:rsidRDefault="00B82440" w:rsidP="006902F7">
      <w:pPr>
        <w:suppressAutoHyphens/>
      </w:pPr>
    </w:p>
    <w:p w14:paraId="6573C247" w14:textId="77777777" w:rsidR="00B82440" w:rsidRPr="00DA3743" w:rsidRDefault="00B82440" w:rsidP="006902F7">
      <w:pPr>
        <w:suppressAutoHyphens/>
      </w:pPr>
    </w:p>
    <w:p w14:paraId="4C13AB1E" w14:textId="77777777" w:rsidR="00B82440" w:rsidRPr="00DA3743" w:rsidRDefault="00B82440" w:rsidP="006902F7">
      <w:pPr>
        <w:suppressAutoHyphens/>
      </w:pPr>
    </w:p>
    <w:p w14:paraId="593EFEF1" w14:textId="77777777" w:rsidR="00B82440" w:rsidRDefault="00B82440" w:rsidP="006902F7">
      <w:pPr>
        <w:suppressAutoHyphens/>
      </w:pPr>
    </w:p>
    <w:p w14:paraId="42FD244E" w14:textId="77777777" w:rsidR="006D21DF" w:rsidRPr="00DA3743" w:rsidRDefault="006D21DF" w:rsidP="006902F7">
      <w:pPr>
        <w:suppressAutoHyphens/>
      </w:pPr>
    </w:p>
    <w:p w14:paraId="5A5F2AE6" w14:textId="77777777" w:rsidR="00B82440" w:rsidRPr="00DA3743" w:rsidRDefault="00B82440" w:rsidP="006902F7">
      <w:pPr>
        <w:suppressAutoHyphens/>
      </w:pPr>
    </w:p>
    <w:p w14:paraId="101A63B3" w14:textId="77777777" w:rsidR="00B82440" w:rsidRPr="00DA3743" w:rsidRDefault="00B82440" w:rsidP="006902F7">
      <w:pPr>
        <w:suppressAutoHyphens/>
      </w:pPr>
    </w:p>
    <w:p w14:paraId="551459AE" w14:textId="77777777" w:rsidR="00B82440" w:rsidRPr="00DA3743" w:rsidRDefault="00B82440" w:rsidP="006902F7">
      <w:pPr>
        <w:suppressAutoHyphens/>
      </w:pPr>
    </w:p>
    <w:p w14:paraId="781B6962" w14:textId="77777777" w:rsidR="00B82440" w:rsidRPr="00DA3743" w:rsidRDefault="00B82440" w:rsidP="006902F7">
      <w:pPr>
        <w:suppressAutoHyphens/>
      </w:pPr>
    </w:p>
    <w:p w14:paraId="71EE0C9E" w14:textId="77777777" w:rsidR="00B82440" w:rsidRPr="00DA3743" w:rsidRDefault="00B82440" w:rsidP="006902F7">
      <w:pPr>
        <w:suppressAutoHyphens/>
      </w:pPr>
    </w:p>
    <w:p w14:paraId="0CA97025" w14:textId="77777777" w:rsidR="00B82440" w:rsidRDefault="00B82440" w:rsidP="006902F7">
      <w:pPr>
        <w:suppressAutoHyphens/>
      </w:pPr>
    </w:p>
    <w:p w14:paraId="6B3C085B" w14:textId="77777777" w:rsidR="00490D41" w:rsidRPr="00DA3743" w:rsidRDefault="00490D41" w:rsidP="006902F7">
      <w:pPr>
        <w:suppressAutoHyphens/>
      </w:pPr>
    </w:p>
    <w:p w14:paraId="745F5C8C" w14:textId="7E37533C" w:rsidR="00843B14" w:rsidRPr="00DA3743" w:rsidRDefault="00B82440" w:rsidP="006902F7">
      <w:pPr>
        <w:pStyle w:val="TitleA"/>
        <w:suppressAutoHyphens/>
      </w:pPr>
      <w:r w:rsidRPr="00DA3743">
        <w:t>A.</w:t>
      </w:r>
      <w:r w:rsidR="007745C2">
        <w:t xml:space="preserve"> </w:t>
      </w:r>
      <w:r w:rsidR="005E3319" w:rsidRPr="00DA3743">
        <w:t>TIKKETTAR</w:t>
      </w:r>
    </w:p>
    <w:p w14:paraId="04CB74C8" w14:textId="34A26F6F" w:rsidR="00B82440" w:rsidRPr="00DA3743" w:rsidRDefault="00B82440" w:rsidP="006902F7">
      <w:pPr>
        <w:suppressAutoHyphens/>
      </w:pPr>
      <w:r w:rsidRPr="00DA3743">
        <w:rPr>
          <w:b/>
          <w:spacing w:val="-2"/>
        </w:rPr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82440" w:rsidRPr="00DA3743" w14:paraId="5F6A4EDE" w14:textId="77777777" w:rsidTr="00D52EFC">
        <w:tc>
          <w:tcPr>
            <w:tcW w:w="9806" w:type="dxa"/>
          </w:tcPr>
          <w:p w14:paraId="0461CC0D" w14:textId="77777777" w:rsidR="00B82440" w:rsidRPr="00DA3743" w:rsidRDefault="00B82440" w:rsidP="006902F7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lastRenderedPageBreak/>
              <w:t>TAGĦRIF</w:t>
            </w:r>
            <w:r w:rsidRPr="00DA3743">
              <w:rPr>
                <w:b/>
                <w:spacing w:val="-8"/>
              </w:rPr>
              <w:t xml:space="preserve"> </w:t>
            </w:r>
            <w:r w:rsidRPr="00DA3743">
              <w:rPr>
                <w:b/>
              </w:rPr>
              <w:t>LI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GĦANDU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JIDHER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FUQ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IL-PAKKETT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TA’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  <w:spacing w:val="-2"/>
              </w:rPr>
              <w:t>BARRA</w:t>
            </w:r>
          </w:p>
          <w:p w14:paraId="36DDC2F3" w14:textId="77777777" w:rsidR="00B82440" w:rsidRPr="00DA3743" w:rsidRDefault="00B82440" w:rsidP="006902F7">
            <w:pPr>
              <w:keepNext/>
              <w:suppressAutoHyphens/>
            </w:pPr>
          </w:p>
          <w:p w14:paraId="7237BD69" w14:textId="3A36AC9E" w:rsidR="00B82440" w:rsidRPr="00DA3743" w:rsidRDefault="00B82440" w:rsidP="006902F7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t>KARTUNA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TA’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BARRA</w:t>
            </w:r>
            <w:r w:rsidRPr="00DA3743">
              <w:rPr>
                <w:b/>
                <w:spacing w:val="-5"/>
              </w:rPr>
              <w:t xml:space="preserve"> </w:t>
            </w:r>
            <w:r w:rsidR="00C00E3F" w:rsidRPr="00DA3743">
              <w:rPr>
                <w:b/>
              </w:rPr>
              <w:t>TAL-KUNJETT</w:t>
            </w:r>
          </w:p>
        </w:tc>
      </w:tr>
    </w:tbl>
    <w:p w14:paraId="41104B86" w14:textId="77777777" w:rsidR="00B82440" w:rsidRPr="00DA3743" w:rsidRDefault="00B82440" w:rsidP="006902F7">
      <w:pPr>
        <w:keepNext/>
        <w:suppressAutoHyphens/>
        <w:rPr>
          <w:spacing w:val="-2"/>
        </w:rPr>
      </w:pPr>
    </w:p>
    <w:p w14:paraId="53065E57" w14:textId="77777777" w:rsidR="00456914" w:rsidRPr="00DA3743" w:rsidRDefault="00456914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82440" w:rsidRPr="00DA3743" w14:paraId="291F11BD" w14:textId="77777777" w:rsidTr="00D52EFC">
        <w:tc>
          <w:tcPr>
            <w:tcW w:w="9806" w:type="dxa"/>
          </w:tcPr>
          <w:p w14:paraId="21508585" w14:textId="4C5F65A5" w:rsidR="00B82440" w:rsidRPr="00DA3743" w:rsidRDefault="00101492" w:rsidP="006902F7">
            <w:pPr>
              <w:keepNext/>
              <w:suppressAutoHyphens/>
              <w:ind w:left="567" w:hanging="567"/>
              <w:rPr>
                <w:spacing w:val="-2"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="00A522D2" w:rsidRPr="00DA3743">
              <w:rPr>
                <w:b/>
                <w:bCs/>
                <w:spacing w:val="-2"/>
              </w:rPr>
              <w:t>ISEM TAL-PRODOTT MEDIĊINALI</w:t>
            </w:r>
          </w:p>
        </w:tc>
      </w:tr>
    </w:tbl>
    <w:p w14:paraId="27B057A4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6742B3F9" w14:textId="459F3740" w:rsidR="00A522D2" w:rsidRPr="00DA3743" w:rsidRDefault="00332AF3" w:rsidP="006902F7">
      <w:pPr>
        <w:suppressAutoHyphens/>
        <w:rPr>
          <w:spacing w:val="-2"/>
        </w:rPr>
      </w:pPr>
      <w:r w:rsidRPr="00DA3743">
        <w:rPr>
          <w:spacing w:val="-2"/>
        </w:rPr>
        <w:t>WEZENLA</w:t>
      </w:r>
      <w:r w:rsidR="00A522D2" w:rsidRPr="00DA3743">
        <w:rPr>
          <w:spacing w:val="-2"/>
        </w:rPr>
        <w:t xml:space="preserve"> 130</w:t>
      </w:r>
      <w:r w:rsidR="004400FD" w:rsidRPr="00DA3743">
        <w:rPr>
          <w:spacing w:val="-2"/>
        </w:rPr>
        <w:t> </w:t>
      </w:r>
      <w:r w:rsidR="00A522D2" w:rsidRPr="00DA3743">
        <w:rPr>
          <w:spacing w:val="-2"/>
        </w:rPr>
        <w:t>mg konċentrat għal soluzzjoni għall-infużjoni</w:t>
      </w:r>
    </w:p>
    <w:p w14:paraId="6D9BF19B" w14:textId="2F75CE99" w:rsidR="00B82440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u</w:t>
      </w:r>
      <w:r w:rsidR="00A522D2" w:rsidRPr="00DA3743">
        <w:rPr>
          <w:spacing w:val="-2"/>
        </w:rPr>
        <w:t>stekinumab</w:t>
      </w:r>
    </w:p>
    <w:p w14:paraId="4454336E" w14:textId="77777777" w:rsidR="00A522D2" w:rsidRPr="00DA3743" w:rsidRDefault="00A522D2" w:rsidP="006902F7">
      <w:pPr>
        <w:suppressAutoHyphens/>
        <w:rPr>
          <w:spacing w:val="-2"/>
        </w:rPr>
      </w:pPr>
    </w:p>
    <w:p w14:paraId="7806492B" w14:textId="77777777" w:rsidR="00A522D2" w:rsidRPr="00DA3743" w:rsidRDefault="00A522D2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075B6BBE" w14:textId="77777777" w:rsidTr="00D52EFC">
        <w:tc>
          <w:tcPr>
            <w:tcW w:w="9806" w:type="dxa"/>
          </w:tcPr>
          <w:p w14:paraId="723C1E18" w14:textId="2C44BF1E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="00A522D2" w:rsidRPr="00DA3743">
              <w:rPr>
                <w:b/>
                <w:bCs/>
                <w:spacing w:val="-2"/>
              </w:rPr>
              <w:t>DIKJARAZZJONI TAS-SUSTANZA(I) ATTIVA(I)</w:t>
            </w:r>
          </w:p>
        </w:tc>
      </w:tr>
    </w:tbl>
    <w:p w14:paraId="7C6EE21A" w14:textId="77777777" w:rsidR="00B82440" w:rsidRPr="00DA3743" w:rsidRDefault="00B82440" w:rsidP="006902F7">
      <w:pPr>
        <w:keepNext/>
        <w:suppressAutoHyphens/>
        <w:rPr>
          <w:spacing w:val="-2"/>
        </w:rPr>
      </w:pPr>
    </w:p>
    <w:p w14:paraId="21A2CCCC" w14:textId="3A63F9DF" w:rsidR="00A522D2" w:rsidRPr="00DA3743" w:rsidRDefault="00A522D2" w:rsidP="006902F7">
      <w:pPr>
        <w:suppressAutoHyphens/>
        <w:rPr>
          <w:spacing w:val="-2"/>
        </w:rPr>
      </w:pPr>
      <w:r w:rsidRPr="00DA3743">
        <w:rPr>
          <w:spacing w:val="-2"/>
        </w:rPr>
        <w:t>Kull kunjett fih 130</w:t>
      </w:r>
      <w:r w:rsidR="004400FD" w:rsidRPr="00DA3743">
        <w:rPr>
          <w:spacing w:val="-2"/>
        </w:rPr>
        <w:t> </w:t>
      </w:r>
      <w:r w:rsidRPr="00DA3743">
        <w:rPr>
          <w:spacing w:val="-2"/>
        </w:rPr>
        <w:t>mg ta’ ustekinumab f’26</w:t>
      </w:r>
      <w:r w:rsidR="004400FD" w:rsidRPr="00DA3743">
        <w:rPr>
          <w:spacing w:val="-2"/>
        </w:rPr>
        <w:t> </w:t>
      </w:r>
      <w:r w:rsidRPr="00DA3743">
        <w:rPr>
          <w:spacing w:val="-2"/>
        </w:rPr>
        <w:t>ml.</w:t>
      </w:r>
    </w:p>
    <w:p w14:paraId="1BB3285E" w14:textId="77777777" w:rsidR="00A522D2" w:rsidRPr="00DA3743" w:rsidRDefault="00A522D2" w:rsidP="006902F7">
      <w:pPr>
        <w:suppressAutoHyphens/>
        <w:rPr>
          <w:spacing w:val="-2"/>
        </w:rPr>
      </w:pPr>
    </w:p>
    <w:p w14:paraId="4DBF4C91" w14:textId="77777777" w:rsidR="00A522D2" w:rsidRPr="00DA3743" w:rsidRDefault="00A522D2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36801001" w14:textId="77777777" w:rsidTr="00D52EFC">
        <w:tc>
          <w:tcPr>
            <w:tcW w:w="9806" w:type="dxa"/>
          </w:tcPr>
          <w:p w14:paraId="6B6FAE56" w14:textId="05B72807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="00A522D2" w:rsidRPr="00DA3743">
              <w:rPr>
                <w:b/>
                <w:bCs/>
                <w:spacing w:val="-2"/>
              </w:rPr>
              <w:t>LISTA TA’ EĊĊIPJENTI</w:t>
            </w:r>
          </w:p>
        </w:tc>
      </w:tr>
    </w:tbl>
    <w:p w14:paraId="310C6C08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3A0B74AD" w14:textId="06E2314A" w:rsidR="00A522D2" w:rsidRPr="00DA3743" w:rsidRDefault="00A522D2" w:rsidP="006902F7">
      <w:pPr>
        <w:suppressAutoHyphens/>
        <w:rPr>
          <w:spacing w:val="-2"/>
        </w:rPr>
      </w:pPr>
      <w:r w:rsidRPr="00DA3743">
        <w:rPr>
          <w:spacing w:val="-2"/>
        </w:rPr>
        <w:t>EDTA disodium salt dihydrate, L-histidine, L-histidine hydrochloride monohydrate,</w:t>
      </w:r>
    </w:p>
    <w:p w14:paraId="052A6868" w14:textId="7A12E18A" w:rsidR="00A522D2" w:rsidRPr="00DA3743" w:rsidRDefault="00A522D2" w:rsidP="006902F7">
      <w:pPr>
        <w:suppressAutoHyphens/>
        <w:rPr>
          <w:spacing w:val="-2"/>
        </w:rPr>
      </w:pPr>
      <w:r w:rsidRPr="00DA3743">
        <w:rPr>
          <w:spacing w:val="-2"/>
        </w:rPr>
        <w:t>L-methionine, polysorbate 80</w:t>
      </w:r>
      <w:r w:rsidR="00840784" w:rsidRPr="00A50D07">
        <w:t xml:space="preserve"> (E</w:t>
      </w:r>
      <w:r w:rsidR="00840784" w:rsidRPr="00A50D07">
        <w:rPr>
          <w:spacing w:val="-2"/>
        </w:rPr>
        <w:t> </w:t>
      </w:r>
      <w:r w:rsidR="00840784" w:rsidRPr="00A50D07">
        <w:t>433)</w:t>
      </w:r>
      <w:r w:rsidRPr="00DA3743">
        <w:rPr>
          <w:spacing w:val="-2"/>
        </w:rPr>
        <w:t>, sucrose,</w:t>
      </w:r>
      <w:r w:rsidR="00C00E3F" w:rsidRPr="00DA3743">
        <w:rPr>
          <w:spacing w:val="-2"/>
        </w:rPr>
        <w:t xml:space="preserve"> sodium hydroxide (għall-aġġustament tal-pH),</w:t>
      </w:r>
      <w:r w:rsidRPr="00DA3743">
        <w:rPr>
          <w:spacing w:val="-2"/>
        </w:rPr>
        <w:t xml:space="preserve"> ilma għall-injezzjoni</w:t>
      </w:r>
      <w:r w:rsidR="00897ADF" w:rsidRPr="00DA3743">
        <w:rPr>
          <w:spacing w:val="-2"/>
        </w:rPr>
        <w:t>jiet</w:t>
      </w:r>
      <w:r w:rsidRPr="00DA3743">
        <w:rPr>
          <w:spacing w:val="-2"/>
        </w:rPr>
        <w:t>.</w:t>
      </w:r>
    </w:p>
    <w:p w14:paraId="6EAEC359" w14:textId="77777777" w:rsidR="00A522D2" w:rsidRPr="00DA3743" w:rsidRDefault="00A522D2" w:rsidP="006902F7">
      <w:pPr>
        <w:suppressAutoHyphens/>
        <w:rPr>
          <w:spacing w:val="-2"/>
        </w:rPr>
      </w:pPr>
    </w:p>
    <w:p w14:paraId="42800250" w14:textId="77777777" w:rsidR="00A522D2" w:rsidRPr="00DA3743" w:rsidRDefault="00A522D2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1008831B" w14:textId="77777777" w:rsidTr="00D52EFC">
        <w:tc>
          <w:tcPr>
            <w:tcW w:w="9806" w:type="dxa"/>
          </w:tcPr>
          <w:p w14:paraId="6F25966B" w14:textId="07E56DDA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="00A522D2" w:rsidRPr="00DA3743">
              <w:rPr>
                <w:b/>
                <w:bCs/>
                <w:spacing w:val="-2"/>
              </w:rPr>
              <w:t>GĦAMLA FARMAĊEWTIKA U KONTENUT</w:t>
            </w:r>
          </w:p>
        </w:tc>
      </w:tr>
    </w:tbl>
    <w:p w14:paraId="229A7308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3E64303C" w14:textId="2E898D78" w:rsidR="00A522D2" w:rsidRPr="00DA3743" w:rsidRDefault="00A522D2" w:rsidP="006902F7">
      <w:pPr>
        <w:suppressAutoHyphens/>
        <w:rPr>
          <w:spacing w:val="-2"/>
        </w:rPr>
      </w:pPr>
      <w:r>
        <w:rPr>
          <w:spacing w:val="-2"/>
          <w:highlight w:val="lightGray"/>
        </w:rPr>
        <w:t xml:space="preserve">Konċentrat għal </w:t>
      </w:r>
      <w:r w:rsidR="00C00E3F">
        <w:rPr>
          <w:spacing w:val="-2"/>
          <w:highlight w:val="lightGray"/>
        </w:rPr>
        <w:t>s</w:t>
      </w:r>
      <w:r>
        <w:rPr>
          <w:spacing w:val="-2"/>
          <w:highlight w:val="lightGray"/>
        </w:rPr>
        <w:t>oluzzjoni għall-infużjoni</w:t>
      </w:r>
    </w:p>
    <w:p w14:paraId="76BFD27A" w14:textId="73771120" w:rsidR="00A522D2" w:rsidRPr="00DA3743" w:rsidRDefault="00A522D2" w:rsidP="006902F7">
      <w:pPr>
        <w:suppressAutoHyphens/>
        <w:rPr>
          <w:spacing w:val="-2"/>
        </w:rPr>
      </w:pPr>
      <w:r w:rsidRPr="00DA3743">
        <w:rPr>
          <w:spacing w:val="-2"/>
        </w:rPr>
        <w:t>Kunjett wieħed</w:t>
      </w:r>
    </w:p>
    <w:p w14:paraId="53D46E81" w14:textId="77777777" w:rsidR="00A522D2" w:rsidRPr="00DA3743" w:rsidRDefault="00A522D2" w:rsidP="006902F7">
      <w:pPr>
        <w:suppressAutoHyphens/>
        <w:rPr>
          <w:spacing w:val="-2"/>
        </w:rPr>
      </w:pPr>
    </w:p>
    <w:p w14:paraId="756AC209" w14:textId="77777777" w:rsidR="00A522D2" w:rsidRPr="00DA3743" w:rsidRDefault="00A522D2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32D51150" w14:textId="77777777" w:rsidTr="00D52EFC">
        <w:tc>
          <w:tcPr>
            <w:tcW w:w="9806" w:type="dxa"/>
          </w:tcPr>
          <w:p w14:paraId="0E717D00" w14:textId="2008BDF3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="00A522D2" w:rsidRPr="00DA3743">
              <w:rPr>
                <w:b/>
                <w:bCs/>
                <w:spacing w:val="-2"/>
              </w:rPr>
              <w:t>MOD TA’ KIF U MNEJN JINGĦATA</w:t>
            </w:r>
          </w:p>
        </w:tc>
      </w:tr>
    </w:tbl>
    <w:p w14:paraId="09DE7555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5336DC99" w14:textId="77777777" w:rsidR="00A522D2" w:rsidRPr="00DA3743" w:rsidRDefault="00A522D2" w:rsidP="006902F7">
      <w:pPr>
        <w:suppressAutoHyphens/>
        <w:rPr>
          <w:spacing w:val="-2"/>
        </w:rPr>
      </w:pPr>
      <w:r w:rsidRPr="00DA3743">
        <w:rPr>
          <w:spacing w:val="-2"/>
        </w:rPr>
        <w:t>Tħawwadx.</w:t>
      </w:r>
    </w:p>
    <w:p w14:paraId="7AB9CA0C" w14:textId="77777777" w:rsidR="00A522D2" w:rsidRPr="00DA3743" w:rsidRDefault="00A522D2" w:rsidP="006902F7">
      <w:pPr>
        <w:suppressAutoHyphens/>
        <w:rPr>
          <w:spacing w:val="-2"/>
        </w:rPr>
      </w:pPr>
      <w:r w:rsidRPr="00DA3743">
        <w:rPr>
          <w:spacing w:val="-2"/>
        </w:rPr>
        <w:t>Aqra l-fuljett ta’ tagħrif qabel l-użu.</w:t>
      </w:r>
    </w:p>
    <w:p w14:paraId="448920DA" w14:textId="77777777" w:rsidR="00A522D2" w:rsidRPr="00DA3743" w:rsidRDefault="00A522D2" w:rsidP="006902F7">
      <w:pPr>
        <w:suppressAutoHyphens/>
        <w:rPr>
          <w:spacing w:val="-2"/>
        </w:rPr>
      </w:pPr>
      <w:r w:rsidRPr="00DA3743">
        <w:rPr>
          <w:spacing w:val="-2"/>
        </w:rPr>
        <w:t>Għall-użu ta’ darba biss.</w:t>
      </w:r>
    </w:p>
    <w:p w14:paraId="00C77BE7" w14:textId="01A2CC0C" w:rsidR="00A522D2" w:rsidRPr="00DA3743" w:rsidRDefault="00C00E3F" w:rsidP="006902F7">
      <w:pPr>
        <w:suppressAutoHyphens/>
        <w:rPr>
          <w:spacing w:val="-2"/>
        </w:rPr>
      </w:pPr>
      <w:r w:rsidRPr="00DA3743">
        <w:rPr>
          <w:spacing w:val="-2"/>
        </w:rPr>
        <w:t xml:space="preserve">Għall-użu </w:t>
      </w:r>
      <w:r w:rsidR="00A522D2" w:rsidRPr="00DA3743">
        <w:rPr>
          <w:spacing w:val="-2"/>
        </w:rPr>
        <w:t>fil-vini wara dilwizzjoni.</w:t>
      </w:r>
    </w:p>
    <w:p w14:paraId="1E5E4F4F" w14:textId="77777777" w:rsidR="00A522D2" w:rsidRPr="00DA3743" w:rsidRDefault="00A522D2" w:rsidP="006902F7">
      <w:pPr>
        <w:suppressAutoHyphens/>
        <w:rPr>
          <w:spacing w:val="-2"/>
        </w:rPr>
      </w:pPr>
    </w:p>
    <w:p w14:paraId="0353FC71" w14:textId="77777777" w:rsidR="00A522D2" w:rsidRPr="00DA3743" w:rsidRDefault="00A522D2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0F244432" w14:textId="77777777" w:rsidTr="00D52EFC">
        <w:tc>
          <w:tcPr>
            <w:tcW w:w="9806" w:type="dxa"/>
          </w:tcPr>
          <w:p w14:paraId="7AC26832" w14:textId="451A722D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="00A522D2" w:rsidRPr="00DA3743">
              <w:rPr>
                <w:b/>
                <w:bCs/>
                <w:spacing w:val="-2"/>
              </w:rPr>
              <w:t>TWISSIJA SPEĊJALI LI L-PRODOTT MEDIĊINALI GĦANDU JINŻAMM FEJN MA</w:t>
            </w:r>
            <w:r w:rsidR="00E001FD" w:rsidRPr="00DA3743">
              <w:rPr>
                <w:b/>
                <w:bCs/>
                <w:spacing w:val="-2"/>
              </w:rPr>
              <w:t xml:space="preserve"> </w:t>
            </w:r>
            <w:r w:rsidR="00A522D2" w:rsidRPr="00DA3743">
              <w:rPr>
                <w:b/>
                <w:bCs/>
                <w:spacing w:val="-2"/>
              </w:rPr>
              <w:t>JIDHIRX U MA JINTLAĦAQX MIT-TFAL</w:t>
            </w:r>
          </w:p>
        </w:tc>
      </w:tr>
    </w:tbl>
    <w:p w14:paraId="073858F5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78A9A166" w14:textId="36FB81CB" w:rsidR="00A522D2" w:rsidRPr="00DA3743" w:rsidRDefault="00A522D2" w:rsidP="006902F7">
      <w:pPr>
        <w:suppressAutoHyphens/>
        <w:rPr>
          <w:spacing w:val="-2"/>
        </w:rPr>
      </w:pPr>
      <w:r w:rsidRPr="00DA3743">
        <w:rPr>
          <w:spacing w:val="-2"/>
        </w:rPr>
        <w:t>Żomm fejn ma jidhirx u ma jintlaħaqx mit-tfal.</w:t>
      </w:r>
    </w:p>
    <w:p w14:paraId="7D841508" w14:textId="77777777" w:rsidR="00A522D2" w:rsidRPr="00DA3743" w:rsidRDefault="00A522D2" w:rsidP="006902F7">
      <w:pPr>
        <w:suppressAutoHyphens/>
        <w:rPr>
          <w:spacing w:val="-2"/>
        </w:rPr>
      </w:pPr>
    </w:p>
    <w:p w14:paraId="47F8115D" w14:textId="77777777" w:rsidR="00A522D2" w:rsidRPr="00DA3743" w:rsidRDefault="00A522D2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6079169F" w14:textId="77777777" w:rsidTr="00D52EFC">
        <w:tc>
          <w:tcPr>
            <w:tcW w:w="9806" w:type="dxa"/>
          </w:tcPr>
          <w:p w14:paraId="7CF8664A" w14:textId="0D456BE6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7.</w:t>
            </w:r>
            <w:r w:rsidRPr="00DA3743">
              <w:rPr>
                <w:b/>
              </w:rPr>
              <w:tab/>
            </w:r>
            <w:r w:rsidR="00A522D2" w:rsidRPr="00DA3743">
              <w:rPr>
                <w:b/>
                <w:bCs/>
                <w:spacing w:val="-2"/>
              </w:rPr>
              <w:t>TWISSIJA(IET) SPEĊJALI OĦRA, JEKK MEĦTIEĠA</w:t>
            </w:r>
          </w:p>
        </w:tc>
      </w:tr>
    </w:tbl>
    <w:p w14:paraId="5970F397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76473023" w14:textId="77777777" w:rsidR="00A522D2" w:rsidRPr="00DA3743" w:rsidRDefault="00A522D2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2018308E" w14:textId="77777777" w:rsidTr="00D52EFC">
        <w:tc>
          <w:tcPr>
            <w:tcW w:w="9806" w:type="dxa"/>
          </w:tcPr>
          <w:p w14:paraId="14ABDBB3" w14:textId="7D3219A4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8.</w:t>
            </w:r>
            <w:r w:rsidRPr="00DA3743">
              <w:rPr>
                <w:b/>
              </w:rPr>
              <w:tab/>
            </w:r>
            <w:r w:rsidR="00A522D2" w:rsidRPr="00DA3743">
              <w:rPr>
                <w:b/>
                <w:bCs/>
                <w:spacing w:val="-2"/>
              </w:rPr>
              <w:t>DATA TA’ SKADENZA</w:t>
            </w:r>
          </w:p>
        </w:tc>
      </w:tr>
    </w:tbl>
    <w:p w14:paraId="7BADD3FD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675BBCDF" w14:textId="728522A7" w:rsidR="00A522D2" w:rsidRPr="00DA3743" w:rsidRDefault="00A522D2" w:rsidP="006902F7">
      <w:pPr>
        <w:suppressAutoHyphens/>
        <w:rPr>
          <w:spacing w:val="-2"/>
        </w:rPr>
      </w:pPr>
      <w:r w:rsidRPr="00DA3743">
        <w:rPr>
          <w:spacing w:val="-2"/>
        </w:rPr>
        <w:t>EXP</w:t>
      </w:r>
    </w:p>
    <w:p w14:paraId="2FFFB746" w14:textId="77777777" w:rsidR="00A522D2" w:rsidRPr="00DA3743" w:rsidRDefault="00A522D2" w:rsidP="006902F7">
      <w:pPr>
        <w:suppressAutoHyphens/>
        <w:rPr>
          <w:spacing w:val="-2"/>
        </w:rPr>
      </w:pPr>
    </w:p>
    <w:p w14:paraId="6AD68453" w14:textId="77777777" w:rsidR="00A522D2" w:rsidRPr="00DA3743" w:rsidRDefault="00A522D2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65FC3F2C" w14:textId="77777777" w:rsidTr="00D52EFC">
        <w:tc>
          <w:tcPr>
            <w:tcW w:w="9806" w:type="dxa"/>
          </w:tcPr>
          <w:p w14:paraId="2A53A561" w14:textId="7CD8021B" w:rsidR="00A522D2" w:rsidRPr="00DA3743" w:rsidRDefault="00101492" w:rsidP="006902F7">
            <w:pPr>
              <w:keepNext/>
              <w:keepLines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lastRenderedPageBreak/>
              <w:t>9.</w:t>
            </w:r>
            <w:r w:rsidRPr="00DA3743">
              <w:rPr>
                <w:b/>
              </w:rPr>
              <w:tab/>
            </w:r>
            <w:r w:rsidR="00A522D2" w:rsidRPr="00DA3743">
              <w:rPr>
                <w:b/>
                <w:bCs/>
                <w:spacing w:val="-2"/>
              </w:rPr>
              <w:t>KONDIZZJONIJIET SPEĊJALI TA’ KIF JINĦAŻEN</w:t>
            </w:r>
          </w:p>
        </w:tc>
      </w:tr>
    </w:tbl>
    <w:p w14:paraId="6227FEB0" w14:textId="77777777" w:rsidR="00A522D2" w:rsidRPr="00DA3743" w:rsidRDefault="00A522D2" w:rsidP="006902F7">
      <w:pPr>
        <w:keepNext/>
        <w:keepLines/>
        <w:suppressAutoHyphens/>
        <w:rPr>
          <w:spacing w:val="-2"/>
        </w:rPr>
      </w:pPr>
    </w:p>
    <w:p w14:paraId="44B644EA" w14:textId="77777777" w:rsidR="00A522D2" w:rsidRPr="00DA3743" w:rsidRDefault="00A522D2" w:rsidP="006902F7">
      <w:pPr>
        <w:keepNext/>
        <w:keepLines/>
        <w:suppressAutoHyphens/>
        <w:rPr>
          <w:spacing w:val="-2"/>
        </w:rPr>
      </w:pPr>
      <w:r w:rsidRPr="00DA3743">
        <w:rPr>
          <w:spacing w:val="-2"/>
        </w:rPr>
        <w:t>Aħżen fi friġġ.</w:t>
      </w:r>
    </w:p>
    <w:p w14:paraId="5351CA39" w14:textId="1F7E8DD7" w:rsidR="00A522D2" w:rsidRPr="00DA3743" w:rsidRDefault="00A522D2" w:rsidP="006902F7">
      <w:pPr>
        <w:keepNext/>
        <w:keepLines/>
        <w:suppressAutoHyphens/>
        <w:rPr>
          <w:spacing w:val="-2"/>
        </w:rPr>
      </w:pPr>
      <w:r w:rsidRPr="00DA3743">
        <w:rPr>
          <w:spacing w:val="-2"/>
        </w:rPr>
        <w:t>Tagħmlux fil-friża.</w:t>
      </w:r>
    </w:p>
    <w:p w14:paraId="03FC9514" w14:textId="50079935" w:rsidR="00A522D2" w:rsidRPr="00DA3743" w:rsidRDefault="00A522D2" w:rsidP="006902F7">
      <w:pPr>
        <w:keepNext/>
        <w:keepLines/>
        <w:suppressAutoHyphens/>
        <w:rPr>
          <w:spacing w:val="-2"/>
        </w:rPr>
      </w:pPr>
      <w:r w:rsidRPr="00DA3743">
        <w:rPr>
          <w:spacing w:val="-2"/>
        </w:rPr>
        <w:t>Żomm il-kunjett fil-kartuna ta’ barra sabiex tilqa’ mid-dawl.</w:t>
      </w:r>
    </w:p>
    <w:p w14:paraId="079E541A" w14:textId="77777777" w:rsidR="00A522D2" w:rsidRPr="00DA3743" w:rsidRDefault="00A522D2" w:rsidP="006902F7">
      <w:pPr>
        <w:keepNext/>
        <w:keepLines/>
        <w:suppressAutoHyphens/>
        <w:rPr>
          <w:spacing w:val="-2"/>
        </w:rPr>
      </w:pPr>
    </w:p>
    <w:p w14:paraId="21B1DEA0" w14:textId="77777777" w:rsidR="00A522D2" w:rsidRPr="00DA3743" w:rsidRDefault="00A522D2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6BB7DBCB" w14:textId="77777777" w:rsidTr="00D52EFC">
        <w:tc>
          <w:tcPr>
            <w:tcW w:w="9806" w:type="dxa"/>
          </w:tcPr>
          <w:p w14:paraId="47CBACFA" w14:textId="7C2E77BD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10.</w:t>
            </w:r>
            <w:r w:rsidRPr="00DA3743">
              <w:rPr>
                <w:b/>
              </w:rPr>
              <w:tab/>
            </w:r>
            <w:r w:rsidR="00A522D2" w:rsidRPr="00DA3743">
              <w:rPr>
                <w:b/>
                <w:bCs/>
                <w:spacing w:val="-2"/>
              </w:rPr>
              <w:t>PREKAWZJONIJIET SPEĊJALI GĦAR-RIMI TA’ PRODOTTI MEDIĊINALI MHUX</w:t>
            </w:r>
            <w:r w:rsidR="00E001FD" w:rsidRPr="00DA3743">
              <w:rPr>
                <w:b/>
                <w:bCs/>
                <w:spacing w:val="-2"/>
              </w:rPr>
              <w:t xml:space="preserve"> </w:t>
            </w:r>
            <w:r w:rsidR="00A522D2" w:rsidRPr="00DA3743">
              <w:rPr>
                <w:b/>
                <w:bCs/>
                <w:spacing w:val="-2"/>
              </w:rPr>
              <w:t>UŻATI JEW SKART MINN DAWN IL-PRODOTTI MEDIĊINALI, JEKK HEMM</w:t>
            </w:r>
            <w:r w:rsidR="00E001FD" w:rsidRPr="00DA3743">
              <w:rPr>
                <w:b/>
                <w:bCs/>
                <w:spacing w:val="-2"/>
              </w:rPr>
              <w:t xml:space="preserve"> </w:t>
            </w:r>
            <w:r w:rsidR="00A522D2" w:rsidRPr="00DA3743">
              <w:rPr>
                <w:b/>
                <w:bCs/>
                <w:spacing w:val="-2"/>
              </w:rPr>
              <w:t>BŻONN</w:t>
            </w:r>
          </w:p>
        </w:tc>
      </w:tr>
    </w:tbl>
    <w:p w14:paraId="2333ED16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6D738804" w14:textId="77777777" w:rsidR="00A522D2" w:rsidRPr="00DA3743" w:rsidRDefault="00A522D2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1157BD2C" w14:textId="77777777" w:rsidTr="00D52EFC">
        <w:tc>
          <w:tcPr>
            <w:tcW w:w="9806" w:type="dxa"/>
          </w:tcPr>
          <w:p w14:paraId="63355DAE" w14:textId="4DDA2FB6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11.</w:t>
            </w:r>
            <w:r w:rsidRPr="00DA3743">
              <w:rPr>
                <w:b/>
              </w:rPr>
              <w:tab/>
            </w:r>
            <w:r w:rsidR="003A58C1" w:rsidRPr="00DA3743">
              <w:rPr>
                <w:b/>
                <w:bCs/>
                <w:spacing w:val="-2"/>
              </w:rPr>
              <w:t>ISEM U INDIRIZZ TAD-DETENTUR TAL-AWTORIZZAZZJONI GĦAT-TQEGĦID</w:t>
            </w:r>
            <w:r w:rsidR="00E001FD" w:rsidRPr="00DA3743">
              <w:rPr>
                <w:b/>
                <w:bCs/>
                <w:spacing w:val="-2"/>
              </w:rPr>
              <w:t xml:space="preserve"> </w:t>
            </w:r>
            <w:r w:rsidR="003A58C1" w:rsidRPr="00DA3743">
              <w:rPr>
                <w:b/>
                <w:bCs/>
                <w:spacing w:val="-2"/>
              </w:rPr>
              <w:t>FIS-SUQ</w:t>
            </w:r>
          </w:p>
        </w:tc>
      </w:tr>
    </w:tbl>
    <w:p w14:paraId="2515D0C9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3B0872F1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Amgen Technology (Ireland) UC,</w:t>
      </w:r>
    </w:p>
    <w:p w14:paraId="4E2E6CDA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Pottery Road,</w:t>
      </w:r>
    </w:p>
    <w:p w14:paraId="6612D736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Dun Laoghaire,</w:t>
      </w:r>
    </w:p>
    <w:p w14:paraId="7BD721A8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Co Dublin,</w:t>
      </w:r>
    </w:p>
    <w:p w14:paraId="3159DC8C" w14:textId="2E58ECA7" w:rsidR="003A58C1" w:rsidRPr="00DA3743" w:rsidRDefault="00C00E3F" w:rsidP="006902F7">
      <w:pPr>
        <w:suppressAutoHyphens/>
        <w:rPr>
          <w:spacing w:val="-2"/>
        </w:rPr>
      </w:pPr>
      <w:r w:rsidRPr="00DA3743">
        <w:rPr>
          <w:spacing w:val="-2"/>
        </w:rPr>
        <w:t>L-Irlanda</w:t>
      </w:r>
    </w:p>
    <w:p w14:paraId="35B87226" w14:textId="77777777" w:rsidR="003A58C1" w:rsidRDefault="003A58C1" w:rsidP="006902F7">
      <w:pPr>
        <w:suppressAutoHyphens/>
        <w:rPr>
          <w:spacing w:val="-2"/>
        </w:rPr>
      </w:pPr>
    </w:p>
    <w:p w14:paraId="0E689BF2" w14:textId="77777777" w:rsidR="00DF6398" w:rsidRPr="00DA3743" w:rsidRDefault="00DF6398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1E6DDD21" w14:textId="77777777" w:rsidTr="00D52EFC">
        <w:tc>
          <w:tcPr>
            <w:tcW w:w="9806" w:type="dxa"/>
          </w:tcPr>
          <w:p w14:paraId="133CCC14" w14:textId="7BAAE2AC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12.</w:t>
            </w:r>
            <w:r w:rsidRPr="00DA3743">
              <w:rPr>
                <w:b/>
              </w:rPr>
              <w:tab/>
            </w:r>
            <w:r w:rsidR="003A58C1" w:rsidRPr="00DA3743">
              <w:rPr>
                <w:b/>
                <w:bCs/>
                <w:spacing w:val="-2"/>
              </w:rPr>
              <w:t>NUMRU(I) TAL-AWTORIZZAZZJONI GĦAT-TQEGĦID FIS-SUQ</w:t>
            </w:r>
          </w:p>
        </w:tc>
      </w:tr>
    </w:tbl>
    <w:p w14:paraId="35EE61B2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31B2AA02" w14:textId="32D733EE" w:rsidR="003A58C1" w:rsidRPr="00DA3743" w:rsidRDefault="00C00E3F" w:rsidP="006902F7">
      <w:pPr>
        <w:suppressAutoHyphens/>
        <w:rPr>
          <w:spacing w:val="-2"/>
        </w:rPr>
      </w:pPr>
      <w:r w:rsidRPr="00DA3743">
        <w:rPr>
          <w:spacing w:val="-2"/>
        </w:rPr>
        <w:t>EU/</w:t>
      </w:r>
      <w:r w:rsidR="00EB2B85" w:rsidRPr="00DA3743">
        <w:rPr>
          <w:spacing w:val="-2"/>
        </w:rPr>
        <w:t>1/</w:t>
      </w:r>
      <w:r w:rsidR="0046145B" w:rsidRPr="00DA3743">
        <w:rPr>
          <w:spacing w:val="-2"/>
        </w:rPr>
        <w:t>24/1823/004</w:t>
      </w:r>
    </w:p>
    <w:p w14:paraId="6D46E40F" w14:textId="77777777" w:rsidR="003A58C1" w:rsidRPr="00DA3743" w:rsidRDefault="003A58C1" w:rsidP="006902F7">
      <w:pPr>
        <w:suppressAutoHyphens/>
        <w:rPr>
          <w:spacing w:val="-2"/>
        </w:rPr>
      </w:pPr>
    </w:p>
    <w:p w14:paraId="6D71F42D" w14:textId="77777777" w:rsidR="003A58C1" w:rsidRPr="00DA3743" w:rsidRDefault="003A58C1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66D1881F" w14:textId="77777777" w:rsidTr="00D52EFC">
        <w:tc>
          <w:tcPr>
            <w:tcW w:w="9806" w:type="dxa"/>
          </w:tcPr>
          <w:p w14:paraId="510FD0FE" w14:textId="65C6DBE4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13.</w:t>
            </w:r>
            <w:r w:rsidRPr="00DA3743">
              <w:rPr>
                <w:b/>
              </w:rPr>
              <w:tab/>
            </w:r>
            <w:r w:rsidR="003A58C1" w:rsidRPr="00DA3743">
              <w:rPr>
                <w:b/>
                <w:bCs/>
                <w:spacing w:val="-2"/>
              </w:rPr>
              <w:t>NUMRU TAL-LOTT</w:t>
            </w:r>
          </w:p>
        </w:tc>
      </w:tr>
    </w:tbl>
    <w:p w14:paraId="763F910F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5C3A5BB6" w14:textId="4916F70D" w:rsidR="006F2214" w:rsidRPr="00DA3743" w:rsidRDefault="006F2214" w:rsidP="006902F7">
      <w:pPr>
        <w:suppressAutoHyphens/>
        <w:rPr>
          <w:spacing w:val="-2"/>
        </w:rPr>
      </w:pPr>
      <w:r w:rsidRPr="00DA3743">
        <w:rPr>
          <w:spacing w:val="-2"/>
        </w:rPr>
        <w:t>Lott</w:t>
      </w:r>
    </w:p>
    <w:p w14:paraId="454F6CE7" w14:textId="77777777" w:rsidR="006F2214" w:rsidRPr="00DA3743" w:rsidRDefault="006F2214" w:rsidP="006902F7">
      <w:pPr>
        <w:suppressAutoHyphens/>
        <w:rPr>
          <w:spacing w:val="-2"/>
        </w:rPr>
      </w:pPr>
    </w:p>
    <w:p w14:paraId="2943C9FC" w14:textId="77777777" w:rsidR="006F2214" w:rsidRPr="00DA3743" w:rsidRDefault="006F2214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14033091" w14:textId="77777777" w:rsidTr="00D52EFC">
        <w:tc>
          <w:tcPr>
            <w:tcW w:w="9806" w:type="dxa"/>
          </w:tcPr>
          <w:p w14:paraId="20205901" w14:textId="18EE99F7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14.</w:t>
            </w:r>
            <w:r w:rsidRPr="00DA3743">
              <w:rPr>
                <w:b/>
              </w:rPr>
              <w:tab/>
            </w:r>
            <w:r w:rsidR="006F2214" w:rsidRPr="00DA3743">
              <w:rPr>
                <w:b/>
                <w:bCs/>
                <w:spacing w:val="-2"/>
              </w:rPr>
              <w:t>KLASSIFIKAZZJONI ĠENERALI TA’ KIF JINGĦATA</w:t>
            </w:r>
          </w:p>
        </w:tc>
      </w:tr>
    </w:tbl>
    <w:p w14:paraId="71873032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119CD418" w14:textId="77777777" w:rsidR="00574448" w:rsidRPr="00DA3743" w:rsidRDefault="00574448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401AD7E8" w14:textId="77777777" w:rsidTr="00D52EFC">
        <w:tc>
          <w:tcPr>
            <w:tcW w:w="9806" w:type="dxa"/>
          </w:tcPr>
          <w:p w14:paraId="73B34995" w14:textId="14954DEF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15.</w:t>
            </w:r>
            <w:r w:rsidRPr="00DA3743">
              <w:rPr>
                <w:b/>
              </w:rPr>
              <w:tab/>
            </w:r>
            <w:r w:rsidR="00574448" w:rsidRPr="00DA3743">
              <w:rPr>
                <w:b/>
                <w:bCs/>
                <w:spacing w:val="-2"/>
              </w:rPr>
              <w:t>ISTRUZZJONIJIET DWAR L-UŻU</w:t>
            </w:r>
          </w:p>
        </w:tc>
      </w:tr>
    </w:tbl>
    <w:p w14:paraId="73A5922A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2A48AF9A" w14:textId="77777777" w:rsidR="00574448" w:rsidRPr="00DA3743" w:rsidRDefault="00574448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A522D2" w:rsidRPr="00DA3743" w14:paraId="3C7361AB" w14:textId="77777777" w:rsidTr="00D52EFC">
        <w:tc>
          <w:tcPr>
            <w:tcW w:w="9806" w:type="dxa"/>
          </w:tcPr>
          <w:p w14:paraId="28576967" w14:textId="3EDB7BF4" w:rsidR="00A522D2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16.</w:t>
            </w:r>
            <w:r w:rsidRPr="00DA3743">
              <w:rPr>
                <w:b/>
              </w:rPr>
              <w:tab/>
            </w:r>
            <w:r w:rsidR="00574448" w:rsidRPr="00DA3743">
              <w:rPr>
                <w:b/>
                <w:bCs/>
                <w:spacing w:val="-2"/>
              </w:rPr>
              <w:t>INFORMAZZJONI BIL-BRAILLE</w:t>
            </w:r>
          </w:p>
        </w:tc>
      </w:tr>
    </w:tbl>
    <w:p w14:paraId="1D8E15B1" w14:textId="77777777" w:rsidR="00A522D2" w:rsidRPr="00DA3743" w:rsidRDefault="00A522D2" w:rsidP="006902F7">
      <w:pPr>
        <w:keepNext/>
        <w:suppressAutoHyphens/>
        <w:rPr>
          <w:spacing w:val="-2"/>
        </w:rPr>
      </w:pPr>
    </w:p>
    <w:p w14:paraId="78ABDF14" w14:textId="1CBDEFE7" w:rsidR="00574448" w:rsidRPr="00DA3743" w:rsidRDefault="00574448" w:rsidP="006902F7">
      <w:pPr>
        <w:suppressAutoHyphens/>
        <w:rPr>
          <w:spacing w:val="-2"/>
        </w:rPr>
      </w:pPr>
      <w:r>
        <w:rPr>
          <w:spacing w:val="-2"/>
          <w:highlight w:val="lightGray"/>
        </w:rPr>
        <w:t>Il-ġustifikazzjoni biex ma jkunx inkluż il-Braille hija aċċettata.</w:t>
      </w:r>
    </w:p>
    <w:p w14:paraId="5D83AB34" w14:textId="77777777" w:rsidR="00574448" w:rsidRPr="00DA3743" w:rsidRDefault="00574448" w:rsidP="006902F7">
      <w:pPr>
        <w:suppressAutoHyphens/>
        <w:rPr>
          <w:spacing w:val="-2"/>
        </w:rPr>
      </w:pPr>
    </w:p>
    <w:p w14:paraId="3997E37C" w14:textId="77777777" w:rsidR="00574448" w:rsidRPr="00DA3743" w:rsidRDefault="00574448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574448" w:rsidRPr="00DA3743" w14:paraId="54220E70" w14:textId="77777777" w:rsidTr="00D52EFC">
        <w:tc>
          <w:tcPr>
            <w:tcW w:w="9806" w:type="dxa"/>
          </w:tcPr>
          <w:p w14:paraId="27571DE1" w14:textId="052F06FA" w:rsidR="00574448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17.</w:t>
            </w:r>
            <w:r w:rsidRPr="00DA3743">
              <w:rPr>
                <w:b/>
              </w:rPr>
              <w:tab/>
            </w:r>
            <w:r w:rsidR="00574448" w:rsidRPr="00DA3743">
              <w:rPr>
                <w:b/>
                <w:bCs/>
                <w:spacing w:val="-2"/>
              </w:rPr>
              <w:t>IDENTIFIKATUR UNIKU – BARCODE 2D</w:t>
            </w:r>
          </w:p>
        </w:tc>
      </w:tr>
    </w:tbl>
    <w:p w14:paraId="565617B0" w14:textId="77777777" w:rsidR="00574448" w:rsidRPr="00DA3743" w:rsidRDefault="00574448" w:rsidP="006902F7">
      <w:pPr>
        <w:keepNext/>
        <w:suppressAutoHyphens/>
        <w:rPr>
          <w:spacing w:val="-2"/>
        </w:rPr>
      </w:pPr>
    </w:p>
    <w:p w14:paraId="4B212879" w14:textId="3B131FD4" w:rsidR="00574448" w:rsidRPr="00DA3743" w:rsidRDefault="00574448" w:rsidP="006902F7">
      <w:pPr>
        <w:suppressAutoHyphens/>
        <w:rPr>
          <w:spacing w:val="-2"/>
        </w:rPr>
      </w:pPr>
      <w:r>
        <w:rPr>
          <w:spacing w:val="-2"/>
          <w:highlight w:val="lightGray"/>
        </w:rPr>
        <w:t>barcode 2D li jkollu l-identifikatur uniku inkluż.</w:t>
      </w:r>
    </w:p>
    <w:p w14:paraId="3A0E081F" w14:textId="77777777" w:rsidR="00574448" w:rsidRPr="00DA3743" w:rsidRDefault="00574448" w:rsidP="006902F7">
      <w:pPr>
        <w:suppressAutoHyphens/>
        <w:rPr>
          <w:spacing w:val="-2"/>
        </w:rPr>
      </w:pPr>
    </w:p>
    <w:p w14:paraId="6F8EA082" w14:textId="77777777" w:rsidR="00574448" w:rsidRPr="00DA3743" w:rsidRDefault="00574448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574448" w:rsidRPr="00DA3743" w14:paraId="7AC4F67F" w14:textId="77777777" w:rsidTr="00D52EFC">
        <w:tc>
          <w:tcPr>
            <w:tcW w:w="9806" w:type="dxa"/>
          </w:tcPr>
          <w:p w14:paraId="0FCB067F" w14:textId="782B554C" w:rsidR="00574448" w:rsidRPr="00DA3743" w:rsidRDefault="00101492" w:rsidP="006902F7">
            <w:pPr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18.</w:t>
            </w:r>
            <w:r w:rsidRPr="00DA3743">
              <w:rPr>
                <w:b/>
              </w:rPr>
              <w:tab/>
            </w:r>
            <w:r w:rsidR="00574448" w:rsidRPr="00DA3743">
              <w:rPr>
                <w:b/>
                <w:bCs/>
                <w:spacing w:val="-2"/>
              </w:rPr>
              <w:t>IDENTIFIKATUR UNIKU - DATA LI TINQARA MILL-BNIEDEM</w:t>
            </w:r>
          </w:p>
        </w:tc>
      </w:tr>
    </w:tbl>
    <w:p w14:paraId="0217ACCB" w14:textId="77777777" w:rsidR="00574448" w:rsidRPr="00DA3743" w:rsidRDefault="00574448" w:rsidP="006902F7">
      <w:pPr>
        <w:suppressAutoHyphens/>
        <w:rPr>
          <w:spacing w:val="-2"/>
        </w:rPr>
      </w:pPr>
    </w:p>
    <w:p w14:paraId="6DEBC35D" w14:textId="77777777" w:rsidR="00574448" w:rsidRPr="00DA3743" w:rsidRDefault="00574448" w:rsidP="006902F7">
      <w:pPr>
        <w:suppressAutoHyphens/>
        <w:rPr>
          <w:spacing w:val="-2"/>
        </w:rPr>
      </w:pPr>
      <w:r w:rsidRPr="00DA3743">
        <w:rPr>
          <w:spacing w:val="-2"/>
        </w:rPr>
        <w:t>PC</w:t>
      </w:r>
    </w:p>
    <w:p w14:paraId="08B2AD37" w14:textId="77777777" w:rsidR="00574448" w:rsidRPr="00DA3743" w:rsidRDefault="00574448" w:rsidP="006902F7">
      <w:pPr>
        <w:suppressAutoHyphens/>
        <w:rPr>
          <w:spacing w:val="-2"/>
        </w:rPr>
      </w:pPr>
      <w:r w:rsidRPr="00DA3743">
        <w:rPr>
          <w:spacing w:val="-2"/>
        </w:rPr>
        <w:t>SN</w:t>
      </w:r>
    </w:p>
    <w:p w14:paraId="6F2CE8C7" w14:textId="3EB2C20B" w:rsidR="00574448" w:rsidRPr="00DA3743" w:rsidRDefault="00574448" w:rsidP="006902F7">
      <w:pPr>
        <w:suppressAutoHyphens/>
        <w:rPr>
          <w:spacing w:val="-2"/>
        </w:rPr>
      </w:pPr>
      <w:r w:rsidRPr="00DA3743">
        <w:rPr>
          <w:spacing w:val="-2"/>
        </w:rPr>
        <w:t>NN</w:t>
      </w:r>
      <w:r w:rsidR="00CB7E5B" w:rsidRPr="00DA3743">
        <w:rPr>
          <w:spacing w:val="-2"/>
        </w:rPr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574448" w:rsidRPr="00DA3743" w14:paraId="6EB34F41" w14:textId="77777777" w:rsidTr="00D11958">
        <w:tc>
          <w:tcPr>
            <w:tcW w:w="9290" w:type="dxa"/>
          </w:tcPr>
          <w:p w14:paraId="28DEBDB8" w14:textId="3274AD28" w:rsidR="00574448" w:rsidRPr="00DA3743" w:rsidRDefault="00B82440" w:rsidP="006902F7">
            <w:pPr>
              <w:keepNext/>
              <w:suppressAutoHyphens/>
              <w:adjustRightInd w:val="0"/>
              <w:rPr>
                <w:rFonts w:eastAsia="TimesNewRoman,Bold"/>
                <w:b/>
                <w:bCs/>
              </w:rPr>
            </w:pPr>
            <w:r w:rsidRPr="00DA3743">
              <w:rPr>
                <w:sz w:val="20"/>
              </w:rPr>
              <w:lastRenderedPageBreak/>
              <w:br w:type="page"/>
            </w:r>
            <w:r w:rsidR="00574448" w:rsidRPr="00DA3743">
              <w:rPr>
                <w:rFonts w:eastAsia="TimesNewRoman,Bold"/>
                <w:b/>
                <w:bCs/>
              </w:rPr>
              <w:t>TAGĦRIF MINIMU LI GĦANDU JIDHER FUQ IL-PAKKETTI Ż-ŻGĦAR EWLENIN</w:t>
            </w:r>
          </w:p>
          <w:p w14:paraId="2ACE60A7" w14:textId="77777777" w:rsidR="00574448" w:rsidRPr="00DA3743" w:rsidRDefault="00574448" w:rsidP="006902F7">
            <w:pPr>
              <w:keepNext/>
              <w:suppressAutoHyphens/>
              <w:rPr>
                <w:rFonts w:eastAsia="TimesNewRoman,Bold"/>
                <w:b/>
                <w:bCs/>
              </w:rPr>
            </w:pPr>
          </w:p>
          <w:p w14:paraId="1EEFC05C" w14:textId="319AB1E9" w:rsidR="00574448" w:rsidRPr="00DA3743" w:rsidRDefault="00574448" w:rsidP="006902F7">
            <w:pPr>
              <w:keepNext/>
              <w:suppressAutoHyphens/>
            </w:pPr>
            <w:r w:rsidRPr="00DA3743">
              <w:rPr>
                <w:rFonts w:eastAsia="TimesNewRoman,Bold"/>
                <w:b/>
                <w:bCs/>
              </w:rPr>
              <w:t>TIKKETTA TAL-KUNJETT</w:t>
            </w:r>
          </w:p>
        </w:tc>
      </w:tr>
    </w:tbl>
    <w:p w14:paraId="5D86F5EA" w14:textId="77777777" w:rsidR="00574448" w:rsidRPr="00DA3743" w:rsidRDefault="00574448" w:rsidP="006902F7">
      <w:pPr>
        <w:keepNext/>
        <w:suppressAutoHyphens/>
      </w:pPr>
    </w:p>
    <w:p w14:paraId="3D9083FF" w14:textId="77777777" w:rsidR="00456914" w:rsidRPr="00DA3743" w:rsidRDefault="00456914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574448" w:rsidRPr="00DA3743" w14:paraId="749E1952" w14:textId="77777777" w:rsidTr="00D52EFC">
        <w:tc>
          <w:tcPr>
            <w:tcW w:w="9806" w:type="dxa"/>
          </w:tcPr>
          <w:p w14:paraId="45D417B3" w14:textId="79EC547A" w:rsidR="00574448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="002E064E" w:rsidRPr="00DA3743">
              <w:rPr>
                <w:b/>
                <w:bCs/>
                <w:spacing w:val="-2"/>
              </w:rPr>
              <w:t>ISEM</w:t>
            </w:r>
            <w:r w:rsidR="002E064E" w:rsidRPr="00DA3743">
              <w:rPr>
                <w:b/>
                <w:bCs/>
              </w:rPr>
              <w:t xml:space="preserve"> TAL-PRODOTT MEDIĊINALI U MNEJN GĦANDU JINGĦATA</w:t>
            </w:r>
          </w:p>
        </w:tc>
      </w:tr>
    </w:tbl>
    <w:p w14:paraId="2DEFA537" w14:textId="77777777" w:rsidR="00574448" w:rsidRPr="00DA3743" w:rsidRDefault="00574448" w:rsidP="006902F7">
      <w:pPr>
        <w:keepNext/>
        <w:suppressAutoHyphens/>
      </w:pPr>
    </w:p>
    <w:p w14:paraId="051ED14E" w14:textId="4893F524" w:rsidR="002E064E" w:rsidRPr="00DA3743" w:rsidRDefault="00332AF3" w:rsidP="006902F7">
      <w:pPr>
        <w:suppressAutoHyphens/>
      </w:pPr>
      <w:r w:rsidRPr="00DA3743">
        <w:t>WEZENLA</w:t>
      </w:r>
      <w:r w:rsidR="002E064E" w:rsidRPr="00DA3743">
        <w:t xml:space="preserve"> 130</w:t>
      </w:r>
      <w:r w:rsidR="004400FD" w:rsidRPr="00DA3743">
        <w:t> </w:t>
      </w:r>
      <w:r w:rsidR="002E064E" w:rsidRPr="00DA3743">
        <w:t>mg konċentrat għal soluzzjoni għall-infużjoni</w:t>
      </w:r>
    </w:p>
    <w:p w14:paraId="0787FDDE" w14:textId="50B52B89" w:rsidR="002E064E" w:rsidRPr="00DA3743" w:rsidRDefault="00C3755D" w:rsidP="006902F7">
      <w:pPr>
        <w:suppressAutoHyphens/>
      </w:pPr>
      <w:r w:rsidRPr="00DA3743">
        <w:t>u</w:t>
      </w:r>
      <w:r w:rsidR="002E064E" w:rsidRPr="00DA3743">
        <w:t>stekinumab</w:t>
      </w:r>
    </w:p>
    <w:p w14:paraId="720C29C0" w14:textId="77777777" w:rsidR="002E064E" w:rsidRPr="00DA3743" w:rsidRDefault="002E064E" w:rsidP="006902F7">
      <w:pPr>
        <w:suppressAutoHyphens/>
      </w:pPr>
    </w:p>
    <w:p w14:paraId="221700F3" w14:textId="77777777" w:rsidR="002E064E" w:rsidRPr="00DA3743" w:rsidRDefault="002E064E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E064E" w:rsidRPr="00DA3743" w14:paraId="6A05D7BB" w14:textId="77777777" w:rsidTr="00D52EFC">
        <w:tc>
          <w:tcPr>
            <w:tcW w:w="9806" w:type="dxa"/>
          </w:tcPr>
          <w:p w14:paraId="7DD4DBEC" w14:textId="51C07111" w:rsidR="002E064E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="002E064E" w:rsidRPr="00DA3743">
              <w:rPr>
                <w:b/>
                <w:bCs/>
                <w:spacing w:val="-2"/>
              </w:rPr>
              <w:t>METODU</w:t>
            </w:r>
            <w:r w:rsidR="002E064E" w:rsidRPr="00DA3743">
              <w:rPr>
                <w:b/>
                <w:bCs/>
              </w:rPr>
              <w:t xml:space="preserve"> TA’ KIF GĦANDU JINGĦATA</w:t>
            </w:r>
          </w:p>
        </w:tc>
      </w:tr>
    </w:tbl>
    <w:p w14:paraId="06F6746D" w14:textId="77777777" w:rsidR="002E064E" w:rsidRPr="00DA3743" w:rsidRDefault="002E064E" w:rsidP="006902F7">
      <w:pPr>
        <w:keepNext/>
        <w:suppressAutoHyphens/>
      </w:pPr>
    </w:p>
    <w:p w14:paraId="70255C0A" w14:textId="77777777" w:rsidR="002E064E" w:rsidRPr="00DA3743" w:rsidRDefault="002E064E" w:rsidP="006902F7">
      <w:pPr>
        <w:suppressAutoHyphens/>
      </w:pPr>
      <w:r w:rsidRPr="00DA3743">
        <w:t>Għal użu IV wara dilwizzjoni.</w:t>
      </w:r>
    </w:p>
    <w:p w14:paraId="0D5EF378" w14:textId="6448D8A7" w:rsidR="002E064E" w:rsidRPr="00DA3743" w:rsidRDefault="002E064E" w:rsidP="006902F7">
      <w:pPr>
        <w:suppressAutoHyphens/>
      </w:pPr>
      <w:r w:rsidRPr="00DA3743">
        <w:t>Tħawwadx.</w:t>
      </w:r>
    </w:p>
    <w:p w14:paraId="4575B1C2" w14:textId="77777777" w:rsidR="002E064E" w:rsidRPr="00DA3743" w:rsidRDefault="002E064E" w:rsidP="006902F7">
      <w:pPr>
        <w:suppressAutoHyphens/>
      </w:pPr>
    </w:p>
    <w:p w14:paraId="2EF4E426" w14:textId="77777777" w:rsidR="002E064E" w:rsidRPr="00DA3743" w:rsidRDefault="002E064E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E064E" w:rsidRPr="00DA3743" w14:paraId="55C9BD79" w14:textId="77777777" w:rsidTr="00D52EFC">
        <w:tc>
          <w:tcPr>
            <w:tcW w:w="9806" w:type="dxa"/>
          </w:tcPr>
          <w:p w14:paraId="1DAB758F" w14:textId="4F2925C4" w:rsidR="002E064E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="002E064E" w:rsidRPr="00DA3743">
              <w:rPr>
                <w:b/>
                <w:bCs/>
                <w:spacing w:val="-2"/>
              </w:rPr>
              <w:t>DATA</w:t>
            </w:r>
            <w:r w:rsidR="002E064E" w:rsidRPr="00DA3743">
              <w:rPr>
                <w:b/>
                <w:bCs/>
              </w:rPr>
              <w:t xml:space="preserve"> TA’ SKADENZA</w:t>
            </w:r>
          </w:p>
        </w:tc>
      </w:tr>
    </w:tbl>
    <w:p w14:paraId="69FC86AD" w14:textId="77777777" w:rsidR="004400FD" w:rsidRPr="00DA3743" w:rsidRDefault="004400FD" w:rsidP="006902F7">
      <w:pPr>
        <w:keepNext/>
        <w:suppressAutoHyphens/>
      </w:pPr>
    </w:p>
    <w:p w14:paraId="30B3DEBA" w14:textId="45B2E330" w:rsidR="002E064E" w:rsidRPr="00DA3743" w:rsidRDefault="002E064E" w:rsidP="006902F7">
      <w:pPr>
        <w:suppressAutoHyphens/>
      </w:pPr>
      <w:r w:rsidRPr="00DA3743">
        <w:t>EXP</w:t>
      </w:r>
    </w:p>
    <w:p w14:paraId="1559F4F5" w14:textId="77777777" w:rsidR="004400FD" w:rsidRPr="00DA3743" w:rsidRDefault="004400FD" w:rsidP="006902F7">
      <w:pPr>
        <w:suppressAutoHyphens/>
      </w:pPr>
    </w:p>
    <w:p w14:paraId="0A65586E" w14:textId="77777777" w:rsidR="004400FD" w:rsidRPr="00DA3743" w:rsidRDefault="004400FD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E064E" w:rsidRPr="00DA3743" w14:paraId="3DDAD3C5" w14:textId="77777777" w:rsidTr="00D52EFC">
        <w:tc>
          <w:tcPr>
            <w:tcW w:w="9806" w:type="dxa"/>
          </w:tcPr>
          <w:p w14:paraId="34C9D41B" w14:textId="614C103A" w:rsidR="002E064E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="002E064E" w:rsidRPr="00DA3743">
              <w:rPr>
                <w:b/>
                <w:bCs/>
                <w:spacing w:val="-2"/>
              </w:rPr>
              <w:t>NUMRU</w:t>
            </w:r>
            <w:r w:rsidR="002E064E" w:rsidRPr="00DA3743">
              <w:rPr>
                <w:b/>
                <w:bCs/>
              </w:rPr>
              <w:t xml:space="preserve"> TAL-LOTT</w:t>
            </w:r>
          </w:p>
        </w:tc>
      </w:tr>
    </w:tbl>
    <w:p w14:paraId="5FADDFFC" w14:textId="77777777" w:rsidR="002E064E" w:rsidRPr="00DA3743" w:rsidRDefault="002E064E" w:rsidP="006902F7">
      <w:pPr>
        <w:keepNext/>
        <w:suppressAutoHyphens/>
      </w:pPr>
    </w:p>
    <w:p w14:paraId="7ABB2DA5" w14:textId="2D6B66B3" w:rsidR="002E064E" w:rsidRPr="00DA3743" w:rsidRDefault="002E064E" w:rsidP="006902F7">
      <w:pPr>
        <w:suppressAutoHyphens/>
      </w:pPr>
      <w:r w:rsidRPr="00DA3743">
        <w:t>Lott</w:t>
      </w:r>
    </w:p>
    <w:p w14:paraId="65C4363B" w14:textId="77777777" w:rsidR="002E064E" w:rsidRPr="00DA3743" w:rsidRDefault="002E064E" w:rsidP="006902F7">
      <w:pPr>
        <w:suppressAutoHyphens/>
      </w:pPr>
    </w:p>
    <w:p w14:paraId="37E019F4" w14:textId="77777777" w:rsidR="002E064E" w:rsidRPr="00DA3743" w:rsidRDefault="002E064E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E064E" w:rsidRPr="00DA3743" w14:paraId="0F8B3987" w14:textId="77777777" w:rsidTr="00D52EFC">
        <w:tc>
          <w:tcPr>
            <w:tcW w:w="9806" w:type="dxa"/>
          </w:tcPr>
          <w:p w14:paraId="24EF6891" w14:textId="21E1E47D" w:rsidR="002E064E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="002E064E" w:rsidRPr="00DA3743">
              <w:rPr>
                <w:b/>
                <w:bCs/>
              </w:rPr>
              <w:t>IL-KONTENUT SKONT IL-PIŻ, IL-VOLUM, JEW PARTI INDIVIDWALI</w:t>
            </w:r>
          </w:p>
        </w:tc>
      </w:tr>
    </w:tbl>
    <w:p w14:paraId="4DBEC623" w14:textId="77777777" w:rsidR="002E064E" w:rsidRPr="00DA3743" w:rsidRDefault="002E064E" w:rsidP="006902F7">
      <w:pPr>
        <w:keepNext/>
        <w:suppressAutoHyphens/>
      </w:pPr>
    </w:p>
    <w:p w14:paraId="3022F0B1" w14:textId="61A63945" w:rsidR="002E064E" w:rsidRPr="00DA3743" w:rsidRDefault="002E064E" w:rsidP="006902F7">
      <w:pPr>
        <w:suppressAutoHyphens/>
      </w:pPr>
      <w:r w:rsidRPr="00DA3743">
        <w:t>130</w:t>
      </w:r>
      <w:r w:rsidR="004400FD" w:rsidRPr="00DA3743">
        <w:t> </w:t>
      </w:r>
      <w:r w:rsidRPr="00DA3743">
        <w:t>mg/26</w:t>
      </w:r>
      <w:r w:rsidR="004400FD" w:rsidRPr="00DA3743">
        <w:t> </w:t>
      </w:r>
      <w:r w:rsidR="00C3755D" w:rsidRPr="00DA3743">
        <w:t>mL</w:t>
      </w:r>
    </w:p>
    <w:p w14:paraId="37213A4E" w14:textId="77777777" w:rsidR="002E064E" w:rsidRPr="00DA3743" w:rsidRDefault="002E064E" w:rsidP="006902F7">
      <w:pPr>
        <w:suppressAutoHyphens/>
      </w:pPr>
    </w:p>
    <w:p w14:paraId="78A666AB" w14:textId="77777777" w:rsidR="002E064E" w:rsidRPr="00DA3743" w:rsidRDefault="002E064E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E064E" w:rsidRPr="00DA3743" w14:paraId="66407A0C" w14:textId="77777777" w:rsidTr="00D52EFC">
        <w:tc>
          <w:tcPr>
            <w:tcW w:w="9806" w:type="dxa"/>
          </w:tcPr>
          <w:p w14:paraId="1366B528" w14:textId="205AD990" w:rsidR="002E064E" w:rsidRPr="00DA3743" w:rsidRDefault="00101492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="002E064E" w:rsidRPr="00DA3743">
              <w:rPr>
                <w:b/>
                <w:bCs/>
                <w:spacing w:val="-2"/>
              </w:rPr>
              <w:t>OĦRAJN</w:t>
            </w:r>
          </w:p>
        </w:tc>
      </w:tr>
    </w:tbl>
    <w:p w14:paraId="5D967993" w14:textId="77777777" w:rsidR="002E064E" w:rsidRPr="00DA3743" w:rsidRDefault="002E064E" w:rsidP="006902F7">
      <w:pPr>
        <w:keepNext/>
        <w:suppressAutoHyphens/>
      </w:pPr>
    </w:p>
    <w:p w14:paraId="3B467DBD" w14:textId="77777777" w:rsidR="004400FD" w:rsidRPr="00DA3743" w:rsidRDefault="004400FD" w:rsidP="006902F7">
      <w:pPr>
        <w:suppressAutoHyphens/>
      </w:pPr>
    </w:p>
    <w:p w14:paraId="0F5CB055" w14:textId="7291B3F7" w:rsidR="00FC397A" w:rsidRPr="00DA3743" w:rsidRDefault="004400FD" w:rsidP="006902F7">
      <w:pPr>
        <w:suppressAutoHyphens/>
      </w:pPr>
      <w:r w:rsidRPr="00DA3743"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73D3BCF8" w14:textId="77777777" w:rsidTr="00D52EFC">
        <w:tc>
          <w:tcPr>
            <w:tcW w:w="9806" w:type="dxa"/>
          </w:tcPr>
          <w:p w14:paraId="71E5691E" w14:textId="77777777" w:rsidR="00FC397A" w:rsidRPr="00DA3743" w:rsidRDefault="00FC397A" w:rsidP="006902F7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lastRenderedPageBreak/>
              <w:t>TAGĦRIF</w:t>
            </w:r>
            <w:r w:rsidRPr="00DA3743">
              <w:rPr>
                <w:b/>
                <w:spacing w:val="-8"/>
              </w:rPr>
              <w:t xml:space="preserve"> </w:t>
            </w:r>
            <w:r w:rsidRPr="00DA3743">
              <w:rPr>
                <w:b/>
              </w:rPr>
              <w:t>LI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GĦANDU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JIDHER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FUQ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IL-PAKKETT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TA’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  <w:spacing w:val="-2"/>
              </w:rPr>
              <w:t>BARRA</w:t>
            </w:r>
          </w:p>
          <w:p w14:paraId="08FEA59A" w14:textId="77777777" w:rsidR="00FC397A" w:rsidRPr="00DA3743" w:rsidRDefault="00FC397A" w:rsidP="006902F7">
            <w:pPr>
              <w:keepNext/>
              <w:suppressAutoHyphens/>
            </w:pPr>
          </w:p>
          <w:p w14:paraId="2C23C89B" w14:textId="2A0B00CB" w:rsidR="00FC397A" w:rsidRPr="00DA3743" w:rsidRDefault="00FC397A" w:rsidP="006902F7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t xml:space="preserve">KARTUNA </w:t>
            </w:r>
            <w:r w:rsidR="00C00E3F" w:rsidRPr="00DA3743">
              <w:rPr>
                <w:b/>
              </w:rPr>
              <w:t>TA’ BARRA TAL-KUNJETT</w:t>
            </w:r>
          </w:p>
        </w:tc>
      </w:tr>
    </w:tbl>
    <w:p w14:paraId="1D056E0E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745BE194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3FD3DEAC" w14:textId="77777777" w:rsidTr="00D52EFC">
        <w:tc>
          <w:tcPr>
            <w:tcW w:w="9806" w:type="dxa"/>
          </w:tcPr>
          <w:p w14:paraId="03E9EA73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spacing w:val="-2"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 TAL-PRODOTT MEDIĊINALI</w:t>
            </w:r>
          </w:p>
        </w:tc>
      </w:tr>
    </w:tbl>
    <w:p w14:paraId="3E123C5C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5CA26106" w14:textId="05B134B5" w:rsidR="00FC397A" w:rsidRPr="00DA3743" w:rsidRDefault="00332AF3" w:rsidP="006902F7">
      <w:pPr>
        <w:suppressAutoHyphens/>
        <w:rPr>
          <w:spacing w:val="-2"/>
        </w:rPr>
      </w:pPr>
      <w:r w:rsidRPr="00DA3743">
        <w:rPr>
          <w:spacing w:val="-2"/>
        </w:rPr>
        <w:t>WEZENLA</w:t>
      </w:r>
      <w:r w:rsidR="00FC397A" w:rsidRPr="00DA3743">
        <w:rPr>
          <w:spacing w:val="-2"/>
        </w:rPr>
        <w:t xml:space="preserve"> 45 mg soluzzjoni għall-in</w:t>
      </w:r>
      <w:r w:rsidR="004D26F6" w:rsidRPr="00DA3743">
        <w:rPr>
          <w:spacing w:val="-2"/>
        </w:rPr>
        <w:t>jezz</w:t>
      </w:r>
      <w:r w:rsidR="00FC397A" w:rsidRPr="00DA3743">
        <w:rPr>
          <w:spacing w:val="-2"/>
        </w:rPr>
        <w:t>joni</w:t>
      </w:r>
    </w:p>
    <w:p w14:paraId="5C710795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ustekinumab</w:t>
      </w:r>
    </w:p>
    <w:p w14:paraId="773CC840" w14:textId="77777777" w:rsidR="00FC397A" w:rsidRPr="00DA3743" w:rsidRDefault="00FC397A" w:rsidP="006902F7">
      <w:pPr>
        <w:suppressAutoHyphens/>
        <w:rPr>
          <w:spacing w:val="-2"/>
        </w:rPr>
      </w:pPr>
    </w:p>
    <w:p w14:paraId="71DB3961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501C41A0" w14:textId="77777777" w:rsidTr="00D52EFC">
        <w:tc>
          <w:tcPr>
            <w:tcW w:w="9806" w:type="dxa"/>
          </w:tcPr>
          <w:p w14:paraId="02354171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DIKJARAZZJONI TAS-SUSTANZA(I) ATTIVA(I)</w:t>
            </w:r>
          </w:p>
        </w:tc>
      </w:tr>
    </w:tbl>
    <w:p w14:paraId="670E6C18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2F55C4D0" w14:textId="76BED99E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 xml:space="preserve">Kull </w:t>
      </w:r>
      <w:r w:rsidR="00C00E3F" w:rsidRPr="00DA3743">
        <w:rPr>
          <w:spacing w:val="-2"/>
        </w:rPr>
        <w:t xml:space="preserve">kunjett </w:t>
      </w:r>
      <w:r w:rsidRPr="00DA3743">
        <w:rPr>
          <w:spacing w:val="-2"/>
        </w:rPr>
        <w:t>fih 45 mg ta’ ustekinumab f’0.5 mL.</w:t>
      </w:r>
    </w:p>
    <w:p w14:paraId="086C2F37" w14:textId="77777777" w:rsidR="00FC397A" w:rsidRPr="00DA3743" w:rsidRDefault="00FC397A" w:rsidP="006902F7">
      <w:pPr>
        <w:suppressAutoHyphens/>
        <w:rPr>
          <w:spacing w:val="-2"/>
        </w:rPr>
      </w:pPr>
    </w:p>
    <w:p w14:paraId="395C07AE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707D3708" w14:textId="77777777" w:rsidTr="00D52EFC">
        <w:tc>
          <w:tcPr>
            <w:tcW w:w="9806" w:type="dxa"/>
          </w:tcPr>
          <w:p w14:paraId="1A9F689E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LISTA TA’ EĊĊIPJENTI</w:t>
            </w:r>
          </w:p>
        </w:tc>
      </w:tr>
    </w:tbl>
    <w:p w14:paraId="0EB5329C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30FA3834" w14:textId="1FF5CB14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Sucrose, L-histidine, L-histidine hydrochloride monohydrate, polysorbate 80</w:t>
      </w:r>
      <w:r w:rsidR="00840784" w:rsidRPr="00DA5C0D">
        <w:t xml:space="preserve"> (E</w:t>
      </w:r>
      <w:r w:rsidR="00840784" w:rsidRPr="00DA5C0D">
        <w:rPr>
          <w:spacing w:val="-2"/>
        </w:rPr>
        <w:t> </w:t>
      </w:r>
      <w:r w:rsidR="00840784" w:rsidRPr="00DA5C0D">
        <w:t>433)</w:t>
      </w:r>
      <w:r w:rsidRPr="00DA3743">
        <w:rPr>
          <w:spacing w:val="-2"/>
        </w:rPr>
        <w:t>, ilma</w:t>
      </w:r>
      <w:r w:rsidR="0012220C">
        <w:rPr>
          <w:spacing w:val="-2"/>
        </w:rPr>
        <w:t xml:space="preserve"> </w:t>
      </w:r>
      <w:r w:rsidRPr="00DA3743">
        <w:rPr>
          <w:spacing w:val="-2"/>
        </w:rPr>
        <w:t>għall-injezzjonijiet.</w:t>
      </w:r>
    </w:p>
    <w:p w14:paraId="0A4B01FA" w14:textId="77777777" w:rsidR="00FC397A" w:rsidRPr="00DA3743" w:rsidRDefault="00FC397A" w:rsidP="006902F7">
      <w:pPr>
        <w:suppressAutoHyphens/>
        <w:rPr>
          <w:spacing w:val="-2"/>
        </w:rPr>
      </w:pPr>
    </w:p>
    <w:p w14:paraId="2A75F713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2510FF0C" w14:textId="77777777" w:rsidTr="00D52EFC">
        <w:tc>
          <w:tcPr>
            <w:tcW w:w="9806" w:type="dxa"/>
          </w:tcPr>
          <w:p w14:paraId="7A979A8D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GĦAMLA FARMAĊEWTIKA U KONTENUT</w:t>
            </w:r>
          </w:p>
        </w:tc>
      </w:tr>
    </w:tbl>
    <w:p w14:paraId="18153186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0019A412" w14:textId="5F6742E2" w:rsidR="00FC397A" w:rsidRPr="00DA3743" w:rsidRDefault="00FC397A" w:rsidP="006902F7">
      <w:pPr>
        <w:suppressAutoHyphens/>
        <w:rPr>
          <w:spacing w:val="-2"/>
        </w:rPr>
      </w:pPr>
      <w:r>
        <w:rPr>
          <w:spacing w:val="-2"/>
          <w:highlight w:val="lightGray"/>
          <w:shd w:val="pct15" w:color="auto" w:fill="FFFFFF"/>
        </w:rPr>
        <w:t>Soluzzjoni għall-in</w:t>
      </w:r>
      <w:r w:rsidR="004D26F6">
        <w:rPr>
          <w:spacing w:val="-2"/>
          <w:highlight w:val="lightGray"/>
          <w:shd w:val="pct15" w:color="auto" w:fill="FFFFFF"/>
        </w:rPr>
        <w:t>jezz</w:t>
      </w:r>
      <w:r>
        <w:rPr>
          <w:spacing w:val="-2"/>
          <w:highlight w:val="lightGray"/>
          <w:shd w:val="pct15" w:color="auto" w:fill="FFFFFF"/>
        </w:rPr>
        <w:t>joni</w:t>
      </w:r>
    </w:p>
    <w:p w14:paraId="337ECB85" w14:textId="55539506" w:rsidR="00FC397A" w:rsidRPr="00DA3743" w:rsidRDefault="00C00E3F" w:rsidP="006902F7">
      <w:pPr>
        <w:suppressAutoHyphens/>
        <w:rPr>
          <w:spacing w:val="-2"/>
        </w:rPr>
      </w:pPr>
      <w:r w:rsidRPr="00DA3743">
        <w:rPr>
          <w:spacing w:val="-2"/>
        </w:rPr>
        <w:t xml:space="preserve">Kunjett </w:t>
      </w:r>
      <w:r w:rsidR="00FC397A" w:rsidRPr="00DA3743">
        <w:rPr>
          <w:spacing w:val="-2"/>
        </w:rPr>
        <w:t>1</w:t>
      </w:r>
    </w:p>
    <w:p w14:paraId="22527EFE" w14:textId="77777777" w:rsidR="00FC397A" w:rsidRPr="00DA3743" w:rsidRDefault="00FC397A" w:rsidP="006902F7">
      <w:pPr>
        <w:suppressAutoHyphens/>
        <w:rPr>
          <w:spacing w:val="-2"/>
        </w:rPr>
      </w:pPr>
    </w:p>
    <w:p w14:paraId="728A480E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61461D32" w14:textId="77777777" w:rsidTr="00D52EFC">
        <w:tc>
          <w:tcPr>
            <w:tcW w:w="9806" w:type="dxa"/>
          </w:tcPr>
          <w:p w14:paraId="51DE894D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MOD TA’ KIF U MNEJN JINGĦATA</w:t>
            </w:r>
          </w:p>
        </w:tc>
      </w:tr>
    </w:tbl>
    <w:p w14:paraId="59DAF947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315D63E2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Tħawwdux.</w:t>
      </w:r>
    </w:p>
    <w:p w14:paraId="66CDA400" w14:textId="0288D7BB" w:rsidR="00FC397A" w:rsidRPr="00DA3743" w:rsidRDefault="00C00E3F" w:rsidP="006902F7">
      <w:pPr>
        <w:suppressAutoHyphens/>
        <w:rPr>
          <w:spacing w:val="-2"/>
        </w:rPr>
      </w:pPr>
      <w:r w:rsidRPr="00DA3743">
        <w:rPr>
          <w:spacing w:val="-2"/>
        </w:rPr>
        <w:t xml:space="preserve">Għall-użu </w:t>
      </w:r>
      <w:r w:rsidR="00FC397A" w:rsidRPr="00DA3743">
        <w:rPr>
          <w:spacing w:val="-2"/>
        </w:rPr>
        <w:t>taħt il-ġilda.</w:t>
      </w:r>
    </w:p>
    <w:p w14:paraId="1B55AC9F" w14:textId="7A19781A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Aqra l-fuljett ta’ tagħrif qabel l-użu.</w:t>
      </w:r>
    </w:p>
    <w:p w14:paraId="40CC0363" w14:textId="77777777" w:rsidR="00FC397A" w:rsidRPr="00DA3743" w:rsidRDefault="00FC397A" w:rsidP="006902F7">
      <w:pPr>
        <w:suppressAutoHyphens/>
        <w:rPr>
          <w:spacing w:val="-2"/>
        </w:rPr>
      </w:pPr>
    </w:p>
    <w:p w14:paraId="23FB30C8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4C76F48D" w14:textId="77777777" w:rsidTr="00D52EFC">
        <w:tc>
          <w:tcPr>
            <w:tcW w:w="9806" w:type="dxa"/>
          </w:tcPr>
          <w:p w14:paraId="6DAACC92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TWISSIJA SPEĊJALI LI L-PRODOTT MEDIĊINALI GĦANDU JINŻAMM FEJN MA JIDHIRX U MA JINTLAĦAQX MIT-TFAL</w:t>
            </w:r>
          </w:p>
        </w:tc>
      </w:tr>
    </w:tbl>
    <w:p w14:paraId="0A909447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67950D1B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Żomm fejn ma jidhirx u ma jintlaħaqx mit-tfal.</w:t>
      </w:r>
    </w:p>
    <w:p w14:paraId="5C24B02E" w14:textId="77777777" w:rsidR="00FC397A" w:rsidRPr="00DA3743" w:rsidRDefault="00FC397A" w:rsidP="006902F7">
      <w:pPr>
        <w:suppressAutoHyphens/>
        <w:rPr>
          <w:spacing w:val="-2"/>
        </w:rPr>
      </w:pPr>
    </w:p>
    <w:p w14:paraId="0687B9B8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4D69544A" w14:textId="77777777" w:rsidTr="00D52EFC">
        <w:tc>
          <w:tcPr>
            <w:tcW w:w="9806" w:type="dxa"/>
          </w:tcPr>
          <w:p w14:paraId="1FEC75A1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7.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TWISSIJA(IET) SPEĊJALI OĦRA, JEKK MEĦTIEĠA</w:t>
            </w:r>
          </w:p>
        </w:tc>
      </w:tr>
    </w:tbl>
    <w:p w14:paraId="5CD37A91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3811E4CB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3B3A7B08" w14:textId="77777777" w:rsidTr="00D52EFC">
        <w:tc>
          <w:tcPr>
            <w:tcW w:w="9806" w:type="dxa"/>
          </w:tcPr>
          <w:p w14:paraId="21830A9A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8.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DATA TA’ SKADENZA</w:t>
            </w:r>
          </w:p>
        </w:tc>
      </w:tr>
    </w:tbl>
    <w:p w14:paraId="4D8EA784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74BD42F9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EXP</w:t>
      </w:r>
    </w:p>
    <w:p w14:paraId="1BBF4A5D" w14:textId="77777777" w:rsidR="00FC397A" w:rsidRPr="00DA3743" w:rsidRDefault="00FC397A" w:rsidP="006902F7">
      <w:pPr>
        <w:suppressAutoHyphens/>
        <w:rPr>
          <w:spacing w:val="-2"/>
        </w:rPr>
      </w:pPr>
    </w:p>
    <w:p w14:paraId="149487A9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299DE1FB" w14:textId="77777777" w:rsidTr="00D52EFC">
        <w:tc>
          <w:tcPr>
            <w:tcW w:w="9806" w:type="dxa"/>
          </w:tcPr>
          <w:p w14:paraId="212528E0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9.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KONDIZZJONIJIET SPEĊJALI TA’ KIF JINĦAŻEN</w:t>
            </w:r>
          </w:p>
        </w:tc>
      </w:tr>
    </w:tbl>
    <w:p w14:paraId="28F33466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152DFB35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Aħżen fi friġġ.</w:t>
      </w:r>
    </w:p>
    <w:p w14:paraId="200AE50A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Tagħmlux fil-friża.</w:t>
      </w:r>
    </w:p>
    <w:p w14:paraId="5D0180BB" w14:textId="730DA05B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Żomm il-</w:t>
      </w:r>
      <w:r w:rsidR="00C00E3F" w:rsidRPr="00DA3743">
        <w:rPr>
          <w:spacing w:val="-2"/>
        </w:rPr>
        <w:t xml:space="preserve">kunjett </w:t>
      </w:r>
      <w:r w:rsidRPr="00DA3743">
        <w:rPr>
          <w:spacing w:val="-2"/>
        </w:rPr>
        <w:t>fil-kartuna ta’ barra sabiex tilqa’ mid-dawl.</w:t>
      </w:r>
    </w:p>
    <w:p w14:paraId="1DB46672" w14:textId="77777777" w:rsidR="00FC397A" w:rsidRPr="00DA3743" w:rsidRDefault="00FC397A" w:rsidP="006902F7">
      <w:pPr>
        <w:suppressAutoHyphens/>
        <w:rPr>
          <w:spacing w:val="-2"/>
        </w:rPr>
      </w:pPr>
    </w:p>
    <w:p w14:paraId="2CCAD518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333FAC84" w14:textId="77777777" w:rsidTr="00D52EFC">
        <w:tc>
          <w:tcPr>
            <w:tcW w:w="9806" w:type="dxa"/>
          </w:tcPr>
          <w:p w14:paraId="7C5DBD9A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lastRenderedPageBreak/>
              <w:t>10.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PREKAWZJONIJIET SPEĊJALI GĦAR-RIMI TA’ PRODOTTI MEDIĊINALI MHUX UŻATI JEW SKART MINN DAWN IL-PRODOTTI MEDIĊINALI, JEKK HEMM BŻONN</w:t>
            </w:r>
          </w:p>
        </w:tc>
      </w:tr>
    </w:tbl>
    <w:p w14:paraId="2CCA0943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5DD229DA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28099102" w14:textId="77777777" w:rsidTr="00D52EFC">
        <w:tc>
          <w:tcPr>
            <w:tcW w:w="9806" w:type="dxa"/>
          </w:tcPr>
          <w:p w14:paraId="629C7A38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 U INDIRIZZ TAD-DETENTUR TAL-AWTORIZZAZZJONI GĦAT-TQEGĦID FIS-SUQ</w:t>
            </w:r>
          </w:p>
        </w:tc>
      </w:tr>
    </w:tbl>
    <w:p w14:paraId="120CCB54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6D902A0B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Amgen Technology (Ireland) UC,</w:t>
      </w:r>
    </w:p>
    <w:p w14:paraId="4EA9D3D1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Pottery Road,</w:t>
      </w:r>
    </w:p>
    <w:p w14:paraId="642FE173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Dun Laoghaire,</w:t>
      </w:r>
    </w:p>
    <w:p w14:paraId="1BE8E188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Co Dublin,</w:t>
      </w:r>
    </w:p>
    <w:p w14:paraId="00378E9D" w14:textId="4CBF9A94" w:rsidR="00FC397A" w:rsidRPr="00DA3743" w:rsidRDefault="00C00E3F" w:rsidP="006902F7">
      <w:pPr>
        <w:suppressAutoHyphens/>
        <w:rPr>
          <w:spacing w:val="-2"/>
        </w:rPr>
      </w:pPr>
      <w:r w:rsidRPr="00DA3743">
        <w:rPr>
          <w:spacing w:val="-2"/>
        </w:rPr>
        <w:t>L-Irlanda</w:t>
      </w:r>
    </w:p>
    <w:p w14:paraId="6E66D05C" w14:textId="77777777" w:rsidR="00FC397A" w:rsidRDefault="00FC397A" w:rsidP="006902F7">
      <w:pPr>
        <w:suppressAutoHyphens/>
        <w:rPr>
          <w:spacing w:val="-2"/>
        </w:rPr>
      </w:pPr>
    </w:p>
    <w:p w14:paraId="5E3338E7" w14:textId="77777777" w:rsidR="00DF6398" w:rsidRPr="00DA3743" w:rsidRDefault="00DF6398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30AF3556" w14:textId="77777777" w:rsidTr="00D52EFC">
        <w:tc>
          <w:tcPr>
            <w:tcW w:w="9806" w:type="dxa"/>
          </w:tcPr>
          <w:p w14:paraId="79544385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NUMRU(I) TAL-AWTORIZZAZZJONI GĦAT-TQEGĦID FIS-SUQ</w:t>
            </w:r>
          </w:p>
        </w:tc>
      </w:tr>
    </w:tbl>
    <w:p w14:paraId="4C9DECFF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6199DAC9" w14:textId="1B34F8DD" w:rsidR="00FC397A" w:rsidRPr="00DA3743" w:rsidRDefault="00A51B19" w:rsidP="006902F7">
      <w:pPr>
        <w:suppressAutoHyphens/>
        <w:rPr>
          <w:spacing w:val="-2"/>
        </w:rPr>
      </w:pPr>
      <w:r w:rsidRPr="00DA3743">
        <w:rPr>
          <w:spacing w:val="-2"/>
        </w:rPr>
        <w:t>EU/1/</w:t>
      </w:r>
      <w:r w:rsidR="0046145B" w:rsidRPr="00DA3743">
        <w:rPr>
          <w:spacing w:val="-2"/>
        </w:rPr>
        <w:t>24/1823/001</w:t>
      </w:r>
    </w:p>
    <w:p w14:paraId="666B3D4A" w14:textId="77777777" w:rsidR="00FC397A" w:rsidRPr="00DA3743" w:rsidRDefault="00FC397A" w:rsidP="006902F7">
      <w:pPr>
        <w:suppressAutoHyphens/>
        <w:rPr>
          <w:spacing w:val="-2"/>
        </w:rPr>
      </w:pPr>
    </w:p>
    <w:p w14:paraId="3B1B2BC8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5E6A03C7" w14:textId="77777777" w:rsidTr="00D52EFC">
        <w:tc>
          <w:tcPr>
            <w:tcW w:w="9806" w:type="dxa"/>
          </w:tcPr>
          <w:p w14:paraId="1C6B60B7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 TAL-LOTT</w:t>
            </w:r>
          </w:p>
        </w:tc>
      </w:tr>
    </w:tbl>
    <w:p w14:paraId="241FC515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71D87DA9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Lott</w:t>
      </w:r>
    </w:p>
    <w:p w14:paraId="19599DBB" w14:textId="77777777" w:rsidR="00FC397A" w:rsidRPr="00DA3743" w:rsidRDefault="00FC397A" w:rsidP="006902F7">
      <w:pPr>
        <w:suppressAutoHyphens/>
        <w:rPr>
          <w:spacing w:val="-2"/>
        </w:rPr>
      </w:pPr>
    </w:p>
    <w:p w14:paraId="1E04C09D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2DD5C8F1" w14:textId="77777777" w:rsidTr="00D52EFC">
        <w:tc>
          <w:tcPr>
            <w:tcW w:w="9806" w:type="dxa"/>
          </w:tcPr>
          <w:p w14:paraId="375E0AEC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KLASSIFIKAZZJONI ĠENERALI TA’ KIF JINGĦATA</w:t>
            </w:r>
          </w:p>
        </w:tc>
      </w:tr>
    </w:tbl>
    <w:p w14:paraId="7D8A8AC8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46FB1491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1ADD30AA" w14:textId="77777777" w:rsidTr="00D52EFC">
        <w:tc>
          <w:tcPr>
            <w:tcW w:w="9806" w:type="dxa"/>
          </w:tcPr>
          <w:p w14:paraId="2950C689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ISTRUZZJONIJIET DWAR L-UŻU</w:t>
            </w:r>
          </w:p>
        </w:tc>
      </w:tr>
    </w:tbl>
    <w:p w14:paraId="32A0BAC2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5B296583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4A0E9DA9" w14:textId="77777777" w:rsidTr="00D52EFC">
        <w:tc>
          <w:tcPr>
            <w:tcW w:w="9806" w:type="dxa"/>
          </w:tcPr>
          <w:p w14:paraId="5E2845E7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INFORMAZZJONI BIL-BRAILLE</w:t>
            </w:r>
          </w:p>
        </w:tc>
      </w:tr>
    </w:tbl>
    <w:p w14:paraId="2DC34811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0B5EDFF7" w14:textId="491EBD05" w:rsidR="00FC397A" w:rsidRPr="00DA3743" w:rsidRDefault="00332AF3" w:rsidP="006902F7">
      <w:pPr>
        <w:suppressAutoHyphens/>
        <w:rPr>
          <w:spacing w:val="-2"/>
        </w:rPr>
      </w:pPr>
      <w:r w:rsidRPr="00DA3743">
        <w:rPr>
          <w:spacing w:val="-2"/>
        </w:rPr>
        <w:t>WEZENLA</w:t>
      </w:r>
      <w:r w:rsidR="00FC397A" w:rsidRPr="00DA3743">
        <w:rPr>
          <w:spacing w:val="-2"/>
        </w:rPr>
        <w:t xml:space="preserve"> 45 mg</w:t>
      </w:r>
      <w:r w:rsidR="00A51B19" w:rsidRPr="00DA3743">
        <w:rPr>
          <w:spacing w:val="-2"/>
        </w:rPr>
        <w:t xml:space="preserve"> kunjett</w:t>
      </w:r>
    </w:p>
    <w:p w14:paraId="51C2BB08" w14:textId="77777777" w:rsidR="00FC397A" w:rsidRPr="00DA3743" w:rsidRDefault="00FC397A" w:rsidP="006902F7">
      <w:pPr>
        <w:suppressAutoHyphens/>
        <w:rPr>
          <w:spacing w:val="-2"/>
        </w:rPr>
      </w:pPr>
    </w:p>
    <w:p w14:paraId="52160A89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7EC36E48" w14:textId="77777777" w:rsidTr="00D52EFC">
        <w:tc>
          <w:tcPr>
            <w:tcW w:w="9806" w:type="dxa"/>
          </w:tcPr>
          <w:p w14:paraId="368DF381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17.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IDENTIFIKATUR UNIKU – BARCODE 2D</w:t>
            </w:r>
          </w:p>
        </w:tc>
      </w:tr>
    </w:tbl>
    <w:p w14:paraId="2A6AB8DE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5B42E81A" w14:textId="77777777" w:rsidR="00FC397A" w:rsidRPr="00DA3743" w:rsidRDefault="00FC397A" w:rsidP="006902F7">
      <w:pPr>
        <w:suppressAutoHyphens/>
        <w:rPr>
          <w:spacing w:val="-2"/>
        </w:rPr>
      </w:pPr>
      <w:r>
        <w:rPr>
          <w:spacing w:val="-2"/>
          <w:highlight w:val="lightGray"/>
        </w:rPr>
        <w:t>barcode 2D li jkollu l-identifikatur uniku inkluż.</w:t>
      </w:r>
    </w:p>
    <w:p w14:paraId="30CF03EA" w14:textId="77777777" w:rsidR="00FC397A" w:rsidRPr="00DA3743" w:rsidRDefault="00FC397A" w:rsidP="006902F7">
      <w:pPr>
        <w:suppressAutoHyphens/>
        <w:rPr>
          <w:spacing w:val="-2"/>
        </w:rPr>
      </w:pPr>
    </w:p>
    <w:p w14:paraId="10D5F304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60AA4EE6" w14:textId="77777777" w:rsidTr="00D52EFC">
        <w:tc>
          <w:tcPr>
            <w:tcW w:w="9806" w:type="dxa"/>
          </w:tcPr>
          <w:p w14:paraId="7AD88D1B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18.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IDENTIFIKATUR UNIKU - DATA LI TINQARA MILL-BNIEDEM</w:t>
            </w:r>
          </w:p>
        </w:tc>
      </w:tr>
    </w:tbl>
    <w:p w14:paraId="00A1C4C5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59066CAB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PC</w:t>
      </w:r>
    </w:p>
    <w:p w14:paraId="6683B150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SN</w:t>
      </w:r>
    </w:p>
    <w:p w14:paraId="65364385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NN</w:t>
      </w:r>
    </w:p>
    <w:p w14:paraId="6DC93003" w14:textId="77777777" w:rsidR="00FC397A" w:rsidRPr="00DA3743" w:rsidRDefault="00FC397A" w:rsidP="006902F7">
      <w:pPr>
        <w:suppressAutoHyphens/>
        <w:rPr>
          <w:spacing w:val="-2"/>
        </w:rPr>
      </w:pPr>
    </w:p>
    <w:p w14:paraId="5A43D61A" w14:textId="77777777" w:rsidR="00FC397A" w:rsidRPr="00DA3743" w:rsidRDefault="00FC397A" w:rsidP="006902F7">
      <w:pPr>
        <w:suppressAutoHyphens/>
        <w:rPr>
          <w:spacing w:val="-2"/>
        </w:rPr>
      </w:pPr>
    </w:p>
    <w:p w14:paraId="77799CC0" w14:textId="77777777" w:rsidR="00FC397A" w:rsidRPr="00DA3743" w:rsidRDefault="00FC397A" w:rsidP="006902F7">
      <w:pPr>
        <w:suppressAutoHyphens/>
        <w:rPr>
          <w:sz w:val="20"/>
        </w:rPr>
      </w:pPr>
      <w:r w:rsidRPr="00DA3743">
        <w:rPr>
          <w:sz w:val="20"/>
        </w:rPr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2FD2F2B3" w14:textId="77777777" w:rsidTr="0025523C">
        <w:tc>
          <w:tcPr>
            <w:tcW w:w="9290" w:type="dxa"/>
          </w:tcPr>
          <w:p w14:paraId="27B38A6C" w14:textId="77777777" w:rsidR="00FC397A" w:rsidRPr="00DA3743" w:rsidRDefault="00FC397A" w:rsidP="006902F7">
            <w:pPr>
              <w:keepNext/>
              <w:suppressAutoHyphens/>
              <w:adjustRightInd w:val="0"/>
              <w:rPr>
                <w:rFonts w:eastAsia="TimesNewRoman,Bold"/>
                <w:b/>
                <w:bCs/>
              </w:rPr>
            </w:pPr>
            <w:r w:rsidRPr="00DA3743">
              <w:rPr>
                <w:rFonts w:eastAsia="TimesNewRoman,Bold"/>
                <w:b/>
                <w:bCs/>
              </w:rPr>
              <w:lastRenderedPageBreak/>
              <w:t>TAGĦRIF MINIMU LI GĦANDU JIDHER FUQ IL-PAKKETTI Ż-ŻGĦAR EWLENIN</w:t>
            </w:r>
          </w:p>
          <w:p w14:paraId="2DD20AEE" w14:textId="77777777" w:rsidR="00FC397A" w:rsidRPr="00DA3743" w:rsidRDefault="00FC397A" w:rsidP="006902F7">
            <w:pPr>
              <w:keepNext/>
              <w:suppressAutoHyphens/>
              <w:rPr>
                <w:rFonts w:eastAsia="TimesNewRoman,Bold"/>
                <w:b/>
                <w:bCs/>
              </w:rPr>
            </w:pPr>
          </w:p>
          <w:p w14:paraId="6DFA210D" w14:textId="7C03E9A9" w:rsidR="00FC397A" w:rsidRPr="00DA3743" w:rsidRDefault="00FC397A" w:rsidP="006902F7">
            <w:pPr>
              <w:keepNext/>
              <w:suppressAutoHyphens/>
            </w:pPr>
            <w:r w:rsidRPr="00DA3743">
              <w:rPr>
                <w:rFonts w:eastAsia="TimesNewRoman,Bold"/>
                <w:b/>
                <w:bCs/>
              </w:rPr>
              <w:t>TIKKETTA TAL-</w:t>
            </w:r>
            <w:r w:rsidR="00C00E3F" w:rsidRPr="00DA3743">
              <w:rPr>
                <w:rFonts w:eastAsia="TimesNewRoman,Bold"/>
                <w:b/>
                <w:bCs/>
              </w:rPr>
              <w:t>KUNJETT</w:t>
            </w:r>
          </w:p>
        </w:tc>
      </w:tr>
    </w:tbl>
    <w:p w14:paraId="4AB583FC" w14:textId="77777777" w:rsidR="00FC397A" w:rsidRPr="00DA3743" w:rsidRDefault="00FC397A" w:rsidP="006902F7">
      <w:pPr>
        <w:keepNext/>
        <w:suppressAutoHyphens/>
      </w:pPr>
    </w:p>
    <w:p w14:paraId="309534E9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2B71AAD7" w14:textId="77777777" w:rsidTr="00D52EFC">
        <w:tc>
          <w:tcPr>
            <w:tcW w:w="9806" w:type="dxa"/>
          </w:tcPr>
          <w:p w14:paraId="671BAABB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</w:t>
            </w:r>
            <w:r w:rsidRPr="00DA3743">
              <w:rPr>
                <w:b/>
                <w:bCs/>
              </w:rPr>
              <w:t xml:space="preserve"> TAL-PRODOTT MEDIĊINALI U MNEJN GĦANDU JINGĦATA</w:t>
            </w:r>
          </w:p>
        </w:tc>
      </w:tr>
    </w:tbl>
    <w:p w14:paraId="42B3CAF4" w14:textId="77777777" w:rsidR="00FC397A" w:rsidRPr="00DA3743" w:rsidRDefault="00FC397A" w:rsidP="006902F7">
      <w:pPr>
        <w:keepNext/>
        <w:suppressAutoHyphens/>
      </w:pPr>
    </w:p>
    <w:p w14:paraId="067DCC1C" w14:textId="4081A273" w:rsidR="00FC397A" w:rsidRPr="00DA3743" w:rsidRDefault="00332AF3" w:rsidP="006902F7">
      <w:pPr>
        <w:suppressAutoHyphens/>
      </w:pPr>
      <w:r w:rsidRPr="00DA3743">
        <w:t>WEZENLA</w:t>
      </w:r>
      <w:r w:rsidR="00FC397A" w:rsidRPr="00DA3743">
        <w:t xml:space="preserve"> 45 mg soluzzjoni għall-in</w:t>
      </w:r>
      <w:r w:rsidR="004D26F6" w:rsidRPr="00DA3743">
        <w:t>jezz</w:t>
      </w:r>
      <w:r w:rsidR="00FC397A" w:rsidRPr="00DA3743">
        <w:t>joni</w:t>
      </w:r>
    </w:p>
    <w:p w14:paraId="230BFD01" w14:textId="77777777" w:rsidR="00FC397A" w:rsidRPr="00DA3743" w:rsidRDefault="00FC397A" w:rsidP="006902F7">
      <w:pPr>
        <w:suppressAutoHyphens/>
      </w:pPr>
      <w:r w:rsidRPr="00DA3743">
        <w:t>ustekinumab</w:t>
      </w:r>
    </w:p>
    <w:p w14:paraId="1DF5D6FF" w14:textId="33A8649F" w:rsidR="00FC397A" w:rsidRPr="00DA3743" w:rsidRDefault="00FC397A" w:rsidP="006902F7">
      <w:pPr>
        <w:suppressAutoHyphens/>
      </w:pPr>
      <w:r w:rsidRPr="00DA3743">
        <w:t>SC</w:t>
      </w:r>
    </w:p>
    <w:p w14:paraId="7B45C0FC" w14:textId="77777777" w:rsidR="00FC397A" w:rsidRPr="00DA3743" w:rsidRDefault="00FC397A" w:rsidP="006902F7">
      <w:pPr>
        <w:suppressAutoHyphens/>
      </w:pPr>
    </w:p>
    <w:p w14:paraId="622D10C9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0E97487F" w14:textId="77777777" w:rsidTr="00D52EFC">
        <w:tc>
          <w:tcPr>
            <w:tcW w:w="9806" w:type="dxa"/>
          </w:tcPr>
          <w:p w14:paraId="3E098745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METODU</w:t>
            </w:r>
            <w:r w:rsidRPr="00DA3743">
              <w:rPr>
                <w:b/>
                <w:bCs/>
              </w:rPr>
              <w:t xml:space="preserve"> TA’ KIF GĦANDU JINGĦATA</w:t>
            </w:r>
          </w:p>
        </w:tc>
      </w:tr>
    </w:tbl>
    <w:p w14:paraId="6D73E518" w14:textId="77777777" w:rsidR="00FC397A" w:rsidRPr="00DA3743" w:rsidRDefault="00FC397A" w:rsidP="006902F7">
      <w:pPr>
        <w:keepNext/>
        <w:suppressAutoHyphens/>
      </w:pPr>
    </w:p>
    <w:p w14:paraId="1228B312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1623EA43" w14:textId="77777777" w:rsidTr="00D52EFC">
        <w:tc>
          <w:tcPr>
            <w:tcW w:w="9806" w:type="dxa"/>
          </w:tcPr>
          <w:p w14:paraId="3E6A7C00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DATA</w:t>
            </w:r>
            <w:r w:rsidRPr="00DA3743">
              <w:rPr>
                <w:b/>
                <w:bCs/>
              </w:rPr>
              <w:t xml:space="preserve"> TA’ SKADENZA</w:t>
            </w:r>
          </w:p>
        </w:tc>
      </w:tr>
    </w:tbl>
    <w:p w14:paraId="7ADED325" w14:textId="77777777" w:rsidR="00FC397A" w:rsidRPr="00DA3743" w:rsidRDefault="00FC397A" w:rsidP="006902F7">
      <w:pPr>
        <w:keepNext/>
        <w:suppressAutoHyphens/>
      </w:pPr>
    </w:p>
    <w:p w14:paraId="5157253B" w14:textId="77777777" w:rsidR="00FC397A" w:rsidRPr="00DA3743" w:rsidRDefault="00FC397A" w:rsidP="006902F7">
      <w:pPr>
        <w:suppressAutoHyphens/>
      </w:pPr>
      <w:r w:rsidRPr="00DA3743">
        <w:t>EXP</w:t>
      </w:r>
    </w:p>
    <w:p w14:paraId="173C2CC4" w14:textId="77777777" w:rsidR="00FC397A" w:rsidRPr="00DA3743" w:rsidRDefault="00FC397A" w:rsidP="006902F7">
      <w:pPr>
        <w:suppressAutoHyphens/>
      </w:pPr>
    </w:p>
    <w:p w14:paraId="7A8E16FE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1A8E736F" w14:textId="77777777" w:rsidTr="00D52EFC">
        <w:tc>
          <w:tcPr>
            <w:tcW w:w="9806" w:type="dxa"/>
          </w:tcPr>
          <w:p w14:paraId="38150C87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</w:t>
            </w:r>
            <w:r w:rsidRPr="00DA3743">
              <w:rPr>
                <w:b/>
                <w:bCs/>
              </w:rPr>
              <w:t xml:space="preserve"> TAL-LOTT</w:t>
            </w:r>
          </w:p>
        </w:tc>
      </w:tr>
    </w:tbl>
    <w:p w14:paraId="65EF1B60" w14:textId="77777777" w:rsidR="00FC397A" w:rsidRPr="00DA3743" w:rsidRDefault="00FC397A" w:rsidP="006902F7">
      <w:pPr>
        <w:keepNext/>
        <w:suppressAutoHyphens/>
      </w:pPr>
    </w:p>
    <w:p w14:paraId="20FA189B" w14:textId="77777777" w:rsidR="00FC397A" w:rsidRPr="00DA3743" w:rsidRDefault="00FC397A" w:rsidP="006902F7">
      <w:pPr>
        <w:suppressAutoHyphens/>
      </w:pPr>
      <w:r w:rsidRPr="00DA3743">
        <w:t>Lott</w:t>
      </w:r>
    </w:p>
    <w:p w14:paraId="358EA6E9" w14:textId="77777777" w:rsidR="00FC397A" w:rsidRPr="00DA3743" w:rsidRDefault="00FC397A" w:rsidP="006902F7">
      <w:pPr>
        <w:suppressAutoHyphens/>
      </w:pPr>
    </w:p>
    <w:p w14:paraId="3CA5FFC1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159F3392" w14:textId="77777777" w:rsidTr="00D52EFC">
        <w:tc>
          <w:tcPr>
            <w:tcW w:w="9806" w:type="dxa"/>
          </w:tcPr>
          <w:p w14:paraId="4751510D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</w:rPr>
              <w:t>IL-KONTENUT SKONT IL-PIŻ, IL-VOLUM, JEW PARTI INDIVIDWALI</w:t>
            </w:r>
          </w:p>
        </w:tc>
      </w:tr>
    </w:tbl>
    <w:p w14:paraId="178A2555" w14:textId="77777777" w:rsidR="00FC397A" w:rsidRPr="00DA3743" w:rsidRDefault="00FC397A" w:rsidP="006902F7">
      <w:pPr>
        <w:keepNext/>
        <w:suppressAutoHyphens/>
      </w:pPr>
    </w:p>
    <w:p w14:paraId="29C6F7AF" w14:textId="0601881A" w:rsidR="00FC397A" w:rsidRPr="00DA3743" w:rsidRDefault="00FC397A" w:rsidP="006902F7">
      <w:pPr>
        <w:suppressAutoHyphens/>
      </w:pPr>
      <w:r w:rsidRPr="00DA3743">
        <w:t>45 mg/0.5 mL</w:t>
      </w:r>
    </w:p>
    <w:p w14:paraId="5118CB31" w14:textId="77777777" w:rsidR="00FC397A" w:rsidRPr="00DA3743" w:rsidRDefault="00FC397A" w:rsidP="006902F7">
      <w:pPr>
        <w:suppressAutoHyphens/>
      </w:pPr>
    </w:p>
    <w:p w14:paraId="3F37EFBE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58789AF3" w14:textId="77777777" w:rsidTr="00D52EFC">
        <w:tc>
          <w:tcPr>
            <w:tcW w:w="9806" w:type="dxa"/>
          </w:tcPr>
          <w:p w14:paraId="5FF516CD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OĦRAJN</w:t>
            </w:r>
          </w:p>
        </w:tc>
      </w:tr>
    </w:tbl>
    <w:p w14:paraId="25DD4C5F" w14:textId="77777777" w:rsidR="00FC397A" w:rsidRPr="00DA3743" w:rsidRDefault="00FC397A" w:rsidP="006902F7">
      <w:pPr>
        <w:keepNext/>
        <w:suppressAutoHyphens/>
      </w:pPr>
    </w:p>
    <w:p w14:paraId="35C7A829" w14:textId="77777777" w:rsidR="00FC397A" w:rsidRPr="00DA3743" w:rsidRDefault="00FC397A" w:rsidP="006902F7">
      <w:pPr>
        <w:suppressAutoHyphens/>
      </w:pPr>
    </w:p>
    <w:p w14:paraId="478B09F5" w14:textId="77777777" w:rsidR="00FC397A" w:rsidRPr="00DA3743" w:rsidRDefault="00FC397A" w:rsidP="006902F7">
      <w:pPr>
        <w:suppressAutoHyphens/>
      </w:pPr>
    </w:p>
    <w:p w14:paraId="73184104" w14:textId="74204C99" w:rsidR="00FC397A" w:rsidRPr="00DA3743" w:rsidRDefault="00FC397A" w:rsidP="006902F7">
      <w:pPr>
        <w:suppressAutoHyphens/>
      </w:pPr>
      <w:r w:rsidRPr="00DA3743"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099FF07B" w14:textId="77777777" w:rsidTr="00D52EFC">
        <w:tc>
          <w:tcPr>
            <w:tcW w:w="9806" w:type="dxa"/>
          </w:tcPr>
          <w:p w14:paraId="04832640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</w:rPr>
            </w:pPr>
            <w:r w:rsidRPr="00DA3743">
              <w:rPr>
                <w:b/>
              </w:rPr>
              <w:lastRenderedPageBreak/>
              <w:t>TAGĦRIF</w:t>
            </w:r>
            <w:r w:rsidRPr="00DA3743">
              <w:rPr>
                <w:b/>
                <w:spacing w:val="-8"/>
              </w:rPr>
              <w:t xml:space="preserve"> </w:t>
            </w:r>
            <w:r w:rsidRPr="00DA3743">
              <w:rPr>
                <w:b/>
              </w:rPr>
              <w:t>LI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GĦANDU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JIDHER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FUQ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IL-PAKKETT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TA’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  <w:spacing w:val="-2"/>
              </w:rPr>
              <w:t>BARRA</w:t>
            </w:r>
          </w:p>
          <w:p w14:paraId="365F1907" w14:textId="77777777" w:rsidR="00FC397A" w:rsidRPr="00DA3743" w:rsidRDefault="00FC397A" w:rsidP="006902F7">
            <w:pPr>
              <w:keepNext/>
              <w:suppressAutoHyphens/>
              <w:ind w:left="567" w:hanging="567"/>
            </w:pPr>
          </w:p>
          <w:p w14:paraId="794FE8B9" w14:textId="26EB170B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</w:rPr>
            </w:pPr>
            <w:r w:rsidRPr="00DA3743">
              <w:rPr>
                <w:b/>
              </w:rPr>
              <w:t xml:space="preserve">KARTUNA </w:t>
            </w:r>
            <w:r w:rsidR="00C00E3F" w:rsidRPr="00DA3743">
              <w:rPr>
                <w:b/>
              </w:rPr>
              <w:t xml:space="preserve">TA’ BARRA </w:t>
            </w:r>
            <w:r w:rsidRPr="00DA3743">
              <w:rPr>
                <w:b/>
              </w:rPr>
              <w:t>TAS-SIRINGA MIMLIJA GĦAL-LEST</w:t>
            </w:r>
          </w:p>
        </w:tc>
      </w:tr>
    </w:tbl>
    <w:p w14:paraId="57D9481E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45B091E5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3F74E33B" w14:textId="77777777" w:rsidTr="00D52EFC">
        <w:tc>
          <w:tcPr>
            <w:tcW w:w="9806" w:type="dxa"/>
          </w:tcPr>
          <w:p w14:paraId="21D9E6B8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spacing w:val="-2"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 TAL-PRODOTT MEDIĊINALI</w:t>
            </w:r>
          </w:p>
        </w:tc>
      </w:tr>
    </w:tbl>
    <w:p w14:paraId="023E25BB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4664E5C8" w14:textId="5B31D410" w:rsidR="00FC397A" w:rsidRPr="00DA3743" w:rsidRDefault="00332AF3" w:rsidP="006902F7">
      <w:pPr>
        <w:suppressAutoHyphens/>
        <w:rPr>
          <w:spacing w:val="-2"/>
        </w:rPr>
      </w:pPr>
      <w:r w:rsidRPr="00DA3743">
        <w:rPr>
          <w:spacing w:val="-2"/>
        </w:rPr>
        <w:t>WEZENLA</w:t>
      </w:r>
      <w:r w:rsidR="00FC397A" w:rsidRPr="00DA3743">
        <w:rPr>
          <w:spacing w:val="-2"/>
        </w:rPr>
        <w:t xml:space="preserve"> 45 mg soluzzjoni għall-injezzjoni f’siringa mimlija għal-lest</w:t>
      </w:r>
    </w:p>
    <w:p w14:paraId="7A6A2513" w14:textId="27CFF13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ustekinumab</w:t>
      </w:r>
    </w:p>
    <w:p w14:paraId="551D3799" w14:textId="77777777" w:rsidR="00FC397A" w:rsidRPr="00DA3743" w:rsidRDefault="00FC397A" w:rsidP="006902F7">
      <w:pPr>
        <w:suppressAutoHyphens/>
        <w:rPr>
          <w:spacing w:val="-2"/>
        </w:rPr>
      </w:pPr>
    </w:p>
    <w:p w14:paraId="26602145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34BE8015" w14:textId="77777777" w:rsidTr="00D52EFC">
        <w:tc>
          <w:tcPr>
            <w:tcW w:w="9806" w:type="dxa"/>
          </w:tcPr>
          <w:p w14:paraId="5CEABF6C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DIKJARAZZJONI TAS-SUSTANZA(I) ATTIVA(I)</w:t>
            </w:r>
          </w:p>
        </w:tc>
      </w:tr>
    </w:tbl>
    <w:p w14:paraId="0B44640C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0A94D61D" w14:textId="35FD321E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Kull siringa mimlija għal-lest fiha 45</w:t>
      </w:r>
      <w:r w:rsidR="00BB192A" w:rsidRPr="00DA3743">
        <w:rPr>
          <w:spacing w:val="-2"/>
        </w:rPr>
        <w:t> </w:t>
      </w:r>
      <w:r w:rsidRPr="00DA3743">
        <w:rPr>
          <w:spacing w:val="-2"/>
        </w:rPr>
        <w:t>mg ta’ ustekinumab f’0.5</w:t>
      </w:r>
      <w:r w:rsidR="00AC603E" w:rsidRPr="00DA3743">
        <w:rPr>
          <w:spacing w:val="-2"/>
        </w:rPr>
        <w:t> </w:t>
      </w:r>
      <w:r w:rsidRPr="00DA3743">
        <w:rPr>
          <w:spacing w:val="-2"/>
        </w:rPr>
        <w:t>mL.</w:t>
      </w:r>
    </w:p>
    <w:p w14:paraId="0AE6CEBC" w14:textId="77777777" w:rsidR="00FC397A" w:rsidRDefault="00FC397A" w:rsidP="006902F7">
      <w:pPr>
        <w:suppressAutoHyphens/>
        <w:rPr>
          <w:spacing w:val="-2"/>
        </w:rPr>
      </w:pPr>
    </w:p>
    <w:p w14:paraId="6E1AD347" w14:textId="77777777" w:rsidR="00DF6398" w:rsidRPr="00DA3743" w:rsidRDefault="00DF6398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32BE6F58" w14:textId="77777777" w:rsidTr="00D52EFC">
        <w:tc>
          <w:tcPr>
            <w:tcW w:w="9806" w:type="dxa"/>
          </w:tcPr>
          <w:p w14:paraId="5395BE9D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LISTA TA’ EĊĊIPJENTI</w:t>
            </w:r>
          </w:p>
        </w:tc>
      </w:tr>
    </w:tbl>
    <w:p w14:paraId="4EC2426F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62297C44" w14:textId="337C8D04" w:rsidR="00FC397A" w:rsidRPr="00DA3743" w:rsidRDefault="00FD383D" w:rsidP="006902F7">
      <w:pPr>
        <w:suppressAutoHyphens/>
        <w:rPr>
          <w:spacing w:val="-2"/>
        </w:rPr>
      </w:pPr>
      <w:r w:rsidRPr="00DA3743">
        <w:rPr>
          <w:spacing w:val="-2"/>
        </w:rPr>
        <w:t>Sucrose, L-histidine, L-histidine hydrochloride monohydrate, polysorbate 80</w:t>
      </w:r>
      <w:r w:rsidR="00840784" w:rsidRPr="00DA5C0D">
        <w:t xml:space="preserve"> (E</w:t>
      </w:r>
      <w:r w:rsidR="00840784" w:rsidRPr="00DA5C0D">
        <w:rPr>
          <w:spacing w:val="-2"/>
        </w:rPr>
        <w:t> </w:t>
      </w:r>
      <w:r w:rsidR="00840784" w:rsidRPr="00DA5C0D">
        <w:t>433)</w:t>
      </w:r>
      <w:r w:rsidRPr="00DA3743">
        <w:rPr>
          <w:spacing w:val="-2"/>
        </w:rPr>
        <w:t>, ilma</w:t>
      </w:r>
      <w:r w:rsidR="0012220C">
        <w:rPr>
          <w:spacing w:val="-2"/>
        </w:rPr>
        <w:t xml:space="preserve"> </w:t>
      </w:r>
      <w:r w:rsidRPr="00DA3743">
        <w:rPr>
          <w:spacing w:val="-2"/>
        </w:rPr>
        <w:t>għall-injezzjonijiet.</w:t>
      </w:r>
    </w:p>
    <w:p w14:paraId="6C913ACE" w14:textId="77777777" w:rsidR="00FC397A" w:rsidRPr="00DA3743" w:rsidRDefault="00FC397A" w:rsidP="006902F7">
      <w:pPr>
        <w:suppressAutoHyphens/>
        <w:rPr>
          <w:spacing w:val="-2"/>
        </w:rPr>
      </w:pPr>
    </w:p>
    <w:p w14:paraId="1561C176" w14:textId="77777777" w:rsidR="00FD383D" w:rsidRPr="00DA3743" w:rsidRDefault="00FD383D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3739123E" w14:textId="77777777" w:rsidTr="00D52EFC">
        <w:tc>
          <w:tcPr>
            <w:tcW w:w="9806" w:type="dxa"/>
          </w:tcPr>
          <w:p w14:paraId="1A89E594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GĦAMLA FARMAĊEWTIKA U KONTENUT</w:t>
            </w:r>
          </w:p>
        </w:tc>
      </w:tr>
    </w:tbl>
    <w:p w14:paraId="237DA633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0F608DCB" w14:textId="77777777" w:rsidR="00FD383D" w:rsidRPr="00DA3743" w:rsidRDefault="00FD383D" w:rsidP="006902F7">
      <w:pPr>
        <w:suppressAutoHyphens/>
        <w:rPr>
          <w:spacing w:val="-2"/>
        </w:rPr>
      </w:pPr>
      <w:r>
        <w:rPr>
          <w:spacing w:val="-2"/>
          <w:highlight w:val="lightGray"/>
        </w:rPr>
        <w:t>Soluzzjoni għall-injezzjoni f’siringa mimlija għal-lest</w:t>
      </w:r>
    </w:p>
    <w:p w14:paraId="0ABB607B" w14:textId="6E72322E" w:rsidR="00FC397A" w:rsidRPr="00DA3743" w:rsidRDefault="00FD383D" w:rsidP="006902F7">
      <w:pPr>
        <w:suppressAutoHyphens/>
        <w:rPr>
          <w:spacing w:val="-2"/>
        </w:rPr>
      </w:pPr>
      <w:r w:rsidRPr="00DA3743">
        <w:rPr>
          <w:spacing w:val="-2"/>
        </w:rPr>
        <w:t>Siringa waħda mimlija għal-lest</w:t>
      </w:r>
    </w:p>
    <w:p w14:paraId="5171102C" w14:textId="77777777" w:rsidR="00FC397A" w:rsidRPr="00DA3743" w:rsidRDefault="00FC397A" w:rsidP="006902F7">
      <w:pPr>
        <w:suppressAutoHyphens/>
        <w:rPr>
          <w:spacing w:val="-2"/>
        </w:rPr>
      </w:pPr>
    </w:p>
    <w:p w14:paraId="3503D050" w14:textId="77777777" w:rsidR="00FD383D" w:rsidRPr="00DA3743" w:rsidRDefault="00FD383D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2D2DDD9F" w14:textId="77777777" w:rsidTr="00D52EFC">
        <w:tc>
          <w:tcPr>
            <w:tcW w:w="9806" w:type="dxa"/>
          </w:tcPr>
          <w:p w14:paraId="79863861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MOD TA’ KIF U MNEJN JINGĦATA</w:t>
            </w:r>
          </w:p>
        </w:tc>
      </w:tr>
    </w:tbl>
    <w:p w14:paraId="539BE451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1E92E32D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Tħawwdux.</w:t>
      </w:r>
    </w:p>
    <w:p w14:paraId="0421F078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Użu taħt il-ġilda.</w:t>
      </w:r>
    </w:p>
    <w:p w14:paraId="2512EB23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Aqra l-fuljett ta’ tagħrif qabel l-użu.</w:t>
      </w:r>
    </w:p>
    <w:p w14:paraId="61D35263" w14:textId="77777777" w:rsidR="00FC397A" w:rsidRPr="00DA3743" w:rsidRDefault="00FC397A" w:rsidP="006902F7">
      <w:pPr>
        <w:suppressAutoHyphens/>
        <w:rPr>
          <w:spacing w:val="-2"/>
        </w:rPr>
      </w:pPr>
    </w:p>
    <w:p w14:paraId="030C9468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42E41CCE" w14:textId="77777777" w:rsidTr="00D52EFC">
        <w:tc>
          <w:tcPr>
            <w:tcW w:w="9806" w:type="dxa"/>
          </w:tcPr>
          <w:p w14:paraId="14A6179A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TWISSIJA SPEĊJALI LI L-PRODOTT MEDIĊINALI GĦANDU JINŻAMM FEJN MA JIDHIRX U MA JINTLAĦAQX MIT-TFAL</w:t>
            </w:r>
          </w:p>
        </w:tc>
      </w:tr>
    </w:tbl>
    <w:p w14:paraId="4431DB9C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47C2C22B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Żomm fejn ma jidhirx u ma jintlaħaqx mit-tfal.</w:t>
      </w:r>
    </w:p>
    <w:p w14:paraId="159FC4F0" w14:textId="77777777" w:rsidR="00FC397A" w:rsidRPr="00DA3743" w:rsidRDefault="00FC397A" w:rsidP="006902F7">
      <w:pPr>
        <w:suppressAutoHyphens/>
        <w:rPr>
          <w:spacing w:val="-2"/>
        </w:rPr>
      </w:pPr>
    </w:p>
    <w:p w14:paraId="2D52F272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45BC157C" w14:textId="77777777" w:rsidTr="00D52EFC">
        <w:tc>
          <w:tcPr>
            <w:tcW w:w="9806" w:type="dxa"/>
          </w:tcPr>
          <w:p w14:paraId="622BCF49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7.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TWISSIJA(IET) SPEĊJALI OĦRA, JEKK MEĦTIEĠA</w:t>
            </w:r>
          </w:p>
        </w:tc>
      </w:tr>
    </w:tbl>
    <w:p w14:paraId="5B911A73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68B096E6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018D0FA1" w14:textId="77777777" w:rsidTr="00D52EFC">
        <w:tc>
          <w:tcPr>
            <w:tcW w:w="9806" w:type="dxa"/>
          </w:tcPr>
          <w:p w14:paraId="5999EFB0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8.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DATA TA’ SKADENZA</w:t>
            </w:r>
          </w:p>
        </w:tc>
      </w:tr>
    </w:tbl>
    <w:p w14:paraId="1B9D3B0E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79EF37F7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EXP</w:t>
      </w:r>
    </w:p>
    <w:p w14:paraId="4699025F" w14:textId="77777777" w:rsidR="00FC397A" w:rsidRPr="00DA3743" w:rsidRDefault="00FC397A" w:rsidP="006902F7">
      <w:pPr>
        <w:suppressAutoHyphens/>
        <w:rPr>
          <w:spacing w:val="-2"/>
        </w:rPr>
      </w:pPr>
    </w:p>
    <w:p w14:paraId="32A7AC13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5AD7C99E" w14:textId="77777777" w:rsidTr="00D52EFC">
        <w:tc>
          <w:tcPr>
            <w:tcW w:w="9806" w:type="dxa"/>
          </w:tcPr>
          <w:p w14:paraId="76FCC9D4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9.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KONDIZZJONIJIET SPEĊJALI TA’ KIF JINĦAŻEN</w:t>
            </w:r>
          </w:p>
        </w:tc>
      </w:tr>
    </w:tbl>
    <w:p w14:paraId="235E9921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7F253B96" w14:textId="77777777" w:rsidR="00FC397A" w:rsidRPr="00DA3743" w:rsidRDefault="00FC397A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Aħżen fi friġġ.</w:t>
      </w:r>
    </w:p>
    <w:p w14:paraId="526BD6F6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Tagħmlux fil-friża.</w:t>
      </w:r>
    </w:p>
    <w:p w14:paraId="4E148891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Żomm is-siringa mimlija għal-lest fil-kartuna ta’ barra sabiex tilqa’ mid-dawl.</w:t>
      </w:r>
    </w:p>
    <w:p w14:paraId="5D24EAD6" w14:textId="58162DBD" w:rsidR="00FC397A" w:rsidRPr="00DA3743" w:rsidRDefault="00FC397A" w:rsidP="006902F7">
      <w:pPr>
        <w:suppressAutoHyphens/>
        <w:rPr>
          <w:spacing w:val="-2"/>
        </w:rPr>
      </w:pPr>
    </w:p>
    <w:p w14:paraId="6C51F346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46A187B4" w14:textId="77777777" w:rsidTr="00D52EFC">
        <w:tc>
          <w:tcPr>
            <w:tcW w:w="9806" w:type="dxa"/>
          </w:tcPr>
          <w:p w14:paraId="1EEEB4F9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lastRenderedPageBreak/>
              <w:t>10.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PREKAWZJONIJIET SPEĊJALI GĦAR-RIMI TA’ PRODOTTI MEDIĊINALI MHUX UŻATI JEW SKART MINN DAWN IL-PRODOTTI MEDIĊINALI, JEKK HEMM BŻONN</w:t>
            </w:r>
          </w:p>
        </w:tc>
      </w:tr>
    </w:tbl>
    <w:p w14:paraId="3DDFD6AA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4F3AFC2B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12B00647" w14:textId="77777777" w:rsidTr="00D52EFC">
        <w:tc>
          <w:tcPr>
            <w:tcW w:w="9806" w:type="dxa"/>
          </w:tcPr>
          <w:p w14:paraId="24E8D13E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 U INDIRIZZ TAD-DETENTUR TAL-AWTORIZZAZZJONI GĦAT-TQEGĦID FIS-SUQ</w:t>
            </w:r>
          </w:p>
        </w:tc>
      </w:tr>
    </w:tbl>
    <w:p w14:paraId="05ED819A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0E103361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Amgen Technology (Ireland) UC,</w:t>
      </w:r>
    </w:p>
    <w:p w14:paraId="1E8FB867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Pottery Road,</w:t>
      </w:r>
    </w:p>
    <w:p w14:paraId="0AA208AF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Dun Laoghaire,</w:t>
      </w:r>
    </w:p>
    <w:p w14:paraId="0533DD12" w14:textId="77777777" w:rsidR="00C00E3F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Co Dublin,</w:t>
      </w:r>
    </w:p>
    <w:p w14:paraId="1F5E1502" w14:textId="326483FB" w:rsidR="00965EA1" w:rsidRPr="00DA3743" w:rsidRDefault="00C00E3F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L-Irlanda</w:t>
      </w:r>
    </w:p>
    <w:p w14:paraId="0672339F" w14:textId="77777777" w:rsidR="00FC397A" w:rsidRPr="00DA3743" w:rsidRDefault="00FC397A" w:rsidP="006902F7">
      <w:pPr>
        <w:suppressAutoHyphens/>
        <w:rPr>
          <w:spacing w:val="-2"/>
        </w:rPr>
      </w:pPr>
    </w:p>
    <w:p w14:paraId="66331428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1DAB7122" w14:textId="77777777" w:rsidTr="00D52EFC">
        <w:tc>
          <w:tcPr>
            <w:tcW w:w="9806" w:type="dxa"/>
          </w:tcPr>
          <w:p w14:paraId="5099219D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NUMRU(I) TAL-AWTORIZZAZZJONI GĦAT-TQEGĦID FIS-SUQ</w:t>
            </w:r>
          </w:p>
        </w:tc>
      </w:tr>
    </w:tbl>
    <w:p w14:paraId="551FEACF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447FEFA6" w14:textId="57CE3384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EU/1/</w:t>
      </w:r>
      <w:r w:rsidR="0046145B" w:rsidRPr="00DA3743">
        <w:rPr>
          <w:spacing w:val="-2"/>
        </w:rPr>
        <w:t>24/1823/002</w:t>
      </w:r>
    </w:p>
    <w:p w14:paraId="7B199515" w14:textId="77777777" w:rsidR="00FC397A" w:rsidRPr="00DA3743" w:rsidRDefault="00FC397A" w:rsidP="006902F7">
      <w:pPr>
        <w:suppressAutoHyphens/>
        <w:rPr>
          <w:spacing w:val="-2"/>
        </w:rPr>
      </w:pPr>
    </w:p>
    <w:p w14:paraId="1F794868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230A1AD1" w14:textId="77777777" w:rsidTr="00D52EFC">
        <w:tc>
          <w:tcPr>
            <w:tcW w:w="9806" w:type="dxa"/>
          </w:tcPr>
          <w:p w14:paraId="0ADB8857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 TAL-LOTT</w:t>
            </w:r>
          </w:p>
        </w:tc>
      </w:tr>
    </w:tbl>
    <w:p w14:paraId="55B39A04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66288057" w14:textId="77777777" w:rsidR="00FC397A" w:rsidRPr="00DA3743" w:rsidRDefault="00FC397A" w:rsidP="006902F7">
      <w:pPr>
        <w:suppressAutoHyphens/>
        <w:rPr>
          <w:spacing w:val="-2"/>
        </w:rPr>
      </w:pPr>
      <w:r w:rsidRPr="00DA3743">
        <w:rPr>
          <w:spacing w:val="-2"/>
        </w:rPr>
        <w:t>Lott</w:t>
      </w:r>
    </w:p>
    <w:p w14:paraId="3AD0713B" w14:textId="77777777" w:rsidR="00FC397A" w:rsidRPr="00DA3743" w:rsidRDefault="00FC397A" w:rsidP="006902F7">
      <w:pPr>
        <w:suppressAutoHyphens/>
        <w:rPr>
          <w:spacing w:val="-2"/>
        </w:rPr>
      </w:pPr>
    </w:p>
    <w:p w14:paraId="6994C64A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77BFE222" w14:textId="77777777" w:rsidTr="00D52EFC">
        <w:tc>
          <w:tcPr>
            <w:tcW w:w="9806" w:type="dxa"/>
          </w:tcPr>
          <w:p w14:paraId="0B87E744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KLASSIFIKAZZJONI ĠENERALI TA’ KIF JINGĦATA</w:t>
            </w:r>
          </w:p>
        </w:tc>
      </w:tr>
    </w:tbl>
    <w:p w14:paraId="175328AB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6C4BD467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584337A6" w14:textId="77777777" w:rsidTr="00D52EFC">
        <w:tc>
          <w:tcPr>
            <w:tcW w:w="9806" w:type="dxa"/>
          </w:tcPr>
          <w:p w14:paraId="34205AAC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ISTRUZZJONIJIET DWAR L-UŻU</w:t>
            </w:r>
          </w:p>
        </w:tc>
      </w:tr>
    </w:tbl>
    <w:p w14:paraId="25BAB9DE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077935F8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499E6A19" w14:textId="77777777" w:rsidTr="00D52EFC">
        <w:tc>
          <w:tcPr>
            <w:tcW w:w="9806" w:type="dxa"/>
          </w:tcPr>
          <w:p w14:paraId="50182709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INFORMAZZJONI BIL-BRAILLE</w:t>
            </w:r>
          </w:p>
        </w:tc>
      </w:tr>
    </w:tbl>
    <w:p w14:paraId="5D591526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3D8D4B5D" w14:textId="0BE83256" w:rsidR="00FC397A" w:rsidRPr="00DA3743" w:rsidRDefault="00332AF3" w:rsidP="006902F7">
      <w:pPr>
        <w:suppressAutoHyphens/>
        <w:rPr>
          <w:spacing w:val="-2"/>
        </w:rPr>
      </w:pPr>
      <w:r w:rsidRPr="00DA3743">
        <w:rPr>
          <w:spacing w:val="-2"/>
        </w:rPr>
        <w:t>WEZENLA</w:t>
      </w:r>
      <w:r w:rsidR="00FC397A" w:rsidRPr="00DA3743">
        <w:rPr>
          <w:spacing w:val="-2"/>
        </w:rPr>
        <w:t xml:space="preserve"> 45 mg</w:t>
      </w:r>
      <w:r w:rsidR="00C00E3F" w:rsidRPr="00DA3743">
        <w:rPr>
          <w:spacing w:val="-2"/>
        </w:rPr>
        <w:t xml:space="preserve"> siringa</w:t>
      </w:r>
    </w:p>
    <w:p w14:paraId="70911296" w14:textId="77777777" w:rsidR="00FC397A" w:rsidRPr="00DA3743" w:rsidRDefault="00FC397A" w:rsidP="006902F7">
      <w:pPr>
        <w:suppressAutoHyphens/>
        <w:rPr>
          <w:spacing w:val="-2"/>
        </w:rPr>
      </w:pPr>
    </w:p>
    <w:p w14:paraId="0883029A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2A47F191" w14:textId="77777777" w:rsidTr="00D52EFC">
        <w:tc>
          <w:tcPr>
            <w:tcW w:w="9806" w:type="dxa"/>
          </w:tcPr>
          <w:p w14:paraId="25077609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17.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IDENTIFIKATUR UNIKU – BARCODE 2D</w:t>
            </w:r>
          </w:p>
        </w:tc>
      </w:tr>
    </w:tbl>
    <w:p w14:paraId="250B074B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332383E4" w14:textId="77777777" w:rsidR="00FC397A" w:rsidRPr="00DA3743" w:rsidRDefault="00FC397A" w:rsidP="006902F7">
      <w:pPr>
        <w:suppressAutoHyphens/>
        <w:rPr>
          <w:spacing w:val="-2"/>
        </w:rPr>
      </w:pPr>
      <w:r>
        <w:rPr>
          <w:spacing w:val="-2"/>
          <w:highlight w:val="lightGray"/>
        </w:rPr>
        <w:t>barcode 2D li jkollu l-identifikatur uniku inkluż.</w:t>
      </w:r>
    </w:p>
    <w:p w14:paraId="74878BC8" w14:textId="77777777" w:rsidR="00FC397A" w:rsidRPr="00DA3743" w:rsidRDefault="00FC397A" w:rsidP="006902F7">
      <w:pPr>
        <w:suppressAutoHyphens/>
        <w:rPr>
          <w:spacing w:val="-2"/>
        </w:rPr>
      </w:pPr>
    </w:p>
    <w:p w14:paraId="0F0A5C37" w14:textId="77777777" w:rsidR="00FC397A" w:rsidRPr="00DA3743" w:rsidRDefault="00FC397A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253532B2" w14:textId="77777777" w:rsidTr="00D52EFC">
        <w:tc>
          <w:tcPr>
            <w:tcW w:w="9806" w:type="dxa"/>
          </w:tcPr>
          <w:p w14:paraId="1B805478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18.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IDENTIFIKATUR UNIKU - DATA LI TINQARA MILL-BNIEDEM</w:t>
            </w:r>
          </w:p>
        </w:tc>
      </w:tr>
    </w:tbl>
    <w:p w14:paraId="04E6ABDD" w14:textId="77777777" w:rsidR="00FC397A" w:rsidRPr="00DA3743" w:rsidRDefault="00FC397A" w:rsidP="006902F7">
      <w:pPr>
        <w:keepNext/>
        <w:suppressAutoHyphens/>
        <w:rPr>
          <w:spacing w:val="-2"/>
        </w:rPr>
      </w:pPr>
    </w:p>
    <w:p w14:paraId="205BDE8E" w14:textId="77777777" w:rsidR="00FC397A" w:rsidRPr="00DA3743" w:rsidRDefault="00FC397A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PC</w:t>
      </w:r>
    </w:p>
    <w:p w14:paraId="7F75B9EF" w14:textId="77777777" w:rsidR="00FC397A" w:rsidRPr="00DA3743" w:rsidRDefault="00FC397A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SN</w:t>
      </w:r>
    </w:p>
    <w:p w14:paraId="626B098C" w14:textId="77777777" w:rsidR="00FC397A" w:rsidRPr="00DA3743" w:rsidRDefault="00FC397A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NN</w:t>
      </w:r>
    </w:p>
    <w:p w14:paraId="1E8942E6" w14:textId="77777777" w:rsidR="00965EA1" w:rsidRPr="00DA3743" w:rsidRDefault="00965EA1" w:rsidP="006902F7">
      <w:pPr>
        <w:widowControl w:val="0"/>
        <w:rPr>
          <w:sz w:val="20"/>
        </w:rPr>
      </w:pPr>
      <w:r w:rsidRPr="00DA3743">
        <w:rPr>
          <w:sz w:val="20"/>
        </w:rPr>
        <w:br w:type="page"/>
      </w:r>
    </w:p>
    <w:p w14:paraId="038D460F" w14:textId="77777777" w:rsidR="00965EA1" w:rsidRPr="00DA3743" w:rsidRDefault="00965EA1" w:rsidP="006902F7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b/>
        </w:rPr>
      </w:pPr>
      <w:r w:rsidRPr="00DA3743">
        <w:rPr>
          <w:b/>
        </w:rPr>
        <w:lastRenderedPageBreak/>
        <w:t>TAGĦRIF MINIMU LI GĦANDU JIDHER FUQ IL-FOLJI JEW FUQ L-ISTRIXXI</w:t>
      </w:r>
    </w:p>
    <w:p w14:paraId="5DC54E87" w14:textId="77777777" w:rsidR="00965EA1" w:rsidRPr="00DA3743" w:rsidRDefault="00965EA1" w:rsidP="006902F7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b/>
        </w:rPr>
      </w:pPr>
    </w:p>
    <w:p w14:paraId="75628584" w14:textId="3CB18FB6" w:rsidR="00965EA1" w:rsidRPr="00DA3743" w:rsidRDefault="00965EA1" w:rsidP="006902F7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b/>
        </w:rPr>
      </w:pPr>
      <w:r w:rsidRPr="00DA3743">
        <w:rPr>
          <w:b/>
        </w:rPr>
        <w:t>SIRINGA MIMLIJA GĦAL-LEST FIL-FOLJA</w:t>
      </w:r>
    </w:p>
    <w:p w14:paraId="5FA913D5" w14:textId="77777777" w:rsidR="00965EA1" w:rsidRPr="00DA3743" w:rsidRDefault="00965EA1" w:rsidP="006902F7"/>
    <w:p w14:paraId="746ACE62" w14:textId="77777777" w:rsidR="00965EA1" w:rsidRPr="00DA3743" w:rsidRDefault="00965EA1" w:rsidP="006902F7"/>
    <w:p w14:paraId="407C770B" w14:textId="77777777" w:rsidR="00965EA1" w:rsidRPr="00DA3743" w:rsidRDefault="00965EA1" w:rsidP="006902F7">
      <w:pPr>
        <w:keepNext/>
        <w:numPr>
          <w:ilvl w:val="1"/>
          <w:numId w:val="1"/>
        </w:num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tabs>
          <w:tab w:val="left" w:pos="567"/>
        </w:tabs>
        <w:autoSpaceDE/>
        <w:autoSpaceDN/>
        <w:ind w:left="567" w:hanging="567"/>
        <w:outlineLvl w:val="0"/>
        <w:rPr>
          <w:b/>
        </w:rPr>
      </w:pPr>
      <w:r w:rsidRPr="00DA3743">
        <w:rPr>
          <w:b/>
        </w:rPr>
        <w:t>ISEM IL-PRODOTT MEDIĊINALI</w:t>
      </w:r>
    </w:p>
    <w:p w14:paraId="01EFBB24" w14:textId="77777777" w:rsidR="00965EA1" w:rsidRPr="00DA3743" w:rsidRDefault="00965EA1" w:rsidP="006902F7">
      <w:pPr>
        <w:keepNext/>
        <w:rPr>
          <w:i/>
        </w:rPr>
      </w:pPr>
    </w:p>
    <w:p w14:paraId="2EAD2E36" w14:textId="4E75BC06" w:rsidR="00965EA1" w:rsidRPr="00DA3743" w:rsidRDefault="00965EA1" w:rsidP="006902F7">
      <w:r w:rsidRPr="00DA3743">
        <w:t>WEZENLA 45 mg injezzjoni</w:t>
      </w:r>
    </w:p>
    <w:p w14:paraId="3D666998" w14:textId="44D296D2" w:rsidR="00965EA1" w:rsidRPr="00DA3743" w:rsidRDefault="00965EA1" w:rsidP="006902F7">
      <w:r w:rsidRPr="00DA3743">
        <w:t>ustekinumab</w:t>
      </w:r>
    </w:p>
    <w:p w14:paraId="55060B74" w14:textId="77777777" w:rsidR="00965EA1" w:rsidRPr="00DA3743" w:rsidRDefault="00965EA1" w:rsidP="006902F7"/>
    <w:p w14:paraId="4CC12D00" w14:textId="77777777" w:rsidR="00965EA1" w:rsidRPr="00DA3743" w:rsidRDefault="00965EA1" w:rsidP="006902F7"/>
    <w:p w14:paraId="63F23223" w14:textId="0416D5F6" w:rsidR="00965EA1" w:rsidRPr="00DA3743" w:rsidRDefault="00965EA1" w:rsidP="006902F7">
      <w:pPr>
        <w:keepNext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b/>
        </w:rPr>
      </w:pPr>
      <w:r w:rsidRPr="00DA3743">
        <w:rPr>
          <w:b/>
        </w:rPr>
        <w:t>2.</w:t>
      </w:r>
      <w:r w:rsidRPr="00DA3743">
        <w:rPr>
          <w:b/>
        </w:rPr>
        <w:tab/>
        <w:t>ISEM TAD-DETENTUR TAL-AWTORIZZAZZJONI GĦAT-TQEGĦID FIS-SUQ</w:t>
      </w:r>
    </w:p>
    <w:p w14:paraId="5D7A501D" w14:textId="77777777" w:rsidR="00965EA1" w:rsidRPr="00DA3743" w:rsidRDefault="00965EA1" w:rsidP="006902F7">
      <w:pPr>
        <w:keepNext/>
        <w:rPr>
          <w:i/>
        </w:rPr>
      </w:pPr>
    </w:p>
    <w:p w14:paraId="5696B823" w14:textId="77777777" w:rsidR="00965EA1" w:rsidRPr="00DA3743" w:rsidRDefault="00965EA1" w:rsidP="006902F7">
      <w:r w:rsidRPr="00DA3743">
        <w:t>Amgen</w:t>
      </w:r>
    </w:p>
    <w:p w14:paraId="6F22E922" w14:textId="77777777" w:rsidR="00965EA1" w:rsidRPr="00DA3743" w:rsidRDefault="00965EA1" w:rsidP="006902F7"/>
    <w:p w14:paraId="2956B610" w14:textId="77777777" w:rsidR="00965EA1" w:rsidRPr="00DA3743" w:rsidRDefault="00965EA1" w:rsidP="006902F7"/>
    <w:p w14:paraId="7E934F43" w14:textId="58B19080" w:rsidR="00965EA1" w:rsidRPr="00DA3743" w:rsidRDefault="00965EA1" w:rsidP="006902F7">
      <w:pPr>
        <w:keepNext/>
        <w:pBdr>
          <w:top w:val="single" w:sz="4" w:space="1" w:color="auto"/>
          <w:left w:val="single" w:sz="4" w:space="4" w:color="auto"/>
          <w:bottom w:val="single" w:sz="4" w:space="2" w:color="auto"/>
          <w:right w:val="single" w:sz="4" w:space="4" w:color="auto"/>
        </w:pBdr>
        <w:ind w:left="567" w:hanging="567"/>
        <w:outlineLvl w:val="0"/>
        <w:rPr>
          <w:b/>
        </w:rPr>
      </w:pPr>
      <w:r w:rsidRPr="00DA3743">
        <w:rPr>
          <w:b/>
        </w:rPr>
        <w:t>3.</w:t>
      </w:r>
      <w:r w:rsidRPr="00DA3743">
        <w:rPr>
          <w:b/>
        </w:rPr>
        <w:tab/>
        <w:t>DATA TA’ SKADENZA</w:t>
      </w:r>
    </w:p>
    <w:p w14:paraId="7454BA2B" w14:textId="77777777" w:rsidR="00965EA1" w:rsidRPr="00DA3743" w:rsidRDefault="00965EA1" w:rsidP="006902F7">
      <w:pPr>
        <w:keepNext/>
      </w:pPr>
    </w:p>
    <w:p w14:paraId="7176F523" w14:textId="77777777" w:rsidR="00965EA1" w:rsidRPr="00DA3743" w:rsidRDefault="00965EA1" w:rsidP="006902F7">
      <w:r w:rsidRPr="00DA3743">
        <w:t>EXP</w:t>
      </w:r>
    </w:p>
    <w:p w14:paraId="7BA720BE" w14:textId="77777777" w:rsidR="00965EA1" w:rsidRPr="00DA3743" w:rsidRDefault="00965EA1" w:rsidP="006902F7"/>
    <w:p w14:paraId="55A021EB" w14:textId="77777777" w:rsidR="00965EA1" w:rsidRPr="00DA3743" w:rsidRDefault="00965EA1" w:rsidP="006902F7"/>
    <w:p w14:paraId="7B4208D0" w14:textId="1ABF8EEF" w:rsidR="00965EA1" w:rsidRPr="00DA3743" w:rsidRDefault="00965EA1" w:rsidP="006902F7">
      <w:pPr>
        <w:keepNext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b/>
        </w:rPr>
      </w:pPr>
      <w:r w:rsidRPr="00DA3743">
        <w:rPr>
          <w:b/>
        </w:rPr>
        <w:t>4.</w:t>
      </w:r>
      <w:r w:rsidRPr="00DA3743">
        <w:rPr>
          <w:b/>
        </w:rPr>
        <w:tab/>
        <w:t>NUMRU TAL-LOTT &lt;, DONAZZJONI U KOWD TAL-PRODOTT&gt;</w:t>
      </w:r>
    </w:p>
    <w:p w14:paraId="2F59089A" w14:textId="77777777" w:rsidR="00965EA1" w:rsidRPr="00DA3743" w:rsidRDefault="00965EA1" w:rsidP="006902F7">
      <w:pPr>
        <w:keepNext/>
      </w:pPr>
    </w:p>
    <w:p w14:paraId="05ABCB4C" w14:textId="01DD7DA0" w:rsidR="00965EA1" w:rsidRPr="00DA3743" w:rsidRDefault="00965EA1" w:rsidP="006902F7">
      <w:r w:rsidRPr="00DA3743">
        <w:t>Lott</w:t>
      </w:r>
    </w:p>
    <w:p w14:paraId="2AA2E3CC" w14:textId="77777777" w:rsidR="00965EA1" w:rsidRPr="00DA3743" w:rsidRDefault="00965EA1" w:rsidP="006902F7"/>
    <w:p w14:paraId="4609E3FF" w14:textId="77777777" w:rsidR="00965EA1" w:rsidRPr="00DA3743" w:rsidRDefault="00965EA1" w:rsidP="006902F7"/>
    <w:p w14:paraId="047C9425" w14:textId="694FD3F9" w:rsidR="00965EA1" w:rsidRPr="00DA3743" w:rsidRDefault="00965EA1" w:rsidP="006902F7">
      <w:pPr>
        <w:keepNext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b/>
        </w:rPr>
      </w:pPr>
      <w:r w:rsidRPr="00DA3743">
        <w:rPr>
          <w:b/>
        </w:rPr>
        <w:t>5.</w:t>
      </w:r>
      <w:r w:rsidRPr="00DA3743">
        <w:rPr>
          <w:b/>
        </w:rPr>
        <w:tab/>
        <w:t>OĦRAJN</w:t>
      </w:r>
    </w:p>
    <w:p w14:paraId="3A4BEF23" w14:textId="77777777" w:rsidR="00965EA1" w:rsidRPr="00DA3743" w:rsidRDefault="00965EA1" w:rsidP="006902F7">
      <w:pPr>
        <w:keepNext/>
      </w:pPr>
    </w:p>
    <w:p w14:paraId="0E21E530" w14:textId="760A2F73" w:rsidR="00965EA1" w:rsidRPr="00DA3743" w:rsidRDefault="00DE6F77" w:rsidP="006902F7">
      <w:r>
        <w:rPr>
          <w:lang w:val="en-US" w:eastAsia="zh-CN"/>
        </w:rPr>
        <w:drawing>
          <wp:inline distT="0" distB="0" distL="0" distR="0" wp14:anchorId="291B68AB" wp14:editId="5F0FA3C2">
            <wp:extent cx="914400" cy="914400"/>
            <wp:effectExtent l="0" t="0" r="0" b="0"/>
            <wp:docPr id="4" name="Picture 6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4"/>
                    <pic:cNvPicPr>
                      <a:picLocks noChangeAspect="1" noChangeArrowheads="1"/>
                    </pic:cNvPicPr>
                  </pic:nvPicPr>
                  <pic:blipFill>
                    <a:blip r:embed="rId2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14400" cy="9144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3A1362A" w14:textId="09CFAA21" w:rsidR="00FC397A" w:rsidRPr="00DA3743" w:rsidRDefault="00FC397A" w:rsidP="006902F7">
      <w:pPr>
        <w:suppressAutoHyphens/>
      </w:pPr>
      <w:r w:rsidRPr="00DA3743">
        <w:rPr>
          <w:sz w:val="20"/>
        </w:rPr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5B4CA85C" w14:textId="77777777" w:rsidTr="00D52EFC">
        <w:tc>
          <w:tcPr>
            <w:tcW w:w="9806" w:type="dxa"/>
          </w:tcPr>
          <w:p w14:paraId="4AA7B054" w14:textId="77777777" w:rsidR="00FC397A" w:rsidRPr="00DA3743" w:rsidRDefault="00FC397A" w:rsidP="006902F7">
            <w:pPr>
              <w:keepNext/>
              <w:suppressAutoHyphens/>
              <w:adjustRightInd w:val="0"/>
              <w:rPr>
                <w:rFonts w:eastAsia="TimesNewRoman,Bold"/>
                <w:b/>
                <w:bCs/>
              </w:rPr>
            </w:pPr>
            <w:r w:rsidRPr="00DA3743">
              <w:rPr>
                <w:rFonts w:eastAsia="TimesNewRoman,Bold"/>
                <w:b/>
                <w:bCs/>
              </w:rPr>
              <w:lastRenderedPageBreak/>
              <w:t>TAGĦRIF MINIMU LI GĦANDU JIDHER FUQ IL-PAKKETTI Ż-ŻGĦAR EWLENIN</w:t>
            </w:r>
          </w:p>
          <w:p w14:paraId="1E245827" w14:textId="77777777" w:rsidR="00FC397A" w:rsidRPr="00DA3743" w:rsidRDefault="00FC397A" w:rsidP="006902F7">
            <w:pPr>
              <w:keepNext/>
              <w:suppressAutoHyphens/>
              <w:rPr>
                <w:rFonts w:eastAsia="TimesNewRoman,Bold"/>
                <w:b/>
                <w:bCs/>
              </w:rPr>
            </w:pPr>
          </w:p>
          <w:p w14:paraId="735692DA" w14:textId="57245FA8" w:rsidR="00FC397A" w:rsidRPr="00DA3743" w:rsidRDefault="00B06A6C" w:rsidP="006902F7">
            <w:pPr>
              <w:keepNext/>
              <w:suppressAutoHyphens/>
            </w:pPr>
            <w:r w:rsidRPr="00DA3743">
              <w:rPr>
                <w:rFonts w:eastAsia="TimesNewRoman,Bold"/>
                <w:b/>
                <w:bCs/>
              </w:rPr>
              <w:t>TIKKETTA TAS-SIRINGA MIMLIJA GĦAL-LEST</w:t>
            </w:r>
          </w:p>
        </w:tc>
      </w:tr>
    </w:tbl>
    <w:p w14:paraId="26E3B24E" w14:textId="77777777" w:rsidR="00FC397A" w:rsidRPr="00DA3743" w:rsidRDefault="00FC397A" w:rsidP="006902F7">
      <w:pPr>
        <w:keepNext/>
        <w:suppressAutoHyphens/>
      </w:pPr>
    </w:p>
    <w:p w14:paraId="083C2EDC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78AA5EF7" w14:textId="77777777" w:rsidTr="00D52EFC">
        <w:tc>
          <w:tcPr>
            <w:tcW w:w="9806" w:type="dxa"/>
          </w:tcPr>
          <w:p w14:paraId="07DE5D35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</w:t>
            </w:r>
            <w:r w:rsidRPr="00DA3743">
              <w:rPr>
                <w:b/>
                <w:bCs/>
              </w:rPr>
              <w:t xml:space="preserve"> TAL-PRODOTT MEDIĊINALI U MNEJN GĦANDU JINGĦATA</w:t>
            </w:r>
          </w:p>
        </w:tc>
      </w:tr>
    </w:tbl>
    <w:p w14:paraId="3B0A2A15" w14:textId="77777777" w:rsidR="00FC397A" w:rsidRPr="00DA3743" w:rsidRDefault="00FC397A" w:rsidP="006902F7">
      <w:pPr>
        <w:keepNext/>
        <w:suppressAutoHyphens/>
      </w:pPr>
    </w:p>
    <w:p w14:paraId="0FFD4751" w14:textId="45B908FB" w:rsidR="00FC397A" w:rsidRPr="00DA3743" w:rsidRDefault="00332AF3" w:rsidP="006902F7">
      <w:pPr>
        <w:suppressAutoHyphens/>
      </w:pPr>
      <w:r w:rsidRPr="00DA3743">
        <w:t>WEZENLA</w:t>
      </w:r>
      <w:r w:rsidR="00FC397A" w:rsidRPr="00DA3743">
        <w:t xml:space="preserve"> 45 mg għall-in</w:t>
      </w:r>
      <w:r w:rsidR="004D26F6" w:rsidRPr="00DA3743">
        <w:t>jezz</w:t>
      </w:r>
      <w:r w:rsidR="00FC397A" w:rsidRPr="00DA3743">
        <w:t>joni</w:t>
      </w:r>
    </w:p>
    <w:p w14:paraId="02A5A02F" w14:textId="77777777" w:rsidR="00FC397A" w:rsidRPr="00DA3743" w:rsidRDefault="00FC397A" w:rsidP="006902F7">
      <w:pPr>
        <w:suppressAutoHyphens/>
      </w:pPr>
      <w:r w:rsidRPr="00DA3743">
        <w:t>ustekinumab</w:t>
      </w:r>
    </w:p>
    <w:p w14:paraId="26FECF91" w14:textId="77777777" w:rsidR="00FC397A" w:rsidRPr="00DA3743" w:rsidRDefault="00FC397A" w:rsidP="006902F7">
      <w:pPr>
        <w:suppressAutoHyphens/>
      </w:pPr>
      <w:r w:rsidRPr="00DA3743">
        <w:t>SC</w:t>
      </w:r>
    </w:p>
    <w:p w14:paraId="186DB2C4" w14:textId="77777777" w:rsidR="00FC397A" w:rsidRPr="00DA3743" w:rsidRDefault="00FC397A" w:rsidP="006902F7">
      <w:pPr>
        <w:suppressAutoHyphens/>
      </w:pPr>
    </w:p>
    <w:p w14:paraId="436FBF74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62DB7572" w14:textId="77777777" w:rsidTr="00D52EFC">
        <w:tc>
          <w:tcPr>
            <w:tcW w:w="9806" w:type="dxa"/>
          </w:tcPr>
          <w:p w14:paraId="31108C19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METODU</w:t>
            </w:r>
            <w:r w:rsidRPr="00DA3743">
              <w:rPr>
                <w:b/>
                <w:bCs/>
              </w:rPr>
              <w:t xml:space="preserve"> TA’ KIF GĦANDU JINGĦATA</w:t>
            </w:r>
          </w:p>
        </w:tc>
      </w:tr>
    </w:tbl>
    <w:p w14:paraId="18357281" w14:textId="77777777" w:rsidR="00FC397A" w:rsidRPr="00DA3743" w:rsidRDefault="00FC397A" w:rsidP="006902F7">
      <w:pPr>
        <w:keepNext/>
        <w:suppressAutoHyphens/>
      </w:pPr>
    </w:p>
    <w:p w14:paraId="55767B68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036F9AF5" w14:textId="77777777" w:rsidTr="00D52EFC">
        <w:tc>
          <w:tcPr>
            <w:tcW w:w="9806" w:type="dxa"/>
          </w:tcPr>
          <w:p w14:paraId="3D6915A1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DATA</w:t>
            </w:r>
            <w:r w:rsidRPr="00DA3743">
              <w:rPr>
                <w:b/>
                <w:bCs/>
              </w:rPr>
              <w:t xml:space="preserve"> TA’ SKADENZA</w:t>
            </w:r>
          </w:p>
        </w:tc>
      </w:tr>
    </w:tbl>
    <w:p w14:paraId="6B9857D5" w14:textId="77777777" w:rsidR="00FC397A" w:rsidRPr="00DA3743" w:rsidRDefault="00FC397A" w:rsidP="006902F7">
      <w:pPr>
        <w:keepNext/>
        <w:suppressAutoHyphens/>
      </w:pPr>
    </w:p>
    <w:p w14:paraId="4E6E7460" w14:textId="77777777" w:rsidR="00FC397A" w:rsidRPr="00DA3743" w:rsidRDefault="00FC397A" w:rsidP="006902F7">
      <w:pPr>
        <w:suppressAutoHyphens/>
      </w:pPr>
      <w:r w:rsidRPr="00DA3743">
        <w:t>EXP</w:t>
      </w:r>
    </w:p>
    <w:p w14:paraId="7E735339" w14:textId="77777777" w:rsidR="00FC397A" w:rsidRPr="00DA3743" w:rsidRDefault="00FC397A" w:rsidP="006902F7">
      <w:pPr>
        <w:suppressAutoHyphens/>
      </w:pPr>
    </w:p>
    <w:p w14:paraId="294CB56F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6B2F726A" w14:textId="77777777" w:rsidTr="00D52EFC">
        <w:tc>
          <w:tcPr>
            <w:tcW w:w="9806" w:type="dxa"/>
          </w:tcPr>
          <w:p w14:paraId="7ED92362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</w:t>
            </w:r>
            <w:r w:rsidRPr="00DA3743">
              <w:rPr>
                <w:b/>
                <w:bCs/>
              </w:rPr>
              <w:t xml:space="preserve"> TAL-LOTT</w:t>
            </w:r>
          </w:p>
        </w:tc>
      </w:tr>
    </w:tbl>
    <w:p w14:paraId="16454A9D" w14:textId="77777777" w:rsidR="00FC397A" w:rsidRPr="00DA3743" w:rsidRDefault="00FC397A" w:rsidP="006902F7">
      <w:pPr>
        <w:keepNext/>
        <w:suppressAutoHyphens/>
      </w:pPr>
    </w:p>
    <w:p w14:paraId="7B4C377B" w14:textId="77777777" w:rsidR="00FC397A" w:rsidRPr="00DA3743" w:rsidRDefault="00FC397A" w:rsidP="006902F7">
      <w:pPr>
        <w:suppressAutoHyphens/>
      </w:pPr>
      <w:r w:rsidRPr="00DA3743">
        <w:t>Lott</w:t>
      </w:r>
    </w:p>
    <w:p w14:paraId="35F970B5" w14:textId="77777777" w:rsidR="00FC397A" w:rsidRPr="00DA3743" w:rsidRDefault="00FC397A" w:rsidP="006902F7">
      <w:pPr>
        <w:suppressAutoHyphens/>
      </w:pPr>
    </w:p>
    <w:p w14:paraId="3D658F85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318BFB45" w14:textId="77777777" w:rsidTr="00D52EFC">
        <w:tc>
          <w:tcPr>
            <w:tcW w:w="9806" w:type="dxa"/>
          </w:tcPr>
          <w:p w14:paraId="7C3FAAE5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</w:rPr>
              <w:t>IL-KONTENUT SKONT IL-PIŻ, IL-VOLUM, JEW PARTI INDIVIDWALI</w:t>
            </w:r>
          </w:p>
        </w:tc>
      </w:tr>
    </w:tbl>
    <w:p w14:paraId="62334514" w14:textId="77777777" w:rsidR="00FC397A" w:rsidRPr="00DA3743" w:rsidRDefault="00FC397A" w:rsidP="006902F7">
      <w:pPr>
        <w:keepNext/>
        <w:suppressAutoHyphens/>
      </w:pPr>
    </w:p>
    <w:p w14:paraId="63EE0740" w14:textId="77777777" w:rsidR="00FC397A" w:rsidRPr="00DA3743" w:rsidRDefault="00FC397A" w:rsidP="006902F7">
      <w:pPr>
        <w:suppressAutoHyphens/>
      </w:pPr>
      <w:r w:rsidRPr="00DA3743">
        <w:t>45 mg/0.5 mL</w:t>
      </w:r>
    </w:p>
    <w:p w14:paraId="3D990D2C" w14:textId="77777777" w:rsidR="00FC397A" w:rsidRPr="00DA3743" w:rsidRDefault="00FC397A" w:rsidP="006902F7">
      <w:pPr>
        <w:suppressAutoHyphens/>
      </w:pPr>
    </w:p>
    <w:p w14:paraId="339B328B" w14:textId="77777777" w:rsidR="00FC397A" w:rsidRPr="00DA3743" w:rsidRDefault="00FC397A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FC397A" w:rsidRPr="00DA3743" w14:paraId="5A088E47" w14:textId="77777777" w:rsidTr="00D52EFC">
        <w:tc>
          <w:tcPr>
            <w:tcW w:w="9806" w:type="dxa"/>
          </w:tcPr>
          <w:p w14:paraId="63EEC500" w14:textId="77777777" w:rsidR="00FC397A" w:rsidRPr="00DA3743" w:rsidRDefault="00FC397A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OĦRAJN</w:t>
            </w:r>
          </w:p>
        </w:tc>
      </w:tr>
    </w:tbl>
    <w:p w14:paraId="15472E9C" w14:textId="77777777" w:rsidR="00FC397A" w:rsidRPr="00DA3743" w:rsidRDefault="00FC397A" w:rsidP="006902F7">
      <w:pPr>
        <w:keepNext/>
        <w:suppressAutoHyphens/>
      </w:pPr>
    </w:p>
    <w:p w14:paraId="66D3D0F7" w14:textId="77777777" w:rsidR="00FC397A" w:rsidRPr="00DA3743" w:rsidRDefault="00FC397A" w:rsidP="006902F7">
      <w:pPr>
        <w:suppressAutoHyphens/>
      </w:pPr>
    </w:p>
    <w:p w14:paraId="670479B5" w14:textId="77777777" w:rsidR="00FC397A" w:rsidRPr="00DA3743" w:rsidRDefault="00FC397A" w:rsidP="006902F7">
      <w:pPr>
        <w:suppressAutoHyphens/>
      </w:pPr>
    </w:p>
    <w:p w14:paraId="1C08CE7B" w14:textId="0D522571" w:rsidR="00B06A6C" w:rsidRPr="00DA3743" w:rsidRDefault="00FC397A" w:rsidP="006902F7">
      <w:pPr>
        <w:suppressAutoHyphens/>
      </w:pPr>
      <w:r w:rsidRPr="00DA3743"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28DAF678" w14:textId="77777777" w:rsidTr="00D52EFC">
        <w:tc>
          <w:tcPr>
            <w:tcW w:w="9806" w:type="dxa"/>
          </w:tcPr>
          <w:p w14:paraId="18E60F77" w14:textId="77777777" w:rsidR="00B06A6C" w:rsidRPr="00DA3743" w:rsidRDefault="00B06A6C" w:rsidP="006902F7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lastRenderedPageBreak/>
              <w:t>TAGĦRIF</w:t>
            </w:r>
            <w:r w:rsidRPr="00DA3743">
              <w:rPr>
                <w:b/>
                <w:spacing w:val="-8"/>
              </w:rPr>
              <w:t xml:space="preserve"> </w:t>
            </w:r>
            <w:r w:rsidRPr="00DA3743">
              <w:rPr>
                <w:b/>
              </w:rPr>
              <w:t>LI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GĦANDU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JIDHER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FUQ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IL-PAKKETT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TA’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  <w:spacing w:val="-2"/>
              </w:rPr>
              <w:t>BARRA</w:t>
            </w:r>
          </w:p>
          <w:p w14:paraId="4CEC14BB" w14:textId="77777777" w:rsidR="00B06A6C" w:rsidRPr="00DA3743" w:rsidRDefault="00B06A6C" w:rsidP="006902F7">
            <w:pPr>
              <w:keepNext/>
              <w:suppressAutoHyphens/>
            </w:pPr>
          </w:p>
          <w:p w14:paraId="17E4353C" w14:textId="4DF0FBAF" w:rsidR="00B06A6C" w:rsidRPr="00DA3743" w:rsidRDefault="00B06A6C" w:rsidP="006902F7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t>KARTUNA TAS-SIRINGA MIMLIJA GĦAL-LEST</w:t>
            </w:r>
          </w:p>
        </w:tc>
      </w:tr>
    </w:tbl>
    <w:p w14:paraId="732E31DB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4E3B9DB6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01804063" w14:textId="77777777" w:rsidTr="00D52EFC">
        <w:tc>
          <w:tcPr>
            <w:tcW w:w="9806" w:type="dxa"/>
          </w:tcPr>
          <w:p w14:paraId="601E3265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spacing w:val="-2"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 TAL-PRODOTT MEDIĊINALI</w:t>
            </w:r>
          </w:p>
        </w:tc>
      </w:tr>
    </w:tbl>
    <w:p w14:paraId="3032B476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2441E9F0" w14:textId="26374796" w:rsidR="00B06A6C" w:rsidRPr="00DA3743" w:rsidRDefault="00332AF3" w:rsidP="006902F7">
      <w:pPr>
        <w:suppressAutoHyphens/>
        <w:rPr>
          <w:spacing w:val="-2"/>
        </w:rPr>
      </w:pPr>
      <w:r w:rsidRPr="00DA3743">
        <w:rPr>
          <w:spacing w:val="-2"/>
        </w:rPr>
        <w:t>WEZENLA</w:t>
      </w:r>
      <w:r w:rsidR="00B06A6C" w:rsidRPr="00DA3743">
        <w:rPr>
          <w:spacing w:val="-2"/>
        </w:rPr>
        <w:t xml:space="preserve"> 90 mg soluzzjoni għall-injezzjoni f’siringa mimlija għal-lest</w:t>
      </w:r>
    </w:p>
    <w:p w14:paraId="0FB85DB7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ustekinumab</w:t>
      </w:r>
    </w:p>
    <w:p w14:paraId="2EEFF62F" w14:textId="77777777" w:rsidR="00B06A6C" w:rsidRPr="00DA3743" w:rsidRDefault="00B06A6C" w:rsidP="006902F7">
      <w:pPr>
        <w:suppressAutoHyphens/>
        <w:rPr>
          <w:spacing w:val="-2"/>
        </w:rPr>
      </w:pPr>
    </w:p>
    <w:p w14:paraId="46C429DA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32E87C23" w14:textId="77777777" w:rsidTr="00D52EFC">
        <w:tc>
          <w:tcPr>
            <w:tcW w:w="9806" w:type="dxa"/>
          </w:tcPr>
          <w:p w14:paraId="6E8657F0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DIKJARAZZJONI TAS-SUSTANZA(I) ATTIVA(I)</w:t>
            </w:r>
          </w:p>
        </w:tc>
      </w:tr>
    </w:tbl>
    <w:p w14:paraId="1BEF1E90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3F74379B" w14:textId="56A0713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Kull siringa mimlija għal-lest fiha 90 mg ta’ ustekinumab f’1 mL.</w:t>
      </w:r>
    </w:p>
    <w:p w14:paraId="6885FF1C" w14:textId="77777777" w:rsidR="00B06A6C" w:rsidRDefault="00B06A6C" w:rsidP="006902F7">
      <w:pPr>
        <w:suppressAutoHyphens/>
        <w:rPr>
          <w:spacing w:val="-2"/>
        </w:rPr>
      </w:pPr>
    </w:p>
    <w:p w14:paraId="16283113" w14:textId="77777777" w:rsidR="00DF6398" w:rsidRPr="00DA3743" w:rsidRDefault="00DF6398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3CC2FB1C" w14:textId="77777777" w:rsidTr="00D52EFC">
        <w:tc>
          <w:tcPr>
            <w:tcW w:w="9806" w:type="dxa"/>
          </w:tcPr>
          <w:p w14:paraId="7798D226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LISTA TA’ EĊĊIPJENTI</w:t>
            </w:r>
          </w:p>
        </w:tc>
      </w:tr>
    </w:tbl>
    <w:p w14:paraId="1F282C07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13EB121C" w14:textId="0FB663A6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Sucrose, L-histidine, L-histidine hydrochloride monohydrate, polysorbate 80</w:t>
      </w:r>
      <w:r w:rsidR="00840784" w:rsidRPr="00A50D07">
        <w:t xml:space="preserve"> (E</w:t>
      </w:r>
      <w:r w:rsidR="00840784" w:rsidRPr="00A50D07">
        <w:rPr>
          <w:spacing w:val="-2"/>
        </w:rPr>
        <w:t> </w:t>
      </w:r>
      <w:r w:rsidR="00840784" w:rsidRPr="00A50D07">
        <w:t>433)</w:t>
      </w:r>
      <w:r w:rsidRPr="00DA3743">
        <w:rPr>
          <w:spacing w:val="-2"/>
        </w:rPr>
        <w:t>, ilma</w:t>
      </w:r>
      <w:r w:rsidR="00BB192A" w:rsidRPr="00DA3743">
        <w:rPr>
          <w:spacing w:val="-2"/>
        </w:rPr>
        <w:t xml:space="preserve"> </w:t>
      </w:r>
      <w:r w:rsidRPr="00DA3743">
        <w:rPr>
          <w:spacing w:val="-2"/>
        </w:rPr>
        <w:t>għall-injezzjonijiet.</w:t>
      </w:r>
    </w:p>
    <w:p w14:paraId="3C226F59" w14:textId="77777777" w:rsidR="00B06A6C" w:rsidRPr="00DA3743" w:rsidRDefault="00B06A6C" w:rsidP="006902F7">
      <w:pPr>
        <w:suppressAutoHyphens/>
        <w:rPr>
          <w:spacing w:val="-2"/>
        </w:rPr>
      </w:pPr>
    </w:p>
    <w:p w14:paraId="1016857F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2AB3D908" w14:textId="77777777" w:rsidTr="00D52EFC">
        <w:tc>
          <w:tcPr>
            <w:tcW w:w="9806" w:type="dxa"/>
          </w:tcPr>
          <w:p w14:paraId="4B0C1CA6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GĦAMLA FARMAĊEWTIKA U KONTENUT</w:t>
            </w:r>
          </w:p>
        </w:tc>
      </w:tr>
    </w:tbl>
    <w:p w14:paraId="5099E1BF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3A762E0F" w14:textId="77777777" w:rsidR="00B06A6C" w:rsidRPr="00DA3743" w:rsidRDefault="00B06A6C" w:rsidP="006902F7">
      <w:pPr>
        <w:suppressAutoHyphens/>
        <w:rPr>
          <w:spacing w:val="-2"/>
        </w:rPr>
      </w:pPr>
      <w:r>
        <w:rPr>
          <w:spacing w:val="-2"/>
          <w:highlight w:val="lightGray"/>
          <w:shd w:val="pct15" w:color="auto" w:fill="FFFFFF"/>
        </w:rPr>
        <w:t>Soluzzjoni għall-injezzjoni f’siringa mimlija għal-lest</w:t>
      </w:r>
    </w:p>
    <w:p w14:paraId="25F8DC55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Siringa waħda mimlija għal-lest</w:t>
      </w:r>
    </w:p>
    <w:p w14:paraId="572974A1" w14:textId="77777777" w:rsidR="00B06A6C" w:rsidRPr="00DA3743" w:rsidRDefault="00B06A6C" w:rsidP="006902F7">
      <w:pPr>
        <w:suppressAutoHyphens/>
        <w:rPr>
          <w:spacing w:val="-2"/>
        </w:rPr>
      </w:pPr>
    </w:p>
    <w:p w14:paraId="6C6C36D4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69B9A326" w14:textId="77777777" w:rsidTr="00D52EFC">
        <w:tc>
          <w:tcPr>
            <w:tcW w:w="9806" w:type="dxa"/>
          </w:tcPr>
          <w:p w14:paraId="0E8043E7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MOD TA’ KIF U MNEJN JINGĦATA</w:t>
            </w:r>
          </w:p>
        </w:tc>
      </w:tr>
    </w:tbl>
    <w:p w14:paraId="11B4C56B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5F0660D4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Tħawwdux.</w:t>
      </w:r>
    </w:p>
    <w:p w14:paraId="12BD7F62" w14:textId="1DA66130" w:rsidR="00B06A6C" w:rsidRPr="00DA3743" w:rsidRDefault="00965EA1" w:rsidP="006902F7">
      <w:pPr>
        <w:suppressAutoHyphens/>
        <w:rPr>
          <w:spacing w:val="-2"/>
        </w:rPr>
      </w:pPr>
      <w:r w:rsidRPr="00DA3743">
        <w:rPr>
          <w:spacing w:val="-2"/>
        </w:rPr>
        <w:t xml:space="preserve">Għall-użu </w:t>
      </w:r>
      <w:r w:rsidR="00B06A6C" w:rsidRPr="00DA3743">
        <w:rPr>
          <w:spacing w:val="-2"/>
        </w:rPr>
        <w:t>taħt il-ġilda.</w:t>
      </w:r>
    </w:p>
    <w:p w14:paraId="0ACC8854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Aqra l-fuljett ta’ tagħrif qabel l-użu.</w:t>
      </w:r>
    </w:p>
    <w:p w14:paraId="6396BB0E" w14:textId="77777777" w:rsidR="00B06A6C" w:rsidRPr="00DA3743" w:rsidRDefault="00B06A6C" w:rsidP="006902F7">
      <w:pPr>
        <w:suppressAutoHyphens/>
        <w:rPr>
          <w:spacing w:val="-2"/>
        </w:rPr>
      </w:pPr>
    </w:p>
    <w:p w14:paraId="2892FF4C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2E990E19" w14:textId="77777777" w:rsidTr="00D52EFC">
        <w:tc>
          <w:tcPr>
            <w:tcW w:w="9806" w:type="dxa"/>
          </w:tcPr>
          <w:p w14:paraId="2A58E013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TWISSIJA SPEĊJALI LI L-PRODOTT MEDIĊINALI GĦANDU JINŻAMM FEJN MA JIDHIRX U MA JINTLAĦAQX MIT-TFAL</w:t>
            </w:r>
          </w:p>
        </w:tc>
      </w:tr>
    </w:tbl>
    <w:p w14:paraId="40BE9CB7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6B8EE4D4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Żomm fejn ma jidhirx u ma jintlaħaqx mit-tfal.</w:t>
      </w:r>
    </w:p>
    <w:p w14:paraId="63ED9CBD" w14:textId="77777777" w:rsidR="00B06A6C" w:rsidRPr="00DA3743" w:rsidRDefault="00B06A6C" w:rsidP="006902F7">
      <w:pPr>
        <w:suppressAutoHyphens/>
        <w:rPr>
          <w:spacing w:val="-2"/>
        </w:rPr>
      </w:pPr>
    </w:p>
    <w:p w14:paraId="2DA2E517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4A3C8701" w14:textId="77777777" w:rsidTr="00D52EFC">
        <w:tc>
          <w:tcPr>
            <w:tcW w:w="9806" w:type="dxa"/>
          </w:tcPr>
          <w:p w14:paraId="5D3B6272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7.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TWISSIJA(IET) SPEĊJALI OĦRA, JEKK MEĦTIEĠA</w:t>
            </w:r>
          </w:p>
        </w:tc>
      </w:tr>
    </w:tbl>
    <w:p w14:paraId="0F14182B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10EFE531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30C046B2" w14:textId="77777777" w:rsidTr="00D52EFC">
        <w:tc>
          <w:tcPr>
            <w:tcW w:w="9806" w:type="dxa"/>
          </w:tcPr>
          <w:p w14:paraId="5E384BC9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8.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DATA TA’ SKADENZA</w:t>
            </w:r>
          </w:p>
        </w:tc>
      </w:tr>
    </w:tbl>
    <w:p w14:paraId="5B64EAFC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4997BAF6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EXP</w:t>
      </w:r>
    </w:p>
    <w:p w14:paraId="6DA2005E" w14:textId="77777777" w:rsidR="00B06A6C" w:rsidRPr="00DA3743" w:rsidRDefault="00B06A6C" w:rsidP="006902F7">
      <w:pPr>
        <w:suppressAutoHyphens/>
        <w:rPr>
          <w:spacing w:val="-2"/>
        </w:rPr>
      </w:pPr>
    </w:p>
    <w:p w14:paraId="7AF4FB26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6311654D" w14:textId="77777777" w:rsidTr="00D52EFC">
        <w:tc>
          <w:tcPr>
            <w:tcW w:w="9806" w:type="dxa"/>
          </w:tcPr>
          <w:p w14:paraId="2353DB51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9.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KONDIZZJONIJIET SPEĊJALI TA’ KIF JINĦAŻEN</w:t>
            </w:r>
          </w:p>
        </w:tc>
      </w:tr>
    </w:tbl>
    <w:p w14:paraId="2D6821A0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0EDECB1F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Aħżen fi friġġ.</w:t>
      </w:r>
    </w:p>
    <w:p w14:paraId="14232F7E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Tagħmlux fil-friża.</w:t>
      </w:r>
    </w:p>
    <w:p w14:paraId="24E1B656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Żomm is-siringa mimlija għal-lest fil-kartuna ta’ barra sabiex tilqa’ mid-dawl.</w:t>
      </w:r>
    </w:p>
    <w:p w14:paraId="72D26AF8" w14:textId="77777777" w:rsidR="00B06A6C" w:rsidRPr="00DA3743" w:rsidRDefault="00B06A6C" w:rsidP="006902F7">
      <w:pPr>
        <w:suppressAutoHyphens/>
        <w:rPr>
          <w:spacing w:val="-2"/>
        </w:rPr>
      </w:pPr>
    </w:p>
    <w:p w14:paraId="3819A39A" w14:textId="77777777" w:rsidR="00860BE1" w:rsidRPr="00DA3743" w:rsidRDefault="00860BE1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03DF531E" w14:textId="77777777" w:rsidTr="00D52EFC">
        <w:tc>
          <w:tcPr>
            <w:tcW w:w="9806" w:type="dxa"/>
          </w:tcPr>
          <w:p w14:paraId="0D5EAB53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lastRenderedPageBreak/>
              <w:t>10.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PREKAWZJONIJIET SPEĊJALI GĦAR-RIMI TA’ PRODOTTI MEDIĊINALI MHUX UŻATI JEW SKART MINN DAWN IL-PRODOTTI MEDIĊINALI, JEKK HEMM BŻONN</w:t>
            </w:r>
          </w:p>
        </w:tc>
      </w:tr>
    </w:tbl>
    <w:p w14:paraId="29844FB6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53F2BA3B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0C419052" w14:textId="77777777" w:rsidTr="00D52EFC">
        <w:tc>
          <w:tcPr>
            <w:tcW w:w="9806" w:type="dxa"/>
          </w:tcPr>
          <w:p w14:paraId="21DF3D5B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 U INDIRIZZ TAD-DETENTUR TAL-AWTORIZZAZZJONI GĦAT-TQEGĦID FIS-SUQ</w:t>
            </w:r>
          </w:p>
        </w:tc>
      </w:tr>
    </w:tbl>
    <w:p w14:paraId="4A4A5F79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43905491" w14:textId="77777777" w:rsidR="00965EA1" w:rsidRPr="00DA3743" w:rsidRDefault="00965EA1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Amgen Technology (Ireland) UC,</w:t>
      </w:r>
    </w:p>
    <w:p w14:paraId="13092016" w14:textId="77777777" w:rsidR="00965EA1" w:rsidRPr="00DA3743" w:rsidRDefault="00965EA1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Pottery Road,</w:t>
      </w:r>
    </w:p>
    <w:p w14:paraId="6020A490" w14:textId="77777777" w:rsidR="00965EA1" w:rsidRPr="00DA3743" w:rsidRDefault="00965EA1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Dun Laoghaire,</w:t>
      </w:r>
    </w:p>
    <w:p w14:paraId="5F560778" w14:textId="77777777" w:rsidR="00965EA1" w:rsidRPr="00DA3743" w:rsidRDefault="00965EA1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Co Dublin,</w:t>
      </w:r>
    </w:p>
    <w:p w14:paraId="02697AA9" w14:textId="77777777" w:rsidR="00965EA1" w:rsidRPr="00DA3743" w:rsidRDefault="00965EA1" w:rsidP="006902F7">
      <w:pPr>
        <w:keepNext/>
        <w:suppressAutoHyphens/>
        <w:rPr>
          <w:spacing w:val="-2"/>
        </w:rPr>
      </w:pPr>
      <w:r w:rsidRPr="00DA3743">
        <w:rPr>
          <w:spacing w:val="-2"/>
        </w:rPr>
        <w:t>L-Irlanda</w:t>
      </w:r>
    </w:p>
    <w:p w14:paraId="362CEF39" w14:textId="77777777" w:rsidR="00B06A6C" w:rsidRPr="00DA3743" w:rsidRDefault="00B06A6C" w:rsidP="006902F7">
      <w:pPr>
        <w:suppressAutoHyphens/>
        <w:rPr>
          <w:spacing w:val="-2"/>
        </w:rPr>
      </w:pPr>
    </w:p>
    <w:p w14:paraId="74E2396B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10C8DD24" w14:textId="77777777" w:rsidTr="00D52EFC">
        <w:tc>
          <w:tcPr>
            <w:tcW w:w="9806" w:type="dxa"/>
          </w:tcPr>
          <w:p w14:paraId="25C1A44D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NUMRU(I) TAL-AWTORIZZAZZJONI GĦAT-TQEGĦID FIS-SUQ</w:t>
            </w:r>
          </w:p>
        </w:tc>
      </w:tr>
    </w:tbl>
    <w:p w14:paraId="04D86647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7CD86E1B" w14:textId="026BA8F1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EU/1/</w:t>
      </w:r>
      <w:r w:rsidR="0046145B" w:rsidRPr="00DA3743">
        <w:rPr>
          <w:spacing w:val="-2"/>
        </w:rPr>
        <w:t>24/1823/003</w:t>
      </w:r>
    </w:p>
    <w:p w14:paraId="16050A7B" w14:textId="77777777" w:rsidR="00B06A6C" w:rsidRPr="00DA3743" w:rsidRDefault="00B06A6C" w:rsidP="006902F7">
      <w:pPr>
        <w:suppressAutoHyphens/>
        <w:rPr>
          <w:spacing w:val="-2"/>
        </w:rPr>
      </w:pPr>
    </w:p>
    <w:p w14:paraId="5A6FD026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6F010492" w14:textId="77777777" w:rsidTr="00D52EFC">
        <w:tc>
          <w:tcPr>
            <w:tcW w:w="9806" w:type="dxa"/>
          </w:tcPr>
          <w:p w14:paraId="0E9115E1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 TAL-LOTT</w:t>
            </w:r>
          </w:p>
        </w:tc>
      </w:tr>
    </w:tbl>
    <w:p w14:paraId="151938D9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03A68E37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Lott</w:t>
      </w:r>
    </w:p>
    <w:p w14:paraId="27AA7BFE" w14:textId="77777777" w:rsidR="00B06A6C" w:rsidRPr="00DA3743" w:rsidRDefault="00B06A6C" w:rsidP="006902F7">
      <w:pPr>
        <w:suppressAutoHyphens/>
        <w:rPr>
          <w:spacing w:val="-2"/>
        </w:rPr>
      </w:pPr>
    </w:p>
    <w:p w14:paraId="526398F6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7F2859DC" w14:textId="77777777" w:rsidTr="00D52EFC">
        <w:tc>
          <w:tcPr>
            <w:tcW w:w="9806" w:type="dxa"/>
          </w:tcPr>
          <w:p w14:paraId="51EFFF77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KLASSIFIKAZZJONI ĠENERALI TA’ KIF JINGĦATA</w:t>
            </w:r>
          </w:p>
        </w:tc>
      </w:tr>
    </w:tbl>
    <w:p w14:paraId="4A0C40C3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531D4BC9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3268DF8D" w14:textId="77777777" w:rsidTr="00D52EFC">
        <w:tc>
          <w:tcPr>
            <w:tcW w:w="9806" w:type="dxa"/>
          </w:tcPr>
          <w:p w14:paraId="25F13AC8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ISTRUZZJONIJIET DWAR L-UŻU</w:t>
            </w:r>
          </w:p>
        </w:tc>
      </w:tr>
    </w:tbl>
    <w:p w14:paraId="7C54F657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627B6ACE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7DD14CE5" w14:textId="77777777" w:rsidTr="00D52EFC">
        <w:tc>
          <w:tcPr>
            <w:tcW w:w="9806" w:type="dxa"/>
          </w:tcPr>
          <w:p w14:paraId="33BD3CC6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INFORMAZZJONI BIL-BRAILLE</w:t>
            </w:r>
          </w:p>
        </w:tc>
      </w:tr>
    </w:tbl>
    <w:p w14:paraId="617FECA5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03A64EBC" w14:textId="76E2963F" w:rsidR="00B06A6C" w:rsidRPr="00DA3743" w:rsidRDefault="00332AF3" w:rsidP="006902F7">
      <w:pPr>
        <w:suppressAutoHyphens/>
        <w:rPr>
          <w:spacing w:val="-2"/>
        </w:rPr>
      </w:pPr>
      <w:r w:rsidRPr="00DA3743">
        <w:rPr>
          <w:spacing w:val="-2"/>
        </w:rPr>
        <w:t>WEZENLA</w:t>
      </w:r>
      <w:r w:rsidR="00B06A6C" w:rsidRPr="00DA3743">
        <w:rPr>
          <w:spacing w:val="-2"/>
        </w:rPr>
        <w:t xml:space="preserve"> 90 mg</w:t>
      </w:r>
      <w:r w:rsidR="009D150E" w:rsidRPr="00DA3743">
        <w:rPr>
          <w:spacing w:val="-2"/>
        </w:rPr>
        <w:t xml:space="preserve"> siringa</w:t>
      </w:r>
    </w:p>
    <w:p w14:paraId="1E273F24" w14:textId="77777777" w:rsidR="00B06A6C" w:rsidRPr="00DA3743" w:rsidRDefault="00B06A6C" w:rsidP="006902F7">
      <w:pPr>
        <w:suppressAutoHyphens/>
        <w:rPr>
          <w:spacing w:val="-2"/>
        </w:rPr>
      </w:pPr>
    </w:p>
    <w:p w14:paraId="62AE0E6F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456921D0" w14:textId="77777777" w:rsidTr="00D52EFC">
        <w:tc>
          <w:tcPr>
            <w:tcW w:w="9806" w:type="dxa"/>
          </w:tcPr>
          <w:p w14:paraId="4A6CA7AB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17.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IDENTIFIKATUR UNIKU – BARCODE 2D</w:t>
            </w:r>
          </w:p>
        </w:tc>
      </w:tr>
    </w:tbl>
    <w:p w14:paraId="6D430878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3FA8D09D" w14:textId="77777777" w:rsidR="00B06A6C" w:rsidRPr="00DA3743" w:rsidRDefault="00B06A6C" w:rsidP="006902F7">
      <w:pPr>
        <w:suppressAutoHyphens/>
        <w:rPr>
          <w:spacing w:val="-2"/>
        </w:rPr>
      </w:pPr>
      <w:r>
        <w:rPr>
          <w:spacing w:val="-2"/>
          <w:highlight w:val="lightGray"/>
        </w:rPr>
        <w:t>barcode 2D li jkollu l-identifikatur uniku inkluż.</w:t>
      </w:r>
    </w:p>
    <w:p w14:paraId="4A57FBF7" w14:textId="77777777" w:rsidR="00B06A6C" w:rsidRPr="00DA3743" w:rsidRDefault="00B06A6C" w:rsidP="006902F7">
      <w:pPr>
        <w:suppressAutoHyphens/>
        <w:rPr>
          <w:spacing w:val="-2"/>
        </w:rPr>
      </w:pPr>
    </w:p>
    <w:p w14:paraId="2C69FFE8" w14:textId="77777777" w:rsidR="00B06A6C" w:rsidRPr="00DA3743" w:rsidRDefault="00B06A6C" w:rsidP="006902F7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6ED24DFB" w14:textId="77777777" w:rsidTr="00D52EFC">
        <w:tc>
          <w:tcPr>
            <w:tcW w:w="9806" w:type="dxa"/>
          </w:tcPr>
          <w:p w14:paraId="798B4490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18.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IDENTIFIKATUR UNIKU - DATA LI TINQARA MILL-BNIEDEM</w:t>
            </w:r>
          </w:p>
        </w:tc>
      </w:tr>
    </w:tbl>
    <w:p w14:paraId="15069830" w14:textId="77777777" w:rsidR="00B06A6C" w:rsidRPr="00DA3743" w:rsidRDefault="00B06A6C" w:rsidP="006902F7">
      <w:pPr>
        <w:keepNext/>
        <w:suppressAutoHyphens/>
        <w:rPr>
          <w:spacing w:val="-2"/>
        </w:rPr>
      </w:pPr>
    </w:p>
    <w:p w14:paraId="3909229C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PC</w:t>
      </w:r>
    </w:p>
    <w:p w14:paraId="2E8184DA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SN</w:t>
      </w:r>
    </w:p>
    <w:p w14:paraId="39D2724B" w14:textId="77777777" w:rsidR="00B06A6C" w:rsidRPr="00DA3743" w:rsidRDefault="00B06A6C" w:rsidP="006902F7">
      <w:pPr>
        <w:suppressAutoHyphens/>
        <w:rPr>
          <w:spacing w:val="-2"/>
        </w:rPr>
      </w:pPr>
      <w:r w:rsidRPr="00DA3743">
        <w:rPr>
          <w:spacing w:val="-2"/>
        </w:rPr>
        <w:t>NN</w:t>
      </w:r>
    </w:p>
    <w:p w14:paraId="59776B94" w14:textId="03648821" w:rsidR="00965EA1" w:rsidRPr="00DA3743" w:rsidRDefault="00965EA1" w:rsidP="006902F7">
      <w:pPr>
        <w:widowControl w:val="0"/>
        <w:rPr>
          <w:spacing w:val="-2"/>
        </w:rPr>
      </w:pPr>
      <w:r w:rsidRPr="00DA3743">
        <w:rPr>
          <w:spacing w:val="-2"/>
        </w:rPr>
        <w:br w:type="page"/>
      </w:r>
    </w:p>
    <w:p w14:paraId="6BD328F8" w14:textId="77777777" w:rsidR="00965EA1" w:rsidRPr="00DA3743" w:rsidRDefault="00965EA1" w:rsidP="00232334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b/>
        </w:rPr>
      </w:pPr>
      <w:r w:rsidRPr="00DA3743">
        <w:rPr>
          <w:b/>
        </w:rPr>
        <w:lastRenderedPageBreak/>
        <w:t>TAGĦRIF MINIMU LI GĦANDU JIDHER FUQ IL-FOLJI JEW FUQ L-ISTRIXXI</w:t>
      </w:r>
    </w:p>
    <w:p w14:paraId="1ED7A09E" w14:textId="77777777" w:rsidR="00965EA1" w:rsidRPr="00DA3743" w:rsidRDefault="00965EA1" w:rsidP="006902F7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b/>
        </w:rPr>
      </w:pPr>
    </w:p>
    <w:p w14:paraId="51397DE0" w14:textId="77777777" w:rsidR="00965EA1" w:rsidRPr="00DA3743" w:rsidRDefault="00965EA1" w:rsidP="006902F7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rPr>
          <w:b/>
        </w:rPr>
      </w:pPr>
      <w:r w:rsidRPr="00DA3743">
        <w:rPr>
          <w:b/>
        </w:rPr>
        <w:t>SIRINGA MIMLIJA GĦAL-LEST FIL-FOLJA</w:t>
      </w:r>
    </w:p>
    <w:p w14:paraId="259EE839" w14:textId="77777777" w:rsidR="00965EA1" w:rsidRPr="00DA3743" w:rsidRDefault="00965EA1" w:rsidP="006902F7"/>
    <w:p w14:paraId="0C4AE20F" w14:textId="77777777" w:rsidR="00354994" w:rsidRPr="00DA3743" w:rsidRDefault="00354994" w:rsidP="006902F7"/>
    <w:p w14:paraId="11C0A355" w14:textId="5DCC3258" w:rsidR="00354994" w:rsidRPr="00DA3743" w:rsidRDefault="00354994" w:rsidP="006902F7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b/>
        </w:rPr>
      </w:pPr>
      <w:r w:rsidRPr="00DA3743">
        <w:rPr>
          <w:b/>
        </w:rPr>
        <w:t>1.</w:t>
      </w:r>
      <w:r w:rsidRPr="00DA3743">
        <w:rPr>
          <w:b/>
        </w:rPr>
        <w:tab/>
        <w:t>ISEM IL-PRODOTT MEDIĊINALI</w:t>
      </w:r>
    </w:p>
    <w:p w14:paraId="473C5675" w14:textId="77777777" w:rsidR="00354994" w:rsidRPr="00DA3743" w:rsidRDefault="00354994" w:rsidP="006902F7"/>
    <w:p w14:paraId="7282501F" w14:textId="1E935DAA" w:rsidR="00965EA1" w:rsidRPr="00DA3743" w:rsidRDefault="00965EA1" w:rsidP="006902F7">
      <w:r w:rsidRPr="00DA3743">
        <w:t>WEZENLA 90 mg injezzjoni</w:t>
      </w:r>
    </w:p>
    <w:p w14:paraId="0C4897F2" w14:textId="77777777" w:rsidR="00965EA1" w:rsidRPr="00DA3743" w:rsidRDefault="00965EA1" w:rsidP="006902F7">
      <w:r w:rsidRPr="00DA3743">
        <w:t>ustekinumab</w:t>
      </w:r>
    </w:p>
    <w:p w14:paraId="57F9DAEE" w14:textId="77777777" w:rsidR="00965EA1" w:rsidRPr="00DA3743" w:rsidRDefault="00965EA1" w:rsidP="006902F7"/>
    <w:p w14:paraId="2750C942" w14:textId="77777777" w:rsidR="00965EA1" w:rsidRPr="00DA3743" w:rsidRDefault="00965EA1" w:rsidP="006902F7"/>
    <w:p w14:paraId="6145B8EC" w14:textId="77777777" w:rsidR="00965EA1" w:rsidRPr="00DA3743" w:rsidRDefault="00965EA1" w:rsidP="006902F7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b/>
        </w:rPr>
      </w:pPr>
      <w:r w:rsidRPr="00DA3743">
        <w:rPr>
          <w:b/>
        </w:rPr>
        <w:t>2.</w:t>
      </w:r>
      <w:r w:rsidRPr="00DA3743">
        <w:rPr>
          <w:b/>
        </w:rPr>
        <w:tab/>
        <w:t>ISEM TAD-DETENTUR TAL-AWTORIZZAZZJONI GĦAT-TQEGĦID FIS-SUQ</w:t>
      </w:r>
    </w:p>
    <w:p w14:paraId="4AD42EAB" w14:textId="77777777" w:rsidR="00965EA1" w:rsidRPr="00DA3743" w:rsidRDefault="00965EA1" w:rsidP="006902F7">
      <w:pPr>
        <w:rPr>
          <w:i/>
        </w:rPr>
      </w:pPr>
    </w:p>
    <w:p w14:paraId="490F3667" w14:textId="77777777" w:rsidR="00965EA1" w:rsidRPr="00DA3743" w:rsidRDefault="00965EA1" w:rsidP="006902F7">
      <w:r w:rsidRPr="00DA3743">
        <w:t>Amgen</w:t>
      </w:r>
    </w:p>
    <w:p w14:paraId="67A6F6EA" w14:textId="77777777" w:rsidR="00965EA1" w:rsidRPr="00DA3743" w:rsidRDefault="00965EA1" w:rsidP="006902F7"/>
    <w:p w14:paraId="0B5B659F" w14:textId="77777777" w:rsidR="00965EA1" w:rsidRPr="00DA3743" w:rsidRDefault="00965EA1" w:rsidP="006902F7"/>
    <w:p w14:paraId="4C564CD8" w14:textId="77777777" w:rsidR="00965EA1" w:rsidRPr="00DA3743" w:rsidRDefault="00965EA1" w:rsidP="006902F7">
      <w:pPr>
        <w:pBdr>
          <w:top w:val="single" w:sz="4" w:space="1" w:color="auto"/>
          <w:left w:val="single" w:sz="4" w:space="4" w:color="auto"/>
          <w:bottom w:val="single" w:sz="4" w:space="2" w:color="auto"/>
          <w:right w:val="single" w:sz="4" w:space="4" w:color="auto"/>
        </w:pBdr>
        <w:ind w:left="567" w:hanging="567"/>
        <w:outlineLvl w:val="0"/>
        <w:rPr>
          <w:b/>
        </w:rPr>
      </w:pPr>
      <w:r w:rsidRPr="00DA3743">
        <w:rPr>
          <w:b/>
        </w:rPr>
        <w:t>3.</w:t>
      </w:r>
      <w:r w:rsidRPr="00DA3743">
        <w:rPr>
          <w:b/>
        </w:rPr>
        <w:tab/>
        <w:t>DATA TA’ SKADENZA</w:t>
      </w:r>
    </w:p>
    <w:p w14:paraId="25CECA45" w14:textId="77777777" w:rsidR="00965EA1" w:rsidRPr="00DA3743" w:rsidRDefault="00965EA1" w:rsidP="006902F7"/>
    <w:p w14:paraId="09327DB4" w14:textId="77777777" w:rsidR="00965EA1" w:rsidRPr="00DA3743" w:rsidRDefault="00965EA1" w:rsidP="006902F7">
      <w:r w:rsidRPr="00DA3743">
        <w:t>EXP</w:t>
      </w:r>
    </w:p>
    <w:p w14:paraId="710D248D" w14:textId="77777777" w:rsidR="00965EA1" w:rsidRPr="00DA3743" w:rsidRDefault="00965EA1" w:rsidP="006902F7"/>
    <w:p w14:paraId="20401DFA" w14:textId="77777777" w:rsidR="00965EA1" w:rsidRPr="00DA3743" w:rsidRDefault="00965EA1" w:rsidP="006902F7"/>
    <w:p w14:paraId="56CAB0E6" w14:textId="7D34CB37" w:rsidR="00965EA1" w:rsidRPr="00DA3743" w:rsidRDefault="00965EA1" w:rsidP="006902F7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b/>
        </w:rPr>
      </w:pPr>
      <w:r w:rsidRPr="00DA3743">
        <w:rPr>
          <w:b/>
        </w:rPr>
        <w:t>4.</w:t>
      </w:r>
      <w:r w:rsidRPr="00DA3743">
        <w:rPr>
          <w:b/>
        </w:rPr>
        <w:tab/>
        <w:t>NUMRU TAL-LOTT</w:t>
      </w:r>
    </w:p>
    <w:p w14:paraId="38F1406C" w14:textId="77777777" w:rsidR="00965EA1" w:rsidRPr="00DA3743" w:rsidRDefault="00965EA1" w:rsidP="006902F7"/>
    <w:p w14:paraId="1A41330C" w14:textId="77777777" w:rsidR="00965EA1" w:rsidRPr="00DA3743" w:rsidRDefault="00965EA1" w:rsidP="006902F7">
      <w:r w:rsidRPr="00DA3743">
        <w:t>Lott</w:t>
      </w:r>
    </w:p>
    <w:p w14:paraId="52501598" w14:textId="77777777" w:rsidR="00965EA1" w:rsidRPr="00DA3743" w:rsidRDefault="00965EA1" w:rsidP="006902F7"/>
    <w:p w14:paraId="655957EF" w14:textId="77777777" w:rsidR="00965EA1" w:rsidRPr="00DA3743" w:rsidRDefault="00965EA1" w:rsidP="006902F7"/>
    <w:p w14:paraId="2F8F655C" w14:textId="77777777" w:rsidR="00965EA1" w:rsidRPr="00DA3743" w:rsidRDefault="00965EA1" w:rsidP="006902F7">
      <w:pPr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ind w:left="567" w:hanging="567"/>
        <w:outlineLvl w:val="0"/>
        <w:rPr>
          <w:b/>
        </w:rPr>
      </w:pPr>
      <w:r w:rsidRPr="00DA3743">
        <w:rPr>
          <w:b/>
        </w:rPr>
        <w:t>5.</w:t>
      </w:r>
      <w:r w:rsidRPr="00DA3743">
        <w:rPr>
          <w:b/>
        </w:rPr>
        <w:tab/>
        <w:t>OĦRAJN</w:t>
      </w:r>
    </w:p>
    <w:p w14:paraId="2B3045BA" w14:textId="77777777" w:rsidR="00965EA1" w:rsidRPr="00DA3743" w:rsidRDefault="00965EA1" w:rsidP="006902F7"/>
    <w:p w14:paraId="75EFB919" w14:textId="6821C665" w:rsidR="00965EA1" w:rsidRPr="00DA3743" w:rsidRDefault="00DE6F77" w:rsidP="006902F7">
      <w:r>
        <w:rPr>
          <w:lang w:val="en-US" w:eastAsia="zh-CN"/>
        </w:rPr>
        <w:drawing>
          <wp:inline distT="0" distB="0" distL="0" distR="0" wp14:anchorId="2E66C99A" wp14:editId="24839CC4">
            <wp:extent cx="914400" cy="914400"/>
            <wp:effectExtent l="0" t="0" r="0" b="0"/>
            <wp:docPr id="5" name="Picture 38055992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80559920"/>
                    <pic:cNvPicPr>
                      <a:picLocks noChangeAspect="1" noChangeArrowheads="1"/>
                    </pic:cNvPicPr>
                  </pic:nvPicPr>
                  <pic:blipFill>
                    <a:blip r:embed="rId2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14400" cy="9144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2C70645" w14:textId="77777777" w:rsidR="00B06A6C" w:rsidRPr="00DA3743" w:rsidRDefault="00B06A6C" w:rsidP="006902F7">
      <w:pPr>
        <w:suppressAutoHyphens/>
        <w:rPr>
          <w:spacing w:val="-2"/>
        </w:rPr>
      </w:pPr>
    </w:p>
    <w:p w14:paraId="5566FFC8" w14:textId="77777777" w:rsidR="00B06A6C" w:rsidRPr="00DA3743" w:rsidRDefault="00B06A6C" w:rsidP="006902F7">
      <w:pPr>
        <w:suppressAutoHyphens/>
        <w:rPr>
          <w:spacing w:val="-2"/>
        </w:rPr>
      </w:pPr>
    </w:p>
    <w:p w14:paraId="6B6F6E86" w14:textId="77777777" w:rsidR="00B06A6C" w:rsidRPr="00DA3743" w:rsidRDefault="00B06A6C" w:rsidP="006902F7">
      <w:pPr>
        <w:suppressAutoHyphens/>
        <w:rPr>
          <w:sz w:val="20"/>
        </w:rPr>
      </w:pPr>
      <w:r w:rsidRPr="00DA3743">
        <w:rPr>
          <w:sz w:val="20"/>
        </w:rPr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7F4D017B" w14:textId="77777777" w:rsidTr="00D80BEA">
        <w:tc>
          <w:tcPr>
            <w:tcW w:w="9290" w:type="dxa"/>
          </w:tcPr>
          <w:p w14:paraId="0F4318D6" w14:textId="77777777" w:rsidR="00B06A6C" w:rsidRPr="00DA3743" w:rsidRDefault="00B06A6C" w:rsidP="006902F7">
            <w:pPr>
              <w:keepNext/>
              <w:suppressAutoHyphens/>
              <w:adjustRightInd w:val="0"/>
              <w:rPr>
                <w:rFonts w:eastAsia="TimesNewRoman,Bold"/>
                <w:b/>
                <w:bCs/>
              </w:rPr>
            </w:pPr>
            <w:r w:rsidRPr="00DA3743">
              <w:rPr>
                <w:rFonts w:eastAsia="TimesNewRoman,Bold"/>
                <w:b/>
                <w:bCs/>
              </w:rPr>
              <w:lastRenderedPageBreak/>
              <w:t>TAGĦRIF MINIMU LI GĦANDU JIDHER FUQ IL-PAKKETTI Ż-ŻGĦAR EWLENIN</w:t>
            </w:r>
          </w:p>
          <w:p w14:paraId="1C1C7C19" w14:textId="77777777" w:rsidR="00B06A6C" w:rsidRPr="00DA3743" w:rsidRDefault="00B06A6C" w:rsidP="006902F7">
            <w:pPr>
              <w:keepNext/>
              <w:suppressAutoHyphens/>
              <w:rPr>
                <w:rFonts w:eastAsia="TimesNewRoman,Bold"/>
                <w:b/>
                <w:bCs/>
              </w:rPr>
            </w:pPr>
          </w:p>
          <w:p w14:paraId="0BD180F6" w14:textId="4EEB7666" w:rsidR="00B06A6C" w:rsidRPr="00DA3743" w:rsidRDefault="00B06A6C" w:rsidP="006902F7">
            <w:pPr>
              <w:keepNext/>
              <w:suppressAutoHyphens/>
            </w:pPr>
            <w:r w:rsidRPr="00DA3743">
              <w:rPr>
                <w:rFonts w:eastAsia="TimesNewRoman,Bold"/>
                <w:b/>
                <w:bCs/>
              </w:rPr>
              <w:t>TIKKETTA TAS-SIRINGA MIMLIJA GĦAL-LEST</w:t>
            </w:r>
          </w:p>
        </w:tc>
      </w:tr>
    </w:tbl>
    <w:p w14:paraId="483EBAA7" w14:textId="77777777" w:rsidR="00B06A6C" w:rsidRPr="00DA3743" w:rsidRDefault="00B06A6C" w:rsidP="006902F7">
      <w:pPr>
        <w:keepNext/>
        <w:suppressAutoHyphens/>
      </w:pPr>
    </w:p>
    <w:p w14:paraId="298B72F5" w14:textId="77777777" w:rsidR="00B06A6C" w:rsidRPr="00DA3743" w:rsidRDefault="00B06A6C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767FEA49" w14:textId="77777777" w:rsidTr="00D52EFC">
        <w:tc>
          <w:tcPr>
            <w:tcW w:w="9806" w:type="dxa"/>
          </w:tcPr>
          <w:p w14:paraId="65C5F61F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</w:t>
            </w:r>
            <w:r w:rsidRPr="00DA3743">
              <w:rPr>
                <w:b/>
                <w:bCs/>
              </w:rPr>
              <w:t xml:space="preserve"> TAL-PRODOTT MEDIĊINALI U MNEJN GĦANDU JINGĦATA</w:t>
            </w:r>
          </w:p>
        </w:tc>
      </w:tr>
    </w:tbl>
    <w:p w14:paraId="244BE95C" w14:textId="77777777" w:rsidR="00B06A6C" w:rsidRPr="00DA3743" w:rsidRDefault="00B06A6C" w:rsidP="006902F7">
      <w:pPr>
        <w:keepNext/>
        <w:suppressAutoHyphens/>
      </w:pPr>
    </w:p>
    <w:p w14:paraId="0F442533" w14:textId="796857BD" w:rsidR="00B06A6C" w:rsidRPr="00DA3743" w:rsidRDefault="00332AF3" w:rsidP="006902F7">
      <w:pPr>
        <w:suppressAutoHyphens/>
      </w:pPr>
      <w:r w:rsidRPr="00DA3743">
        <w:t>WEZENLA</w:t>
      </w:r>
      <w:r w:rsidR="00B06A6C" w:rsidRPr="00DA3743">
        <w:t xml:space="preserve"> 90 mg għall-in</w:t>
      </w:r>
      <w:r w:rsidR="004D26F6" w:rsidRPr="00DA3743">
        <w:t>jezz</w:t>
      </w:r>
      <w:r w:rsidR="00B06A6C" w:rsidRPr="00DA3743">
        <w:t>joni</w:t>
      </w:r>
    </w:p>
    <w:p w14:paraId="4453C089" w14:textId="77777777" w:rsidR="00B06A6C" w:rsidRPr="00DA3743" w:rsidRDefault="00B06A6C" w:rsidP="006902F7">
      <w:pPr>
        <w:suppressAutoHyphens/>
      </w:pPr>
      <w:r w:rsidRPr="00DA3743">
        <w:t>ustekinumab</w:t>
      </w:r>
    </w:p>
    <w:p w14:paraId="5C0E2BA6" w14:textId="77777777" w:rsidR="00B06A6C" w:rsidRPr="00DA3743" w:rsidRDefault="00B06A6C" w:rsidP="006902F7">
      <w:pPr>
        <w:suppressAutoHyphens/>
      </w:pPr>
      <w:r w:rsidRPr="00DA3743">
        <w:t>SC</w:t>
      </w:r>
    </w:p>
    <w:p w14:paraId="26AD5E04" w14:textId="77777777" w:rsidR="00B06A6C" w:rsidRPr="00DA3743" w:rsidRDefault="00B06A6C" w:rsidP="006902F7">
      <w:pPr>
        <w:suppressAutoHyphens/>
      </w:pPr>
    </w:p>
    <w:p w14:paraId="63FC89B5" w14:textId="77777777" w:rsidR="00B06A6C" w:rsidRPr="00DA3743" w:rsidRDefault="00B06A6C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11143E81" w14:textId="77777777" w:rsidTr="00D52EFC">
        <w:tc>
          <w:tcPr>
            <w:tcW w:w="9806" w:type="dxa"/>
          </w:tcPr>
          <w:p w14:paraId="6A3BBED1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METODU</w:t>
            </w:r>
            <w:r w:rsidRPr="00DA3743">
              <w:rPr>
                <w:b/>
                <w:bCs/>
              </w:rPr>
              <w:t xml:space="preserve"> TA’ KIF GĦANDU JINGĦATA</w:t>
            </w:r>
          </w:p>
        </w:tc>
      </w:tr>
    </w:tbl>
    <w:p w14:paraId="50AEA7E4" w14:textId="77777777" w:rsidR="00B06A6C" w:rsidRPr="00DA3743" w:rsidRDefault="00B06A6C" w:rsidP="006902F7">
      <w:pPr>
        <w:keepNext/>
        <w:suppressAutoHyphens/>
      </w:pPr>
    </w:p>
    <w:p w14:paraId="576BA52D" w14:textId="77777777" w:rsidR="00B06A6C" w:rsidRPr="00DA3743" w:rsidRDefault="00B06A6C" w:rsidP="006902F7">
      <w:pPr>
        <w:keepNext/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1325D072" w14:textId="77777777" w:rsidTr="00D52EFC">
        <w:tc>
          <w:tcPr>
            <w:tcW w:w="9806" w:type="dxa"/>
          </w:tcPr>
          <w:p w14:paraId="57AC96E6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DATA</w:t>
            </w:r>
            <w:r w:rsidRPr="00DA3743">
              <w:rPr>
                <w:b/>
                <w:bCs/>
              </w:rPr>
              <w:t xml:space="preserve"> TA’ SKADENZA</w:t>
            </w:r>
          </w:p>
        </w:tc>
      </w:tr>
    </w:tbl>
    <w:p w14:paraId="2CBA658E" w14:textId="77777777" w:rsidR="00B06A6C" w:rsidRPr="00DA3743" w:rsidRDefault="00B06A6C" w:rsidP="006902F7">
      <w:pPr>
        <w:keepNext/>
        <w:suppressAutoHyphens/>
      </w:pPr>
    </w:p>
    <w:p w14:paraId="05D6BEA6" w14:textId="77777777" w:rsidR="00B06A6C" w:rsidRPr="00DA3743" w:rsidRDefault="00B06A6C" w:rsidP="006902F7">
      <w:pPr>
        <w:suppressAutoHyphens/>
      </w:pPr>
      <w:r w:rsidRPr="00DA3743">
        <w:t>EXP</w:t>
      </w:r>
    </w:p>
    <w:p w14:paraId="1A5C936A" w14:textId="77777777" w:rsidR="00B06A6C" w:rsidRPr="00DA3743" w:rsidRDefault="00B06A6C" w:rsidP="006902F7">
      <w:pPr>
        <w:suppressAutoHyphens/>
      </w:pPr>
    </w:p>
    <w:p w14:paraId="6C900A52" w14:textId="77777777" w:rsidR="00B06A6C" w:rsidRPr="00DA3743" w:rsidRDefault="00B06A6C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39A1DB46" w14:textId="77777777" w:rsidTr="00D52EFC">
        <w:tc>
          <w:tcPr>
            <w:tcW w:w="9806" w:type="dxa"/>
          </w:tcPr>
          <w:p w14:paraId="6CE8CA32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</w:t>
            </w:r>
            <w:r w:rsidRPr="00DA3743">
              <w:rPr>
                <w:b/>
                <w:bCs/>
              </w:rPr>
              <w:t xml:space="preserve"> TAL-LOTT</w:t>
            </w:r>
          </w:p>
        </w:tc>
      </w:tr>
    </w:tbl>
    <w:p w14:paraId="1165D0B1" w14:textId="77777777" w:rsidR="00B06A6C" w:rsidRPr="00DA3743" w:rsidRDefault="00B06A6C" w:rsidP="006902F7">
      <w:pPr>
        <w:keepNext/>
        <w:suppressAutoHyphens/>
      </w:pPr>
    </w:p>
    <w:p w14:paraId="0A03DBFD" w14:textId="77777777" w:rsidR="00B06A6C" w:rsidRPr="00DA3743" w:rsidRDefault="00B06A6C" w:rsidP="006902F7">
      <w:pPr>
        <w:suppressAutoHyphens/>
      </w:pPr>
      <w:r w:rsidRPr="00DA3743">
        <w:t>Lott</w:t>
      </w:r>
    </w:p>
    <w:p w14:paraId="511B298A" w14:textId="77777777" w:rsidR="00B06A6C" w:rsidRPr="00DA3743" w:rsidRDefault="00B06A6C" w:rsidP="006902F7">
      <w:pPr>
        <w:suppressAutoHyphens/>
      </w:pPr>
    </w:p>
    <w:p w14:paraId="1A15688E" w14:textId="77777777" w:rsidR="00B06A6C" w:rsidRPr="00DA3743" w:rsidRDefault="00B06A6C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62A789D4" w14:textId="77777777" w:rsidTr="00D52EFC">
        <w:tc>
          <w:tcPr>
            <w:tcW w:w="9806" w:type="dxa"/>
          </w:tcPr>
          <w:p w14:paraId="4258C5C2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</w:rPr>
              <w:t>IL-KONTENUT SKONT IL-PIŻ, IL-VOLUM, JEW PARTI INDIVIDWALI</w:t>
            </w:r>
          </w:p>
        </w:tc>
      </w:tr>
    </w:tbl>
    <w:p w14:paraId="505F6880" w14:textId="77777777" w:rsidR="00B06A6C" w:rsidRPr="00DA3743" w:rsidRDefault="00B06A6C" w:rsidP="006902F7">
      <w:pPr>
        <w:keepNext/>
        <w:suppressAutoHyphens/>
      </w:pPr>
    </w:p>
    <w:p w14:paraId="7738D236" w14:textId="3031125E" w:rsidR="00B06A6C" w:rsidRPr="00DA3743" w:rsidRDefault="00B06A6C" w:rsidP="006902F7">
      <w:pPr>
        <w:suppressAutoHyphens/>
      </w:pPr>
      <w:r w:rsidRPr="00DA3743">
        <w:t>90 mg/1 mL</w:t>
      </w:r>
    </w:p>
    <w:p w14:paraId="59E5480B" w14:textId="77777777" w:rsidR="00B06A6C" w:rsidRPr="00DA3743" w:rsidRDefault="00B06A6C" w:rsidP="006902F7">
      <w:pPr>
        <w:suppressAutoHyphens/>
      </w:pPr>
    </w:p>
    <w:p w14:paraId="4C09B386" w14:textId="77777777" w:rsidR="00B06A6C" w:rsidRPr="00DA3743" w:rsidRDefault="00B06A6C" w:rsidP="006902F7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B06A6C" w:rsidRPr="00DA3743" w14:paraId="43E4D8D7" w14:textId="77777777" w:rsidTr="00D52EFC">
        <w:tc>
          <w:tcPr>
            <w:tcW w:w="9806" w:type="dxa"/>
          </w:tcPr>
          <w:p w14:paraId="2B38FA3E" w14:textId="77777777" w:rsidR="00B06A6C" w:rsidRPr="00DA3743" w:rsidRDefault="00B06A6C" w:rsidP="006902F7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OĦRAJN</w:t>
            </w:r>
          </w:p>
        </w:tc>
      </w:tr>
    </w:tbl>
    <w:p w14:paraId="3D5F9269" w14:textId="77777777" w:rsidR="00B06A6C" w:rsidRPr="00DA3743" w:rsidRDefault="00B06A6C" w:rsidP="006902F7">
      <w:pPr>
        <w:keepNext/>
        <w:suppressAutoHyphens/>
      </w:pPr>
    </w:p>
    <w:p w14:paraId="1680ABFA" w14:textId="77777777" w:rsidR="00B06A6C" w:rsidRPr="00DA3743" w:rsidRDefault="00B06A6C" w:rsidP="006902F7">
      <w:pPr>
        <w:suppressAutoHyphens/>
      </w:pPr>
    </w:p>
    <w:p w14:paraId="61524386" w14:textId="77777777" w:rsidR="00B06A6C" w:rsidRPr="00DA3743" w:rsidRDefault="00B06A6C" w:rsidP="006902F7">
      <w:pPr>
        <w:suppressAutoHyphens/>
      </w:pPr>
    </w:p>
    <w:p w14:paraId="467A2D89" w14:textId="351898CB" w:rsidR="00237360" w:rsidRPr="00DA3743" w:rsidRDefault="00B06A6C" w:rsidP="00237360">
      <w:pPr>
        <w:suppressAutoHyphens/>
      </w:pPr>
      <w:r w:rsidRPr="00DA3743"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31236378" w14:textId="77777777" w:rsidTr="003B2504">
        <w:tc>
          <w:tcPr>
            <w:tcW w:w="9806" w:type="dxa"/>
          </w:tcPr>
          <w:p w14:paraId="5831B5BD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</w:rPr>
            </w:pPr>
            <w:r w:rsidRPr="00DA3743">
              <w:rPr>
                <w:b/>
              </w:rPr>
              <w:lastRenderedPageBreak/>
              <w:t>TAGĦRIF</w:t>
            </w:r>
            <w:r w:rsidRPr="00DA3743">
              <w:rPr>
                <w:b/>
                <w:spacing w:val="-8"/>
              </w:rPr>
              <w:t xml:space="preserve"> </w:t>
            </w:r>
            <w:r w:rsidRPr="00DA3743">
              <w:rPr>
                <w:b/>
              </w:rPr>
              <w:t>LI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GĦANDU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JIDHER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FUQ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IL-PAKKETT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TA’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  <w:spacing w:val="-2"/>
              </w:rPr>
              <w:t>BARRA</w:t>
            </w:r>
          </w:p>
          <w:p w14:paraId="0615ECC1" w14:textId="77777777" w:rsidR="00237360" w:rsidRPr="00DA3743" w:rsidRDefault="00237360" w:rsidP="003B2504">
            <w:pPr>
              <w:keepNext/>
              <w:suppressAutoHyphens/>
              <w:ind w:left="567" w:hanging="567"/>
            </w:pPr>
          </w:p>
          <w:p w14:paraId="12285A78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</w:rPr>
            </w:pPr>
            <w:r w:rsidRPr="00DA3743">
              <w:rPr>
                <w:b/>
              </w:rPr>
              <w:t>KARTUNA TA’ BARRA TAL-PINNA MIMLIJA GĦAL-LEST</w:t>
            </w:r>
          </w:p>
        </w:tc>
      </w:tr>
    </w:tbl>
    <w:p w14:paraId="35ABBD13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18814A83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299FB834" w14:textId="77777777" w:rsidTr="003B2504">
        <w:tc>
          <w:tcPr>
            <w:tcW w:w="9806" w:type="dxa"/>
          </w:tcPr>
          <w:p w14:paraId="33143771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spacing w:val="-2"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 TAL-PRODOTT MEDIĊINALI</w:t>
            </w:r>
          </w:p>
        </w:tc>
      </w:tr>
    </w:tbl>
    <w:p w14:paraId="6F6A67AC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601827F2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WEZENLA 45 mg soluzzjoni għall-injezzjoni f’pinna mimlija għal-lest</w:t>
      </w:r>
    </w:p>
    <w:p w14:paraId="19C14F80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ustekinumab</w:t>
      </w:r>
    </w:p>
    <w:p w14:paraId="28139A26" w14:textId="77777777" w:rsidR="00237360" w:rsidRPr="00DA3743" w:rsidRDefault="00237360" w:rsidP="00237360">
      <w:pPr>
        <w:suppressAutoHyphens/>
        <w:rPr>
          <w:spacing w:val="-2"/>
        </w:rPr>
      </w:pPr>
    </w:p>
    <w:p w14:paraId="130D6392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50921279" w14:textId="77777777" w:rsidTr="003B2504">
        <w:tc>
          <w:tcPr>
            <w:tcW w:w="9806" w:type="dxa"/>
          </w:tcPr>
          <w:p w14:paraId="03B1A19F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DIKJARAZZJONI TAS-SUSTANZA(I) ATTIVA(I)</w:t>
            </w:r>
          </w:p>
        </w:tc>
      </w:tr>
    </w:tbl>
    <w:p w14:paraId="0EDB9143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186080FF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Kull pinna mimlija għal-lest fiha 45 mg ta’ ustekinumab f’0.5 mL.</w:t>
      </w:r>
    </w:p>
    <w:p w14:paraId="49417F51" w14:textId="77777777" w:rsidR="00237360" w:rsidRDefault="00237360" w:rsidP="00237360">
      <w:pPr>
        <w:suppressAutoHyphens/>
        <w:rPr>
          <w:spacing w:val="-2"/>
        </w:rPr>
      </w:pPr>
    </w:p>
    <w:p w14:paraId="70BE279B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569E9F8C" w14:textId="77777777" w:rsidTr="003B2504">
        <w:tc>
          <w:tcPr>
            <w:tcW w:w="9806" w:type="dxa"/>
          </w:tcPr>
          <w:p w14:paraId="4A0255B3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LISTA TA’ EĊĊIPJENTI</w:t>
            </w:r>
          </w:p>
        </w:tc>
      </w:tr>
    </w:tbl>
    <w:p w14:paraId="1E5BB0CD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466F60CA" w14:textId="4C3AA89F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Sucrose, L-histidine, L-histidine hydrochloride monohydrate, polysorbate 80</w:t>
      </w:r>
      <w:r w:rsidR="00840784" w:rsidRPr="00DA5C0D">
        <w:t xml:space="preserve"> (E</w:t>
      </w:r>
      <w:r w:rsidR="00840784" w:rsidRPr="00DA5C0D">
        <w:rPr>
          <w:spacing w:val="-2"/>
        </w:rPr>
        <w:t> </w:t>
      </w:r>
      <w:r w:rsidR="00840784" w:rsidRPr="00DA5C0D">
        <w:t>433)</w:t>
      </w:r>
      <w:r w:rsidRPr="00DA3743">
        <w:rPr>
          <w:spacing w:val="-2"/>
        </w:rPr>
        <w:t>, ilma</w:t>
      </w:r>
      <w:r w:rsidR="004828A7">
        <w:rPr>
          <w:spacing w:val="-2"/>
        </w:rPr>
        <w:t xml:space="preserve"> </w:t>
      </w:r>
      <w:r w:rsidRPr="00DA3743">
        <w:rPr>
          <w:spacing w:val="-2"/>
        </w:rPr>
        <w:t>għall-injezzjonijiet.</w:t>
      </w:r>
    </w:p>
    <w:p w14:paraId="39E0FE06" w14:textId="77777777" w:rsidR="00237360" w:rsidRPr="00DA3743" w:rsidRDefault="00237360" w:rsidP="00237360">
      <w:pPr>
        <w:suppressAutoHyphens/>
        <w:rPr>
          <w:spacing w:val="-2"/>
        </w:rPr>
      </w:pPr>
    </w:p>
    <w:p w14:paraId="077E0174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122CBC79" w14:textId="77777777" w:rsidTr="003B2504">
        <w:tc>
          <w:tcPr>
            <w:tcW w:w="9806" w:type="dxa"/>
          </w:tcPr>
          <w:p w14:paraId="080A6762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GĦAMLA FARMAĊEWTIKA U KONTENUT</w:t>
            </w:r>
          </w:p>
        </w:tc>
      </w:tr>
    </w:tbl>
    <w:p w14:paraId="59472554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196FEA46" w14:textId="77777777" w:rsidR="00237360" w:rsidRPr="00DA3743" w:rsidRDefault="00237360" w:rsidP="00237360">
      <w:pPr>
        <w:suppressAutoHyphens/>
        <w:rPr>
          <w:spacing w:val="-2"/>
        </w:rPr>
      </w:pPr>
      <w:r>
        <w:rPr>
          <w:spacing w:val="-2"/>
          <w:highlight w:val="lightGray"/>
        </w:rPr>
        <w:t>Soluzzjoni għall-injezzjoni f’pinna mimlija għal-lest</w:t>
      </w:r>
    </w:p>
    <w:p w14:paraId="757B4256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 xml:space="preserve">Pinna waħda mimlija għal-lest </w:t>
      </w:r>
      <w:r w:rsidRPr="0085072F">
        <w:rPr>
          <w:rFonts w:eastAsia="SimSun"/>
          <w:lang w:eastAsia="en-IN" w:bidi="he-IL"/>
        </w:rPr>
        <w:t>(ConfiPen)</w:t>
      </w:r>
    </w:p>
    <w:p w14:paraId="14ACE551" w14:textId="77777777" w:rsidR="00237360" w:rsidRPr="00DA3743" w:rsidRDefault="00237360" w:rsidP="00237360">
      <w:pPr>
        <w:suppressAutoHyphens/>
        <w:rPr>
          <w:spacing w:val="-2"/>
        </w:rPr>
      </w:pPr>
    </w:p>
    <w:p w14:paraId="47E60282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01D1841F" w14:textId="77777777" w:rsidTr="003B2504">
        <w:tc>
          <w:tcPr>
            <w:tcW w:w="9806" w:type="dxa"/>
          </w:tcPr>
          <w:p w14:paraId="5DFB03E6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MOD TA’ KIF U MNEJN JINGĦATA</w:t>
            </w:r>
          </w:p>
        </w:tc>
      </w:tr>
    </w:tbl>
    <w:p w14:paraId="5DC64C83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1B7220BA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Tħawwdux.</w:t>
      </w:r>
    </w:p>
    <w:p w14:paraId="045E2F9A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Użu taħt il-ġilda.</w:t>
      </w:r>
    </w:p>
    <w:p w14:paraId="2C54EAFB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Aqra l-fuljett ta’ tagħrif qabel l-użu.</w:t>
      </w:r>
    </w:p>
    <w:p w14:paraId="50C77653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Imbotta biex tiftaħ</w:t>
      </w:r>
    </w:p>
    <w:p w14:paraId="0F133183" w14:textId="77777777" w:rsidR="00237360" w:rsidRPr="00DA3743" w:rsidRDefault="00237360" w:rsidP="00237360">
      <w:pPr>
        <w:suppressAutoHyphens/>
        <w:rPr>
          <w:spacing w:val="-2"/>
        </w:rPr>
      </w:pPr>
    </w:p>
    <w:p w14:paraId="6E5F1C85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1A013D51" w14:textId="77777777" w:rsidTr="003B2504">
        <w:tc>
          <w:tcPr>
            <w:tcW w:w="9806" w:type="dxa"/>
          </w:tcPr>
          <w:p w14:paraId="51D6016B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TWISSIJA SPEĊJALI LI L-PRODOTT MEDIĊINALI GĦANDU JINŻAMM FEJN MA JIDHIRX U MA JINTLAĦAQX MIT-TFAL</w:t>
            </w:r>
          </w:p>
        </w:tc>
      </w:tr>
    </w:tbl>
    <w:p w14:paraId="3C99FEEE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7AD5B445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Żomm fejn ma jidhirx u ma jintlaħaqx mit-tfal.</w:t>
      </w:r>
    </w:p>
    <w:p w14:paraId="7371A3AA" w14:textId="77777777" w:rsidR="00237360" w:rsidRPr="00DA3743" w:rsidRDefault="00237360" w:rsidP="00237360">
      <w:pPr>
        <w:suppressAutoHyphens/>
        <w:rPr>
          <w:spacing w:val="-2"/>
        </w:rPr>
      </w:pPr>
    </w:p>
    <w:p w14:paraId="69A0A079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78AEFBF2" w14:textId="77777777" w:rsidTr="003B2504">
        <w:tc>
          <w:tcPr>
            <w:tcW w:w="9806" w:type="dxa"/>
          </w:tcPr>
          <w:p w14:paraId="52393B91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7.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TWISSIJA(IET) SPEĊJALI OĦRA, JEKK MEĦTIEĠA</w:t>
            </w:r>
          </w:p>
        </w:tc>
      </w:tr>
    </w:tbl>
    <w:p w14:paraId="6C045DAF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7E8AFCA1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74F49B07" w14:textId="77777777" w:rsidTr="003B2504">
        <w:tc>
          <w:tcPr>
            <w:tcW w:w="9806" w:type="dxa"/>
          </w:tcPr>
          <w:p w14:paraId="350AA8A5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8.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DATA TA’ SKADENZA</w:t>
            </w:r>
          </w:p>
        </w:tc>
      </w:tr>
    </w:tbl>
    <w:p w14:paraId="66EC5A9F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145D6200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EXP</w:t>
      </w:r>
    </w:p>
    <w:p w14:paraId="5D85647A" w14:textId="77777777" w:rsidR="00237360" w:rsidRPr="00DA3743" w:rsidRDefault="00237360" w:rsidP="00237360">
      <w:pPr>
        <w:suppressAutoHyphens/>
        <w:rPr>
          <w:spacing w:val="-2"/>
        </w:rPr>
      </w:pPr>
    </w:p>
    <w:p w14:paraId="616C8B4A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56613D3B" w14:textId="77777777" w:rsidTr="003B2504">
        <w:tc>
          <w:tcPr>
            <w:tcW w:w="9806" w:type="dxa"/>
          </w:tcPr>
          <w:p w14:paraId="1C287019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9.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KONDIZZJONIJIET SPEĊJALI TA’ KIF JINĦAŻEN</w:t>
            </w:r>
          </w:p>
        </w:tc>
      </w:tr>
    </w:tbl>
    <w:p w14:paraId="6B76EB94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4C38833A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Aħżen fi friġġ.</w:t>
      </w:r>
    </w:p>
    <w:p w14:paraId="2F0F28A7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Tagħmlux fil-friża.</w:t>
      </w:r>
    </w:p>
    <w:p w14:paraId="73976DAD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Żomm il-pinna mimlija għal-lest fil-kartuna ta’ barra sabiex tilqa’ mid-dawl.</w:t>
      </w:r>
    </w:p>
    <w:p w14:paraId="13576BFA" w14:textId="77777777" w:rsidR="00237360" w:rsidRPr="00DA3743" w:rsidRDefault="00237360" w:rsidP="00237360">
      <w:pPr>
        <w:suppressAutoHyphens/>
        <w:rPr>
          <w:spacing w:val="-2"/>
        </w:rPr>
      </w:pPr>
    </w:p>
    <w:p w14:paraId="1BD61F7A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22DD652F" w14:textId="77777777" w:rsidTr="003B2504">
        <w:tc>
          <w:tcPr>
            <w:tcW w:w="9806" w:type="dxa"/>
          </w:tcPr>
          <w:p w14:paraId="00825401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10.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PREKAWZJONIJIET SPEĊJALI GĦAR-RIMI TA’ PRODOTTI MEDIĊINALI MHUX UŻATI JEW SKART MINN DAWN IL-PRODOTTI MEDIĊINALI, JEKK HEMM BŻONN</w:t>
            </w:r>
          </w:p>
        </w:tc>
      </w:tr>
    </w:tbl>
    <w:p w14:paraId="227F861B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11488A79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1EFA5C9B" w14:textId="77777777" w:rsidTr="003B2504">
        <w:tc>
          <w:tcPr>
            <w:tcW w:w="9806" w:type="dxa"/>
          </w:tcPr>
          <w:p w14:paraId="26F4F8D2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 U INDIRIZZ TAD-DETENTUR TAL-AWTORIZZAZZJONI GĦAT-TQEGĦID FIS-SUQ</w:t>
            </w:r>
          </w:p>
        </w:tc>
      </w:tr>
    </w:tbl>
    <w:p w14:paraId="05BF6D02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1BC59486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Amgen Technology (Ireland) UC,</w:t>
      </w:r>
    </w:p>
    <w:p w14:paraId="05DF89A6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Pottery Road,</w:t>
      </w:r>
    </w:p>
    <w:p w14:paraId="6BB06088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Dun Laoghaire,</w:t>
      </w:r>
    </w:p>
    <w:p w14:paraId="687444F1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Co Dublin,</w:t>
      </w:r>
    </w:p>
    <w:p w14:paraId="4F85B9A0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L-Irlanda</w:t>
      </w:r>
    </w:p>
    <w:p w14:paraId="582F146D" w14:textId="77777777" w:rsidR="00237360" w:rsidRPr="00DA3743" w:rsidRDefault="00237360" w:rsidP="00237360">
      <w:pPr>
        <w:suppressAutoHyphens/>
        <w:rPr>
          <w:spacing w:val="-2"/>
        </w:rPr>
      </w:pPr>
    </w:p>
    <w:p w14:paraId="212F899E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3E4A4F73" w14:textId="77777777" w:rsidTr="003B2504">
        <w:tc>
          <w:tcPr>
            <w:tcW w:w="9806" w:type="dxa"/>
          </w:tcPr>
          <w:p w14:paraId="37BF3B14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NUMRU(I) TAL-AWTORIZZAZZJONI GĦAT-TQEGĦID FIS-SUQ</w:t>
            </w:r>
          </w:p>
        </w:tc>
      </w:tr>
    </w:tbl>
    <w:p w14:paraId="43D6B8CE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1F7CA25C" w14:textId="104536A6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EU/1/24/1823/</w:t>
      </w:r>
      <w:r w:rsidR="00DA24B9">
        <w:rPr>
          <w:spacing w:val="-2"/>
        </w:rPr>
        <w:t>005</w:t>
      </w:r>
    </w:p>
    <w:p w14:paraId="0B6D7001" w14:textId="77777777" w:rsidR="00237360" w:rsidRPr="00DA3743" w:rsidRDefault="00237360" w:rsidP="00237360">
      <w:pPr>
        <w:suppressAutoHyphens/>
        <w:rPr>
          <w:spacing w:val="-2"/>
        </w:rPr>
      </w:pPr>
    </w:p>
    <w:p w14:paraId="006E7BE8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33A29205" w14:textId="77777777" w:rsidTr="003B2504">
        <w:tc>
          <w:tcPr>
            <w:tcW w:w="9806" w:type="dxa"/>
          </w:tcPr>
          <w:p w14:paraId="299426D5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 TAL-LOTT</w:t>
            </w:r>
          </w:p>
        </w:tc>
      </w:tr>
    </w:tbl>
    <w:p w14:paraId="7EC8AA95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734519BD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Lott</w:t>
      </w:r>
    </w:p>
    <w:p w14:paraId="3CF956C8" w14:textId="77777777" w:rsidR="00237360" w:rsidRPr="00DA3743" w:rsidRDefault="00237360" w:rsidP="00237360">
      <w:pPr>
        <w:suppressAutoHyphens/>
        <w:rPr>
          <w:spacing w:val="-2"/>
        </w:rPr>
      </w:pPr>
    </w:p>
    <w:p w14:paraId="4482F885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55A6E693" w14:textId="77777777" w:rsidTr="003B2504">
        <w:tc>
          <w:tcPr>
            <w:tcW w:w="9806" w:type="dxa"/>
          </w:tcPr>
          <w:p w14:paraId="6F84D331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KLASSIFIKAZZJONI ĠENERALI TA’ KIF JINGĦATA</w:t>
            </w:r>
          </w:p>
        </w:tc>
      </w:tr>
    </w:tbl>
    <w:p w14:paraId="7EE88544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394D892D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495DF36D" w14:textId="77777777" w:rsidTr="003B2504">
        <w:tc>
          <w:tcPr>
            <w:tcW w:w="9806" w:type="dxa"/>
          </w:tcPr>
          <w:p w14:paraId="6E944668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ISTRUZZJONIJIET DWAR L-UŻU</w:t>
            </w:r>
          </w:p>
        </w:tc>
      </w:tr>
    </w:tbl>
    <w:p w14:paraId="345068F3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0BD70FA4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44EEA74A" w14:textId="77777777" w:rsidTr="003B2504">
        <w:tc>
          <w:tcPr>
            <w:tcW w:w="9806" w:type="dxa"/>
          </w:tcPr>
          <w:p w14:paraId="547FC67E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INFORMAZZJONI BIL-BRAILLE</w:t>
            </w:r>
          </w:p>
        </w:tc>
      </w:tr>
    </w:tbl>
    <w:p w14:paraId="1294A1B8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6B0CCF88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WEZENLA 45 mg pinna</w:t>
      </w:r>
    </w:p>
    <w:p w14:paraId="65827D61" w14:textId="77777777" w:rsidR="00237360" w:rsidRPr="00DA3743" w:rsidRDefault="00237360" w:rsidP="00237360">
      <w:pPr>
        <w:suppressAutoHyphens/>
        <w:rPr>
          <w:spacing w:val="-2"/>
        </w:rPr>
      </w:pPr>
    </w:p>
    <w:p w14:paraId="5A10DE82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12454DAF" w14:textId="77777777" w:rsidTr="003B2504">
        <w:tc>
          <w:tcPr>
            <w:tcW w:w="9806" w:type="dxa"/>
          </w:tcPr>
          <w:p w14:paraId="54350D1F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17.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IDENTIFIKATUR UNIKU – BARCODE 2D</w:t>
            </w:r>
          </w:p>
        </w:tc>
      </w:tr>
    </w:tbl>
    <w:p w14:paraId="07C1E9E0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3535EBCD" w14:textId="77777777" w:rsidR="00237360" w:rsidRPr="00DA3743" w:rsidRDefault="00237360" w:rsidP="00237360">
      <w:pPr>
        <w:suppressAutoHyphens/>
        <w:rPr>
          <w:spacing w:val="-2"/>
        </w:rPr>
      </w:pPr>
      <w:r>
        <w:rPr>
          <w:spacing w:val="-2"/>
          <w:highlight w:val="lightGray"/>
        </w:rPr>
        <w:t>barcode 2D li jkollu l-identifikatur uniku inkluż.</w:t>
      </w:r>
    </w:p>
    <w:p w14:paraId="70A3DE81" w14:textId="77777777" w:rsidR="00237360" w:rsidRPr="00DA3743" w:rsidRDefault="00237360" w:rsidP="00237360">
      <w:pPr>
        <w:suppressAutoHyphens/>
        <w:rPr>
          <w:spacing w:val="-2"/>
        </w:rPr>
      </w:pPr>
    </w:p>
    <w:p w14:paraId="599BDC32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0707AF25" w14:textId="77777777" w:rsidTr="003B2504">
        <w:tc>
          <w:tcPr>
            <w:tcW w:w="9806" w:type="dxa"/>
          </w:tcPr>
          <w:p w14:paraId="4B5B4234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18.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IDENTIFIKATUR UNIKU - DATA LI TINQARA MILL-BNIEDEM</w:t>
            </w:r>
          </w:p>
        </w:tc>
      </w:tr>
    </w:tbl>
    <w:p w14:paraId="4CD6C148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65C1D2C0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PC</w:t>
      </w:r>
    </w:p>
    <w:p w14:paraId="57BF09A8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SN</w:t>
      </w:r>
    </w:p>
    <w:p w14:paraId="56E2602D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NN</w:t>
      </w:r>
    </w:p>
    <w:p w14:paraId="539D6681" w14:textId="459078A3" w:rsidR="00237360" w:rsidRPr="00DA3743" w:rsidRDefault="00316AE3" w:rsidP="00237360">
      <w:pPr>
        <w:suppressAutoHyphens/>
      </w:pPr>
      <w:r w:rsidRPr="00DA3743">
        <w:rPr>
          <w:sz w:val="20"/>
        </w:rPr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77C9166E" w14:textId="77777777" w:rsidTr="003B2504">
        <w:tc>
          <w:tcPr>
            <w:tcW w:w="9806" w:type="dxa"/>
          </w:tcPr>
          <w:p w14:paraId="5872350F" w14:textId="77777777" w:rsidR="00237360" w:rsidRPr="00DA3743" w:rsidRDefault="00237360" w:rsidP="003B2504">
            <w:pPr>
              <w:keepNext/>
              <w:suppressAutoHyphens/>
              <w:adjustRightInd w:val="0"/>
              <w:rPr>
                <w:rFonts w:eastAsia="TimesNewRoman,Bold"/>
                <w:b/>
                <w:bCs/>
              </w:rPr>
            </w:pPr>
            <w:r w:rsidRPr="00DA3743">
              <w:rPr>
                <w:rFonts w:eastAsia="TimesNewRoman,Bold"/>
                <w:b/>
                <w:bCs/>
              </w:rPr>
              <w:lastRenderedPageBreak/>
              <w:t>TAGĦRIF MINIMU LI GĦANDU JIDHER FUQ IL-PAKKETTI Ż-ŻGĦAR EWLENIN</w:t>
            </w:r>
          </w:p>
          <w:p w14:paraId="306A6441" w14:textId="77777777" w:rsidR="00237360" w:rsidRPr="00DA3743" w:rsidRDefault="00237360" w:rsidP="003B2504">
            <w:pPr>
              <w:keepNext/>
              <w:suppressAutoHyphens/>
              <w:rPr>
                <w:rFonts w:eastAsia="TimesNewRoman,Bold"/>
                <w:b/>
                <w:bCs/>
              </w:rPr>
            </w:pPr>
          </w:p>
          <w:p w14:paraId="7C94E95A" w14:textId="77777777" w:rsidR="00237360" w:rsidRPr="00DA3743" w:rsidRDefault="00237360" w:rsidP="003B2504">
            <w:pPr>
              <w:keepNext/>
              <w:suppressAutoHyphens/>
            </w:pPr>
            <w:r w:rsidRPr="00DA3743">
              <w:rPr>
                <w:rFonts w:eastAsia="TimesNewRoman,Bold"/>
                <w:b/>
                <w:bCs/>
              </w:rPr>
              <w:t>TIKKETTA TAL-PINNA MIMLIJA GĦAL-LEST</w:t>
            </w:r>
          </w:p>
        </w:tc>
      </w:tr>
    </w:tbl>
    <w:p w14:paraId="786E7A29" w14:textId="77777777" w:rsidR="00237360" w:rsidRPr="00DA3743" w:rsidRDefault="00237360" w:rsidP="00237360">
      <w:pPr>
        <w:keepNext/>
        <w:suppressAutoHyphens/>
      </w:pPr>
    </w:p>
    <w:p w14:paraId="41516F01" w14:textId="77777777" w:rsidR="00237360" w:rsidRPr="00DA3743" w:rsidRDefault="00237360" w:rsidP="00237360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16ADB82F" w14:textId="77777777" w:rsidTr="003B2504">
        <w:tc>
          <w:tcPr>
            <w:tcW w:w="9806" w:type="dxa"/>
          </w:tcPr>
          <w:p w14:paraId="6C1C59CB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</w:t>
            </w:r>
            <w:r w:rsidRPr="00DA3743">
              <w:rPr>
                <w:b/>
                <w:bCs/>
              </w:rPr>
              <w:t xml:space="preserve"> TAL-PRODOTT MEDIĊINALI U MNEJN GĦANDU JINGĦATA</w:t>
            </w:r>
          </w:p>
        </w:tc>
      </w:tr>
    </w:tbl>
    <w:p w14:paraId="217FAB3B" w14:textId="77777777" w:rsidR="00237360" w:rsidRPr="00DA3743" w:rsidRDefault="00237360" w:rsidP="00237360">
      <w:pPr>
        <w:keepNext/>
        <w:suppressAutoHyphens/>
      </w:pPr>
    </w:p>
    <w:p w14:paraId="39D8CD34" w14:textId="77777777" w:rsidR="00237360" w:rsidRPr="00DA3743" w:rsidRDefault="00237360" w:rsidP="00237360">
      <w:pPr>
        <w:suppressAutoHyphens/>
      </w:pPr>
      <w:r w:rsidRPr="00DA3743">
        <w:t>WEZENLA 45 mg għall-injezzjoni</w:t>
      </w:r>
    </w:p>
    <w:p w14:paraId="4D450467" w14:textId="77777777" w:rsidR="00237360" w:rsidRPr="00DA3743" w:rsidRDefault="00237360" w:rsidP="00237360">
      <w:pPr>
        <w:suppressAutoHyphens/>
      </w:pPr>
      <w:r w:rsidRPr="00DA3743">
        <w:t>ustekinumab</w:t>
      </w:r>
    </w:p>
    <w:p w14:paraId="6BC6CC51" w14:textId="77777777" w:rsidR="00237360" w:rsidRPr="00DA3743" w:rsidRDefault="00237360" w:rsidP="00237360">
      <w:pPr>
        <w:suppressAutoHyphens/>
      </w:pPr>
      <w:r w:rsidRPr="00DA3743">
        <w:t>SC</w:t>
      </w:r>
    </w:p>
    <w:p w14:paraId="449924A7" w14:textId="77777777" w:rsidR="00237360" w:rsidRPr="00DA3743" w:rsidRDefault="00237360" w:rsidP="00237360">
      <w:pPr>
        <w:suppressAutoHyphens/>
      </w:pPr>
    </w:p>
    <w:p w14:paraId="422003CB" w14:textId="77777777" w:rsidR="00237360" w:rsidRPr="00DA3743" w:rsidRDefault="00237360" w:rsidP="00237360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2F89E2A4" w14:textId="77777777" w:rsidTr="003B2504">
        <w:tc>
          <w:tcPr>
            <w:tcW w:w="9806" w:type="dxa"/>
          </w:tcPr>
          <w:p w14:paraId="613E5684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METODU</w:t>
            </w:r>
            <w:r w:rsidRPr="00DA3743">
              <w:rPr>
                <w:b/>
                <w:bCs/>
              </w:rPr>
              <w:t xml:space="preserve"> TA’ KIF GĦANDU JINGĦATA</w:t>
            </w:r>
          </w:p>
        </w:tc>
      </w:tr>
    </w:tbl>
    <w:p w14:paraId="57C87B81" w14:textId="77777777" w:rsidR="00237360" w:rsidRPr="00DA3743" w:rsidRDefault="00237360" w:rsidP="00237360">
      <w:pPr>
        <w:keepNext/>
        <w:suppressAutoHyphens/>
      </w:pPr>
    </w:p>
    <w:p w14:paraId="4136DA1B" w14:textId="77777777" w:rsidR="00237360" w:rsidRPr="00DA3743" w:rsidRDefault="00237360" w:rsidP="00237360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4BAEA873" w14:textId="77777777" w:rsidTr="003B2504">
        <w:tc>
          <w:tcPr>
            <w:tcW w:w="9806" w:type="dxa"/>
          </w:tcPr>
          <w:p w14:paraId="705A1A44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DATA</w:t>
            </w:r>
            <w:r w:rsidRPr="00DA3743">
              <w:rPr>
                <w:b/>
                <w:bCs/>
              </w:rPr>
              <w:t xml:space="preserve"> TA’ SKADENZA</w:t>
            </w:r>
          </w:p>
        </w:tc>
      </w:tr>
    </w:tbl>
    <w:p w14:paraId="06812676" w14:textId="77777777" w:rsidR="00237360" w:rsidRPr="00DA3743" w:rsidRDefault="00237360" w:rsidP="00237360">
      <w:pPr>
        <w:keepNext/>
        <w:suppressAutoHyphens/>
      </w:pPr>
    </w:p>
    <w:p w14:paraId="23AD38D0" w14:textId="77777777" w:rsidR="00237360" w:rsidRPr="00DA3743" w:rsidRDefault="00237360" w:rsidP="00237360">
      <w:pPr>
        <w:suppressAutoHyphens/>
      </w:pPr>
      <w:r w:rsidRPr="00DA3743">
        <w:t>EXP</w:t>
      </w:r>
    </w:p>
    <w:p w14:paraId="47694307" w14:textId="77777777" w:rsidR="00237360" w:rsidRPr="00DA3743" w:rsidRDefault="00237360" w:rsidP="00237360">
      <w:pPr>
        <w:suppressAutoHyphens/>
      </w:pPr>
    </w:p>
    <w:p w14:paraId="2C3D379D" w14:textId="77777777" w:rsidR="00237360" w:rsidRPr="00DA3743" w:rsidRDefault="00237360" w:rsidP="00237360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532B3F3D" w14:textId="77777777" w:rsidTr="003B2504">
        <w:tc>
          <w:tcPr>
            <w:tcW w:w="9806" w:type="dxa"/>
          </w:tcPr>
          <w:p w14:paraId="438B543B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</w:t>
            </w:r>
            <w:r w:rsidRPr="00DA3743">
              <w:rPr>
                <w:b/>
                <w:bCs/>
              </w:rPr>
              <w:t xml:space="preserve"> TAL-LOTT</w:t>
            </w:r>
          </w:p>
        </w:tc>
      </w:tr>
    </w:tbl>
    <w:p w14:paraId="3D25DEE7" w14:textId="77777777" w:rsidR="00237360" w:rsidRPr="00DA3743" w:rsidRDefault="00237360" w:rsidP="00237360">
      <w:pPr>
        <w:keepNext/>
        <w:suppressAutoHyphens/>
      </w:pPr>
    </w:p>
    <w:p w14:paraId="70E5124A" w14:textId="77777777" w:rsidR="00237360" w:rsidRPr="00DA3743" w:rsidRDefault="00237360" w:rsidP="00237360">
      <w:pPr>
        <w:suppressAutoHyphens/>
      </w:pPr>
      <w:r w:rsidRPr="00DA3743">
        <w:t>Lott</w:t>
      </w:r>
    </w:p>
    <w:p w14:paraId="1EFBA0F0" w14:textId="77777777" w:rsidR="00237360" w:rsidRPr="00DA3743" w:rsidRDefault="00237360" w:rsidP="00237360">
      <w:pPr>
        <w:suppressAutoHyphens/>
      </w:pPr>
    </w:p>
    <w:p w14:paraId="3659DB00" w14:textId="77777777" w:rsidR="00237360" w:rsidRPr="00DA3743" w:rsidRDefault="00237360" w:rsidP="00237360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3BC05A84" w14:textId="77777777" w:rsidTr="003B2504">
        <w:tc>
          <w:tcPr>
            <w:tcW w:w="9806" w:type="dxa"/>
          </w:tcPr>
          <w:p w14:paraId="3033513D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</w:rPr>
              <w:t>IL-KONTENUT SKONT IL-PIŻ, IL-VOLUM, JEW PARTI INDIVIDWALI</w:t>
            </w:r>
          </w:p>
        </w:tc>
      </w:tr>
    </w:tbl>
    <w:p w14:paraId="5D5D4D1F" w14:textId="77777777" w:rsidR="00237360" w:rsidRPr="00DA3743" w:rsidRDefault="00237360" w:rsidP="00237360">
      <w:pPr>
        <w:keepNext/>
        <w:suppressAutoHyphens/>
      </w:pPr>
    </w:p>
    <w:p w14:paraId="5F648FED" w14:textId="77777777" w:rsidR="00237360" w:rsidRPr="00DA3743" w:rsidRDefault="00237360" w:rsidP="00237360">
      <w:pPr>
        <w:suppressAutoHyphens/>
      </w:pPr>
      <w:r w:rsidRPr="00DA3743">
        <w:t>45 mg/0.5 mL</w:t>
      </w:r>
    </w:p>
    <w:p w14:paraId="2FF265FE" w14:textId="77777777" w:rsidR="00237360" w:rsidRPr="00DA3743" w:rsidRDefault="00237360" w:rsidP="00237360">
      <w:pPr>
        <w:suppressAutoHyphens/>
      </w:pPr>
    </w:p>
    <w:p w14:paraId="013F9486" w14:textId="77777777" w:rsidR="00237360" w:rsidRPr="00DA3743" w:rsidRDefault="00237360" w:rsidP="00237360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29B85945" w14:textId="77777777" w:rsidTr="003B2504">
        <w:tc>
          <w:tcPr>
            <w:tcW w:w="9806" w:type="dxa"/>
          </w:tcPr>
          <w:p w14:paraId="7F318496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OĦRAJN</w:t>
            </w:r>
          </w:p>
        </w:tc>
      </w:tr>
    </w:tbl>
    <w:p w14:paraId="204564F0" w14:textId="77777777" w:rsidR="00237360" w:rsidRPr="00DA3743" w:rsidRDefault="00237360" w:rsidP="00237360">
      <w:pPr>
        <w:keepNext/>
        <w:suppressAutoHyphens/>
      </w:pPr>
    </w:p>
    <w:p w14:paraId="213E1FDC" w14:textId="77777777" w:rsidR="00237360" w:rsidRPr="00DA3743" w:rsidRDefault="00237360" w:rsidP="00237360">
      <w:pPr>
        <w:suppressAutoHyphens/>
      </w:pPr>
    </w:p>
    <w:p w14:paraId="6758F823" w14:textId="77777777" w:rsidR="00237360" w:rsidRPr="00DA3743" w:rsidRDefault="00237360" w:rsidP="00237360">
      <w:pPr>
        <w:suppressAutoHyphens/>
      </w:pPr>
    </w:p>
    <w:p w14:paraId="49E4B76A" w14:textId="5B343FEA" w:rsidR="00237360" w:rsidRPr="00DA3743" w:rsidRDefault="00316AE3" w:rsidP="00237360">
      <w:pPr>
        <w:suppressAutoHyphens/>
      </w:pPr>
      <w:r w:rsidRPr="00DA3743"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2DB50C2D" w14:textId="77777777" w:rsidTr="003B2504">
        <w:tc>
          <w:tcPr>
            <w:tcW w:w="9806" w:type="dxa"/>
          </w:tcPr>
          <w:p w14:paraId="665D32D9" w14:textId="77777777" w:rsidR="00237360" w:rsidRPr="00DA3743" w:rsidRDefault="00237360" w:rsidP="003B2504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lastRenderedPageBreak/>
              <w:t>TAGĦRIF</w:t>
            </w:r>
            <w:r w:rsidRPr="00DA3743">
              <w:rPr>
                <w:b/>
                <w:spacing w:val="-8"/>
              </w:rPr>
              <w:t xml:space="preserve"> </w:t>
            </w:r>
            <w:r w:rsidRPr="00DA3743">
              <w:rPr>
                <w:b/>
              </w:rPr>
              <w:t>LI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GĦANDU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JIDHER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FUQ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</w:rPr>
              <w:t>IL-PAKKETT</w:t>
            </w:r>
            <w:r w:rsidRPr="00DA3743">
              <w:rPr>
                <w:b/>
                <w:spacing w:val="-6"/>
              </w:rPr>
              <w:t xml:space="preserve"> </w:t>
            </w:r>
            <w:r w:rsidRPr="00DA3743">
              <w:rPr>
                <w:b/>
              </w:rPr>
              <w:t>TA’</w:t>
            </w:r>
            <w:r w:rsidRPr="00DA3743">
              <w:rPr>
                <w:b/>
                <w:spacing w:val="-5"/>
              </w:rPr>
              <w:t xml:space="preserve"> </w:t>
            </w:r>
            <w:r w:rsidRPr="00DA3743">
              <w:rPr>
                <w:b/>
                <w:spacing w:val="-2"/>
              </w:rPr>
              <w:t>BARRA</w:t>
            </w:r>
          </w:p>
          <w:p w14:paraId="2074AAC4" w14:textId="77777777" w:rsidR="00237360" w:rsidRPr="00DA3743" w:rsidRDefault="00237360" w:rsidP="003B2504">
            <w:pPr>
              <w:keepNext/>
              <w:suppressAutoHyphens/>
            </w:pPr>
          </w:p>
          <w:p w14:paraId="36C7E550" w14:textId="77777777" w:rsidR="00237360" w:rsidRPr="00DA3743" w:rsidRDefault="00237360" w:rsidP="003B2504">
            <w:pPr>
              <w:keepNext/>
              <w:suppressAutoHyphens/>
              <w:rPr>
                <w:b/>
              </w:rPr>
            </w:pPr>
            <w:r w:rsidRPr="00DA3743">
              <w:rPr>
                <w:b/>
              </w:rPr>
              <w:t>KARTUNA TAL-PINNA MIMLIJA GĦAL-LEST</w:t>
            </w:r>
          </w:p>
        </w:tc>
      </w:tr>
    </w:tbl>
    <w:p w14:paraId="15A0D339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55D3E003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597DA752" w14:textId="77777777" w:rsidTr="003B2504">
        <w:tc>
          <w:tcPr>
            <w:tcW w:w="9806" w:type="dxa"/>
          </w:tcPr>
          <w:p w14:paraId="3C45B6AC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spacing w:val="-2"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 TAL-PRODOTT MEDIĊINALI</w:t>
            </w:r>
          </w:p>
        </w:tc>
      </w:tr>
    </w:tbl>
    <w:p w14:paraId="4488CF87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4F8E469C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WEZENLA 90 mg soluzzjoni għall-injezzjoni f’pinna mimlija għal-lest</w:t>
      </w:r>
    </w:p>
    <w:p w14:paraId="20379CF9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ustekinumab</w:t>
      </w:r>
    </w:p>
    <w:p w14:paraId="108DCF2E" w14:textId="77777777" w:rsidR="00237360" w:rsidRPr="00DA3743" w:rsidRDefault="00237360" w:rsidP="00237360">
      <w:pPr>
        <w:suppressAutoHyphens/>
        <w:rPr>
          <w:spacing w:val="-2"/>
        </w:rPr>
      </w:pPr>
    </w:p>
    <w:p w14:paraId="2B51DF92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6FB007D2" w14:textId="77777777" w:rsidTr="003B2504">
        <w:tc>
          <w:tcPr>
            <w:tcW w:w="9806" w:type="dxa"/>
          </w:tcPr>
          <w:p w14:paraId="7EFA9EEE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DIKJARAZZJONI TAS-SUSTANZA(I) ATTIVA(I)</w:t>
            </w:r>
          </w:p>
        </w:tc>
      </w:tr>
    </w:tbl>
    <w:p w14:paraId="4F28EAC4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6FC33532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Kull pinna mimlija għal-lest fiha 90 mg ta’ ustekinumab f’1 mL.</w:t>
      </w:r>
    </w:p>
    <w:p w14:paraId="2EDCB0C2" w14:textId="77777777" w:rsidR="00237360" w:rsidRDefault="00237360" w:rsidP="00237360">
      <w:pPr>
        <w:suppressAutoHyphens/>
        <w:rPr>
          <w:spacing w:val="-2"/>
        </w:rPr>
      </w:pPr>
    </w:p>
    <w:p w14:paraId="6375C409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555750E5" w14:textId="77777777" w:rsidTr="003B2504">
        <w:tc>
          <w:tcPr>
            <w:tcW w:w="9806" w:type="dxa"/>
          </w:tcPr>
          <w:p w14:paraId="37EE8B00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LISTA TA’ EĊĊIPJENTI</w:t>
            </w:r>
          </w:p>
        </w:tc>
      </w:tr>
    </w:tbl>
    <w:p w14:paraId="11C74F7D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26413046" w14:textId="6FA670FA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Sucrose, L-histidine, L-histidine hydrochloride monohydrate, polysorbate 80</w:t>
      </w:r>
      <w:r w:rsidR="00840784" w:rsidRPr="00A50D07">
        <w:t xml:space="preserve"> (E</w:t>
      </w:r>
      <w:r w:rsidR="00840784" w:rsidRPr="00A50D07">
        <w:rPr>
          <w:spacing w:val="-2"/>
        </w:rPr>
        <w:t> </w:t>
      </w:r>
      <w:r w:rsidR="00840784" w:rsidRPr="00A50D07">
        <w:t>433)</w:t>
      </w:r>
      <w:r w:rsidRPr="00DA3743">
        <w:rPr>
          <w:spacing w:val="-2"/>
        </w:rPr>
        <w:t>, ilma għall-injezzjonijiet.</w:t>
      </w:r>
    </w:p>
    <w:p w14:paraId="2DE5BA4F" w14:textId="77777777" w:rsidR="00237360" w:rsidRPr="00DA3743" w:rsidRDefault="00237360" w:rsidP="00237360">
      <w:pPr>
        <w:suppressAutoHyphens/>
        <w:rPr>
          <w:spacing w:val="-2"/>
        </w:rPr>
      </w:pPr>
    </w:p>
    <w:p w14:paraId="61292A1C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7EA4D4DE" w14:textId="77777777" w:rsidTr="003B2504">
        <w:tc>
          <w:tcPr>
            <w:tcW w:w="9806" w:type="dxa"/>
          </w:tcPr>
          <w:p w14:paraId="034163F8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GĦAMLA FARMAĊEWTIKA U KONTENUT</w:t>
            </w:r>
          </w:p>
        </w:tc>
      </w:tr>
    </w:tbl>
    <w:p w14:paraId="14873633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2236FC26" w14:textId="77777777" w:rsidR="00237360" w:rsidRPr="006F4E65" w:rsidRDefault="00237360" w:rsidP="00237360">
      <w:pPr>
        <w:suppressAutoHyphens/>
        <w:rPr>
          <w:rFonts w:eastAsia="SimSun"/>
          <w:spacing w:val="-2"/>
          <w:lang w:eastAsia="zh-CN"/>
        </w:rPr>
      </w:pPr>
      <w:r>
        <w:rPr>
          <w:spacing w:val="-2"/>
          <w:highlight w:val="lightGray"/>
          <w:shd w:val="pct15" w:color="auto" w:fill="FFFFFF"/>
        </w:rPr>
        <w:t>Soluzzjoni għall-injezzjoni f’pinna mimlija għal-lest</w:t>
      </w:r>
    </w:p>
    <w:p w14:paraId="32740B6E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 xml:space="preserve">Pinna waħda mimlija għal-lest </w:t>
      </w:r>
      <w:r w:rsidRPr="0085072F">
        <w:rPr>
          <w:rFonts w:eastAsia="SimSun"/>
          <w:lang w:eastAsia="en-IN" w:bidi="he-IL"/>
        </w:rPr>
        <w:t>(ConfiPen)</w:t>
      </w:r>
    </w:p>
    <w:p w14:paraId="28E75BB2" w14:textId="77777777" w:rsidR="00237360" w:rsidRPr="00DA3743" w:rsidRDefault="00237360" w:rsidP="00237360">
      <w:pPr>
        <w:suppressAutoHyphens/>
        <w:rPr>
          <w:spacing w:val="-2"/>
        </w:rPr>
      </w:pPr>
    </w:p>
    <w:p w14:paraId="4EB5823F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0D55DE43" w14:textId="77777777" w:rsidTr="003B2504">
        <w:tc>
          <w:tcPr>
            <w:tcW w:w="9806" w:type="dxa"/>
          </w:tcPr>
          <w:p w14:paraId="245288C6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MOD TA’ KIF U MNEJN JINGĦATA</w:t>
            </w:r>
          </w:p>
        </w:tc>
      </w:tr>
    </w:tbl>
    <w:p w14:paraId="323C6B03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52E20E2E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Tħawwdux.</w:t>
      </w:r>
    </w:p>
    <w:p w14:paraId="4546EE7A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Għall-użu taħt il-ġilda.</w:t>
      </w:r>
    </w:p>
    <w:p w14:paraId="4D378A26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Aqra l-fuljett ta’ tagħrif qabel l-użu.</w:t>
      </w:r>
    </w:p>
    <w:p w14:paraId="66BBA6C0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Imbotta biex tiftaħ</w:t>
      </w:r>
    </w:p>
    <w:p w14:paraId="47F8F083" w14:textId="77777777" w:rsidR="00237360" w:rsidRPr="00DA3743" w:rsidRDefault="00237360" w:rsidP="00237360">
      <w:pPr>
        <w:suppressAutoHyphens/>
        <w:rPr>
          <w:spacing w:val="-2"/>
        </w:rPr>
      </w:pPr>
    </w:p>
    <w:p w14:paraId="342FA67C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1FBD0F76" w14:textId="77777777" w:rsidTr="003B2504">
        <w:tc>
          <w:tcPr>
            <w:tcW w:w="9806" w:type="dxa"/>
          </w:tcPr>
          <w:p w14:paraId="2312B52C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TWISSIJA SPEĊJALI LI L-PRODOTT MEDIĊINALI GĦANDU JINŻAMM FEJN MA JIDHIRX U MA JINTLAĦAQX MIT-TFAL</w:t>
            </w:r>
          </w:p>
        </w:tc>
      </w:tr>
    </w:tbl>
    <w:p w14:paraId="3306D75E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2880FF27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Żomm fejn ma jidhirx u ma jintlaħaqx mit-tfal.</w:t>
      </w:r>
    </w:p>
    <w:p w14:paraId="77C93203" w14:textId="77777777" w:rsidR="00237360" w:rsidRPr="00DA3743" w:rsidRDefault="00237360" w:rsidP="00237360">
      <w:pPr>
        <w:suppressAutoHyphens/>
        <w:rPr>
          <w:spacing w:val="-2"/>
        </w:rPr>
      </w:pPr>
    </w:p>
    <w:p w14:paraId="7C909BCA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1BF805E5" w14:textId="77777777" w:rsidTr="003B2504">
        <w:tc>
          <w:tcPr>
            <w:tcW w:w="9806" w:type="dxa"/>
          </w:tcPr>
          <w:p w14:paraId="52B59A94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7.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TWISSIJA(IET) SPEĊJALI OĦRA, JEKK MEĦTIEĠA</w:t>
            </w:r>
          </w:p>
        </w:tc>
      </w:tr>
    </w:tbl>
    <w:p w14:paraId="1506EBC6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458FCCA4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031E6BC3" w14:textId="77777777" w:rsidTr="003B2504">
        <w:tc>
          <w:tcPr>
            <w:tcW w:w="9806" w:type="dxa"/>
          </w:tcPr>
          <w:p w14:paraId="38AA94E2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8.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DATA TA’ SKADENZA</w:t>
            </w:r>
          </w:p>
        </w:tc>
      </w:tr>
    </w:tbl>
    <w:p w14:paraId="4118BA28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6CAA71B7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EXP</w:t>
      </w:r>
    </w:p>
    <w:p w14:paraId="61D95A83" w14:textId="77777777" w:rsidR="00237360" w:rsidRPr="00DA3743" w:rsidRDefault="00237360" w:rsidP="00237360">
      <w:pPr>
        <w:suppressAutoHyphens/>
        <w:rPr>
          <w:spacing w:val="-2"/>
        </w:rPr>
      </w:pPr>
    </w:p>
    <w:p w14:paraId="6A72361E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37FE698F" w14:textId="77777777" w:rsidTr="003B2504">
        <w:tc>
          <w:tcPr>
            <w:tcW w:w="9806" w:type="dxa"/>
          </w:tcPr>
          <w:p w14:paraId="3A9317A2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9.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KONDIZZJONIJIET SPEĊJALI TA’ KIF JINĦAŻEN</w:t>
            </w:r>
          </w:p>
        </w:tc>
      </w:tr>
    </w:tbl>
    <w:p w14:paraId="36246645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2D743E4F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Aħżen fi friġġ.</w:t>
      </w:r>
    </w:p>
    <w:p w14:paraId="5F871CFC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Tagħmlux fil-friża.</w:t>
      </w:r>
    </w:p>
    <w:p w14:paraId="5D6FE9E7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Żomm il-pinna mimlija għal-lest fil-kartuna ta’ barra sabiex tilqa’ mid-dawl.</w:t>
      </w:r>
    </w:p>
    <w:p w14:paraId="296D3483" w14:textId="77777777" w:rsidR="00237360" w:rsidRPr="00DA3743" w:rsidRDefault="00237360" w:rsidP="00237360">
      <w:pPr>
        <w:suppressAutoHyphens/>
        <w:rPr>
          <w:spacing w:val="-2"/>
        </w:rPr>
      </w:pPr>
    </w:p>
    <w:p w14:paraId="5D844727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452BABAB" w14:textId="77777777" w:rsidTr="003B2504">
        <w:tc>
          <w:tcPr>
            <w:tcW w:w="9806" w:type="dxa"/>
          </w:tcPr>
          <w:p w14:paraId="36AA7A89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10.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PREKAWZJONIJIET SPEĊJALI GĦAR-RIMI TA’ PRODOTTI MEDIĊINALI MHUX UŻATI JEW SKART MINN DAWN IL-PRODOTTI MEDIĊINALI, JEKK HEMM BŻONN</w:t>
            </w:r>
          </w:p>
        </w:tc>
      </w:tr>
    </w:tbl>
    <w:p w14:paraId="3765870E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4CFAE5F3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512C87F1" w14:textId="77777777" w:rsidTr="003B2504">
        <w:tc>
          <w:tcPr>
            <w:tcW w:w="9806" w:type="dxa"/>
          </w:tcPr>
          <w:p w14:paraId="50546827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 U INDIRIZZ TAD-DETENTUR TAL-AWTORIZZAZZJONI GĦAT-TQEGĦID FIS-SUQ</w:t>
            </w:r>
          </w:p>
        </w:tc>
      </w:tr>
    </w:tbl>
    <w:p w14:paraId="34681858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187AC21C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Amgen Technology (Ireland) UC,</w:t>
      </w:r>
    </w:p>
    <w:p w14:paraId="3875735B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Pottery Road,</w:t>
      </w:r>
    </w:p>
    <w:p w14:paraId="0CD732F8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Dun Laoghaire,</w:t>
      </w:r>
    </w:p>
    <w:p w14:paraId="36CAFD74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Co Dublin,</w:t>
      </w:r>
    </w:p>
    <w:p w14:paraId="246A2F2C" w14:textId="77777777" w:rsidR="00237360" w:rsidRPr="00DA3743" w:rsidRDefault="00237360" w:rsidP="00237360">
      <w:pPr>
        <w:keepNext/>
        <w:suppressAutoHyphens/>
        <w:rPr>
          <w:spacing w:val="-2"/>
        </w:rPr>
      </w:pPr>
      <w:r w:rsidRPr="00DA3743">
        <w:rPr>
          <w:spacing w:val="-2"/>
        </w:rPr>
        <w:t>L-Irlanda</w:t>
      </w:r>
    </w:p>
    <w:p w14:paraId="18A07145" w14:textId="77777777" w:rsidR="00237360" w:rsidRPr="00DA3743" w:rsidRDefault="00237360" w:rsidP="00237360">
      <w:pPr>
        <w:suppressAutoHyphens/>
        <w:rPr>
          <w:spacing w:val="-2"/>
        </w:rPr>
      </w:pPr>
    </w:p>
    <w:p w14:paraId="5E262614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3A2FE6CD" w14:textId="77777777" w:rsidTr="003B2504">
        <w:tc>
          <w:tcPr>
            <w:tcW w:w="9806" w:type="dxa"/>
          </w:tcPr>
          <w:p w14:paraId="788FA813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NUMRU(I) TAL-AWTORIZZAZZJONI GĦAT-TQEGĦID FIS-SUQ</w:t>
            </w:r>
          </w:p>
        </w:tc>
      </w:tr>
    </w:tbl>
    <w:p w14:paraId="5AB610BA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15AC89A3" w14:textId="14A16C45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EU/1/24/1823/</w:t>
      </w:r>
      <w:r w:rsidR="00DA24B9">
        <w:rPr>
          <w:spacing w:val="-2"/>
        </w:rPr>
        <w:t>006</w:t>
      </w:r>
    </w:p>
    <w:p w14:paraId="1728F26E" w14:textId="77777777" w:rsidR="00237360" w:rsidRPr="00DA3743" w:rsidRDefault="00237360" w:rsidP="00237360">
      <w:pPr>
        <w:suppressAutoHyphens/>
        <w:rPr>
          <w:spacing w:val="-2"/>
        </w:rPr>
      </w:pPr>
    </w:p>
    <w:p w14:paraId="18E932FD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0AFC4288" w14:textId="77777777" w:rsidTr="003B2504">
        <w:tc>
          <w:tcPr>
            <w:tcW w:w="9806" w:type="dxa"/>
          </w:tcPr>
          <w:p w14:paraId="4555E342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 TAL-LOTT</w:t>
            </w:r>
          </w:p>
        </w:tc>
      </w:tr>
    </w:tbl>
    <w:p w14:paraId="0A910FEF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7A1D03F6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Lott</w:t>
      </w:r>
    </w:p>
    <w:p w14:paraId="462DE0CA" w14:textId="77777777" w:rsidR="00237360" w:rsidRPr="00DA3743" w:rsidRDefault="00237360" w:rsidP="00237360">
      <w:pPr>
        <w:suppressAutoHyphens/>
        <w:rPr>
          <w:spacing w:val="-2"/>
        </w:rPr>
      </w:pPr>
    </w:p>
    <w:p w14:paraId="691578ED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100EC6D1" w14:textId="77777777" w:rsidTr="003B2504">
        <w:tc>
          <w:tcPr>
            <w:tcW w:w="9806" w:type="dxa"/>
          </w:tcPr>
          <w:p w14:paraId="77CD0A3D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KLASSIFIKAZZJONI ĠENERALI TA’ KIF JINGĦATA</w:t>
            </w:r>
          </w:p>
        </w:tc>
      </w:tr>
    </w:tbl>
    <w:p w14:paraId="21EDEEC2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3FED501C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0B65080B" w14:textId="77777777" w:rsidTr="003B2504">
        <w:tc>
          <w:tcPr>
            <w:tcW w:w="9806" w:type="dxa"/>
          </w:tcPr>
          <w:p w14:paraId="0E270E87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ISTRUZZJONIJIET DWAR L-UŻU</w:t>
            </w:r>
          </w:p>
        </w:tc>
      </w:tr>
    </w:tbl>
    <w:p w14:paraId="3DF24DE9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13A3BB2A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15460CA0" w14:textId="77777777" w:rsidTr="003B2504">
        <w:tc>
          <w:tcPr>
            <w:tcW w:w="9806" w:type="dxa"/>
          </w:tcPr>
          <w:p w14:paraId="0B4FF3BB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INFORMAZZJONI BIL-BRAILLE</w:t>
            </w:r>
          </w:p>
        </w:tc>
      </w:tr>
    </w:tbl>
    <w:p w14:paraId="3B5F18BD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4A44D07E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WEZENLA 90 mg pinna</w:t>
      </w:r>
    </w:p>
    <w:p w14:paraId="4CFF56B4" w14:textId="77777777" w:rsidR="00237360" w:rsidRPr="00DA3743" w:rsidRDefault="00237360" w:rsidP="00237360">
      <w:pPr>
        <w:suppressAutoHyphens/>
        <w:rPr>
          <w:spacing w:val="-2"/>
        </w:rPr>
      </w:pPr>
    </w:p>
    <w:p w14:paraId="7AAE0490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60C1BBC0" w14:textId="77777777" w:rsidTr="003B2504">
        <w:tc>
          <w:tcPr>
            <w:tcW w:w="9806" w:type="dxa"/>
          </w:tcPr>
          <w:p w14:paraId="00F20BF7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17.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IDENTIFIKATUR UNIKU – BARCODE 2D</w:t>
            </w:r>
          </w:p>
        </w:tc>
      </w:tr>
    </w:tbl>
    <w:p w14:paraId="034C975C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2C5764DD" w14:textId="77777777" w:rsidR="00237360" w:rsidRPr="00DA3743" w:rsidRDefault="00237360" w:rsidP="00237360">
      <w:pPr>
        <w:suppressAutoHyphens/>
        <w:rPr>
          <w:spacing w:val="-2"/>
        </w:rPr>
      </w:pPr>
      <w:r>
        <w:rPr>
          <w:spacing w:val="-2"/>
          <w:highlight w:val="lightGray"/>
        </w:rPr>
        <w:t>barcode 2D li jkollu l-identifikatur uniku inkluż.</w:t>
      </w:r>
    </w:p>
    <w:p w14:paraId="2FC52DDB" w14:textId="77777777" w:rsidR="00237360" w:rsidRPr="00DA3743" w:rsidRDefault="00237360" w:rsidP="00237360">
      <w:pPr>
        <w:suppressAutoHyphens/>
        <w:rPr>
          <w:spacing w:val="-2"/>
        </w:rPr>
      </w:pPr>
    </w:p>
    <w:p w14:paraId="3A7D048C" w14:textId="77777777" w:rsidR="00237360" w:rsidRPr="00DA3743" w:rsidRDefault="00237360" w:rsidP="00237360">
      <w:pPr>
        <w:suppressAutoHyphens/>
        <w:rPr>
          <w:spacing w:val="-2"/>
        </w:rPr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30E322BE" w14:textId="77777777" w:rsidTr="003B2504">
        <w:tc>
          <w:tcPr>
            <w:tcW w:w="9806" w:type="dxa"/>
          </w:tcPr>
          <w:p w14:paraId="69244E77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  <w:spacing w:val="-2"/>
              </w:rPr>
            </w:pPr>
            <w:r w:rsidRPr="00DA3743">
              <w:rPr>
                <w:b/>
              </w:rPr>
              <w:t>18.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IDENTIFIKATUR UNIKU - DATA LI TINQARA MILL-BNIEDEM</w:t>
            </w:r>
          </w:p>
        </w:tc>
      </w:tr>
    </w:tbl>
    <w:p w14:paraId="14B8A200" w14:textId="77777777" w:rsidR="00237360" w:rsidRPr="00DA3743" w:rsidRDefault="00237360" w:rsidP="00237360">
      <w:pPr>
        <w:keepNext/>
        <w:suppressAutoHyphens/>
        <w:rPr>
          <w:spacing w:val="-2"/>
        </w:rPr>
      </w:pPr>
    </w:p>
    <w:p w14:paraId="0A2B9EB6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PC</w:t>
      </w:r>
    </w:p>
    <w:p w14:paraId="4674753F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SN</w:t>
      </w:r>
    </w:p>
    <w:p w14:paraId="7CC2D683" w14:textId="77777777" w:rsidR="00237360" w:rsidRPr="00DA3743" w:rsidRDefault="00237360" w:rsidP="00237360">
      <w:pPr>
        <w:suppressAutoHyphens/>
        <w:rPr>
          <w:spacing w:val="-2"/>
        </w:rPr>
      </w:pPr>
      <w:r w:rsidRPr="00DA3743">
        <w:rPr>
          <w:spacing w:val="-2"/>
        </w:rPr>
        <w:t>NN</w:t>
      </w:r>
    </w:p>
    <w:p w14:paraId="2E8C95CF" w14:textId="59AC5D9E" w:rsidR="00237360" w:rsidRPr="00DA3743" w:rsidRDefault="00316AE3" w:rsidP="00237360">
      <w:pPr>
        <w:suppressAutoHyphens/>
        <w:rPr>
          <w:sz w:val="20"/>
        </w:rPr>
      </w:pPr>
      <w:r w:rsidRPr="00DA3743">
        <w:rPr>
          <w:spacing w:val="-2"/>
        </w:rPr>
        <w:br w:type="page"/>
      </w: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33880D75" w14:textId="77777777" w:rsidTr="003B2504">
        <w:tc>
          <w:tcPr>
            <w:tcW w:w="9290" w:type="dxa"/>
          </w:tcPr>
          <w:p w14:paraId="625BF4CC" w14:textId="77777777" w:rsidR="00237360" w:rsidRPr="00DA3743" w:rsidRDefault="00237360" w:rsidP="003B2504">
            <w:pPr>
              <w:keepNext/>
              <w:suppressAutoHyphens/>
              <w:adjustRightInd w:val="0"/>
              <w:rPr>
                <w:rFonts w:eastAsia="TimesNewRoman,Bold"/>
                <w:b/>
                <w:bCs/>
              </w:rPr>
            </w:pPr>
            <w:r w:rsidRPr="00DA3743">
              <w:rPr>
                <w:rFonts w:eastAsia="TimesNewRoman,Bold"/>
                <w:b/>
                <w:bCs/>
              </w:rPr>
              <w:lastRenderedPageBreak/>
              <w:t>TAGĦRIF MINIMU LI GĦANDU JIDHER FUQ IL-PAKKETTI Ż-ŻGĦAR EWLENIN</w:t>
            </w:r>
          </w:p>
          <w:p w14:paraId="7CCB24B3" w14:textId="77777777" w:rsidR="00237360" w:rsidRPr="00DA3743" w:rsidRDefault="00237360" w:rsidP="003B2504">
            <w:pPr>
              <w:keepNext/>
              <w:suppressAutoHyphens/>
              <w:rPr>
                <w:rFonts w:eastAsia="TimesNewRoman,Bold"/>
                <w:b/>
                <w:bCs/>
              </w:rPr>
            </w:pPr>
          </w:p>
          <w:p w14:paraId="184BEB21" w14:textId="77777777" w:rsidR="00237360" w:rsidRPr="00DA3743" w:rsidRDefault="00237360" w:rsidP="003B2504">
            <w:pPr>
              <w:keepNext/>
              <w:suppressAutoHyphens/>
            </w:pPr>
            <w:r w:rsidRPr="00DA3743">
              <w:rPr>
                <w:rFonts w:eastAsia="TimesNewRoman,Bold"/>
                <w:b/>
                <w:bCs/>
              </w:rPr>
              <w:t>TIKKETTA TAL-PINNA MIMLIJA GĦAL-LEST</w:t>
            </w:r>
          </w:p>
        </w:tc>
      </w:tr>
    </w:tbl>
    <w:p w14:paraId="05790B63" w14:textId="77777777" w:rsidR="00237360" w:rsidRPr="00DA3743" w:rsidRDefault="00237360" w:rsidP="00237360">
      <w:pPr>
        <w:keepNext/>
        <w:suppressAutoHyphens/>
      </w:pPr>
    </w:p>
    <w:p w14:paraId="0FB68C31" w14:textId="77777777" w:rsidR="00237360" w:rsidRPr="00DA3743" w:rsidRDefault="00237360" w:rsidP="00237360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79F0C920" w14:textId="77777777" w:rsidTr="003B2504">
        <w:tc>
          <w:tcPr>
            <w:tcW w:w="9806" w:type="dxa"/>
          </w:tcPr>
          <w:p w14:paraId="692CE241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1.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ISEM</w:t>
            </w:r>
            <w:r w:rsidRPr="00DA3743">
              <w:rPr>
                <w:b/>
                <w:bCs/>
              </w:rPr>
              <w:t xml:space="preserve"> TAL-PRODOTT MEDIĊINALI U MNEJN GĦANDU JINGĦATA</w:t>
            </w:r>
          </w:p>
        </w:tc>
      </w:tr>
    </w:tbl>
    <w:p w14:paraId="2560D7F3" w14:textId="77777777" w:rsidR="00237360" w:rsidRPr="00DA3743" w:rsidRDefault="00237360" w:rsidP="00237360">
      <w:pPr>
        <w:keepNext/>
        <w:suppressAutoHyphens/>
      </w:pPr>
    </w:p>
    <w:p w14:paraId="0F493A8E" w14:textId="77777777" w:rsidR="00237360" w:rsidRPr="00DA3743" w:rsidRDefault="00237360" w:rsidP="00237360">
      <w:pPr>
        <w:suppressAutoHyphens/>
      </w:pPr>
      <w:r w:rsidRPr="00DA3743">
        <w:t>WEZENLA 90 mg għall-injezzjoni</w:t>
      </w:r>
    </w:p>
    <w:p w14:paraId="075812AF" w14:textId="77777777" w:rsidR="00237360" w:rsidRPr="00DA3743" w:rsidRDefault="00237360" w:rsidP="00237360">
      <w:pPr>
        <w:suppressAutoHyphens/>
      </w:pPr>
      <w:r w:rsidRPr="00DA3743">
        <w:t>ustekinumab</w:t>
      </w:r>
    </w:p>
    <w:p w14:paraId="58D186C9" w14:textId="77777777" w:rsidR="00237360" w:rsidRPr="00DA3743" w:rsidRDefault="00237360" w:rsidP="00237360">
      <w:pPr>
        <w:suppressAutoHyphens/>
      </w:pPr>
      <w:r w:rsidRPr="00DA3743">
        <w:t>SC</w:t>
      </w:r>
    </w:p>
    <w:p w14:paraId="792CA43C" w14:textId="77777777" w:rsidR="00237360" w:rsidRPr="00DA3743" w:rsidRDefault="00237360" w:rsidP="00237360">
      <w:pPr>
        <w:suppressAutoHyphens/>
      </w:pPr>
    </w:p>
    <w:p w14:paraId="40A57C1F" w14:textId="77777777" w:rsidR="00237360" w:rsidRPr="00DA3743" w:rsidRDefault="00237360" w:rsidP="00237360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7A5046AB" w14:textId="77777777" w:rsidTr="003B2504">
        <w:tc>
          <w:tcPr>
            <w:tcW w:w="9806" w:type="dxa"/>
          </w:tcPr>
          <w:p w14:paraId="27978183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2.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METODU</w:t>
            </w:r>
            <w:r w:rsidRPr="00DA3743">
              <w:rPr>
                <w:b/>
                <w:bCs/>
              </w:rPr>
              <w:t xml:space="preserve"> TA’ KIF GĦANDU JINGĦATA</w:t>
            </w:r>
          </w:p>
        </w:tc>
      </w:tr>
    </w:tbl>
    <w:p w14:paraId="74B40448" w14:textId="77777777" w:rsidR="00237360" w:rsidRPr="00DA3743" w:rsidRDefault="00237360" w:rsidP="00237360">
      <w:pPr>
        <w:keepNext/>
        <w:suppressAutoHyphens/>
      </w:pPr>
    </w:p>
    <w:p w14:paraId="3915293B" w14:textId="77777777" w:rsidR="00237360" w:rsidRPr="00DA3743" w:rsidRDefault="00237360" w:rsidP="00237360">
      <w:pPr>
        <w:keepNext/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2FA2A9D0" w14:textId="77777777" w:rsidTr="003B2504">
        <w:tc>
          <w:tcPr>
            <w:tcW w:w="9806" w:type="dxa"/>
          </w:tcPr>
          <w:p w14:paraId="7BDB85A3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3.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DATA</w:t>
            </w:r>
            <w:r w:rsidRPr="00DA3743">
              <w:rPr>
                <w:b/>
                <w:bCs/>
              </w:rPr>
              <w:t xml:space="preserve"> TA’ SKADENZA</w:t>
            </w:r>
          </w:p>
        </w:tc>
      </w:tr>
    </w:tbl>
    <w:p w14:paraId="0E59641C" w14:textId="77777777" w:rsidR="00237360" w:rsidRPr="00DA3743" w:rsidRDefault="00237360" w:rsidP="00237360">
      <w:pPr>
        <w:keepNext/>
        <w:suppressAutoHyphens/>
      </w:pPr>
    </w:p>
    <w:p w14:paraId="16624DF5" w14:textId="77777777" w:rsidR="00237360" w:rsidRPr="00DA3743" w:rsidRDefault="00237360" w:rsidP="00237360">
      <w:pPr>
        <w:suppressAutoHyphens/>
      </w:pPr>
      <w:r w:rsidRPr="00DA3743">
        <w:t>EXP</w:t>
      </w:r>
    </w:p>
    <w:p w14:paraId="545563EE" w14:textId="77777777" w:rsidR="00237360" w:rsidRPr="00DA3743" w:rsidRDefault="00237360" w:rsidP="00237360">
      <w:pPr>
        <w:suppressAutoHyphens/>
      </w:pPr>
    </w:p>
    <w:p w14:paraId="6AE77694" w14:textId="77777777" w:rsidR="00237360" w:rsidRPr="00DA3743" w:rsidRDefault="00237360" w:rsidP="00237360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07BB264C" w14:textId="77777777" w:rsidTr="003B2504">
        <w:tc>
          <w:tcPr>
            <w:tcW w:w="9806" w:type="dxa"/>
          </w:tcPr>
          <w:p w14:paraId="4CBCF2CB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4.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NUMRU</w:t>
            </w:r>
            <w:r w:rsidRPr="00DA3743">
              <w:rPr>
                <w:b/>
                <w:bCs/>
              </w:rPr>
              <w:t xml:space="preserve"> TAL-LOTT</w:t>
            </w:r>
          </w:p>
        </w:tc>
      </w:tr>
    </w:tbl>
    <w:p w14:paraId="31B8EF34" w14:textId="77777777" w:rsidR="00237360" w:rsidRPr="00DA3743" w:rsidRDefault="00237360" w:rsidP="00237360">
      <w:pPr>
        <w:keepNext/>
        <w:suppressAutoHyphens/>
      </w:pPr>
    </w:p>
    <w:p w14:paraId="1EBD5D35" w14:textId="77777777" w:rsidR="00237360" w:rsidRPr="00DA3743" w:rsidRDefault="00237360" w:rsidP="00237360">
      <w:pPr>
        <w:suppressAutoHyphens/>
      </w:pPr>
      <w:r w:rsidRPr="00DA3743">
        <w:t>Lott</w:t>
      </w:r>
    </w:p>
    <w:p w14:paraId="61AD8063" w14:textId="77777777" w:rsidR="00237360" w:rsidRPr="00DA3743" w:rsidRDefault="00237360" w:rsidP="00237360">
      <w:pPr>
        <w:suppressAutoHyphens/>
      </w:pPr>
    </w:p>
    <w:p w14:paraId="58233067" w14:textId="77777777" w:rsidR="00237360" w:rsidRPr="00DA3743" w:rsidRDefault="00237360" w:rsidP="00237360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26A57ABE" w14:textId="77777777" w:rsidTr="003B2504">
        <w:tc>
          <w:tcPr>
            <w:tcW w:w="9806" w:type="dxa"/>
          </w:tcPr>
          <w:p w14:paraId="5904C279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5.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</w:rPr>
              <w:t>IL-KONTENUT SKONT IL-PIŻ, IL-VOLUM, JEW PARTI INDIVIDWALI</w:t>
            </w:r>
          </w:p>
        </w:tc>
      </w:tr>
    </w:tbl>
    <w:p w14:paraId="35629C3F" w14:textId="77777777" w:rsidR="00237360" w:rsidRPr="00DA3743" w:rsidRDefault="00237360" w:rsidP="00237360">
      <w:pPr>
        <w:keepNext/>
        <w:suppressAutoHyphens/>
      </w:pPr>
    </w:p>
    <w:p w14:paraId="2310F2D5" w14:textId="77777777" w:rsidR="00237360" w:rsidRPr="00DA3743" w:rsidRDefault="00237360" w:rsidP="00237360">
      <w:pPr>
        <w:suppressAutoHyphens/>
      </w:pPr>
      <w:r w:rsidRPr="00DA3743">
        <w:t>90 mg/1 mL</w:t>
      </w:r>
    </w:p>
    <w:p w14:paraId="5C4095F7" w14:textId="77777777" w:rsidR="00237360" w:rsidRPr="00DA3743" w:rsidRDefault="00237360" w:rsidP="00237360">
      <w:pPr>
        <w:suppressAutoHyphens/>
      </w:pPr>
    </w:p>
    <w:p w14:paraId="34C61499" w14:textId="77777777" w:rsidR="00237360" w:rsidRPr="00DA3743" w:rsidRDefault="00237360" w:rsidP="00237360">
      <w:pPr>
        <w:suppressAutoHyphens/>
      </w:pPr>
    </w:p>
    <w:tbl>
      <w:tblPr>
        <w:tblW w:w="0" w:type="auto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9064"/>
      </w:tblGrid>
      <w:tr w:rsidR="00237360" w:rsidRPr="00DA3743" w14:paraId="6006D35C" w14:textId="77777777" w:rsidTr="003B2504">
        <w:tc>
          <w:tcPr>
            <w:tcW w:w="9806" w:type="dxa"/>
          </w:tcPr>
          <w:p w14:paraId="2E1112B1" w14:textId="77777777" w:rsidR="00237360" w:rsidRPr="00DA3743" w:rsidRDefault="00237360" w:rsidP="003B2504">
            <w:pPr>
              <w:keepNext/>
              <w:suppressAutoHyphens/>
              <w:ind w:left="567" w:hanging="567"/>
              <w:rPr>
                <w:b/>
                <w:bCs/>
              </w:rPr>
            </w:pPr>
            <w:r w:rsidRPr="00DA3743">
              <w:rPr>
                <w:b/>
              </w:rPr>
              <w:t>6.</w:t>
            </w:r>
            <w:r w:rsidRPr="00DA3743">
              <w:rPr>
                <w:b/>
              </w:rPr>
              <w:tab/>
            </w:r>
            <w:r w:rsidRPr="00DA3743">
              <w:rPr>
                <w:b/>
                <w:bCs/>
                <w:spacing w:val="-2"/>
              </w:rPr>
              <w:t>OĦRAJN</w:t>
            </w:r>
          </w:p>
        </w:tc>
      </w:tr>
    </w:tbl>
    <w:p w14:paraId="00E76012" w14:textId="77777777" w:rsidR="00237360" w:rsidRPr="00DA3743" w:rsidRDefault="00237360" w:rsidP="00237360">
      <w:pPr>
        <w:keepNext/>
        <w:suppressAutoHyphens/>
      </w:pPr>
    </w:p>
    <w:p w14:paraId="475D3861" w14:textId="77777777" w:rsidR="00237360" w:rsidRPr="00DA3743" w:rsidRDefault="00237360" w:rsidP="00237360">
      <w:pPr>
        <w:suppressAutoHyphens/>
      </w:pPr>
    </w:p>
    <w:p w14:paraId="6748AD40" w14:textId="25AE3D61" w:rsidR="00316AE3" w:rsidRPr="00DA3743" w:rsidRDefault="00316AE3" w:rsidP="006902F7">
      <w:pPr>
        <w:suppressAutoHyphens/>
      </w:pPr>
    </w:p>
    <w:p w14:paraId="2BF5643E" w14:textId="6A2B6EBA" w:rsidR="00B06A6C" w:rsidRPr="00DA3743" w:rsidRDefault="00316AE3" w:rsidP="006902F7">
      <w:pPr>
        <w:suppressAutoHyphens/>
      </w:pPr>
      <w:r w:rsidRPr="00DA3743">
        <w:br w:type="page"/>
      </w:r>
    </w:p>
    <w:p w14:paraId="2F2ABB67" w14:textId="77777777" w:rsidR="00760B08" w:rsidRPr="00DA3743" w:rsidRDefault="00760B08" w:rsidP="006902F7">
      <w:pPr>
        <w:suppressAutoHyphens/>
      </w:pPr>
    </w:p>
    <w:p w14:paraId="3E8787E7" w14:textId="77777777" w:rsidR="00760B08" w:rsidRPr="00DA3743" w:rsidRDefault="00760B08" w:rsidP="006902F7">
      <w:pPr>
        <w:suppressAutoHyphens/>
      </w:pPr>
    </w:p>
    <w:p w14:paraId="65F84BBA" w14:textId="77777777" w:rsidR="00760B08" w:rsidRPr="00DA3743" w:rsidRDefault="00760B08" w:rsidP="006902F7">
      <w:pPr>
        <w:suppressAutoHyphens/>
      </w:pPr>
    </w:p>
    <w:p w14:paraId="5A3C53F8" w14:textId="77777777" w:rsidR="00760B08" w:rsidRPr="00DA3743" w:rsidRDefault="00760B08" w:rsidP="006902F7">
      <w:pPr>
        <w:suppressAutoHyphens/>
      </w:pPr>
    </w:p>
    <w:p w14:paraId="39636519" w14:textId="77777777" w:rsidR="00760B08" w:rsidRPr="00DA3743" w:rsidRDefault="00760B08" w:rsidP="006902F7">
      <w:pPr>
        <w:suppressAutoHyphens/>
      </w:pPr>
    </w:p>
    <w:p w14:paraId="30FB6493" w14:textId="77777777" w:rsidR="00760B08" w:rsidRPr="00DA3743" w:rsidRDefault="00760B08" w:rsidP="006902F7">
      <w:pPr>
        <w:suppressAutoHyphens/>
      </w:pPr>
    </w:p>
    <w:p w14:paraId="4B01E3DD" w14:textId="77777777" w:rsidR="00760B08" w:rsidRPr="00DA3743" w:rsidRDefault="00760B08" w:rsidP="006902F7">
      <w:pPr>
        <w:suppressAutoHyphens/>
      </w:pPr>
    </w:p>
    <w:p w14:paraId="7445092E" w14:textId="77777777" w:rsidR="00760B08" w:rsidRPr="00DA3743" w:rsidRDefault="00760B08" w:rsidP="006902F7">
      <w:pPr>
        <w:suppressAutoHyphens/>
      </w:pPr>
    </w:p>
    <w:p w14:paraId="5E90A260" w14:textId="77777777" w:rsidR="00760B08" w:rsidRPr="00DA3743" w:rsidRDefault="00760B08" w:rsidP="006902F7">
      <w:pPr>
        <w:suppressAutoHyphens/>
      </w:pPr>
    </w:p>
    <w:p w14:paraId="6779B57B" w14:textId="77777777" w:rsidR="00760B08" w:rsidRPr="00DA3743" w:rsidRDefault="00760B08" w:rsidP="006902F7">
      <w:pPr>
        <w:suppressAutoHyphens/>
      </w:pPr>
    </w:p>
    <w:p w14:paraId="436031AC" w14:textId="77777777" w:rsidR="00760B08" w:rsidRPr="00DA3743" w:rsidRDefault="00760B08" w:rsidP="006902F7">
      <w:pPr>
        <w:suppressAutoHyphens/>
      </w:pPr>
    </w:p>
    <w:p w14:paraId="6CC3BE54" w14:textId="77777777" w:rsidR="00760B08" w:rsidRPr="00DA3743" w:rsidRDefault="00760B08" w:rsidP="006902F7">
      <w:pPr>
        <w:suppressAutoHyphens/>
      </w:pPr>
    </w:p>
    <w:p w14:paraId="6A74932D" w14:textId="77777777" w:rsidR="00760B08" w:rsidRDefault="00760B08" w:rsidP="006902F7">
      <w:pPr>
        <w:suppressAutoHyphens/>
      </w:pPr>
    </w:p>
    <w:p w14:paraId="27C3CA4F" w14:textId="77777777" w:rsidR="006D21DF" w:rsidRPr="00DA3743" w:rsidRDefault="006D21DF" w:rsidP="006902F7">
      <w:pPr>
        <w:suppressAutoHyphens/>
      </w:pPr>
    </w:p>
    <w:p w14:paraId="2EA53108" w14:textId="77777777" w:rsidR="00760B08" w:rsidRPr="00DA3743" w:rsidRDefault="00760B08" w:rsidP="006902F7">
      <w:pPr>
        <w:suppressAutoHyphens/>
      </w:pPr>
    </w:p>
    <w:p w14:paraId="25ECC897" w14:textId="77777777" w:rsidR="00760B08" w:rsidRPr="00DA3743" w:rsidRDefault="00760B08" w:rsidP="006902F7">
      <w:pPr>
        <w:suppressAutoHyphens/>
      </w:pPr>
    </w:p>
    <w:p w14:paraId="07D20E32" w14:textId="77777777" w:rsidR="00760B08" w:rsidRPr="00DA3743" w:rsidRDefault="00760B08" w:rsidP="006902F7">
      <w:pPr>
        <w:suppressAutoHyphens/>
      </w:pPr>
    </w:p>
    <w:p w14:paraId="1BD606D0" w14:textId="77777777" w:rsidR="00760B08" w:rsidRPr="00DA3743" w:rsidRDefault="00760B08" w:rsidP="006902F7">
      <w:pPr>
        <w:suppressAutoHyphens/>
      </w:pPr>
    </w:p>
    <w:p w14:paraId="5568A09B" w14:textId="77777777" w:rsidR="00760B08" w:rsidRPr="006F4E65" w:rsidRDefault="00760B08" w:rsidP="006902F7">
      <w:pPr>
        <w:suppressAutoHyphens/>
        <w:rPr>
          <w:rFonts w:eastAsia="SimSun"/>
          <w:lang w:eastAsia="zh-CN"/>
        </w:rPr>
      </w:pPr>
    </w:p>
    <w:p w14:paraId="7F09ABDF" w14:textId="77777777" w:rsidR="00760B08" w:rsidRPr="00DA3743" w:rsidRDefault="00760B08" w:rsidP="006902F7">
      <w:pPr>
        <w:suppressAutoHyphens/>
      </w:pPr>
    </w:p>
    <w:p w14:paraId="53994986" w14:textId="77777777" w:rsidR="00760B08" w:rsidRPr="00DA3743" w:rsidRDefault="00760B08" w:rsidP="006902F7">
      <w:pPr>
        <w:suppressAutoHyphens/>
      </w:pPr>
    </w:p>
    <w:p w14:paraId="0B760E83" w14:textId="77777777" w:rsidR="00760B08" w:rsidRDefault="00760B08" w:rsidP="006902F7">
      <w:pPr>
        <w:suppressAutoHyphens/>
      </w:pPr>
    </w:p>
    <w:p w14:paraId="63316465" w14:textId="77777777" w:rsidR="00490D41" w:rsidRPr="00DA3743" w:rsidRDefault="00490D41" w:rsidP="006902F7">
      <w:pPr>
        <w:suppressAutoHyphens/>
      </w:pPr>
    </w:p>
    <w:p w14:paraId="504402A3" w14:textId="57F5CAE8" w:rsidR="002E064E" w:rsidRPr="00DA3743" w:rsidRDefault="00760B08" w:rsidP="006902F7">
      <w:pPr>
        <w:pStyle w:val="TitleA"/>
        <w:suppressAutoHyphens/>
      </w:pPr>
      <w:r w:rsidRPr="00DA3743">
        <w:t>B. FULJETT TA</w:t>
      </w:r>
      <w:r w:rsidRPr="00DA3743">
        <w:rPr>
          <w:rFonts w:hint="eastAsia"/>
        </w:rPr>
        <w:t>’</w:t>
      </w:r>
      <w:r w:rsidRPr="00DA3743">
        <w:t xml:space="preserve"> TAGĦRIF</w:t>
      </w:r>
    </w:p>
    <w:p w14:paraId="753A98B6" w14:textId="4F675CFB" w:rsidR="00297608" w:rsidRPr="00DA3743" w:rsidRDefault="00760B08" w:rsidP="006902F7">
      <w:pPr>
        <w:suppressAutoHyphens/>
        <w:jc w:val="center"/>
        <w:rPr>
          <w:b/>
          <w:bCs/>
        </w:rPr>
      </w:pPr>
      <w:r w:rsidRPr="00DA3743">
        <w:rPr>
          <w:b/>
          <w:bCs/>
        </w:rPr>
        <w:br w:type="page"/>
      </w:r>
      <w:r w:rsidR="00297608" w:rsidRPr="00DA3743">
        <w:rPr>
          <w:b/>
          <w:bCs/>
        </w:rPr>
        <w:lastRenderedPageBreak/>
        <w:t>Fuljett</w:t>
      </w:r>
      <w:r w:rsidR="00297608" w:rsidRPr="00DA3743">
        <w:rPr>
          <w:b/>
          <w:bCs/>
          <w:spacing w:val="-9"/>
        </w:rPr>
        <w:t xml:space="preserve"> </w:t>
      </w:r>
      <w:r w:rsidR="00297608" w:rsidRPr="00DA3743">
        <w:rPr>
          <w:b/>
          <w:bCs/>
        </w:rPr>
        <w:t>ta’</w:t>
      </w:r>
      <w:r w:rsidR="00297608" w:rsidRPr="00DA3743">
        <w:rPr>
          <w:b/>
          <w:bCs/>
          <w:spacing w:val="-8"/>
        </w:rPr>
        <w:t xml:space="preserve"> </w:t>
      </w:r>
      <w:r w:rsidR="00297608" w:rsidRPr="00DA3743">
        <w:rPr>
          <w:b/>
          <w:bCs/>
        </w:rPr>
        <w:t>tagħrif:</w:t>
      </w:r>
      <w:r w:rsidR="00297608" w:rsidRPr="00DA3743">
        <w:rPr>
          <w:b/>
          <w:bCs/>
          <w:spacing w:val="-9"/>
        </w:rPr>
        <w:t xml:space="preserve"> </w:t>
      </w:r>
      <w:r w:rsidR="00297608" w:rsidRPr="00DA3743">
        <w:rPr>
          <w:b/>
          <w:bCs/>
        </w:rPr>
        <w:t>Informazzjoni</w:t>
      </w:r>
      <w:r w:rsidR="00297608" w:rsidRPr="00DA3743">
        <w:rPr>
          <w:b/>
          <w:bCs/>
          <w:spacing w:val="-9"/>
        </w:rPr>
        <w:t xml:space="preserve"> </w:t>
      </w:r>
      <w:r w:rsidR="00297608" w:rsidRPr="00DA3743">
        <w:rPr>
          <w:b/>
          <w:bCs/>
        </w:rPr>
        <w:t>għall-</w:t>
      </w:r>
      <w:r w:rsidR="00297608" w:rsidRPr="00DA3743">
        <w:rPr>
          <w:b/>
          <w:bCs/>
          <w:spacing w:val="-2"/>
        </w:rPr>
        <w:t>utent</w:t>
      </w:r>
    </w:p>
    <w:p w14:paraId="64016F55" w14:textId="77777777" w:rsidR="00297608" w:rsidRPr="00DA3743" w:rsidRDefault="00297608" w:rsidP="006902F7">
      <w:pPr>
        <w:suppressAutoHyphens/>
        <w:jc w:val="center"/>
        <w:rPr>
          <w:b/>
        </w:rPr>
      </w:pPr>
    </w:p>
    <w:p w14:paraId="2618FB67" w14:textId="5E141996" w:rsidR="00297608" w:rsidRPr="00DA3743" w:rsidRDefault="001D69AE" w:rsidP="006902F7">
      <w:pPr>
        <w:suppressAutoHyphens/>
        <w:jc w:val="center"/>
        <w:rPr>
          <w:b/>
        </w:rPr>
      </w:pPr>
      <w:r w:rsidRPr="00DA3743">
        <w:rPr>
          <w:b/>
        </w:rPr>
        <w:t>WEZENLA</w:t>
      </w:r>
      <w:r w:rsidR="00297608" w:rsidRPr="00DA3743">
        <w:rPr>
          <w:b/>
          <w:spacing w:val="-8"/>
        </w:rPr>
        <w:t xml:space="preserve"> </w:t>
      </w:r>
      <w:r w:rsidR="00297608" w:rsidRPr="00DA3743">
        <w:rPr>
          <w:b/>
        </w:rPr>
        <w:t>130</w:t>
      </w:r>
      <w:r w:rsidR="00297608" w:rsidRPr="00DA3743">
        <w:rPr>
          <w:b/>
          <w:spacing w:val="-5"/>
        </w:rPr>
        <w:t> mg</w:t>
      </w:r>
      <w:r w:rsidR="00297608" w:rsidRPr="00DA3743">
        <w:rPr>
          <w:b/>
          <w:spacing w:val="-6"/>
        </w:rPr>
        <w:t xml:space="preserve"> </w:t>
      </w:r>
      <w:r w:rsidR="00297608" w:rsidRPr="00DA3743">
        <w:rPr>
          <w:b/>
        </w:rPr>
        <w:t>konċentrat</w:t>
      </w:r>
      <w:r w:rsidR="00297608" w:rsidRPr="00DA3743">
        <w:rPr>
          <w:b/>
          <w:spacing w:val="-7"/>
        </w:rPr>
        <w:t xml:space="preserve"> </w:t>
      </w:r>
      <w:r w:rsidR="00297608" w:rsidRPr="00DA3743">
        <w:rPr>
          <w:b/>
        </w:rPr>
        <w:t>għal</w:t>
      </w:r>
      <w:r w:rsidR="00297608" w:rsidRPr="00DA3743">
        <w:rPr>
          <w:b/>
          <w:spacing w:val="-6"/>
        </w:rPr>
        <w:t xml:space="preserve"> </w:t>
      </w:r>
      <w:r w:rsidR="00297608" w:rsidRPr="00DA3743">
        <w:rPr>
          <w:b/>
        </w:rPr>
        <w:t>soluzzjoni</w:t>
      </w:r>
      <w:r w:rsidR="00297608" w:rsidRPr="00DA3743">
        <w:rPr>
          <w:b/>
          <w:spacing w:val="-6"/>
        </w:rPr>
        <w:t xml:space="preserve"> </w:t>
      </w:r>
      <w:r w:rsidR="00297608" w:rsidRPr="00DA3743">
        <w:rPr>
          <w:b/>
        </w:rPr>
        <w:t>għall-</w:t>
      </w:r>
      <w:r w:rsidR="00297608" w:rsidRPr="00DA3743">
        <w:rPr>
          <w:b/>
          <w:spacing w:val="-2"/>
        </w:rPr>
        <w:t>infużjoni</w:t>
      </w:r>
    </w:p>
    <w:p w14:paraId="27716AFF" w14:textId="77777777" w:rsidR="00297608" w:rsidRPr="00DA3743" w:rsidRDefault="00297608" w:rsidP="006902F7">
      <w:pPr>
        <w:suppressAutoHyphens/>
        <w:jc w:val="center"/>
      </w:pPr>
      <w:r w:rsidRPr="00DA3743">
        <w:rPr>
          <w:spacing w:val="-2"/>
        </w:rPr>
        <w:t>ustekinumab</w:t>
      </w:r>
    </w:p>
    <w:p w14:paraId="67C8AF1B" w14:textId="77777777" w:rsidR="00332AF3" w:rsidRPr="00DA3743" w:rsidRDefault="00332AF3" w:rsidP="006902F7"/>
    <w:p w14:paraId="28E8F817" w14:textId="4F82DEBB" w:rsidR="005A68B6" w:rsidRPr="00DA3743" w:rsidRDefault="00DE6F77" w:rsidP="006902F7">
      <w:r>
        <w:rPr>
          <w:lang w:val="en-US" w:eastAsia="zh-CN"/>
        </w:rPr>
        <w:drawing>
          <wp:inline distT="0" distB="0" distL="0" distR="0" wp14:anchorId="20839CFA" wp14:editId="5EBE8F0D">
            <wp:extent cx="179705" cy="179705"/>
            <wp:effectExtent l="0" t="0" r="0" b="0"/>
            <wp:docPr id="6" name="Picture 1519686054" descr="BT_1000x858px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519686054" descr="BT_1000x858px"/>
                    <pic:cNvPicPr>
                      <a:picLocks noChangeAspect="1" noChangeArrowheads="1"/>
                    </pic:cNvPicPr>
                  </pic:nvPicPr>
                  <pic:blipFill>
                    <a:blip r:embed="rId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9705" cy="1797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5A68B6" w:rsidRPr="00DA3743">
        <w:t xml:space="preserve">Dan il-prodott mediċinali huwa suġġett għal monitoraġġ addizzjonali. Dan ser jippermetti identifikazzjoni ta’ malajr ta’ informazzjoni ġdida dwar is-sigurtà. Inti tista’ tgħin billi tirrapporta kwalunkwe effett sekondarju li jista’ jkollok. Ara </w:t>
      </w:r>
      <w:r w:rsidR="005A68B6" w:rsidRPr="00DA3743">
        <w:rPr>
          <w:color w:val="000000"/>
        </w:rPr>
        <w:t xml:space="preserve">t-tmiem ta’ </w:t>
      </w:r>
      <w:r w:rsidR="005A68B6" w:rsidRPr="00DA3743">
        <w:t xml:space="preserve">sezzjoni 4 </w:t>
      </w:r>
      <w:r w:rsidR="005A68B6" w:rsidRPr="00DA3743">
        <w:rPr>
          <w:color w:val="000000"/>
        </w:rPr>
        <w:t>biex tara</w:t>
      </w:r>
      <w:r w:rsidR="005A68B6" w:rsidRPr="00DA3743">
        <w:t xml:space="preserve"> kif </w:t>
      </w:r>
      <w:r w:rsidR="005A68B6" w:rsidRPr="00DA3743">
        <w:rPr>
          <w:color w:val="000000"/>
        </w:rPr>
        <w:t>għandek tirrapporta</w:t>
      </w:r>
      <w:r w:rsidR="005A68B6" w:rsidRPr="00DA3743">
        <w:t xml:space="preserve"> effetti sekondarji.</w:t>
      </w:r>
    </w:p>
    <w:p w14:paraId="510D8BC4" w14:textId="77777777" w:rsidR="005A68B6" w:rsidRPr="00DA3743" w:rsidRDefault="005A68B6" w:rsidP="006902F7">
      <w:pPr>
        <w:suppressAutoHyphens/>
      </w:pPr>
    </w:p>
    <w:p w14:paraId="58437C0C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Aqra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sew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dan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il-fuljett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kollu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qabel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tibda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din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il-mediċina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peress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fih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informazzjoni importanti għalik.</w:t>
      </w:r>
    </w:p>
    <w:p w14:paraId="2FFAB100" w14:textId="77777777" w:rsidR="00297608" w:rsidRPr="00DA3743" w:rsidRDefault="00297608" w:rsidP="006902F7">
      <w:pPr>
        <w:keepNext/>
        <w:suppressAutoHyphens/>
        <w:rPr>
          <w:bCs/>
        </w:rPr>
      </w:pPr>
    </w:p>
    <w:p w14:paraId="3F652245" w14:textId="77777777" w:rsidR="00297608" w:rsidRPr="00DA3743" w:rsidRDefault="00297608" w:rsidP="006902F7">
      <w:pPr>
        <w:keepNext/>
        <w:suppressAutoHyphens/>
        <w:rPr>
          <w:b/>
        </w:rPr>
      </w:pPr>
      <w:r w:rsidRPr="00DA3743">
        <w:rPr>
          <w:b/>
        </w:rPr>
        <w:t>Dan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il-fuljett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inkiteb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għall-persuna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li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qed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tieħu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l-</w:t>
      </w:r>
      <w:r w:rsidRPr="00DA3743">
        <w:rPr>
          <w:b/>
          <w:spacing w:val="-2"/>
        </w:rPr>
        <w:t>mediċina.</w:t>
      </w:r>
    </w:p>
    <w:p w14:paraId="308E8B5A" w14:textId="77777777" w:rsidR="00297608" w:rsidRPr="00DA3743" w:rsidRDefault="00297608" w:rsidP="006902F7">
      <w:pPr>
        <w:keepNext/>
        <w:suppressAutoHyphens/>
        <w:ind w:left="567" w:hanging="567"/>
      </w:pPr>
      <w:r w:rsidRPr="00DA3743">
        <w:t>-</w:t>
      </w:r>
      <w:r w:rsidRPr="00DA3743">
        <w:tab/>
        <w:t>Żomm</w:t>
      </w:r>
      <w:r w:rsidRPr="00DA3743">
        <w:rPr>
          <w:spacing w:val="-6"/>
        </w:rPr>
        <w:t xml:space="preserve"> </w:t>
      </w:r>
      <w:r w:rsidRPr="00DA3743">
        <w:t>dan</w:t>
      </w:r>
      <w:r w:rsidRPr="00DA3743">
        <w:rPr>
          <w:spacing w:val="-6"/>
        </w:rPr>
        <w:t xml:space="preserve"> </w:t>
      </w:r>
      <w:r w:rsidRPr="00DA3743">
        <w:t>il-fuljett.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jkollok</w:t>
      </w:r>
      <w:r w:rsidRPr="00DA3743">
        <w:rPr>
          <w:spacing w:val="-6"/>
        </w:rPr>
        <w:t xml:space="preserve"> </w:t>
      </w:r>
      <w:r w:rsidRPr="00DA3743">
        <w:t>bżonn</w:t>
      </w:r>
      <w:r w:rsidRPr="00DA3743">
        <w:rPr>
          <w:spacing w:val="-6"/>
        </w:rPr>
        <w:t xml:space="preserve"> </w:t>
      </w:r>
      <w:r w:rsidRPr="00DA3743">
        <w:t>terġa’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taqrah.</w:t>
      </w:r>
    </w:p>
    <w:p w14:paraId="6784D96E" w14:textId="77777777" w:rsidR="00297608" w:rsidRPr="00DA3743" w:rsidRDefault="00297608" w:rsidP="006902F7">
      <w:pPr>
        <w:keepNext/>
        <w:suppressAutoHyphens/>
        <w:ind w:left="567" w:hanging="567"/>
      </w:pPr>
      <w:r w:rsidRPr="00DA3743">
        <w:t>-</w:t>
      </w:r>
      <w:r w:rsidRPr="00DA3743">
        <w:tab/>
        <w:t>Jekk</w:t>
      </w:r>
      <w:r w:rsidRPr="00DA3743">
        <w:rPr>
          <w:spacing w:val="-8"/>
        </w:rPr>
        <w:t xml:space="preserve"> </w:t>
      </w:r>
      <w:r w:rsidRPr="00DA3743">
        <w:t>ikollok</w:t>
      </w:r>
      <w:r w:rsidRPr="00DA3743">
        <w:rPr>
          <w:spacing w:val="-8"/>
        </w:rPr>
        <w:t xml:space="preserve"> </w:t>
      </w:r>
      <w:r w:rsidRPr="00DA3743">
        <w:t>aktar</w:t>
      </w:r>
      <w:r w:rsidRPr="00DA3743">
        <w:rPr>
          <w:spacing w:val="-8"/>
        </w:rPr>
        <w:t xml:space="preserve"> </w:t>
      </w:r>
      <w:r w:rsidRPr="00DA3743">
        <w:t>mistoqsijiet,</w:t>
      </w:r>
      <w:r w:rsidRPr="00DA3743">
        <w:rPr>
          <w:spacing w:val="-7"/>
        </w:rPr>
        <w:t xml:space="preserve"> </w:t>
      </w:r>
      <w:r w:rsidRPr="00DA3743">
        <w:t>staqsi</w:t>
      </w:r>
      <w:r w:rsidRPr="00DA3743">
        <w:rPr>
          <w:spacing w:val="-8"/>
        </w:rPr>
        <w:t xml:space="preserve"> </w:t>
      </w:r>
      <w:r w:rsidRPr="00DA3743">
        <w:t>lit-tabib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lill-ispiżjar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tiegħek.</w:t>
      </w:r>
    </w:p>
    <w:p w14:paraId="6E9633B7" w14:textId="77777777" w:rsidR="00297608" w:rsidRPr="00DA3743" w:rsidRDefault="00297608" w:rsidP="006902F7">
      <w:pPr>
        <w:suppressAutoHyphens/>
        <w:ind w:left="567" w:hanging="567"/>
      </w:pPr>
      <w:r w:rsidRPr="00DA3743">
        <w:t>-</w:t>
      </w:r>
      <w:r w:rsidRPr="00DA3743">
        <w:tab/>
        <w:t>Jekk</w:t>
      </w:r>
      <w:r w:rsidRPr="00DA3743">
        <w:rPr>
          <w:spacing w:val="-3"/>
        </w:rPr>
        <w:t xml:space="preserve"> </w:t>
      </w:r>
      <w:r w:rsidRPr="00DA3743">
        <w:t>ikollok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effett</w:t>
      </w:r>
      <w:r w:rsidRPr="00DA3743">
        <w:rPr>
          <w:spacing w:val="-3"/>
        </w:rPr>
        <w:t xml:space="preserve"> </w:t>
      </w:r>
      <w:r w:rsidRPr="00DA3743">
        <w:t>sekondarju</w:t>
      </w:r>
      <w:r w:rsidRPr="00DA3743">
        <w:rPr>
          <w:spacing w:val="-3"/>
        </w:rPr>
        <w:t xml:space="preserve"> </w:t>
      </w:r>
      <w:r w:rsidRPr="00DA3743">
        <w:t>kellem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lill-ispiżjar</w:t>
      </w:r>
      <w:r w:rsidRPr="00DA3743">
        <w:rPr>
          <w:spacing w:val="-3"/>
        </w:rPr>
        <w:t xml:space="preserve"> </w:t>
      </w:r>
      <w:r w:rsidRPr="00DA3743">
        <w:t>tiegħek.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jinkludi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effett sekondarju possibbli li mhuwiex elenkat f’dan il-fuljett. Ara sezzjoni 4.</w:t>
      </w:r>
    </w:p>
    <w:p w14:paraId="134ADCC2" w14:textId="77777777" w:rsidR="00297608" w:rsidRPr="00DA3743" w:rsidRDefault="00297608" w:rsidP="006902F7">
      <w:pPr>
        <w:suppressAutoHyphens/>
      </w:pPr>
    </w:p>
    <w:p w14:paraId="3A03B9E5" w14:textId="77777777" w:rsidR="00297608" w:rsidRPr="00DA3743" w:rsidRDefault="00297608" w:rsidP="006902F7">
      <w:pPr>
        <w:keepNext/>
        <w:suppressAutoHyphens/>
        <w:rPr>
          <w:b/>
          <w:bCs/>
          <w:spacing w:val="-2"/>
        </w:rPr>
      </w:pPr>
      <w:r w:rsidRPr="00DA3743">
        <w:rPr>
          <w:b/>
          <w:bCs/>
        </w:rPr>
        <w:t>F’dan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il-</w:t>
      </w:r>
      <w:r w:rsidRPr="00DA3743">
        <w:rPr>
          <w:b/>
          <w:bCs/>
          <w:spacing w:val="-2"/>
        </w:rPr>
        <w:t>fuljett:</w:t>
      </w:r>
    </w:p>
    <w:p w14:paraId="3BFF619B" w14:textId="77777777" w:rsidR="00297608" w:rsidRPr="00DA3743" w:rsidRDefault="00297608" w:rsidP="006902F7">
      <w:pPr>
        <w:keepNext/>
        <w:suppressAutoHyphens/>
      </w:pPr>
    </w:p>
    <w:p w14:paraId="4F5041DD" w14:textId="102DD8DB" w:rsidR="00297608" w:rsidRPr="00DA3743" w:rsidRDefault="00297608" w:rsidP="006902F7">
      <w:pPr>
        <w:numPr>
          <w:ilvl w:val="0"/>
          <w:numId w:val="21"/>
        </w:numPr>
        <w:suppressAutoHyphens/>
        <w:ind w:left="567" w:hanging="567"/>
      </w:pPr>
      <w:r w:rsidRPr="00DA3743">
        <w:t>X’inhu</w:t>
      </w:r>
      <w:r w:rsidRPr="00DA3743">
        <w:rPr>
          <w:spacing w:val="-6"/>
        </w:rPr>
        <w:t xml:space="preserve"> </w:t>
      </w:r>
      <w:r w:rsidR="001D69AE" w:rsidRPr="00DA3743">
        <w:t>WEZENLA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għalxiex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jintuża</w:t>
      </w:r>
    </w:p>
    <w:p w14:paraId="54FB8ADC" w14:textId="730DD9F2" w:rsidR="00297608" w:rsidRPr="00DA3743" w:rsidRDefault="00297608" w:rsidP="006902F7">
      <w:pPr>
        <w:numPr>
          <w:ilvl w:val="0"/>
          <w:numId w:val="21"/>
        </w:numPr>
        <w:suppressAutoHyphens/>
        <w:ind w:left="567" w:hanging="567"/>
      </w:pPr>
      <w:r w:rsidRPr="00DA3743">
        <w:t>X’għandek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4"/>
        </w:rPr>
        <w:t xml:space="preserve"> </w:t>
      </w:r>
      <w:r w:rsidRPr="00DA3743">
        <w:t>taf</w:t>
      </w:r>
      <w:r w:rsidRPr="00DA3743">
        <w:rPr>
          <w:spacing w:val="-4"/>
        </w:rPr>
        <w:t xml:space="preserve"> </w:t>
      </w:r>
      <w:r w:rsidRPr="00DA3743">
        <w:t>qabel</w:t>
      </w:r>
      <w:r w:rsidRPr="00DA3743">
        <w:rPr>
          <w:spacing w:val="-4"/>
        </w:rPr>
        <w:t xml:space="preserve"> </w:t>
      </w:r>
      <w:r w:rsidRPr="00DA3743">
        <w:t>ma</w:t>
      </w:r>
      <w:r w:rsidRPr="00DA3743">
        <w:rPr>
          <w:spacing w:val="-4"/>
        </w:rPr>
        <w:t xml:space="preserve"> </w:t>
      </w:r>
      <w:r w:rsidRPr="00DA3743">
        <w:t>tuża</w:t>
      </w:r>
      <w:r w:rsidRPr="00DA3743">
        <w:rPr>
          <w:spacing w:val="-4"/>
        </w:rPr>
        <w:t xml:space="preserve"> </w:t>
      </w:r>
      <w:r w:rsidR="001D69AE" w:rsidRPr="00DA3743">
        <w:rPr>
          <w:spacing w:val="-2"/>
        </w:rPr>
        <w:t>WEZENLA</w:t>
      </w:r>
    </w:p>
    <w:p w14:paraId="510AF004" w14:textId="3EAB2DAF" w:rsidR="00297608" w:rsidRPr="00DA3743" w:rsidRDefault="00297608" w:rsidP="006902F7">
      <w:pPr>
        <w:numPr>
          <w:ilvl w:val="0"/>
          <w:numId w:val="21"/>
        </w:numPr>
        <w:suppressAutoHyphens/>
        <w:ind w:left="567" w:hanging="567"/>
      </w:pPr>
      <w:r w:rsidRPr="00DA3743">
        <w:t>Kif</w:t>
      </w:r>
      <w:r w:rsidRPr="00DA3743">
        <w:rPr>
          <w:spacing w:val="-5"/>
        </w:rPr>
        <w:t xml:space="preserve"> </w:t>
      </w:r>
      <w:r w:rsidRPr="00DA3743">
        <w:t>se</w:t>
      </w:r>
      <w:r w:rsidRPr="00DA3743">
        <w:rPr>
          <w:spacing w:val="-4"/>
        </w:rPr>
        <w:t xml:space="preserve"> </w:t>
      </w:r>
      <w:r w:rsidRPr="00DA3743">
        <w:t>jingħata</w:t>
      </w:r>
      <w:r w:rsidRPr="00DA3743">
        <w:rPr>
          <w:spacing w:val="-4"/>
        </w:rPr>
        <w:t xml:space="preserve"> </w:t>
      </w:r>
      <w:r w:rsidR="001D69AE" w:rsidRPr="00DA3743">
        <w:rPr>
          <w:spacing w:val="-2"/>
        </w:rPr>
        <w:t>WEZENLA</w:t>
      </w:r>
    </w:p>
    <w:p w14:paraId="2BA697FB" w14:textId="2F2E3F36" w:rsidR="00297608" w:rsidRPr="00DA3743" w:rsidRDefault="00297608" w:rsidP="006902F7">
      <w:pPr>
        <w:numPr>
          <w:ilvl w:val="0"/>
          <w:numId w:val="21"/>
        </w:numPr>
        <w:suppressAutoHyphens/>
        <w:ind w:left="567" w:hanging="567"/>
      </w:pPr>
      <w:r w:rsidRPr="00DA3743">
        <w:t>Effetti</w:t>
      </w:r>
      <w:r w:rsidRPr="00DA3743">
        <w:rPr>
          <w:spacing w:val="-9"/>
        </w:rPr>
        <w:t xml:space="preserve"> </w:t>
      </w:r>
      <w:r w:rsidRPr="00DA3743">
        <w:t>sekondarji</w:t>
      </w:r>
      <w:r w:rsidRPr="00DA3743">
        <w:rPr>
          <w:spacing w:val="-8"/>
        </w:rPr>
        <w:t xml:space="preserve"> </w:t>
      </w:r>
      <w:r w:rsidRPr="00DA3743">
        <w:rPr>
          <w:spacing w:val="-2"/>
        </w:rPr>
        <w:t>possibbli</w:t>
      </w:r>
    </w:p>
    <w:p w14:paraId="31213973" w14:textId="6A250E2E" w:rsidR="00297608" w:rsidRPr="00DA3743" w:rsidRDefault="00297608" w:rsidP="006902F7">
      <w:pPr>
        <w:numPr>
          <w:ilvl w:val="0"/>
          <w:numId w:val="21"/>
        </w:numPr>
        <w:suppressAutoHyphens/>
        <w:ind w:left="567" w:hanging="567"/>
      </w:pPr>
      <w:r w:rsidRPr="00DA3743">
        <w:t>Kif</w:t>
      </w:r>
      <w:r w:rsidRPr="00DA3743">
        <w:rPr>
          <w:spacing w:val="-4"/>
        </w:rPr>
        <w:t xml:space="preserve"> </w:t>
      </w:r>
      <w:r w:rsidRPr="00DA3743">
        <w:t>taħżen</w:t>
      </w:r>
      <w:r w:rsidRPr="00DA3743">
        <w:rPr>
          <w:spacing w:val="-3"/>
        </w:rPr>
        <w:t xml:space="preserve"> </w:t>
      </w:r>
      <w:r w:rsidR="001D69AE" w:rsidRPr="00DA3743">
        <w:rPr>
          <w:spacing w:val="-2"/>
        </w:rPr>
        <w:t>WEZENLA</w:t>
      </w:r>
    </w:p>
    <w:p w14:paraId="62A5AC45" w14:textId="3ED6983A" w:rsidR="00297608" w:rsidRPr="00DA3743" w:rsidRDefault="00297608" w:rsidP="006902F7">
      <w:pPr>
        <w:numPr>
          <w:ilvl w:val="0"/>
          <w:numId w:val="21"/>
        </w:numPr>
        <w:suppressAutoHyphens/>
        <w:ind w:left="567" w:hanging="567"/>
      </w:pPr>
      <w:r w:rsidRPr="00DA3743">
        <w:t>Kontenut</w:t>
      </w:r>
      <w:r w:rsidRPr="00DA3743">
        <w:rPr>
          <w:spacing w:val="-9"/>
        </w:rPr>
        <w:t xml:space="preserve"> </w:t>
      </w:r>
      <w:r w:rsidRPr="00DA3743">
        <w:t>tal-pakkett</w:t>
      </w:r>
      <w:r w:rsidRPr="00DA3743">
        <w:rPr>
          <w:spacing w:val="-9"/>
        </w:rPr>
        <w:t xml:space="preserve"> </w:t>
      </w:r>
      <w:r w:rsidRPr="00DA3743">
        <w:t>u</w:t>
      </w:r>
      <w:r w:rsidRPr="00DA3743">
        <w:rPr>
          <w:spacing w:val="-9"/>
        </w:rPr>
        <w:t xml:space="preserve"> </w:t>
      </w:r>
      <w:r w:rsidRPr="00DA3743">
        <w:t>informazzjoni</w:t>
      </w:r>
      <w:r w:rsidRPr="00DA3743">
        <w:rPr>
          <w:spacing w:val="-8"/>
        </w:rPr>
        <w:t xml:space="preserve"> </w:t>
      </w:r>
      <w:r w:rsidRPr="00DA3743">
        <w:rPr>
          <w:spacing w:val="-4"/>
        </w:rPr>
        <w:t>oħra</w:t>
      </w:r>
    </w:p>
    <w:p w14:paraId="08CEB573" w14:textId="77777777" w:rsidR="00297608" w:rsidRPr="00DA3743" w:rsidRDefault="00297608" w:rsidP="006902F7">
      <w:pPr>
        <w:suppressAutoHyphens/>
      </w:pPr>
    </w:p>
    <w:p w14:paraId="7D13C335" w14:textId="77777777" w:rsidR="00297608" w:rsidRPr="00DA3743" w:rsidRDefault="00297608" w:rsidP="006902F7">
      <w:pPr>
        <w:suppressAutoHyphens/>
      </w:pPr>
    </w:p>
    <w:p w14:paraId="7A34BE90" w14:textId="092B7AA2" w:rsidR="00297608" w:rsidRPr="00DA3743" w:rsidRDefault="00297608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1.</w:t>
      </w:r>
      <w:r w:rsidRPr="00DA3743">
        <w:rPr>
          <w:b/>
          <w:bCs/>
        </w:rPr>
        <w:tab/>
        <w:t>X’inhu</w:t>
      </w:r>
      <w:r w:rsidRPr="00DA3743">
        <w:rPr>
          <w:b/>
          <w:bCs/>
          <w:spacing w:val="-9"/>
        </w:rPr>
        <w:t xml:space="preserve"> </w:t>
      </w:r>
      <w:r w:rsidR="001D69AE" w:rsidRPr="00DA3743">
        <w:rPr>
          <w:b/>
          <w:bCs/>
        </w:rPr>
        <w:t>WEZENLA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għalxiex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jintuża</w:t>
      </w:r>
    </w:p>
    <w:p w14:paraId="547F9352" w14:textId="77777777" w:rsidR="00297608" w:rsidRPr="00DA3743" w:rsidRDefault="00297608" w:rsidP="006902F7">
      <w:pPr>
        <w:keepNext/>
        <w:suppressAutoHyphens/>
      </w:pPr>
    </w:p>
    <w:p w14:paraId="3D43981E" w14:textId="467188D8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X’inhu </w:t>
      </w:r>
      <w:r w:rsidR="001D69AE" w:rsidRPr="00DA3743">
        <w:rPr>
          <w:b/>
          <w:bCs/>
        </w:rPr>
        <w:t>WEZENLA</w:t>
      </w:r>
    </w:p>
    <w:p w14:paraId="652F7CE1" w14:textId="488D11F1" w:rsidR="00297608" w:rsidRPr="00DA3743" w:rsidRDefault="001D69AE" w:rsidP="006902F7">
      <w:pPr>
        <w:suppressAutoHyphens/>
      </w:pPr>
      <w:r w:rsidRPr="00DA3743">
        <w:t>WEZENLA</w:t>
      </w:r>
      <w:r w:rsidR="00297608" w:rsidRPr="00DA3743">
        <w:rPr>
          <w:spacing w:val="-3"/>
        </w:rPr>
        <w:t xml:space="preserve"> </w:t>
      </w:r>
      <w:r w:rsidR="00297608" w:rsidRPr="00DA3743">
        <w:t>fih</w:t>
      </w:r>
      <w:r w:rsidR="00297608" w:rsidRPr="00DA3743">
        <w:rPr>
          <w:spacing w:val="-3"/>
        </w:rPr>
        <w:t xml:space="preserve"> </w:t>
      </w:r>
      <w:r w:rsidR="00297608" w:rsidRPr="00DA3743">
        <w:t>is-sustanza</w:t>
      </w:r>
      <w:r w:rsidR="00297608" w:rsidRPr="00DA3743">
        <w:rPr>
          <w:spacing w:val="-3"/>
        </w:rPr>
        <w:t xml:space="preserve"> </w:t>
      </w:r>
      <w:r w:rsidR="00297608" w:rsidRPr="00DA3743">
        <w:t>attiva</w:t>
      </w:r>
      <w:r w:rsidR="00297608" w:rsidRPr="00DA3743">
        <w:rPr>
          <w:spacing w:val="-3"/>
        </w:rPr>
        <w:t xml:space="preserve"> </w:t>
      </w:r>
      <w:r w:rsidR="00297608" w:rsidRPr="00DA3743">
        <w:t>‘ustekinumab’</w:t>
      </w:r>
      <w:r w:rsidR="00297608" w:rsidRPr="00DA3743">
        <w:rPr>
          <w:spacing w:val="-3"/>
        </w:rPr>
        <w:t xml:space="preserve"> </w:t>
      </w:r>
      <w:r w:rsidR="00297608" w:rsidRPr="00DA3743">
        <w:t>li</w:t>
      </w:r>
      <w:r w:rsidR="00297608" w:rsidRPr="00DA3743">
        <w:rPr>
          <w:spacing w:val="-3"/>
        </w:rPr>
        <w:t xml:space="preserve"> </w:t>
      </w:r>
      <w:r w:rsidR="00297608" w:rsidRPr="00DA3743">
        <w:t>huwa</w:t>
      </w:r>
      <w:r w:rsidR="00297608" w:rsidRPr="00DA3743">
        <w:rPr>
          <w:spacing w:val="-3"/>
        </w:rPr>
        <w:t xml:space="preserve"> </w:t>
      </w:r>
      <w:r w:rsidR="00297608" w:rsidRPr="00DA3743">
        <w:t>antikorp</w:t>
      </w:r>
      <w:r w:rsidR="00297608" w:rsidRPr="00DA3743">
        <w:rPr>
          <w:spacing w:val="-3"/>
        </w:rPr>
        <w:t xml:space="preserve"> </w:t>
      </w:r>
      <w:r w:rsidR="00297608" w:rsidRPr="00DA3743">
        <w:t>monoklonali.</w:t>
      </w:r>
      <w:r w:rsidR="00297608" w:rsidRPr="00DA3743">
        <w:rPr>
          <w:spacing w:val="-3"/>
        </w:rPr>
        <w:t xml:space="preserve"> </w:t>
      </w:r>
      <w:r w:rsidR="00297608" w:rsidRPr="00DA3743">
        <w:t>Antikorpi</w:t>
      </w:r>
      <w:r w:rsidR="00297608" w:rsidRPr="00DA3743">
        <w:rPr>
          <w:spacing w:val="-3"/>
        </w:rPr>
        <w:t xml:space="preserve"> </w:t>
      </w:r>
      <w:r w:rsidR="00297608" w:rsidRPr="00DA3743">
        <w:t>monoklonali huma proteini li jagħrfu u jeħlu speċifikament ma’ ċerti proteini fil-ġisem.</w:t>
      </w:r>
    </w:p>
    <w:p w14:paraId="69D6B69A" w14:textId="77777777" w:rsidR="00297608" w:rsidRPr="00DA3743" w:rsidRDefault="00297608" w:rsidP="006902F7">
      <w:pPr>
        <w:suppressAutoHyphens/>
      </w:pPr>
    </w:p>
    <w:p w14:paraId="6D281D3D" w14:textId="0B82E624" w:rsidR="00297608" w:rsidRPr="00DA3743" w:rsidRDefault="001D69AE" w:rsidP="006902F7">
      <w:pPr>
        <w:suppressAutoHyphens/>
      </w:pPr>
      <w:r w:rsidRPr="00DA3743">
        <w:t>WEZENLA</w:t>
      </w:r>
      <w:r w:rsidR="00297608" w:rsidRPr="00DA3743">
        <w:rPr>
          <w:spacing w:val="-4"/>
        </w:rPr>
        <w:t xml:space="preserve"> </w:t>
      </w:r>
      <w:r w:rsidR="00297608" w:rsidRPr="00DA3743">
        <w:t>huwa</w:t>
      </w:r>
      <w:r w:rsidR="00297608" w:rsidRPr="00DA3743">
        <w:rPr>
          <w:spacing w:val="-4"/>
        </w:rPr>
        <w:t xml:space="preserve"> </w:t>
      </w:r>
      <w:r w:rsidR="00297608" w:rsidRPr="00DA3743">
        <w:t>wieħed</w:t>
      </w:r>
      <w:r w:rsidR="00297608" w:rsidRPr="00DA3743">
        <w:rPr>
          <w:spacing w:val="-3"/>
        </w:rPr>
        <w:t xml:space="preserve"> </w:t>
      </w:r>
      <w:r w:rsidR="00297608" w:rsidRPr="00DA3743">
        <w:t>minn</w:t>
      </w:r>
      <w:r w:rsidR="00297608" w:rsidRPr="00DA3743">
        <w:rPr>
          <w:spacing w:val="-4"/>
        </w:rPr>
        <w:t xml:space="preserve"> </w:t>
      </w:r>
      <w:r w:rsidR="00297608" w:rsidRPr="00DA3743">
        <w:t>grupp</w:t>
      </w:r>
      <w:r w:rsidR="00297608" w:rsidRPr="00DA3743">
        <w:rPr>
          <w:spacing w:val="-4"/>
        </w:rPr>
        <w:t xml:space="preserve"> </w:t>
      </w:r>
      <w:r w:rsidR="00297608" w:rsidRPr="00DA3743">
        <w:t>ta’</w:t>
      </w:r>
      <w:r w:rsidR="00297608" w:rsidRPr="00DA3743">
        <w:rPr>
          <w:spacing w:val="-4"/>
        </w:rPr>
        <w:t xml:space="preserve"> </w:t>
      </w:r>
      <w:r w:rsidR="00297608" w:rsidRPr="00DA3743">
        <w:t>mediċini</w:t>
      </w:r>
      <w:r w:rsidR="00297608" w:rsidRPr="00DA3743">
        <w:rPr>
          <w:spacing w:val="-4"/>
        </w:rPr>
        <w:t xml:space="preserve"> </w:t>
      </w:r>
      <w:r w:rsidR="00297608" w:rsidRPr="00DA3743">
        <w:t>msejħa</w:t>
      </w:r>
      <w:r w:rsidR="00297608" w:rsidRPr="00DA3743">
        <w:rPr>
          <w:spacing w:val="-4"/>
        </w:rPr>
        <w:t xml:space="preserve"> </w:t>
      </w:r>
      <w:r w:rsidR="00297608" w:rsidRPr="00DA3743">
        <w:t>‘immunosoppressanti’.</w:t>
      </w:r>
      <w:r w:rsidR="00297608" w:rsidRPr="00DA3743">
        <w:rPr>
          <w:spacing w:val="-4"/>
        </w:rPr>
        <w:t xml:space="preserve"> </w:t>
      </w:r>
      <w:r w:rsidR="00297608" w:rsidRPr="00DA3743">
        <w:t>Dawn</w:t>
      </w:r>
      <w:r w:rsidR="00297608" w:rsidRPr="00DA3743">
        <w:rPr>
          <w:spacing w:val="-4"/>
        </w:rPr>
        <w:t xml:space="preserve"> </w:t>
      </w:r>
      <w:r w:rsidR="00297608" w:rsidRPr="00DA3743">
        <w:t>il-mediċini jaħdmu billi jdgħajfu parti mis-sistema immuni.</w:t>
      </w:r>
    </w:p>
    <w:p w14:paraId="36F6B18F" w14:textId="77777777" w:rsidR="00297608" w:rsidRPr="00DA3743" w:rsidRDefault="00297608" w:rsidP="006902F7">
      <w:pPr>
        <w:suppressAutoHyphens/>
      </w:pPr>
    </w:p>
    <w:p w14:paraId="3106934A" w14:textId="6A4C0B10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Għalxiex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jintuża</w:t>
      </w:r>
      <w:r w:rsidRPr="00DA3743">
        <w:rPr>
          <w:b/>
          <w:bCs/>
          <w:spacing w:val="-8"/>
        </w:rPr>
        <w:t xml:space="preserve"> </w:t>
      </w:r>
      <w:r w:rsidR="001D69AE" w:rsidRPr="00DA3743">
        <w:rPr>
          <w:b/>
          <w:bCs/>
          <w:spacing w:val="-2"/>
        </w:rPr>
        <w:t>WEZENLA</w:t>
      </w:r>
    </w:p>
    <w:p w14:paraId="7FB5E360" w14:textId="77777777" w:rsidR="002E2F94" w:rsidRDefault="001D69AE" w:rsidP="006902F7">
      <w:pPr>
        <w:keepNext/>
        <w:suppressAutoHyphens/>
        <w:rPr>
          <w:spacing w:val="-2"/>
        </w:rPr>
      </w:pPr>
      <w:r w:rsidRPr="00DA3743">
        <w:t>WEZENLA</w:t>
      </w:r>
      <w:r w:rsidR="00297608" w:rsidRPr="00DA3743">
        <w:rPr>
          <w:spacing w:val="-9"/>
        </w:rPr>
        <w:t xml:space="preserve"> </w:t>
      </w:r>
      <w:r w:rsidR="00297608" w:rsidRPr="00DA3743">
        <w:t>jintuża</w:t>
      </w:r>
      <w:r w:rsidR="00297608" w:rsidRPr="00DA3743">
        <w:rPr>
          <w:spacing w:val="-7"/>
        </w:rPr>
        <w:t xml:space="preserve"> </w:t>
      </w:r>
      <w:r w:rsidR="00297608" w:rsidRPr="00DA3743">
        <w:t>biex</w:t>
      </w:r>
      <w:r w:rsidR="00297608" w:rsidRPr="00DA3743">
        <w:rPr>
          <w:spacing w:val="-7"/>
        </w:rPr>
        <w:t xml:space="preserve"> </w:t>
      </w:r>
      <w:r w:rsidR="00297608" w:rsidRPr="00DA3743">
        <w:t>jittratta</w:t>
      </w:r>
      <w:r w:rsidR="00297608" w:rsidRPr="00DA3743">
        <w:rPr>
          <w:spacing w:val="-9"/>
        </w:rPr>
        <w:t xml:space="preserve"> </w:t>
      </w:r>
      <w:r w:rsidR="00297608" w:rsidRPr="00DA3743">
        <w:t>l-marda</w:t>
      </w:r>
      <w:r w:rsidR="00297608" w:rsidRPr="00DA3743">
        <w:rPr>
          <w:spacing w:val="-4"/>
        </w:rPr>
        <w:t xml:space="preserve"> </w:t>
      </w:r>
      <w:r w:rsidR="00297608" w:rsidRPr="00DA3743">
        <w:t>moderata</w:t>
      </w:r>
      <w:r w:rsidR="00297608" w:rsidRPr="00DA3743">
        <w:rPr>
          <w:spacing w:val="-5"/>
        </w:rPr>
        <w:t xml:space="preserve"> </w:t>
      </w:r>
      <w:r w:rsidR="00297608" w:rsidRPr="00DA3743">
        <w:t>sa</w:t>
      </w:r>
      <w:r w:rsidR="00297608" w:rsidRPr="00DA3743">
        <w:rPr>
          <w:spacing w:val="-5"/>
        </w:rPr>
        <w:t xml:space="preserve"> </w:t>
      </w:r>
      <w:r w:rsidR="00297608" w:rsidRPr="00DA3743">
        <w:t>severa</w:t>
      </w:r>
      <w:r w:rsidR="00297608" w:rsidRPr="00DA3743">
        <w:rPr>
          <w:spacing w:val="-5"/>
        </w:rPr>
        <w:t xml:space="preserve"> </w:t>
      </w:r>
      <w:r w:rsidR="00297608" w:rsidRPr="00DA3743">
        <w:t>ta’</w:t>
      </w:r>
      <w:r w:rsidR="00297608" w:rsidRPr="00DA3743">
        <w:rPr>
          <w:spacing w:val="-5"/>
        </w:rPr>
        <w:t xml:space="preserve"> </w:t>
      </w:r>
      <w:r w:rsidR="00297608" w:rsidRPr="00DA3743">
        <w:t>Crohn</w:t>
      </w:r>
      <w:r w:rsidR="00297608" w:rsidRPr="00DA3743">
        <w:rPr>
          <w:spacing w:val="-5"/>
        </w:rPr>
        <w:t xml:space="preserve"> </w:t>
      </w:r>
      <w:r w:rsidR="00297608" w:rsidRPr="00DA3743">
        <w:t>fl-</w:t>
      </w:r>
      <w:r w:rsidR="00297608" w:rsidRPr="00DA3743">
        <w:rPr>
          <w:spacing w:val="-2"/>
        </w:rPr>
        <w:t>adulti</w:t>
      </w:r>
      <w:r w:rsidR="002E2F94" w:rsidRPr="002E2F94">
        <w:t xml:space="preserve"> </w:t>
      </w:r>
      <w:r w:rsidR="002E2F94">
        <w:t>u fit-tfal li jiżnu mill-inqas 40 kg</w:t>
      </w:r>
      <w:r w:rsidR="005A68B6" w:rsidRPr="00DA3743">
        <w:rPr>
          <w:spacing w:val="-2"/>
        </w:rPr>
        <w:t>.</w:t>
      </w:r>
    </w:p>
    <w:p w14:paraId="4813AF7D" w14:textId="1AD135FF" w:rsidR="00297608" w:rsidRPr="00DA3743" w:rsidRDefault="00297608" w:rsidP="006902F7">
      <w:pPr>
        <w:keepNext/>
        <w:suppressAutoHyphens/>
      </w:pPr>
    </w:p>
    <w:p w14:paraId="75AEACE1" w14:textId="3E9EF535" w:rsidR="00297608" w:rsidRPr="00DA3743" w:rsidRDefault="00297608" w:rsidP="006902F7">
      <w:pPr>
        <w:suppressAutoHyphens/>
      </w:pPr>
      <w:r w:rsidRPr="00DA3743">
        <w:t>Il-marda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3"/>
        </w:rPr>
        <w:t xml:space="preserve"> </w:t>
      </w:r>
      <w:r w:rsidRPr="00DA3743">
        <w:t>hija</w:t>
      </w:r>
      <w:r w:rsidRPr="00DA3743">
        <w:rPr>
          <w:spacing w:val="-3"/>
        </w:rPr>
        <w:t xml:space="preserve"> </w:t>
      </w:r>
      <w:r w:rsidRPr="00DA3743">
        <w:t>marda</w:t>
      </w:r>
      <w:r w:rsidRPr="00DA3743">
        <w:rPr>
          <w:spacing w:val="-3"/>
        </w:rPr>
        <w:t xml:space="preserve"> </w:t>
      </w:r>
      <w:r w:rsidRPr="00DA3743">
        <w:t>infjammatorja</w:t>
      </w:r>
      <w:r w:rsidRPr="00DA3743">
        <w:rPr>
          <w:spacing w:val="-3"/>
        </w:rPr>
        <w:t xml:space="preserve"> </w:t>
      </w:r>
      <w:r w:rsidRPr="00DA3743">
        <w:t>tal-musrana.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għandek</w:t>
      </w:r>
      <w:r w:rsidRPr="00DA3743">
        <w:rPr>
          <w:spacing w:val="-2"/>
        </w:rPr>
        <w:t xml:space="preserve"> </w:t>
      </w:r>
      <w:r w:rsidRPr="00DA3743">
        <w:t>il-marda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3"/>
        </w:rPr>
        <w:t xml:space="preserve"> </w:t>
      </w:r>
      <w:r w:rsidRPr="00DA3743">
        <w:t>l-ewwel</w:t>
      </w:r>
      <w:r w:rsidRPr="00DA3743">
        <w:rPr>
          <w:spacing w:val="-2"/>
        </w:rPr>
        <w:t xml:space="preserve"> </w:t>
      </w:r>
      <w:r w:rsidRPr="00DA3743">
        <w:t>se tingħata mediċini oħra. Jekk ma jkollokx rispons tajjeb biżżejjed jew tkun intolleranti għal dawn il</w:t>
      </w:r>
      <w:r w:rsidRPr="00DA3743">
        <w:noBreakHyphen/>
        <w:t xml:space="preserve">mediċini, inti tista’ tingħata </w:t>
      </w:r>
      <w:r w:rsidR="001D69AE" w:rsidRPr="00DA3743">
        <w:t>WEZENLA</w:t>
      </w:r>
      <w:r w:rsidRPr="00DA3743">
        <w:t xml:space="preserve"> biex tnaqqas is-sinjali u s-sintomi tal-marda tiegħek.</w:t>
      </w:r>
    </w:p>
    <w:p w14:paraId="657F1B90" w14:textId="77777777" w:rsidR="00297608" w:rsidRPr="00DA3743" w:rsidRDefault="00297608" w:rsidP="006902F7">
      <w:pPr>
        <w:suppressAutoHyphens/>
      </w:pPr>
    </w:p>
    <w:p w14:paraId="58515833" w14:textId="77777777" w:rsidR="00297608" w:rsidRPr="00DA3743" w:rsidRDefault="00297608" w:rsidP="006902F7">
      <w:pPr>
        <w:suppressAutoHyphens/>
      </w:pPr>
    </w:p>
    <w:p w14:paraId="43B18427" w14:textId="39508B12" w:rsidR="00297608" w:rsidRPr="00DA3743" w:rsidRDefault="00297608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2.</w:t>
      </w:r>
      <w:r w:rsidRPr="00DA3743">
        <w:rPr>
          <w:b/>
          <w:bCs/>
        </w:rPr>
        <w:tab/>
        <w:t>X’għandek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tkun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taf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qabel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ma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6"/>
        </w:rPr>
        <w:t xml:space="preserve"> </w:t>
      </w:r>
      <w:r w:rsidR="001D69AE" w:rsidRPr="00DA3743">
        <w:rPr>
          <w:b/>
          <w:bCs/>
        </w:rPr>
        <w:t>WEZENLA</w:t>
      </w:r>
      <w:r w:rsidRPr="00DA3743">
        <w:rPr>
          <w:b/>
          <w:bCs/>
        </w:rPr>
        <w:t xml:space="preserve"> </w:t>
      </w:r>
    </w:p>
    <w:p w14:paraId="0C27AE07" w14:textId="77777777" w:rsidR="00297608" w:rsidRPr="00DA3743" w:rsidRDefault="00297608" w:rsidP="006902F7">
      <w:pPr>
        <w:keepNext/>
        <w:suppressAutoHyphens/>
      </w:pPr>
    </w:p>
    <w:p w14:paraId="694BFE8F" w14:textId="6B932C54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Tużax </w:t>
      </w:r>
      <w:r w:rsidR="001D69AE" w:rsidRPr="00DA3743">
        <w:rPr>
          <w:b/>
          <w:bCs/>
        </w:rPr>
        <w:t>WEZENLA</w:t>
      </w:r>
    </w:p>
    <w:p w14:paraId="2371A0BF" w14:textId="78A9DC8E" w:rsidR="00297608" w:rsidRPr="00DA3743" w:rsidRDefault="00297608" w:rsidP="006902F7">
      <w:pPr>
        <w:keepNext/>
        <w:numPr>
          <w:ilvl w:val="0"/>
          <w:numId w:val="98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inti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allerġiku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ustekinumab</w:t>
      </w:r>
      <w:r w:rsidRPr="00DA3743">
        <w:rPr>
          <w:b/>
          <w:spacing w:val="-5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sustanza</w:t>
      </w:r>
      <w:r w:rsidRPr="00DA3743">
        <w:rPr>
          <w:spacing w:val="-3"/>
        </w:rPr>
        <w:t xml:space="preserve"> </w:t>
      </w:r>
      <w:r w:rsidRPr="00DA3743">
        <w:t>oħra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(elenkati fis-sezzjoni 6).</w:t>
      </w:r>
    </w:p>
    <w:p w14:paraId="59308F56" w14:textId="2C938D57" w:rsidR="00297608" w:rsidRPr="00DA3743" w:rsidRDefault="00297608" w:rsidP="006902F7">
      <w:pPr>
        <w:numPr>
          <w:ilvl w:val="0"/>
          <w:numId w:val="98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inti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infezzjoni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attiva</w:t>
      </w:r>
      <w:r w:rsidRPr="00DA3743">
        <w:rPr>
          <w:b/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t-tabib</w:t>
      </w:r>
      <w:r w:rsidRPr="00DA3743">
        <w:rPr>
          <w:spacing w:val="-6"/>
        </w:rPr>
        <w:t xml:space="preserve"> </w:t>
      </w:r>
      <w:r w:rsidRPr="00DA3743">
        <w:t>tiegħek</w:t>
      </w:r>
      <w:r w:rsidRPr="00DA3743">
        <w:rPr>
          <w:spacing w:val="-6"/>
        </w:rPr>
        <w:t xml:space="preserve"> </w:t>
      </w:r>
      <w:r w:rsidRPr="00DA3743">
        <w:t>jikkunsidraha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importanti.</w:t>
      </w:r>
    </w:p>
    <w:p w14:paraId="36F7A8D0" w14:textId="77777777" w:rsidR="00297608" w:rsidRPr="00DA3743" w:rsidRDefault="00297608" w:rsidP="006902F7">
      <w:pPr>
        <w:suppressAutoHyphens/>
      </w:pPr>
    </w:p>
    <w:p w14:paraId="561413D8" w14:textId="301521F0" w:rsidR="00297608" w:rsidRPr="00DA3743" w:rsidRDefault="00297608" w:rsidP="006902F7">
      <w:pPr>
        <w:suppressAutoHyphens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m’intix</w:t>
      </w:r>
      <w:r w:rsidRPr="00DA3743">
        <w:rPr>
          <w:spacing w:val="-3"/>
        </w:rPr>
        <w:t xml:space="preserve"> </w:t>
      </w:r>
      <w:r w:rsidRPr="00DA3743">
        <w:t>ċert/a,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t’hawn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tapplikax</w:t>
      </w:r>
      <w:r w:rsidRPr="00DA3743">
        <w:rPr>
          <w:spacing w:val="-3"/>
        </w:rPr>
        <w:t xml:space="preserve"> </w:t>
      </w:r>
      <w:r w:rsidRPr="00DA3743">
        <w:t>għalik,</w:t>
      </w:r>
      <w:r w:rsidRPr="00DA3743">
        <w:rPr>
          <w:spacing w:val="-3"/>
        </w:rPr>
        <w:t xml:space="preserve"> </w:t>
      </w:r>
      <w:r w:rsidRPr="00DA3743">
        <w:t>kellem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 lill</w:t>
      </w:r>
      <w:r w:rsidRPr="00DA3743">
        <w:noBreakHyphen/>
        <w:t xml:space="preserve">ispiżjar tiegħek qabel ma tuża </w:t>
      </w:r>
      <w:r w:rsidR="001D69AE" w:rsidRPr="00DA3743">
        <w:t>WEZENLA</w:t>
      </w:r>
      <w:r w:rsidRPr="00DA3743">
        <w:t>.</w:t>
      </w:r>
    </w:p>
    <w:p w14:paraId="5B4A2EF7" w14:textId="77777777" w:rsidR="00297608" w:rsidRPr="00DA3743" w:rsidRDefault="00297608" w:rsidP="006902F7">
      <w:pPr>
        <w:suppressAutoHyphens/>
      </w:pPr>
    </w:p>
    <w:p w14:paraId="47F8B057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lastRenderedPageBreak/>
        <w:t>Twissijiet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prekawzjonijiet</w:t>
      </w:r>
    </w:p>
    <w:p w14:paraId="2A91E80D" w14:textId="42A7A707" w:rsidR="00297608" w:rsidRPr="00DA3743" w:rsidRDefault="00297608" w:rsidP="006902F7">
      <w:pPr>
        <w:suppressAutoHyphens/>
      </w:pPr>
      <w:r w:rsidRPr="00DA3743">
        <w:t xml:space="preserve">Kellem lit-tabib jew l-ispiżjar tiegħek qabel tuża </w:t>
      </w:r>
      <w:r w:rsidR="001D69AE" w:rsidRPr="00DA3743">
        <w:t>WEZENLA</w:t>
      </w:r>
      <w:r w:rsidRPr="00DA3743">
        <w:t>. It-tabib tiegħek se jiċċekkja kemm int b’saħħtek qabel il-kura. Kun żgur li tgħid lit-tabib tiegħek dwar kwalunkwe mard li għandek qabel il</w:t>
      </w:r>
      <w:r w:rsidRPr="00DA3743">
        <w:noBreakHyphen/>
        <w:t>kura.</w:t>
      </w:r>
      <w:r w:rsidRPr="00DA3743">
        <w:rPr>
          <w:spacing w:val="-3"/>
        </w:rPr>
        <w:t xml:space="preserve"> </w:t>
      </w:r>
      <w:r w:rsidRPr="00DA3743">
        <w:t>Għid</w:t>
      </w:r>
      <w:r w:rsidRPr="00DA3743">
        <w:rPr>
          <w:spacing w:val="-2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inti</w:t>
      </w:r>
      <w:r w:rsidRPr="00DA3743">
        <w:rPr>
          <w:spacing w:val="-2"/>
        </w:rPr>
        <w:t xml:space="preserve"> </w:t>
      </w:r>
      <w:r w:rsidRPr="00DA3743">
        <w:t>riċentament</w:t>
      </w:r>
      <w:r w:rsidRPr="00DA3743">
        <w:rPr>
          <w:spacing w:val="-3"/>
        </w:rPr>
        <w:t xml:space="preserve"> </w:t>
      </w:r>
      <w:r w:rsidRPr="00DA3743">
        <w:t>kont</w:t>
      </w:r>
      <w:r w:rsidRPr="00DA3743">
        <w:rPr>
          <w:spacing w:val="-3"/>
        </w:rPr>
        <w:t xml:space="preserve"> </w:t>
      </w:r>
      <w:r w:rsidRPr="00DA3743">
        <w:t>qrib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ħadd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seta’</w:t>
      </w:r>
      <w:r w:rsidRPr="00DA3743">
        <w:rPr>
          <w:spacing w:val="-3"/>
        </w:rPr>
        <w:t xml:space="preserve"> </w:t>
      </w:r>
      <w:r w:rsidRPr="00DA3743">
        <w:t>kellu</w:t>
      </w:r>
      <w:r w:rsidRPr="00DA3743">
        <w:rPr>
          <w:spacing w:val="-3"/>
        </w:rPr>
        <w:t xml:space="preserve"> </w:t>
      </w:r>
      <w:r w:rsidRPr="00DA3743">
        <w:t>t-tuberkolożi.</w:t>
      </w:r>
      <w:r w:rsidRPr="00DA3743">
        <w:rPr>
          <w:spacing w:val="-3"/>
        </w:rPr>
        <w:t xml:space="preserve"> </w:t>
      </w:r>
      <w:r w:rsidRPr="00DA3743">
        <w:t xml:space="preserve">It- tabib tiegħek se jeżaminak u jagħmillek test għat-tuberkolożi, qabel ma jagħtik </w:t>
      </w:r>
      <w:r w:rsidR="001D69AE" w:rsidRPr="00DA3743">
        <w:t>WEZENLA</w:t>
      </w:r>
      <w:r w:rsidRPr="00DA3743">
        <w:t>. Jekk it-tabib tiegħek jaħseb li inti qiegħed f’riskju ta’ tuberkulożi, tista’ tingħata mediċini biex tikkuraha.</w:t>
      </w:r>
    </w:p>
    <w:p w14:paraId="3A800A86" w14:textId="77777777" w:rsidR="00297608" w:rsidRPr="00DA3743" w:rsidRDefault="00297608" w:rsidP="006902F7">
      <w:pPr>
        <w:suppressAutoHyphens/>
      </w:pPr>
    </w:p>
    <w:p w14:paraId="5D207B50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Oqgħod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attent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għal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effetti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  <w:spacing w:val="-2"/>
        </w:rPr>
        <w:t>serji</w:t>
      </w:r>
    </w:p>
    <w:p w14:paraId="42279496" w14:textId="5AEF0147" w:rsidR="00297608" w:rsidRPr="00DA3743" w:rsidRDefault="001D69AE" w:rsidP="006902F7">
      <w:pPr>
        <w:suppressAutoHyphens/>
      </w:pPr>
      <w:r w:rsidRPr="00DA3743">
        <w:t>WEZENLA</w:t>
      </w:r>
      <w:r w:rsidR="00297608" w:rsidRPr="00DA3743">
        <w:rPr>
          <w:spacing w:val="-3"/>
        </w:rPr>
        <w:t xml:space="preserve"> </w:t>
      </w:r>
      <w:r w:rsidR="00297608" w:rsidRPr="00DA3743">
        <w:t>jista’</w:t>
      </w:r>
      <w:r w:rsidR="00297608" w:rsidRPr="00DA3743">
        <w:rPr>
          <w:spacing w:val="-3"/>
        </w:rPr>
        <w:t xml:space="preserve"> </w:t>
      </w:r>
      <w:r w:rsidR="00297608" w:rsidRPr="00DA3743">
        <w:t>jikkawża</w:t>
      </w:r>
      <w:r w:rsidR="00297608" w:rsidRPr="00DA3743">
        <w:rPr>
          <w:spacing w:val="-3"/>
        </w:rPr>
        <w:t xml:space="preserve"> </w:t>
      </w:r>
      <w:r w:rsidR="00297608" w:rsidRPr="00DA3743">
        <w:t>effetti</w:t>
      </w:r>
      <w:r w:rsidR="00297608" w:rsidRPr="00DA3743">
        <w:rPr>
          <w:spacing w:val="-3"/>
        </w:rPr>
        <w:t xml:space="preserve"> </w:t>
      </w:r>
      <w:r w:rsidR="00297608" w:rsidRPr="00DA3743">
        <w:t>sekondarji</w:t>
      </w:r>
      <w:r w:rsidR="00297608" w:rsidRPr="00DA3743">
        <w:rPr>
          <w:spacing w:val="-3"/>
        </w:rPr>
        <w:t xml:space="preserve"> </w:t>
      </w:r>
      <w:r w:rsidR="00297608" w:rsidRPr="00DA3743">
        <w:t>serji,</w:t>
      </w:r>
      <w:r w:rsidR="00297608" w:rsidRPr="00DA3743">
        <w:rPr>
          <w:spacing w:val="-3"/>
        </w:rPr>
        <w:t xml:space="preserve"> </w:t>
      </w:r>
      <w:r w:rsidR="00297608" w:rsidRPr="00DA3743">
        <w:t>inklużi</w:t>
      </w:r>
      <w:r w:rsidR="00297608" w:rsidRPr="00DA3743">
        <w:rPr>
          <w:spacing w:val="-3"/>
        </w:rPr>
        <w:t xml:space="preserve"> </w:t>
      </w:r>
      <w:r w:rsidR="00297608" w:rsidRPr="00DA3743">
        <w:t>reazzjonijiet</w:t>
      </w:r>
      <w:r w:rsidR="00297608" w:rsidRPr="00DA3743">
        <w:rPr>
          <w:spacing w:val="-3"/>
        </w:rPr>
        <w:t xml:space="preserve"> </w:t>
      </w:r>
      <w:r w:rsidR="00297608" w:rsidRPr="00DA3743">
        <w:t>allerġiċi</w:t>
      </w:r>
      <w:r w:rsidR="00297608" w:rsidRPr="00DA3743">
        <w:rPr>
          <w:spacing w:val="-3"/>
        </w:rPr>
        <w:t xml:space="preserve"> </w:t>
      </w:r>
      <w:r w:rsidR="00297608" w:rsidRPr="00DA3743">
        <w:t>u</w:t>
      </w:r>
      <w:r w:rsidR="00297608" w:rsidRPr="00DA3743">
        <w:rPr>
          <w:spacing w:val="-3"/>
        </w:rPr>
        <w:t xml:space="preserve"> </w:t>
      </w:r>
      <w:r w:rsidR="00297608" w:rsidRPr="00DA3743">
        <w:t>infezzjonijiet.</w:t>
      </w:r>
      <w:r w:rsidR="00297608" w:rsidRPr="00DA3743">
        <w:rPr>
          <w:spacing w:val="-3"/>
        </w:rPr>
        <w:t xml:space="preserve"> </w:t>
      </w:r>
      <w:r w:rsidR="00297608" w:rsidRPr="00DA3743">
        <w:t xml:space="preserve">Inti għandek toqgħod attent għal ċerti sinjali ta’ mard waqt li tkun qed tieħu </w:t>
      </w:r>
      <w:r w:rsidRPr="00DA3743">
        <w:t>WEZENLA</w:t>
      </w:r>
      <w:r w:rsidR="00297608" w:rsidRPr="00DA3743">
        <w:t>. Ara ‘Effetti sekondarji serji’ fit-taqsima 4 għal lista sħiħa ta’ dawn l-effetti sekondarji.</w:t>
      </w:r>
    </w:p>
    <w:p w14:paraId="037C273F" w14:textId="77777777" w:rsidR="00297608" w:rsidRPr="00DA3743" w:rsidRDefault="00297608" w:rsidP="006902F7">
      <w:pPr>
        <w:suppressAutoHyphens/>
      </w:pPr>
    </w:p>
    <w:p w14:paraId="4CFA4CD0" w14:textId="0A242D8F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Qabel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ma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5"/>
        </w:rPr>
        <w:t xml:space="preserve"> </w:t>
      </w:r>
      <w:r w:rsidR="001D69AE" w:rsidRPr="00DA3743">
        <w:rPr>
          <w:b/>
          <w:bCs/>
        </w:rPr>
        <w:t>WEZENLA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għid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lit-tabib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tiegħek:</w:t>
      </w:r>
    </w:p>
    <w:p w14:paraId="3961B8DB" w14:textId="459C3E2F" w:rsidR="00297608" w:rsidRPr="00DA3743" w:rsidRDefault="00297608" w:rsidP="006902F7">
      <w:pPr>
        <w:numPr>
          <w:ilvl w:val="0"/>
          <w:numId w:val="22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qatt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kellek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reazzjoni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allerġika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6"/>
        </w:rPr>
        <w:t xml:space="preserve"> </w:t>
      </w:r>
      <w:r w:rsidR="001D69AE" w:rsidRPr="00DA3743">
        <w:rPr>
          <w:b/>
        </w:rPr>
        <w:t>WEZENLA</w:t>
      </w:r>
      <w:r w:rsidRPr="00DA3743">
        <w:t>.</w:t>
      </w:r>
      <w:r w:rsidRPr="00DA3743">
        <w:rPr>
          <w:spacing w:val="-6"/>
        </w:rPr>
        <w:t xml:space="preserve"> </w:t>
      </w:r>
      <w:r w:rsidRPr="00DA3743">
        <w:t>Staqsi</w:t>
      </w:r>
      <w:r w:rsidRPr="00DA3743">
        <w:rPr>
          <w:spacing w:val="-6"/>
        </w:rPr>
        <w:t xml:space="preserve"> </w:t>
      </w:r>
      <w:r w:rsidRPr="00DA3743">
        <w:t>lit-tabib</w:t>
      </w:r>
      <w:r w:rsidRPr="00DA3743">
        <w:rPr>
          <w:spacing w:val="-5"/>
        </w:rPr>
        <w:t xml:space="preserve"> </w:t>
      </w:r>
      <w:r w:rsidRPr="00DA3743">
        <w:t>tiegħek</w:t>
      </w:r>
      <w:r w:rsidRPr="00DA3743">
        <w:rPr>
          <w:spacing w:val="-5"/>
        </w:rPr>
        <w:t xml:space="preserve"> </w:t>
      </w:r>
      <w:r w:rsidRPr="00DA3743">
        <w:t>jekk</w:t>
      </w:r>
      <w:r w:rsidRPr="00DA3743">
        <w:rPr>
          <w:spacing w:val="-6"/>
        </w:rPr>
        <w:t xml:space="preserve"> </w:t>
      </w:r>
      <w:r w:rsidRPr="00DA3743">
        <w:t>m’intix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ċert.</w:t>
      </w:r>
    </w:p>
    <w:p w14:paraId="74FD759C" w14:textId="291BE007" w:rsidR="00297608" w:rsidRPr="00DA3743" w:rsidRDefault="00297608" w:rsidP="006902F7">
      <w:pPr>
        <w:numPr>
          <w:ilvl w:val="0"/>
          <w:numId w:val="22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qatt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kellek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tip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ta’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kanċer</w:t>
      </w:r>
      <w:r w:rsidRPr="00DA3743">
        <w:rPr>
          <w:b/>
          <w:spacing w:val="-2"/>
        </w:rPr>
        <w:t xml:space="preserve"> </w:t>
      </w:r>
      <w:r w:rsidRPr="00DA3743">
        <w:t>–</w:t>
      </w:r>
      <w:r w:rsidRPr="00DA3743">
        <w:rPr>
          <w:spacing w:val="-5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peress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immunosuppressanti</w:t>
      </w:r>
      <w:r w:rsidRPr="00DA3743">
        <w:rPr>
          <w:spacing w:val="-3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="001D69AE" w:rsidRPr="00DA3743">
        <w:t>WEZENLA</w:t>
      </w:r>
      <w:r w:rsidRPr="00DA3743">
        <w:t xml:space="preserve"> jnaqqsu l-attività tas-sistema immuni. Dan jista’ jżid ir-riskju ta’ kanċer.</w:t>
      </w:r>
    </w:p>
    <w:p w14:paraId="3A95C986" w14:textId="33AFD3BC" w:rsidR="00297608" w:rsidRPr="00DA3743" w:rsidRDefault="00297608" w:rsidP="006902F7">
      <w:pPr>
        <w:numPr>
          <w:ilvl w:val="0"/>
          <w:numId w:val="22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2"/>
        </w:rPr>
        <w:t xml:space="preserve"> </w:t>
      </w:r>
      <w:r w:rsidRPr="00DA3743">
        <w:rPr>
          <w:b/>
        </w:rPr>
        <w:t>ġejt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ittrattat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psorijasi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b’mediċini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oħra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bijoloġiċi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(mediċina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magħmula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minn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 xml:space="preserve">sors bijoloġiku u li ssoltu tingħata b’injezzjoni) </w:t>
      </w:r>
      <w:r w:rsidRPr="00DA3743">
        <w:t>– ir-riskju ta’ kanċer jista’ jkun ogħla.</w:t>
      </w:r>
    </w:p>
    <w:p w14:paraId="1F60EA3B" w14:textId="7B5A9E72" w:rsidR="00297608" w:rsidRPr="00DA3743" w:rsidRDefault="00297608" w:rsidP="006902F7">
      <w:pPr>
        <w:numPr>
          <w:ilvl w:val="0"/>
          <w:numId w:val="22"/>
        </w:numPr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għandek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jew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kellek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infezzjoni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riċenti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jew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jekk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għandek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xi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fetħiet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mhux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normali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fil</w:t>
      </w:r>
      <w:r w:rsidRPr="00DA3743">
        <w:rPr>
          <w:b/>
          <w:bCs/>
        </w:rPr>
        <w:noBreakHyphen/>
        <w:t>ġilda (fistuli).</w:t>
      </w:r>
    </w:p>
    <w:p w14:paraId="64069706" w14:textId="5E7D82BC" w:rsidR="00297608" w:rsidRPr="00DA3743" w:rsidRDefault="00297608" w:rsidP="006902F7">
      <w:pPr>
        <w:numPr>
          <w:ilvl w:val="0"/>
          <w:numId w:val="22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7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feriti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ġodda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li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qed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jinbidlu</w:t>
      </w:r>
      <w:r w:rsidRPr="00DA3743">
        <w:rPr>
          <w:b/>
          <w:spacing w:val="-4"/>
        </w:rPr>
        <w:t xml:space="preserve"> </w:t>
      </w:r>
      <w:r w:rsidRPr="00DA3743">
        <w:t>fiż-żona</w:t>
      </w:r>
      <w:r w:rsidRPr="00DA3743">
        <w:rPr>
          <w:spacing w:val="-6"/>
        </w:rPr>
        <w:t xml:space="preserve"> </w:t>
      </w:r>
      <w:r w:rsidRPr="00DA3743">
        <w:t>psorijatika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fuq</w:t>
      </w:r>
      <w:r w:rsidRPr="00DA3743">
        <w:rPr>
          <w:spacing w:val="-5"/>
        </w:rPr>
        <w:t xml:space="preserve"> </w:t>
      </w:r>
      <w:r w:rsidRPr="00DA3743">
        <w:t>il-ġilda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normali.</w:t>
      </w:r>
    </w:p>
    <w:p w14:paraId="6BDCA6DB" w14:textId="75816978" w:rsidR="00297608" w:rsidRPr="00DA3743" w:rsidRDefault="00297608" w:rsidP="006902F7">
      <w:pPr>
        <w:numPr>
          <w:ilvl w:val="0"/>
          <w:numId w:val="22"/>
        </w:numPr>
        <w:suppressAutoHyphens/>
        <w:ind w:left="567" w:hanging="567"/>
      </w:pPr>
      <w:r w:rsidRPr="00DA3743">
        <w:rPr>
          <w:b/>
        </w:rPr>
        <w:t xml:space="preserve">Jekk qed tieħu xi kura oħra għal psorijasi u/jew artrite psorjatika </w:t>
      </w:r>
      <w:r w:rsidRPr="00DA3743">
        <w:t>– bħal pereżempju immunosuppressant ieħor jew fototerapija (meta ġismek jiġi kkurat b’dawl speċifiku ultravjola (UV)).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il-kuri</w:t>
      </w:r>
      <w:r w:rsidRPr="00DA3743">
        <w:rPr>
          <w:spacing w:val="-2"/>
        </w:rPr>
        <w:t xml:space="preserve"> </w:t>
      </w:r>
      <w:r w:rsidRPr="00DA3743">
        <w:t>wkoll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jdgħajfu</w:t>
      </w:r>
      <w:r w:rsidRPr="00DA3743">
        <w:rPr>
          <w:spacing w:val="-5"/>
        </w:rPr>
        <w:t xml:space="preserve"> </w:t>
      </w:r>
      <w:r w:rsidRPr="00DA3743">
        <w:t>parti</w:t>
      </w:r>
      <w:r w:rsidRPr="00DA3743">
        <w:rPr>
          <w:spacing w:val="-3"/>
        </w:rPr>
        <w:t xml:space="preserve"> </w:t>
      </w:r>
      <w:r w:rsidRPr="00DA3743">
        <w:t>mis-sistema</w:t>
      </w:r>
      <w:r w:rsidRPr="00DA3743">
        <w:rPr>
          <w:spacing w:val="-3"/>
        </w:rPr>
        <w:t xml:space="preserve"> </w:t>
      </w:r>
      <w:r w:rsidRPr="00DA3743">
        <w:t>immuni.</w:t>
      </w:r>
      <w:r w:rsidRPr="00DA3743">
        <w:rPr>
          <w:spacing w:val="-3"/>
        </w:rPr>
        <w:t xml:space="preserve"> </w:t>
      </w:r>
      <w:r w:rsidRPr="00DA3743">
        <w:t>L-użu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dawn</w:t>
      </w:r>
      <w:r w:rsidRPr="00DA3743">
        <w:rPr>
          <w:spacing w:val="-2"/>
        </w:rPr>
        <w:t xml:space="preserve"> </w:t>
      </w:r>
      <w:r w:rsidRPr="00DA3743">
        <w:t xml:space="preserve">it-terapiji flimkien ma’ </w:t>
      </w:r>
      <w:r w:rsidR="001D69AE" w:rsidRPr="00DA3743">
        <w:t>WEZENLA</w:t>
      </w:r>
      <w:r w:rsidRPr="00DA3743">
        <w:t xml:space="preserve"> għadu ma ġiex investigat. Madankollu huwa possibbli li dan jista’ jżid iċ</w:t>
      </w:r>
      <w:r w:rsidRPr="00DA3743">
        <w:noBreakHyphen/>
        <w:t>ċans ta’ mard relatat ma’ sistema immuni aktar dgħajfa.</w:t>
      </w:r>
    </w:p>
    <w:p w14:paraId="0AFA0C0F" w14:textId="2EF23058" w:rsidR="00297608" w:rsidRPr="00DA3743" w:rsidRDefault="00297608" w:rsidP="006902F7">
      <w:pPr>
        <w:numPr>
          <w:ilvl w:val="0"/>
          <w:numId w:val="22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qed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tieħu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ġieli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ħadt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injezzjonijiet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biex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jikkuraw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allerġiji</w:t>
      </w:r>
      <w:r w:rsidRPr="00DA3743">
        <w:rPr>
          <w:b/>
          <w:spacing w:val="-1"/>
        </w:rPr>
        <w:t xml:space="preserve"> </w:t>
      </w:r>
      <w:r w:rsidRPr="00DA3743">
        <w:t>–</w:t>
      </w:r>
      <w:r w:rsidRPr="00DA3743">
        <w:rPr>
          <w:spacing w:val="-2"/>
        </w:rPr>
        <w:t xml:space="preserve"> </w:t>
      </w:r>
      <w:r w:rsidRPr="00DA3743">
        <w:t>mhuwiex</w:t>
      </w:r>
      <w:r w:rsidRPr="00DA3743">
        <w:rPr>
          <w:spacing w:val="-4"/>
        </w:rPr>
        <w:t xml:space="preserve"> </w:t>
      </w:r>
      <w:r w:rsidRPr="00DA3743">
        <w:t>magħruf</w:t>
      </w:r>
      <w:r w:rsidRPr="00DA3743">
        <w:rPr>
          <w:spacing w:val="-3"/>
        </w:rPr>
        <w:t xml:space="preserve"> </w:t>
      </w:r>
      <w:r w:rsidRPr="00DA3743">
        <w:t xml:space="preserve">jekk </w:t>
      </w:r>
      <w:r w:rsidR="001D69AE" w:rsidRPr="00DA3743">
        <w:t>WEZENLA</w:t>
      </w:r>
      <w:r w:rsidRPr="00DA3743">
        <w:t xml:space="preserve"> jistax jaffettwahom.</w:t>
      </w:r>
    </w:p>
    <w:p w14:paraId="35AD4F86" w14:textId="184CACBC" w:rsidR="00297608" w:rsidRPr="00DA3743" w:rsidRDefault="00297608" w:rsidP="006902F7">
      <w:pPr>
        <w:numPr>
          <w:ilvl w:val="0"/>
          <w:numId w:val="22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65 sena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iktar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–</w:t>
      </w:r>
      <w:r w:rsidRPr="00DA3743">
        <w:rPr>
          <w:b/>
          <w:spacing w:val="-6"/>
        </w:rPr>
        <w:t xml:space="preserve"> </w:t>
      </w:r>
      <w:r w:rsidRPr="00DA3743">
        <w:t>jista’</w:t>
      </w:r>
      <w:r w:rsidRPr="00DA3743">
        <w:rPr>
          <w:spacing w:val="-4"/>
        </w:rPr>
        <w:t xml:space="preserve"> </w:t>
      </w:r>
      <w:r w:rsidRPr="00DA3743">
        <w:t>jkun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jkun</w:t>
      </w:r>
      <w:r w:rsidRPr="00DA3743">
        <w:rPr>
          <w:spacing w:val="-4"/>
        </w:rPr>
        <w:t xml:space="preserve"> </w:t>
      </w:r>
      <w:r w:rsidRPr="00DA3743">
        <w:t>aktar</w:t>
      </w:r>
      <w:r w:rsidRPr="00DA3743">
        <w:rPr>
          <w:spacing w:val="-4"/>
        </w:rPr>
        <w:t xml:space="preserve"> </w:t>
      </w:r>
      <w:r w:rsidRPr="00DA3743">
        <w:t>probabbli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int</w:t>
      </w:r>
      <w:r w:rsidRPr="00DA3743">
        <w:rPr>
          <w:spacing w:val="-4"/>
        </w:rPr>
        <w:t xml:space="preserve"> </w:t>
      </w:r>
      <w:r w:rsidRPr="00DA3743">
        <w:t>tieħu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infezzjonijiet</w:t>
      </w:r>
    </w:p>
    <w:p w14:paraId="54D0AABC" w14:textId="77777777" w:rsidR="00297608" w:rsidRPr="00DA3743" w:rsidRDefault="00297608" w:rsidP="006902F7">
      <w:pPr>
        <w:suppressAutoHyphens/>
      </w:pPr>
    </w:p>
    <w:p w14:paraId="6432CD14" w14:textId="4B43EF3A" w:rsidR="00297608" w:rsidRPr="00DA3743" w:rsidRDefault="00297608" w:rsidP="006902F7">
      <w:pPr>
        <w:suppressAutoHyphens/>
      </w:pPr>
      <w:r w:rsidRPr="00DA3743">
        <w:t>Jekk</w:t>
      </w:r>
      <w:r w:rsidRPr="00DA3743">
        <w:rPr>
          <w:spacing w:val="-1"/>
        </w:rPr>
        <w:t xml:space="preserve"> </w:t>
      </w:r>
      <w:r w:rsidRPr="00DA3743">
        <w:t>m’intix</w:t>
      </w:r>
      <w:r w:rsidRPr="00DA3743">
        <w:rPr>
          <w:spacing w:val="-4"/>
        </w:rPr>
        <w:t xml:space="preserve"> </w:t>
      </w:r>
      <w:r w:rsidRPr="00DA3743">
        <w:t>ċert/a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xi</w:t>
      </w:r>
      <w:r w:rsidRPr="00DA3743">
        <w:rPr>
          <w:spacing w:val="-2"/>
        </w:rPr>
        <w:t xml:space="preserve"> </w:t>
      </w:r>
      <w:r w:rsidRPr="00DA3743">
        <w:t>waħda</w:t>
      </w:r>
      <w:r w:rsidRPr="00DA3743">
        <w:rPr>
          <w:spacing w:val="-2"/>
        </w:rPr>
        <w:t xml:space="preserve"> </w:t>
      </w:r>
      <w:r w:rsidRPr="00DA3743">
        <w:t>minn</w:t>
      </w:r>
      <w:r w:rsidRPr="00DA3743">
        <w:rPr>
          <w:spacing w:val="-2"/>
        </w:rPr>
        <w:t xml:space="preserve"> </w:t>
      </w:r>
      <w:r w:rsidRPr="00DA3743">
        <w:t>dawn</w:t>
      </w:r>
      <w:r w:rsidRPr="00DA3743">
        <w:rPr>
          <w:spacing w:val="-2"/>
        </w:rPr>
        <w:t xml:space="preserve"> </w:t>
      </w:r>
      <w:r w:rsidRPr="00DA3743">
        <w:t>t’hawn</w:t>
      </w:r>
      <w:r w:rsidRPr="00DA3743">
        <w:rPr>
          <w:spacing w:val="-2"/>
        </w:rPr>
        <w:t xml:space="preserve"> </w:t>
      </w:r>
      <w:r w:rsidRPr="00DA3743">
        <w:t>fuq</w:t>
      </w:r>
      <w:r w:rsidRPr="00DA3743">
        <w:rPr>
          <w:spacing w:val="-2"/>
        </w:rPr>
        <w:t xml:space="preserve"> </w:t>
      </w:r>
      <w:r w:rsidRPr="00DA3743">
        <w:t>tapplikax</w:t>
      </w:r>
      <w:r w:rsidRPr="00DA3743">
        <w:rPr>
          <w:spacing w:val="-2"/>
        </w:rPr>
        <w:t xml:space="preserve"> </w:t>
      </w:r>
      <w:r w:rsidRPr="00DA3743">
        <w:t>għalik,</w:t>
      </w:r>
      <w:r w:rsidRPr="00DA3743">
        <w:rPr>
          <w:spacing w:val="-2"/>
        </w:rPr>
        <w:t xml:space="preserve"> </w:t>
      </w:r>
      <w:r w:rsidRPr="00DA3743">
        <w:t>kellem</w:t>
      </w:r>
      <w:r w:rsidRPr="00DA3743">
        <w:rPr>
          <w:spacing w:val="-2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lill</w:t>
      </w:r>
      <w:r w:rsidRPr="00DA3743">
        <w:noBreakHyphen/>
        <w:t xml:space="preserve">ispiżjar tiegħek qabel tuża </w:t>
      </w:r>
      <w:r w:rsidR="001D69AE" w:rsidRPr="00DA3743">
        <w:t>WEZENLA</w:t>
      </w:r>
      <w:r w:rsidRPr="00DA3743">
        <w:t>.</w:t>
      </w:r>
    </w:p>
    <w:p w14:paraId="0BF26FDB" w14:textId="77777777" w:rsidR="00297608" w:rsidRPr="00DA3743" w:rsidRDefault="00297608" w:rsidP="006902F7">
      <w:pPr>
        <w:suppressAutoHyphens/>
      </w:pPr>
    </w:p>
    <w:p w14:paraId="6EB9D423" w14:textId="77777777" w:rsidR="00297608" w:rsidRPr="00DA3743" w:rsidRDefault="00297608" w:rsidP="006902F7">
      <w:pPr>
        <w:suppressAutoHyphens/>
      </w:pPr>
      <w:r w:rsidRPr="00DA3743">
        <w:t>Xi pazjenti esperjenzaw reazzjonijiet bħal lupus li jinkludu lupus tal-ġilda jew sindrome bħal lupus waqt trattament b’ustekinumab. Kellem lit-tabib tiegħek minnufih jekk tesperjenza raxx aħmar, imtella’,</w:t>
      </w:r>
      <w:r w:rsidRPr="00DA3743">
        <w:rPr>
          <w:spacing w:val="-3"/>
        </w:rPr>
        <w:t xml:space="preserve"> </w:t>
      </w:r>
      <w:r w:rsidRPr="00DA3743">
        <w:t>bil-qxur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kultant</w:t>
      </w:r>
      <w:r w:rsidRPr="00DA3743">
        <w:rPr>
          <w:spacing w:val="-3"/>
        </w:rPr>
        <w:t xml:space="preserve"> </w:t>
      </w:r>
      <w:r w:rsidRPr="00DA3743">
        <w:t>b’bordura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skura,</w:t>
      </w:r>
      <w:r w:rsidRPr="00DA3743">
        <w:rPr>
          <w:spacing w:val="-3"/>
        </w:rPr>
        <w:t xml:space="preserve"> </w:t>
      </w:r>
      <w:r w:rsidRPr="00DA3743">
        <w:t>f’partijiet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huma</w:t>
      </w:r>
      <w:r w:rsidRPr="00DA3743">
        <w:rPr>
          <w:spacing w:val="-2"/>
        </w:rPr>
        <w:t xml:space="preserve"> </w:t>
      </w:r>
      <w:r w:rsidRPr="00DA3743">
        <w:t>esposti</w:t>
      </w:r>
      <w:r w:rsidRPr="00DA3743">
        <w:rPr>
          <w:spacing w:val="-2"/>
        </w:rPr>
        <w:t xml:space="preserve"> </w:t>
      </w:r>
      <w:r w:rsidRPr="00DA3743">
        <w:t>għax-xemx</w:t>
      </w:r>
      <w:r w:rsidRPr="00DA3743">
        <w:rPr>
          <w:spacing w:val="-1"/>
        </w:rPr>
        <w:t xml:space="preserve"> </w:t>
      </w:r>
      <w:r w:rsidRPr="00DA3743">
        <w:t>jew b’uġigħ fil-ġogi.</w:t>
      </w:r>
    </w:p>
    <w:p w14:paraId="6A0C29AA" w14:textId="77777777" w:rsidR="00297608" w:rsidRPr="00DA3743" w:rsidRDefault="00297608" w:rsidP="006902F7">
      <w:pPr>
        <w:suppressAutoHyphens/>
      </w:pPr>
    </w:p>
    <w:p w14:paraId="6FA74EC6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Attakk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tal-qalb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attakki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puplesija</w:t>
      </w:r>
    </w:p>
    <w:p w14:paraId="0085F0FA" w14:textId="32FF8F99" w:rsidR="00297608" w:rsidRPr="00DA3743" w:rsidRDefault="00297608" w:rsidP="006902F7">
      <w:pPr>
        <w:suppressAutoHyphens/>
      </w:pPr>
      <w:r w:rsidRPr="00DA3743">
        <w:t xml:space="preserve">Attakk tal-qalb u attakki ta’ puplesija ġew osservati fi studju f’pazjenti bi psorijasi ttrattati bi </w:t>
      </w:r>
      <w:r w:rsidR="001D69AE" w:rsidRPr="00DA3743">
        <w:t>WEZENLA</w:t>
      </w:r>
      <w:r w:rsidRPr="00DA3743">
        <w:t>. It-tabib tiegħek se jiċċekkja regolarment il-fatturi ta’ riskju tiegħek għal attakk tal-qalb u attakk ta’ puplesija</w:t>
      </w:r>
      <w:r w:rsidRPr="00DA3743">
        <w:rPr>
          <w:spacing w:val="-3"/>
        </w:rPr>
        <w:t xml:space="preserve"> </w:t>
      </w:r>
      <w:r w:rsidRPr="00DA3743">
        <w:t>sabiex</w:t>
      </w:r>
      <w:r w:rsidRPr="00DA3743">
        <w:rPr>
          <w:spacing w:val="-3"/>
        </w:rPr>
        <w:t xml:space="preserve"> </w:t>
      </w:r>
      <w:r w:rsidRPr="00DA3743">
        <w:t>jiżgura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jiġu</w:t>
      </w:r>
      <w:r w:rsidRPr="00DA3743">
        <w:rPr>
          <w:spacing w:val="-3"/>
        </w:rPr>
        <w:t xml:space="preserve"> </w:t>
      </w:r>
      <w:r w:rsidRPr="00DA3743">
        <w:t>ttrattati</w:t>
      </w:r>
      <w:r w:rsidRPr="00DA3743">
        <w:rPr>
          <w:spacing w:val="-3"/>
        </w:rPr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xieraq.</w:t>
      </w:r>
      <w:r w:rsidRPr="00DA3743">
        <w:rPr>
          <w:spacing w:val="-3"/>
        </w:rPr>
        <w:t xml:space="preserve"> </w:t>
      </w:r>
      <w:r w:rsidRPr="00DA3743">
        <w:t>Fittex</w:t>
      </w:r>
      <w:r w:rsidRPr="00DA3743">
        <w:rPr>
          <w:spacing w:val="-3"/>
        </w:rPr>
        <w:t xml:space="preserve"> </w:t>
      </w:r>
      <w:r w:rsidRPr="00DA3743">
        <w:t>attenzjoni</w:t>
      </w:r>
      <w:r w:rsidRPr="00DA3743">
        <w:rPr>
          <w:spacing w:val="-3"/>
        </w:rPr>
        <w:t xml:space="preserve"> </w:t>
      </w:r>
      <w:r w:rsidRPr="00DA3743">
        <w:t>medika</w:t>
      </w:r>
      <w:r w:rsidRPr="00DA3743">
        <w:rPr>
          <w:spacing w:val="-3"/>
        </w:rPr>
        <w:t xml:space="preserve"> </w:t>
      </w:r>
      <w:r w:rsidRPr="00DA3743">
        <w:t>minnufih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tiżviluppa wġigħ fis-sider, dgħufija jew sensazzjoni mhux normali f’naħa waħda ta’ ġismek, wiċċ li jidbiel, jew abnormalitajiet fit-taħdit jew fil-vista.</w:t>
      </w:r>
    </w:p>
    <w:p w14:paraId="2D7A61CA" w14:textId="77777777" w:rsidR="00297608" w:rsidRPr="00DA3743" w:rsidRDefault="00297608" w:rsidP="006902F7">
      <w:pPr>
        <w:suppressAutoHyphens/>
      </w:pPr>
    </w:p>
    <w:p w14:paraId="4B065A59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Tfal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2"/>
        </w:rPr>
        <w:t xml:space="preserve"> adoloxxenti</w:t>
      </w:r>
    </w:p>
    <w:p w14:paraId="4DC4F71D" w14:textId="758842AE" w:rsidR="00297608" w:rsidRPr="00DA3743" w:rsidRDefault="001D69AE" w:rsidP="006902F7">
      <w:pPr>
        <w:suppressAutoHyphens/>
      </w:pPr>
      <w:bookmarkStart w:id="17" w:name="_Hlk201043658"/>
      <w:r w:rsidRPr="00DA3743">
        <w:t>WEZENLA</w:t>
      </w:r>
      <w:r w:rsidR="00297608" w:rsidRPr="00DA3743">
        <w:rPr>
          <w:spacing w:val="-3"/>
        </w:rPr>
        <w:t xml:space="preserve"> </w:t>
      </w:r>
      <w:r w:rsidR="00297608" w:rsidRPr="00DA3743">
        <w:t>mhuwiex</w:t>
      </w:r>
      <w:r w:rsidR="00297608" w:rsidRPr="00DA3743">
        <w:rPr>
          <w:spacing w:val="-3"/>
        </w:rPr>
        <w:t xml:space="preserve"> </w:t>
      </w:r>
      <w:r w:rsidR="00297608" w:rsidRPr="00DA3743">
        <w:t>irrakkomandat</w:t>
      </w:r>
      <w:r w:rsidR="00297608" w:rsidRPr="00DA3743">
        <w:rPr>
          <w:spacing w:val="-3"/>
        </w:rPr>
        <w:t xml:space="preserve"> </w:t>
      </w:r>
      <w:r w:rsidR="00297608" w:rsidRPr="00DA3743">
        <w:t>biex</w:t>
      </w:r>
      <w:r w:rsidR="00297608" w:rsidRPr="00DA3743">
        <w:rPr>
          <w:spacing w:val="-3"/>
        </w:rPr>
        <w:t xml:space="preserve"> </w:t>
      </w:r>
      <w:r w:rsidR="00297608" w:rsidRPr="00DA3743">
        <w:t>jintuża</w:t>
      </w:r>
      <w:r w:rsidR="00297608" w:rsidRPr="00DA3743">
        <w:rPr>
          <w:spacing w:val="-3"/>
        </w:rPr>
        <w:t xml:space="preserve"> </w:t>
      </w:r>
      <w:r w:rsidR="00297608" w:rsidRPr="00DA3743">
        <w:t>fi</w:t>
      </w:r>
      <w:r w:rsidR="00297608" w:rsidRPr="00DA3743">
        <w:rPr>
          <w:spacing w:val="-3"/>
        </w:rPr>
        <w:t xml:space="preserve"> </w:t>
      </w:r>
      <w:r w:rsidR="00297608" w:rsidRPr="00DA3743">
        <w:t>tfal</w:t>
      </w:r>
      <w:r w:rsidR="00297608" w:rsidRPr="00DA3743">
        <w:rPr>
          <w:spacing w:val="-3"/>
        </w:rPr>
        <w:t xml:space="preserve"> </w:t>
      </w:r>
      <w:r w:rsidR="00FA48D1">
        <w:t xml:space="preserve">li jiżnu inqas minn 40 kg bil-marda ta’ Crohn </w:t>
      </w:r>
      <w:r w:rsidR="00297608" w:rsidRPr="00DA3743">
        <w:t>peress li ma ġiex studjat f’dan il-grupp.</w:t>
      </w:r>
    </w:p>
    <w:bookmarkEnd w:id="17"/>
    <w:p w14:paraId="1848EF8D" w14:textId="77777777" w:rsidR="00297608" w:rsidRPr="00DA3743" w:rsidRDefault="00297608" w:rsidP="006902F7">
      <w:pPr>
        <w:suppressAutoHyphens/>
      </w:pPr>
    </w:p>
    <w:p w14:paraId="411AA9CC" w14:textId="7BE66690" w:rsidR="00297608" w:rsidRPr="00DA3743" w:rsidRDefault="00297608" w:rsidP="006902F7">
      <w:pPr>
        <w:suppressAutoHyphens/>
        <w:rPr>
          <w:b/>
          <w:bCs/>
        </w:rPr>
      </w:pPr>
      <w:r w:rsidRPr="00DA3743">
        <w:rPr>
          <w:b/>
          <w:bCs/>
        </w:rPr>
        <w:t>Mediċini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oħra,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tilqim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="001D69AE" w:rsidRPr="00DA3743">
        <w:rPr>
          <w:b/>
          <w:bCs/>
          <w:spacing w:val="-2"/>
        </w:rPr>
        <w:t>WEZENLA</w:t>
      </w:r>
    </w:p>
    <w:p w14:paraId="36F0CC14" w14:textId="77777777" w:rsidR="00297608" w:rsidRPr="00DA3743" w:rsidRDefault="00297608" w:rsidP="006902F7">
      <w:pPr>
        <w:suppressAutoHyphens/>
      </w:pPr>
      <w:r w:rsidRPr="00DA3743">
        <w:t>Għid</w:t>
      </w:r>
      <w:r w:rsidRPr="00DA3743">
        <w:rPr>
          <w:spacing w:val="-7"/>
        </w:rPr>
        <w:t xml:space="preserve"> </w:t>
      </w:r>
      <w:r w:rsidRPr="00DA3743">
        <w:t>lit-tabib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lill-ispiżjar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tiegħek:</w:t>
      </w:r>
    </w:p>
    <w:p w14:paraId="4ED1F45B" w14:textId="669349BB" w:rsidR="00297608" w:rsidRPr="00DA3743" w:rsidRDefault="00297608" w:rsidP="006902F7">
      <w:pPr>
        <w:numPr>
          <w:ilvl w:val="0"/>
          <w:numId w:val="23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qed</w:t>
      </w:r>
      <w:r w:rsidRPr="00DA3743">
        <w:rPr>
          <w:spacing w:val="-5"/>
        </w:rPr>
        <w:t xml:space="preserve"> </w:t>
      </w:r>
      <w:r w:rsidRPr="00DA3743">
        <w:t>tieħu,</w:t>
      </w:r>
      <w:r w:rsidRPr="00DA3743">
        <w:rPr>
          <w:spacing w:val="-5"/>
        </w:rPr>
        <w:t xml:space="preserve"> </w:t>
      </w:r>
      <w:r w:rsidRPr="00DA3743">
        <w:t>ħadt</w:t>
      </w:r>
      <w:r w:rsidRPr="00DA3743">
        <w:rPr>
          <w:spacing w:val="-5"/>
        </w:rPr>
        <w:t xml:space="preserve"> </w:t>
      </w:r>
      <w:r w:rsidRPr="00DA3743">
        <w:t>riċentement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tista’</w:t>
      </w:r>
      <w:r w:rsidRPr="00DA3743">
        <w:rPr>
          <w:spacing w:val="-5"/>
        </w:rPr>
        <w:t xml:space="preserve"> </w:t>
      </w:r>
      <w:r w:rsidRPr="00DA3743">
        <w:t>tieħu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5"/>
        </w:rPr>
        <w:t xml:space="preserve"> </w:t>
      </w:r>
      <w:r w:rsidRPr="00DA3743">
        <w:t>mediċini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oħra.</w:t>
      </w:r>
    </w:p>
    <w:p w14:paraId="67981FC6" w14:textId="13F372AB" w:rsidR="00297608" w:rsidRPr="00DA3743" w:rsidRDefault="00297608" w:rsidP="006902F7">
      <w:pPr>
        <w:numPr>
          <w:ilvl w:val="0"/>
          <w:numId w:val="23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riċentement</w:t>
      </w:r>
      <w:r w:rsidRPr="00DA3743">
        <w:rPr>
          <w:spacing w:val="-5"/>
        </w:rPr>
        <w:t xml:space="preserve"> </w:t>
      </w:r>
      <w:r w:rsidRPr="00DA3743">
        <w:t>ħadt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se</w:t>
      </w:r>
      <w:r w:rsidRPr="00DA3743">
        <w:rPr>
          <w:spacing w:val="-5"/>
        </w:rPr>
        <w:t xml:space="preserve"> </w:t>
      </w:r>
      <w:r w:rsidRPr="00DA3743">
        <w:t>tieħu</w:t>
      </w:r>
      <w:r w:rsidRPr="00DA3743">
        <w:rPr>
          <w:spacing w:val="-5"/>
        </w:rPr>
        <w:t xml:space="preserve"> </w:t>
      </w:r>
      <w:r w:rsidRPr="00DA3743">
        <w:t>tilqima.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5"/>
        </w:rPr>
        <w:t xml:space="preserve"> </w:t>
      </w:r>
      <w:r w:rsidRPr="00DA3743">
        <w:t>tipi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tilqim</w:t>
      </w:r>
      <w:r w:rsidRPr="00DA3743">
        <w:rPr>
          <w:spacing w:val="-5"/>
        </w:rPr>
        <w:t xml:space="preserve"> </w:t>
      </w:r>
      <w:r w:rsidRPr="00DA3743">
        <w:t>(tilqim</w:t>
      </w:r>
      <w:r w:rsidRPr="00DA3743">
        <w:rPr>
          <w:spacing w:val="-5"/>
        </w:rPr>
        <w:t xml:space="preserve"> </w:t>
      </w:r>
      <w:r w:rsidRPr="00DA3743">
        <w:t>b’vajrus</w:t>
      </w:r>
      <w:r w:rsidRPr="00DA3743">
        <w:rPr>
          <w:spacing w:val="-4"/>
        </w:rPr>
        <w:t xml:space="preserve"> </w:t>
      </w:r>
      <w:r w:rsidRPr="00DA3743">
        <w:rPr>
          <w:spacing w:val="-5"/>
        </w:rPr>
        <w:t>ħaj</w:t>
      </w:r>
      <w:r w:rsidRPr="00DA3743">
        <w:t xml:space="preserve"> imma</w:t>
      </w:r>
      <w:r w:rsidRPr="00DA3743">
        <w:rPr>
          <w:spacing w:val="-6"/>
        </w:rPr>
        <w:t xml:space="preserve"> mg</w:t>
      </w:r>
      <w:r w:rsidRPr="00DA3743">
        <w:t>ħaxxex)</w:t>
      </w:r>
      <w:r w:rsidRPr="00DA3743">
        <w:rPr>
          <w:spacing w:val="-7"/>
        </w:rPr>
        <w:t xml:space="preserve"> </w:t>
      </w:r>
      <w:r w:rsidRPr="00DA3743">
        <w:t>m’għandhomx</w:t>
      </w:r>
      <w:r w:rsidRPr="00DA3743">
        <w:rPr>
          <w:spacing w:val="-6"/>
        </w:rPr>
        <w:t xml:space="preserve"> </w:t>
      </w:r>
      <w:r w:rsidRPr="00DA3743">
        <w:t>jingħataw</w:t>
      </w:r>
      <w:r w:rsidRPr="00DA3743">
        <w:rPr>
          <w:spacing w:val="-6"/>
        </w:rPr>
        <w:t xml:space="preserve"> </w:t>
      </w:r>
      <w:r w:rsidRPr="00DA3743">
        <w:t>waqt</w:t>
      </w:r>
      <w:r w:rsidRPr="00DA3743">
        <w:rPr>
          <w:spacing w:val="-7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tuża</w:t>
      </w:r>
      <w:r w:rsidRPr="00DA3743">
        <w:rPr>
          <w:spacing w:val="-6"/>
        </w:rPr>
        <w:t xml:space="preserve"> </w:t>
      </w:r>
      <w:r w:rsidR="001D69AE" w:rsidRPr="00DA3743">
        <w:rPr>
          <w:spacing w:val="-2"/>
        </w:rPr>
        <w:t>WEZENLA</w:t>
      </w:r>
      <w:r w:rsidRPr="00DA3743">
        <w:rPr>
          <w:spacing w:val="-2"/>
        </w:rPr>
        <w:t>.</w:t>
      </w:r>
    </w:p>
    <w:p w14:paraId="5207CB2A" w14:textId="0163B142" w:rsidR="00297608" w:rsidRPr="00DA3743" w:rsidRDefault="00297608" w:rsidP="006902F7">
      <w:pPr>
        <w:numPr>
          <w:ilvl w:val="0"/>
          <w:numId w:val="23"/>
        </w:numPr>
        <w:suppressAutoHyphens/>
        <w:ind w:left="567" w:hanging="567"/>
      </w:pPr>
      <w:r w:rsidRPr="00DA3743">
        <w:lastRenderedPageBreak/>
        <w:t>Jekk</w:t>
      </w:r>
      <w:r w:rsidRPr="00DA3743">
        <w:rPr>
          <w:spacing w:val="-4"/>
        </w:rPr>
        <w:t xml:space="preserve"> </w:t>
      </w:r>
      <w:r w:rsidRPr="00DA3743">
        <w:t>irċevejt</w:t>
      </w:r>
      <w:r w:rsidRPr="00DA3743">
        <w:rPr>
          <w:spacing w:val="-4"/>
        </w:rPr>
        <w:t xml:space="preserve"> </w:t>
      </w:r>
      <w:r w:rsidR="001D69AE" w:rsidRPr="00DA3743">
        <w:t>WEZENLA</w:t>
      </w:r>
      <w:r w:rsidRPr="00DA3743">
        <w:rPr>
          <w:spacing w:val="-4"/>
        </w:rPr>
        <w:t xml:space="preserve"> </w:t>
      </w:r>
      <w:r w:rsidRPr="00DA3743">
        <w:t>waqt</w:t>
      </w:r>
      <w:r w:rsidRPr="00DA3743">
        <w:rPr>
          <w:spacing w:val="-4"/>
        </w:rPr>
        <w:t xml:space="preserve"> </w:t>
      </w:r>
      <w:r w:rsidRPr="00DA3743">
        <w:t>it-tqala,</w:t>
      </w:r>
      <w:r w:rsidRPr="00DA3743">
        <w:rPr>
          <w:spacing w:val="-2"/>
        </w:rPr>
        <w:t xml:space="preserve"> </w:t>
      </w:r>
      <w:r w:rsidRPr="00DA3743">
        <w:t>għid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tat-tarbija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>dwar</w:t>
      </w:r>
      <w:r w:rsidRPr="00DA3743">
        <w:rPr>
          <w:spacing w:val="-4"/>
        </w:rPr>
        <w:t xml:space="preserve"> </w:t>
      </w:r>
      <w:r w:rsidRPr="00DA3743">
        <w:t>it-trattament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3"/>
        </w:rPr>
        <w:t xml:space="preserve"> </w:t>
      </w:r>
      <w:r w:rsidRPr="00DA3743">
        <w:t xml:space="preserve">ta’ </w:t>
      </w:r>
      <w:r w:rsidR="001D69AE" w:rsidRPr="00DA3743">
        <w:t>WEZENLA</w:t>
      </w:r>
      <w:r w:rsidRPr="00DA3743">
        <w:t xml:space="preserve"> qabel it-tarbija tirċievi kwalunkwe vaċċin, inkluż vaċċini ħajjin, bħall-vaċċin tal-BCG (użat għall-prevenzjoni tat-tuberkulożi). Vaċċini ħajjin mhumiex rakkomandati għat-tarbija tiegħek </w:t>
      </w:r>
      <w:r w:rsidR="001073BC" w:rsidRPr="008119B3">
        <w:t xml:space="preserve">fl-ewwel </w:t>
      </w:r>
      <w:r w:rsidR="001073BC">
        <w:t>tnax</w:t>
      </w:r>
      <w:r w:rsidR="00AB5E91">
        <w:t>-</w:t>
      </w:r>
      <w:r w:rsidR="001073BC">
        <w:t>il xahar</w:t>
      </w:r>
      <w:r w:rsidR="001073BC" w:rsidRPr="008119B3">
        <w:t xml:space="preserve"> </w:t>
      </w:r>
      <w:r w:rsidRPr="00DA3743">
        <w:t xml:space="preserve">wara t-twelid jekk irċevejt </w:t>
      </w:r>
      <w:r w:rsidR="001D69AE" w:rsidRPr="00DA3743">
        <w:t>WEZENLA</w:t>
      </w:r>
      <w:r w:rsidRPr="00DA3743">
        <w:t xml:space="preserve"> waqt it-tqala ħlief jekk it-tabib tat</w:t>
      </w:r>
      <w:r w:rsidRPr="00DA3743">
        <w:noBreakHyphen/>
        <w:t>tarbija</w:t>
      </w:r>
      <w:r w:rsidRPr="00DA3743">
        <w:rPr>
          <w:spacing w:val="-7"/>
        </w:rPr>
        <w:t xml:space="preserve"> </w:t>
      </w:r>
      <w:r w:rsidRPr="00DA3743">
        <w:t>tiegħek</w:t>
      </w:r>
      <w:r w:rsidRPr="00DA3743">
        <w:rPr>
          <w:spacing w:val="-7"/>
        </w:rPr>
        <w:t xml:space="preserve"> </w:t>
      </w:r>
      <w:r w:rsidRPr="00DA3743">
        <w:t>jirrakkomanda</w:t>
      </w:r>
      <w:r w:rsidRPr="00DA3743">
        <w:rPr>
          <w:spacing w:val="-7"/>
        </w:rPr>
        <w:t xml:space="preserve"> </w:t>
      </w:r>
      <w:r w:rsidRPr="00DA3743">
        <w:t>b’mod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ieħor.</w:t>
      </w:r>
    </w:p>
    <w:p w14:paraId="1009FB1A" w14:textId="77777777" w:rsidR="00297608" w:rsidRPr="00DA3743" w:rsidRDefault="00297608" w:rsidP="006902F7">
      <w:pPr>
        <w:suppressAutoHyphens/>
      </w:pPr>
    </w:p>
    <w:p w14:paraId="69F2DD0C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Tqala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  <w:spacing w:val="-2"/>
        </w:rPr>
        <w:t>treddigħ</w:t>
      </w:r>
    </w:p>
    <w:p w14:paraId="622B41DB" w14:textId="77777777" w:rsidR="001073BC" w:rsidRDefault="001073BC" w:rsidP="001073BC">
      <w:pPr>
        <w:numPr>
          <w:ilvl w:val="1"/>
          <w:numId w:val="24"/>
        </w:numPr>
        <w:suppressAutoHyphens/>
        <w:ind w:left="567" w:hanging="567"/>
      </w:pPr>
      <w:r w:rsidRPr="00BB6738">
        <w:t>Jekk inti tqila, taħseb li tista’ tkun tqila jew qed tippjana li jkollok tarbija, staqsi lit-tabib tiegħek</w:t>
      </w:r>
      <w:r>
        <w:t xml:space="preserve"> </w:t>
      </w:r>
      <w:r w:rsidRPr="00660875">
        <w:t>għal parir qabel tieħu din il-mediċina.</w:t>
      </w:r>
    </w:p>
    <w:p w14:paraId="308A4FE4" w14:textId="77777777" w:rsidR="001073BC" w:rsidRPr="005E3AC5" w:rsidRDefault="001073BC" w:rsidP="001073BC">
      <w:pPr>
        <w:numPr>
          <w:ilvl w:val="1"/>
          <w:numId w:val="24"/>
        </w:numPr>
        <w:suppressAutoHyphens/>
        <w:ind w:left="567" w:hanging="567"/>
        <w:rPr>
          <w:spacing w:val="-2"/>
        </w:rPr>
      </w:pPr>
      <w:r w:rsidRPr="006B035E">
        <w:t>Ma ġiex osservat riskju akbar ta’ difetti tat-twelid fi trabi esposti għal WEZENLA fil-ġuf.</w:t>
      </w:r>
      <w:r>
        <w:t xml:space="preserve"> </w:t>
      </w:r>
      <w:r w:rsidRPr="006B035E">
        <w:t xml:space="preserve">Madankollu, hemm esperjenza limitata bi WEZENLA f’nisa tqal. Għalhekk huwa </w:t>
      </w:r>
      <w:r w:rsidRPr="008119B3">
        <w:t xml:space="preserve">preferribli li tevita l-użu ta’ </w:t>
      </w:r>
      <w:r>
        <w:t>WEZENLA</w:t>
      </w:r>
      <w:r w:rsidRPr="008119B3">
        <w:t xml:space="preserve"> waqt it-tqala. </w:t>
      </w:r>
    </w:p>
    <w:p w14:paraId="4527B5CB" w14:textId="77777777" w:rsidR="001073BC" w:rsidRPr="008119B3" w:rsidRDefault="001073BC" w:rsidP="001073BC">
      <w:pPr>
        <w:numPr>
          <w:ilvl w:val="0"/>
          <w:numId w:val="120"/>
        </w:numPr>
        <w:suppressAutoHyphens/>
        <w:ind w:left="567" w:hanging="567"/>
      </w:pPr>
      <w:r w:rsidRPr="008119B3">
        <w:t>Jekk</w:t>
      </w:r>
      <w:r w:rsidRPr="008119B3">
        <w:rPr>
          <w:spacing w:val="-2"/>
        </w:rPr>
        <w:t xml:space="preserve"> </w:t>
      </w:r>
      <w:r w:rsidRPr="008119B3">
        <w:t>inti</w:t>
      </w:r>
      <w:r w:rsidRPr="008119B3">
        <w:rPr>
          <w:spacing w:val="-2"/>
        </w:rPr>
        <w:t xml:space="preserve"> </w:t>
      </w:r>
      <w:r w:rsidRPr="008119B3">
        <w:t>mara</w:t>
      </w:r>
      <w:r w:rsidRPr="008119B3">
        <w:rPr>
          <w:spacing w:val="-2"/>
        </w:rPr>
        <w:t xml:space="preserve"> </w:t>
      </w:r>
      <w:r w:rsidRPr="008119B3">
        <w:t>li</w:t>
      </w:r>
      <w:r w:rsidRPr="008119B3">
        <w:rPr>
          <w:spacing w:val="-2"/>
        </w:rPr>
        <w:t xml:space="preserve"> </w:t>
      </w:r>
      <w:r w:rsidRPr="008119B3">
        <w:t>jista’</w:t>
      </w:r>
      <w:r w:rsidRPr="008119B3">
        <w:rPr>
          <w:spacing w:val="-2"/>
        </w:rPr>
        <w:t xml:space="preserve"> </w:t>
      </w:r>
      <w:r w:rsidRPr="008119B3">
        <w:t>jkollok</w:t>
      </w:r>
      <w:r w:rsidRPr="008119B3">
        <w:rPr>
          <w:spacing w:val="-3"/>
        </w:rPr>
        <w:t xml:space="preserve"> </w:t>
      </w:r>
      <w:r w:rsidRPr="008119B3">
        <w:t>it-tfal,</w:t>
      </w:r>
      <w:r w:rsidRPr="008119B3">
        <w:rPr>
          <w:spacing w:val="-2"/>
        </w:rPr>
        <w:t xml:space="preserve"> </w:t>
      </w:r>
      <w:r w:rsidRPr="008119B3">
        <w:t>inti</w:t>
      </w:r>
      <w:r w:rsidRPr="008119B3">
        <w:rPr>
          <w:spacing w:val="-2"/>
        </w:rPr>
        <w:t xml:space="preserve"> </w:t>
      </w:r>
      <w:r w:rsidRPr="008119B3">
        <w:t>għandek</w:t>
      </w:r>
      <w:r w:rsidRPr="008119B3">
        <w:rPr>
          <w:spacing w:val="-2"/>
        </w:rPr>
        <w:t xml:space="preserve"> </w:t>
      </w:r>
      <w:r w:rsidRPr="008119B3">
        <w:t>tevita</w:t>
      </w:r>
      <w:r w:rsidRPr="008119B3">
        <w:rPr>
          <w:spacing w:val="-4"/>
        </w:rPr>
        <w:t xml:space="preserve"> </w:t>
      </w:r>
      <w:r w:rsidRPr="008119B3">
        <w:t>li</w:t>
      </w:r>
      <w:r w:rsidRPr="008119B3">
        <w:rPr>
          <w:spacing w:val="-2"/>
        </w:rPr>
        <w:t xml:space="preserve"> </w:t>
      </w:r>
      <w:r w:rsidRPr="008119B3">
        <w:t>tinqabad</w:t>
      </w:r>
      <w:r w:rsidRPr="008119B3">
        <w:rPr>
          <w:spacing w:val="-2"/>
        </w:rPr>
        <w:t xml:space="preserve"> </w:t>
      </w:r>
      <w:r w:rsidRPr="008119B3">
        <w:t>tqila</w:t>
      </w:r>
      <w:r w:rsidRPr="008119B3">
        <w:rPr>
          <w:spacing w:val="-2"/>
        </w:rPr>
        <w:t xml:space="preserve"> </w:t>
      </w:r>
      <w:r w:rsidRPr="008119B3">
        <w:t xml:space="preserve">u li tuża kontraċettivi xierqa waqt li tkun qed tuża </w:t>
      </w:r>
      <w:r>
        <w:t>WEZENLA</w:t>
      </w:r>
      <w:r w:rsidRPr="008119B3">
        <w:t xml:space="preserve"> u għal mill-anqas 15-il ġimgħa wara l</w:t>
      </w:r>
      <w:r>
        <w:noBreakHyphen/>
      </w:r>
      <w:r w:rsidRPr="008119B3">
        <w:t xml:space="preserve">aħħar kura bi </w:t>
      </w:r>
      <w:r>
        <w:t>WEZENLA</w:t>
      </w:r>
      <w:r w:rsidRPr="008119B3">
        <w:t>.</w:t>
      </w:r>
    </w:p>
    <w:p w14:paraId="1F761007" w14:textId="77777777" w:rsidR="001073BC" w:rsidRPr="008119B3" w:rsidRDefault="001073BC" w:rsidP="001073BC">
      <w:pPr>
        <w:numPr>
          <w:ilvl w:val="1"/>
          <w:numId w:val="24"/>
        </w:numPr>
        <w:suppressAutoHyphens/>
        <w:ind w:left="567" w:hanging="567"/>
      </w:pPr>
      <w:r>
        <w:t>WEZENLA</w:t>
      </w:r>
      <w:r w:rsidRPr="008119B3">
        <w:rPr>
          <w:spacing w:val="-7"/>
        </w:rPr>
        <w:t xml:space="preserve"> </w:t>
      </w:r>
      <w:r w:rsidRPr="008119B3">
        <w:t>jista’</w:t>
      </w:r>
      <w:r w:rsidRPr="008119B3">
        <w:rPr>
          <w:spacing w:val="-1"/>
        </w:rPr>
        <w:t xml:space="preserve"> </w:t>
      </w:r>
      <w:r w:rsidRPr="008119B3">
        <w:t>jgħaddi</w:t>
      </w:r>
      <w:r w:rsidRPr="008119B3">
        <w:rPr>
          <w:spacing w:val="-3"/>
        </w:rPr>
        <w:t xml:space="preserve"> </w:t>
      </w:r>
      <w:r w:rsidRPr="008119B3">
        <w:t>mill-plaċenta</w:t>
      </w:r>
      <w:r w:rsidRPr="008119B3">
        <w:rPr>
          <w:spacing w:val="-3"/>
        </w:rPr>
        <w:t xml:space="preserve"> </w:t>
      </w:r>
      <w:r w:rsidRPr="008119B3">
        <w:t>għat-tarbija</w:t>
      </w:r>
      <w:r w:rsidRPr="008119B3">
        <w:rPr>
          <w:spacing w:val="-3"/>
        </w:rPr>
        <w:t xml:space="preserve"> </w:t>
      </w:r>
      <w:r w:rsidRPr="008119B3">
        <w:t>mhux</w:t>
      </w:r>
      <w:r w:rsidRPr="008119B3">
        <w:rPr>
          <w:spacing w:val="-3"/>
        </w:rPr>
        <w:t xml:space="preserve"> </w:t>
      </w:r>
      <w:r w:rsidRPr="008119B3">
        <w:t>imwielda.</w:t>
      </w:r>
      <w:r w:rsidRPr="008119B3">
        <w:rPr>
          <w:spacing w:val="-3"/>
        </w:rPr>
        <w:t xml:space="preserve"> </w:t>
      </w:r>
      <w:r w:rsidRPr="008119B3">
        <w:t>Jekk</w:t>
      </w:r>
      <w:r w:rsidRPr="008119B3">
        <w:rPr>
          <w:spacing w:val="-3"/>
        </w:rPr>
        <w:t xml:space="preserve"> </w:t>
      </w:r>
      <w:r w:rsidRPr="008119B3">
        <w:t>irċevejt</w:t>
      </w:r>
      <w:r w:rsidRPr="008119B3">
        <w:rPr>
          <w:spacing w:val="-3"/>
        </w:rPr>
        <w:t xml:space="preserve"> </w:t>
      </w:r>
      <w:r>
        <w:t>WEZENLA</w:t>
      </w:r>
      <w:r w:rsidRPr="008119B3">
        <w:rPr>
          <w:spacing w:val="-3"/>
        </w:rPr>
        <w:t xml:space="preserve"> </w:t>
      </w:r>
      <w:r w:rsidRPr="008119B3">
        <w:t>waqt it</w:t>
      </w:r>
      <w:r>
        <w:noBreakHyphen/>
      </w:r>
      <w:r w:rsidRPr="008119B3">
        <w:t>tqala tiegħek, it-tarbija tiegħek jista’ jkollha riskju ogħla li jaqbadha infezzjoni.</w:t>
      </w:r>
    </w:p>
    <w:p w14:paraId="2EA6B86E" w14:textId="6893EE1E" w:rsidR="00297608" w:rsidRPr="00DA3743" w:rsidRDefault="001073BC" w:rsidP="001073BC">
      <w:pPr>
        <w:numPr>
          <w:ilvl w:val="1"/>
          <w:numId w:val="24"/>
        </w:numPr>
        <w:suppressAutoHyphens/>
        <w:ind w:left="567" w:hanging="567"/>
      </w:pPr>
      <w:r w:rsidRPr="008119B3">
        <w:t xml:space="preserve">Huwa importanti li tgħid lit-tobba tat-tarbija tiegħek u lil professjonisti tal-kura tas-saħħa oħra jekk irċevejt </w:t>
      </w:r>
      <w:r>
        <w:t>WEZENLA</w:t>
      </w:r>
      <w:r w:rsidRPr="008119B3">
        <w:t xml:space="preserve"> waqt it-tqala tiegħek qabel it-tarbija tirċievi kwalunkwe vaċċin. Vaċċini ħajjin bħall-vaċċin tal-BGC (użat għall-prevenzjoni tat-tuberkulożi), mhumiex rakkomandati għat-tarbija</w:t>
      </w:r>
      <w:r w:rsidRPr="008119B3">
        <w:rPr>
          <w:spacing w:val="-2"/>
        </w:rPr>
        <w:t xml:space="preserve"> </w:t>
      </w:r>
      <w:r w:rsidRPr="008119B3">
        <w:t>tiegħek</w:t>
      </w:r>
      <w:r w:rsidRPr="008119B3">
        <w:rPr>
          <w:spacing w:val="-3"/>
        </w:rPr>
        <w:t xml:space="preserve"> </w:t>
      </w:r>
      <w:r w:rsidRPr="008119B3">
        <w:t>fl-ewwel</w:t>
      </w:r>
      <w:r w:rsidRPr="008119B3">
        <w:rPr>
          <w:spacing w:val="-2"/>
        </w:rPr>
        <w:t xml:space="preserve"> </w:t>
      </w:r>
      <w:r>
        <w:t>tnax</w:t>
      </w:r>
      <w:r w:rsidR="00AB5E91">
        <w:t>-</w:t>
      </w:r>
      <w:r>
        <w:t>il xahar</w:t>
      </w:r>
      <w:r w:rsidRPr="008119B3">
        <w:rPr>
          <w:spacing w:val="-2"/>
        </w:rPr>
        <w:t xml:space="preserve"> </w:t>
      </w:r>
      <w:r w:rsidRPr="008119B3">
        <w:t>wara</w:t>
      </w:r>
      <w:r w:rsidRPr="008119B3">
        <w:rPr>
          <w:spacing w:val="-2"/>
        </w:rPr>
        <w:t xml:space="preserve"> </w:t>
      </w:r>
      <w:r w:rsidRPr="008119B3">
        <w:t>t-twelid</w:t>
      </w:r>
      <w:r w:rsidRPr="008119B3">
        <w:rPr>
          <w:spacing w:val="-3"/>
        </w:rPr>
        <w:t xml:space="preserve"> </w:t>
      </w:r>
      <w:r w:rsidRPr="008119B3">
        <w:t>jekk</w:t>
      </w:r>
      <w:r w:rsidRPr="008119B3">
        <w:rPr>
          <w:spacing w:val="-3"/>
        </w:rPr>
        <w:t xml:space="preserve"> </w:t>
      </w:r>
      <w:r w:rsidRPr="008119B3">
        <w:t>irċevejt</w:t>
      </w:r>
      <w:r w:rsidRPr="008119B3">
        <w:rPr>
          <w:spacing w:val="-3"/>
        </w:rPr>
        <w:t xml:space="preserve"> </w:t>
      </w:r>
      <w:r>
        <w:t>WEZENLA</w:t>
      </w:r>
      <w:r w:rsidRPr="008119B3">
        <w:rPr>
          <w:spacing w:val="-3"/>
        </w:rPr>
        <w:t xml:space="preserve"> </w:t>
      </w:r>
      <w:r w:rsidRPr="008119B3">
        <w:t>waqt</w:t>
      </w:r>
      <w:r w:rsidRPr="008119B3">
        <w:rPr>
          <w:spacing w:val="-3"/>
        </w:rPr>
        <w:t xml:space="preserve"> </w:t>
      </w:r>
      <w:r w:rsidRPr="008119B3">
        <w:t>it-tqala</w:t>
      </w:r>
      <w:r w:rsidRPr="008119B3">
        <w:rPr>
          <w:spacing w:val="-4"/>
        </w:rPr>
        <w:t xml:space="preserve"> </w:t>
      </w:r>
      <w:r w:rsidRPr="008119B3">
        <w:t>ħlief</w:t>
      </w:r>
      <w:r w:rsidRPr="008119B3">
        <w:rPr>
          <w:spacing w:val="-3"/>
        </w:rPr>
        <w:t xml:space="preserve"> </w:t>
      </w:r>
      <w:r w:rsidRPr="008119B3">
        <w:t>jekk it-tabib tat-tarbija tiegħek jirrakkomanda b’mod ieħor.</w:t>
      </w:r>
    </w:p>
    <w:p w14:paraId="4CFE251C" w14:textId="384DE36D" w:rsidR="00297608" w:rsidRPr="00DA3743" w:rsidRDefault="00297608" w:rsidP="006902F7">
      <w:pPr>
        <w:numPr>
          <w:ilvl w:val="1"/>
          <w:numId w:val="24"/>
        </w:numPr>
        <w:suppressAutoHyphens/>
        <w:ind w:left="567" w:hanging="567"/>
      </w:pPr>
      <w:r w:rsidRPr="00DA3743">
        <w:t>Ustekinumab jista’ jgħaddi fil-ħalib tas-sider fi kwantitajiet żgħar ħafna. Kellem lit-tabib tiegħek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qed</w:t>
      </w:r>
      <w:r w:rsidRPr="00DA3743">
        <w:rPr>
          <w:spacing w:val="-3"/>
        </w:rPr>
        <w:t xml:space="preserve"> </w:t>
      </w:r>
      <w:r w:rsidRPr="00DA3743">
        <w:t>tredda’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qed</w:t>
      </w:r>
      <w:r w:rsidRPr="00DA3743">
        <w:rPr>
          <w:spacing w:val="-3"/>
        </w:rPr>
        <w:t xml:space="preserve"> </w:t>
      </w:r>
      <w:r w:rsidRPr="00DA3743">
        <w:t>tippjana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tredda’.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t-tabib</w:t>
      </w:r>
      <w:r w:rsidRPr="00DA3743">
        <w:rPr>
          <w:spacing w:val="-2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 xml:space="preserve">għandkom tiddeċiedu jekk għandekx tredda’ jew tuża </w:t>
      </w:r>
      <w:r w:rsidR="001D69AE" w:rsidRPr="00DA3743">
        <w:t>WEZENLA</w:t>
      </w:r>
      <w:r w:rsidRPr="00DA3743">
        <w:t xml:space="preserve"> – tagħmilhomx it-tnejn.</w:t>
      </w:r>
    </w:p>
    <w:p w14:paraId="4CE27225" w14:textId="77777777" w:rsidR="00297608" w:rsidRPr="00DA3743" w:rsidRDefault="00297608" w:rsidP="006902F7">
      <w:pPr>
        <w:suppressAutoHyphens/>
      </w:pPr>
    </w:p>
    <w:p w14:paraId="2641E084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Sewqan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tħaddim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  <w:spacing w:val="-2"/>
        </w:rPr>
        <w:t>magni</w:t>
      </w:r>
    </w:p>
    <w:p w14:paraId="484EF115" w14:textId="58B8732A" w:rsidR="00297608" w:rsidRPr="00DA3743" w:rsidRDefault="001D69AE" w:rsidP="006902F7">
      <w:pPr>
        <w:suppressAutoHyphens/>
      </w:pPr>
      <w:r w:rsidRPr="00DA3743">
        <w:t>WEZENLA</w:t>
      </w:r>
      <w:r w:rsidR="00297608" w:rsidRPr="00DA3743">
        <w:rPr>
          <w:spacing w:val="-8"/>
        </w:rPr>
        <w:t xml:space="preserve"> </w:t>
      </w:r>
      <w:r w:rsidR="00297608" w:rsidRPr="00DA3743">
        <w:t>m’għandu</w:t>
      </w:r>
      <w:r w:rsidR="00297608" w:rsidRPr="00DA3743">
        <w:rPr>
          <w:spacing w:val="-4"/>
        </w:rPr>
        <w:t xml:space="preserve"> </w:t>
      </w:r>
      <w:r w:rsidR="00297608" w:rsidRPr="00DA3743">
        <w:t>l-ebda</w:t>
      </w:r>
      <w:r w:rsidR="00297608" w:rsidRPr="00DA3743">
        <w:rPr>
          <w:spacing w:val="-4"/>
        </w:rPr>
        <w:t xml:space="preserve"> </w:t>
      </w:r>
      <w:r w:rsidR="00297608" w:rsidRPr="00DA3743">
        <w:t>effett</w:t>
      </w:r>
      <w:r w:rsidR="00297608" w:rsidRPr="00DA3743">
        <w:rPr>
          <w:spacing w:val="-4"/>
        </w:rPr>
        <w:t xml:space="preserve"> </w:t>
      </w:r>
      <w:r w:rsidR="00297608" w:rsidRPr="00DA3743">
        <w:t>jew</w:t>
      </w:r>
      <w:r w:rsidR="00297608" w:rsidRPr="00DA3743">
        <w:rPr>
          <w:spacing w:val="-6"/>
        </w:rPr>
        <w:t xml:space="preserve"> </w:t>
      </w:r>
      <w:r w:rsidR="00297608" w:rsidRPr="00DA3743">
        <w:t>ftit</w:t>
      </w:r>
      <w:r w:rsidR="00297608" w:rsidRPr="00DA3743">
        <w:rPr>
          <w:spacing w:val="-4"/>
        </w:rPr>
        <w:t xml:space="preserve"> </w:t>
      </w:r>
      <w:r w:rsidR="00297608" w:rsidRPr="00DA3743">
        <w:t>li</w:t>
      </w:r>
      <w:r w:rsidR="00297608" w:rsidRPr="00DA3743">
        <w:rPr>
          <w:spacing w:val="-4"/>
        </w:rPr>
        <w:t xml:space="preserve"> </w:t>
      </w:r>
      <w:r w:rsidR="00297608" w:rsidRPr="00DA3743">
        <w:t>xejn</w:t>
      </w:r>
      <w:r w:rsidR="00297608" w:rsidRPr="00DA3743">
        <w:rPr>
          <w:spacing w:val="-4"/>
        </w:rPr>
        <w:t xml:space="preserve"> </w:t>
      </w:r>
      <w:r w:rsidR="00297608" w:rsidRPr="00DA3743">
        <w:t>għandu</w:t>
      </w:r>
      <w:r w:rsidR="00297608" w:rsidRPr="00DA3743">
        <w:rPr>
          <w:spacing w:val="-5"/>
        </w:rPr>
        <w:t xml:space="preserve"> </w:t>
      </w:r>
      <w:r w:rsidR="00297608" w:rsidRPr="00DA3743">
        <w:t>effett</w:t>
      </w:r>
      <w:r w:rsidR="00297608" w:rsidRPr="00DA3743">
        <w:rPr>
          <w:spacing w:val="-6"/>
        </w:rPr>
        <w:t xml:space="preserve"> </w:t>
      </w:r>
      <w:r w:rsidR="00297608" w:rsidRPr="00DA3743">
        <w:t>fuq</w:t>
      </w:r>
      <w:r w:rsidR="00297608" w:rsidRPr="00DA3743">
        <w:rPr>
          <w:spacing w:val="-5"/>
        </w:rPr>
        <w:t xml:space="preserve"> </w:t>
      </w:r>
      <w:r w:rsidR="00297608" w:rsidRPr="00DA3743">
        <w:t>il-ħila</w:t>
      </w:r>
      <w:r w:rsidR="00297608" w:rsidRPr="00DA3743">
        <w:rPr>
          <w:spacing w:val="-5"/>
        </w:rPr>
        <w:t xml:space="preserve"> </w:t>
      </w:r>
      <w:r w:rsidR="00297608" w:rsidRPr="00DA3743">
        <w:t>biex</w:t>
      </w:r>
      <w:r w:rsidR="00297608" w:rsidRPr="00DA3743">
        <w:rPr>
          <w:spacing w:val="-5"/>
        </w:rPr>
        <w:t xml:space="preserve"> </w:t>
      </w:r>
      <w:r w:rsidR="00297608" w:rsidRPr="00DA3743">
        <w:t>issuq</w:t>
      </w:r>
      <w:r w:rsidR="00297608" w:rsidRPr="00DA3743">
        <w:rPr>
          <w:spacing w:val="-5"/>
        </w:rPr>
        <w:t xml:space="preserve"> </w:t>
      </w:r>
      <w:r w:rsidR="00297608" w:rsidRPr="00DA3743">
        <w:t>u</w:t>
      </w:r>
      <w:r w:rsidR="00297608" w:rsidRPr="00DA3743">
        <w:rPr>
          <w:spacing w:val="-5"/>
        </w:rPr>
        <w:t xml:space="preserve"> </w:t>
      </w:r>
      <w:r w:rsidR="00297608" w:rsidRPr="00DA3743">
        <w:t>tħaddem</w:t>
      </w:r>
      <w:r w:rsidR="00297608" w:rsidRPr="00DA3743">
        <w:rPr>
          <w:spacing w:val="-5"/>
        </w:rPr>
        <w:t xml:space="preserve"> </w:t>
      </w:r>
      <w:r w:rsidR="00297608" w:rsidRPr="00DA3743">
        <w:rPr>
          <w:spacing w:val="-2"/>
        </w:rPr>
        <w:t>magni.</w:t>
      </w:r>
    </w:p>
    <w:p w14:paraId="17839743" w14:textId="77777777" w:rsidR="00297608" w:rsidRPr="00DA3743" w:rsidRDefault="00297608" w:rsidP="006902F7">
      <w:pPr>
        <w:suppressAutoHyphens/>
      </w:pPr>
    </w:p>
    <w:p w14:paraId="2E4E96A5" w14:textId="6E5E48AB" w:rsidR="00297608" w:rsidRPr="00DA3743" w:rsidRDefault="001D69AE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WEZENLA</w:t>
      </w:r>
      <w:r w:rsidR="00297608" w:rsidRPr="00DA3743">
        <w:rPr>
          <w:b/>
          <w:bCs/>
          <w:spacing w:val="-4"/>
        </w:rPr>
        <w:t xml:space="preserve"> </w:t>
      </w:r>
      <w:r w:rsidR="00297608" w:rsidRPr="00DA3743">
        <w:rPr>
          <w:b/>
          <w:bCs/>
        </w:rPr>
        <w:t>fih</w:t>
      </w:r>
      <w:r w:rsidR="00297608" w:rsidRPr="00DA3743">
        <w:rPr>
          <w:b/>
          <w:bCs/>
          <w:spacing w:val="-4"/>
        </w:rPr>
        <w:t xml:space="preserve"> </w:t>
      </w:r>
      <w:r w:rsidR="00297608" w:rsidRPr="00DA3743">
        <w:rPr>
          <w:b/>
          <w:bCs/>
          <w:spacing w:val="-2"/>
        </w:rPr>
        <w:t>sodium</w:t>
      </w:r>
    </w:p>
    <w:p w14:paraId="17F5FF5A" w14:textId="3B37CF0C" w:rsidR="00297608" w:rsidRPr="00DA3743" w:rsidRDefault="001D69AE" w:rsidP="006902F7">
      <w:pPr>
        <w:suppressAutoHyphens/>
      </w:pPr>
      <w:r w:rsidRPr="00DA3743">
        <w:t>WEZENLA</w:t>
      </w:r>
      <w:r w:rsidR="00297608" w:rsidRPr="00DA3743">
        <w:t xml:space="preserve"> fih inqas minn mmol 1 sodium (23 mg) f’kull doża, li tista’ tgħid huwa essenzjalment ‘bla sodium’.</w:t>
      </w:r>
      <w:r w:rsidR="00297608" w:rsidRPr="00DA3743">
        <w:rPr>
          <w:spacing w:val="-3"/>
        </w:rPr>
        <w:t xml:space="preserve"> </w:t>
      </w:r>
      <w:r w:rsidR="00297608" w:rsidRPr="00DA3743">
        <w:t>Madanakollu,</w:t>
      </w:r>
      <w:r w:rsidR="00297608" w:rsidRPr="00DA3743">
        <w:rPr>
          <w:spacing w:val="-3"/>
        </w:rPr>
        <w:t xml:space="preserve"> </w:t>
      </w:r>
      <w:r w:rsidR="00297608" w:rsidRPr="00DA3743">
        <w:t>qabel</w:t>
      </w:r>
      <w:r w:rsidR="00297608" w:rsidRPr="00DA3743">
        <w:rPr>
          <w:spacing w:val="-3"/>
        </w:rPr>
        <w:t xml:space="preserve"> </w:t>
      </w:r>
      <w:r w:rsidR="00297608" w:rsidRPr="00DA3743">
        <w:t>jingħatalek,</w:t>
      </w:r>
      <w:r w:rsidR="00297608" w:rsidRPr="00DA3743">
        <w:rPr>
          <w:spacing w:val="-2"/>
        </w:rPr>
        <w:t xml:space="preserve"> </w:t>
      </w:r>
      <w:r w:rsidRPr="00DA3743">
        <w:t>WEZENLA</w:t>
      </w:r>
      <w:r w:rsidR="00297608" w:rsidRPr="00DA3743">
        <w:rPr>
          <w:spacing w:val="-3"/>
        </w:rPr>
        <w:t xml:space="preserve"> </w:t>
      </w:r>
      <w:r w:rsidR="00297608" w:rsidRPr="00DA3743">
        <w:t>jitħallat</w:t>
      </w:r>
      <w:r w:rsidR="00297608" w:rsidRPr="00DA3743">
        <w:rPr>
          <w:spacing w:val="-3"/>
        </w:rPr>
        <w:t xml:space="preserve"> </w:t>
      </w:r>
      <w:r w:rsidR="00297608" w:rsidRPr="00DA3743">
        <w:t>ma’</w:t>
      </w:r>
      <w:r w:rsidR="00297608" w:rsidRPr="00DA3743">
        <w:rPr>
          <w:spacing w:val="-1"/>
        </w:rPr>
        <w:t xml:space="preserve"> </w:t>
      </w:r>
      <w:r w:rsidR="00297608" w:rsidRPr="00DA3743">
        <w:t>soluzzjoni</w:t>
      </w:r>
      <w:r w:rsidR="00297608" w:rsidRPr="00DA3743">
        <w:rPr>
          <w:spacing w:val="-3"/>
        </w:rPr>
        <w:t xml:space="preserve"> </w:t>
      </w:r>
      <w:r w:rsidR="00297608" w:rsidRPr="00DA3743">
        <w:t>li</w:t>
      </w:r>
      <w:r w:rsidR="00297608" w:rsidRPr="00DA3743">
        <w:rPr>
          <w:spacing w:val="-3"/>
        </w:rPr>
        <w:t xml:space="preserve"> </w:t>
      </w:r>
      <w:r w:rsidR="00297608" w:rsidRPr="00DA3743">
        <w:t>fiha</w:t>
      </w:r>
      <w:r w:rsidR="00297608" w:rsidRPr="00DA3743">
        <w:rPr>
          <w:spacing w:val="-3"/>
        </w:rPr>
        <w:t xml:space="preserve"> </w:t>
      </w:r>
      <w:r w:rsidR="00297608" w:rsidRPr="00DA3743">
        <w:t>s-sodium.</w:t>
      </w:r>
      <w:r w:rsidR="00297608" w:rsidRPr="00DA3743">
        <w:rPr>
          <w:spacing w:val="-3"/>
        </w:rPr>
        <w:t xml:space="preserve"> </w:t>
      </w:r>
      <w:r w:rsidR="00297608" w:rsidRPr="00DA3743">
        <w:t>Kellem</w:t>
      </w:r>
      <w:r w:rsidR="00297608" w:rsidRPr="00DA3743">
        <w:rPr>
          <w:spacing w:val="-3"/>
        </w:rPr>
        <w:t xml:space="preserve"> </w:t>
      </w:r>
      <w:r w:rsidR="00297608" w:rsidRPr="00DA3743">
        <w:t>lit</w:t>
      </w:r>
      <w:r w:rsidR="00297608" w:rsidRPr="00DA3743">
        <w:noBreakHyphen/>
        <w:t>tabib tiegħek jekk inti qiegħed/a fuq dieta b’ammont baxx ta’ melħ.</w:t>
      </w:r>
    </w:p>
    <w:p w14:paraId="5351D724" w14:textId="77777777" w:rsidR="00297608" w:rsidRPr="00DA3743" w:rsidRDefault="00297608" w:rsidP="006902F7">
      <w:pPr>
        <w:suppressAutoHyphens/>
      </w:pPr>
    </w:p>
    <w:p w14:paraId="29438E80" w14:textId="77777777" w:rsidR="00840784" w:rsidRPr="00A50D07" w:rsidRDefault="00840784" w:rsidP="00840784">
      <w:pPr>
        <w:suppressAutoHyphens/>
        <w:rPr>
          <w:b/>
          <w:bCs/>
        </w:rPr>
      </w:pPr>
      <w:bookmarkStart w:id="18" w:name="_Hlk194432046"/>
      <w:r w:rsidRPr="00A50D07">
        <w:rPr>
          <w:b/>
          <w:bCs/>
        </w:rPr>
        <w:t>WEZENLA fih polysorbate 80</w:t>
      </w:r>
    </w:p>
    <w:p w14:paraId="1FBE7DBF" w14:textId="0E22D722" w:rsidR="00840784" w:rsidRPr="00A50D07" w:rsidRDefault="00840784" w:rsidP="008D1473">
      <w:pPr>
        <w:suppressAutoHyphens/>
      </w:pPr>
      <w:r w:rsidRPr="00A50D07">
        <w:t>WEZENLA</w:t>
      </w:r>
      <w:r w:rsidRPr="0058365E">
        <w:t xml:space="preserve"> </w:t>
      </w:r>
      <w:r w:rsidRPr="00A50D07">
        <w:t>fih 10.4 mg ta</w:t>
      </w:r>
      <w:r w:rsidRPr="00A50D07">
        <w:rPr>
          <w:rFonts w:hint="eastAsia"/>
        </w:rPr>
        <w:t>’</w:t>
      </w:r>
      <w:r w:rsidRPr="00A50D07">
        <w:t xml:space="preserve"> polysorbate 80 (E 433) f</w:t>
      </w:r>
      <w:r w:rsidRPr="00A50D07">
        <w:rPr>
          <w:rFonts w:hint="eastAsia"/>
        </w:rPr>
        <w:t>’</w:t>
      </w:r>
      <w:r w:rsidRPr="00A50D07">
        <w:t>kull unit</w:t>
      </w:r>
      <w:r w:rsidRPr="00A50D07">
        <w:rPr>
          <w:rFonts w:hint="eastAsia"/>
        </w:rPr>
        <w:t>à</w:t>
      </w:r>
      <w:r w:rsidRPr="00A50D07">
        <w:t xml:space="preserve"> ta</w:t>
      </w:r>
      <w:r w:rsidR="00157BD6">
        <w:t>-</w:t>
      </w:r>
      <w:r w:rsidRPr="00A50D07">
        <w:t>do</w:t>
      </w:r>
      <w:r>
        <w:t>ża</w:t>
      </w:r>
      <w:r w:rsidRPr="00A50D07">
        <w:t xml:space="preserve"> li hija ekwivalenti għal 0.40 mg/mL. </w:t>
      </w:r>
      <w:r w:rsidR="00A50D07" w:rsidRPr="00A50D07">
        <w:t>Polysorbates jistgħu jikkawżaw reazzjonijiet allerġiċi</w:t>
      </w:r>
      <w:bookmarkEnd w:id="18"/>
      <w:r w:rsidRPr="00A50D07">
        <w:t xml:space="preserve">. Għid lit-tabib tiegħek jekk għandek xi allerġiji </w:t>
      </w:r>
      <w:r w:rsidR="008D1473" w:rsidRPr="00A50D07">
        <w:t>li taf bihom</w:t>
      </w:r>
      <w:r w:rsidRPr="00A50D07">
        <w:t>.</w:t>
      </w:r>
    </w:p>
    <w:p w14:paraId="6AFF3677" w14:textId="77777777" w:rsidR="00A50D07" w:rsidRPr="00A50D07" w:rsidRDefault="00A50D07" w:rsidP="00840784">
      <w:pPr>
        <w:suppressAutoHyphens/>
      </w:pPr>
    </w:p>
    <w:p w14:paraId="05B769CE" w14:textId="77777777" w:rsidR="00297608" w:rsidRPr="00DA3743" w:rsidRDefault="00297608" w:rsidP="006902F7">
      <w:pPr>
        <w:suppressAutoHyphens/>
      </w:pPr>
    </w:p>
    <w:p w14:paraId="6862C2A0" w14:textId="3E9597E0" w:rsidR="00297608" w:rsidRPr="00DA3743" w:rsidRDefault="00297608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3.</w:t>
      </w:r>
      <w:r w:rsidRPr="00DA3743">
        <w:rPr>
          <w:b/>
          <w:bCs/>
        </w:rPr>
        <w:tab/>
        <w:t>Kif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se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jingħata</w:t>
      </w:r>
      <w:r w:rsidRPr="00DA3743">
        <w:rPr>
          <w:b/>
          <w:bCs/>
          <w:spacing w:val="-4"/>
        </w:rPr>
        <w:t xml:space="preserve"> </w:t>
      </w:r>
      <w:r w:rsidR="001D69AE" w:rsidRPr="00DA3743">
        <w:rPr>
          <w:b/>
          <w:bCs/>
          <w:spacing w:val="-2"/>
        </w:rPr>
        <w:t>WEZENLA</w:t>
      </w:r>
    </w:p>
    <w:p w14:paraId="2FD15635" w14:textId="77777777" w:rsidR="00297608" w:rsidRPr="00DA3743" w:rsidRDefault="00297608" w:rsidP="006902F7">
      <w:pPr>
        <w:keepNext/>
        <w:suppressAutoHyphens/>
        <w:rPr>
          <w:bCs/>
        </w:rPr>
      </w:pPr>
    </w:p>
    <w:p w14:paraId="0CE5002E" w14:textId="3B24B42C" w:rsidR="00297608" w:rsidRPr="00DA3743" w:rsidRDefault="001D69AE" w:rsidP="006902F7">
      <w:pPr>
        <w:suppressAutoHyphens/>
      </w:pPr>
      <w:r w:rsidRPr="00DA3743">
        <w:t>WEZENLA</w:t>
      </w:r>
      <w:r w:rsidR="00297608" w:rsidRPr="00DA3743">
        <w:rPr>
          <w:spacing w:val="-3"/>
        </w:rPr>
        <w:t xml:space="preserve"> </w:t>
      </w:r>
      <w:r w:rsidR="00297608" w:rsidRPr="00DA3743">
        <w:t>hu</w:t>
      </w:r>
      <w:r w:rsidR="00297608" w:rsidRPr="00DA3743">
        <w:rPr>
          <w:spacing w:val="-3"/>
        </w:rPr>
        <w:t xml:space="preserve"> </w:t>
      </w:r>
      <w:r w:rsidR="00297608" w:rsidRPr="00DA3743">
        <w:t>intenzjonat</w:t>
      </w:r>
      <w:r w:rsidR="00297608" w:rsidRPr="00DA3743">
        <w:rPr>
          <w:spacing w:val="-3"/>
        </w:rPr>
        <w:t xml:space="preserve"> </w:t>
      </w:r>
      <w:r w:rsidR="00297608" w:rsidRPr="00DA3743">
        <w:t>għall-użu</w:t>
      </w:r>
      <w:r w:rsidR="00297608" w:rsidRPr="00DA3743">
        <w:rPr>
          <w:spacing w:val="-2"/>
        </w:rPr>
        <w:t xml:space="preserve"> </w:t>
      </w:r>
      <w:r w:rsidR="00297608" w:rsidRPr="00DA3743">
        <w:t>taħt</w:t>
      </w:r>
      <w:r w:rsidR="00297608" w:rsidRPr="00DA3743">
        <w:rPr>
          <w:spacing w:val="-2"/>
        </w:rPr>
        <w:t xml:space="preserve"> </w:t>
      </w:r>
      <w:r w:rsidR="00297608" w:rsidRPr="00DA3743">
        <w:t>il-gwida</w:t>
      </w:r>
      <w:r w:rsidR="00297608" w:rsidRPr="00DA3743">
        <w:rPr>
          <w:spacing w:val="-2"/>
        </w:rPr>
        <w:t xml:space="preserve"> </w:t>
      </w:r>
      <w:r w:rsidR="00297608" w:rsidRPr="00DA3743">
        <w:t>u</w:t>
      </w:r>
      <w:r w:rsidR="00297608" w:rsidRPr="00DA3743">
        <w:rPr>
          <w:spacing w:val="-2"/>
        </w:rPr>
        <w:t xml:space="preserve"> </w:t>
      </w:r>
      <w:r w:rsidR="00297608" w:rsidRPr="00DA3743">
        <w:t>s-superviżjoni</w:t>
      </w:r>
      <w:r w:rsidR="00297608" w:rsidRPr="00DA3743">
        <w:rPr>
          <w:spacing w:val="-3"/>
        </w:rPr>
        <w:t xml:space="preserve"> </w:t>
      </w:r>
      <w:r w:rsidR="00297608" w:rsidRPr="00DA3743">
        <w:t>ta’</w:t>
      </w:r>
      <w:r w:rsidR="00297608" w:rsidRPr="00DA3743">
        <w:rPr>
          <w:spacing w:val="-3"/>
        </w:rPr>
        <w:t xml:space="preserve"> </w:t>
      </w:r>
      <w:r w:rsidR="00297608" w:rsidRPr="00DA3743">
        <w:t>tabib</w:t>
      </w:r>
      <w:r w:rsidR="00297608" w:rsidRPr="00DA3743">
        <w:rPr>
          <w:spacing w:val="-3"/>
        </w:rPr>
        <w:t xml:space="preserve"> </w:t>
      </w:r>
      <w:r w:rsidR="00297608" w:rsidRPr="00DA3743">
        <w:t>b’esperjenza</w:t>
      </w:r>
      <w:r w:rsidR="00297608" w:rsidRPr="00DA3743">
        <w:rPr>
          <w:spacing w:val="-3"/>
        </w:rPr>
        <w:t xml:space="preserve"> </w:t>
      </w:r>
      <w:r w:rsidR="00297608" w:rsidRPr="00DA3743">
        <w:t>fid-dijanjosi</w:t>
      </w:r>
      <w:r w:rsidR="00297608" w:rsidRPr="00DA3743">
        <w:rPr>
          <w:spacing w:val="-2"/>
        </w:rPr>
        <w:t xml:space="preserve"> </w:t>
      </w:r>
      <w:r w:rsidR="00297608" w:rsidRPr="00DA3743">
        <w:t>u</w:t>
      </w:r>
      <w:r w:rsidR="00297608" w:rsidRPr="00DA3743">
        <w:rPr>
          <w:spacing w:val="-2"/>
        </w:rPr>
        <w:t xml:space="preserve"> </w:t>
      </w:r>
      <w:r w:rsidR="00297608" w:rsidRPr="00DA3743">
        <w:t>l</w:t>
      </w:r>
      <w:r w:rsidR="00297608" w:rsidRPr="00DA3743">
        <w:noBreakHyphen/>
        <w:t>kura tal-marda ta’ Crohn.</w:t>
      </w:r>
    </w:p>
    <w:p w14:paraId="48449EC8" w14:textId="77777777" w:rsidR="00297608" w:rsidRPr="00DA3743" w:rsidRDefault="00297608" w:rsidP="006902F7">
      <w:pPr>
        <w:suppressAutoHyphens/>
      </w:pPr>
    </w:p>
    <w:p w14:paraId="0B8C2FBB" w14:textId="2A4D1F17" w:rsidR="00297608" w:rsidRPr="00DA3743" w:rsidRDefault="001D69AE" w:rsidP="006902F7">
      <w:pPr>
        <w:suppressAutoHyphens/>
      </w:pPr>
      <w:r w:rsidRPr="00DA3743">
        <w:t>WEZENLA</w:t>
      </w:r>
      <w:r w:rsidR="00297608" w:rsidRPr="00DA3743">
        <w:rPr>
          <w:spacing w:val="-3"/>
        </w:rPr>
        <w:t xml:space="preserve"> </w:t>
      </w:r>
      <w:r w:rsidR="00297608" w:rsidRPr="00DA3743">
        <w:t>130</w:t>
      </w:r>
      <w:r w:rsidR="00297608" w:rsidRPr="00DA3743">
        <w:rPr>
          <w:spacing w:val="-4"/>
        </w:rPr>
        <w:t xml:space="preserve"> mg </w:t>
      </w:r>
      <w:r w:rsidR="00297608" w:rsidRPr="00DA3743">
        <w:t>konċentrat</w:t>
      </w:r>
      <w:r w:rsidR="00297608" w:rsidRPr="00DA3743">
        <w:rPr>
          <w:spacing w:val="-3"/>
        </w:rPr>
        <w:t xml:space="preserve"> </w:t>
      </w:r>
      <w:r w:rsidR="00297608" w:rsidRPr="00DA3743">
        <w:t>għal</w:t>
      </w:r>
      <w:r w:rsidR="00297608" w:rsidRPr="00DA3743">
        <w:rPr>
          <w:spacing w:val="-3"/>
        </w:rPr>
        <w:t xml:space="preserve"> </w:t>
      </w:r>
      <w:r w:rsidR="00297608" w:rsidRPr="00DA3743">
        <w:t>soluzzjoni</w:t>
      </w:r>
      <w:r w:rsidR="00297608" w:rsidRPr="00DA3743">
        <w:rPr>
          <w:spacing w:val="-3"/>
        </w:rPr>
        <w:t xml:space="preserve"> </w:t>
      </w:r>
      <w:r w:rsidR="00297608" w:rsidRPr="00DA3743">
        <w:t>għall-infużjoni</w:t>
      </w:r>
      <w:r w:rsidR="00297608" w:rsidRPr="00DA3743">
        <w:rPr>
          <w:spacing w:val="-3"/>
        </w:rPr>
        <w:t xml:space="preserve"> </w:t>
      </w:r>
      <w:r w:rsidR="00297608" w:rsidRPr="00DA3743">
        <w:t>se</w:t>
      </w:r>
      <w:r w:rsidR="00297608" w:rsidRPr="00DA3743">
        <w:rPr>
          <w:spacing w:val="-3"/>
        </w:rPr>
        <w:t xml:space="preserve"> </w:t>
      </w:r>
      <w:r w:rsidR="00297608" w:rsidRPr="00DA3743">
        <w:t>jingħatalek</w:t>
      </w:r>
      <w:r w:rsidR="00297608" w:rsidRPr="00DA3743">
        <w:rPr>
          <w:spacing w:val="-4"/>
        </w:rPr>
        <w:t xml:space="preserve"> </w:t>
      </w:r>
      <w:r w:rsidR="00297608" w:rsidRPr="00DA3743">
        <w:t>mit-tabib</w:t>
      </w:r>
      <w:r w:rsidR="00297608" w:rsidRPr="00DA3743">
        <w:rPr>
          <w:spacing w:val="-2"/>
        </w:rPr>
        <w:t xml:space="preserve"> </w:t>
      </w:r>
      <w:r w:rsidR="00297608" w:rsidRPr="00DA3743">
        <w:t>tiegħek,</w:t>
      </w:r>
      <w:r w:rsidR="00297608" w:rsidRPr="00DA3743">
        <w:rPr>
          <w:spacing w:val="-4"/>
        </w:rPr>
        <w:t xml:space="preserve"> </w:t>
      </w:r>
      <w:r w:rsidR="00297608" w:rsidRPr="00DA3743">
        <w:t>permezz</w:t>
      </w:r>
      <w:r w:rsidR="00297608" w:rsidRPr="00DA3743">
        <w:rPr>
          <w:spacing w:val="-4"/>
        </w:rPr>
        <w:t xml:space="preserve"> </w:t>
      </w:r>
      <w:r w:rsidR="00297608" w:rsidRPr="00DA3743">
        <w:t>ta’ dripp fil-vini f’dirgħajk (infużjoni fil-vini) fuq mill-inqas siegħa waħda. Kellem lit-tabib tiegħek dwar meta se tieħu l-injezzjonijiet u meta għandek l-appuntamenti ta’ sorveljanza.</w:t>
      </w:r>
    </w:p>
    <w:p w14:paraId="1C0FE0F1" w14:textId="77777777" w:rsidR="00297608" w:rsidRPr="00DA3743" w:rsidRDefault="00297608" w:rsidP="006902F7">
      <w:pPr>
        <w:suppressAutoHyphens/>
      </w:pPr>
    </w:p>
    <w:p w14:paraId="28354662" w14:textId="21CF6D50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Kemm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jingħata</w:t>
      </w:r>
      <w:r w:rsidRPr="00DA3743">
        <w:rPr>
          <w:b/>
          <w:bCs/>
          <w:spacing w:val="-5"/>
        </w:rPr>
        <w:t xml:space="preserve"> </w:t>
      </w:r>
      <w:r w:rsidR="001D69AE" w:rsidRPr="00DA3743">
        <w:rPr>
          <w:b/>
          <w:bCs/>
          <w:spacing w:val="-2"/>
        </w:rPr>
        <w:t>WEZENLA</w:t>
      </w:r>
    </w:p>
    <w:p w14:paraId="1ED9E65C" w14:textId="23889706" w:rsidR="00297608" w:rsidRPr="00DA3743" w:rsidRDefault="00297608" w:rsidP="006902F7">
      <w:pPr>
        <w:suppressAutoHyphens/>
      </w:pPr>
      <w:r w:rsidRPr="00DA3743">
        <w:t>It-tabib</w:t>
      </w:r>
      <w:r w:rsidRPr="00DA3743">
        <w:rPr>
          <w:spacing w:val="-6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>jiddeċiedi</w:t>
      </w:r>
      <w:r w:rsidRPr="00DA3743">
        <w:rPr>
          <w:spacing w:val="-5"/>
        </w:rPr>
        <w:t xml:space="preserve"> </w:t>
      </w:r>
      <w:r w:rsidRPr="00DA3743">
        <w:t>kemm</w:t>
      </w:r>
      <w:r w:rsidRPr="00DA3743">
        <w:rPr>
          <w:spacing w:val="-5"/>
        </w:rPr>
        <w:t xml:space="preserve"> </w:t>
      </w:r>
      <w:r w:rsidRPr="00DA3743">
        <w:t>għandek</w:t>
      </w:r>
      <w:r w:rsidRPr="00DA3743">
        <w:rPr>
          <w:spacing w:val="-5"/>
        </w:rPr>
        <w:t xml:space="preserve"> </w:t>
      </w:r>
      <w:r w:rsidRPr="00DA3743">
        <w:t>bżonn</w:t>
      </w:r>
      <w:r w:rsidRPr="00DA3743">
        <w:rPr>
          <w:spacing w:val="-5"/>
        </w:rPr>
        <w:t xml:space="preserve"> </w:t>
      </w:r>
      <w:r w:rsidRPr="00DA3743">
        <w:t>tirċievi</w:t>
      </w:r>
      <w:r w:rsidRPr="00DA3743">
        <w:rPr>
          <w:spacing w:val="-5"/>
        </w:rPr>
        <w:t xml:space="preserve"> </w:t>
      </w:r>
      <w:r w:rsidR="001D69AE" w:rsidRPr="00DA3743">
        <w:t>WEZENLA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5"/>
        </w:rPr>
        <w:t xml:space="preserve"> </w:t>
      </w:r>
      <w:r w:rsidRPr="00DA3743">
        <w:t>kemm</w:t>
      </w:r>
      <w:r w:rsidRPr="00DA3743">
        <w:rPr>
          <w:spacing w:val="-5"/>
        </w:rPr>
        <w:t xml:space="preserve"> </w:t>
      </w:r>
      <w:r w:rsidRPr="00DA3743">
        <w:t>tul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żmien.</w:t>
      </w:r>
    </w:p>
    <w:p w14:paraId="28671936" w14:textId="77777777" w:rsidR="00297608" w:rsidRPr="00DA3743" w:rsidRDefault="00297608" w:rsidP="006902F7">
      <w:pPr>
        <w:suppressAutoHyphens/>
      </w:pPr>
    </w:p>
    <w:p w14:paraId="163EF287" w14:textId="77777777" w:rsidR="00297608" w:rsidRPr="00251762" w:rsidRDefault="00297608" w:rsidP="00251762">
      <w:pPr>
        <w:keepNext/>
        <w:keepLines/>
        <w:suppressAutoHyphens/>
        <w:rPr>
          <w:b/>
          <w:bCs/>
        </w:rPr>
      </w:pPr>
      <w:r w:rsidRPr="00DA3743">
        <w:rPr>
          <w:b/>
          <w:bCs/>
        </w:rPr>
        <w:lastRenderedPageBreak/>
        <w:t>Adulti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għa</w:t>
      </w:r>
      <w:r w:rsidRPr="00251762">
        <w:rPr>
          <w:b/>
          <w:bCs/>
        </w:rPr>
        <w:t>ndhom</w:t>
      </w:r>
      <w:r w:rsidRPr="00251762">
        <w:rPr>
          <w:b/>
          <w:bCs/>
          <w:spacing w:val="-4"/>
        </w:rPr>
        <w:t xml:space="preserve"> </w:t>
      </w:r>
      <w:r w:rsidRPr="00251762">
        <w:rPr>
          <w:b/>
          <w:bCs/>
        </w:rPr>
        <w:t>18-il</w:t>
      </w:r>
      <w:r w:rsidRPr="00251762">
        <w:rPr>
          <w:b/>
          <w:bCs/>
          <w:spacing w:val="-3"/>
        </w:rPr>
        <w:t xml:space="preserve"> </w:t>
      </w:r>
      <w:r w:rsidRPr="00251762">
        <w:rPr>
          <w:b/>
          <w:bCs/>
        </w:rPr>
        <w:t>sena</w:t>
      </w:r>
      <w:r w:rsidRPr="00251762">
        <w:rPr>
          <w:b/>
          <w:bCs/>
          <w:spacing w:val="-5"/>
        </w:rPr>
        <w:t xml:space="preserve"> </w:t>
      </w:r>
      <w:r w:rsidRPr="00251762">
        <w:rPr>
          <w:b/>
          <w:bCs/>
        </w:rPr>
        <w:t>u</w:t>
      </w:r>
      <w:r w:rsidRPr="00251762">
        <w:rPr>
          <w:b/>
          <w:bCs/>
          <w:spacing w:val="-4"/>
        </w:rPr>
        <w:t xml:space="preserve"> </w:t>
      </w:r>
      <w:r w:rsidRPr="00251762">
        <w:rPr>
          <w:b/>
          <w:bCs/>
          <w:spacing w:val="-2"/>
        </w:rPr>
        <w:t>aktar</w:t>
      </w:r>
    </w:p>
    <w:p w14:paraId="07EAEA95" w14:textId="6F931935" w:rsidR="00297608" w:rsidRPr="00251762" w:rsidRDefault="00297608" w:rsidP="00251762">
      <w:pPr>
        <w:keepNext/>
        <w:keepLines/>
        <w:numPr>
          <w:ilvl w:val="1"/>
          <w:numId w:val="25"/>
        </w:numPr>
        <w:suppressAutoHyphens/>
        <w:ind w:left="567" w:hanging="567"/>
      </w:pPr>
      <w:r w:rsidRPr="00251762">
        <w:t>It-tabib</w:t>
      </w:r>
      <w:r w:rsidRPr="00251762">
        <w:rPr>
          <w:spacing w:val="-3"/>
        </w:rPr>
        <w:t xml:space="preserve"> </w:t>
      </w:r>
      <w:r w:rsidRPr="00251762">
        <w:t>se</w:t>
      </w:r>
      <w:r w:rsidRPr="00251762">
        <w:rPr>
          <w:spacing w:val="-3"/>
        </w:rPr>
        <w:t xml:space="preserve"> </w:t>
      </w:r>
      <w:r w:rsidRPr="00251762">
        <w:t>jikkalkula</w:t>
      </w:r>
      <w:r w:rsidRPr="00251762">
        <w:rPr>
          <w:spacing w:val="-3"/>
        </w:rPr>
        <w:t xml:space="preserve"> </w:t>
      </w:r>
      <w:r w:rsidRPr="00251762">
        <w:t>d-doża</w:t>
      </w:r>
      <w:r w:rsidRPr="00251762">
        <w:rPr>
          <w:spacing w:val="-4"/>
        </w:rPr>
        <w:t xml:space="preserve"> </w:t>
      </w:r>
      <w:r w:rsidRPr="00251762">
        <w:t>rakkomandata</w:t>
      </w:r>
      <w:r w:rsidRPr="00251762">
        <w:rPr>
          <w:spacing w:val="-4"/>
        </w:rPr>
        <w:t xml:space="preserve"> </w:t>
      </w:r>
      <w:r w:rsidRPr="00251762">
        <w:t>għalik</w:t>
      </w:r>
      <w:r w:rsidRPr="00251762">
        <w:rPr>
          <w:spacing w:val="-4"/>
        </w:rPr>
        <w:t xml:space="preserve"> </w:t>
      </w:r>
      <w:r w:rsidRPr="00251762">
        <w:t>għall-infużjoni</w:t>
      </w:r>
      <w:r w:rsidRPr="00251762">
        <w:rPr>
          <w:spacing w:val="-3"/>
        </w:rPr>
        <w:t xml:space="preserve"> </w:t>
      </w:r>
      <w:r w:rsidRPr="00251762">
        <w:t>fil-vini</w:t>
      </w:r>
      <w:r w:rsidRPr="00251762">
        <w:rPr>
          <w:spacing w:val="-3"/>
        </w:rPr>
        <w:t xml:space="preserve"> </w:t>
      </w:r>
      <w:r w:rsidRPr="00251762">
        <w:t>ibbażat</w:t>
      </w:r>
      <w:r w:rsidRPr="00251762">
        <w:rPr>
          <w:spacing w:val="-3"/>
        </w:rPr>
        <w:t xml:space="preserve"> </w:t>
      </w:r>
      <w:r w:rsidRPr="00251762">
        <w:t>fuq</w:t>
      </w:r>
      <w:r w:rsidRPr="00251762">
        <w:rPr>
          <w:spacing w:val="-4"/>
        </w:rPr>
        <w:t xml:space="preserve"> </w:t>
      </w:r>
      <w:r w:rsidRPr="00251762">
        <w:t>il-piż</w:t>
      </w:r>
      <w:r w:rsidRPr="00251762">
        <w:rPr>
          <w:spacing w:val="-3"/>
        </w:rPr>
        <w:t xml:space="preserve"> </w:t>
      </w:r>
      <w:r w:rsidRPr="00251762">
        <w:t>tal</w:t>
      </w:r>
      <w:r w:rsidRPr="00251762">
        <w:noBreakHyphen/>
        <w:t>ġisem tiegħek.</w:t>
      </w:r>
    </w:p>
    <w:p w14:paraId="5A35F8D2" w14:textId="77777777" w:rsidR="00297608" w:rsidRPr="00251762" w:rsidRDefault="00297608" w:rsidP="00251762">
      <w:pPr>
        <w:keepNext/>
        <w:keepLines/>
        <w:suppressAutoHyphens/>
      </w:pPr>
    </w:p>
    <w:tbl>
      <w:tblPr>
        <w:tblW w:w="2313" w:type="pct"/>
        <w:tblInd w:w="195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4A0" w:firstRow="1" w:lastRow="0" w:firstColumn="1" w:lastColumn="0" w:noHBand="0" w:noVBand="1"/>
      </w:tblPr>
      <w:tblGrid>
        <w:gridCol w:w="2729"/>
        <w:gridCol w:w="1464"/>
      </w:tblGrid>
      <w:tr w:rsidR="00297608" w:rsidRPr="00DA3743" w14:paraId="1CB75636" w14:textId="77777777" w:rsidTr="00D52EFC">
        <w:trPr>
          <w:tblHeader/>
        </w:trPr>
        <w:tc>
          <w:tcPr>
            <w:tcW w:w="3254" w:type="pct"/>
          </w:tcPr>
          <w:p w14:paraId="63976DF3" w14:textId="77777777" w:rsidR="00297608" w:rsidRPr="00DA3743" w:rsidRDefault="00297608" w:rsidP="006902F7">
            <w:pPr>
              <w:keepNext/>
              <w:suppressAutoHyphens/>
            </w:pPr>
            <w:r w:rsidRPr="00DA3743">
              <w:t>Il-piż tal-ġisem tiegħek</w:t>
            </w:r>
          </w:p>
        </w:tc>
        <w:tc>
          <w:tcPr>
            <w:tcW w:w="1746" w:type="pct"/>
          </w:tcPr>
          <w:p w14:paraId="4361DF11" w14:textId="77777777" w:rsidR="00297608" w:rsidRPr="00DA3743" w:rsidRDefault="00297608" w:rsidP="006902F7">
            <w:pPr>
              <w:keepNext/>
              <w:suppressAutoHyphens/>
              <w:jc w:val="center"/>
            </w:pPr>
            <w:r w:rsidRPr="00DA3743">
              <w:t>Doża</w:t>
            </w:r>
          </w:p>
        </w:tc>
      </w:tr>
      <w:tr w:rsidR="00297608" w:rsidRPr="00DA3743" w14:paraId="3246C5C9" w14:textId="77777777" w:rsidTr="00D52EFC">
        <w:tc>
          <w:tcPr>
            <w:tcW w:w="3254" w:type="pct"/>
          </w:tcPr>
          <w:p w14:paraId="40731096" w14:textId="77777777" w:rsidR="00297608" w:rsidRPr="00DA3743" w:rsidRDefault="00297608" w:rsidP="006902F7">
            <w:pPr>
              <w:suppressAutoHyphens/>
            </w:pPr>
            <w:r w:rsidRPr="00DA3743">
              <w:t>≤</w:t>
            </w:r>
            <w:r w:rsidRPr="00DA3743">
              <w:rPr>
                <w:lang w:val="en-US"/>
              </w:rPr>
              <w:t> </w:t>
            </w:r>
            <w:r w:rsidRPr="00DA3743">
              <w:t>55</w:t>
            </w:r>
            <w:r w:rsidRPr="00DA3743">
              <w:rPr>
                <w:lang w:val="en-US"/>
              </w:rPr>
              <w:t> </w:t>
            </w:r>
            <w:r w:rsidRPr="00DA3743">
              <w:t>kg</w:t>
            </w:r>
          </w:p>
        </w:tc>
        <w:tc>
          <w:tcPr>
            <w:tcW w:w="1746" w:type="pct"/>
          </w:tcPr>
          <w:p w14:paraId="19502276" w14:textId="77777777" w:rsidR="00297608" w:rsidRPr="00DA3743" w:rsidRDefault="00297608" w:rsidP="006902F7">
            <w:pPr>
              <w:suppressAutoHyphens/>
              <w:jc w:val="center"/>
            </w:pPr>
            <w:r w:rsidRPr="00DA3743">
              <w:t>260</w:t>
            </w:r>
            <w:r w:rsidRPr="00DA3743">
              <w:rPr>
                <w:lang w:val="en-US"/>
              </w:rPr>
              <w:t> </w:t>
            </w:r>
            <w:r w:rsidRPr="00DA3743">
              <w:t>mg</w:t>
            </w:r>
          </w:p>
        </w:tc>
      </w:tr>
      <w:tr w:rsidR="00297608" w:rsidRPr="00DA3743" w14:paraId="10CB22DF" w14:textId="77777777" w:rsidTr="00D52EFC">
        <w:tc>
          <w:tcPr>
            <w:tcW w:w="3254" w:type="pct"/>
          </w:tcPr>
          <w:p w14:paraId="601E7D58" w14:textId="77777777" w:rsidR="00297608" w:rsidRPr="00DA3743" w:rsidRDefault="00297608" w:rsidP="006902F7">
            <w:pPr>
              <w:suppressAutoHyphens/>
            </w:pPr>
            <w:r w:rsidRPr="00DA3743">
              <w:t>&gt;</w:t>
            </w:r>
            <w:r w:rsidRPr="00DA3743">
              <w:rPr>
                <w:lang w:val="en-US"/>
              </w:rPr>
              <w:t> </w:t>
            </w:r>
            <w:r w:rsidRPr="00DA3743">
              <w:t>55</w:t>
            </w:r>
            <w:r w:rsidRPr="00DA3743">
              <w:rPr>
                <w:lang w:val="en-US"/>
              </w:rPr>
              <w:t> </w:t>
            </w:r>
            <w:r w:rsidRPr="00DA3743">
              <w:t>kg sa ≤</w:t>
            </w:r>
            <w:r w:rsidRPr="00DA3743">
              <w:rPr>
                <w:lang w:val="en-US"/>
              </w:rPr>
              <w:t> </w:t>
            </w:r>
            <w:r w:rsidRPr="00DA3743">
              <w:t>85</w:t>
            </w:r>
            <w:r w:rsidRPr="00DA3743">
              <w:rPr>
                <w:lang w:val="en-US"/>
              </w:rPr>
              <w:t> </w:t>
            </w:r>
            <w:r w:rsidRPr="00DA3743">
              <w:t>kg</w:t>
            </w:r>
          </w:p>
        </w:tc>
        <w:tc>
          <w:tcPr>
            <w:tcW w:w="1746" w:type="pct"/>
          </w:tcPr>
          <w:p w14:paraId="0CBB8432" w14:textId="77777777" w:rsidR="00297608" w:rsidRPr="00DA3743" w:rsidRDefault="00297608" w:rsidP="006902F7">
            <w:pPr>
              <w:suppressAutoHyphens/>
              <w:jc w:val="center"/>
            </w:pPr>
            <w:r w:rsidRPr="00DA3743">
              <w:t>390</w:t>
            </w:r>
            <w:r w:rsidRPr="00DA3743">
              <w:rPr>
                <w:lang w:val="en-US"/>
              </w:rPr>
              <w:t> </w:t>
            </w:r>
            <w:r w:rsidRPr="00DA3743">
              <w:t>mg</w:t>
            </w:r>
          </w:p>
        </w:tc>
      </w:tr>
      <w:tr w:rsidR="00297608" w:rsidRPr="00DA3743" w14:paraId="1BB1804E" w14:textId="77777777" w:rsidTr="00D52EFC">
        <w:tc>
          <w:tcPr>
            <w:tcW w:w="3254" w:type="pct"/>
          </w:tcPr>
          <w:p w14:paraId="5C057B09" w14:textId="77777777" w:rsidR="00297608" w:rsidRPr="00DA3743" w:rsidRDefault="00297608" w:rsidP="006902F7">
            <w:pPr>
              <w:suppressAutoHyphens/>
            </w:pPr>
            <w:r w:rsidRPr="00DA3743">
              <w:t>&gt;</w:t>
            </w:r>
            <w:r w:rsidRPr="00DA3743">
              <w:rPr>
                <w:lang w:val="en-US"/>
              </w:rPr>
              <w:t> </w:t>
            </w:r>
            <w:r w:rsidRPr="00DA3743">
              <w:t>85</w:t>
            </w:r>
            <w:r w:rsidRPr="00DA3743">
              <w:rPr>
                <w:lang w:val="en-US"/>
              </w:rPr>
              <w:t> </w:t>
            </w:r>
            <w:r w:rsidRPr="00DA3743">
              <w:t>kg</w:t>
            </w:r>
          </w:p>
        </w:tc>
        <w:tc>
          <w:tcPr>
            <w:tcW w:w="1746" w:type="pct"/>
          </w:tcPr>
          <w:p w14:paraId="594DE0AF" w14:textId="77777777" w:rsidR="00297608" w:rsidRPr="00DA3743" w:rsidRDefault="00297608" w:rsidP="006902F7">
            <w:pPr>
              <w:suppressAutoHyphens/>
              <w:jc w:val="center"/>
            </w:pPr>
            <w:r w:rsidRPr="00DA3743">
              <w:t>520</w:t>
            </w:r>
            <w:r w:rsidRPr="00DA3743">
              <w:rPr>
                <w:lang w:val="en-US"/>
              </w:rPr>
              <w:t> </w:t>
            </w:r>
            <w:r w:rsidRPr="00DA3743">
              <w:t>mg</w:t>
            </w:r>
          </w:p>
        </w:tc>
      </w:tr>
    </w:tbl>
    <w:p w14:paraId="0393E4F1" w14:textId="77777777" w:rsidR="00297608" w:rsidRPr="00251762" w:rsidRDefault="00297608" w:rsidP="006902F7">
      <w:pPr>
        <w:suppressAutoHyphens/>
      </w:pPr>
    </w:p>
    <w:p w14:paraId="5BC2924B" w14:textId="600C6313" w:rsidR="00297608" w:rsidRPr="00DA3743" w:rsidRDefault="00297608" w:rsidP="006902F7">
      <w:pPr>
        <w:numPr>
          <w:ilvl w:val="1"/>
          <w:numId w:val="26"/>
        </w:numPr>
        <w:suppressAutoHyphens/>
        <w:ind w:left="567" w:hanging="567"/>
      </w:pPr>
      <w:r w:rsidRPr="00251762">
        <w:t>Wara</w:t>
      </w:r>
      <w:r w:rsidRPr="00251762">
        <w:rPr>
          <w:spacing w:val="-6"/>
        </w:rPr>
        <w:t xml:space="preserve"> </w:t>
      </w:r>
      <w:r w:rsidRPr="00251762">
        <w:t>d-doża</w:t>
      </w:r>
      <w:r w:rsidRPr="00251762">
        <w:rPr>
          <w:spacing w:val="-4"/>
        </w:rPr>
        <w:t xml:space="preserve"> </w:t>
      </w:r>
      <w:r w:rsidRPr="00251762">
        <w:t>tal</w:t>
      </w:r>
      <w:r w:rsidRPr="00DA3743">
        <w:t>-bidu</w:t>
      </w:r>
      <w:r w:rsidRPr="00DA3743">
        <w:rPr>
          <w:spacing w:val="-4"/>
        </w:rPr>
        <w:t xml:space="preserve"> </w:t>
      </w:r>
      <w:r w:rsidRPr="00DA3743">
        <w:t>fil-vini,</w:t>
      </w:r>
      <w:r w:rsidRPr="00DA3743">
        <w:rPr>
          <w:spacing w:val="-5"/>
        </w:rPr>
        <w:t xml:space="preserve"> </w:t>
      </w:r>
      <w:r w:rsidRPr="00DA3743">
        <w:t>inti</w:t>
      </w:r>
      <w:r w:rsidRPr="00DA3743">
        <w:rPr>
          <w:spacing w:val="-4"/>
        </w:rPr>
        <w:t xml:space="preserve"> </w:t>
      </w:r>
      <w:r w:rsidRPr="00DA3743">
        <w:t>se</w:t>
      </w:r>
      <w:r w:rsidRPr="00DA3743">
        <w:rPr>
          <w:spacing w:val="-5"/>
        </w:rPr>
        <w:t xml:space="preserve"> </w:t>
      </w:r>
      <w:r w:rsidRPr="00DA3743">
        <w:t>jkollok</w:t>
      </w:r>
      <w:r w:rsidRPr="00DA3743">
        <w:rPr>
          <w:spacing w:val="-5"/>
        </w:rPr>
        <w:t xml:space="preserve"> </w:t>
      </w:r>
      <w:r w:rsidRPr="00DA3743">
        <w:t>id-doża</w:t>
      </w:r>
      <w:r w:rsidRPr="00DA3743">
        <w:rPr>
          <w:spacing w:val="-5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jkun</w:t>
      </w:r>
      <w:r w:rsidRPr="00DA3743">
        <w:rPr>
          <w:spacing w:val="-5"/>
        </w:rPr>
        <w:t xml:space="preserve"> </w:t>
      </w:r>
      <w:r w:rsidRPr="00DA3743">
        <w:t>imiss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90</w:t>
      </w:r>
      <w:r w:rsidRPr="00DA3743">
        <w:rPr>
          <w:spacing w:val="-4"/>
        </w:rPr>
        <w:t> mg</w:t>
      </w:r>
      <w:r w:rsidRPr="00DA3743">
        <w:rPr>
          <w:spacing w:val="-5"/>
        </w:rPr>
        <w:t xml:space="preserve"> </w:t>
      </w:r>
      <w:r w:rsidR="001D69AE" w:rsidRPr="00DA3743">
        <w:t>WEZENLA</w:t>
      </w:r>
      <w:r w:rsidRPr="00DA3743">
        <w:rPr>
          <w:spacing w:val="-5"/>
        </w:rPr>
        <w:t xml:space="preserve"> </w:t>
      </w:r>
      <w:r w:rsidRPr="00DA3743">
        <w:t>permezz</w:t>
      </w:r>
      <w:r w:rsidRPr="00DA3743">
        <w:rPr>
          <w:spacing w:val="-4"/>
        </w:rPr>
        <w:t xml:space="preserve"> </w:t>
      </w:r>
      <w:r w:rsidRPr="00DA3743">
        <w:rPr>
          <w:spacing w:val="-5"/>
        </w:rPr>
        <w:t>ta’</w:t>
      </w:r>
      <w:r w:rsidRPr="00DA3743">
        <w:t xml:space="preserve"> injezzjoni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2"/>
        </w:rPr>
        <w:t xml:space="preserve"> </w:t>
      </w:r>
      <w:r w:rsidRPr="00DA3743">
        <w:t>il-ġilda</w:t>
      </w:r>
      <w:r w:rsidRPr="00DA3743">
        <w:rPr>
          <w:spacing w:val="-2"/>
        </w:rPr>
        <w:t xml:space="preserve"> </w:t>
      </w:r>
      <w:r w:rsidRPr="00DA3743">
        <w:t>tiegħek</w:t>
      </w:r>
      <w:r w:rsidRPr="00DA3743">
        <w:rPr>
          <w:spacing w:val="-2"/>
        </w:rPr>
        <w:t xml:space="preserve"> </w:t>
      </w:r>
      <w:r w:rsidRPr="00DA3743">
        <w:t>(injezzjoni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2"/>
        </w:rPr>
        <w:t xml:space="preserve"> </w:t>
      </w:r>
      <w:r w:rsidRPr="00DA3743">
        <w:t>il-ġilda)</w:t>
      </w:r>
      <w:r w:rsidRPr="00DA3743">
        <w:rPr>
          <w:spacing w:val="-5"/>
        </w:rPr>
        <w:t xml:space="preserve"> </w:t>
      </w:r>
      <w:r w:rsidRPr="00DA3743">
        <w:t>8</w:t>
      </w:r>
      <w:r w:rsidRPr="00DA3743">
        <w:rPr>
          <w:spacing w:val="-2"/>
        </w:rPr>
        <w:t> </w:t>
      </w:r>
      <w:r w:rsidRPr="00DA3743">
        <w:t>ġimgħat</w:t>
      </w:r>
      <w:r w:rsidRPr="00DA3743">
        <w:rPr>
          <w:spacing w:val="-3"/>
        </w:rPr>
        <w:t xml:space="preserve"> </w:t>
      </w:r>
      <w:r w:rsidRPr="00DA3743">
        <w:t>wara,</w:t>
      </w:r>
      <w:r w:rsidRPr="00DA3743">
        <w:rPr>
          <w:spacing w:val="-3"/>
        </w:rPr>
        <w:t xml:space="preserve"> </w:t>
      </w:r>
      <w:r w:rsidRPr="00DA3743">
        <w:t>imbagħad,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dan, kull 12-il ġimgħa.</w:t>
      </w:r>
    </w:p>
    <w:p w14:paraId="659763D6" w14:textId="77777777" w:rsidR="00F168E8" w:rsidRDefault="00F168E8" w:rsidP="00F168E8"/>
    <w:p w14:paraId="7BDDF84F" w14:textId="77777777" w:rsidR="00F168E8" w:rsidRPr="002B2393" w:rsidRDefault="00F168E8" w:rsidP="00F168E8">
      <w:pPr>
        <w:keepNext/>
        <w:widowControl w:val="0"/>
        <w:numPr>
          <w:ilvl w:val="12"/>
          <w:numId w:val="0"/>
        </w:numPr>
        <w:rPr>
          <w:b/>
          <w:bCs/>
        </w:rPr>
      </w:pPr>
      <w:r>
        <w:rPr>
          <w:b/>
          <w:bCs/>
        </w:rPr>
        <w:t>Tfal bil-marda ta’ Crohn li jiżnu mill-inqas 40 </w:t>
      </w:r>
      <w:r w:rsidRPr="002B2393">
        <w:rPr>
          <w:b/>
          <w:bCs/>
        </w:rPr>
        <w:t>kg</w:t>
      </w:r>
    </w:p>
    <w:p w14:paraId="0D8BDA4D" w14:textId="77777777" w:rsidR="00F168E8" w:rsidRPr="003D5E49" w:rsidRDefault="00F168E8" w:rsidP="00F168E8">
      <w:pPr>
        <w:numPr>
          <w:ilvl w:val="0"/>
          <w:numId w:val="124"/>
        </w:numPr>
        <w:autoSpaceDE/>
        <w:autoSpaceDN/>
      </w:pPr>
      <w:r>
        <w:t>It-tabib se jikkalkula d-doża rakkomandata għalik għall-infużjoni fil-vini abbażi tal-piż tal-ġisem tiegħek.</w:t>
      </w:r>
    </w:p>
    <w:p w14:paraId="49426927" w14:textId="77777777" w:rsidR="00F168E8" w:rsidRPr="003D5E49" w:rsidRDefault="00F168E8" w:rsidP="00F168E8"/>
    <w:tbl>
      <w:tblPr>
        <w:tblW w:w="0" w:type="auto"/>
        <w:jc w:val="center"/>
        <w:tblBorders>
          <w:top w:val="outset" w:sz="6" w:space="0" w:color="auto"/>
          <w:left w:val="outset" w:sz="6" w:space="0" w:color="auto"/>
          <w:bottom w:val="outset" w:sz="6" w:space="0" w:color="auto"/>
          <w:right w:val="outset" w:sz="6" w:space="0" w:color="auto"/>
        </w:tblBorders>
        <w:tblLook w:val="04A0" w:firstRow="1" w:lastRow="0" w:firstColumn="1" w:lastColumn="0" w:noHBand="0" w:noVBand="1"/>
      </w:tblPr>
      <w:tblGrid>
        <w:gridCol w:w="3135"/>
        <w:gridCol w:w="1800"/>
      </w:tblGrid>
      <w:tr w:rsidR="00F168E8" w14:paraId="5649EFD0" w14:textId="77777777" w:rsidTr="002F173E">
        <w:trPr>
          <w:cantSplit/>
          <w:jc w:val="center"/>
        </w:trPr>
        <w:tc>
          <w:tcPr>
            <w:tcW w:w="3135" w:type="dxa"/>
            <w:tcBorders>
              <w:top w:val="single" w:sz="6" w:space="0" w:color="auto"/>
              <w:left w:val="single" w:sz="6" w:space="0" w:color="auto"/>
              <w:bottom w:val="single" w:sz="6" w:space="0" w:color="auto"/>
              <w:right w:val="nil"/>
            </w:tcBorders>
            <w:hideMark/>
          </w:tcPr>
          <w:p w14:paraId="13C8EB51" w14:textId="77777777" w:rsidR="00F168E8" w:rsidRPr="002B2393" w:rsidRDefault="00F168E8" w:rsidP="002F173E">
            <w:pPr>
              <w:textAlignment w:val="baseline"/>
              <w:rPr>
                <w:sz w:val="24"/>
                <w:szCs w:val="24"/>
                <w:lang w:eastAsia="en-GB"/>
              </w:rPr>
            </w:pPr>
            <w:r>
              <w:rPr>
                <w:lang w:eastAsia="en-GB"/>
              </w:rPr>
              <w:t>Il-piż tal-ġisem tiegħek</w:t>
            </w:r>
          </w:p>
        </w:tc>
        <w:tc>
          <w:tcPr>
            <w:tcW w:w="1800" w:type="dxa"/>
            <w:tcBorders>
              <w:top w:val="single" w:sz="6" w:space="0" w:color="auto"/>
              <w:left w:val="nil"/>
              <w:bottom w:val="single" w:sz="6" w:space="0" w:color="auto"/>
              <w:right w:val="single" w:sz="6" w:space="0" w:color="auto"/>
            </w:tcBorders>
            <w:hideMark/>
          </w:tcPr>
          <w:p w14:paraId="1DF8365A" w14:textId="77777777" w:rsidR="00F168E8" w:rsidRPr="002B2393" w:rsidRDefault="00F168E8" w:rsidP="002F173E">
            <w:pPr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3D5E49">
              <w:rPr>
                <w:lang w:eastAsia="en-GB"/>
              </w:rPr>
              <w:t>Do</w:t>
            </w:r>
            <w:r>
              <w:rPr>
                <w:lang w:eastAsia="en-GB"/>
              </w:rPr>
              <w:t>ża</w:t>
            </w:r>
          </w:p>
        </w:tc>
      </w:tr>
      <w:tr w:rsidR="00F168E8" w14:paraId="75CD4DA6" w14:textId="77777777" w:rsidTr="002F173E">
        <w:trPr>
          <w:cantSplit/>
          <w:jc w:val="center"/>
        </w:trPr>
        <w:tc>
          <w:tcPr>
            <w:tcW w:w="3135" w:type="dxa"/>
            <w:tcBorders>
              <w:top w:val="single" w:sz="6" w:space="0" w:color="auto"/>
              <w:left w:val="single" w:sz="6" w:space="0" w:color="auto"/>
              <w:bottom w:val="nil"/>
              <w:right w:val="nil"/>
            </w:tcBorders>
            <w:hideMark/>
          </w:tcPr>
          <w:p w14:paraId="6D81E596" w14:textId="77777777" w:rsidR="00F168E8" w:rsidRPr="002B2393" w:rsidRDefault="00F168E8" w:rsidP="002F173E">
            <w:pPr>
              <w:textAlignment w:val="baseline"/>
              <w:rPr>
                <w:sz w:val="24"/>
                <w:szCs w:val="24"/>
                <w:lang w:eastAsia="en-GB"/>
              </w:rPr>
            </w:pPr>
            <w:r w:rsidRPr="003D5E49">
              <w:t>≥</w:t>
            </w:r>
            <w:r w:rsidRPr="002B2393">
              <w:rPr>
                <w:lang w:eastAsia="en-GB"/>
              </w:rPr>
              <w:t> 40 </w:t>
            </w:r>
            <w:r>
              <w:rPr>
                <w:lang w:eastAsia="en-GB"/>
              </w:rPr>
              <w:t>sa</w:t>
            </w:r>
            <w:r w:rsidRPr="002B2393">
              <w:rPr>
                <w:lang w:eastAsia="en-GB"/>
              </w:rPr>
              <w:t xml:space="preserve"> </w:t>
            </w:r>
            <w:r w:rsidRPr="003D5E49">
              <w:rPr>
                <w:lang w:eastAsia="en-GB"/>
              </w:rPr>
              <w:t>≤ 55 kg</w:t>
            </w:r>
          </w:p>
        </w:tc>
        <w:tc>
          <w:tcPr>
            <w:tcW w:w="1800" w:type="dxa"/>
            <w:tcBorders>
              <w:top w:val="single" w:sz="6" w:space="0" w:color="auto"/>
              <w:left w:val="nil"/>
              <w:bottom w:val="nil"/>
              <w:right w:val="single" w:sz="6" w:space="0" w:color="auto"/>
            </w:tcBorders>
            <w:hideMark/>
          </w:tcPr>
          <w:p w14:paraId="2B51A254" w14:textId="77777777" w:rsidR="00F168E8" w:rsidRPr="002B2393" w:rsidRDefault="00F168E8" w:rsidP="002F173E">
            <w:pPr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3D5E49">
              <w:rPr>
                <w:lang w:eastAsia="en-GB"/>
              </w:rPr>
              <w:t>260 mg</w:t>
            </w:r>
          </w:p>
        </w:tc>
      </w:tr>
      <w:tr w:rsidR="00F168E8" w14:paraId="236B500B" w14:textId="77777777" w:rsidTr="002F173E">
        <w:trPr>
          <w:cantSplit/>
          <w:jc w:val="center"/>
        </w:trPr>
        <w:tc>
          <w:tcPr>
            <w:tcW w:w="3135" w:type="dxa"/>
            <w:tcBorders>
              <w:top w:val="nil"/>
              <w:left w:val="single" w:sz="6" w:space="0" w:color="auto"/>
              <w:bottom w:val="nil"/>
              <w:right w:val="nil"/>
            </w:tcBorders>
            <w:hideMark/>
          </w:tcPr>
          <w:p w14:paraId="6028D10A" w14:textId="77777777" w:rsidR="00F168E8" w:rsidRPr="002B2393" w:rsidRDefault="00F168E8" w:rsidP="002F173E">
            <w:pPr>
              <w:textAlignment w:val="baseline"/>
              <w:rPr>
                <w:sz w:val="24"/>
                <w:szCs w:val="24"/>
                <w:lang w:eastAsia="en-GB"/>
              </w:rPr>
            </w:pPr>
            <w:r w:rsidRPr="003D5E49">
              <w:rPr>
                <w:lang w:eastAsia="en-GB"/>
              </w:rPr>
              <w:t xml:space="preserve">&gt; 55 kg </w:t>
            </w:r>
            <w:r>
              <w:rPr>
                <w:lang w:eastAsia="en-GB"/>
              </w:rPr>
              <w:t>sa</w:t>
            </w:r>
            <w:r w:rsidRPr="003D5E49">
              <w:rPr>
                <w:lang w:eastAsia="en-GB"/>
              </w:rPr>
              <w:t xml:space="preserve"> ≤ 85</w:t>
            </w:r>
            <w:r>
              <w:rPr>
                <w:lang w:eastAsia="en-GB"/>
              </w:rPr>
              <w:t> </w:t>
            </w:r>
            <w:r w:rsidRPr="003D5E49">
              <w:rPr>
                <w:lang w:eastAsia="en-GB"/>
              </w:rPr>
              <w:t>kg</w:t>
            </w:r>
          </w:p>
        </w:tc>
        <w:tc>
          <w:tcPr>
            <w:tcW w:w="1800" w:type="dxa"/>
            <w:tcBorders>
              <w:top w:val="nil"/>
              <w:left w:val="nil"/>
              <w:bottom w:val="nil"/>
              <w:right w:val="single" w:sz="6" w:space="0" w:color="auto"/>
            </w:tcBorders>
            <w:hideMark/>
          </w:tcPr>
          <w:p w14:paraId="18E850AA" w14:textId="77777777" w:rsidR="00F168E8" w:rsidRPr="002B2393" w:rsidRDefault="00F168E8" w:rsidP="002F173E">
            <w:pPr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3D5E49">
              <w:rPr>
                <w:lang w:eastAsia="en-GB"/>
              </w:rPr>
              <w:t>390 mg</w:t>
            </w:r>
          </w:p>
        </w:tc>
      </w:tr>
      <w:tr w:rsidR="00F168E8" w14:paraId="5362F0AA" w14:textId="77777777" w:rsidTr="002F173E">
        <w:trPr>
          <w:cantSplit/>
          <w:jc w:val="center"/>
        </w:trPr>
        <w:tc>
          <w:tcPr>
            <w:tcW w:w="3135" w:type="dxa"/>
            <w:tcBorders>
              <w:top w:val="nil"/>
              <w:left w:val="single" w:sz="6" w:space="0" w:color="auto"/>
              <w:bottom w:val="single" w:sz="6" w:space="0" w:color="auto"/>
              <w:right w:val="nil"/>
            </w:tcBorders>
            <w:hideMark/>
          </w:tcPr>
          <w:p w14:paraId="66EA7802" w14:textId="77777777" w:rsidR="00F168E8" w:rsidRPr="002B2393" w:rsidRDefault="00F168E8" w:rsidP="002F173E">
            <w:pPr>
              <w:textAlignment w:val="baseline"/>
              <w:rPr>
                <w:sz w:val="24"/>
                <w:szCs w:val="24"/>
                <w:lang w:eastAsia="en-GB"/>
              </w:rPr>
            </w:pPr>
            <w:r w:rsidRPr="003D5E49">
              <w:rPr>
                <w:lang w:eastAsia="en-GB"/>
              </w:rPr>
              <w:t>&gt; 85 kg</w:t>
            </w:r>
          </w:p>
        </w:tc>
        <w:tc>
          <w:tcPr>
            <w:tcW w:w="1800" w:type="dxa"/>
            <w:tcBorders>
              <w:top w:val="nil"/>
              <w:left w:val="nil"/>
              <w:bottom w:val="single" w:sz="6" w:space="0" w:color="auto"/>
              <w:right w:val="single" w:sz="6" w:space="0" w:color="auto"/>
            </w:tcBorders>
            <w:hideMark/>
          </w:tcPr>
          <w:p w14:paraId="4C0ABF8A" w14:textId="77777777" w:rsidR="00F168E8" w:rsidRPr="002B2393" w:rsidRDefault="00F168E8" w:rsidP="002F173E">
            <w:pPr>
              <w:jc w:val="center"/>
              <w:textAlignment w:val="baseline"/>
              <w:rPr>
                <w:sz w:val="24"/>
                <w:szCs w:val="24"/>
                <w:lang w:eastAsia="en-GB"/>
              </w:rPr>
            </w:pPr>
            <w:r w:rsidRPr="003D5E49">
              <w:rPr>
                <w:lang w:eastAsia="en-GB"/>
              </w:rPr>
              <w:t>520 mg</w:t>
            </w:r>
          </w:p>
        </w:tc>
      </w:tr>
    </w:tbl>
    <w:p w14:paraId="15B79A4E" w14:textId="77777777" w:rsidR="00F168E8" w:rsidRPr="003D5E49" w:rsidRDefault="00F168E8" w:rsidP="00F168E8"/>
    <w:p w14:paraId="3FA74F12" w14:textId="2D88CA07" w:rsidR="00F168E8" w:rsidRPr="003D5E49" w:rsidRDefault="00F168E8" w:rsidP="00F168E8">
      <w:pPr>
        <w:widowControl w:val="0"/>
        <w:numPr>
          <w:ilvl w:val="0"/>
          <w:numId w:val="124"/>
        </w:numPr>
        <w:tabs>
          <w:tab w:val="left" w:pos="567"/>
        </w:tabs>
        <w:suppressAutoHyphens/>
        <w:autoSpaceDE/>
        <w:autoSpaceDN/>
      </w:pPr>
      <w:r>
        <w:t>Wara d-doża tal-bidu fil-vini, inti se</w:t>
      </w:r>
      <w:r w:rsidRPr="001969CC">
        <w:rPr>
          <w:szCs w:val="20"/>
        </w:rPr>
        <w:t xml:space="preserve"> </w:t>
      </w:r>
      <w:r>
        <w:t xml:space="preserve">tingħata d-doża li jkun imiss ta’ 90 mg </w:t>
      </w:r>
      <w:r w:rsidR="00ED04DC">
        <w:t>WEZENLA</w:t>
      </w:r>
      <w:r>
        <w:t xml:space="preserve"> permezz ta’ injezzjoni ta</w:t>
      </w:r>
      <w:r>
        <w:rPr>
          <w:rFonts w:hint="eastAsia"/>
        </w:rPr>
        <w:t>ħ</w:t>
      </w:r>
      <w:r>
        <w:t>t il-ġilda tieg</w:t>
      </w:r>
      <w:r>
        <w:rPr>
          <w:rFonts w:hint="eastAsia"/>
        </w:rPr>
        <w:t>ħ</w:t>
      </w:r>
      <w:r>
        <w:t>ek (injezzjoni ta</w:t>
      </w:r>
      <w:r>
        <w:rPr>
          <w:rFonts w:hint="eastAsia"/>
        </w:rPr>
        <w:t>ħ</w:t>
      </w:r>
      <w:r>
        <w:t>t il-ġilda) 8 ġimgħat wara, imbagħad, wara dan, kull 12-il ġimgħa.</w:t>
      </w:r>
    </w:p>
    <w:p w14:paraId="52732F8C" w14:textId="77777777" w:rsidR="00297608" w:rsidRPr="00DA3743" w:rsidRDefault="00297608" w:rsidP="006902F7">
      <w:pPr>
        <w:suppressAutoHyphens/>
        <w:rPr>
          <w:rFonts w:ascii="Symbol" w:hAnsi="Symbol"/>
        </w:rPr>
      </w:pPr>
    </w:p>
    <w:p w14:paraId="27F3E1B5" w14:textId="30E2E6A5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Kif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jingħata</w:t>
      </w:r>
      <w:r w:rsidRPr="00DA3743">
        <w:rPr>
          <w:b/>
          <w:bCs/>
          <w:spacing w:val="-4"/>
        </w:rPr>
        <w:t xml:space="preserve"> </w:t>
      </w:r>
      <w:r w:rsidR="001D69AE" w:rsidRPr="00DA3743">
        <w:rPr>
          <w:b/>
          <w:bCs/>
          <w:spacing w:val="-2"/>
        </w:rPr>
        <w:t>WEZENLA</w:t>
      </w:r>
    </w:p>
    <w:p w14:paraId="52269A0B" w14:textId="7EBAEFB9" w:rsidR="00297608" w:rsidRPr="00DA3743" w:rsidRDefault="00297608" w:rsidP="006902F7">
      <w:pPr>
        <w:numPr>
          <w:ilvl w:val="1"/>
          <w:numId w:val="27"/>
        </w:numPr>
        <w:suppressAutoHyphens/>
        <w:ind w:left="567" w:hanging="567"/>
      </w:pPr>
      <w:r w:rsidRPr="00DA3743">
        <w:t>L-ewwel</w:t>
      </w:r>
      <w:r w:rsidRPr="00DA3743">
        <w:rPr>
          <w:spacing w:val="-2"/>
        </w:rPr>
        <w:t xml:space="preserve"> </w:t>
      </w:r>
      <w:r w:rsidRPr="00DA3743">
        <w:t>doża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1D69AE" w:rsidRPr="00DA3743">
        <w:t>WEZENLA</w:t>
      </w:r>
      <w:r w:rsidRPr="00DA3743">
        <w:rPr>
          <w:spacing w:val="-3"/>
        </w:rPr>
        <w:t xml:space="preserve"> </w:t>
      </w:r>
      <w:r w:rsidRPr="00DA3743">
        <w:t>għat-trattament</w:t>
      </w:r>
      <w:r w:rsidRPr="00DA3743">
        <w:rPr>
          <w:spacing w:val="-2"/>
        </w:rPr>
        <w:t xml:space="preserve"> </w:t>
      </w:r>
      <w:r w:rsidRPr="00DA3743">
        <w:t>tal-marda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Crohn</w:t>
      </w:r>
      <w:r w:rsidRPr="00DA3743">
        <w:rPr>
          <w:spacing w:val="-5"/>
        </w:rPr>
        <w:t xml:space="preserve"> </w:t>
      </w:r>
      <w:r w:rsidRPr="00DA3743">
        <w:t>tingħata minn tabib bħala dripp fil-vina ta’ driegħ (infużjoni fil-vini).</w:t>
      </w:r>
    </w:p>
    <w:p w14:paraId="2DF0882A" w14:textId="5AA75218" w:rsidR="00297608" w:rsidRPr="00DA3743" w:rsidRDefault="00297608" w:rsidP="006902F7">
      <w:pPr>
        <w:suppressAutoHyphens/>
      </w:pPr>
      <w:r w:rsidRPr="00DA3743">
        <w:t>Kellem</w:t>
      </w:r>
      <w:r w:rsidRPr="00DA3743">
        <w:rPr>
          <w:spacing w:val="-8"/>
        </w:rPr>
        <w:t xml:space="preserve"> </w:t>
      </w:r>
      <w:r w:rsidRPr="00DA3743">
        <w:t>lit-tabib</w:t>
      </w:r>
      <w:r w:rsidRPr="00DA3743">
        <w:rPr>
          <w:spacing w:val="-5"/>
        </w:rPr>
        <w:t xml:space="preserve"> </w:t>
      </w:r>
      <w:r w:rsidRPr="00DA3743">
        <w:t>tiegħek</w:t>
      </w:r>
      <w:r w:rsidRPr="00DA3743">
        <w:rPr>
          <w:spacing w:val="-7"/>
        </w:rPr>
        <w:t xml:space="preserve"> </w:t>
      </w:r>
      <w:r w:rsidRPr="00DA3743">
        <w:t>jekk</w:t>
      </w:r>
      <w:r w:rsidRPr="00DA3743">
        <w:rPr>
          <w:spacing w:val="-5"/>
        </w:rPr>
        <w:t xml:space="preserve"> </w:t>
      </w:r>
      <w:r w:rsidRPr="00DA3743">
        <w:t>għandek</w:t>
      </w:r>
      <w:r w:rsidRPr="00DA3743">
        <w:rPr>
          <w:spacing w:val="-6"/>
        </w:rPr>
        <w:t xml:space="preserve"> </w:t>
      </w:r>
      <w:r w:rsidRPr="00DA3743">
        <w:t>xi</w:t>
      </w:r>
      <w:r w:rsidRPr="00DA3743">
        <w:rPr>
          <w:spacing w:val="-5"/>
        </w:rPr>
        <w:t xml:space="preserve"> </w:t>
      </w:r>
      <w:r w:rsidRPr="00DA3743">
        <w:t>mistoqsijiet</w:t>
      </w:r>
      <w:r w:rsidRPr="00DA3743">
        <w:rPr>
          <w:spacing w:val="-6"/>
        </w:rPr>
        <w:t xml:space="preserve"> </w:t>
      </w:r>
      <w:r w:rsidRPr="00DA3743">
        <w:t>dwar</w:t>
      </w:r>
      <w:r w:rsidRPr="00DA3743">
        <w:rPr>
          <w:spacing w:val="-4"/>
        </w:rPr>
        <w:t xml:space="preserve"> </w:t>
      </w:r>
      <w:r w:rsidRPr="00DA3743">
        <w:t>it-teħid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="001D69AE" w:rsidRPr="00DA3743">
        <w:rPr>
          <w:spacing w:val="-2"/>
        </w:rPr>
        <w:t>WEZENLA</w:t>
      </w:r>
      <w:r w:rsidRPr="00DA3743">
        <w:rPr>
          <w:spacing w:val="-2"/>
        </w:rPr>
        <w:t>.</w:t>
      </w:r>
    </w:p>
    <w:p w14:paraId="7FA489DF" w14:textId="77777777" w:rsidR="00297608" w:rsidRPr="00DA3743" w:rsidRDefault="00297608" w:rsidP="006902F7">
      <w:pPr>
        <w:suppressAutoHyphens/>
      </w:pPr>
    </w:p>
    <w:p w14:paraId="664A2F50" w14:textId="464410DA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tinsa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4"/>
        </w:rPr>
        <w:t xml:space="preserve"> </w:t>
      </w:r>
      <w:r w:rsidR="001D69AE" w:rsidRPr="00DA3743">
        <w:rPr>
          <w:b/>
          <w:bCs/>
          <w:spacing w:val="-2"/>
        </w:rPr>
        <w:t>WEZENLA</w:t>
      </w:r>
    </w:p>
    <w:p w14:paraId="47060147" w14:textId="77777777" w:rsidR="00297608" w:rsidRPr="00DA3743" w:rsidRDefault="00297608" w:rsidP="006902F7">
      <w:pPr>
        <w:suppressAutoHyphens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tinsa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taqbeż</w:t>
      </w:r>
      <w:r w:rsidRPr="00DA3743">
        <w:rPr>
          <w:spacing w:val="-3"/>
        </w:rPr>
        <w:t xml:space="preserve"> </w:t>
      </w:r>
      <w:r w:rsidRPr="00DA3743">
        <w:t>l-appuntament</w:t>
      </w:r>
      <w:r w:rsidRPr="00DA3743">
        <w:rPr>
          <w:spacing w:val="-2"/>
        </w:rPr>
        <w:t xml:space="preserve"> </w:t>
      </w:r>
      <w:r w:rsidRPr="00DA3743">
        <w:t>biex</w:t>
      </w:r>
      <w:r w:rsidRPr="00DA3743">
        <w:rPr>
          <w:spacing w:val="-5"/>
        </w:rPr>
        <w:t xml:space="preserve"> </w:t>
      </w:r>
      <w:r w:rsidRPr="00DA3743">
        <w:t>tirċievi</w:t>
      </w:r>
      <w:r w:rsidRPr="00DA3743">
        <w:rPr>
          <w:spacing w:val="-3"/>
        </w:rPr>
        <w:t xml:space="preserve"> </w:t>
      </w:r>
      <w:r w:rsidRPr="00DA3743">
        <w:t>d-doża,</w:t>
      </w:r>
      <w:r w:rsidRPr="00DA3743">
        <w:rPr>
          <w:spacing w:val="-3"/>
        </w:rPr>
        <w:t xml:space="preserve"> </w:t>
      </w:r>
      <w:r w:rsidRPr="00DA3743">
        <w:t>ikkuntattja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biex</w:t>
      </w:r>
      <w:r w:rsidRPr="00DA3743">
        <w:rPr>
          <w:spacing w:val="-3"/>
        </w:rPr>
        <w:t xml:space="preserve"> </w:t>
      </w:r>
      <w:r w:rsidRPr="00DA3743">
        <w:t>tagħmel appuntament ieħor.</w:t>
      </w:r>
    </w:p>
    <w:p w14:paraId="4C6BEC3D" w14:textId="77777777" w:rsidR="00297608" w:rsidRPr="00DA3743" w:rsidRDefault="00297608" w:rsidP="006902F7">
      <w:pPr>
        <w:suppressAutoHyphens/>
      </w:pPr>
    </w:p>
    <w:p w14:paraId="6352CC21" w14:textId="1628FC5E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tieqaf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4"/>
        </w:rPr>
        <w:t xml:space="preserve"> </w:t>
      </w:r>
      <w:r w:rsidR="001D69AE" w:rsidRPr="00DA3743">
        <w:rPr>
          <w:b/>
          <w:bCs/>
          <w:spacing w:val="-2"/>
        </w:rPr>
        <w:t>WEZENLA</w:t>
      </w:r>
    </w:p>
    <w:p w14:paraId="7A6E045F" w14:textId="1D902307" w:rsidR="00297608" w:rsidRPr="00DA3743" w:rsidRDefault="00297608" w:rsidP="006902F7">
      <w:pPr>
        <w:suppressAutoHyphens/>
      </w:pPr>
      <w:r w:rsidRPr="00DA3743">
        <w:t>M’huwiex</w:t>
      </w:r>
      <w:r w:rsidRPr="00DA3743">
        <w:rPr>
          <w:spacing w:val="-3"/>
        </w:rPr>
        <w:t xml:space="preserve"> </w:t>
      </w:r>
      <w:r w:rsidRPr="00DA3743">
        <w:t>perikoluż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tieqaf</w:t>
      </w:r>
      <w:r w:rsidRPr="00DA3743">
        <w:rPr>
          <w:spacing w:val="-3"/>
        </w:rPr>
        <w:t xml:space="preserve"> </w:t>
      </w:r>
      <w:r w:rsidRPr="00DA3743">
        <w:t>tuża</w:t>
      </w:r>
      <w:r w:rsidRPr="00DA3743">
        <w:rPr>
          <w:spacing w:val="-3"/>
        </w:rPr>
        <w:t xml:space="preserve"> </w:t>
      </w:r>
      <w:r w:rsidR="001D69AE" w:rsidRPr="00DA3743">
        <w:t>WEZENLA</w:t>
      </w:r>
      <w:r w:rsidRPr="00DA3743">
        <w:t>.</w:t>
      </w:r>
      <w:r w:rsidRPr="00DA3743">
        <w:rPr>
          <w:spacing w:val="-3"/>
        </w:rPr>
        <w:t xml:space="preserve"> </w:t>
      </w:r>
      <w:r w:rsidRPr="00DA3743">
        <w:t>Madankollu,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tieqaf,</w:t>
      </w:r>
      <w:r w:rsidRPr="00DA3743">
        <w:rPr>
          <w:spacing w:val="-3"/>
        </w:rPr>
        <w:t xml:space="preserve"> </w:t>
      </w:r>
      <w:r w:rsidRPr="00DA3743">
        <w:t>is-sintomi</w:t>
      </w:r>
      <w:r w:rsidRPr="00DA3743">
        <w:rPr>
          <w:spacing w:val="-2"/>
        </w:rPr>
        <w:t xml:space="preserve"> </w:t>
      </w:r>
      <w:r w:rsidRPr="00DA3743">
        <w:t>tiegħek</w:t>
      </w:r>
      <w:r w:rsidRPr="00DA3743">
        <w:rPr>
          <w:spacing w:val="-3"/>
        </w:rPr>
        <w:t xml:space="preserve"> </w:t>
      </w:r>
      <w:r w:rsidRPr="00DA3743">
        <w:t>jistgħu jerġgħu jitfaċċaw.</w:t>
      </w:r>
    </w:p>
    <w:p w14:paraId="69AAB069" w14:textId="77777777" w:rsidR="00297608" w:rsidRPr="00DA3743" w:rsidRDefault="00297608" w:rsidP="006902F7">
      <w:pPr>
        <w:suppressAutoHyphens/>
      </w:pPr>
    </w:p>
    <w:p w14:paraId="543EAEBE" w14:textId="77777777" w:rsidR="00297608" w:rsidRPr="00DA3743" w:rsidRDefault="00297608" w:rsidP="006902F7">
      <w:pPr>
        <w:suppressAutoHyphens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għandek</w:t>
      </w:r>
      <w:r w:rsidRPr="00DA3743">
        <w:rPr>
          <w:spacing w:val="-6"/>
        </w:rPr>
        <w:t xml:space="preserve"> </w:t>
      </w:r>
      <w:r w:rsidRPr="00DA3743">
        <w:t>aktar</w:t>
      </w:r>
      <w:r w:rsidRPr="00DA3743">
        <w:rPr>
          <w:spacing w:val="-7"/>
        </w:rPr>
        <w:t xml:space="preserve"> </w:t>
      </w:r>
      <w:r w:rsidRPr="00DA3743">
        <w:t>mistoqsijiet</w:t>
      </w:r>
      <w:r w:rsidRPr="00DA3743">
        <w:rPr>
          <w:spacing w:val="-6"/>
        </w:rPr>
        <w:t xml:space="preserve"> </w:t>
      </w:r>
      <w:r w:rsidRPr="00DA3743">
        <w:t>dwar</w:t>
      </w:r>
      <w:r w:rsidRPr="00DA3743">
        <w:rPr>
          <w:spacing w:val="-7"/>
        </w:rPr>
        <w:t xml:space="preserve"> </w:t>
      </w:r>
      <w:r w:rsidRPr="00DA3743">
        <w:t>l-użu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din</w:t>
      </w:r>
      <w:r w:rsidRPr="00DA3743">
        <w:rPr>
          <w:spacing w:val="-6"/>
        </w:rPr>
        <w:t xml:space="preserve"> </w:t>
      </w:r>
      <w:r w:rsidRPr="00DA3743">
        <w:t>il-mediċina,</w:t>
      </w:r>
      <w:r w:rsidRPr="00DA3743">
        <w:rPr>
          <w:spacing w:val="-6"/>
        </w:rPr>
        <w:t xml:space="preserve"> </w:t>
      </w:r>
      <w:r w:rsidRPr="00DA3743">
        <w:t>staqsi</w:t>
      </w:r>
      <w:r w:rsidRPr="00DA3743">
        <w:rPr>
          <w:spacing w:val="-7"/>
        </w:rPr>
        <w:t xml:space="preserve"> </w:t>
      </w:r>
      <w:r w:rsidRPr="00DA3743">
        <w:t>lit-tabib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lill-ispiżjar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tiegħek.</w:t>
      </w:r>
    </w:p>
    <w:p w14:paraId="03C29FDF" w14:textId="77777777" w:rsidR="00297608" w:rsidRPr="00DA3743" w:rsidRDefault="00297608" w:rsidP="006902F7">
      <w:pPr>
        <w:suppressAutoHyphens/>
      </w:pPr>
    </w:p>
    <w:p w14:paraId="5C7BD041" w14:textId="77777777" w:rsidR="00297608" w:rsidRPr="00DA3743" w:rsidRDefault="00297608" w:rsidP="006902F7">
      <w:pPr>
        <w:suppressAutoHyphens/>
      </w:pPr>
    </w:p>
    <w:p w14:paraId="14F127D4" w14:textId="77777777" w:rsidR="00297608" w:rsidRPr="00DA3743" w:rsidRDefault="00297608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</w:t>
      </w:r>
      <w:r w:rsidRPr="00DA3743">
        <w:rPr>
          <w:b/>
          <w:bCs/>
        </w:rPr>
        <w:tab/>
        <w:t>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  <w:spacing w:val="-2"/>
        </w:rPr>
        <w:t>possibbli</w:t>
      </w:r>
    </w:p>
    <w:p w14:paraId="0291BE2B" w14:textId="77777777" w:rsidR="00297608" w:rsidRPr="00DA3743" w:rsidRDefault="00297608" w:rsidP="006902F7">
      <w:pPr>
        <w:keepNext/>
        <w:suppressAutoHyphens/>
        <w:rPr>
          <w:bCs/>
        </w:rPr>
      </w:pPr>
    </w:p>
    <w:p w14:paraId="2C393C68" w14:textId="77777777" w:rsidR="00297608" w:rsidRPr="00DA3743" w:rsidRDefault="00297608" w:rsidP="006902F7">
      <w:pPr>
        <w:suppressAutoHyphens/>
      </w:pPr>
      <w:r w:rsidRPr="00DA3743">
        <w:t>Bħal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mediċina</w:t>
      </w:r>
      <w:r w:rsidRPr="00DA3743">
        <w:rPr>
          <w:spacing w:val="-3"/>
        </w:rPr>
        <w:t xml:space="preserve"> </w:t>
      </w:r>
      <w:r w:rsidRPr="00DA3743">
        <w:t>oħra,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2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jkollha</w:t>
      </w:r>
      <w:r w:rsidRPr="00DA3743">
        <w:rPr>
          <w:spacing w:val="-3"/>
        </w:rPr>
        <w:t xml:space="preserve"> </w:t>
      </w:r>
      <w:r w:rsidRPr="00DA3743">
        <w:t>effetti</w:t>
      </w:r>
      <w:r w:rsidRPr="00DA3743">
        <w:rPr>
          <w:spacing w:val="-3"/>
        </w:rPr>
        <w:t xml:space="preserve"> </w:t>
      </w:r>
      <w:r w:rsidRPr="00DA3743">
        <w:t>sekondarji,</w:t>
      </w:r>
      <w:r w:rsidRPr="00DA3743">
        <w:rPr>
          <w:spacing w:val="-3"/>
        </w:rPr>
        <w:t xml:space="preserve"> </w:t>
      </w:r>
      <w:r w:rsidRPr="00DA3743">
        <w:t>għalkemm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 xml:space="preserve">jidhrux </w:t>
      </w:r>
      <w:r w:rsidRPr="00DA3743">
        <w:rPr>
          <w:spacing w:val="-2"/>
        </w:rPr>
        <w:t>f’kulħadd.</w:t>
      </w:r>
    </w:p>
    <w:p w14:paraId="2ACF31E2" w14:textId="77777777" w:rsidR="00297608" w:rsidRPr="00DA3743" w:rsidRDefault="00297608" w:rsidP="006902F7">
      <w:pPr>
        <w:suppressAutoHyphens/>
      </w:pPr>
    </w:p>
    <w:p w14:paraId="69B97C3F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  <w:spacing w:val="-2"/>
        </w:rPr>
        <w:t>serji</w:t>
      </w:r>
    </w:p>
    <w:p w14:paraId="0BE0723A" w14:textId="77777777" w:rsidR="00297608" w:rsidRPr="00DA3743" w:rsidRDefault="00297608" w:rsidP="006902F7">
      <w:pPr>
        <w:suppressAutoHyphens/>
      </w:pPr>
      <w:r w:rsidRPr="00DA3743">
        <w:t>Xi</w:t>
      </w:r>
      <w:r w:rsidRPr="00DA3743">
        <w:rPr>
          <w:spacing w:val="-8"/>
        </w:rPr>
        <w:t xml:space="preserve"> </w:t>
      </w:r>
      <w:r w:rsidRPr="00DA3743">
        <w:t>pazjenti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jkollhom</w:t>
      </w:r>
      <w:r w:rsidRPr="00DA3743">
        <w:rPr>
          <w:spacing w:val="-6"/>
        </w:rPr>
        <w:t xml:space="preserve"> </w:t>
      </w:r>
      <w:r w:rsidRPr="00DA3743">
        <w:t>effetti</w:t>
      </w:r>
      <w:r w:rsidRPr="00DA3743">
        <w:rPr>
          <w:spacing w:val="-6"/>
        </w:rPr>
        <w:t xml:space="preserve"> </w:t>
      </w:r>
      <w:r w:rsidRPr="00DA3743">
        <w:t>sekondarji</w:t>
      </w:r>
      <w:r w:rsidRPr="00DA3743">
        <w:rPr>
          <w:spacing w:val="-6"/>
        </w:rPr>
        <w:t xml:space="preserve"> </w:t>
      </w:r>
      <w:r w:rsidRPr="00DA3743">
        <w:t>serji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jkollhom</w:t>
      </w:r>
      <w:r w:rsidRPr="00DA3743">
        <w:rPr>
          <w:spacing w:val="-6"/>
        </w:rPr>
        <w:t xml:space="preserve"> </w:t>
      </w:r>
      <w:r w:rsidRPr="00DA3743">
        <w:t>bżonn</w:t>
      </w:r>
      <w:r w:rsidRPr="00DA3743">
        <w:rPr>
          <w:spacing w:val="-6"/>
        </w:rPr>
        <w:t xml:space="preserve"> </w:t>
      </w:r>
      <w:r w:rsidRPr="00DA3743">
        <w:t>kura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urġenti.</w:t>
      </w:r>
    </w:p>
    <w:p w14:paraId="3C8ADFC8" w14:textId="77777777" w:rsidR="00297608" w:rsidRPr="00DA3743" w:rsidRDefault="00297608" w:rsidP="006902F7">
      <w:pPr>
        <w:suppressAutoHyphens/>
      </w:pPr>
    </w:p>
    <w:p w14:paraId="36B7C4CA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Reazzjonijiet allerġiċi – dawn jistgħu jeħtieġu kura urġenti. Għid lit-tabib tiegħek jew sejjaħ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għajnuna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medika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emerġenza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immedjatament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jekk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tosserva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xi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wieħed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mis-sinjali li ġejjin.</w:t>
      </w:r>
    </w:p>
    <w:p w14:paraId="430537A6" w14:textId="4E435282" w:rsidR="00297608" w:rsidRPr="00DA3743" w:rsidRDefault="00297608" w:rsidP="006902F7">
      <w:pPr>
        <w:keepNext/>
        <w:numPr>
          <w:ilvl w:val="1"/>
          <w:numId w:val="28"/>
        </w:numPr>
        <w:suppressAutoHyphens/>
        <w:ind w:left="567" w:hanging="567"/>
      </w:pPr>
      <w:r w:rsidRPr="00DA3743">
        <w:t>Reazzjonijiet</w:t>
      </w:r>
      <w:r w:rsidRPr="00DA3743">
        <w:rPr>
          <w:spacing w:val="-4"/>
        </w:rPr>
        <w:t xml:space="preserve"> </w:t>
      </w:r>
      <w:r w:rsidRPr="00DA3743">
        <w:t>allerġiċi</w:t>
      </w:r>
      <w:r w:rsidRPr="00DA3743">
        <w:rPr>
          <w:spacing w:val="-4"/>
        </w:rPr>
        <w:t xml:space="preserve"> </w:t>
      </w:r>
      <w:r w:rsidRPr="00DA3743">
        <w:t>serji</w:t>
      </w:r>
      <w:r w:rsidRPr="00DA3743">
        <w:rPr>
          <w:spacing w:val="-4"/>
        </w:rPr>
        <w:t xml:space="preserve"> </w:t>
      </w:r>
      <w:r w:rsidRPr="00DA3743">
        <w:t>(‘anafilassi’)</w:t>
      </w:r>
      <w:r w:rsidRPr="00DA3743">
        <w:rPr>
          <w:spacing w:val="-4"/>
        </w:rPr>
        <w:t xml:space="preserve"> </w:t>
      </w:r>
      <w:r w:rsidRPr="00DA3743">
        <w:t>huma</w:t>
      </w:r>
      <w:r w:rsidRPr="00DA3743">
        <w:rPr>
          <w:spacing w:val="-4"/>
        </w:rPr>
        <w:t xml:space="preserve"> </w:t>
      </w:r>
      <w:r w:rsidRPr="00DA3743">
        <w:t>rari</w:t>
      </w:r>
      <w:r w:rsidRPr="00DA3743">
        <w:rPr>
          <w:spacing w:val="-4"/>
        </w:rPr>
        <w:t xml:space="preserve"> </w:t>
      </w:r>
      <w:r w:rsidRPr="00DA3743">
        <w:t>fin-nies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jieħdu</w:t>
      </w:r>
      <w:r w:rsidRPr="00DA3743">
        <w:rPr>
          <w:spacing w:val="-4"/>
        </w:rPr>
        <w:t xml:space="preserve"> </w:t>
      </w:r>
      <w:r w:rsidR="005815CD" w:rsidRPr="00DA3743">
        <w:t>ustekinumab</w:t>
      </w:r>
      <w:r w:rsidRPr="00DA3743">
        <w:rPr>
          <w:spacing w:val="-6"/>
        </w:rPr>
        <w:t xml:space="preserve"> </w:t>
      </w:r>
      <w:r w:rsidRPr="00DA3743">
        <w:t>(jistgħu jaffettwaw sa persuna waħda minn kull 1 000 persuna). Is-sinjali jinkludu:</w:t>
      </w:r>
    </w:p>
    <w:p w14:paraId="3A34B2F9" w14:textId="77777777" w:rsidR="00297608" w:rsidRPr="00DA3743" w:rsidRDefault="00297608" w:rsidP="006902F7">
      <w:pPr>
        <w:suppressAutoHyphens/>
        <w:ind w:left="1134" w:hanging="567"/>
      </w:pPr>
      <w:r w:rsidRPr="00DA3743">
        <w:t>-</w:t>
      </w:r>
      <w:r w:rsidRPr="00DA3743">
        <w:tab/>
        <w:t>diffikultà</w:t>
      </w:r>
      <w:r w:rsidRPr="00DA3743">
        <w:rPr>
          <w:spacing w:val="-6"/>
        </w:rPr>
        <w:t xml:space="preserve"> </w:t>
      </w:r>
      <w:r w:rsidRPr="00DA3743">
        <w:t>biex</w:t>
      </w:r>
      <w:r w:rsidRPr="00DA3743">
        <w:rPr>
          <w:spacing w:val="-5"/>
        </w:rPr>
        <w:t xml:space="preserve"> </w:t>
      </w:r>
      <w:r w:rsidRPr="00DA3743">
        <w:t>tieħu</w:t>
      </w:r>
      <w:r w:rsidRPr="00DA3743">
        <w:rPr>
          <w:spacing w:val="-5"/>
        </w:rPr>
        <w:t xml:space="preserve"> </w:t>
      </w:r>
      <w:r w:rsidRPr="00DA3743">
        <w:t>nifs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tibla’</w:t>
      </w:r>
    </w:p>
    <w:p w14:paraId="12C2C1DE" w14:textId="77777777" w:rsidR="00297608" w:rsidRPr="00DA3743" w:rsidRDefault="00297608" w:rsidP="006902F7">
      <w:pPr>
        <w:suppressAutoHyphens/>
        <w:ind w:left="1134" w:hanging="567"/>
      </w:pPr>
      <w:r w:rsidRPr="00DA3743">
        <w:t>-</w:t>
      </w:r>
      <w:r w:rsidRPr="00DA3743">
        <w:tab/>
        <w:t>pressjoni</w:t>
      </w:r>
      <w:r w:rsidRPr="00DA3743">
        <w:rPr>
          <w:spacing w:val="-9"/>
        </w:rPr>
        <w:t xml:space="preserve"> </w:t>
      </w:r>
      <w:r w:rsidRPr="00DA3743">
        <w:t>baxxa</w:t>
      </w:r>
      <w:r w:rsidRPr="00DA3743">
        <w:rPr>
          <w:spacing w:val="-7"/>
        </w:rPr>
        <w:t xml:space="preserve"> </w:t>
      </w:r>
      <w:r w:rsidRPr="00DA3743">
        <w:t>tad-demm,</w:t>
      </w:r>
      <w:r w:rsidRPr="00DA3743">
        <w:rPr>
          <w:spacing w:val="-7"/>
        </w:rPr>
        <w:t xml:space="preserve"> </w:t>
      </w:r>
      <w:r w:rsidRPr="00DA3743">
        <w:t>li</w:t>
      </w:r>
      <w:r w:rsidRPr="00DA3743">
        <w:rPr>
          <w:spacing w:val="-7"/>
        </w:rPr>
        <w:t xml:space="preserve"> </w:t>
      </w:r>
      <w:r w:rsidRPr="00DA3743">
        <w:t>tista’</w:t>
      </w:r>
      <w:r w:rsidRPr="00DA3743">
        <w:rPr>
          <w:spacing w:val="-7"/>
        </w:rPr>
        <w:t xml:space="preserve"> </w:t>
      </w:r>
      <w:r w:rsidRPr="00DA3743">
        <w:t>tikkawża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sturdament</w:t>
      </w:r>
    </w:p>
    <w:p w14:paraId="54941918" w14:textId="77777777" w:rsidR="00297608" w:rsidRPr="00DA3743" w:rsidRDefault="00297608" w:rsidP="006902F7">
      <w:pPr>
        <w:suppressAutoHyphens/>
        <w:ind w:left="1134" w:hanging="567"/>
      </w:pPr>
      <w:r w:rsidRPr="00DA3743">
        <w:lastRenderedPageBreak/>
        <w:t>-</w:t>
      </w:r>
      <w:r w:rsidRPr="00DA3743">
        <w:tab/>
        <w:t>nefħa</w:t>
      </w:r>
      <w:r w:rsidRPr="00DA3743">
        <w:rPr>
          <w:spacing w:val="-6"/>
        </w:rPr>
        <w:t xml:space="preserve"> </w:t>
      </w:r>
      <w:r w:rsidRPr="00DA3743">
        <w:t>fil-wiċċ,</w:t>
      </w:r>
      <w:r w:rsidRPr="00DA3743">
        <w:rPr>
          <w:spacing w:val="-6"/>
        </w:rPr>
        <w:t xml:space="preserve"> </w:t>
      </w:r>
      <w:r w:rsidRPr="00DA3743">
        <w:t>xufftejn,</w:t>
      </w:r>
      <w:r w:rsidRPr="00DA3743">
        <w:rPr>
          <w:spacing w:val="-5"/>
        </w:rPr>
        <w:t xml:space="preserve"> </w:t>
      </w:r>
      <w:r w:rsidRPr="00DA3743">
        <w:t>il-ħalq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4"/>
        </w:rPr>
        <w:t xml:space="preserve"> </w:t>
      </w:r>
      <w:r w:rsidRPr="00DA3743">
        <w:t>il-</w:t>
      </w:r>
      <w:r w:rsidRPr="00DA3743">
        <w:rPr>
          <w:spacing w:val="-2"/>
        </w:rPr>
        <w:t>gerżuma.</w:t>
      </w:r>
    </w:p>
    <w:p w14:paraId="50939771" w14:textId="69B089F2" w:rsidR="00297608" w:rsidRPr="00DA3743" w:rsidRDefault="00297608" w:rsidP="006902F7">
      <w:pPr>
        <w:numPr>
          <w:ilvl w:val="1"/>
          <w:numId w:val="29"/>
        </w:numPr>
        <w:suppressAutoHyphens/>
        <w:ind w:left="567" w:hanging="567"/>
      </w:pPr>
      <w:r w:rsidRPr="00DA3743">
        <w:t>Sinjali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reazzjoni</w:t>
      </w:r>
      <w:r w:rsidRPr="00DA3743">
        <w:rPr>
          <w:spacing w:val="-3"/>
        </w:rPr>
        <w:t xml:space="preserve"> </w:t>
      </w:r>
      <w:r w:rsidRPr="00DA3743">
        <w:t>allerġika</w:t>
      </w:r>
      <w:r w:rsidRPr="00DA3743">
        <w:rPr>
          <w:spacing w:val="-3"/>
        </w:rPr>
        <w:t xml:space="preserve"> </w:t>
      </w:r>
      <w:r w:rsidRPr="00DA3743">
        <w:t>jinkludu</w:t>
      </w:r>
      <w:r w:rsidRPr="00DA3743">
        <w:rPr>
          <w:spacing w:val="-3"/>
        </w:rPr>
        <w:t xml:space="preserve"> </w:t>
      </w:r>
      <w:r w:rsidRPr="00DA3743">
        <w:t>raxx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urtikarja</w:t>
      </w:r>
      <w:r w:rsidRPr="00DA3743">
        <w:rPr>
          <w:spacing w:val="-3"/>
        </w:rPr>
        <w:t xml:space="preserve"> </w:t>
      </w:r>
      <w:r w:rsidRPr="00DA3743">
        <w:t>(dawn</w:t>
      </w:r>
      <w:r w:rsidRPr="00DA3743">
        <w:rPr>
          <w:spacing w:val="-3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jaffettwaw sa persuna waħda minn kull 100).</w:t>
      </w:r>
    </w:p>
    <w:p w14:paraId="4925AF34" w14:textId="77777777" w:rsidR="00297608" w:rsidRPr="00DA3743" w:rsidRDefault="00297608" w:rsidP="006902F7">
      <w:pPr>
        <w:suppressAutoHyphens/>
        <w:rPr>
          <w:bCs/>
        </w:rPr>
      </w:pPr>
    </w:p>
    <w:p w14:paraId="45BF3FF9" w14:textId="07146CF5" w:rsidR="00297608" w:rsidRPr="00DA3743" w:rsidRDefault="00297608" w:rsidP="006902F7">
      <w:pPr>
        <w:suppressAutoHyphens/>
        <w:rPr>
          <w:b/>
        </w:rPr>
      </w:pPr>
      <w:r w:rsidRPr="00DA3743">
        <w:rPr>
          <w:b/>
        </w:rPr>
        <w:t>Reazzjonijiet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marbuta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mal-infużjoni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–</w:t>
      </w:r>
      <w:r w:rsidRPr="00DA3743">
        <w:rPr>
          <w:b/>
          <w:spacing w:val="-2"/>
        </w:rPr>
        <w:t xml:space="preserve"> </w:t>
      </w: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qed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tiġi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trattat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marda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 xml:space="preserve">Crohn, l-ewwel doża ta’ </w:t>
      </w:r>
      <w:r w:rsidR="001D69AE" w:rsidRPr="00DA3743">
        <w:rPr>
          <w:b/>
        </w:rPr>
        <w:t>WEZENLA</w:t>
      </w:r>
      <w:r w:rsidRPr="00DA3743">
        <w:rPr>
          <w:b/>
        </w:rPr>
        <w:t xml:space="preserve"> ser tingħata permezz tad-dripp ġol vina (infużjoni ġol-vina).</w:t>
      </w:r>
      <w:r w:rsidRPr="00DA3743">
        <w:rPr>
          <w:b/>
          <w:spacing w:val="-8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7"/>
        </w:rPr>
        <w:t xml:space="preserve"> </w:t>
      </w:r>
      <w:r w:rsidRPr="00DA3743">
        <w:rPr>
          <w:b/>
        </w:rPr>
        <w:t>pazjenti</w:t>
      </w:r>
      <w:r w:rsidRPr="00DA3743">
        <w:rPr>
          <w:b/>
          <w:spacing w:val="-8"/>
        </w:rPr>
        <w:t xml:space="preserve"> </w:t>
      </w:r>
      <w:r w:rsidRPr="00DA3743">
        <w:rPr>
          <w:b/>
        </w:rPr>
        <w:t>esperjenzaw</w:t>
      </w:r>
      <w:r w:rsidRPr="00DA3743">
        <w:rPr>
          <w:b/>
          <w:spacing w:val="-7"/>
        </w:rPr>
        <w:t xml:space="preserve"> </w:t>
      </w:r>
      <w:r w:rsidRPr="00DA3743">
        <w:rPr>
          <w:b/>
        </w:rPr>
        <w:t>reazzjonijiet</w:t>
      </w:r>
      <w:r w:rsidRPr="00DA3743">
        <w:rPr>
          <w:b/>
          <w:spacing w:val="-7"/>
        </w:rPr>
        <w:t xml:space="preserve"> </w:t>
      </w:r>
      <w:r w:rsidRPr="00DA3743">
        <w:rPr>
          <w:b/>
        </w:rPr>
        <w:t>allerġiċi</w:t>
      </w:r>
      <w:r w:rsidRPr="00DA3743">
        <w:rPr>
          <w:b/>
          <w:spacing w:val="-8"/>
        </w:rPr>
        <w:t xml:space="preserve"> </w:t>
      </w:r>
      <w:r w:rsidRPr="00DA3743">
        <w:rPr>
          <w:b/>
        </w:rPr>
        <w:t>serji</w:t>
      </w:r>
      <w:r w:rsidRPr="00DA3743">
        <w:rPr>
          <w:b/>
          <w:spacing w:val="-7"/>
        </w:rPr>
        <w:t xml:space="preserve"> </w:t>
      </w:r>
      <w:r w:rsidRPr="00DA3743">
        <w:rPr>
          <w:b/>
        </w:rPr>
        <w:t>waqt</w:t>
      </w:r>
      <w:r w:rsidRPr="00DA3743">
        <w:rPr>
          <w:b/>
          <w:spacing w:val="-7"/>
        </w:rPr>
        <w:t xml:space="preserve"> </w:t>
      </w:r>
      <w:r w:rsidRPr="00DA3743">
        <w:rPr>
          <w:b/>
        </w:rPr>
        <w:t>l-</w:t>
      </w:r>
      <w:r w:rsidRPr="00DA3743">
        <w:rPr>
          <w:b/>
          <w:spacing w:val="-2"/>
        </w:rPr>
        <w:t>infużjoni.</w:t>
      </w:r>
    </w:p>
    <w:p w14:paraId="55060461" w14:textId="77777777" w:rsidR="00297608" w:rsidRPr="00DA3743" w:rsidRDefault="00297608" w:rsidP="006902F7">
      <w:pPr>
        <w:suppressAutoHyphens/>
        <w:rPr>
          <w:bCs/>
        </w:rPr>
      </w:pPr>
    </w:p>
    <w:p w14:paraId="62E2DDAB" w14:textId="77777777" w:rsidR="00297608" w:rsidRPr="00DA3743" w:rsidRDefault="00297608" w:rsidP="006902F7">
      <w:pPr>
        <w:suppressAutoHyphens/>
        <w:rPr>
          <w:b/>
        </w:rPr>
      </w:pPr>
      <w:r w:rsidRPr="00DA3743">
        <w:rPr>
          <w:b/>
        </w:rPr>
        <w:t>F’każijiet rari, ġew irrappuratati reazzjonijiet allerġiċi fil-pulmun u infjammazzjoni fil- pulmun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f’pazjenti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li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jirċievu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ustekinumab.</w:t>
      </w:r>
      <w:r w:rsidRPr="00DA3743">
        <w:rPr>
          <w:b/>
          <w:spacing w:val="-2"/>
        </w:rPr>
        <w:t xml:space="preserve"> </w:t>
      </w:r>
      <w:r w:rsidRPr="00DA3743">
        <w:rPr>
          <w:b/>
        </w:rPr>
        <w:t>Għid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lit-tabib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tiegħek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minnufih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tiżviluppa sintomi bħal sogħla, qtugħ ta’ nifs, u deni.</w:t>
      </w:r>
    </w:p>
    <w:p w14:paraId="345EE08F" w14:textId="77777777" w:rsidR="00297608" w:rsidRPr="00DA3743" w:rsidRDefault="00297608" w:rsidP="006902F7">
      <w:pPr>
        <w:suppressAutoHyphens/>
        <w:rPr>
          <w:bCs/>
        </w:rPr>
      </w:pPr>
    </w:p>
    <w:p w14:paraId="36D995F5" w14:textId="08ECAA5A" w:rsidR="00297608" w:rsidRPr="00DA3743" w:rsidRDefault="00297608" w:rsidP="006902F7">
      <w:pPr>
        <w:suppressAutoHyphens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għandek</w:t>
      </w:r>
      <w:r w:rsidRPr="00DA3743">
        <w:rPr>
          <w:spacing w:val="-3"/>
        </w:rPr>
        <w:t xml:space="preserve"> </w:t>
      </w:r>
      <w:r w:rsidRPr="00DA3743">
        <w:t>reazzjoni</w:t>
      </w:r>
      <w:r w:rsidRPr="00DA3743">
        <w:rPr>
          <w:spacing w:val="-3"/>
        </w:rPr>
        <w:t xml:space="preserve"> </w:t>
      </w:r>
      <w:r w:rsidRPr="00DA3743">
        <w:t>allerġika</w:t>
      </w:r>
      <w:r w:rsidRPr="00DA3743">
        <w:rPr>
          <w:spacing w:val="-3"/>
        </w:rPr>
        <w:t xml:space="preserve"> </w:t>
      </w:r>
      <w:r w:rsidRPr="00DA3743">
        <w:t>serja,</w:t>
      </w:r>
      <w:r w:rsidRPr="00DA3743">
        <w:rPr>
          <w:spacing w:val="-3"/>
        </w:rPr>
        <w:t xml:space="preserve"> </w:t>
      </w:r>
      <w:r w:rsidRPr="00DA3743">
        <w:t>it-tabib</w:t>
      </w:r>
      <w:r w:rsidRPr="00DA3743">
        <w:rPr>
          <w:spacing w:val="-2"/>
        </w:rPr>
        <w:t xml:space="preserve"> </w:t>
      </w:r>
      <w:r w:rsidRPr="00DA3743">
        <w:t>tiegħek</w:t>
      </w:r>
      <w:r w:rsidRPr="00DA3743">
        <w:rPr>
          <w:spacing w:val="-2"/>
        </w:rPr>
        <w:t xml:space="preserve"> </w:t>
      </w:r>
      <w:r w:rsidRPr="00DA3743">
        <w:t>jista’</w:t>
      </w:r>
      <w:r w:rsidRPr="00DA3743">
        <w:rPr>
          <w:spacing w:val="-2"/>
        </w:rPr>
        <w:t xml:space="preserve"> </w:t>
      </w:r>
      <w:r w:rsidRPr="00DA3743">
        <w:t>jiddeċiedi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m’għandekx</w:t>
      </w:r>
      <w:r w:rsidRPr="00DA3743">
        <w:rPr>
          <w:spacing w:val="-3"/>
        </w:rPr>
        <w:t xml:space="preserve"> </w:t>
      </w:r>
      <w:r w:rsidRPr="00DA3743">
        <w:t xml:space="preserve">terġa’ tuża </w:t>
      </w:r>
      <w:r w:rsidR="001D69AE" w:rsidRPr="00DA3743">
        <w:t>WEZENLA</w:t>
      </w:r>
      <w:r w:rsidRPr="00DA3743">
        <w:t>.</w:t>
      </w:r>
    </w:p>
    <w:p w14:paraId="545AA0D5" w14:textId="77777777" w:rsidR="00297608" w:rsidRPr="00DA3743" w:rsidRDefault="00297608" w:rsidP="006902F7">
      <w:pPr>
        <w:suppressAutoHyphens/>
      </w:pPr>
    </w:p>
    <w:p w14:paraId="33D8FA80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Infezzjonijiet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–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dawn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jistgħu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jeħtieġu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kura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urġenti.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Għid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lit-tabib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tiegħek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immedjatament jekk tosserva xi wieħed mis-sinjali li ġejjin.</w:t>
      </w:r>
    </w:p>
    <w:p w14:paraId="260EC24A" w14:textId="3BE33CF8" w:rsidR="00297608" w:rsidRPr="00DA3743" w:rsidRDefault="00297608" w:rsidP="006902F7">
      <w:pPr>
        <w:numPr>
          <w:ilvl w:val="1"/>
          <w:numId w:val="30"/>
        </w:numPr>
        <w:suppressAutoHyphens/>
        <w:ind w:left="567" w:hanging="567"/>
      </w:pP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fl-imnifsejn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l-griżmejn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riħ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huma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(jistgħu</w:t>
      </w:r>
      <w:r w:rsidRPr="00DA3743">
        <w:rPr>
          <w:spacing w:val="-3"/>
        </w:rPr>
        <w:t xml:space="preserve"> </w:t>
      </w:r>
      <w:r w:rsidRPr="00DA3743">
        <w:t>jaffettwaw</w:t>
      </w:r>
      <w:r w:rsidRPr="00DA3743">
        <w:rPr>
          <w:spacing w:val="-3"/>
        </w:rPr>
        <w:t xml:space="preserve"> </w:t>
      </w:r>
      <w:r w:rsidRPr="00DA3743">
        <w:t>sa persuna waħda minn kull 10)</w:t>
      </w:r>
    </w:p>
    <w:p w14:paraId="1F4056CB" w14:textId="17A6B749" w:rsidR="00297608" w:rsidRPr="00DA3743" w:rsidRDefault="00297608" w:rsidP="006902F7">
      <w:pPr>
        <w:numPr>
          <w:ilvl w:val="1"/>
          <w:numId w:val="30"/>
        </w:numPr>
        <w:suppressAutoHyphens/>
        <w:ind w:left="567" w:hanging="567"/>
      </w:pP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fis-sider</w:t>
      </w:r>
      <w:r w:rsidRPr="00DA3743">
        <w:rPr>
          <w:spacing w:val="-4"/>
        </w:rPr>
        <w:t xml:space="preserve"> </w:t>
      </w:r>
      <w:r w:rsidRPr="00DA3743">
        <w:t>mhumiex</w:t>
      </w:r>
      <w:r w:rsidRPr="00DA3743">
        <w:rPr>
          <w:spacing w:val="-4"/>
        </w:rPr>
        <w:t xml:space="preserve"> </w:t>
      </w:r>
      <w:r w:rsidRPr="00DA3743">
        <w:t>komuni</w:t>
      </w:r>
      <w:r w:rsidRPr="00DA3743">
        <w:rPr>
          <w:spacing w:val="-4"/>
        </w:rPr>
        <w:t xml:space="preserve"> </w:t>
      </w:r>
      <w:r w:rsidRPr="00DA3743">
        <w:t>(jistgħu</w:t>
      </w:r>
      <w:r w:rsidRPr="00DA3743">
        <w:rPr>
          <w:spacing w:val="-4"/>
        </w:rPr>
        <w:t xml:space="preserve"> </w:t>
      </w:r>
      <w:r w:rsidRPr="00DA3743">
        <w:t>jaffettwaw</w:t>
      </w:r>
      <w:r w:rsidRPr="00DA3743">
        <w:rPr>
          <w:spacing w:val="-4"/>
        </w:rPr>
        <w:t xml:space="preserve"> </w:t>
      </w:r>
      <w:r w:rsidRPr="00DA3743">
        <w:t>sa</w:t>
      </w:r>
      <w:r w:rsidRPr="00DA3743">
        <w:rPr>
          <w:spacing w:val="-4"/>
        </w:rPr>
        <w:t xml:space="preserve"> </w:t>
      </w:r>
      <w:r w:rsidRPr="00DA3743">
        <w:t>persuna</w:t>
      </w:r>
      <w:r w:rsidRPr="00DA3743">
        <w:rPr>
          <w:spacing w:val="-4"/>
        </w:rPr>
        <w:t xml:space="preserve"> </w:t>
      </w:r>
      <w:r w:rsidRPr="00DA3743">
        <w:t>waħda</w:t>
      </w:r>
      <w:r w:rsidRPr="00DA3743">
        <w:rPr>
          <w:spacing w:val="-4"/>
        </w:rPr>
        <w:t xml:space="preserve"> </w:t>
      </w:r>
      <w:r w:rsidRPr="00DA3743">
        <w:t>minn</w:t>
      </w:r>
      <w:r w:rsidRPr="00DA3743">
        <w:rPr>
          <w:spacing w:val="-4"/>
        </w:rPr>
        <w:t xml:space="preserve"> </w:t>
      </w:r>
      <w:r w:rsidRPr="00DA3743">
        <w:t>kull </w:t>
      </w:r>
      <w:r w:rsidRPr="00DA3743">
        <w:rPr>
          <w:spacing w:val="-4"/>
        </w:rPr>
        <w:t>100)</w:t>
      </w:r>
    </w:p>
    <w:p w14:paraId="024E6F49" w14:textId="71D2200B" w:rsidR="00297608" w:rsidRPr="00DA3743" w:rsidRDefault="00297608" w:rsidP="006902F7">
      <w:pPr>
        <w:numPr>
          <w:ilvl w:val="1"/>
          <w:numId w:val="30"/>
        </w:numPr>
        <w:suppressAutoHyphens/>
        <w:ind w:left="567" w:hanging="567"/>
      </w:pPr>
      <w:r w:rsidRPr="00DA3743">
        <w:t>Infjammazzjoni</w:t>
      </w:r>
      <w:r w:rsidRPr="00DA3743">
        <w:rPr>
          <w:spacing w:val="-4"/>
        </w:rPr>
        <w:t xml:space="preserve"> </w:t>
      </w:r>
      <w:r w:rsidRPr="00DA3743">
        <w:t>tat-tessut</w:t>
      </w:r>
      <w:r w:rsidRPr="00DA3743">
        <w:rPr>
          <w:spacing w:val="-3"/>
        </w:rPr>
        <w:t xml:space="preserve"> </w:t>
      </w:r>
      <w:r w:rsidRPr="00DA3743">
        <w:t>taħt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4"/>
        </w:rPr>
        <w:t xml:space="preserve"> </w:t>
      </w:r>
      <w:r w:rsidRPr="00DA3743">
        <w:t>(‘ċellulite’)</w:t>
      </w:r>
      <w:r w:rsidRPr="00DA3743">
        <w:rPr>
          <w:spacing w:val="-4"/>
        </w:rPr>
        <w:t xml:space="preserve"> </w:t>
      </w:r>
      <w:r w:rsidRPr="00DA3743">
        <w:t>mhijiex</w:t>
      </w:r>
      <w:r w:rsidRPr="00DA3743">
        <w:rPr>
          <w:spacing w:val="-4"/>
        </w:rPr>
        <w:t xml:space="preserve"> </w:t>
      </w:r>
      <w:r w:rsidRPr="00DA3743">
        <w:t>komuni</w:t>
      </w:r>
      <w:r w:rsidRPr="00DA3743">
        <w:rPr>
          <w:spacing w:val="-4"/>
        </w:rPr>
        <w:t xml:space="preserve"> </w:t>
      </w:r>
      <w:r w:rsidRPr="00DA3743">
        <w:t>(tista’</w:t>
      </w:r>
      <w:r w:rsidRPr="00DA3743">
        <w:rPr>
          <w:spacing w:val="-4"/>
        </w:rPr>
        <w:t xml:space="preserve"> </w:t>
      </w:r>
      <w:r w:rsidRPr="00DA3743">
        <w:t>taffettwa</w:t>
      </w:r>
      <w:r w:rsidRPr="00DA3743">
        <w:rPr>
          <w:spacing w:val="-4"/>
        </w:rPr>
        <w:t xml:space="preserve"> </w:t>
      </w:r>
      <w:r w:rsidRPr="00DA3743">
        <w:t>sa persuna waħda minn kull 100)</w:t>
      </w:r>
    </w:p>
    <w:p w14:paraId="160FE637" w14:textId="25242C80" w:rsidR="00297608" w:rsidRPr="00DA3743" w:rsidRDefault="00297608" w:rsidP="006902F7">
      <w:pPr>
        <w:numPr>
          <w:ilvl w:val="1"/>
          <w:numId w:val="30"/>
        </w:numPr>
        <w:suppressAutoHyphens/>
        <w:ind w:left="567" w:hanging="567"/>
      </w:pPr>
      <w:r w:rsidRPr="00DA3743">
        <w:t>Ħruq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Sant’Antnin</w:t>
      </w:r>
      <w:r w:rsidRPr="00DA3743">
        <w:rPr>
          <w:spacing w:val="-3"/>
        </w:rPr>
        <w:t xml:space="preserve"> </w:t>
      </w:r>
      <w:r w:rsidRPr="00DA3743">
        <w:t>(tip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raxx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jweġġa’</w:t>
      </w:r>
      <w:r w:rsidRPr="00DA3743">
        <w:rPr>
          <w:spacing w:val="-3"/>
        </w:rPr>
        <w:t xml:space="preserve"> </w:t>
      </w:r>
      <w:r w:rsidRPr="00DA3743">
        <w:t>bl-infafet)</w:t>
      </w:r>
      <w:r w:rsidRPr="00DA3743">
        <w:rPr>
          <w:spacing w:val="-3"/>
        </w:rPr>
        <w:t xml:space="preserve"> </w:t>
      </w:r>
      <w:r w:rsidRPr="00DA3743">
        <w:t>mhuwiex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(jista’</w:t>
      </w:r>
      <w:r w:rsidRPr="00DA3743">
        <w:rPr>
          <w:spacing w:val="-3"/>
        </w:rPr>
        <w:t xml:space="preserve"> </w:t>
      </w:r>
      <w:r w:rsidRPr="00DA3743">
        <w:t>jaffettwa sa persuna waħda minn kull 100 persuna)</w:t>
      </w:r>
    </w:p>
    <w:p w14:paraId="7AFF8347" w14:textId="77777777" w:rsidR="00297608" w:rsidRPr="00DA3743" w:rsidRDefault="00297608" w:rsidP="006902F7">
      <w:pPr>
        <w:suppressAutoHyphens/>
      </w:pPr>
    </w:p>
    <w:p w14:paraId="375C2D95" w14:textId="66134A49" w:rsidR="00297608" w:rsidRPr="00DA3743" w:rsidRDefault="001D69AE" w:rsidP="006902F7">
      <w:pPr>
        <w:suppressAutoHyphens/>
      </w:pPr>
      <w:r w:rsidRPr="00DA3743">
        <w:t>WEZENLA</w:t>
      </w:r>
      <w:r w:rsidR="00297608" w:rsidRPr="00DA3743">
        <w:t xml:space="preserve"> jista’ jġiegħlek tkun inqas kapaċi tikkumbatti infezzjonijiet. Xi wħud mill-infezzjonijiet jistgħu jsiru serji u jistgħu jinkludu infezzjonijiet minn viruses, moffa, batterja (li tinkludi tuberkulożi), jew parassiti, ikluż infezzjonijiet li jistgħu jseħħu prinċipalment f’persuni li għandhom</w:t>
      </w:r>
      <w:r w:rsidR="00297608" w:rsidRPr="00DA3743">
        <w:rPr>
          <w:spacing w:val="-5"/>
        </w:rPr>
        <w:t xml:space="preserve"> </w:t>
      </w:r>
      <w:r w:rsidR="00297608" w:rsidRPr="00DA3743">
        <w:t>sistema</w:t>
      </w:r>
      <w:r w:rsidR="00297608" w:rsidRPr="00DA3743">
        <w:rPr>
          <w:spacing w:val="-5"/>
        </w:rPr>
        <w:t xml:space="preserve"> </w:t>
      </w:r>
      <w:r w:rsidR="00297608" w:rsidRPr="00DA3743">
        <w:t>immuni</w:t>
      </w:r>
      <w:r w:rsidR="00297608" w:rsidRPr="00DA3743">
        <w:rPr>
          <w:spacing w:val="-5"/>
        </w:rPr>
        <w:t xml:space="preserve"> </w:t>
      </w:r>
      <w:r w:rsidR="00297608" w:rsidRPr="00DA3743">
        <w:t>mdgħajfa</w:t>
      </w:r>
      <w:r w:rsidR="00297608" w:rsidRPr="00DA3743">
        <w:rPr>
          <w:spacing w:val="-5"/>
        </w:rPr>
        <w:t xml:space="preserve"> </w:t>
      </w:r>
      <w:r w:rsidR="00297608" w:rsidRPr="00DA3743">
        <w:t>(infezzjonijiet</w:t>
      </w:r>
      <w:r w:rsidR="00297608" w:rsidRPr="00DA3743">
        <w:rPr>
          <w:spacing w:val="-5"/>
        </w:rPr>
        <w:t xml:space="preserve"> </w:t>
      </w:r>
      <w:r w:rsidR="00297608" w:rsidRPr="00DA3743">
        <w:t>opportunistiċi).</w:t>
      </w:r>
      <w:r w:rsidR="00297608" w:rsidRPr="00DA3743">
        <w:rPr>
          <w:spacing w:val="-4"/>
        </w:rPr>
        <w:t xml:space="preserve"> </w:t>
      </w:r>
      <w:r w:rsidR="00297608" w:rsidRPr="00DA3743">
        <w:t>Infezzjonijiet</w:t>
      </w:r>
      <w:r w:rsidR="00297608" w:rsidRPr="00DA3743">
        <w:rPr>
          <w:spacing w:val="-5"/>
        </w:rPr>
        <w:t xml:space="preserve"> </w:t>
      </w:r>
      <w:r w:rsidR="00297608" w:rsidRPr="00DA3743">
        <w:t>opportunistiċi tal-moħħ (enċefalite, meninġite), tal-pulmun u tal-għajn ġew irrappurtati f’pazjenti li kienu qed jirċievu trattament b’ustekinumab.</w:t>
      </w:r>
    </w:p>
    <w:p w14:paraId="664D9175" w14:textId="77777777" w:rsidR="00297608" w:rsidRPr="00DA3743" w:rsidRDefault="00297608" w:rsidP="006902F7">
      <w:pPr>
        <w:suppressAutoHyphens/>
      </w:pPr>
    </w:p>
    <w:p w14:paraId="48D217A9" w14:textId="180B62D9" w:rsidR="00297608" w:rsidRPr="00DA3743" w:rsidRDefault="00297608" w:rsidP="006902F7">
      <w:pPr>
        <w:keepNext/>
        <w:suppressAutoHyphens/>
      </w:pPr>
      <w:r w:rsidRPr="00DA3743">
        <w:t>Għandek</w:t>
      </w:r>
      <w:r w:rsidRPr="00DA3743">
        <w:rPr>
          <w:spacing w:val="-8"/>
        </w:rPr>
        <w:t xml:space="preserve"> </w:t>
      </w:r>
      <w:r w:rsidRPr="00DA3743">
        <w:t>toqgħod</w:t>
      </w:r>
      <w:r w:rsidRPr="00DA3743">
        <w:rPr>
          <w:spacing w:val="-5"/>
        </w:rPr>
        <w:t xml:space="preserve"> </w:t>
      </w:r>
      <w:r w:rsidRPr="00DA3743">
        <w:t>attent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sinjali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infezzjoni</w:t>
      </w:r>
      <w:r w:rsidRPr="00DA3743">
        <w:rPr>
          <w:spacing w:val="-5"/>
        </w:rPr>
        <w:t xml:space="preserve"> </w:t>
      </w:r>
      <w:r w:rsidRPr="00DA3743">
        <w:t>waqt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qed</w:t>
      </w:r>
      <w:r w:rsidRPr="00DA3743">
        <w:rPr>
          <w:spacing w:val="-6"/>
        </w:rPr>
        <w:t xml:space="preserve"> </w:t>
      </w:r>
      <w:r w:rsidRPr="00DA3743">
        <w:t>tuża</w:t>
      </w:r>
      <w:r w:rsidRPr="00DA3743">
        <w:rPr>
          <w:spacing w:val="-5"/>
        </w:rPr>
        <w:t xml:space="preserve"> </w:t>
      </w:r>
      <w:r w:rsidR="001D69AE" w:rsidRPr="00DA3743">
        <w:t>WEZENLA</w:t>
      </w:r>
      <w:r w:rsidRPr="00DA3743">
        <w:t>.</w:t>
      </w:r>
      <w:r w:rsidRPr="00DA3743">
        <w:rPr>
          <w:spacing w:val="-5"/>
        </w:rPr>
        <w:t xml:space="preserve"> </w:t>
      </w:r>
      <w:r w:rsidRPr="00DA3743">
        <w:t>Dawn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jinkludu:</w:t>
      </w:r>
    </w:p>
    <w:p w14:paraId="3EE28649" w14:textId="1A9ACD65" w:rsidR="00297608" w:rsidRPr="00DA3743" w:rsidRDefault="00297608" w:rsidP="006902F7">
      <w:pPr>
        <w:numPr>
          <w:ilvl w:val="1"/>
          <w:numId w:val="31"/>
        </w:numPr>
        <w:suppressAutoHyphens/>
        <w:ind w:left="567" w:hanging="567"/>
      </w:pPr>
      <w:r w:rsidRPr="00DA3743">
        <w:t>deni,</w:t>
      </w:r>
      <w:r w:rsidRPr="00DA3743">
        <w:rPr>
          <w:spacing w:val="-7"/>
        </w:rPr>
        <w:t xml:space="preserve"> </w:t>
      </w:r>
      <w:r w:rsidRPr="00DA3743">
        <w:t>sintomi</w:t>
      </w:r>
      <w:r w:rsidRPr="00DA3743">
        <w:rPr>
          <w:spacing w:val="-7"/>
        </w:rPr>
        <w:t xml:space="preserve"> </w:t>
      </w:r>
      <w:r w:rsidRPr="00DA3743">
        <w:t>jixbhu</w:t>
      </w:r>
      <w:r w:rsidRPr="00DA3743">
        <w:rPr>
          <w:spacing w:val="-7"/>
        </w:rPr>
        <w:t xml:space="preserve"> </w:t>
      </w:r>
      <w:r w:rsidRPr="00DA3743">
        <w:t>l-influwenza,</w:t>
      </w:r>
      <w:r w:rsidRPr="00DA3743">
        <w:rPr>
          <w:spacing w:val="-7"/>
        </w:rPr>
        <w:t xml:space="preserve"> </w:t>
      </w:r>
      <w:r w:rsidRPr="00DA3743">
        <w:t>għaraq</w:t>
      </w:r>
      <w:r w:rsidRPr="00DA3743">
        <w:rPr>
          <w:spacing w:val="-5"/>
        </w:rPr>
        <w:t xml:space="preserve"> </w:t>
      </w:r>
      <w:r w:rsidRPr="00DA3743">
        <w:t>matul</w:t>
      </w:r>
      <w:r w:rsidRPr="00DA3743">
        <w:rPr>
          <w:spacing w:val="-6"/>
        </w:rPr>
        <w:t xml:space="preserve"> </w:t>
      </w:r>
      <w:r w:rsidRPr="00DA3743">
        <w:t>il-lejl,</w:t>
      </w:r>
      <w:r w:rsidRPr="00DA3743">
        <w:rPr>
          <w:spacing w:val="-7"/>
        </w:rPr>
        <w:t xml:space="preserve"> </w:t>
      </w:r>
      <w:r w:rsidRPr="00DA3743">
        <w:t>telf</w:t>
      </w:r>
      <w:r w:rsidRPr="00DA3743">
        <w:rPr>
          <w:spacing w:val="-7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rPr>
          <w:spacing w:val="-5"/>
        </w:rPr>
        <w:t>piż</w:t>
      </w:r>
    </w:p>
    <w:p w14:paraId="13467AD6" w14:textId="3FC6614D" w:rsidR="00297608" w:rsidRPr="00DA3743" w:rsidRDefault="00297608" w:rsidP="006902F7">
      <w:pPr>
        <w:numPr>
          <w:ilvl w:val="1"/>
          <w:numId w:val="31"/>
        </w:numPr>
        <w:suppressAutoHyphens/>
        <w:ind w:left="567" w:hanging="567"/>
      </w:pPr>
      <w:r w:rsidRPr="00DA3743">
        <w:t>tħossok</w:t>
      </w:r>
      <w:r w:rsidRPr="00DA3743">
        <w:rPr>
          <w:spacing w:val="-5"/>
        </w:rPr>
        <w:t xml:space="preserve"> </w:t>
      </w:r>
      <w:r w:rsidRPr="00DA3743">
        <w:t>għajjien/a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bi</w:t>
      </w:r>
      <w:r w:rsidRPr="00DA3743">
        <w:rPr>
          <w:spacing w:val="-5"/>
        </w:rPr>
        <w:t xml:space="preserve"> </w:t>
      </w:r>
      <w:r w:rsidRPr="00DA3743">
        <w:t>qtugħ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nifs;</w:t>
      </w:r>
      <w:r w:rsidRPr="00DA3743">
        <w:rPr>
          <w:spacing w:val="-5"/>
        </w:rPr>
        <w:t xml:space="preserve"> </w:t>
      </w:r>
      <w:r w:rsidRPr="00DA3743">
        <w:t>sogħla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persistenti</w:t>
      </w:r>
    </w:p>
    <w:p w14:paraId="11E30ED4" w14:textId="388F96FF" w:rsidR="00297608" w:rsidRPr="00DA3743" w:rsidRDefault="00297608" w:rsidP="006902F7">
      <w:pPr>
        <w:numPr>
          <w:ilvl w:val="1"/>
          <w:numId w:val="31"/>
        </w:numPr>
        <w:suppressAutoHyphens/>
        <w:ind w:left="567" w:hanging="567"/>
      </w:pPr>
      <w:r w:rsidRPr="00DA3743">
        <w:t>sħana,</w:t>
      </w:r>
      <w:r w:rsidRPr="00DA3743">
        <w:rPr>
          <w:spacing w:val="-8"/>
        </w:rPr>
        <w:t xml:space="preserve"> </w:t>
      </w:r>
      <w:r w:rsidRPr="00DA3743">
        <w:t>ħmura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uġiegħ</w:t>
      </w:r>
      <w:r w:rsidRPr="00DA3743">
        <w:rPr>
          <w:spacing w:val="-5"/>
        </w:rPr>
        <w:t xml:space="preserve"> </w:t>
      </w:r>
      <w:r w:rsidRPr="00DA3743">
        <w:t>fil-ġilda,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raxx</w:t>
      </w:r>
      <w:r w:rsidRPr="00DA3743">
        <w:rPr>
          <w:spacing w:val="-6"/>
        </w:rPr>
        <w:t xml:space="preserve"> </w:t>
      </w:r>
      <w:r w:rsidRPr="00DA3743">
        <w:t>fil-ġilda</w:t>
      </w:r>
      <w:r w:rsidRPr="00DA3743">
        <w:rPr>
          <w:spacing w:val="-4"/>
        </w:rPr>
        <w:t xml:space="preserve"> </w:t>
      </w:r>
      <w:r w:rsidRPr="00DA3743">
        <w:t>b’infafet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uġiegħ</w:t>
      </w:r>
    </w:p>
    <w:p w14:paraId="4EBC9F80" w14:textId="77A08E2C" w:rsidR="00297608" w:rsidRPr="00DA3743" w:rsidRDefault="00297608" w:rsidP="006902F7">
      <w:pPr>
        <w:numPr>
          <w:ilvl w:val="1"/>
          <w:numId w:val="31"/>
        </w:numPr>
        <w:suppressAutoHyphens/>
        <w:ind w:left="567" w:hanging="567"/>
      </w:pPr>
      <w:r w:rsidRPr="00DA3743">
        <w:t>ħruq</w:t>
      </w:r>
      <w:r w:rsidRPr="00DA3743">
        <w:rPr>
          <w:spacing w:val="-7"/>
        </w:rPr>
        <w:t xml:space="preserve"> </w:t>
      </w:r>
      <w:r w:rsidRPr="00DA3743">
        <w:t>meta</w:t>
      </w:r>
      <w:r w:rsidRPr="00DA3743">
        <w:rPr>
          <w:spacing w:val="-6"/>
        </w:rPr>
        <w:t xml:space="preserve"> </w:t>
      </w:r>
      <w:r w:rsidRPr="00DA3743">
        <w:t>tgħaddi</w:t>
      </w:r>
      <w:r w:rsidRPr="00DA3743">
        <w:rPr>
          <w:spacing w:val="-6"/>
        </w:rPr>
        <w:t xml:space="preserve"> </w:t>
      </w:r>
      <w:r w:rsidRPr="00DA3743">
        <w:t>l-</w:t>
      </w:r>
      <w:r w:rsidRPr="00DA3743">
        <w:rPr>
          <w:spacing w:val="-2"/>
        </w:rPr>
        <w:t>awrina</w:t>
      </w:r>
    </w:p>
    <w:p w14:paraId="353FCC17" w14:textId="657B3082" w:rsidR="00297608" w:rsidRPr="00DA3743" w:rsidRDefault="00297608" w:rsidP="006902F7">
      <w:pPr>
        <w:numPr>
          <w:ilvl w:val="1"/>
          <w:numId w:val="31"/>
        </w:numPr>
        <w:suppressAutoHyphens/>
        <w:ind w:left="567" w:hanging="567"/>
      </w:pPr>
      <w:r w:rsidRPr="00DA3743">
        <w:rPr>
          <w:spacing w:val="-2"/>
        </w:rPr>
        <w:t>dijarea.</w:t>
      </w:r>
    </w:p>
    <w:p w14:paraId="6B8558FB" w14:textId="4200D540" w:rsidR="00297608" w:rsidRPr="00DA3743" w:rsidRDefault="00297608" w:rsidP="006902F7">
      <w:pPr>
        <w:numPr>
          <w:ilvl w:val="1"/>
          <w:numId w:val="31"/>
        </w:numPr>
        <w:suppressAutoHyphens/>
        <w:ind w:left="567" w:hanging="567"/>
      </w:pPr>
      <w:r w:rsidRPr="00DA3743">
        <w:t>disturb</w:t>
      </w:r>
      <w:r w:rsidRPr="00DA3743">
        <w:rPr>
          <w:spacing w:val="-8"/>
        </w:rPr>
        <w:t xml:space="preserve"> </w:t>
      </w:r>
      <w:r w:rsidRPr="00DA3743">
        <w:t>tal-vista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telf</w:t>
      </w:r>
      <w:r w:rsidRPr="00DA3743">
        <w:rPr>
          <w:spacing w:val="-7"/>
        </w:rPr>
        <w:t xml:space="preserve"> </w:t>
      </w:r>
      <w:r w:rsidRPr="00DA3743">
        <w:t>tal-</w:t>
      </w:r>
      <w:r w:rsidRPr="00DA3743">
        <w:rPr>
          <w:spacing w:val="-2"/>
        </w:rPr>
        <w:t>vista.</w:t>
      </w:r>
    </w:p>
    <w:p w14:paraId="75B39216" w14:textId="3501D2EA" w:rsidR="00297608" w:rsidRPr="00DA3743" w:rsidRDefault="00297608" w:rsidP="006902F7">
      <w:pPr>
        <w:numPr>
          <w:ilvl w:val="1"/>
          <w:numId w:val="31"/>
        </w:numPr>
        <w:suppressAutoHyphens/>
        <w:ind w:left="567" w:hanging="567"/>
      </w:pPr>
      <w:r w:rsidRPr="00DA3743">
        <w:t>uġigħ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t>ras,</w:t>
      </w:r>
      <w:r w:rsidRPr="00DA3743">
        <w:rPr>
          <w:spacing w:val="-6"/>
        </w:rPr>
        <w:t xml:space="preserve"> </w:t>
      </w:r>
      <w:r w:rsidRPr="00DA3743">
        <w:t>ebusija</w:t>
      </w:r>
      <w:r w:rsidRPr="00DA3743">
        <w:rPr>
          <w:spacing w:val="-6"/>
        </w:rPr>
        <w:t xml:space="preserve"> </w:t>
      </w:r>
      <w:r w:rsidRPr="00DA3743">
        <w:t>tal-għonq,</w:t>
      </w:r>
      <w:r w:rsidRPr="00DA3743">
        <w:rPr>
          <w:spacing w:val="-6"/>
        </w:rPr>
        <w:t xml:space="preserve"> </w:t>
      </w:r>
      <w:r w:rsidRPr="00DA3743">
        <w:t>sensittività</w:t>
      </w:r>
      <w:r w:rsidRPr="00DA3743">
        <w:rPr>
          <w:spacing w:val="-7"/>
        </w:rPr>
        <w:t xml:space="preserve"> </w:t>
      </w:r>
      <w:r w:rsidRPr="00DA3743">
        <w:t>għad-dawl,</w:t>
      </w:r>
      <w:r w:rsidRPr="00DA3743">
        <w:rPr>
          <w:spacing w:val="-5"/>
        </w:rPr>
        <w:t xml:space="preserve"> </w:t>
      </w:r>
      <w:r w:rsidRPr="00DA3743">
        <w:t>dardir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konfużjoni.</w:t>
      </w:r>
    </w:p>
    <w:p w14:paraId="04F84E68" w14:textId="77777777" w:rsidR="00297608" w:rsidRPr="00DA3743" w:rsidRDefault="00297608" w:rsidP="006902F7">
      <w:pPr>
        <w:suppressAutoHyphens/>
      </w:pPr>
    </w:p>
    <w:p w14:paraId="44E49B5C" w14:textId="1A840B51" w:rsidR="00297608" w:rsidRPr="00DA3743" w:rsidRDefault="00297608" w:rsidP="006902F7">
      <w:pPr>
        <w:suppressAutoHyphens/>
      </w:pPr>
      <w:r w:rsidRPr="00DA3743">
        <w:t>Għid lit-tabib tiegħek immedjatament jekk tosserva xi wieħed minn dawn is-sinjali ta’ infezzjoni. Dawn jistgħu jkunu sinjali ta’ infezzjonijiet bħal infezzjonijiet fis-sider, infezzjonijiet fil-ġilda, ħruq ta’ Sant’Antnin jew infezzjonijiet opportunistiċi li jista’ jkollhom kumplikazzjonijiet serji. Għid lit</w:t>
      </w:r>
      <w:r w:rsidRPr="00DA3743">
        <w:noBreakHyphen/>
        <w:t xml:space="preserve">tabib tiegħek jekk ikollok xi tip ta’ infezzjoni li ma tkunx trid titlaq jew li terġa tiġi lura. It-tabib tiegħek jista’ jiddeċiedi li m’għandekx tuża </w:t>
      </w:r>
      <w:r w:rsidR="001D69AE" w:rsidRPr="00DA3743">
        <w:t>WEZENLA</w:t>
      </w:r>
      <w:r w:rsidRPr="00DA3743">
        <w:t xml:space="preserve"> qabel ma titlaq</w:t>
      </w:r>
      <w:r w:rsidRPr="00DA3743">
        <w:rPr>
          <w:spacing w:val="-2"/>
        </w:rPr>
        <w:t xml:space="preserve"> </w:t>
      </w:r>
      <w:r w:rsidRPr="00DA3743">
        <w:t>l-infezzjoni.</w:t>
      </w:r>
      <w:r w:rsidRPr="00DA3743">
        <w:rPr>
          <w:spacing w:val="-2"/>
        </w:rPr>
        <w:t xml:space="preserve"> </w:t>
      </w:r>
      <w:r w:rsidRPr="00DA3743">
        <w:t>Għid</w:t>
      </w:r>
      <w:r w:rsidRPr="00DA3743">
        <w:rPr>
          <w:spacing w:val="-4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ikollok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feriti</w:t>
      </w:r>
      <w:r w:rsidRPr="00DA3743">
        <w:rPr>
          <w:spacing w:val="-3"/>
        </w:rPr>
        <w:t xml:space="preserve"> </w:t>
      </w:r>
      <w:r w:rsidRPr="00DA3743">
        <w:t>miftuħin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selħiet,</w:t>
      </w:r>
      <w:r w:rsidRPr="00DA3743">
        <w:rPr>
          <w:spacing w:val="-3"/>
        </w:rPr>
        <w:t xml:space="preserve"> </w:t>
      </w:r>
      <w:r w:rsidRPr="00DA3743">
        <w:t>peress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jistgħu jiġu infettati.</w:t>
      </w:r>
    </w:p>
    <w:p w14:paraId="1128FF60" w14:textId="77777777" w:rsidR="00297608" w:rsidRPr="00DA3743" w:rsidRDefault="00297608" w:rsidP="006902F7">
      <w:pPr>
        <w:suppressAutoHyphens/>
      </w:pPr>
    </w:p>
    <w:p w14:paraId="6CD9CF61" w14:textId="77777777" w:rsidR="00297608" w:rsidRPr="00DA3743" w:rsidRDefault="00297608" w:rsidP="006902F7">
      <w:pPr>
        <w:suppressAutoHyphens/>
        <w:rPr>
          <w:b/>
          <w:bCs/>
        </w:rPr>
      </w:pPr>
      <w:r w:rsidRPr="00DA3743">
        <w:rPr>
          <w:b/>
          <w:bCs/>
        </w:rPr>
        <w:t>Ġilda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titqaxxar–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żieda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fil-ħmura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ġilda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titqaxxar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aktar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fuq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parti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kbira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tal-ġisem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tista’ tkun sintomu ta’ psorijasi eritrodermika jew dermatite fejn il-ġilda taqa’ qxur qxur, li huma kundizzjonijiet serji fil-ġilda. Inti għandek tgħid lit-tabib tiegħek minnufih jekk tinnota xi wieħed minn dawn is-sintomi.</w:t>
      </w:r>
    </w:p>
    <w:p w14:paraId="7AF59D58" w14:textId="77777777" w:rsidR="00297608" w:rsidRPr="00DA3743" w:rsidRDefault="00297608" w:rsidP="006902F7">
      <w:pPr>
        <w:suppressAutoHyphens/>
        <w:rPr>
          <w:bCs/>
        </w:rPr>
      </w:pPr>
    </w:p>
    <w:p w14:paraId="3BA22265" w14:textId="77777777" w:rsidR="00297608" w:rsidRPr="00DA3743" w:rsidRDefault="00297608" w:rsidP="00FB3DC9">
      <w:pPr>
        <w:keepNext/>
        <w:keepLines/>
        <w:suppressAutoHyphens/>
        <w:rPr>
          <w:b/>
          <w:spacing w:val="-4"/>
        </w:rPr>
      </w:pPr>
      <w:r w:rsidRPr="00DA3743">
        <w:rPr>
          <w:b/>
        </w:rPr>
        <w:lastRenderedPageBreak/>
        <w:t>Effetti</w:t>
      </w:r>
      <w:r w:rsidRPr="00DA3743">
        <w:rPr>
          <w:b/>
          <w:spacing w:val="-9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8"/>
        </w:rPr>
        <w:t xml:space="preserve"> </w:t>
      </w:r>
      <w:r w:rsidRPr="00DA3743">
        <w:rPr>
          <w:b/>
          <w:spacing w:val="-4"/>
        </w:rPr>
        <w:t>oħra</w:t>
      </w:r>
    </w:p>
    <w:p w14:paraId="560E460C" w14:textId="77777777" w:rsidR="00297608" w:rsidRPr="00DA3743" w:rsidRDefault="00297608" w:rsidP="00FB3DC9">
      <w:pPr>
        <w:keepNext/>
        <w:keepLines/>
        <w:suppressAutoHyphens/>
        <w:rPr>
          <w:bCs/>
        </w:rPr>
      </w:pPr>
    </w:p>
    <w:p w14:paraId="7CA20D87" w14:textId="77777777" w:rsidR="00297608" w:rsidRPr="00DA3743" w:rsidRDefault="00297608" w:rsidP="00FB3DC9">
      <w:pPr>
        <w:keepNext/>
        <w:keepLines/>
        <w:suppressAutoHyphens/>
      </w:pPr>
      <w:r w:rsidRPr="00DA3743">
        <w:rPr>
          <w:b/>
        </w:rPr>
        <w:t>Effetti</w:t>
      </w:r>
      <w:r w:rsidRPr="00DA3743">
        <w:rPr>
          <w:b/>
          <w:spacing w:val="-8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komuni</w:t>
      </w:r>
      <w:r w:rsidRPr="00DA3743">
        <w:rPr>
          <w:b/>
          <w:spacing w:val="-7"/>
        </w:rPr>
        <w:t xml:space="preserve"> </w:t>
      </w:r>
      <w:r w:rsidRPr="00DA3743">
        <w:t>(jistgħu</w:t>
      </w:r>
      <w:r w:rsidRPr="00DA3743">
        <w:rPr>
          <w:spacing w:val="-5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4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waħda</w:t>
      </w:r>
      <w:r w:rsidRPr="00DA3743">
        <w:rPr>
          <w:spacing w:val="-5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t>10</w:t>
      </w:r>
      <w:r w:rsidRPr="00DA3743">
        <w:rPr>
          <w:spacing w:val="-4"/>
        </w:rPr>
        <w:t> </w:t>
      </w:r>
      <w:r w:rsidRPr="00DA3743">
        <w:rPr>
          <w:spacing w:val="-2"/>
        </w:rPr>
        <w:t>persuni):</w:t>
      </w:r>
    </w:p>
    <w:p w14:paraId="6FEDE5B5" w14:textId="1FD2B227" w:rsidR="00297608" w:rsidRPr="00DA3743" w:rsidRDefault="00297608" w:rsidP="00FB3DC9">
      <w:pPr>
        <w:keepNext/>
        <w:keepLines/>
        <w:numPr>
          <w:ilvl w:val="1"/>
          <w:numId w:val="32"/>
        </w:numPr>
        <w:suppressAutoHyphens/>
        <w:ind w:left="567" w:hanging="567"/>
      </w:pPr>
      <w:r w:rsidRPr="00DA3743">
        <w:rPr>
          <w:spacing w:val="-2"/>
        </w:rPr>
        <w:t>Dijarea</w:t>
      </w:r>
    </w:p>
    <w:p w14:paraId="14923FBA" w14:textId="71094C58" w:rsidR="00297608" w:rsidRPr="00DA3743" w:rsidRDefault="00297608" w:rsidP="006902F7">
      <w:pPr>
        <w:numPr>
          <w:ilvl w:val="1"/>
          <w:numId w:val="32"/>
        </w:numPr>
        <w:suppressAutoHyphens/>
        <w:ind w:left="567" w:hanging="567"/>
      </w:pPr>
      <w:r w:rsidRPr="00DA3743">
        <w:rPr>
          <w:spacing w:val="-2"/>
        </w:rPr>
        <w:t>Dardir</w:t>
      </w:r>
    </w:p>
    <w:p w14:paraId="49A3767F" w14:textId="0CC2C56E" w:rsidR="00297608" w:rsidRPr="00DA3743" w:rsidRDefault="00297608" w:rsidP="006902F7">
      <w:pPr>
        <w:numPr>
          <w:ilvl w:val="1"/>
          <w:numId w:val="32"/>
        </w:numPr>
        <w:suppressAutoHyphens/>
        <w:ind w:left="567" w:hanging="567"/>
      </w:pPr>
      <w:r w:rsidRPr="00DA3743">
        <w:rPr>
          <w:spacing w:val="-2"/>
        </w:rPr>
        <w:t>Rimettar</w:t>
      </w:r>
    </w:p>
    <w:p w14:paraId="1F05BB42" w14:textId="271CD15F" w:rsidR="00297608" w:rsidRPr="00DA3743" w:rsidRDefault="00297608" w:rsidP="006902F7">
      <w:pPr>
        <w:numPr>
          <w:ilvl w:val="1"/>
          <w:numId w:val="32"/>
        </w:numPr>
        <w:suppressAutoHyphens/>
        <w:ind w:left="567" w:hanging="567"/>
      </w:pPr>
      <w:r w:rsidRPr="00DA3743">
        <w:rPr>
          <w:spacing w:val="-2"/>
        </w:rPr>
        <w:t>Għeja</w:t>
      </w:r>
    </w:p>
    <w:p w14:paraId="39ED93A4" w14:textId="1798FD22" w:rsidR="00297608" w:rsidRPr="00DA3743" w:rsidRDefault="00297608" w:rsidP="006902F7">
      <w:pPr>
        <w:numPr>
          <w:ilvl w:val="1"/>
          <w:numId w:val="32"/>
        </w:numPr>
        <w:suppressAutoHyphens/>
        <w:ind w:left="567" w:hanging="567"/>
      </w:pPr>
      <w:r w:rsidRPr="00DA3743">
        <w:rPr>
          <w:spacing w:val="-2"/>
        </w:rPr>
        <w:t>Sturdament</w:t>
      </w:r>
    </w:p>
    <w:p w14:paraId="6A45CB0D" w14:textId="6333D019" w:rsidR="00297608" w:rsidRPr="00DA3743" w:rsidRDefault="00297608" w:rsidP="006902F7">
      <w:pPr>
        <w:numPr>
          <w:ilvl w:val="1"/>
          <w:numId w:val="32"/>
        </w:numPr>
        <w:suppressAutoHyphens/>
        <w:ind w:left="567" w:hanging="567"/>
      </w:pPr>
      <w:r w:rsidRPr="00DA3743">
        <w:t>Uġigħ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rPr>
          <w:spacing w:val="-5"/>
        </w:rPr>
        <w:t>ras</w:t>
      </w:r>
    </w:p>
    <w:p w14:paraId="128B8EB6" w14:textId="55C34B9D" w:rsidR="00297608" w:rsidRPr="00DA3743" w:rsidRDefault="00297608" w:rsidP="006902F7">
      <w:pPr>
        <w:numPr>
          <w:ilvl w:val="1"/>
          <w:numId w:val="32"/>
        </w:numPr>
        <w:suppressAutoHyphens/>
        <w:ind w:left="567" w:hanging="567"/>
      </w:pPr>
      <w:r w:rsidRPr="00DA3743">
        <w:t>Ħakk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(‘pruritus’)</w:t>
      </w:r>
    </w:p>
    <w:p w14:paraId="0EEE9F8E" w14:textId="40389B87" w:rsidR="00297608" w:rsidRPr="00DA3743" w:rsidRDefault="00297608" w:rsidP="006902F7">
      <w:pPr>
        <w:numPr>
          <w:ilvl w:val="1"/>
          <w:numId w:val="32"/>
        </w:numPr>
        <w:suppressAutoHyphens/>
        <w:ind w:left="567" w:hanging="567"/>
      </w:pPr>
      <w:r w:rsidRPr="00DA3743">
        <w:t>Uġigħ</w:t>
      </w:r>
      <w:r w:rsidRPr="00DA3743">
        <w:rPr>
          <w:spacing w:val="-8"/>
        </w:rPr>
        <w:t xml:space="preserve"> </w:t>
      </w:r>
      <w:r w:rsidRPr="00DA3743">
        <w:t>f’dahrek,</w:t>
      </w:r>
      <w:r w:rsidRPr="00DA3743">
        <w:rPr>
          <w:spacing w:val="-8"/>
        </w:rPr>
        <w:t xml:space="preserve"> </w:t>
      </w:r>
      <w:r w:rsidRPr="00DA3743">
        <w:t>il-muskoli</w:t>
      </w:r>
      <w:r w:rsidRPr="00DA3743">
        <w:rPr>
          <w:spacing w:val="-8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fl-</w:t>
      </w:r>
      <w:r w:rsidRPr="00DA3743">
        <w:rPr>
          <w:spacing w:val="-2"/>
        </w:rPr>
        <w:t>għekiesi</w:t>
      </w:r>
    </w:p>
    <w:p w14:paraId="736BD057" w14:textId="56B36D8C" w:rsidR="00297608" w:rsidRPr="00DA3743" w:rsidRDefault="00297608" w:rsidP="006902F7">
      <w:pPr>
        <w:numPr>
          <w:ilvl w:val="1"/>
          <w:numId w:val="32"/>
        </w:numPr>
        <w:suppressAutoHyphens/>
        <w:ind w:left="567" w:hanging="567"/>
      </w:pPr>
      <w:r w:rsidRPr="00DA3743">
        <w:t>Uġigħ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rPr>
          <w:spacing w:val="-2"/>
        </w:rPr>
        <w:t>griżmejn</w:t>
      </w:r>
    </w:p>
    <w:p w14:paraId="0A249DEF" w14:textId="3C7E7617" w:rsidR="00297608" w:rsidRPr="00DA3743" w:rsidRDefault="00297608" w:rsidP="006902F7">
      <w:pPr>
        <w:numPr>
          <w:ilvl w:val="1"/>
          <w:numId w:val="32"/>
        </w:numPr>
        <w:suppressAutoHyphens/>
        <w:ind w:left="567" w:hanging="567"/>
      </w:pPr>
      <w:r w:rsidRPr="00DA3743">
        <w:t>Ħmura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wġigħ</w:t>
      </w:r>
      <w:r w:rsidRPr="00DA3743">
        <w:rPr>
          <w:spacing w:val="-5"/>
        </w:rPr>
        <w:t xml:space="preserve"> </w:t>
      </w:r>
      <w:r w:rsidRPr="00DA3743">
        <w:t>fejn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ingħatat</w:t>
      </w:r>
      <w:r w:rsidRPr="00DA3743">
        <w:rPr>
          <w:spacing w:val="-5"/>
        </w:rPr>
        <w:t xml:space="preserve"> </w:t>
      </w:r>
      <w:r w:rsidRPr="00DA3743">
        <w:t>l-</w:t>
      </w:r>
      <w:r w:rsidRPr="00DA3743">
        <w:rPr>
          <w:spacing w:val="-2"/>
        </w:rPr>
        <w:t>injezzjoni</w:t>
      </w:r>
    </w:p>
    <w:p w14:paraId="39CB84E9" w14:textId="5A852F37" w:rsidR="00297608" w:rsidRPr="00DA3743" w:rsidRDefault="00297608" w:rsidP="006902F7">
      <w:pPr>
        <w:numPr>
          <w:ilvl w:val="1"/>
          <w:numId w:val="32"/>
        </w:numPr>
        <w:suppressAutoHyphens/>
        <w:ind w:left="567" w:hanging="567"/>
      </w:pPr>
      <w:r w:rsidRPr="00DA3743">
        <w:rPr>
          <w:spacing w:val="-2"/>
        </w:rPr>
        <w:t>Infezzjoni</w:t>
      </w:r>
      <w:r w:rsidRPr="00DA3743">
        <w:rPr>
          <w:spacing w:val="12"/>
        </w:rPr>
        <w:t xml:space="preserve"> </w:t>
      </w:r>
      <w:r w:rsidRPr="00DA3743">
        <w:rPr>
          <w:spacing w:val="-2"/>
        </w:rPr>
        <w:t>fis-sinus</w:t>
      </w:r>
    </w:p>
    <w:p w14:paraId="4FB6A321" w14:textId="77777777" w:rsidR="00297608" w:rsidRPr="00DA3743" w:rsidRDefault="00297608" w:rsidP="006902F7">
      <w:pPr>
        <w:suppressAutoHyphens/>
        <w:rPr>
          <w:bCs/>
        </w:rPr>
      </w:pPr>
    </w:p>
    <w:p w14:paraId="2C9D0394" w14:textId="77777777" w:rsidR="00297608" w:rsidRPr="00DA3743" w:rsidRDefault="00297608" w:rsidP="006902F7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skondarji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mhux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komuni</w:t>
      </w:r>
      <w:r w:rsidRPr="00DA3743">
        <w:rPr>
          <w:b/>
          <w:spacing w:val="-9"/>
        </w:rPr>
        <w:t xml:space="preserve"> </w:t>
      </w:r>
      <w:r w:rsidRPr="00DA3743">
        <w:t>(jistgħu</w:t>
      </w:r>
      <w:r w:rsidRPr="00DA3743">
        <w:rPr>
          <w:spacing w:val="-6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waħda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6"/>
        </w:rPr>
        <w:t xml:space="preserve"> </w:t>
      </w:r>
      <w:r w:rsidRPr="00DA3743">
        <w:t>100</w:t>
      </w:r>
      <w:r w:rsidRPr="00DA3743">
        <w:rPr>
          <w:spacing w:val="-5"/>
        </w:rPr>
        <w:t> </w:t>
      </w:r>
      <w:r w:rsidRPr="00DA3743">
        <w:rPr>
          <w:spacing w:val="-2"/>
        </w:rPr>
        <w:t>persuna):</w:t>
      </w:r>
    </w:p>
    <w:p w14:paraId="1E9F0F66" w14:textId="0CBA35D3" w:rsidR="00297608" w:rsidRPr="00DA3743" w:rsidRDefault="00297608" w:rsidP="006902F7">
      <w:pPr>
        <w:numPr>
          <w:ilvl w:val="1"/>
          <w:numId w:val="33"/>
        </w:numPr>
        <w:suppressAutoHyphens/>
        <w:ind w:left="567" w:hanging="567"/>
      </w:pPr>
      <w:r w:rsidRPr="00DA3743">
        <w:rPr>
          <w:spacing w:val="-2"/>
        </w:rPr>
        <w:t>Infezzjonijiet</w:t>
      </w:r>
      <w:r w:rsidRPr="00DA3743">
        <w:rPr>
          <w:spacing w:val="15"/>
        </w:rPr>
        <w:t xml:space="preserve"> </w:t>
      </w:r>
      <w:r w:rsidRPr="00DA3743">
        <w:rPr>
          <w:spacing w:val="-2"/>
        </w:rPr>
        <w:t>fis-snien</w:t>
      </w:r>
    </w:p>
    <w:p w14:paraId="571E6C3C" w14:textId="5EAFA5EF" w:rsidR="00297608" w:rsidRPr="00DA3743" w:rsidRDefault="00297608" w:rsidP="006902F7">
      <w:pPr>
        <w:numPr>
          <w:ilvl w:val="1"/>
          <w:numId w:val="33"/>
        </w:numPr>
        <w:suppressAutoHyphens/>
        <w:ind w:left="567" w:hanging="567"/>
      </w:pPr>
      <w:r w:rsidRPr="00DA3743">
        <w:t>Infezzjoni</w:t>
      </w:r>
      <w:r w:rsidRPr="00DA3743">
        <w:rPr>
          <w:spacing w:val="-13"/>
        </w:rPr>
        <w:t xml:space="preserve"> </w:t>
      </w:r>
      <w:r w:rsidRPr="00DA3743">
        <w:t>fil-vaġina</w:t>
      </w:r>
      <w:r w:rsidRPr="00DA3743">
        <w:rPr>
          <w:spacing w:val="-11"/>
        </w:rPr>
        <w:t xml:space="preserve"> </w:t>
      </w:r>
      <w:r w:rsidRPr="00DA3743">
        <w:t>kkawżata</w:t>
      </w:r>
      <w:r w:rsidRPr="00DA3743">
        <w:rPr>
          <w:spacing w:val="-11"/>
        </w:rPr>
        <w:t xml:space="preserve"> </w:t>
      </w:r>
      <w:r w:rsidRPr="00DA3743">
        <w:t>mill-</w:t>
      </w:r>
      <w:r w:rsidRPr="00DA3743">
        <w:rPr>
          <w:spacing w:val="-2"/>
        </w:rPr>
        <w:t>moffa</w:t>
      </w:r>
    </w:p>
    <w:p w14:paraId="452B0BC5" w14:textId="137DAA34" w:rsidR="00297608" w:rsidRPr="00DA3743" w:rsidRDefault="00297608" w:rsidP="006902F7">
      <w:pPr>
        <w:numPr>
          <w:ilvl w:val="1"/>
          <w:numId w:val="33"/>
        </w:numPr>
        <w:suppressAutoHyphens/>
        <w:ind w:left="567" w:hanging="567"/>
      </w:pPr>
      <w:r w:rsidRPr="00DA3743">
        <w:rPr>
          <w:spacing w:val="-2"/>
        </w:rPr>
        <w:t>Dipressjoni</w:t>
      </w:r>
    </w:p>
    <w:p w14:paraId="1F6F5378" w14:textId="56F74157" w:rsidR="00297608" w:rsidRPr="00DA3743" w:rsidRDefault="00297608" w:rsidP="006902F7">
      <w:pPr>
        <w:numPr>
          <w:ilvl w:val="1"/>
          <w:numId w:val="33"/>
        </w:numPr>
        <w:suppressAutoHyphens/>
        <w:ind w:left="567" w:hanging="567"/>
      </w:pPr>
      <w:r w:rsidRPr="00DA3743">
        <w:t>Imnieħer</w:t>
      </w:r>
      <w:r w:rsidRPr="00DA3743">
        <w:rPr>
          <w:spacing w:val="-7"/>
        </w:rPr>
        <w:t xml:space="preserve"> </w:t>
      </w:r>
      <w:r w:rsidRPr="00DA3743">
        <w:t>imblukkat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misdud</w:t>
      </w:r>
    </w:p>
    <w:p w14:paraId="0CE1E057" w14:textId="66928623" w:rsidR="00297608" w:rsidRPr="00DA3743" w:rsidRDefault="00297608" w:rsidP="006902F7">
      <w:pPr>
        <w:numPr>
          <w:ilvl w:val="1"/>
          <w:numId w:val="33"/>
        </w:numPr>
        <w:suppressAutoHyphens/>
        <w:ind w:left="567" w:hanging="567"/>
      </w:pPr>
      <w:r w:rsidRPr="00DA3743">
        <w:t>Ħruġ</w:t>
      </w:r>
      <w:r w:rsidRPr="00DA3743">
        <w:rPr>
          <w:spacing w:val="-8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demm,</w:t>
      </w:r>
      <w:r w:rsidRPr="00DA3743">
        <w:rPr>
          <w:spacing w:val="-6"/>
        </w:rPr>
        <w:t xml:space="preserve"> </w:t>
      </w:r>
      <w:r w:rsidRPr="00DA3743">
        <w:t>tbenġil,</w:t>
      </w:r>
      <w:r w:rsidRPr="00DA3743">
        <w:rPr>
          <w:spacing w:val="-5"/>
        </w:rPr>
        <w:t xml:space="preserve"> </w:t>
      </w:r>
      <w:r w:rsidRPr="00DA3743">
        <w:t>ebusija,</w:t>
      </w:r>
      <w:r w:rsidRPr="00DA3743">
        <w:rPr>
          <w:spacing w:val="-5"/>
        </w:rPr>
        <w:t xml:space="preserve"> </w:t>
      </w:r>
      <w:r w:rsidRPr="00DA3743">
        <w:t>nefħa</w:t>
      </w:r>
      <w:r w:rsidRPr="00DA3743">
        <w:rPr>
          <w:spacing w:val="-6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t>ħakk</w:t>
      </w:r>
      <w:r w:rsidRPr="00DA3743">
        <w:rPr>
          <w:spacing w:val="-5"/>
        </w:rPr>
        <w:t xml:space="preserve"> </w:t>
      </w:r>
      <w:r w:rsidRPr="00DA3743">
        <w:t>fejn</w:t>
      </w:r>
      <w:r w:rsidRPr="00DA3743">
        <w:rPr>
          <w:spacing w:val="-6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ingħatat</w:t>
      </w:r>
      <w:r w:rsidRPr="00DA3743">
        <w:rPr>
          <w:spacing w:val="-5"/>
        </w:rPr>
        <w:t xml:space="preserve"> </w:t>
      </w:r>
      <w:r w:rsidRPr="00DA3743">
        <w:t>l-</w:t>
      </w:r>
      <w:r w:rsidRPr="00DA3743">
        <w:rPr>
          <w:spacing w:val="-2"/>
        </w:rPr>
        <w:t>injezzjoni</w:t>
      </w:r>
    </w:p>
    <w:p w14:paraId="5068107E" w14:textId="1E30DD42" w:rsidR="00297608" w:rsidRPr="00DA3743" w:rsidRDefault="00297608" w:rsidP="006902F7">
      <w:pPr>
        <w:numPr>
          <w:ilvl w:val="1"/>
          <w:numId w:val="33"/>
        </w:numPr>
        <w:suppressAutoHyphens/>
        <w:ind w:left="567" w:hanging="567"/>
      </w:pPr>
      <w:r w:rsidRPr="00DA3743">
        <w:t>Tħossok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debboli</w:t>
      </w:r>
    </w:p>
    <w:p w14:paraId="434D9607" w14:textId="53A50012" w:rsidR="00297608" w:rsidRPr="00DA3743" w:rsidRDefault="00297608" w:rsidP="006902F7">
      <w:pPr>
        <w:numPr>
          <w:ilvl w:val="1"/>
          <w:numId w:val="33"/>
        </w:numPr>
        <w:suppressAutoHyphens/>
        <w:ind w:left="567" w:hanging="567"/>
      </w:pPr>
      <w:r w:rsidRPr="00DA3743">
        <w:t>Tebqet</w:t>
      </w:r>
      <w:r w:rsidRPr="00DA3743">
        <w:rPr>
          <w:spacing w:val="-3"/>
        </w:rPr>
        <w:t xml:space="preserve"> </w:t>
      </w:r>
      <w:r w:rsidRPr="00DA3743">
        <w:t>il-għajn</w:t>
      </w:r>
      <w:r w:rsidRPr="00DA3743">
        <w:rPr>
          <w:spacing w:val="-3"/>
        </w:rPr>
        <w:t xml:space="preserve"> </w:t>
      </w:r>
      <w:r w:rsidRPr="00DA3743">
        <w:t>imdendla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muskoli</w:t>
      </w:r>
      <w:r w:rsidRPr="00DA3743">
        <w:rPr>
          <w:spacing w:val="-3"/>
        </w:rPr>
        <w:t xml:space="preserve"> </w:t>
      </w:r>
      <w:r w:rsidRPr="00DA3743">
        <w:t>mitluqin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naħa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tal-wiċċ</w:t>
      </w:r>
      <w:r w:rsidRPr="00DA3743">
        <w:rPr>
          <w:spacing w:val="-2"/>
        </w:rPr>
        <w:t xml:space="preserve"> </w:t>
      </w:r>
      <w:r w:rsidRPr="00DA3743">
        <w:t>(‘paraliżi</w:t>
      </w:r>
      <w:r w:rsidRPr="00DA3743">
        <w:rPr>
          <w:spacing w:val="-2"/>
        </w:rPr>
        <w:t xml:space="preserve"> </w:t>
      </w:r>
      <w:r w:rsidRPr="00DA3743">
        <w:t>tal- wiċċ’ jew ‘paraliżi ta’ Bell’), li ġeneralment huwa temporanju.</w:t>
      </w:r>
    </w:p>
    <w:p w14:paraId="128165BC" w14:textId="7C009D3C" w:rsidR="00297608" w:rsidRPr="00DA3743" w:rsidRDefault="00297608" w:rsidP="006902F7">
      <w:pPr>
        <w:numPr>
          <w:ilvl w:val="1"/>
          <w:numId w:val="33"/>
        </w:numPr>
        <w:suppressAutoHyphens/>
        <w:ind w:left="567" w:hanging="567"/>
      </w:pPr>
      <w:r w:rsidRPr="00DA3743">
        <w:t>Bidla</w:t>
      </w:r>
      <w:r w:rsidRPr="00DA3743">
        <w:rPr>
          <w:spacing w:val="-3"/>
        </w:rPr>
        <w:t xml:space="preserve"> </w:t>
      </w:r>
      <w:r w:rsidRPr="00DA3743">
        <w:t>fil-psorijasi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>ħmura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nfafet</w:t>
      </w:r>
      <w:r w:rsidRPr="00DA3743">
        <w:rPr>
          <w:spacing w:val="-3"/>
        </w:rPr>
        <w:t xml:space="preserve"> </w:t>
      </w:r>
      <w:r w:rsidRPr="00DA3743">
        <w:t>sofor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bojod</w:t>
      </w:r>
      <w:r w:rsidRPr="00DA3743">
        <w:rPr>
          <w:spacing w:val="-3"/>
        </w:rPr>
        <w:t xml:space="preserve"> </w:t>
      </w:r>
      <w:r w:rsidRPr="00DA3743">
        <w:t>ġodda</w:t>
      </w:r>
      <w:r w:rsidRPr="00DA3743">
        <w:rPr>
          <w:spacing w:val="-3"/>
        </w:rPr>
        <w:t xml:space="preserve"> </w:t>
      </w:r>
      <w:r w:rsidRPr="00DA3743">
        <w:t>żgħar</w:t>
      </w:r>
      <w:r w:rsidRPr="00DA3743">
        <w:rPr>
          <w:spacing w:val="-3"/>
        </w:rPr>
        <w:t xml:space="preserve"> </w:t>
      </w:r>
      <w:r w:rsidRPr="00DA3743">
        <w:t>ħafna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il-ġilda,</w:t>
      </w:r>
      <w:r w:rsidRPr="00DA3743">
        <w:rPr>
          <w:spacing w:val="-3"/>
        </w:rPr>
        <w:t xml:space="preserve"> </w:t>
      </w:r>
      <w:r w:rsidRPr="00DA3743">
        <w:t>xi kultant akkumpanjati minn deni (psorijasi bil-ponot)</w:t>
      </w:r>
    </w:p>
    <w:p w14:paraId="092892F3" w14:textId="3E9CF9D0" w:rsidR="00297608" w:rsidRPr="00DA3743" w:rsidRDefault="00297608" w:rsidP="006902F7">
      <w:pPr>
        <w:numPr>
          <w:ilvl w:val="1"/>
          <w:numId w:val="33"/>
        </w:numPr>
        <w:suppressAutoHyphens/>
        <w:ind w:left="567" w:hanging="567"/>
      </w:pPr>
      <w:r w:rsidRPr="00DA3743">
        <w:t>Ġilda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titqaxxar</w:t>
      </w:r>
    </w:p>
    <w:p w14:paraId="749A29D9" w14:textId="27287383" w:rsidR="00297608" w:rsidRPr="00DA3743" w:rsidRDefault="00297608" w:rsidP="006902F7">
      <w:pPr>
        <w:numPr>
          <w:ilvl w:val="1"/>
          <w:numId w:val="33"/>
        </w:numPr>
        <w:suppressAutoHyphens/>
        <w:ind w:left="567" w:hanging="567"/>
      </w:pPr>
      <w:r w:rsidRPr="00DA3743">
        <w:rPr>
          <w:spacing w:val="-4"/>
        </w:rPr>
        <w:t>Akne</w:t>
      </w:r>
    </w:p>
    <w:p w14:paraId="5944652A" w14:textId="77777777" w:rsidR="00297608" w:rsidRPr="00DA3743" w:rsidRDefault="00297608" w:rsidP="006902F7">
      <w:pPr>
        <w:suppressAutoHyphens/>
      </w:pPr>
    </w:p>
    <w:p w14:paraId="2FE9D580" w14:textId="7AFBD33A" w:rsidR="00297608" w:rsidRPr="00DA3743" w:rsidRDefault="00297608" w:rsidP="006902F7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rari</w:t>
      </w:r>
      <w:r w:rsidRPr="00DA3743">
        <w:rPr>
          <w:b/>
          <w:spacing w:val="-9"/>
        </w:rPr>
        <w:t xml:space="preserve"> </w:t>
      </w:r>
      <w:r w:rsidRPr="00DA3743">
        <w:t>(jistgħu</w:t>
      </w:r>
      <w:r w:rsidRPr="00DA3743">
        <w:rPr>
          <w:spacing w:val="-6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1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1 000)</w:t>
      </w:r>
      <w:r w:rsidR="00840784">
        <w:rPr>
          <w:spacing w:val="-2"/>
        </w:rPr>
        <w:t>:</w:t>
      </w:r>
    </w:p>
    <w:p w14:paraId="38B04FCA" w14:textId="02817DF2" w:rsidR="00297608" w:rsidRPr="00DA3743" w:rsidRDefault="00297608" w:rsidP="006902F7">
      <w:pPr>
        <w:keepNext/>
        <w:numPr>
          <w:ilvl w:val="1"/>
          <w:numId w:val="34"/>
        </w:numPr>
        <w:suppressAutoHyphens/>
        <w:ind w:left="567" w:hanging="567"/>
      </w:pPr>
      <w:r w:rsidRPr="00DA3743">
        <w:t>Ħmura u ġilda titqaxxar fuq parti kbira tal-ġisem, li tista’ tkun bil-ħakk jew bl-uġigħ (dermatite</w:t>
      </w:r>
      <w:r w:rsidRPr="00DA3743">
        <w:rPr>
          <w:spacing w:val="-3"/>
        </w:rPr>
        <w:t xml:space="preserve"> </w:t>
      </w:r>
      <w:r w:rsidRPr="00DA3743">
        <w:t>fejn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taqa’</w:t>
      </w:r>
      <w:r w:rsidRPr="00DA3743">
        <w:rPr>
          <w:spacing w:val="-3"/>
        </w:rPr>
        <w:t xml:space="preserve"> </w:t>
      </w:r>
      <w:r w:rsidRPr="00DA3743">
        <w:t>qxur</w:t>
      </w:r>
      <w:r w:rsidRPr="00DA3743">
        <w:rPr>
          <w:spacing w:val="-3"/>
        </w:rPr>
        <w:t xml:space="preserve"> </w:t>
      </w:r>
      <w:r w:rsidRPr="00DA3743">
        <w:t>qxur).</w:t>
      </w:r>
      <w:r w:rsidRPr="00DA3743">
        <w:rPr>
          <w:spacing w:val="-3"/>
        </w:rPr>
        <w:t xml:space="preserve"> </w:t>
      </w:r>
      <w:r w:rsidRPr="00DA3743">
        <w:t>Sintomi</w:t>
      </w:r>
      <w:r w:rsidRPr="00DA3743">
        <w:rPr>
          <w:spacing w:val="-3"/>
        </w:rPr>
        <w:t xml:space="preserve"> </w:t>
      </w:r>
      <w:r w:rsidRPr="00DA3743">
        <w:t>simili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drabi</w:t>
      </w:r>
      <w:r w:rsidRPr="00DA3743">
        <w:rPr>
          <w:spacing w:val="-3"/>
        </w:rPr>
        <w:t xml:space="preserve"> </w:t>
      </w:r>
      <w:r w:rsidRPr="00DA3743">
        <w:t>jiżviluppaw</w:t>
      </w:r>
      <w:r w:rsidRPr="00DA3743">
        <w:rPr>
          <w:spacing w:val="-3"/>
        </w:rPr>
        <w:t xml:space="preserve"> </w:t>
      </w:r>
      <w:r w:rsidRPr="00DA3743">
        <w:t>bħala</w:t>
      </w:r>
      <w:r w:rsidRPr="00DA3743">
        <w:rPr>
          <w:spacing w:val="-3"/>
        </w:rPr>
        <w:t xml:space="preserve"> </w:t>
      </w:r>
      <w:r w:rsidRPr="00DA3743">
        <w:t>bidla naturali fit-tip ta’ sintomi tal-psorijasi (psorijasi eritrodermika)</w:t>
      </w:r>
    </w:p>
    <w:p w14:paraId="5EF1CC60" w14:textId="3CC96A48" w:rsidR="00297608" w:rsidRPr="00DA3743" w:rsidRDefault="00297608" w:rsidP="006902F7">
      <w:pPr>
        <w:numPr>
          <w:ilvl w:val="1"/>
          <w:numId w:val="34"/>
        </w:numPr>
        <w:suppressAutoHyphens/>
        <w:ind w:left="567" w:hanging="567"/>
      </w:pPr>
      <w:r w:rsidRPr="00DA3743">
        <w:t>Infjammazzjoni</w:t>
      </w:r>
      <w:r w:rsidRPr="00DA3743">
        <w:rPr>
          <w:spacing w:val="-4"/>
        </w:rPr>
        <w:t xml:space="preserve"> </w:t>
      </w:r>
      <w:r w:rsidRPr="00DA3743">
        <w:t>tal-kanali</w:t>
      </w:r>
      <w:r w:rsidRPr="00DA3743">
        <w:rPr>
          <w:spacing w:val="-3"/>
        </w:rPr>
        <w:t xml:space="preserve"> </w:t>
      </w:r>
      <w:r w:rsidRPr="00DA3743">
        <w:t>tad-demm</w:t>
      </w:r>
      <w:r w:rsidRPr="00DA3743">
        <w:rPr>
          <w:spacing w:val="-3"/>
        </w:rPr>
        <w:t xml:space="preserve"> </w:t>
      </w:r>
      <w:r w:rsidRPr="00DA3743">
        <w:t>żgħar,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tista’</w:t>
      </w:r>
      <w:r w:rsidRPr="00DA3743">
        <w:rPr>
          <w:spacing w:val="-4"/>
        </w:rPr>
        <w:t xml:space="preserve"> </w:t>
      </w:r>
      <w:r w:rsidRPr="00DA3743">
        <w:t>twassal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4"/>
        </w:rPr>
        <w:t xml:space="preserve"> </w:t>
      </w:r>
      <w:r w:rsidRPr="00DA3743">
        <w:t>raxx</w:t>
      </w:r>
      <w:r w:rsidRPr="00DA3743">
        <w:rPr>
          <w:spacing w:val="-4"/>
        </w:rPr>
        <w:t xml:space="preserve"> </w:t>
      </w:r>
      <w:r w:rsidRPr="00DA3743">
        <w:t>fil-ġilda</w:t>
      </w:r>
      <w:r w:rsidRPr="00DA3743">
        <w:rPr>
          <w:spacing w:val="-4"/>
        </w:rPr>
        <w:t xml:space="preserve"> </w:t>
      </w:r>
      <w:r w:rsidRPr="00DA3743">
        <w:t>b’ħotob żgħar ħomor jew vjola, deni jew uġigħ fl-ġogi (vaskulite)</w:t>
      </w:r>
    </w:p>
    <w:p w14:paraId="7D3A7076" w14:textId="77777777" w:rsidR="00297608" w:rsidRPr="00DA3743" w:rsidRDefault="00297608" w:rsidP="006902F7">
      <w:pPr>
        <w:suppressAutoHyphens/>
        <w:rPr>
          <w:bCs/>
        </w:rPr>
      </w:pPr>
    </w:p>
    <w:p w14:paraId="45F96D28" w14:textId="73B110C9" w:rsidR="00297608" w:rsidRPr="00DA3743" w:rsidRDefault="00297608" w:rsidP="006902F7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rari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ħafna</w:t>
      </w:r>
      <w:r w:rsidRPr="00DA3743">
        <w:rPr>
          <w:b/>
          <w:spacing w:val="-5"/>
        </w:rPr>
        <w:t xml:space="preserve"> </w:t>
      </w:r>
      <w:r w:rsidRPr="00DA3743">
        <w:t>(jistgħu</w:t>
      </w:r>
      <w:r w:rsidRPr="00DA3743">
        <w:rPr>
          <w:spacing w:val="-8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1</w:t>
      </w:r>
      <w:r w:rsidRPr="00DA3743">
        <w:rPr>
          <w:spacing w:val="-6"/>
        </w:rPr>
        <w:t> 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10 000)</w:t>
      </w:r>
      <w:r w:rsidR="00840784">
        <w:rPr>
          <w:spacing w:val="-2"/>
        </w:rPr>
        <w:t>:</w:t>
      </w:r>
    </w:p>
    <w:p w14:paraId="0CDD6EFA" w14:textId="1E2DA61D" w:rsidR="00297608" w:rsidRPr="00DA3743" w:rsidRDefault="00297608" w:rsidP="006902F7">
      <w:pPr>
        <w:keepNext/>
        <w:numPr>
          <w:ilvl w:val="1"/>
          <w:numId w:val="35"/>
        </w:numPr>
        <w:suppressAutoHyphens/>
        <w:ind w:left="567" w:hanging="567"/>
      </w:pPr>
      <w:r w:rsidRPr="00DA3743">
        <w:t>Infafet</w:t>
      </w:r>
      <w:r w:rsidRPr="00DA3743">
        <w:rPr>
          <w:spacing w:val="-4"/>
        </w:rPr>
        <w:t xml:space="preserve"> </w:t>
      </w:r>
      <w:r w:rsidRPr="00DA3743">
        <w:t>fuq</w:t>
      </w:r>
      <w:r w:rsidRPr="00DA3743">
        <w:rPr>
          <w:spacing w:val="-4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jistgħu</w:t>
      </w:r>
      <w:r w:rsidRPr="00DA3743">
        <w:rPr>
          <w:spacing w:val="-7"/>
        </w:rPr>
        <w:t xml:space="preserve"> </w:t>
      </w:r>
      <w:r w:rsidRPr="00DA3743">
        <w:t>jkunu</w:t>
      </w:r>
      <w:r w:rsidRPr="00DA3743">
        <w:rPr>
          <w:spacing w:val="-4"/>
        </w:rPr>
        <w:t xml:space="preserve"> </w:t>
      </w:r>
      <w:r w:rsidRPr="00DA3743">
        <w:t>ħomor,</w:t>
      </w:r>
      <w:r w:rsidRPr="00DA3743">
        <w:rPr>
          <w:spacing w:val="-4"/>
        </w:rPr>
        <w:t xml:space="preserve"> </w:t>
      </w:r>
      <w:r w:rsidRPr="00DA3743">
        <w:t>iqabbduk</w:t>
      </w:r>
      <w:r w:rsidRPr="00DA3743">
        <w:rPr>
          <w:spacing w:val="-4"/>
        </w:rPr>
        <w:t xml:space="preserve"> </w:t>
      </w:r>
      <w:r w:rsidRPr="00DA3743">
        <w:t>il-ħakk,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bl-uġigħ</w:t>
      </w:r>
      <w:r w:rsidRPr="00DA3743">
        <w:rPr>
          <w:spacing w:val="-3"/>
        </w:rPr>
        <w:t xml:space="preserve"> </w:t>
      </w:r>
      <w:r w:rsidRPr="00DA3743">
        <w:t xml:space="preserve">(Infafet </w:t>
      </w:r>
      <w:r w:rsidRPr="00DA3743">
        <w:rPr>
          <w:spacing w:val="-2"/>
        </w:rPr>
        <w:t>pemfigojdi).</w:t>
      </w:r>
    </w:p>
    <w:p w14:paraId="25F71F53" w14:textId="584A7AFA" w:rsidR="00297608" w:rsidRPr="00DA3743" w:rsidRDefault="00297608" w:rsidP="006902F7">
      <w:pPr>
        <w:numPr>
          <w:ilvl w:val="1"/>
          <w:numId w:val="35"/>
        </w:numPr>
        <w:suppressAutoHyphens/>
        <w:ind w:left="567" w:hanging="567"/>
      </w:pPr>
      <w:r w:rsidRPr="00DA3743">
        <w:t>Lupus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sindrome</w:t>
      </w:r>
      <w:r w:rsidRPr="00DA3743">
        <w:rPr>
          <w:spacing w:val="-3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Pr="00DA3743">
        <w:t>lupus</w:t>
      </w:r>
      <w:r w:rsidRPr="00DA3743">
        <w:rPr>
          <w:spacing w:val="-3"/>
        </w:rPr>
        <w:t xml:space="preserve"> </w:t>
      </w:r>
      <w:r w:rsidRPr="00DA3743">
        <w:t>(raxx</w:t>
      </w:r>
      <w:r w:rsidRPr="00DA3743">
        <w:rPr>
          <w:spacing w:val="-3"/>
        </w:rPr>
        <w:t xml:space="preserve"> </w:t>
      </w:r>
      <w:r w:rsidRPr="00DA3743">
        <w:t>aħmar,</w:t>
      </w:r>
      <w:r w:rsidRPr="00DA3743">
        <w:rPr>
          <w:spacing w:val="-3"/>
        </w:rPr>
        <w:t xml:space="preserve"> </w:t>
      </w:r>
      <w:r w:rsidRPr="00DA3743">
        <w:t>imtella’,</w:t>
      </w:r>
      <w:r w:rsidRPr="00DA3743">
        <w:rPr>
          <w:spacing w:val="-3"/>
        </w:rPr>
        <w:t xml:space="preserve"> </w:t>
      </w:r>
      <w:r w:rsidRPr="00DA3743">
        <w:t>bil-qxur</w:t>
      </w:r>
      <w:r w:rsidRPr="00DA3743">
        <w:rPr>
          <w:spacing w:val="-2"/>
        </w:rPr>
        <w:t xml:space="preserve"> </w:t>
      </w:r>
      <w:r w:rsidRPr="00DA3743">
        <w:t>fuq</w:t>
      </w:r>
      <w:r w:rsidRPr="00DA3743">
        <w:rPr>
          <w:spacing w:val="-2"/>
        </w:rPr>
        <w:t xml:space="preserve"> </w:t>
      </w:r>
      <w:r w:rsidRPr="00DA3743">
        <w:t>partijiet tal-ġilda li huma esposti għax-xemx possibilment b’uġigħ fil-ġogi).</w:t>
      </w:r>
    </w:p>
    <w:p w14:paraId="147976F7" w14:textId="77777777" w:rsidR="00297608" w:rsidRPr="00DA3743" w:rsidRDefault="00297608" w:rsidP="006902F7">
      <w:pPr>
        <w:suppressAutoHyphens/>
      </w:pPr>
    </w:p>
    <w:p w14:paraId="12D5A3F8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Rappurtar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tal-effetti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  <w:spacing w:val="-2"/>
        </w:rPr>
        <w:t>sekondarji</w:t>
      </w:r>
    </w:p>
    <w:p w14:paraId="29002A73" w14:textId="27BC22F5" w:rsidR="00297608" w:rsidRPr="00DA3743" w:rsidRDefault="00297608" w:rsidP="006902F7">
      <w:pPr>
        <w:suppressAutoHyphens/>
      </w:pPr>
      <w:r w:rsidRPr="00DA3743">
        <w:t>Jekk ikollok xi effett sekondarju, kellem lit-tabib jew lill-ispiżjar tiegħek. Dan jinkludi xi effett sekondarju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mhuwiex</w:t>
      </w:r>
      <w:r w:rsidRPr="00DA3743">
        <w:rPr>
          <w:spacing w:val="-3"/>
        </w:rPr>
        <w:t xml:space="preserve"> </w:t>
      </w:r>
      <w:r w:rsidRPr="00DA3743">
        <w:t>elenkat</w:t>
      </w:r>
      <w:r w:rsidRPr="00DA3743">
        <w:rPr>
          <w:spacing w:val="-3"/>
        </w:rPr>
        <w:t xml:space="preserve"> </w:t>
      </w:r>
      <w:r w:rsidRPr="00DA3743">
        <w:t>f’dan</w:t>
      </w:r>
      <w:r w:rsidRPr="00DA3743">
        <w:rPr>
          <w:spacing w:val="-3"/>
        </w:rPr>
        <w:t xml:space="preserve"> </w:t>
      </w:r>
      <w:r w:rsidRPr="00DA3743">
        <w:t>il-fuljett.</w:t>
      </w:r>
      <w:r w:rsidRPr="00DA3743">
        <w:rPr>
          <w:spacing w:val="-7"/>
        </w:rPr>
        <w:t xml:space="preserve"> </w:t>
      </w:r>
      <w:r w:rsidRPr="00DA3743">
        <w:t>Tista’</w:t>
      </w:r>
      <w:r w:rsidRPr="00DA3743">
        <w:rPr>
          <w:spacing w:val="-3"/>
        </w:rPr>
        <w:t xml:space="preserve"> </w:t>
      </w:r>
      <w:r w:rsidRPr="00DA3743">
        <w:t>wkoll</w:t>
      </w:r>
      <w:r w:rsidRPr="00DA3743">
        <w:rPr>
          <w:spacing w:val="-3"/>
        </w:rPr>
        <w:t xml:space="preserve"> </w:t>
      </w:r>
      <w:r w:rsidRPr="00DA3743">
        <w:t>tirrapporta</w:t>
      </w:r>
      <w:r w:rsidRPr="00DA3743">
        <w:rPr>
          <w:spacing w:val="-3"/>
        </w:rPr>
        <w:t xml:space="preserve"> </w:t>
      </w:r>
      <w:r w:rsidRPr="00DA3743">
        <w:t>effetti</w:t>
      </w:r>
      <w:r w:rsidRPr="00DA3743">
        <w:rPr>
          <w:spacing w:val="-4"/>
        </w:rPr>
        <w:t xml:space="preserve"> </w:t>
      </w:r>
      <w:r w:rsidRPr="00DA3743">
        <w:t>sekondarji</w:t>
      </w:r>
      <w:r w:rsidRPr="00DA3743">
        <w:rPr>
          <w:spacing w:val="-3"/>
        </w:rPr>
        <w:t xml:space="preserve"> </w:t>
      </w:r>
      <w:r w:rsidRPr="00DA3743">
        <w:t>permezz</w:t>
      </w:r>
      <w:r w:rsidRPr="00DA3743">
        <w:rPr>
          <w:spacing w:val="-5"/>
        </w:rPr>
        <w:t xml:space="preserve"> </w:t>
      </w:r>
      <w:r>
        <w:rPr>
          <w:color w:val="000000"/>
          <w:highlight w:val="lightGray"/>
        </w:rPr>
        <w:t>tas</w:t>
      </w:r>
      <w:r w:rsidR="00AB5E91">
        <w:rPr>
          <w:color w:val="000000"/>
          <w:highlight w:val="lightGray"/>
        </w:rPr>
        <w:t>-</w:t>
      </w:r>
      <w:r>
        <w:rPr>
          <w:color w:val="000000"/>
          <w:highlight w:val="lightGray"/>
        </w:rPr>
        <w:t>sistema ta’ rappurtar nazzjonali imniżżla f’</w:t>
      </w:r>
      <w:hyperlink r:id="rId28" w:history="1">
        <w:r>
          <w:rPr>
            <w:color w:val="0000FF"/>
            <w:szCs w:val="20"/>
            <w:highlight w:val="lightGray"/>
            <w:u w:val="single"/>
            <w:lang w:eastAsia="mt-MT" w:bidi="mt-MT"/>
          </w:rPr>
          <w:t>Appendiċi V</w:t>
        </w:r>
      </w:hyperlink>
      <w:r w:rsidRPr="00DA3743">
        <w:rPr>
          <w:color w:val="000000"/>
        </w:rPr>
        <w:t>. Billi tirrapporta l-effetti sekondarji tista’ tgħin biex tiġi pprovduta aktar informazzjoni dwar is-sigurtà ta’ din il-mediċina.</w:t>
      </w:r>
    </w:p>
    <w:p w14:paraId="066950F4" w14:textId="77777777" w:rsidR="00297608" w:rsidRPr="00DA3743" w:rsidRDefault="00297608" w:rsidP="006902F7">
      <w:pPr>
        <w:suppressAutoHyphens/>
      </w:pPr>
    </w:p>
    <w:p w14:paraId="11534595" w14:textId="77777777" w:rsidR="00297608" w:rsidRPr="00DA3743" w:rsidRDefault="00297608" w:rsidP="006902F7">
      <w:pPr>
        <w:suppressAutoHyphens/>
      </w:pPr>
    </w:p>
    <w:p w14:paraId="42A12DA9" w14:textId="28E9AC61" w:rsidR="00297608" w:rsidRPr="00DA3743" w:rsidRDefault="00297608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</w:t>
      </w:r>
      <w:r w:rsidRPr="00DA3743">
        <w:rPr>
          <w:b/>
          <w:bCs/>
        </w:rPr>
        <w:tab/>
        <w:t>Kif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taħżen</w:t>
      </w:r>
      <w:r w:rsidRPr="00DA3743">
        <w:rPr>
          <w:b/>
          <w:bCs/>
          <w:spacing w:val="-2"/>
        </w:rPr>
        <w:t xml:space="preserve"> </w:t>
      </w:r>
      <w:r w:rsidR="001D69AE" w:rsidRPr="00DA3743">
        <w:rPr>
          <w:b/>
          <w:bCs/>
          <w:spacing w:val="-2"/>
        </w:rPr>
        <w:t>WEZENLA</w:t>
      </w:r>
    </w:p>
    <w:p w14:paraId="3C617FA4" w14:textId="77777777" w:rsidR="00297608" w:rsidRPr="00DA3743" w:rsidRDefault="00297608" w:rsidP="006902F7">
      <w:pPr>
        <w:keepNext/>
        <w:suppressAutoHyphens/>
        <w:rPr>
          <w:bCs/>
        </w:rPr>
      </w:pPr>
    </w:p>
    <w:p w14:paraId="036A88DA" w14:textId="7BA499E2" w:rsidR="00297608" w:rsidRPr="00DA3743" w:rsidRDefault="001D69AE" w:rsidP="006902F7">
      <w:pPr>
        <w:numPr>
          <w:ilvl w:val="1"/>
          <w:numId w:val="36"/>
        </w:numPr>
        <w:suppressAutoHyphens/>
        <w:ind w:left="567" w:hanging="567"/>
      </w:pPr>
      <w:r w:rsidRPr="00DA3743">
        <w:t>WEZENLA</w:t>
      </w:r>
      <w:r w:rsidR="00297608" w:rsidRPr="00DA3743">
        <w:rPr>
          <w:spacing w:val="-2"/>
        </w:rPr>
        <w:t xml:space="preserve"> </w:t>
      </w:r>
      <w:r w:rsidR="00297608" w:rsidRPr="00DA3743">
        <w:t>130</w:t>
      </w:r>
      <w:r w:rsidR="00297608" w:rsidRPr="00DA3743">
        <w:rPr>
          <w:spacing w:val="-3"/>
        </w:rPr>
        <w:t xml:space="preserve"> mg </w:t>
      </w:r>
      <w:r w:rsidR="00297608" w:rsidRPr="00DA3743">
        <w:t>konċentrat</w:t>
      </w:r>
      <w:r w:rsidR="00297608" w:rsidRPr="00DA3743">
        <w:rPr>
          <w:spacing w:val="-3"/>
        </w:rPr>
        <w:t xml:space="preserve"> </w:t>
      </w:r>
      <w:r w:rsidR="00297608" w:rsidRPr="00DA3743">
        <w:t>għal</w:t>
      </w:r>
      <w:r w:rsidR="00297608" w:rsidRPr="00DA3743">
        <w:rPr>
          <w:spacing w:val="-2"/>
        </w:rPr>
        <w:t xml:space="preserve"> </w:t>
      </w:r>
      <w:r w:rsidR="00297608" w:rsidRPr="00DA3743">
        <w:t>soluzzjoni</w:t>
      </w:r>
      <w:r w:rsidR="00297608" w:rsidRPr="00DA3743">
        <w:rPr>
          <w:spacing w:val="-2"/>
        </w:rPr>
        <w:t xml:space="preserve"> </w:t>
      </w:r>
      <w:r w:rsidR="00297608" w:rsidRPr="00DA3743">
        <w:t>għall-infużjoni</w:t>
      </w:r>
      <w:r w:rsidR="00297608" w:rsidRPr="00DA3743">
        <w:rPr>
          <w:spacing w:val="-2"/>
        </w:rPr>
        <w:t xml:space="preserve"> </w:t>
      </w:r>
      <w:r w:rsidR="00297608" w:rsidRPr="00DA3743">
        <w:t>jingħata</w:t>
      </w:r>
      <w:r w:rsidR="00297608" w:rsidRPr="00DA3743">
        <w:rPr>
          <w:spacing w:val="-3"/>
        </w:rPr>
        <w:t xml:space="preserve"> </w:t>
      </w:r>
      <w:r w:rsidR="00297608" w:rsidRPr="00DA3743">
        <w:t>fi</w:t>
      </w:r>
      <w:r w:rsidR="00297608" w:rsidRPr="00DA3743">
        <w:rPr>
          <w:spacing w:val="-3"/>
        </w:rPr>
        <w:t xml:space="preserve"> </w:t>
      </w:r>
      <w:r w:rsidR="00297608" w:rsidRPr="00DA3743">
        <w:t>sptar</w:t>
      </w:r>
      <w:r w:rsidR="00297608" w:rsidRPr="00DA3743">
        <w:rPr>
          <w:spacing w:val="-3"/>
        </w:rPr>
        <w:t xml:space="preserve"> </w:t>
      </w:r>
      <w:r w:rsidR="00297608" w:rsidRPr="00DA3743">
        <w:t>jew</w:t>
      </w:r>
      <w:r w:rsidR="00297608" w:rsidRPr="00DA3743">
        <w:rPr>
          <w:spacing w:val="-3"/>
        </w:rPr>
        <w:t xml:space="preserve"> </w:t>
      </w:r>
      <w:r w:rsidR="00297608" w:rsidRPr="00DA3743">
        <w:t>klinika</w:t>
      </w:r>
      <w:r w:rsidR="00297608" w:rsidRPr="00DA3743">
        <w:rPr>
          <w:spacing w:val="-3"/>
        </w:rPr>
        <w:t xml:space="preserve"> </w:t>
      </w:r>
      <w:r w:rsidR="00297608" w:rsidRPr="00DA3743">
        <w:t>u</w:t>
      </w:r>
      <w:r w:rsidR="00297608" w:rsidRPr="00DA3743">
        <w:rPr>
          <w:spacing w:val="-3"/>
        </w:rPr>
        <w:t xml:space="preserve"> </w:t>
      </w:r>
      <w:r w:rsidR="00297608" w:rsidRPr="00DA3743">
        <w:t>l</w:t>
      </w:r>
      <w:r w:rsidR="00297608" w:rsidRPr="00DA3743">
        <w:noBreakHyphen/>
        <w:t>pazjenti m’għandhomx bżonn li jaħżnuh jew li jimmaniġġjawh.</w:t>
      </w:r>
    </w:p>
    <w:p w14:paraId="2910D79B" w14:textId="793A7816" w:rsidR="00297608" w:rsidRPr="00DA3743" w:rsidRDefault="00297608" w:rsidP="006902F7">
      <w:pPr>
        <w:numPr>
          <w:ilvl w:val="1"/>
          <w:numId w:val="36"/>
        </w:numPr>
        <w:suppressAutoHyphens/>
        <w:ind w:left="567" w:hanging="567"/>
      </w:pPr>
      <w:r w:rsidRPr="00DA3743">
        <w:t>Żomm</w:t>
      </w:r>
      <w:r w:rsidRPr="00DA3743">
        <w:rPr>
          <w:spacing w:val="-6"/>
        </w:rPr>
        <w:t xml:space="preserve"> </w:t>
      </w:r>
      <w:r w:rsidRPr="00DA3743">
        <w:t>din</w:t>
      </w:r>
      <w:r w:rsidRPr="00DA3743">
        <w:rPr>
          <w:spacing w:val="-6"/>
        </w:rPr>
        <w:t xml:space="preserve"> </w:t>
      </w:r>
      <w:r w:rsidRPr="00DA3743">
        <w:t>il-mediċina</w:t>
      </w:r>
      <w:r w:rsidRPr="00DA3743">
        <w:rPr>
          <w:spacing w:val="-5"/>
        </w:rPr>
        <w:t xml:space="preserve"> </w:t>
      </w:r>
      <w:r w:rsidRPr="00DA3743">
        <w:t>fejn</w:t>
      </w:r>
      <w:r w:rsidRPr="00DA3743">
        <w:rPr>
          <w:spacing w:val="-6"/>
        </w:rPr>
        <w:t xml:space="preserve"> </w:t>
      </w:r>
      <w:r w:rsidRPr="00DA3743">
        <w:t>ma</w:t>
      </w:r>
      <w:r w:rsidRPr="00DA3743">
        <w:rPr>
          <w:spacing w:val="-5"/>
        </w:rPr>
        <w:t xml:space="preserve"> </w:t>
      </w:r>
      <w:r w:rsidRPr="00DA3743">
        <w:t>tidhirx</w:t>
      </w:r>
      <w:r w:rsidRPr="00DA3743">
        <w:rPr>
          <w:spacing w:val="-6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ma</w:t>
      </w:r>
      <w:r w:rsidRPr="00DA3743">
        <w:rPr>
          <w:spacing w:val="-5"/>
        </w:rPr>
        <w:t xml:space="preserve"> </w:t>
      </w:r>
      <w:r w:rsidRPr="00DA3743">
        <w:t>tintlaħaqx</w:t>
      </w:r>
      <w:r w:rsidRPr="00DA3743">
        <w:rPr>
          <w:spacing w:val="-7"/>
        </w:rPr>
        <w:t xml:space="preserve"> </w:t>
      </w:r>
      <w:r w:rsidRPr="00DA3743">
        <w:t>mit-</w:t>
      </w:r>
      <w:r w:rsidRPr="00DA3743">
        <w:rPr>
          <w:spacing w:val="-2"/>
        </w:rPr>
        <w:t>tfal.</w:t>
      </w:r>
    </w:p>
    <w:p w14:paraId="062C28EF" w14:textId="531DD25C" w:rsidR="00297608" w:rsidRPr="00DA3743" w:rsidRDefault="00297608" w:rsidP="006902F7">
      <w:pPr>
        <w:numPr>
          <w:ilvl w:val="1"/>
          <w:numId w:val="36"/>
        </w:numPr>
        <w:suppressAutoHyphens/>
        <w:ind w:left="567" w:hanging="567"/>
      </w:pPr>
      <w:r w:rsidRPr="00DA3743">
        <w:t>Aħżen</w:t>
      </w:r>
      <w:r w:rsidRPr="00DA3743">
        <w:rPr>
          <w:spacing w:val="-5"/>
        </w:rPr>
        <w:t xml:space="preserve"> </w:t>
      </w:r>
      <w:r w:rsidRPr="00DA3743">
        <w:t>fi</w:t>
      </w:r>
      <w:r w:rsidRPr="00DA3743">
        <w:rPr>
          <w:spacing w:val="-5"/>
        </w:rPr>
        <w:t xml:space="preserve"> </w:t>
      </w:r>
      <w:r w:rsidRPr="00DA3743">
        <w:t>friġġ</w:t>
      </w:r>
      <w:r w:rsidRPr="00DA3743">
        <w:rPr>
          <w:spacing w:val="-6"/>
        </w:rPr>
        <w:t xml:space="preserve"> </w:t>
      </w:r>
      <w:r w:rsidRPr="00DA3743">
        <w:t>(2°C–8°C).</w:t>
      </w:r>
      <w:r w:rsidRPr="00DA3743">
        <w:rPr>
          <w:spacing w:val="-5"/>
        </w:rPr>
        <w:t xml:space="preserve"> </w:t>
      </w:r>
      <w:r w:rsidRPr="00DA3743">
        <w:t>Tagħmlux</w:t>
      </w:r>
      <w:r w:rsidRPr="00DA3743">
        <w:rPr>
          <w:spacing w:val="-5"/>
        </w:rPr>
        <w:t xml:space="preserve"> </w:t>
      </w:r>
      <w:r w:rsidRPr="00DA3743">
        <w:t>fil-</w:t>
      </w:r>
      <w:r w:rsidRPr="00DA3743">
        <w:rPr>
          <w:spacing w:val="-2"/>
        </w:rPr>
        <w:t>friża.</w:t>
      </w:r>
    </w:p>
    <w:p w14:paraId="672B0135" w14:textId="74B0709B" w:rsidR="00297608" w:rsidRPr="00DA3743" w:rsidRDefault="00297608" w:rsidP="006902F7">
      <w:pPr>
        <w:numPr>
          <w:ilvl w:val="1"/>
          <w:numId w:val="36"/>
        </w:numPr>
        <w:suppressAutoHyphens/>
        <w:ind w:left="567" w:hanging="567"/>
      </w:pPr>
      <w:r w:rsidRPr="00DA3743">
        <w:t>Żomm</w:t>
      </w:r>
      <w:r w:rsidRPr="00DA3743">
        <w:rPr>
          <w:spacing w:val="-8"/>
        </w:rPr>
        <w:t xml:space="preserve"> </w:t>
      </w:r>
      <w:r w:rsidRPr="00DA3743">
        <w:t>il-</w:t>
      </w:r>
      <w:r w:rsidR="00A71CD8" w:rsidRPr="00DA3743">
        <w:t>kunjett</w:t>
      </w:r>
      <w:r w:rsidRPr="00DA3743">
        <w:rPr>
          <w:spacing w:val="-7"/>
        </w:rPr>
        <w:t xml:space="preserve"> </w:t>
      </w:r>
      <w:r w:rsidRPr="00DA3743">
        <w:t>fil-kartuna</w:t>
      </w:r>
      <w:r w:rsidRPr="00DA3743">
        <w:rPr>
          <w:spacing w:val="-7"/>
        </w:rPr>
        <w:t xml:space="preserve"> </w:t>
      </w:r>
      <w:r w:rsidRPr="00DA3743">
        <w:t>ta’</w:t>
      </w:r>
      <w:r w:rsidRPr="00DA3743">
        <w:rPr>
          <w:spacing w:val="-7"/>
        </w:rPr>
        <w:t xml:space="preserve"> </w:t>
      </w:r>
      <w:r w:rsidRPr="00DA3743">
        <w:t>barra</w:t>
      </w:r>
      <w:r w:rsidRPr="00DA3743">
        <w:rPr>
          <w:spacing w:val="-6"/>
        </w:rPr>
        <w:t xml:space="preserve"> </w:t>
      </w:r>
      <w:r w:rsidRPr="00DA3743">
        <w:t>sabiex</w:t>
      </w:r>
      <w:r w:rsidRPr="00DA3743">
        <w:rPr>
          <w:spacing w:val="-7"/>
        </w:rPr>
        <w:t xml:space="preserve"> </w:t>
      </w:r>
      <w:r w:rsidRPr="00DA3743">
        <w:t>tilqa’</w:t>
      </w:r>
      <w:r w:rsidRPr="00DA3743">
        <w:rPr>
          <w:spacing w:val="-6"/>
        </w:rPr>
        <w:t xml:space="preserve"> </w:t>
      </w:r>
      <w:r w:rsidRPr="00DA3743">
        <w:t>mid-</w:t>
      </w:r>
      <w:r w:rsidRPr="00DA3743">
        <w:rPr>
          <w:spacing w:val="-2"/>
        </w:rPr>
        <w:t>dawl.</w:t>
      </w:r>
    </w:p>
    <w:p w14:paraId="77DA4AC8" w14:textId="15901B8A" w:rsidR="00297608" w:rsidRPr="00DA3743" w:rsidRDefault="00297608" w:rsidP="006902F7">
      <w:pPr>
        <w:numPr>
          <w:ilvl w:val="1"/>
          <w:numId w:val="36"/>
        </w:numPr>
        <w:suppressAutoHyphens/>
        <w:ind w:left="567" w:hanging="567"/>
      </w:pPr>
      <w:r w:rsidRPr="00DA3743">
        <w:lastRenderedPageBreak/>
        <w:t>Tħawwadx</w:t>
      </w:r>
      <w:r w:rsidRPr="00DA3743">
        <w:rPr>
          <w:spacing w:val="-3"/>
        </w:rPr>
        <w:t xml:space="preserve"> </w:t>
      </w:r>
      <w:r w:rsidRPr="00DA3743">
        <w:t>il-</w:t>
      </w:r>
      <w:r w:rsidR="00A405A0" w:rsidRPr="00DA3743">
        <w:t>kunjett</w:t>
      </w:r>
      <w:r w:rsidR="003E221B" w:rsidRPr="00DA3743">
        <w:t>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1D69AE" w:rsidRPr="00DA3743">
        <w:t>WEZENLA</w:t>
      </w:r>
      <w:r w:rsidRPr="00DA3743">
        <w:t>.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="00A405A0" w:rsidRPr="00DA3743">
        <w:t>ġ</w:t>
      </w:r>
      <w:r w:rsidR="003E221B" w:rsidRPr="00DA3743">
        <w:t>ew</w:t>
      </w:r>
      <w:r w:rsidR="00A405A0" w:rsidRPr="00DA3743">
        <w:t>imħawd</w:t>
      </w:r>
      <w:r w:rsidR="003E221B" w:rsidRPr="00DA3743">
        <w:t>in</w:t>
      </w:r>
      <w:r w:rsidR="00A405A0" w:rsidRPr="00DA3743">
        <w:t xml:space="preserve"> </w:t>
      </w:r>
      <w:r w:rsidRPr="00DA3743">
        <w:t>bil-qawwa</w:t>
      </w:r>
      <w:r w:rsidRPr="00DA3743">
        <w:rPr>
          <w:spacing w:val="-3"/>
        </w:rPr>
        <w:t xml:space="preserve"> </w:t>
      </w:r>
      <w:r w:rsidRPr="00DA3743">
        <w:t>għal-tul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ħin</w:t>
      </w:r>
      <w:r w:rsidRPr="00DA3743">
        <w:rPr>
          <w:spacing w:val="-3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tista’ ma tibqax tajba biex tintuża.</w:t>
      </w:r>
    </w:p>
    <w:p w14:paraId="0C73D684" w14:textId="77777777" w:rsidR="00297608" w:rsidRPr="00DA3743" w:rsidRDefault="00297608" w:rsidP="006902F7">
      <w:pPr>
        <w:suppressAutoHyphens/>
      </w:pPr>
    </w:p>
    <w:p w14:paraId="52F9432B" w14:textId="77777777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Tużax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din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il-</w:t>
      </w:r>
      <w:r w:rsidRPr="00DA3743">
        <w:rPr>
          <w:b/>
          <w:bCs/>
          <w:spacing w:val="-2"/>
        </w:rPr>
        <w:t>mediċina</w:t>
      </w:r>
    </w:p>
    <w:p w14:paraId="3F92B1D2" w14:textId="42685FC7" w:rsidR="00297608" w:rsidRPr="00DA3743" w:rsidRDefault="00297608" w:rsidP="006902F7">
      <w:pPr>
        <w:numPr>
          <w:ilvl w:val="1"/>
          <w:numId w:val="37"/>
        </w:numPr>
        <w:suppressAutoHyphens/>
        <w:ind w:left="567" w:hanging="567"/>
      </w:pPr>
      <w:r w:rsidRPr="00DA3743">
        <w:t>Wara</w:t>
      </w:r>
      <w:r w:rsidRPr="00DA3743">
        <w:rPr>
          <w:spacing w:val="-2"/>
        </w:rPr>
        <w:t xml:space="preserve"> </w:t>
      </w:r>
      <w:r w:rsidRPr="00DA3743">
        <w:t>d-data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tiskadi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tidher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it-tikketta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l-kartuna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‘EXP’.</w:t>
      </w:r>
      <w:r w:rsidRPr="00DA3743">
        <w:rPr>
          <w:spacing w:val="-3"/>
        </w:rPr>
        <w:t xml:space="preserve"> </w:t>
      </w:r>
      <w:r w:rsidRPr="00DA3743">
        <w:t>Id-data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meta tiskadi tirreferi għall-aħħar ġurnata ta’ dak ix-xahar</w:t>
      </w:r>
    </w:p>
    <w:p w14:paraId="79BCA006" w14:textId="62489C22" w:rsidR="00297608" w:rsidRPr="00DA3743" w:rsidRDefault="00297608" w:rsidP="006902F7">
      <w:pPr>
        <w:numPr>
          <w:ilvl w:val="1"/>
          <w:numId w:val="37"/>
        </w:numPr>
        <w:suppressAutoHyphens/>
        <w:ind w:left="567" w:hanging="567"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il-likwidu</w:t>
      </w:r>
      <w:r w:rsidRPr="00DA3743">
        <w:rPr>
          <w:spacing w:val="-2"/>
        </w:rPr>
        <w:t xml:space="preserve"> </w:t>
      </w:r>
      <w:r w:rsidRPr="00DA3743">
        <w:t>tilef</w:t>
      </w:r>
      <w:r w:rsidRPr="00DA3743">
        <w:rPr>
          <w:spacing w:val="-2"/>
        </w:rPr>
        <w:t xml:space="preserve"> </w:t>
      </w:r>
      <w:r w:rsidRPr="00DA3743">
        <w:t>il-kulur,</w:t>
      </w:r>
      <w:r w:rsidRPr="00DA3743">
        <w:rPr>
          <w:spacing w:val="-3"/>
        </w:rPr>
        <w:t xml:space="preserve"> </w:t>
      </w:r>
      <w:r w:rsidRPr="00DA3743">
        <w:t>imdardar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tara</w:t>
      </w:r>
      <w:r w:rsidRPr="00DA3743">
        <w:rPr>
          <w:spacing w:val="-3"/>
        </w:rPr>
        <w:t xml:space="preserve"> </w:t>
      </w:r>
      <w:r w:rsidRPr="00DA3743">
        <w:t>frak</w:t>
      </w:r>
      <w:r w:rsidRPr="00DA3743">
        <w:rPr>
          <w:spacing w:val="-3"/>
        </w:rPr>
        <w:t xml:space="preserve"> </w:t>
      </w:r>
      <w:r w:rsidRPr="00DA3743">
        <w:t>jgħum</w:t>
      </w:r>
      <w:r w:rsidRPr="00DA3743">
        <w:rPr>
          <w:spacing w:val="-2"/>
        </w:rPr>
        <w:t xml:space="preserve"> </w:t>
      </w:r>
      <w:r w:rsidRPr="00DA3743">
        <w:t>fih</w:t>
      </w:r>
      <w:r w:rsidRPr="00DA3743">
        <w:rPr>
          <w:spacing w:val="-3"/>
        </w:rPr>
        <w:t xml:space="preserve"> </w:t>
      </w:r>
      <w:r w:rsidRPr="00DA3743">
        <w:t>(ara</w:t>
      </w:r>
      <w:r w:rsidRPr="00DA3743">
        <w:rPr>
          <w:spacing w:val="-2"/>
        </w:rPr>
        <w:t xml:space="preserve"> </w:t>
      </w:r>
      <w:r w:rsidRPr="00DA3743">
        <w:t>s-sezzjoni</w:t>
      </w:r>
      <w:r w:rsidRPr="00DA3743">
        <w:rPr>
          <w:spacing w:val="-4"/>
        </w:rPr>
        <w:t> </w:t>
      </w:r>
      <w:r w:rsidRPr="00DA3743">
        <w:t>6</w:t>
      </w:r>
      <w:r w:rsidRPr="00DA3743">
        <w:rPr>
          <w:spacing w:val="-4"/>
        </w:rPr>
        <w:t xml:space="preserve"> </w:t>
      </w:r>
      <w:r w:rsidRPr="00DA3743">
        <w:t xml:space="preserve">‘Id-dehra ta’ </w:t>
      </w:r>
      <w:r w:rsidR="001D69AE" w:rsidRPr="00DA3743">
        <w:t>WEZENLA</w:t>
      </w:r>
      <w:r w:rsidRPr="00DA3743">
        <w:t xml:space="preserve"> u l-kontenut tal-pakkett’)</w:t>
      </w:r>
    </w:p>
    <w:p w14:paraId="5454051B" w14:textId="61B182B6" w:rsidR="00297608" w:rsidRPr="00DA3743" w:rsidRDefault="00297608" w:rsidP="006902F7">
      <w:pPr>
        <w:numPr>
          <w:ilvl w:val="1"/>
          <w:numId w:val="37"/>
        </w:numPr>
        <w:suppressAutoHyphens/>
        <w:ind w:left="567" w:hanging="567"/>
      </w:pPr>
      <w:r w:rsidRPr="00DA3743">
        <w:t>Jekk</w:t>
      </w:r>
      <w:r w:rsidRPr="00DA3743">
        <w:rPr>
          <w:spacing w:val="-2"/>
        </w:rPr>
        <w:t xml:space="preserve"> </w:t>
      </w:r>
      <w:r w:rsidRPr="00DA3743">
        <w:t>taf,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taħseb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huwa</w:t>
      </w:r>
      <w:r w:rsidRPr="00DA3743">
        <w:rPr>
          <w:spacing w:val="-2"/>
        </w:rPr>
        <w:t xml:space="preserve"> </w:t>
      </w:r>
      <w:r w:rsidRPr="00DA3743">
        <w:t>seta’</w:t>
      </w:r>
      <w:r w:rsidRPr="00DA3743">
        <w:rPr>
          <w:spacing w:val="-1"/>
        </w:rPr>
        <w:t xml:space="preserve"> </w:t>
      </w:r>
      <w:r w:rsidRPr="00DA3743">
        <w:t>ġie</w:t>
      </w:r>
      <w:r w:rsidRPr="00DA3743">
        <w:rPr>
          <w:spacing w:val="-2"/>
        </w:rPr>
        <w:t xml:space="preserve"> </w:t>
      </w:r>
      <w:r w:rsidRPr="00DA3743">
        <w:t>espost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temperaturi</w:t>
      </w:r>
      <w:r w:rsidRPr="00DA3743">
        <w:rPr>
          <w:spacing w:val="-2"/>
        </w:rPr>
        <w:t xml:space="preserve"> </w:t>
      </w:r>
      <w:r w:rsidRPr="00DA3743">
        <w:t>estremi</w:t>
      </w:r>
      <w:r w:rsidRPr="00DA3743">
        <w:rPr>
          <w:spacing w:val="-2"/>
        </w:rPr>
        <w:t xml:space="preserve"> </w:t>
      </w:r>
      <w:r w:rsidRPr="00DA3743">
        <w:t>(bħal</w:t>
      </w:r>
      <w:r w:rsidRPr="00DA3743">
        <w:rPr>
          <w:spacing w:val="-2"/>
        </w:rPr>
        <w:t xml:space="preserve"> </w:t>
      </w:r>
      <w:r w:rsidRPr="00DA3743">
        <w:t>per</w:t>
      </w:r>
      <w:r w:rsidRPr="00DA3743">
        <w:rPr>
          <w:spacing w:val="-2"/>
        </w:rPr>
        <w:t xml:space="preserve"> </w:t>
      </w:r>
      <w:r w:rsidRPr="00DA3743">
        <w:t>eżempju</w:t>
      </w:r>
      <w:r w:rsidRPr="00DA3743">
        <w:rPr>
          <w:spacing w:val="-2"/>
        </w:rPr>
        <w:t xml:space="preserve"> </w:t>
      </w:r>
      <w:r w:rsidRPr="00DA3743">
        <w:t>ġie ffriżat jew imsaħħan aċċidentalment)</w:t>
      </w:r>
    </w:p>
    <w:p w14:paraId="3654D19F" w14:textId="71F07561" w:rsidR="00297608" w:rsidRPr="00DA3743" w:rsidRDefault="00297608" w:rsidP="006902F7">
      <w:pPr>
        <w:numPr>
          <w:ilvl w:val="1"/>
          <w:numId w:val="37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il-prodott</w:t>
      </w:r>
      <w:r w:rsidRPr="00DA3743">
        <w:rPr>
          <w:spacing w:val="-5"/>
        </w:rPr>
        <w:t xml:space="preserve"> </w:t>
      </w:r>
      <w:r w:rsidRPr="00DA3743">
        <w:t>ġie</w:t>
      </w:r>
      <w:r w:rsidRPr="00DA3743">
        <w:rPr>
          <w:spacing w:val="-6"/>
        </w:rPr>
        <w:t xml:space="preserve"> </w:t>
      </w:r>
      <w:r w:rsidRPr="00DA3743">
        <w:t>mħawwad</w:t>
      </w:r>
      <w:r w:rsidRPr="00DA3743">
        <w:rPr>
          <w:spacing w:val="-6"/>
        </w:rPr>
        <w:t xml:space="preserve"> </w:t>
      </w:r>
      <w:r w:rsidRPr="00DA3743">
        <w:t>bil-</w:t>
      </w:r>
      <w:r w:rsidRPr="00DA3743">
        <w:rPr>
          <w:spacing w:val="-2"/>
        </w:rPr>
        <w:t>qawwa</w:t>
      </w:r>
    </w:p>
    <w:p w14:paraId="6EFAA16B" w14:textId="30D3EE58" w:rsidR="00297608" w:rsidRPr="00DA3743" w:rsidRDefault="00297608" w:rsidP="006902F7">
      <w:pPr>
        <w:numPr>
          <w:ilvl w:val="1"/>
          <w:numId w:val="37"/>
        </w:numPr>
        <w:suppressAutoHyphens/>
        <w:ind w:left="567" w:hanging="567"/>
      </w:pPr>
      <w:r w:rsidRPr="00DA3743">
        <w:t>Jekk</w:t>
      </w:r>
      <w:r w:rsidRPr="00DA3743">
        <w:rPr>
          <w:spacing w:val="-6"/>
        </w:rPr>
        <w:t xml:space="preserve"> </w:t>
      </w:r>
      <w:r w:rsidRPr="00DA3743">
        <w:t>is-sigill</w:t>
      </w:r>
      <w:r w:rsidRPr="00DA3743">
        <w:rPr>
          <w:spacing w:val="-6"/>
        </w:rPr>
        <w:t xml:space="preserve"> </w:t>
      </w:r>
      <w:r w:rsidRPr="00DA3743">
        <w:t>ikun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imkisser.</w:t>
      </w:r>
    </w:p>
    <w:p w14:paraId="200F6BDA" w14:textId="77777777" w:rsidR="00297608" w:rsidRPr="00DA3743" w:rsidRDefault="00297608" w:rsidP="006902F7">
      <w:pPr>
        <w:suppressAutoHyphens/>
      </w:pPr>
    </w:p>
    <w:p w14:paraId="0AA945EB" w14:textId="38C023C5" w:rsidR="00297608" w:rsidRPr="00DA3743" w:rsidRDefault="001D69AE" w:rsidP="006902F7">
      <w:pPr>
        <w:suppressAutoHyphens/>
      </w:pPr>
      <w:r w:rsidRPr="00DA3743">
        <w:t>WEZENLA</w:t>
      </w:r>
      <w:r w:rsidR="00297608" w:rsidRPr="00DA3743">
        <w:rPr>
          <w:spacing w:val="-3"/>
        </w:rPr>
        <w:t xml:space="preserve"> </w:t>
      </w:r>
      <w:r w:rsidR="00297608" w:rsidRPr="00DA3743">
        <w:t>qiegħed</w:t>
      </w:r>
      <w:r w:rsidR="00297608" w:rsidRPr="00DA3743">
        <w:rPr>
          <w:spacing w:val="-3"/>
        </w:rPr>
        <w:t xml:space="preserve"> </w:t>
      </w:r>
      <w:r w:rsidR="00297608" w:rsidRPr="00DA3743">
        <w:t>biex</w:t>
      </w:r>
      <w:r w:rsidR="00297608" w:rsidRPr="00DA3743">
        <w:rPr>
          <w:spacing w:val="-3"/>
        </w:rPr>
        <w:t xml:space="preserve"> </w:t>
      </w:r>
      <w:r w:rsidR="00297608" w:rsidRPr="00DA3743">
        <w:t>jintuża</w:t>
      </w:r>
      <w:r w:rsidR="00297608" w:rsidRPr="00DA3743">
        <w:rPr>
          <w:spacing w:val="-3"/>
        </w:rPr>
        <w:t xml:space="preserve"> </w:t>
      </w:r>
      <w:r w:rsidR="00297608" w:rsidRPr="00DA3743">
        <w:t>darba</w:t>
      </w:r>
      <w:r w:rsidR="00297608" w:rsidRPr="00DA3743">
        <w:rPr>
          <w:spacing w:val="-3"/>
        </w:rPr>
        <w:t xml:space="preserve"> </w:t>
      </w:r>
      <w:r w:rsidR="00297608" w:rsidRPr="00DA3743">
        <w:t>biss.</w:t>
      </w:r>
      <w:r w:rsidR="00297608" w:rsidRPr="00DA3743">
        <w:rPr>
          <w:spacing w:val="-3"/>
        </w:rPr>
        <w:t xml:space="preserve"> </w:t>
      </w:r>
      <w:r w:rsidR="00297608" w:rsidRPr="00DA3743">
        <w:t>Kull</w:t>
      </w:r>
      <w:r w:rsidR="00297608" w:rsidRPr="00DA3743">
        <w:rPr>
          <w:spacing w:val="-3"/>
        </w:rPr>
        <w:t xml:space="preserve"> </w:t>
      </w:r>
      <w:r w:rsidR="00297608" w:rsidRPr="00DA3743">
        <w:t>fdal</w:t>
      </w:r>
      <w:r w:rsidR="00297608" w:rsidRPr="00DA3743">
        <w:rPr>
          <w:spacing w:val="-3"/>
        </w:rPr>
        <w:t xml:space="preserve"> </w:t>
      </w:r>
      <w:r w:rsidR="00297608" w:rsidRPr="00DA3743">
        <w:t>tas-soluzzjoni</w:t>
      </w:r>
      <w:r w:rsidR="00297608" w:rsidRPr="00DA3743">
        <w:rPr>
          <w:spacing w:val="-2"/>
        </w:rPr>
        <w:t xml:space="preserve"> </w:t>
      </w:r>
      <w:r w:rsidR="00297608" w:rsidRPr="00DA3743">
        <w:t>għall-infużjoni</w:t>
      </w:r>
      <w:r w:rsidR="00297608" w:rsidRPr="00DA3743">
        <w:rPr>
          <w:spacing w:val="-3"/>
        </w:rPr>
        <w:t xml:space="preserve"> </w:t>
      </w:r>
      <w:r w:rsidR="00297608" w:rsidRPr="00DA3743">
        <w:t>dilwita</w:t>
      </w:r>
      <w:r w:rsidR="00297608" w:rsidRPr="00DA3743">
        <w:rPr>
          <w:spacing w:val="-3"/>
        </w:rPr>
        <w:t xml:space="preserve"> </w:t>
      </w:r>
      <w:r w:rsidR="00297608" w:rsidRPr="00DA3743">
        <w:t>jew</w:t>
      </w:r>
      <w:r w:rsidR="00297608" w:rsidRPr="00DA3743">
        <w:rPr>
          <w:spacing w:val="-3"/>
        </w:rPr>
        <w:t xml:space="preserve"> </w:t>
      </w:r>
      <w:r w:rsidR="00297608" w:rsidRPr="00DA3743">
        <w:t>tal-prodott li ma jkunx intuża li jibqa’ fil-</w:t>
      </w:r>
      <w:r w:rsidR="00C73EF0" w:rsidRPr="00DA3743">
        <w:t>kunjett</w:t>
      </w:r>
      <w:r w:rsidR="00297608" w:rsidRPr="00DA3743">
        <w:t xml:space="preserve"> u fis-siringa għandu jintrema kif jitolbu l-liġijiet lokali.</w:t>
      </w:r>
    </w:p>
    <w:p w14:paraId="1AEBF2EF" w14:textId="77777777" w:rsidR="00297608" w:rsidRPr="00DA3743" w:rsidRDefault="00297608" w:rsidP="006902F7">
      <w:pPr>
        <w:suppressAutoHyphens/>
      </w:pPr>
    </w:p>
    <w:p w14:paraId="68D374E4" w14:textId="77777777" w:rsidR="00297608" w:rsidRPr="00DA3743" w:rsidRDefault="00297608" w:rsidP="006902F7">
      <w:pPr>
        <w:suppressAutoHyphens/>
      </w:pPr>
    </w:p>
    <w:p w14:paraId="13384644" w14:textId="77777777" w:rsidR="00297608" w:rsidRPr="00DA3743" w:rsidRDefault="00297608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</w:t>
      </w:r>
      <w:r w:rsidRPr="00DA3743">
        <w:rPr>
          <w:b/>
          <w:bCs/>
        </w:rPr>
        <w:tab/>
        <w:t>Kontenut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tal-pakkett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informazzjoni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 xml:space="preserve">oħra </w:t>
      </w:r>
    </w:p>
    <w:p w14:paraId="70EC66B5" w14:textId="77777777" w:rsidR="00297608" w:rsidRPr="00DA3743" w:rsidRDefault="00297608" w:rsidP="006902F7">
      <w:pPr>
        <w:keepNext/>
        <w:suppressAutoHyphens/>
      </w:pPr>
    </w:p>
    <w:p w14:paraId="382D1CF3" w14:textId="487B8EE5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X’fih </w:t>
      </w:r>
      <w:r w:rsidR="001D69AE" w:rsidRPr="00DA3743">
        <w:rPr>
          <w:b/>
          <w:bCs/>
        </w:rPr>
        <w:t>WEZENLA</w:t>
      </w:r>
    </w:p>
    <w:p w14:paraId="35BC5F09" w14:textId="0D710CD5" w:rsidR="00297608" w:rsidRPr="00DA3743" w:rsidRDefault="00297608" w:rsidP="006902F7">
      <w:pPr>
        <w:keepNext/>
        <w:numPr>
          <w:ilvl w:val="1"/>
          <w:numId w:val="38"/>
        </w:numPr>
        <w:suppressAutoHyphens/>
        <w:ind w:left="567" w:hanging="567"/>
      </w:pPr>
      <w:r w:rsidRPr="00DA3743">
        <w:t>Is-sustanza</w:t>
      </w:r>
      <w:r w:rsidRPr="00DA3743">
        <w:rPr>
          <w:spacing w:val="-6"/>
        </w:rPr>
        <w:t xml:space="preserve"> </w:t>
      </w:r>
      <w:r w:rsidRPr="00DA3743">
        <w:t>attiva</w:t>
      </w:r>
      <w:r w:rsidRPr="00DA3743">
        <w:rPr>
          <w:spacing w:val="-4"/>
        </w:rPr>
        <w:t xml:space="preserve"> </w:t>
      </w:r>
      <w:r w:rsidRPr="00DA3743">
        <w:t>hi</w:t>
      </w:r>
      <w:r w:rsidRPr="00DA3743">
        <w:rPr>
          <w:spacing w:val="-4"/>
        </w:rPr>
        <w:t xml:space="preserve"> </w:t>
      </w:r>
      <w:r w:rsidRPr="00DA3743">
        <w:t>ustekinumab.</w:t>
      </w:r>
      <w:r w:rsidRPr="00DA3743">
        <w:rPr>
          <w:spacing w:val="-5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="00C73EF0" w:rsidRPr="00DA3743">
        <w:t>kunjett</w:t>
      </w:r>
      <w:r w:rsidRPr="00DA3743">
        <w:rPr>
          <w:spacing w:val="-5"/>
        </w:rPr>
        <w:t xml:space="preserve"> </w:t>
      </w:r>
      <w:r w:rsidRPr="00DA3743">
        <w:t>fih</w:t>
      </w:r>
      <w:r w:rsidRPr="00DA3743">
        <w:rPr>
          <w:spacing w:val="-5"/>
        </w:rPr>
        <w:t xml:space="preserve"> </w:t>
      </w:r>
      <w:r w:rsidRPr="00DA3743">
        <w:t>130</w:t>
      </w:r>
      <w:r w:rsidRPr="00DA3743">
        <w:rPr>
          <w:spacing w:val="-5"/>
        </w:rPr>
        <w:t xml:space="preserve"> mg </w:t>
      </w:r>
      <w:r w:rsidRPr="00DA3743">
        <w:t>ustekinumab</w:t>
      </w:r>
      <w:r w:rsidRPr="00DA3743">
        <w:rPr>
          <w:spacing w:val="-5"/>
        </w:rPr>
        <w:t xml:space="preserve"> </w:t>
      </w:r>
      <w:r w:rsidRPr="00DA3743">
        <w:t>f’26</w:t>
      </w:r>
      <w:r w:rsidRPr="00DA3743">
        <w:rPr>
          <w:spacing w:val="-3"/>
        </w:rPr>
        <w:t> mL</w:t>
      </w:r>
      <w:r w:rsidRPr="00DA3743">
        <w:rPr>
          <w:spacing w:val="-5"/>
        </w:rPr>
        <w:t>.</w:t>
      </w:r>
    </w:p>
    <w:p w14:paraId="16969E0F" w14:textId="51EE6EC9" w:rsidR="00297608" w:rsidRPr="00DA3743" w:rsidRDefault="00297608" w:rsidP="006902F7">
      <w:pPr>
        <w:numPr>
          <w:ilvl w:val="1"/>
          <w:numId w:val="38"/>
        </w:numPr>
        <w:suppressAutoHyphens/>
        <w:ind w:left="567" w:hanging="567"/>
      </w:pPr>
      <w:r w:rsidRPr="00DA3743">
        <w:t>Is-sustanzi l-oħra huma EDTA disodium salt dihydrate, L-histidine, L-histidine hydrochloride</w:t>
      </w:r>
      <w:r w:rsidRPr="00DA3743">
        <w:rPr>
          <w:spacing w:val="-3"/>
        </w:rPr>
        <w:t xml:space="preserve"> </w:t>
      </w:r>
      <w:r w:rsidRPr="00DA3743">
        <w:t>monohydrate,</w:t>
      </w:r>
      <w:r w:rsidRPr="00DA3743">
        <w:rPr>
          <w:spacing w:val="-4"/>
        </w:rPr>
        <w:t xml:space="preserve"> </w:t>
      </w:r>
      <w:r w:rsidRPr="00DA3743">
        <w:t>L-methionine,</w:t>
      </w:r>
      <w:r w:rsidRPr="00DA3743">
        <w:rPr>
          <w:spacing w:val="-4"/>
        </w:rPr>
        <w:t xml:space="preserve"> </w:t>
      </w:r>
      <w:r w:rsidRPr="00DA3743">
        <w:t>polysorbate</w:t>
      </w:r>
      <w:r w:rsidRPr="00DA3743">
        <w:rPr>
          <w:spacing w:val="-3"/>
        </w:rPr>
        <w:t xml:space="preserve"> </w:t>
      </w:r>
      <w:r w:rsidRPr="00DA3743">
        <w:t>80</w:t>
      </w:r>
      <w:r w:rsidR="00840784">
        <w:t xml:space="preserve"> (E 433)</w:t>
      </w:r>
      <w:r w:rsidRPr="00DA3743">
        <w:t>,</w:t>
      </w:r>
      <w:r w:rsidRPr="00DA3743">
        <w:rPr>
          <w:spacing w:val="-4"/>
        </w:rPr>
        <w:t xml:space="preserve"> </w:t>
      </w:r>
      <w:r w:rsidRPr="00DA3743">
        <w:t>sucrose,</w:t>
      </w:r>
      <w:r w:rsidRPr="00DA3743">
        <w:rPr>
          <w:spacing w:val="-4"/>
        </w:rPr>
        <w:t xml:space="preserve"> </w:t>
      </w:r>
      <w:r w:rsidR="005815CD" w:rsidRPr="00DA3743">
        <w:rPr>
          <w:spacing w:val="-4"/>
        </w:rPr>
        <w:t xml:space="preserve">sodium hydroxide (għall-aġġustament tal-pH)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ilma</w:t>
      </w:r>
      <w:r w:rsidRPr="00DA3743">
        <w:rPr>
          <w:spacing w:val="-4"/>
        </w:rPr>
        <w:t xml:space="preserve"> </w:t>
      </w:r>
      <w:r w:rsidRPr="00DA3743">
        <w:t>għall</w:t>
      </w:r>
      <w:r w:rsidRPr="00DA3743">
        <w:noBreakHyphen/>
      </w:r>
      <w:r w:rsidRPr="00DA3743">
        <w:rPr>
          <w:spacing w:val="-2"/>
        </w:rPr>
        <w:t>injezzjoni</w:t>
      </w:r>
      <w:r w:rsidR="00977B01" w:rsidRPr="00DA3743">
        <w:rPr>
          <w:spacing w:val="-2"/>
        </w:rPr>
        <w:t>jiet</w:t>
      </w:r>
      <w:r w:rsidRPr="00DA3743">
        <w:rPr>
          <w:spacing w:val="-2"/>
        </w:rPr>
        <w:t>.</w:t>
      </w:r>
    </w:p>
    <w:p w14:paraId="2B3A6B5C" w14:textId="77777777" w:rsidR="00297608" w:rsidRPr="00DA3743" w:rsidRDefault="00297608" w:rsidP="006902F7">
      <w:pPr>
        <w:suppressAutoHyphens/>
      </w:pPr>
    </w:p>
    <w:p w14:paraId="7B356DF4" w14:textId="0B27ED21" w:rsidR="00297608" w:rsidRPr="00DA3743" w:rsidRDefault="0029760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Kif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jidher</w:t>
      </w:r>
      <w:r w:rsidRPr="00DA3743">
        <w:rPr>
          <w:b/>
          <w:bCs/>
          <w:spacing w:val="-6"/>
        </w:rPr>
        <w:t xml:space="preserve"> </w:t>
      </w:r>
      <w:r w:rsidR="001D69AE" w:rsidRPr="00DA3743">
        <w:rPr>
          <w:b/>
          <w:bCs/>
        </w:rPr>
        <w:t>WEZENLA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l-kontenut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tal-</w:t>
      </w:r>
      <w:r w:rsidRPr="00DA3743">
        <w:rPr>
          <w:b/>
          <w:bCs/>
          <w:spacing w:val="-2"/>
        </w:rPr>
        <w:t>pakkett</w:t>
      </w:r>
    </w:p>
    <w:p w14:paraId="4BC8190F" w14:textId="11766F0F" w:rsidR="00297608" w:rsidRPr="00DA3743" w:rsidRDefault="001D69AE" w:rsidP="006902F7">
      <w:pPr>
        <w:suppressAutoHyphens/>
      </w:pPr>
      <w:r w:rsidRPr="00DA3743">
        <w:t>WEZENLA</w:t>
      </w:r>
      <w:r w:rsidR="00297608" w:rsidRPr="00DA3743">
        <w:t xml:space="preserve"> huwa konċentrat għal soluzzjoni għall-infużjoni ċar, </w:t>
      </w:r>
      <w:r w:rsidR="00522956" w:rsidRPr="00DA3743">
        <w:t xml:space="preserve">tkanġi, </w:t>
      </w:r>
      <w:r w:rsidR="00297608" w:rsidRPr="00DA3743">
        <w:t>trasparenti sa isfar ċar. Huwa fornut f’pakkett</w:t>
      </w:r>
      <w:r w:rsidR="00297608" w:rsidRPr="00DA3743">
        <w:rPr>
          <w:spacing w:val="-3"/>
        </w:rPr>
        <w:t xml:space="preserve"> </w:t>
      </w:r>
      <w:r w:rsidR="00297608" w:rsidRPr="00DA3743">
        <w:t>tal-kartun</w:t>
      </w:r>
      <w:r w:rsidR="00297608" w:rsidRPr="00DA3743">
        <w:rPr>
          <w:spacing w:val="-3"/>
        </w:rPr>
        <w:t xml:space="preserve"> </w:t>
      </w:r>
      <w:r w:rsidR="00297608" w:rsidRPr="00DA3743">
        <w:t>li</w:t>
      </w:r>
      <w:r w:rsidR="00297608" w:rsidRPr="00DA3743">
        <w:rPr>
          <w:spacing w:val="-3"/>
        </w:rPr>
        <w:t xml:space="preserve"> </w:t>
      </w:r>
      <w:r w:rsidR="00297608" w:rsidRPr="00DA3743">
        <w:t>fih</w:t>
      </w:r>
      <w:r w:rsidR="00297608" w:rsidRPr="00DA3743">
        <w:rPr>
          <w:spacing w:val="-3"/>
        </w:rPr>
        <w:t xml:space="preserve"> </w:t>
      </w:r>
      <w:r w:rsidR="00C73EF0" w:rsidRPr="00DA3743">
        <w:t xml:space="preserve">kunjett </w:t>
      </w:r>
      <w:r w:rsidR="00297608" w:rsidRPr="00DA3743">
        <w:t>tal-ħġieġ</w:t>
      </w:r>
      <w:r w:rsidR="00297608" w:rsidRPr="00DA3743">
        <w:rPr>
          <w:spacing w:val="-2"/>
        </w:rPr>
        <w:t xml:space="preserve"> </w:t>
      </w:r>
      <w:r w:rsidR="00297608" w:rsidRPr="00DA3743">
        <w:t>ta’</w:t>
      </w:r>
      <w:r w:rsidR="00297608" w:rsidRPr="00DA3743">
        <w:rPr>
          <w:spacing w:val="-2"/>
        </w:rPr>
        <w:t xml:space="preserve"> </w:t>
      </w:r>
      <w:r w:rsidR="00297608" w:rsidRPr="00DA3743">
        <w:t>30</w:t>
      </w:r>
      <w:r w:rsidR="00297608" w:rsidRPr="00DA3743">
        <w:rPr>
          <w:spacing w:val="-2"/>
        </w:rPr>
        <w:t> mL</w:t>
      </w:r>
      <w:r w:rsidR="00297608" w:rsidRPr="00DA3743">
        <w:rPr>
          <w:spacing w:val="-3"/>
        </w:rPr>
        <w:t xml:space="preserve"> </w:t>
      </w:r>
      <w:r w:rsidR="00297608" w:rsidRPr="00DA3743">
        <w:t>b’doża</w:t>
      </w:r>
      <w:r w:rsidR="00297608" w:rsidRPr="00DA3743">
        <w:rPr>
          <w:spacing w:val="-3"/>
        </w:rPr>
        <w:t xml:space="preserve"> </w:t>
      </w:r>
      <w:r w:rsidR="00297608" w:rsidRPr="00DA3743">
        <w:t>waħda.</w:t>
      </w:r>
      <w:r w:rsidR="00297608" w:rsidRPr="00DA3743">
        <w:rPr>
          <w:spacing w:val="-3"/>
        </w:rPr>
        <w:t xml:space="preserve"> </w:t>
      </w:r>
      <w:r w:rsidR="00297608" w:rsidRPr="00DA3743">
        <w:t>Kull</w:t>
      </w:r>
      <w:r w:rsidR="00297608" w:rsidRPr="00DA3743">
        <w:rPr>
          <w:spacing w:val="-3"/>
        </w:rPr>
        <w:t xml:space="preserve"> </w:t>
      </w:r>
      <w:r w:rsidR="00C73EF0" w:rsidRPr="00DA3743">
        <w:t xml:space="preserve">kunjett </w:t>
      </w:r>
      <w:r w:rsidR="00297608" w:rsidRPr="00DA3743">
        <w:t>fih</w:t>
      </w:r>
      <w:r w:rsidR="00297608" w:rsidRPr="00DA3743">
        <w:rPr>
          <w:spacing w:val="-3"/>
        </w:rPr>
        <w:t xml:space="preserve"> </w:t>
      </w:r>
      <w:r w:rsidR="00297608" w:rsidRPr="00DA3743">
        <w:t>130</w:t>
      </w:r>
      <w:r w:rsidR="00297608" w:rsidRPr="00DA3743">
        <w:rPr>
          <w:spacing w:val="-3"/>
        </w:rPr>
        <w:t xml:space="preserve"> mg </w:t>
      </w:r>
      <w:r w:rsidR="00297608" w:rsidRPr="00DA3743">
        <w:t>ustekinumab f’26 mL ta’ konċentrat għal soluzzjoni għall- infużjoni.</w:t>
      </w:r>
    </w:p>
    <w:p w14:paraId="5676322F" w14:textId="77777777" w:rsidR="00297608" w:rsidRPr="00DA3743" w:rsidRDefault="00297608" w:rsidP="006902F7">
      <w:pPr>
        <w:suppressAutoHyphens/>
      </w:pPr>
    </w:p>
    <w:p w14:paraId="0F7017D5" w14:textId="170BECA0" w:rsidR="00297608" w:rsidRPr="00DE6F77" w:rsidRDefault="00297608" w:rsidP="006902F7">
      <w:pPr>
        <w:keepNext/>
        <w:suppressAutoHyphens/>
        <w:rPr>
          <w:b/>
          <w:bCs/>
          <w:highlight w:val="lightGray"/>
        </w:rPr>
      </w:pPr>
      <w:r w:rsidRPr="00DE6F77">
        <w:rPr>
          <w:b/>
          <w:bCs/>
          <w:highlight w:val="lightGray"/>
        </w:rPr>
        <w:t>Detentur</w:t>
      </w:r>
      <w:r w:rsidRPr="00DE6F77">
        <w:rPr>
          <w:b/>
          <w:bCs/>
          <w:spacing w:val="-12"/>
          <w:highlight w:val="lightGray"/>
        </w:rPr>
        <w:t xml:space="preserve"> </w:t>
      </w:r>
      <w:r w:rsidRPr="00DE6F77">
        <w:rPr>
          <w:b/>
          <w:bCs/>
          <w:highlight w:val="lightGray"/>
        </w:rPr>
        <w:t>tal-Awtorizzazzjoni</w:t>
      </w:r>
      <w:r w:rsidRPr="00DE6F77">
        <w:rPr>
          <w:b/>
          <w:bCs/>
          <w:spacing w:val="-11"/>
          <w:highlight w:val="lightGray"/>
        </w:rPr>
        <w:t xml:space="preserve"> </w:t>
      </w:r>
      <w:r w:rsidRPr="00DE6F77">
        <w:rPr>
          <w:b/>
          <w:bCs/>
          <w:highlight w:val="lightGray"/>
        </w:rPr>
        <w:t>għat-Tqegħid</w:t>
      </w:r>
      <w:r w:rsidRPr="00DE6F77">
        <w:rPr>
          <w:b/>
          <w:bCs/>
          <w:spacing w:val="-11"/>
          <w:highlight w:val="lightGray"/>
        </w:rPr>
        <w:t xml:space="preserve"> </w:t>
      </w:r>
      <w:r w:rsidRPr="00DE6F77">
        <w:rPr>
          <w:b/>
          <w:bCs/>
          <w:highlight w:val="lightGray"/>
        </w:rPr>
        <w:t>fis-</w:t>
      </w:r>
      <w:r w:rsidRPr="00DE6F77">
        <w:rPr>
          <w:b/>
          <w:bCs/>
          <w:spacing w:val="-5"/>
          <w:highlight w:val="lightGray"/>
        </w:rPr>
        <w:t>Suq</w:t>
      </w:r>
      <w:r w:rsidR="005A68B6" w:rsidRPr="00DE6F77">
        <w:rPr>
          <w:b/>
          <w:bCs/>
          <w:spacing w:val="-5"/>
          <w:highlight w:val="lightGray"/>
        </w:rPr>
        <w:t xml:space="preserve"> u Manifattur</w:t>
      </w:r>
    </w:p>
    <w:p w14:paraId="385EC5DB" w14:textId="77777777" w:rsidR="005A68B6" w:rsidRPr="00DE6F77" w:rsidRDefault="005A68B6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Amgen Technology (Ireland) UC,</w:t>
      </w:r>
    </w:p>
    <w:p w14:paraId="26D93B5A" w14:textId="77777777" w:rsidR="005A68B6" w:rsidRPr="00DE6F77" w:rsidRDefault="005A68B6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Pottery Road,</w:t>
      </w:r>
    </w:p>
    <w:p w14:paraId="76C6A889" w14:textId="77777777" w:rsidR="005A68B6" w:rsidRPr="00DE6F77" w:rsidRDefault="005A68B6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Dun Laoghaire,</w:t>
      </w:r>
    </w:p>
    <w:p w14:paraId="3E3C7C7E" w14:textId="77777777" w:rsidR="005A68B6" w:rsidRPr="00DE6F77" w:rsidRDefault="005A68B6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Co Dublin,</w:t>
      </w:r>
    </w:p>
    <w:p w14:paraId="27A2B5A8" w14:textId="20850B87" w:rsidR="00297608" w:rsidRPr="00DA3743" w:rsidRDefault="005A68B6" w:rsidP="006902F7">
      <w:pPr>
        <w:suppressAutoHyphens/>
      </w:pPr>
      <w:r w:rsidRPr="00DE6F77">
        <w:rPr>
          <w:highlight w:val="lightGray"/>
        </w:rPr>
        <w:t>L-Irlanda</w:t>
      </w:r>
    </w:p>
    <w:p w14:paraId="168C84FA" w14:textId="77777777" w:rsidR="00E605A5" w:rsidRPr="00DE6F77" w:rsidRDefault="00E605A5" w:rsidP="006902F7">
      <w:pPr>
        <w:suppressAutoHyphens/>
        <w:rPr>
          <w:b/>
          <w:bCs/>
        </w:rPr>
      </w:pPr>
    </w:p>
    <w:p w14:paraId="4A7D7E08" w14:textId="414887BF" w:rsidR="005A68B6" w:rsidRPr="004678F8" w:rsidRDefault="005A68B6" w:rsidP="006902F7">
      <w:pPr>
        <w:suppressAutoHyphens/>
        <w:rPr>
          <w:b/>
          <w:bCs/>
        </w:rPr>
      </w:pPr>
      <w:r w:rsidRPr="00DE6F77">
        <w:rPr>
          <w:b/>
          <w:bCs/>
        </w:rPr>
        <w:t>Detentur tal-Awtorizzazzjoni għat-Tqegħid fis-Suq</w:t>
      </w:r>
    </w:p>
    <w:p w14:paraId="4B58E57A" w14:textId="77777777" w:rsidR="005A68B6" w:rsidRPr="00DE6F77" w:rsidRDefault="005A68B6" w:rsidP="006902F7">
      <w:pPr>
        <w:keepNext/>
        <w:keepLines/>
        <w:autoSpaceDE/>
        <w:autoSpaceDN/>
      </w:pPr>
      <w:r w:rsidRPr="00DE6F77">
        <w:t>Amgen Technology (Ireland) UC,</w:t>
      </w:r>
    </w:p>
    <w:p w14:paraId="2C685ABB" w14:textId="77777777" w:rsidR="005A68B6" w:rsidRPr="00DE6F77" w:rsidRDefault="005A68B6" w:rsidP="006902F7">
      <w:pPr>
        <w:keepNext/>
        <w:keepLines/>
        <w:autoSpaceDE/>
        <w:autoSpaceDN/>
        <w:rPr>
          <w:lang w:val="en-GB"/>
        </w:rPr>
      </w:pPr>
      <w:r w:rsidRPr="00DE6F77">
        <w:rPr>
          <w:lang w:val="en-GB"/>
        </w:rPr>
        <w:t>Pottery Road,</w:t>
      </w:r>
    </w:p>
    <w:p w14:paraId="3A6D7081" w14:textId="77777777" w:rsidR="005A68B6" w:rsidRPr="00DE6F77" w:rsidRDefault="005A68B6" w:rsidP="006902F7">
      <w:pPr>
        <w:keepNext/>
        <w:keepLines/>
        <w:autoSpaceDE/>
        <w:autoSpaceDN/>
        <w:rPr>
          <w:lang w:val="it-IT"/>
        </w:rPr>
      </w:pPr>
      <w:r w:rsidRPr="00DE6F77">
        <w:rPr>
          <w:lang w:val="it-IT"/>
        </w:rPr>
        <w:t>Dun Laoghaire,</w:t>
      </w:r>
    </w:p>
    <w:p w14:paraId="1381E406" w14:textId="77777777" w:rsidR="005A68B6" w:rsidRPr="00DE6F77" w:rsidRDefault="005A68B6" w:rsidP="006902F7">
      <w:pPr>
        <w:keepNext/>
        <w:keepLines/>
        <w:autoSpaceDE/>
        <w:autoSpaceDN/>
        <w:rPr>
          <w:lang w:val="it-IT"/>
        </w:rPr>
      </w:pPr>
      <w:r w:rsidRPr="00DE6F77">
        <w:rPr>
          <w:lang w:val="it-IT"/>
        </w:rPr>
        <w:t>Co Dublin,</w:t>
      </w:r>
    </w:p>
    <w:p w14:paraId="5646BBA3" w14:textId="4E96532B" w:rsidR="006363C7" w:rsidRDefault="005A68B6" w:rsidP="006363C7">
      <w:pPr>
        <w:keepNext/>
        <w:suppressAutoHyphens/>
        <w:rPr>
          <w:lang w:val="it-IT"/>
        </w:rPr>
      </w:pPr>
      <w:r w:rsidRPr="00DE6F77">
        <w:rPr>
          <w:lang w:val="it-IT"/>
        </w:rPr>
        <w:t>L-Irlanda</w:t>
      </w:r>
    </w:p>
    <w:p w14:paraId="7D8877A3" w14:textId="77777777" w:rsidR="004678F8" w:rsidRDefault="004678F8" w:rsidP="006363C7">
      <w:pPr>
        <w:keepNext/>
        <w:suppressAutoHyphens/>
        <w:rPr>
          <w:lang w:val="it-IT"/>
        </w:rPr>
      </w:pPr>
    </w:p>
    <w:p w14:paraId="0C87327F" w14:textId="77777777" w:rsidR="004678F8" w:rsidRPr="00295EE8" w:rsidRDefault="004678F8" w:rsidP="004678F8">
      <w:pPr>
        <w:keepNext/>
        <w:suppressAutoHyphens/>
        <w:rPr>
          <w:b/>
          <w:bCs/>
          <w:spacing w:val="-5"/>
        </w:rPr>
      </w:pPr>
      <w:r w:rsidRPr="00295EE8">
        <w:rPr>
          <w:b/>
          <w:bCs/>
          <w:spacing w:val="-5"/>
        </w:rPr>
        <w:t>Manifattur</w:t>
      </w:r>
    </w:p>
    <w:p w14:paraId="39A8DA4D" w14:textId="77777777" w:rsidR="004678F8" w:rsidRDefault="004678F8" w:rsidP="004678F8">
      <w:pPr>
        <w:keepNext/>
        <w:suppressAutoHyphens/>
      </w:pPr>
      <w:r>
        <w:t xml:space="preserve">Amgen Europe B.V., </w:t>
      </w:r>
    </w:p>
    <w:p w14:paraId="1DCB7D3D" w14:textId="77777777" w:rsidR="004678F8" w:rsidRDefault="004678F8" w:rsidP="004678F8">
      <w:pPr>
        <w:keepNext/>
        <w:suppressAutoHyphens/>
      </w:pPr>
      <w:r>
        <w:t xml:space="preserve">Minervum 7061, </w:t>
      </w:r>
    </w:p>
    <w:p w14:paraId="229048A8" w14:textId="77777777" w:rsidR="004678F8" w:rsidRDefault="004678F8" w:rsidP="004678F8">
      <w:pPr>
        <w:keepNext/>
        <w:suppressAutoHyphens/>
      </w:pPr>
      <w:r>
        <w:t xml:space="preserve">4817 ZK Breda, </w:t>
      </w:r>
    </w:p>
    <w:p w14:paraId="5148604A" w14:textId="1440110D" w:rsidR="004678F8" w:rsidRPr="00DA3743" w:rsidRDefault="004678F8" w:rsidP="004678F8">
      <w:pPr>
        <w:keepNext/>
        <w:suppressAutoHyphens/>
      </w:pPr>
      <w:r>
        <w:t>L-Olanda</w:t>
      </w:r>
    </w:p>
    <w:p w14:paraId="4B9DFE01" w14:textId="77777777" w:rsidR="005A68B6" w:rsidRPr="00DA3743" w:rsidRDefault="005A68B6" w:rsidP="006902F7">
      <w:pPr>
        <w:suppressAutoHyphens/>
      </w:pPr>
    </w:p>
    <w:p w14:paraId="281FAF38" w14:textId="77777777" w:rsidR="00297608" w:rsidRPr="00DA3743" w:rsidRDefault="00297608" w:rsidP="006902F7">
      <w:pPr>
        <w:keepNext/>
        <w:suppressAutoHyphens/>
        <w:rPr>
          <w:b/>
          <w:bCs/>
        </w:rPr>
      </w:pPr>
      <w:r>
        <w:rPr>
          <w:b/>
          <w:bCs/>
          <w:spacing w:val="-2"/>
          <w:highlight w:val="lightGray"/>
        </w:rPr>
        <w:t>Manifattur</w:t>
      </w:r>
    </w:p>
    <w:p w14:paraId="629E291B" w14:textId="77777777" w:rsidR="005A68B6" w:rsidRDefault="005A68B6" w:rsidP="006902F7">
      <w:pPr>
        <w:rPr>
          <w:highlight w:val="lightGray"/>
        </w:rPr>
      </w:pPr>
      <w:r>
        <w:rPr>
          <w:highlight w:val="lightGray"/>
        </w:rPr>
        <w:t>Amgen NV</w:t>
      </w:r>
    </w:p>
    <w:p w14:paraId="689BE399" w14:textId="77777777" w:rsidR="005A68B6" w:rsidRDefault="005A68B6" w:rsidP="006902F7">
      <w:pPr>
        <w:rPr>
          <w:highlight w:val="lightGray"/>
        </w:rPr>
      </w:pPr>
      <w:r>
        <w:rPr>
          <w:highlight w:val="lightGray"/>
        </w:rPr>
        <w:t>Telecomlaan 5-7</w:t>
      </w:r>
    </w:p>
    <w:p w14:paraId="3F7748E9" w14:textId="77777777" w:rsidR="005A68B6" w:rsidRDefault="005A68B6" w:rsidP="006902F7">
      <w:pPr>
        <w:rPr>
          <w:highlight w:val="lightGray"/>
        </w:rPr>
      </w:pPr>
      <w:r>
        <w:rPr>
          <w:highlight w:val="lightGray"/>
        </w:rPr>
        <w:t>1831 Diegem</w:t>
      </w:r>
    </w:p>
    <w:p w14:paraId="5E34F4CD" w14:textId="77777777" w:rsidR="005A68B6" w:rsidRPr="00DA3743" w:rsidRDefault="005A68B6" w:rsidP="006902F7">
      <w:r>
        <w:rPr>
          <w:highlight w:val="lightGray"/>
        </w:rPr>
        <w:t>Il-Belġju</w:t>
      </w:r>
    </w:p>
    <w:p w14:paraId="46B5C63C" w14:textId="77777777" w:rsidR="00297608" w:rsidRPr="00DA3743" w:rsidRDefault="00297608" w:rsidP="006902F7">
      <w:pPr>
        <w:suppressAutoHyphens/>
      </w:pPr>
    </w:p>
    <w:p w14:paraId="4682CA48" w14:textId="77777777" w:rsidR="00297608" w:rsidRPr="00DA3743" w:rsidRDefault="00297608" w:rsidP="00FB3DC9">
      <w:pPr>
        <w:keepNext/>
        <w:keepLines/>
        <w:suppressAutoHyphens/>
      </w:pPr>
      <w:r w:rsidRPr="00DA3743">
        <w:lastRenderedPageBreak/>
        <w:t>Għal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tagħrif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jogħġbok</w:t>
      </w:r>
      <w:r w:rsidRPr="00DA3743">
        <w:rPr>
          <w:spacing w:val="-3"/>
        </w:rPr>
        <w:t xml:space="preserve"> </w:t>
      </w:r>
      <w:r w:rsidRPr="00DA3743">
        <w:t>ikkuntattja</w:t>
      </w:r>
      <w:r w:rsidRPr="00DA3743">
        <w:rPr>
          <w:spacing w:val="-3"/>
        </w:rPr>
        <w:t xml:space="preserve"> </w:t>
      </w:r>
      <w:r w:rsidRPr="00DA3743">
        <w:t>lir-rappreżentant</w:t>
      </w:r>
      <w:r w:rsidRPr="00DA3743">
        <w:rPr>
          <w:spacing w:val="-4"/>
        </w:rPr>
        <w:t xml:space="preserve"> </w:t>
      </w:r>
      <w:r w:rsidRPr="00DA3743">
        <w:t>lokali</w:t>
      </w:r>
      <w:r w:rsidRPr="00DA3743">
        <w:rPr>
          <w:spacing w:val="-2"/>
        </w:rPr>
        <w:t xml:space="preserve"> </w:t>
      </w:r>
      <w:r w:rsidRPr="00DA3743">
        <w:t>tad-Detentur tal-Awtorizzazzjoni għat-Tqegħid fis-Suq:</w:t>
      </w:r>
    </w:p>
    <w:p w14:paraId="7D56018B" w14:textId="77777777" w:rsidR="00297608" w:rsidRPr="00DA3743" w:rsidRDefault="00297608" w:rsidP="00FB3DC9">
      <w:pPr>
        <w:keepNext/>
        <w:keepLines/>
        <w:suppressAutoHyphens/>
      </w:pPr>
    </w:p>
    <w:tbl>
      <w:tblPr>
        <w:tblW w:w="9576" w:type="dxa"/>
        <w:tblInd w:w="-142" w:type="dxa"/>
        <w:tblLayout w:type="fixed"/>
        <w:tblLook w:val="04A0" w:firstRow="1" w:lastRow="0" w:firstColumn="1" w:lastColumn="0" w:noHBand="0" w:noVBand="1"/>
      </w:tblPr>
      <w:tblGrid>
        <w:gridCol w:w="4842"/>
        <w:gridCol w:w="4734"/>
      </w:tblGrid>
      <w:tr w:rsidR="005A68B6" w:rsidRPr="00DA3743" w14:paraId="5335842D" w14:textId="77777777" w:rsidTr="00D7296D">
        <w:trPr>
          <w:cantSplit/>
          <w:trHeight w:val="57"/>
        </w:trPr>
        <w:tc>
          <w:tcPr>
            <w:tcW w:w="4842" w:type="dxa"/>
          </w:tcPr>
          <w:p w14:paraId="3282A3AA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België/Belgique/Belgien</w:t>
            </w:r>
          </w:p>
          <w:p w14:paraId="58CD6C2D" w14:textId="77777777" w:rsidR="005A68B6" w:rsidRPr="00DA3743" w:rsidRDefault="005A68B6" w:rsidP="006902F7">
            <w:pPr>
              <w:adjustRightInd w:val="0"/>
              <w:snapToGrid w:val="0"/>
            </w:pPr>
            <w:r w:rsidRPr="00DA3743">
              <w:t>s.a. Amgen n.v.</w:t>
            </w:r>
          </w:p>
          <w:p w14:paraId="5BBBD5C2" w14:textId="7F648D6A" w:rsidR="005A68B6" w:rsidRPr="00DA3743" w:rsidRDefault="00BF2EB7" w:rsidP="006902F7">
            <w:pPr>
              <w:adjustRightInd w:val="0"/>
              <w:snapToGrid w:val="0"/>
            </w:pPr>
            <w:r w:rsidRPr="00DA3743">
              <w:t>Tél/Tel</w:t>
            </w:r>
            <w:r w:rsidR="005A68B6" w:rsidRPr="00DA3743">
              <w:t>: +32 (0)2 7752711</w:t>
            </w:r>
          </w:p>
          <w:p w14:paraId="50046465" w14:textId="77777777" w:rsidR="005A68B6" w:rsidRPr="00DA3743" w:rsidRDefault="005A68B6" w:rsidP="006902F7">
            <w:pPr>
              <w:adjustRightInd w:val="0"/>
              <w:snapToGrid w:val="0"/>
            </w:pPr>
          </w:p>
        </w:tc>
        <w:tc>
          <w:tcPr>
            <w:tcW w:w="4734" w:type="dxa"/>
          </w:tcPr>
          <w:p w14:paraId="538C4644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Lietuva</w:t>
            </w:r>
          </w:p>
          <w:p w14:paraId="477074CC" w14:textId="77777777" w:rsidR="005A68B6" w:rsidRPr="00DA3743" w:rsidRDefault="005A68B6" w:rsidP="006902F7">
            <w:pPr>
              <w:adjustRightInd w:val="0"/>
              <w:snapToGrid w:val="0"/>
            </w:pPr>
            <w:r w:rsidRPr="00DA3743">
              <w:t>Amgen Switzerland AG Vilniaus filialas</w:t>
            </w:r>
          </w:p>
          <w:p w14:paraId="403D84A2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+370 5 219 7474</w:t>
            </w:r>
          </w:p>
          <w:p w14:paraId="1316227B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</w:p>
        </w:tc>
      </w:tr>
      <w:tr w:rsidR="005A68B6" w:rsidRPr="00DA3743" w14:paraId="2C3C5650" w14:textId="77777777" w:rsidTr="00D7296D">
        <w:trPr>
          <w:cantSplit/>
          <w:trHeight w:val="57"/>
        </w:trPr>
        <w:tc>
          <w:tcPr>
            <w:tcW w:w="4842" w:type="dxa"/>
          </w:tcPr>
          <w:p w14:paraId="471C94BA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ru-RU"/>
              </w:rPr>
            </w:pPr>
            <w:r w:rsidRPr="00DA3743">
              <w:rPr>
                <w:b/>
                <w:bCs/>
                <w:lang w:val="ru-RU"/>
              </w:rPr>
              <w:t>България</w:t>
            </w:r>
          </w:p>
          <w:p w14:paraId="2E82905E" w14:textId="77777777" w:rsidR="005A68B6" w:rsidRPr="00DA3743" w:rsidRDefault="005A68B6" w:rsidP="006902F7">
            <w:pPr>
              <w:adjustRightInd w:val="0"/>
              <w:snapToGrid w:val="0"/>
              <w:rPr>
                <w:lang w:val="ru-RU"/>
              </w:rPr>
            </w:pPr>
            <w:r w:rsidRPr="00DA3743">
              <w:rPr>
                <w:lang w:val="ru-RU"/>
              </w:rPr>
              <w:t>Амджен България ЕООД</w:t>
            </w:r>
          </w:p>
          <w:p w14:paraId="61E93618" w14:textId="77777777" w:rsidR="005A68B6" w:rsidRPr="00DA3743" w:rsidRDefault="005A68B6" w:rsidP="006902F7">
            <w:pPr>
              <w:adjustRightInd w:val="0"/>
              <w:snapToGrid w:val="0"/>
              <w:rPr>
                <w:lang w:val="ru-RU"/>
              </w:rPr>
            </w:pPr>
            <w:r w:rsidRPr="00DA3743">
              <w:rPr>
                <w:lang w:val="ru-RU"/>
              </w:rPr>
              <w:t>Тел.: +359 (0)2 424 7440</w:t>
            </w:r>
          </w:p>
          <w:p w14:paraId="4ACD2FA7" w14:textId="77777777" w:rsidR="005A68B6" w:rsidRPr="00DA3743" w:rsidRDefault="005A68B6" w:rsidP="006902F7">
            <w:pPr>
              <w:adjustRightInd w:val="0"/>
              <w:snapToGrid w:val="0"/>
              <w:rPr>
                <w:lang w:val="ru-RU"/>
              </w:rPr>
            </w:pPr>
          </w:p>
        </w:tc>
        <w:tc>
          <w:tcPr>
            <w:tcW w:w="4734" w:type="dxa"/>
          </w:tcPr>
          <w:p w14:paraId="3CA9F9F4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de-DE"/>
              </w:rPr>
            </w:pPr>
            <w:r w:rsidRPr="00DA3743">
              <w:rPr>
                <w:b/>
                <w:bCs/>
                <w:lang w:val="de-DE"/>
              </w:rPr>
              <w:t>Luxembourg/Luxemburg</w:t>
            </w:r>
          </w:p>
          <w:p w14:paraId="5FE6C8C6" w14:textId="77777777" w:rsidR="005A68B6" w:rsidRPr="00DA3743" w:rsidRDefault="005A68B6" w:rsidP="006902F7">
            <w:pPr>
              <w:adjustRightInd w:val="0"/>
              <w:snapToGrid w:val="0"/>
              <w:rPr>
                <w:lang w:val="de-DE"/>
              </w:rPr>
            </w:pPr>
            <w:r w:rsidRPr="00DA3743">
              <w:rPr>
                <w:lang w:val="de-DE"/>
              </w:rPr>
              <w:t>s.a. Amgen</w:t>
            </w:r>
          </w:p>
          <w:p w14:paraId="33B14A8B" w14:textId="77777777" w:rsidR="005A68B6" w:rsidRPr="00DA3743" w:rsidRDefault="005A68B6" w:rsidP="006902F7">
            <w:pPr>
              <w:adjustRightInd w:val="0"/>
              <w:snapToGrid w:val="0"/>
              <w:rPr>
                <w:lang w:val="de-DE"/>
              </w:rPr>
            </w:pPr>
            <w:r w:rsidRPr="00DA3743">
              <w:rPr>
                <w:lang w:val="de-DE"/>
              </w:rPr>
              <w:t>Belgique/Belgien</w:t>
            </w:r>
          </w:p>
          <w:p w14:paraId="33857E94" w14:textId="2895E722" w:rsidR="005A68B6" w:rsidRPr="00DA3743" w:rsidRDefault="00BF2EB7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Tél/Tel</w:t>
            </w:r>
            <w:r w:rsidR="005A68B6" w:rsidRPr="00DA3743">
              <w:rPr>
                <w:lang w:val="en-GB"/>
              </w:rPr>
              <w:t>: +32 (0)2 7752711</w:t>
            </w:r>
          </w:p>
          <w:p w14:paraId="2355C391" w14:textId="77777777" w:rsidR="005A68B6" w:rsidRPr="00DA3743" w:rsidRDefault="005A68B6" w:rsidP="006902F7">
            <w:pPr>
              <w:adjustRightInd w:val="0"/>
              <w:snapToGrid w:val="0"/>
              <w:rPr>
                <w:bCs/>
                <w:lang w:val="en-GB"/>
              </w:rPr>
            </w:pPr>
          </w:p>
        </w:tc>
      </w:tr>
      <w:tr w:rsidR="005A68B6" w:rsidRPr="00DA3743" w14:paraId="29262997" w14:textId="77777777" w:rsidTr="00D7296D">
        <w:trPr>
          <w:cantSplit/>
          <w:trHeight w:val="57"/>
        </w:trPr>
        <w:tc>
          <w:tcPr>
            <w:tcW w:w="4842" w:type="dxa"/>
          </w:tcPr>
          <w:p w14:paraId="21C7FD3A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sv-SE"/>
              </w:rPr>
            </w:pPr>
            <w:r w:rsidRPr="00DA3743">
              <w:rPr>
                <w:b/>
                <w:bCs/>
                <w:lang w:val="sv-SE"/>
              </w:rPr>
              <w:t>Česká republika</w:t>
            </w:r>
          </w:p>
          <w:p w14:paraId="104A5C76" w14:textId="77777777" w:rsidR="005A68B6" w:rsidRPr="00DA3743" w:rsidRDefault="005A68B6" w:rsidP="006902F7">
            <w:pPr>
              <w:adjustRightInd w:val="0"/>
              <w:snapToGrid w:val="0"/>
              <w:rPr>
                <w:lang w:val="sv-SE"/>
              </w:rPr>
            </w:pPr>
            <w:r w:rsidRPr="00DA3743">
              <w:rPr>
                <w:lang w:val="sv-SE"/>
              </w:rPr>
              <w:t>Amgen s.r.o.</w:t>
            </w:r>
          </w:p>
          <w:p w14:paraId="0FC9CBCC" w14:textId="77777777" w:rsidR="005A68B6" w:rsidRPr="00DA3743" w:rsidRDefault="005A68B6" w:rsidP="006902F7">
            <w:pPr>
              <w:adjustRightInd w:val="0"/>
              <w:snapToGrid w:val="0"/>
              <w:rPr>
                <w:lang w:val="es-ES"/>
              </w:rPr>
            </w:pPr>
            <w:r w:rsidRPr="00DA3743">
              <w:rPr>
                <w:lang w:val="es-ES"/>
              </w:rPr>
              <w:t>Tel: +420 221 773 500</w:t>
            </w:r>
          </w:p>
          <w:p w14:paraId="4B9C1C0A" w14:textId="77777777" w:rsidR="005A68B6" w:rsidRPr="00DA3743" w:rsidRDefault="005A68B6" w:rsidP="006902F7">
            <w:pPr>
              <w:adjustRightInd w:val="0"/>
              <w:snapToGrid w:val="0"/>
              <w:rPr>
                <w:bCs/>
                <w:lang w:val="es-ES"/>
              </w:rPr>
            </w:pPr>
          </w:p>
        </w:tc>
        <w:tc>
          <w:tcPr>
            <w:tcW w:w="4734" w:type="dxa"/>
          </w:tcPr>
          <w:p w14:paraId="3EEC77AF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Magyarország</w:t>
            </w:r>
          </w:p>
          <w:p w14:paraId="10B85C6E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Amgen Kft.</w:t>
            </w:r>
          </w:p>
          <w:p w14:paraId="0BBE9200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Tel.: +36 1 35 44 700</w:t>
            </w:r>
          </w:p>
          <w:p w14:paraId="28F3B9A8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</w:p>
        </w:tc>
      </w:tr>
      <w:tr w:rsidR="005A68B6" w:rsidRPr="00DA3743" w14:paraId="209DB0CE" w14:textId="77777777" w:rsidTr="00D7296D">
        <w:trPr>
          <w:cantSplit/>
          <w:trHeight w:val="57"/>
        </w:trPr>
        <w:tc>
          <w:tcPr>
            <w:tcW w:w="4842" w:type="dxa"/>
          </w:tcPr>
          <w:p w14:paraId="38164B3D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da-DK"/>
              </w:rPr>
            </w:pPr>
            <w:r w:rsidRPr="00DA3743">
              <w:rPr>
                <w:b/>
                <w:bCs/>
                <w:lang w:val="da-DK"/>
              </w:rPr>
              <w:t>Danmark</w:t>
            </w:r>
          </w:p>
          <w:p w14:paraId="4A5144A4" w14:textId="77777777" w:rsidR="005A68B6" w:rsidRPr="00DA3743" w:rsidRDefault="005A68B6" w:rsidP="006902F7">
            <w:pPr>
              <w:adjustRightInd w:val="0"/>
              <w:snapToGrid w:val="0"/>
              <w:rPr>
                <w:lang w:val="da-DK"/>
              </w:rPr>
            </w:pPr>
            <w:r w:rsidRPr="00DA3743">
              <w:rPr>
                <w:lang w:val="da-DK"/>
              </w:rPr>
              <w:t>Amgen, filial af Amgen AB, Sverige</w:t>
            </w:r>
          </w:p>
          <w:p w14:paraId="2AC32D7B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Tlf.: +45 39617500</w:t>
            </w:r>
          </w:p>
          <w:p w14:paraId="1CB4A2B9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noProof w:val="0"/>
                <w:szCs w:val="22"/>
              </w:rPr>
            </w:pPr>
          </w:p>
        </w:tc>
        <w:tc>
          <w:tcPr>
            <w:tcW w:w="4734" w:type="dxa"/>
          </w:tcPr>
          <w:p w14:paraId="58D36148" w14:textId="77777777" w:rsidR="005A68B6" w:rsidRPr="00DA5C0D" w:rsidRDefault="005A68B6" w:rsidP="006902F7">
            <w:pPr>
              <w:adjustRightInd w:val="0"/>
              <w:snapToGrid w:val="0"/>
              <w:rPr>
                <w:b/>
                <w:bCs/>
                <w:lang w:val="fi-FI"/>
              </w:rPr>
            </w:pPr>
            <w:r w:rsidRPr="00DA5C0D">
              <w:rPr>
                <w:b/>
                <w:bCs/>
                <w:lang w:val="fi-FI"/>
              </w:rPr>
              <w:t>Malta</w:t>
            </w:r>
          </w:p>
          <w:p w14:paraId="4047EB56" w14:textId="77777777" w:rsidR="005A68B6" w:rsidRPr="00DA5C0D" w:rsidRDefault="005A68B6" w:rsidP="006902F7">
            <w:pPr>
              <w:adjustRightInd w:val="0"/>
              <w:snapToGrid w:val="0"/>
              <w:rPr>
                <w:lang w:val="fi-FI"/>
              </w:rPr>
            </w:pPr>
            <w:r w:rsidRPr="00DA5C0D">
              <w:rPr>
                <w:lang w:val="fi-FI"/>
              </w:rPr>
              <w:t>Amgen S.r.l.</w:t>
            </w:r>
          </w:p>
          <w:p w14:paraId="221C1677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Italy</w:t>
            </w:r>
          </w:p>
          <w:p w14:paraId="2A968D00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+39 02 6241121</w:t>
            </w:r>
          </w:p>
          <w:p w14:paraId="6CAC148F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b/>
                <w:noProof w:val="0"/>
                <w:szCs w:val="22"/>
              </w:rPr>
            </w:pPr>
          </w:p>
        </w:tc>
      </w:tr>
      <w:tr w:rsidR="005A68B6" w:rsidRPr="00DA3743" w14:paraId="43BAFEF6" w14:textId="77777777" w:rsidTr="00D7296D">
        <w:trPr>
          <w:cantSplit/>
          <w:trHeight w:val="57"/>
        </w:trPr>
        <w:tc>
          <w:tcPr>
            <w:tcW w:w="4842" w:type="dxa"/>
          </w:tcPr>
          <w:p w14:paraId="5C94963E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Deutschland</w:t>
            </w:r>
          </w:p>
          <w:p w14:paraId="4B54A655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Amgen GmbH</w:t>
            </w:r>
          </w:p>
          <w:p w14:paraId="097DF49B" w14:textId="1F1A886F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+49 89 1490960</w:t>
            </w:r>
          </w:p>
          <w:p w14:paraId="401D9D19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b/>
                <w:noProof w:val="0"/>
                <w:szCs w:val="22"/>
              </w:rPr>
            </w:pPr>
          </w:p>
        </w:tc>
        <w:tc>
          <w:tcPr>
            <w:tcW w:w="4734" w:type="dxa"/>
          </w:tcPr>
          <w:p w14:paraId="4B20AA2A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da-DK"/>
              </w:rPr>
            </w:pPr>
            <w:r w:rsidRPr="00DA3743">
              <w:rPr>
                <w:b/>
                <w:bCs/>
                <w:lang w:val="da-DK"/>
              </w:rPr>
              <w:t>Nederland</w:t>
            </w:r>
          </w:p>
          <w:p w14:paraId="3F2CDE2E" w14:textId="77777777" w:rsidR="005A68B6" w:rsidRPr="00DA3743" w:rsidRDefault="005A68B6" w:rsidP="006902F7">
            <w:pPr>
              <w:adjustRightInd w:val="0"/>
              <w:snapToGrid w:val="0"/>
              <w:rPr>
                <w:lang w:val="da-DK"/>
              </w:rPr>
            </w:pPr>
            <w:r w:rsidRPr="00DA3743">
              <w:rPr>
                <w:lang w:val="da-DK"/>
              </w:rPr>
              <w:t>Amgen B.V.</w:t>
            </w:r>
          </w:p>
          <w:p w14:paraId="37546B25" w14:textId="77777777" w:rsidR="005A68B6" w:rsidRPr="00DA3743" w:rsidRDefault="005A68B6" w:rsidP="006902F7">
            <w:pPr>
              <w:adjustRightInd w:val="0"/>
              <w:snapToGrid w:val="0"/>
              <w:rPr>
                <w:lang w:val="da-DK"/>
              </w:rPr>
            </w:pPr>
            <w:r w:rsidRPr="00DA3743">
              <w:rPr>
                <w:lang w:val="da-DK"/>
              </w:rPr>
              <w:t>Tel: +31 (0)76 5732500</w:t>
            </w:r>
          </w:p>
          <w:p w14:paraId="3C9F3B84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noProof w:val="0"/>
                <w:szCs w:val="22"/>
                <w:lang w:val="da-DK"/>
              </w:rPr>
            </w:pPr>
          </w:p>
        </w:tc>
      </w:tr>
      <w:tr w:rsidR="005A68B6" w:rsidRPr="00DA3743" w14:paraId="7B23B6CD" w14:textId="77777777" w:rsidTr="00D7296D">
        <w:trPr>
          <w:cantSplit/>
          <w:trHeight w:val="57"/>
        </w:trPr>
        <w:tc>
          <w:tcPr>
            <w:tcW w:w="4842" w:type="dxa"/>
          </w:tcPr>
          <w:p w14:paraId="77D3EC32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Eesti</w:t>
            </w:r>
          </w:p>
          <w:p w14:paraId="18192949" w14:textId="77777777" w:rsidR="005A68B6" w:rsidRPr="00DA3743" w:rsidRDefault="005A68B6" w:rsidP="006902F7">
            <w:pPr>
              <w:adjustRightInd w:val="0"/>
              <w:snapToGrid w:val="0"/>
            </w:pPr>
            <w:r w:rsidRPr="00DA3743">
              <w:t>Amgen Switzerland AG Vilniaus filialas</w:t>
            </w:r>
          </w:p>
          <w:p w14:paraId="18519762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+372 586 09553</w:t>
            </w:r>
          </w:p>
          <w:p w14:paraId="0D29577B" w14:textId="77777777" w:rsidR="005A68B6" w:rsidRPr="00DA3743" w:rsidRDefault="005A68B6" w:rsidP="006902F7">
            <w:pPr>
              <w:adjustRightInd w:val="0"/>
              <w:snapToGrid w:val="0"/>
              <w:rPr>
                <w:b/>
                <w:lang w:val="en-GB"/>
              </w:rPr>
            </w:pPr>
          </w:p>
        </w:tc>
        <w:tc>
          <w:tcPr>
            <w:tcW w:w="4734" w:type="dxa"/>
          </w:tcPr>
          <w:p w14:paraId="060DCB1A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Norge</w:t>
            </w:r>
          </w:p>
          <w:p w14:paraId="5A354783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Amgen AB</w:t>
            </w:r>
          </w:p>
          <w:p w14:paraId="490546BA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Tlf: +47 23308000</w:t>
            </w:r>
          </w:p>
          <w:p w14:paraId="6A773B1D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noProof w:val="0"/>
                <w:szCs w:val="22"/>
              </w:rPr>
            </w:pPr>
          </w:p>
        </w:tc>
      </w:tr>
      <w:tr w:rsidR="005A68B6" w:rsidRPr="00DA3743" w14:paraId="4B4CDA47" w14:textId="77777777" w:rsidTr="00D7296D">
        <w:trPr>
          <w:cantSplit/>
          <w:trHeight w:val="57"/>
        </w:trPr>
        <w:tc>
          <w:tcPr>
            <w:tcW w:w="4842" w:type="dxa"/>
          </w:tcPr>
          <w:p w14:paraId="2428CC90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l-GR"/>
              </w:rPr>
            </w:pPr>
            <w:r w:rsidRPr="00DA3743">
              <w:rPr>
                <w:b/>
                <w:bCs/>
                <w:lang w:val="el-GR"/>
              </w:rPr>
              <w:t>Ελλάδα</w:t>
            </w:r>
          </w:p>
          <w:p w14:paraId="4C3C6DFA" w14:textId="77777777" w:rsidR="005A68B6" w:rsidRPr="00DA3743" w:rsidRDefault="005A68B6" w:rsidP="006902F7">
            <w:pPr>
              <w:adjustRightInd w:val="0"/>
              <w:snapToGrid w:val="0"/>
              <w:rPr>
                <w:lang w:val="el-GR"/>
              </w:rPr>
            </w:pPr>
            <w:r w:rsidRPr="00DA3743">
              <w:t>Amgen</w:t>
            </w:r>
            <w:r w:rsidRPr="00DA3743">
              <w:rPr>
                <w:lang w:val="el-GR"/>
              </w:rPr>
              <w:t xml:space="preserve"> Ελλάς Φαρμακευτικά Ε.Π.Ε.</w:t>
            </w:r>
          </w:p>
          <w:p w14:paraId="4553FC77" w14:textId="57F0D6C0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Τηλ: +30 210 3447000</w:t>
            </w:r>
          </w:p>
          <w:p w14:paraId="4209499B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noProof w:val="0"/>
                <w:szCs w:val="22"/>
              </w:rPr>
            </w:pPr>
          </w:p>
        </w:tc>
        <w:tc>
          <w:tcPr>
            <w:tcW w:w="4734" w:type="dxa"/>
          </w:tcPr>
          <w:p w14:paraId="79599A1E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Österreich</w:t>
            </w:r>
          </w:p>
          <w:p w14:paraId="7D7A76CB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Amgen GmbH</w:t>
            </w:r>
          </w:p>
          <w:p w14:paraId="5E2C3A5D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+43 (0)1 50 217</w:t>
            </w:r>
          </w:p>
          <w:p w14:paraId="61C7DBEC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b/>
                <w:noProof w:val="0"/>
                <w:szCs w:val="22"/>
              </w:rPr>
            </w:pPr>
          </w:p>
        </w:tc>
      </w:tr>
      <w:tr w:rsidR="005A68B6" w:rsidRPr="00DA3743" w14:paraId="5948E664" w14:textId="77777777" w:rsidTr="00D7296D">
        <w:trPr>
          <w:cantSplit/>
          <w:trHeight w:val="57"/>
        </w:trPr>
        <w:tc>
          <w:tcPr>
            <w:tcW w:w="4842" w:type="dxa"/>
          </w:tcPr>
          <w:p w14:paraId="5E5EC50F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s-ES"/>
              </w:rPr>
            </w:pPr>
            <w:r w:rsidRPr="00DA3743">
              <w:rPr>
                <w:b/>
                <w:bCs/>
                <w:lang w:val="es-ES"/>
              </w:rPr>
              <w:t>España</w:t>
            </w:r>
          </w:p>
          <w:p w14:paraId="74BAC689" w14:textId="77777777" w:rsidR="005A68B6" w:rsidRPr="00DA3743" w:rsidRDefault="005A68B6" w:rsidP="006902F7">
            <w:pPr>
              <w:adjustRightInd w:val="0"/>
              <w:snapToGrid w:val="0"/>
              <w:rPr>
                <w:lang w:val="es-ES"/>
              </w:rPr>
            </w:pPr>
            <w:r w:rsidRPr="00DA3743">
              <w:rPr>
                <w:lang w:val="es-ES"/>
              </w:rPr>
              <w:t>Amgen S.A.</w:t>
            </w:r>
          </w:p>
          <w:p w14:paraId="3C5F59CD" w14:textId="77777777" w:rsidR="005A68B6" w:rsidRPr="00DA3743" w:rsidRDefault="005A68B6" w:rsidP="006902F7">
            <w:pPr>
              <w:adjustRightInd w:val="0"/>
              <w:snapToGrid w:val="0"/>
              <w:rPr>
                <w:lang w:val="es-ES"/>
              </w:rPr>
            </w:pPr>
            <w:r w:rsidRPr="00DA3743">
              <w:rPr>
                <w:lang w:val="es-ES"/>
              </w:rPr>
              <w:t>Tel: +34 93 600 18 60</w:t>
            </w:r>
          </w:p>
          <w:p w14:paraId="3104D3D5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bCs/>
                <w:noProof w:val="0"/>
                <w:szCs w:val="22"/>
                <w:lang w:val="es-ES"/>
              </w:rPr>
            </w:pPr>
          </w:p>
        </w:tc>
        <w:tc>
          <w:tcPr>
            <w:tcW w:w="4734" w:type="dxa"/>
          </w:tcPr>
          <w:p w14:paraId="213F5B5C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pl-PL"/>
              </w:rPr>
            </w:pPr>
            <w:r w:rsidRPr="00DA3743">
              <w:rPr>
                <w:b/>
                <w:bCs/>
                <w:lang w:val="pl-PL"/>
              </w:rPr>
              <w:t>Polska</w:t>
            </w:r>
          </w:p>
          <w:p w14:paraId="16A0AF1E" w14:textId="77777777" w:rsidR="005A68B6" w:rsidRPr="00DA3743" w:rsidRDefault="005A68B6" w:rsidP="006902F7">
            <w:pPr>
              <w:adjustRightInd w:val="0"/>
              <w:snapToGrid w:val="0"/>
              <w:rPr>
                <w:lang w:val="pl-PL"/>
              </w:rPr>
            </w:pPr>
            <w:r w:rsidRPr="00DA3743">
              <w:rPr>
                <w:lang w:val="pl-PL"/>
              </w:rPr>
              <w:t>Amgen Biotechnologia Sp. z o.o.</w:t>
            </w:r>
          </w:p>
          <w:p w14:paraId="2D6ACB72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Tel.: +48 22 581 3000</w:t>
            </w:r>
          </w:p>
          <w:p w14:paraId="750B9B12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</w:p>
        </w:tc>
      </w:tr>
      <w:tr w:rsidR="005A68B6" w:rsidRPr="00DA3743" w14:paraId="5FCE4085" w14:textId="77777777" w:rsidTr="00D7296D">
        <w:trPr>
          <w:cantSplit/>
          <w:trHeight w:val="57"/>
        </w:trPr>
        <w:tc>
          <w:tcPr>
            <w:tcW w:w="4842" w:type="dxa"/>
          </w:tcPr>
          <w:p w14:paraId="5CBB770C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fr-CA"/>
              </w:rPr>
            </w:pPr>
            <w:r w:rsidRPr="00DA3743">
              <w:rPr>
                <w:b/>
                <w:bCs/>
                <w:lang w:val="fr-CA"/>
              </w:rPr>
              <w:t>France</w:t>
            </w:r>
          </w:p>
          <w:p w14:paraId="1ED2F6B5" w14:textId="77777777" w:rsidR="005A68B6" w:rsidRPr="00DA3743" w:rsidRDefault="005A68B6" w:rsidP="006902F7">
            <w:pPr>
              <w:adjustRightInd w:val="0"/>
              <w:snapToGrid w:val="0"/>
              <w:rPr>
                <w:lang w:val="fr-CA"/>
              </w:rPr>
            </w:pPr>
            <w:r w:rsidRPr="00DA3743">
              <w:rPr>
                <w:lang w:val="fr-CA"/>
              </w:rPr>
              <w:t>Amgen S.A.S.</w:t>
            </w:r>
          </w:p>
          <w:p w14:paraId="1E4F2E16" w14:textId="77777777" w:rsidR="005A68B6" w:rsidRPr="00DA3743" w:rsidRDefault="005A68B6" w:rsidP="006902F7">
            <w:pPr>
              <w:adjustRightInd w:val="0"/>
              <w:snapToGrid w:val="0"/>
              <w:rPr>
                <w:lang w:val="fr-FR"/>
              </w:rPr>
            </w:pPr>
            <w:r w:rsidRPr="00DA3743">
              <w:rPr>
                <w:lang w:val="fr-FR"/>
              </w:rPr>
              <w:t>Tél: +33 (0)9 69 363 363</w:t>
            </w:r>
          </w:p>
          <w:p w14:paraId="5EA7BB89" w14:textId="77777777" w:rsidR="005A68B6" w:rsidRPr="00DA3743" w:rsidRDefault="005A68B6" w:rsidP="006902F7">
            <w:pPr>
              <w:adjustRightInd w:val="0"/>
              <w:snapToGrid w:val="0"/>
              <w:rPr>
                <w:b/>
                <w:lang w:val="fr-FR"/>
              </w:rPr>
            </w:pPr>
          </w:p>
        </w:tc>
        <w:tc>
          <w:tcPr>
            <w:tcW w:w="4734" w:type="dxa"/>
          </w:tcPr>
          <w:p w14:paraId="63D263CA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s-ES"/>
              </w:rPr>
            </w:pPr>
            <w:r w:rsidRPr="00DA3743">
              <w:rPr>
                <w:b/>
                <w:bCs/>
                <w:lang w:val="es-ES"/>
              </w:rPr>
              <w:t>Portugal</w:t>
            </w:r>
          </w:p>
          <w:p w14:paraId="194B213D" w14:textId="77777777" w:rsidR="005A68B6" w:rsidRPr="00DA3743" w:rsidRDefault="005A68B6" w:rsidP="006902F7">
            <w:pPr>
              <w:adjustRightInd w:val="0"/>
              <w:snapToGrid w:val="0"/>
              <w:rPr>
                <w:lang w:val="es-ES"/>
              </w:rPr>
            </w:pPr>
            <w:r w:rsidRPr="00DA3743">
              <w:rPr>
                <w:lang w:val="es-ES"/>
              </w:rPr>
              <w:t>Amgen Biofarmacêutica, Lda.</w:t>
            </w:r>
          </w:p>
          <w:p w14:paraId="7246E75D" w14:textId="77777777" w:rsidR="005A68B6" w:rsidRPr="00DA3743" w:rsidRDefault="005A68B6" w:rsidP="006902F7">
            <w:pPr>
              <w:adjustRightInd w:val="0"/>
              <w:snapToGrid w:val="0"/>
              <w:rPr>
                <w:lang w:val="es-ES"/>
              </w:rPr>
            </w:pPr>
            <w:r w:rsidRPr="00DA3743">
              <w:rPr>
                <w:lang w:val="es-ES"/>
              </w:rPr>
              <w:t>Tel: +351 21 4220606</w:t>
            </w:r>
          </w:p>
          <w:p w14:paraId="2526E28F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noProof w:val="0"/>
                <w:szCs w:val="22"/>
                <w:lang w:val="es-ES"/>
              </w:rPr>
            </w:pPr>
          </w:p>
        </w:tc>
      </w:tr>
      <w:tr w:rsidR="005A68B6" w:rsidRPr="00DA3743" w14:paraId="5A8401B5" w14:textId="77777777" w:rsidTr="00D7296D">
        <w:trPr>
          <w:cantSplit/>
          <w:trHeight w:val="57"/>
        </w:trPr>
        <w:tc>
          <w:tcPr>
            <w:tcW w:w="4842" w:type="dxa"/>
          </w:tcPr>
          <w:p w14:paraId="068E0D7B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sv-SE"/>
              </w:rPr>
            </w:pPr>
            <w:r w:rsidRPr="00DA3743">
              <w:rPr>
                <w:b/>
                <w:bCs/>
                <w:lang w:val="sv-SE"/>
              </w:rPr>
              <w:t>Hrvatska</w:t>
            </w:r>
          </w:p>
          <w:p w14:paraId="12A7CF06" w14:textId="77777777" w:rsidR="005A68B6" w:rsidRPr="00DA3743" w:rsidRDefault="005A68B6" w:rsidP="006902F7">
            <w:pPr>
              <w:adjustRightInd w:val="0"/>
              <w:snapToGrid w:val="0"/>
              <w:rPr>
                <w:lang w:val="sv-SE"/>
              </w:rPr>
            </w:pPr>
            <w:r w:rsidRPr="00DA3743">
              <w:rPr>
                <w:lang w:val="sv-SE"/>
              </w:rPr>
              <w:t>Amgen d.o.o.</w:t>
            </w:r>
          </w:p>
          <w:p w14:paraId="4ABDDA84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+385 (0)1 562 57 20</w:t>
            </w:r>
          </w:p>
          <w:p w14:paraId="7074E2C6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</w:p>
        </w:tc>
        <w:tc>
          <w:tcPr>
            <w:tcW w:w="4734" w:type="dxa"/>
          </w:tcPr>
          <w:p w14:paraId="4F2CCA8D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s-ES"/>
              </w:rPr>
            </w:pPr>
            <w:r w:rsidRPr="00DA3743">
              <w:rPr>
                <w:b/>
                <w:bCs/>
                <w:lang w:val="es-ES"/>
              </w:rPr>
              <w:t>România</w:t>
            </w:r>
          </w:p>
          <w:p w14:paraId="0463708C" w14:textId="77777777" w:rsidR="005A68B6" w:rsidRPr="00DA3743" w:rsidRDefault="005A68B6" w:rsidP="006902F7">
            <w:pPr>
              <w:adjustRightInd w:val="0"/>
              <w:snapToGrid w:val="0"/>
              <w:rPr>
                <w:lang w:val="es-ES"/>
              </w:rPr>
            </w:pPr>
            <w:r w:rsidRPr="00DA3743">
              <w:rPr>
                <w:lang w:val="es-ES"/>
              </w:rPr>
              <w:t>Amgen România SRL</w:t>
            </w:r>
          </w:p>
          <w:p w14:paraId="75E15EDB" w14:textId="77777777" w:rsidR="005A68B6" w:rsidRPr="00DA3743" w:rsidRDefault="005A68B6" w:rsidP="006902F7">
            <w:pPr>
              <w:adjustRightInd w:val="0"/>
              <w:snapToGrid w:val="0"/>
              <w:rPr>
                <w:lang w:val="es-ES"/>
              </w:rPr>
            </w:pPr>
            <w:r w:rsidRPr="00DA3743">
              <w:rPr>
                <w:lang w:val="es-ES"/>
              </w:rPr>
              <w:t>Tel: +4021 527 3000</w:t>
            </w:r>
          </w:p>
          <w:p w14:paraId="6200FA02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noProof w:val="0"/>
                <w:szCs w:val="22"/>
                <w:lang w:val="es-ES"/>
              </w:rPr>
            </w:pPr>
          </w:p>
        </w:tc>
      </w:tr>
      <w:tr w:rsidR="005A68B6" w:rsidRPr="00DA3743" w14:paraId="3D8014D9" w14:textId="77777777" w:rsidTr="00D7296D">
        <w:trPr>
          <w:cantSplit/>
          <w:trHeight w:val="57"/>
        </w:trPr>
        <w:tc>
          <w:tcPr>
            <w:tcW w:w="4842" w:type="dxa"/>
          </w:tcPr>
          <w:p w14:paraId="15425493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Ireland</w:t>
            </w:r>
          </w:p>
          <w:p w14:paraId="2CB33A62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Amgen Ireland Limited</w:t>
            </w:r>
          </w:p>
          <w:p w14:paraId="72D3972B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+353 1 8527400</w:t>
            </w:r>
          </w:p>
          <w:p w14:paraId="3A5B3718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</w:p>
        </w:tc>
        <w:tc>
          <w:tcPr>
            <w:tcW w:w="4734" w:type="dxa"/>
          </w:tcPr>
          <w:p w14:paraId="585D71E7" w14:textId="77777777" w:rsidR="005A68B6" w:rsidRPr="00A50D07" w:rsidRDefault="005A68B6" w:rsidP="006902F7">
            <w:pPr>
              <w:adjustRightInd w:val="0"/>
              <w:snapToGrid w:val="0"/>
              <w:rPr>
                <w:b/>
                <w:bCs/>
                <w:lang w:val="it-IT"/>
              </w:rPr>
            </w:pPr>
            <w:r w:rsidRPr="00A50D07">
              <w:rPr>
                <w:b/>
                <w:bCs/>
                <w:lang w:val="it-IT"/>
              </w:rPr>
              <w:t>Slovenija</w:t>
            </w:r>
          </w:p>
          <w:p w14:paraId="13E79120" w14:textId="77777777" w:rsidR="005A68B6" w:rsidRPr="00A50D07" w:rsidRDefault="005A68B6" w:rsidP="006902F7">
            <w:pPr>
              <w:adjustRightInd w:val="0"/>
              <w:snapToGrid w:val="0"/>
              <w:rPr>
                <w:lang w:val="it-IT"/>
              </w:rPr>
            </w:pPr>
            <w:r w:rsidRPr="00A50D07">
              <w:rPr>
                <w:lang w:val="it-IT"/>
              </w:rPr>
              <w:t>AMGEN zdravila d.o.o.</w:t>
            </w:r>
          </w:p>
          <w:p w14:paraId="35B722D0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+386 (0)1 585 1767</w:t>
            </w:r>
          </w:p>
          <w:p w14:paraId="4DBF4327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</w:p>
        </w:tc>
      </w:tr>
      <w:tr w:rsidR="005A68B6" w:rsidRPr="00DA3743" w14:paraId="36B520D4" w14:textId="77777777" w:rsidTr="00D7296D">
        <w:trPr>
          <w:cantSplit/>
          <w:trHeight w:val="57"/>
        </w:trPr>
        <w:tc>
          <w:tcPr>
            <w:tcW w:w="4842" w:type="dxa"/>
          </w:tcPr>
          <w:p w14:paraId="75AC8EF6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Ísland</w:t>
            </w:r>
          </w:p>
          <w:p w14:paraId="77F5742A" w14:textId="7795D6C2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Vistor</w:t>
            </w:r>
          </w:p>
          <w:p w14:paraId="1E7678C1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Sími: +354 535 7000</w:t>
            </w:r>
          </w:p>
          <w:p w14:paraId="42034394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b/>
                <w:bCs/>
                <w:noProof w:val="0"/>
                <w:szCs w:val="22"/>
              </w:rPr>
            </w:pPr>
          </w:p>
        </w:tc>
        <w:tc>
          <w:tcPr>
            <w:tcW w:w="4734" w:type="dxa"/>
          </w:tcPr>
          <w:p w14:paraId="124458D7" w14:textId="77777777" w:rsidR="005A68B6" w:rsidRPr="0058365E" w:rsidRDefault="005A68B6" w:rsidP="006902F7">
            <w:pPr>
              <w:adjustRightInd w:val="0"/>
              <w:snapToGrid w:val="0"/>
              <w:rPr>
                <w:b/>
                <w:bCs/>
                <w:lang w:val="nb-NO"/>
              </w:rPr>
            </w:pPr>
            <w:r w:rsidRPr="0058365E">
              <w:rPr>
                <w:b/>
                <w:bCs/>
                <w:lang w:val="nb-NO"/>
              </w:rPr>
              <w:t>Slovenská republika</w:t>
            </w:r>
          </w:p>
          <w:p w14:paraId="6310DBF0" w14:textId="77777777" w:rsidR="005A68B6" w:rsidRPr="0058365E" w:rsidRDefault="005A68B6" w:rsidP="006902F7">
            <w:pPr>
              <w:adjustRightInd w:val="0"/>
              <w:snapToGrid w:val="0"/>
              <w:rPr>
                <w:lang w:val="nb-NO"/>
              </w:rPr>
            </w:pPr>
            <w:r w:rsidRPr="0058365E">
              <w:rPr>
                <w:lang w:val="nb-NO"/>
              </w:rPr>
              <w:t>Amgen Slovakia s.r.o.</w:t>
            </w:r>
          </w:p>
          <w:p w14:paraId="18D269FF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+421 2 321 114 49</w:t>
            </w:r>
          </w:p>
          <w:p w14:paraId="5B390D03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noProof w:val="0"/>
                <w:szCs w:val="22"/>
              </w:rPr>
            </w:pPr>
          </w:p>
        </w:tc>
      </w:tr>
      <w:tr w:rsidR="005A68B6" w:rsidRPr="00DA3743" w14:paraId="59D49143" w14:textId="77777777" w:rsidTr="00D7296D">
        <w:trPr>
          <w:cantSplit/>
          <w:trHeight w:val="57"/>
        </w:trPr>
        <w:tc>
          <w:tcPr>
            <w:tcW w:w="4842" w:type="dxa"/>
          </w:tcPr>
          <w:p w14:paraId="5DB93EB4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s-ES"/>
              </w:rPr>
            </w:pPr>
            <w:r w:rsidRPr="00DA3743">
              <w:rPr>
                <w:b/>
                <w:bCs/>
                <w:lang w:val="es-ES"/>
              </w:rPr>
              <w:lastRenderedPageBreak/>
              <w:t>Italia</w:t>
            </w:r>
          </w:p>
          <w:p w14:paraId="26A7697E" w14:textId="77777777" w:rsidR="005A68B6" w:rsidRPr="00DA3743" w:rsidRDefault="005A68B6" w:rsidP="006902F7">
            <w:pPr>
              <w:adjustRightInd w:val="0"/>
              <w:snapToGrid w:val="0"/>
              <w:rPr>
                <w:lang w:val="es-ES"/>
              </w:rPr>
            </w:pPr>
            <w:r w:rsidRPr="00DA3743">
              <w:rPr>
                <w:lang w:val="es-ES"/>
              </w:rPr>
              <w:t>Amgen S.r.l.</w:t>
            </w:r>
          </w:p>
          <w:p w14:paraId="7F86C20A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+39 02 6241121</w:t>
            </w:r>
          </w:p>
          <w:p w14:paraId="6FCEED78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</w:p>
        </w:tc>
        <w:tc>
          <w:tcPr>
            <w:tcW w:w="4734" w:type="dxa"/>
          </w:tcPr>
          <w:p w14:paraId="70790DE6" w14:textId="77777777" w:rsidR="005A68B6" w:rsidRPr="00082F1F" w:rsidRDefault="005A68B6" w:rsidP="006902F7">
            <w:pPr>
              <w:adjustRightInd w:val="0"/>
              <w:snapToGrid w:val="0"/>
              <w:rPr>
                <w:b/>
                <w:bCs/>
                <w:lang w:val="en-GB"/>
              </w:rPr>
            </w:pPr>
            <w:r w:rsidRPr="00082F1F">
              <w:rPr>
                <w:b/>
                <w:bCs/>
                <w:lang w:val="en-GB"/>
              </w:rPr>
              <w:t>Suomi/Finland</w:t>
            </w:r>
          </w:p>
          <w:p w14:paraId="6F1733C0" w14:textId="77777777" w:rsidR="005A68B6" w:rsidRPr="00082F1F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082F1F">
              <w:rPr>
                <w:lang w:val="en-GB"/>
              </w:rPr>
              <w:t>Amgen AB, sivuliike Suomessa/Amgen AB, filial i Finland</w:t>
            </w:r>
          </w:p>
          <w:p w14:paraId="68294F0C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Puh/Tel: +358 (0)9 54900500</w:t>
            </w:r>
          </w:p>
          <w:p w14:paraId="13CA7AC5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b/>
                <w:noProof w:val="0"/>
                <w:szCs w:val="22"/>
              </w:rPr>
            </w:pPr>
          </w:p>
        </w:tc>
      </w:tr>
      <w:tr w:rsidR="005A68B6" w:rsidRPr="00DA3743" w14:paraId="5AD74F7C" w14:textId="77777777" w:rsidTr="00D7296D">
        <w:trPr>
          <w:cantSplit/>
          <w:trHeight w:val="57"/>
        </w:trPr>
        <w:tc>
          <w:tcPr>
            <w:tcW w:w="4842" w:type="dxa"/>
          </w:tcPr>
          <w:p w14:paraId="4AD58BEF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K</w:t>
            </w:r>
            <w:r w:rsidRPr="00DA3743">
              <w:rPr>
                <w:b/>
                <w:bCs/>
                <w:lang w:val="en-GB"/>
              </w:rPr>
              <w:t>ύπρος</w:t>
            </w:r>
          </w:p>
          <w:p w14:paraId="7D662C6F" w14:textId="77777777" w:rsidR="005A68B6" w:rsidRPr="00DA3743" w:rsidRDefault="005A68B6" w:rsidP="006902F7">
            <w:pPr>
              <w:adjustRightInd w:val="0"/>
              <w:snapToGrid w:val="0"/>
            </w:pPr>
            <w:r w:rsidRPr="00DA3743">
              <w:t>C.A. Papaellinas Ltd</w:t>
            </w:r>
          </w:p>
          <w:p w14:paraId="53C38BA5" w14:textId="77777777" w:rsidR="005A68B6" w:rsidRPr="00DA3743" w:rsidRDefault="005A68B6" w:rsidP="006902F7">
            <w:pPr>
              <w:adjustRightInd w:val="0"/>
              <w:snapToGrid w:val="0"/>
            </w:pPr>
            <w:r w:rsidRPr="00DA3743">
              <w:rPr>
                <w:lang w:val="en-GB"/>
              </w:rPr>
              <w:t>Τηλ</w:t>
            </w:r>
            <w:r w:rsidRPr="00DA3743">
              <w:t>: +357 22741 741</w:t>
            </w:r>
          </w:p>
          <w:p w14:paraId="0FD11362" w14:textId="77777777" w:rsidR="005A68B6" w:rsidRPr="00DA3743" w:rsidRDefault="005A68B6" w:rsidP="006902F7">
            <w:pPr>
              <w:adjustRightInd w:val="0"/>
              <w:snapToGrid w:val="0"/>
            </w:pPr>
          </w:p>
        </w:tc>
        <w:tc>
          <w:tcPr>
            <w:tcW w:w="4734" w:type="dxa"/>
          </w:tcPr>
          <w:p w14:paraId="62E1534B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Sverige</w:t>
            </w:r>
          </w:p>
          <w:p w14:paraId="79454307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Amgen AB</w:t>
            </w:r>
          </w:p>
          <w:p w14:paraId="71295B20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+46 (0)8 6951100</w:t>
            </w:r>
          </w:p>
          <w:p w14:paraId="5A99D6EE" w14:textId="77777777" w:rsidR="005A68B6" w:rsidRPr="00DA3743" w:rsidRDefault="005A68B6" w:rsidP="006902F7">
            <w:pPr>
              <w:pStyle w:val="lbltxt"/>
              <w:adjustRightInd w:val="0"/>
              <w:snapToGrid w:val="0"/>
              <w:ind w:left="0" w:firstLine="0"/>
              <w:rPr>
                <w:bCs/>
                <w:noProof w:val="0"/>
                <w:szCs w:val="22"/>
              </w:rPr>
            </w:pPr>
          </w:p>
        </w:tc>
      </w:tr>
      <w:tr w:rsidR="005A68B6" w:rsidRPr="00DA3743" w14:paraId="5CFC2CF3" w14:textId="77777777" w:rsidTr="00D7296D">
        <w:trPr>
          <w:cantSplit/>
          <w:trHeight w:val="57"/>
        </w:trPr>
        <w:tc>
          <w:tcPr>
            <w:tcW w:w="4842" w:type="dxa"/>
          </w:tcPr>
          <w:p w14:paraId="11113EE3" w14:textId="77777777" w:rsidR="005A68B6" w:rsidRPr="00DA3743" w:rsidRDefault="005A68B6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Latvija</w:t>
            </w:r>
          </w:p>
          <w:p w14:paraId="5DA64116" w14:textId="77777777" w:rsidR="005A68B6" w:rsidRPr="00DA3743" w:rsidRDefault="005A68B6" w:rsidP="006902F7">
            <w:pPr>
              <w:adjustRightInd w:val="0"/>
              <w:snapToGrid w:val="0"/>
            </w:pPr>
            <w:r w:rsidRPr="00DA3743">
              <w:t>Amgen Switzerland AG Rīgas filiāle</w:t>
            </w:r>
          </w:p>
          <w:p w14:paraId="4E1BD2CA" w14:textId="77777777" w:rsidR="005A68B6" w:rsidRPr="00DA3743" w:rsidRDefault="005A68B6" w:rsidP="006902F7">
            <w:pPr>
              <w:adjustRightInd w:val="0"/>
              <w:snapToGrid w:val="0"/>
              <w:rPr>
                <w:lang w:val="en-GB"/>
              </w:rPr>
            </w:pPr>
            <w:r w:rsidRPr="00DA3743">
              <w:rPr>
                <w:lang w:val="en-GB"/>
              </w:rPr>
              <w:t>Tel: +371 257 25888</w:t>
            </w:r>
          </w:p>
          <w:p w14:paraId="1C727B82" w14:textId="77777777" w:rsidR="005A68B6" w:rsidRPr="00DA3743" w:rsidRDefault="005A68B6" w:rsidP="006902F7">
            <w:pPr>
              <w:adjustRightInd w:val="0"/>
              <w:snapToGrid w:val="0"/>
              <w:rPr>
                <w:b/>
                <w:lang w:val="en-GB"/>
              </w:rPr>
            </w:pPr>
          </w:p>
        </w:tc>
        <w:tc>
          <w:tcPr>
            <w:tcW w:w="4734" w:type="dxa"/>
          </w:tcPr>
          <w:p w14:paraId="6EF8E1D2" w14:textId="77777777" w:rsidR="005A68B6" w:rsidRPr="00DA3743" w:rsidRDefault="005A68B6" w:rsidP="006902F7">
            <w:pPr>
              <w:adjustRightInd w:val="0"/>
              <w:snapToGrid w:val="0"/>
              <w:rPr>
                <w:bCs/>
                <w:lang w:val="en-GB"/>
              </w:rPr>
            </w:pPr>
          </w:p>
        </w:tc>
      </w:tr>
    </w:tbl>
    <w:p w14:paraId="0BA80B6F" w14:textId="77777777" w:rsidR="005A68B6" w:rsidRPr="00DA3743" w:rsidRDefault="005A68B6" w:rsidP="006902F7">
      <w:pPr>
        <w:suppressAutoHyphens/>
      </w:pPr>
    </w:p>
    <w:p w14:paraId="678636CB" w14:textId="77777777" w:rsidR="00297608" w:rsidRPr="00DA3743" w:rsidRDefault="00297608" w:rsidP="006902F7">
      <w:pPr>
        <w:keepNext/>
        <w:keepLines/>
        <w:suppressAutoHyphens/>
        <w:rPr>
          <w:b/>
          <w:bCs/>
        </w:rPr>
      </w:pPr>
      <w:r w:rsidRPr="00DA3743">
        <w:rPr>
          <w:b/>
          <w:bCs/>
        </w:rPr>
        <w:t>Dan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il-fuljett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kien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rivedut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l-aħħar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  <w:spacing w:val="-5"/>
        </w:rPr>
        <w:t>f’</w:t>
      </w:r>
    </w:p>
    <w:p w14:paraId="22F0E8FB" w14:textId="77777777" w:rsidR="00297608" w:rsidRPr="00DA3743" w:rsidRDefault="00297608" w:rsidP="006902F7">
      <w:pPr>
        <w:keepNext/>
        <w:keepLines/>
        <w:suppressAutoHyphens/>
        <w:rPr>
          <w:bCs/>
        </w:rPr>
      </w:pPr>
    </w:p>
    <w:p w14:paraId="4343037F" w14:textId="77777777" w:rsidR="005A68B6" w:rsidRPr="00DA3743" w:rsidRDefault="005A68B6" w:rsidP="006902F7">
      <w:pPr>
        <w:keepNext/>
        <w:suppressAutoHyphens/>
        <w:rPr>
          <w:b/>
        </w:rPr>
      </w:pPr>
      <w:r w:rsidRPr="00DA3743">
        <w:rPr>
          <w:b/>
        </w:rPr>
        <w:t>Sorsi oħra ta’ informazzjoni</w:t>
      </w:r>
    </w:p>
    <w:p w14:paraId="56311DEA" w14:textId="77777777" w:rsidR="005A68B6" w:rsidRPr="00DA3743" w:rsidRDefault="005A68B6" w:rsidP="006902F7">
      <w:pPr>
        <w:keepNext/>
        <w:keepLines/>
        <w:suppressAutoHyphens/>
        <w:rPr>
          <w:bCs/>
        </w:rPr>
      </w:pPr>
    </w:p>
    <w:p w14:paraId="0F26B9DB" w14:textId="2C84A96C" w:rsidR="00297608" w:rsidRPr="00DA3743" w:rsidRDefault="00297608" w:rsidP="006902F7">
      <w:pPr>
        <w:keepNext/>
        <w:keepLines/>
        <w:suppressAutoHyphens/>
      </w:pPr>
      <w:r w:rsidRPr="00DA3743">
        <w:t>Informazzjoni</w:t>
      </w:r>
      <w:r w:rsidRPr="00DA3743">
        <w:rPr>
          <w:spacing w:val="-3"/>
        </w:rPr>
        <w:t xml:space="preserve"> </w:t>
      </w:r>
      <w:r w:rsidRPr="00DA3743">
        <w:t>dettaljata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tinsab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is-sit</w:t>
      </w:r>
      <w:r w:rsidRPr="00DA3743">
        <w:rPr>
          <w:spacing w:val="-2"/>
        </w:rPr>
        <w:t xml:space="preserve"> </w:t>
      </w:r>
      <w:r w:rsidRPr="00DA3743">
        <w:t>elettroniku</w:t>
      </w:r>
      <w:r w:rsidRPr="00DA3743">
        <w:rPr>
          <w:spacing w:val="-2"/>
        </w:rPr>
        <w:t xml:space="preserve"> </w:t>
      </w:r>
      <w:r w:rsidRPr="00DA3743">
        <w:t>tal-Aġenzija</w:t>
      </w:r>
      <w:r w:rsidRPr="00DA3743">
        <w:rPr>
          <w:spacing w:val="-2"/>
        </w:rPr>
        <w:t xml:space="preserve"> </w:t>
      </w:r>
      <w:r w:rsidRPr="00DA3743">
        <w:t>Ewropea</w:t>
      </w:r>
      <w:r w:rsidRPr="00DA3743">
        <w:rPr>
          <w:spacing w:val="-3"/>
        </w:rPr>
        <w:t xml:space="preserve"> </w:t>
      </w:r>
      <w:r w:rsidRPr="00DA3743">
        <w:t>għall</w:t>
      </w:r>
      <w:r w:rsidRPr="00DA3743">
        <w:noBreakHyphen/>
        <w:t>Mediċini</w:t>
      </w:r>
      <w:r w:rsidR="00522956" w:rsidRPr="00DA3743">
        <w:t>:</w:t>
      </w:r>
      <w:r w:rsidR="00160171" w:rsidRPr="00DA3743">
        <w:t xml:space="preserve"> </w:t>
      </w:r>
      <w:hyperlink r:id="rId29" w:history="1">
        <w:hyperlink r:id="rId30" w:history="1">
          <w:r w:rsidR="0046145B" w:rsidRPr="00DA3743">
            <w:rPr>
              <w:rStyle w:val="Hyperlink"/>
            </w:rPr>
            <w:t>https://www.ema.europa.eu</w:t>
          </w:r>
        </w:hyperlink>
        <w:r w:rsidR="00522956" w:rsidRPr="00DA3743">
          <w:rPr>
            <w:rStyle w:val="Hyperlink"/>
            <w:color w:val="auto"/>
            <w:u w:val="none"/>
          </w:rPr>
          <w:t>.</w:t>
        </w:r>
      </w:hyperlink>
    </w:p>
    <w:p w14:paraId="62A22771" w14:textId="77777777" w:rsidR="004C7D71" w:rsidRDefault="004C7D71" w:rsidP="00840784"/>
    <w:p w14:paraId="19368917" w14:textId="146E32DE" w:rsidR="00840784" w:rsidRPr="00A04B21" w:rsidRDefault="004C7D71" w:rsidP="00840784">
      <w:r w:rsidRPr="00A04B21">
        <w:t>------------------------------------------------------------------------------------------------</w:t>
      </w:r>
      <w:r w:rsidRPr="00A04B21">
        <w:rPr>
          <w:spacing w:val="1"/>
        </w:rPr>
        <w:t>-</w:t>
      </w:r>
      <w:r w:rsidRPr="00A04B21">
        <w:t>-------</w:t>
      </w:r>
      <w:r w:rsidRPr="00A04B21">
        <w:rPr>
          <w:spacing w:val="1"/>
        </w:rPr>
        <w:t>-</w:t>
      </w:r>
      <w:r w:rsidRPr="00A04B21">
        <w:t>-----------------</w:t>
      </w:r>
    </w:p>
    <w:p w14:paraId="36BCFC8A" w14:textId="77777777" w:rsidR="004C7D71" w:rsidRPr="00A50D07" w:rsidRDefault="004C7D71" w:rsidP="00840784"/>
    <w:p w14:paraId="3D8C08BA" w14:textId="77777777" w:rsidR="00297608" w:rsidRPr="00DA3743" w:rsidRDefault="00297608" w:rsidP="0058365E">
      <w:pPr>
        <w:keepNext/>
        <w:keepLines/>
        <w:suppressAutoHyphens/>
      </w:pPr>
      <w:r w:rsidRPr="00DA3743">
        <w:t>It-tagħrif</w:t>
      </w:r>
      <w:r w:rsidRPr="00DA3743">
        <w:rPr>
          <w:spacing w:val="-9"/>
        </w:rPr>
        <w:t xml:space="preserve"> </w:t>
      </w:r>
      <w:r w:rsidRPr="00DA3743">
        <w:t>li</w:t>
      </w:r>
      <w:r w:rsidRPr="00DA3743">
        <w:rPr>
          <w:spacing w:val="-8"/>
        </w:rPr>
        <w:t xml:space="preserve"> </w:t>
      </w:r>
      <w:r w:rsidRPr="00DA3743">
        <w:t>jmiss</w:t>
      </w:r>
      <w:r w:rsidRPr="00DA3743">
        <w:rPr>
          <w:spacing w:val="-8"/>
        </w:rPr>
        <w:t xml:space="preserve"> </w:t>
      </w:r>
      <w:r w:rsidRPr="00DA3743">
        <w:t>qed</w:t>
      </w:r>
      <w:r w:rsidRPr="00DA3743">
        <w:rPr>
          <w:spacing w:val="-8"/>
        </w:rPr>
        <w:t xml:space="preserve"> </w:t>
      </w:r>
      <w:r w:rsidRPr="00DA3743">
        <w:t>jingħata</w:t>
      </w:r>
      <w:r w:rsidRPr="00DA3743">
        <w:rPr>
          <w:spacing w:val="-8"/>
        </w:rPr>
        <w:t xml:space="preserve"> </w:t>
      </w:r>
      <w:r w:rsidRPr="00DA3743">
        <w:t>biss</w:t>
      </w:r>
      <w:r w:rsidRPr="00DA3743">
        <w:rPr>
          <w:spacing w:val="-8"/>
        </w:rPr>
        <w:t xml:space="preserve"> </w:t>
      </w:r>
      <w:r w:rsidRPr="00DA3743">
        <w:t>għall-professjonisti</w:t>
      </w:r>
      <w:r w:rsidRPr="00DA3743">
        <w:rPr>
          <w:spacing w:val="-8"/>
        </w:rPr>
        <w:t xml:space="preserve"> </w:t>
      </w:r>
      <w:r w:rsidRPr="00DA3743">
        <w:t>tal-kura</w:t>
      </w:r>
      <w:r w:rsidRPr="00DA3743">
        <w:rPr>
          <w:spacing w:val="-7"/>
        </w:rPr>
        <w:t xml:space="preserve"> </w:t>
      </w:r>
      <w:r w:rsidRPr="00DA3743">
        <w:t>tas-</w:t>
      </w:r>
      <w:r w:rsidRPr="00DA3743">
        <w:rPr>
          <w:spacing w:val="-2"/>
        </w:rPr>
        <w:t>saħħa:</w:t>
      </w:r>
    </w:p>
    <w:p w14:paraId="4037A023" w14:textId="77777777" w:rsidR="00297608" w:rsidRPr="00DA3743" w:rsidRDefault="00297608" w:rsidP="0058365E">
      <w:pPr>
        <w:keepNext/>
        <w:keepLines/>
        <w:suppressAutoHyphens/>
      </w:pPr>
    </w:p>
    <w:p w14:paraId="31072D04" w14:textId="77777777" w:rsidR="00297608" w:rsidRPr="00DA3743" w:rsidRDefault="00297608" w:rsidP="0058365E">
      <w:pPr>
        <w:keepNext/>
        <w:keepLines/>
        <w:suppressAutoHyphens/>
      </w:pPr>
      <w:r w:rsidRPr="00DA3743">
        <w:rPr>
          <w:spacing w:val="-2"/>
          <w:u w:val="single"/>
        </w:rPr>
        <w:t>Traċċabilità:</w:t>
      </w:r>
    </w:p>
    <w:p w14:paraId="7B56C52C" w14:textId="77777777" w:rsidR="00297608" w:rsidRPr="00DA3743" w:rsidRDefault="00297608" w:rsidP="006902F7">
      <w:pPr>
        <w:keepNext/>
        <w:suppressAutoHyphens/>
      </w:pPr>
    </w:p>
    <w:p w14:paraId="4AD71734" w14:textId="77777777" w:rsidR="00297608" w:rsidRPr="00DA3743" w:rsidRDefault="00297608" w:rsidP="006902F7">
      <w:pPr>
        <w:suppressAutoHyphens/>
      </w:pPr>
      <w:r w:rsidRPr="00DA3743">
        <w:t>Sabiex</w:t>
      </w:r>
      <w:r w:rsidRPr="00DA3743">
        <w:rPr>
          <w:spacing w:val="-4"/>
        </w:rPr>
        <w:t xml:space="preserve"> </w:t>
      </w:r>
      <w:r w:rsidRPr="00DA3743">
        <w:t>titjieb</w:t>
      </w:r>
      <w:r w:rsidRPr="00DA3743">
        <w:rPr>
          <w:spacing w:val="-4"/>
        </w:rPr>
        <w:t xml:space="preserve"> </w:t>
      </w:r>
      <w:r w:rsidRPr="00DA3743">
        <w:t>it-traċċabilità</w:t>
      </w:r>
      <w:r w:rsidRPr="00DA3743">
        <w:rPr>
          <w:spacing w:val="-4"/>
        </w:rPr>
        <w:t xml:space="preserve"> </w:t>
      </w:r>
      <w:r w:rsidRPr="00DA3743">
        <w:t>tal-prodotti</w:t>
      </w:r>
      <w:r w:rsidRPr="00DA3743">
        <w:rPr>
          <w:spacing w:val="-4"/>
        </w:rPr>
        <w:t xml:space="preserve"> </w:t>
      </w:r>
      <w:r w:rsidRPr="00DA3743">
        <w:t>mediċinali</w:t>
      </w:r>
      <w:r w:rsidRPr="00DA3743">
        <w:rPr>
          <w:spacing w:val="-4"/>
        </w:rPr>
        <w:t xml:space="preserve"> </w:t>
      </w:r>
      <w:r w:rsidRPr="00DA3743">
        <w:t>bijoloġiċi,</w:t>
      </w:r>
      <w:r w:rsidRPr="00DA3743">
        <w:rPr>
          <w:spacing w:val="-3"/>
        </w:rPr>
        <w:t xml:space="preserve"> </w:t>
      </w:r>
      <w:r w:rsidRPr="00DA3743">
        <w:t>it-trejdmark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n-numru</w:t>
      </w:r>
      <w:r w:rsidRPr="00DA3743">
        <w:rPr>
          <w:spacing w:val="-3"/>
        </w:rPr>
        <w:t xml:space="preserve"> </w:t>
      </w:r>
      <w:r w:rsidRPr="00DA3743">
        <w:t>tal-lott</w:t>
      </w:r>
      <w:r w:rsidRPr="00DA3743">
        <w:rPr>
          <w:spacing w:val="-3"/>
        </w:rPr>
        <w:t xml:space="preserve"> </w:t>
      </w:r>
      <w:r w:rsidRPr="00DA3743">
        <w:t>tal</w:t>
      </w:r>
      <w:r w:rsidRPr="00DA3743">
        <w:noBreakHyphen/>
        <w:t>prodott li jingħata għandhom jitniżżlu b’mod ċar.</w:t>
      </w:r>
    </w:p>
    <w:p w14:paraId="38A20739" w14:textId="77777777" w:rsidR="00297608" w:rsidRPr="00DA3743" w:rsidRDefault="00297608" w:rsidP="006902F7">
      <w:pPr>
        <w:suppressAutoHyphens/>
        <w:rPr>
          <w:u w:val="single"/>
        </w:rPr>
      </w:pPr>
    </w:p>
    <w:p w14:paraId="3AFBEDAC" w14:textId="77777777" w:rsidR="00297608" w:rsidRPr="00DA3743" w:rsidRDefault="00297608" w:rsidP="006902F7">
      <w:pPr>
        <w:keepNext/>
        <w:suppressAutoHyphens/>
      </w:pPr>
      <w:r w:rsidRPr="00DA3743">
        <w:rPr>
          <w:u w:val="single"/>
        </w:rPr>
        <w:t>Istruzzjonijiet</w:t>
      </w:r>
      <w:r w:rsidRPr="00DA3743">
        <w:rPr>
          <w:spacing w:val="-11"/>
          <w:u w:val="single"/>
        </w:rPr>
        <w:t xml:space="preserve"> </w:t>
      </w:r>
      <w:r w:rsidRPr="00DA3743">
        <w:rPr>
          <w:u w:val="single"/>
        </w:rPr>
        <w:t>għad-</w:t>
      </w:r>
      <w:r w:rsidRPr="00DA3743">
        <w:rPr>
          <w:spacing w:val="-2"/>
          <w:u w:val="single"/>
        </w:rPr>
        <w:t>dilwizzjoni:</w:t>
      </w:r>
    </w:p>
    <w:p w14:paraId="6DD9C2C3" w14:textId="77777777" w:rsidR="00297608" w:rsidRPr="00DA3743" w:rsidRDefault="00297608" w:rsidP="006902F7">
      <w:pPr>
        <w:keepNext/>
        <w:suppressAutoHyphens/>
      </w:pPr>
    </w:p>
    <w:p w14:paraId="5611A687" w14:textId="3F94E3F0" w:rsidR="00297608" w:rsidRPr="00DA3743" w:rsidRDefault="001D69AE" w:rsidP="006902F7">
      <w:pPr>
        <w:keepNext/>
        <w:suppressAutoHyphens/>
      </w:pPr>
      <w:r w:rsidRPr="00DA3743">
        <w:t>WEZENLA</w:t>
      </w:r>
      <w:r w:rsidR="00297608" w:rsidRPr="00DA3743">
        <w:rPr>
          <w:spacing w:val="-4"/>
        </w:rPr>
        <w:t xml:space="preserve"> </w:t>
      </w:r>
      <w:r w:rsidR="00297608" w:rsidRPr="00DA3743">
        <w:t>konċentrat</w:t>
      </w:r>
      <w:r w:rsidR="00297608" w:rsidRPr="00DA3743">
        <w:rPr>
          <w:spacing w:val="-3"/>
        </w:rPr>
        <w:t xml:space="preserve"> </w:t>
      </w:r>
      <w:r w:rsidR="00297608" w:rsidRPr="00DA3743">
        <w:t>għal</w:t>
      </w:r>
      <w:r w:rsidR="00297608" w:rsidRPr="00DA3743">
        <w:rPr>
          <w:spacing w:val="-3"/>
        </w:rPr>
        <w:t xml:space="preserve"> </w:t>
      </w:r>
      <w:r w:rsidR="00297608" w:rsidRPr="00DA3743">
        <w:t>soluzzjoni</w:t>
      </w:r>
      <w:r w:rsidR="00297608" w:rsidRPr="00DA3743">
        <w:rPr>
          <w:spacing w:val="-3"/>
        </w:rPr>
        <w:t xml:space="preserve"> </w:t>
      </w:r>
      <w:r w:rsidR="00297608" w:rsidRPr="00DA3743">
        <w:t>għall-infużjoni</w:t>
      </w:r>
      <w:r w:rsidR="00297608" w:rsidRPr="00DA3743">
        <w:rPr>
          <w:spacing w:val="-3"/>
        </w:rPr>
        <w:t xml:space="preserve"> </w:t>
      </w:r>
      <w:r w:rsidR="00297608" w:rsidRPr="00DA3743">
        <w:t>għandu</w:t>
      </w:r>
      <w:r w:rsidR="00297608" w:rsidRPr="00DA3743">
        <w:rPr>
          <w:spacing w:val="-3"/>
        </w:rPr>
        <w:t xml:space="preserve"> </w:t>
      </w:r>
      <w:r w:rsidR="00297608" w:rsidRPr="00DA3743">
        <w:t>jiġi</w:t>
      </w:r>
      <w:r w:rsidR="00297608" w:rsidRPr="00DA3743">
        <w:rPr>
          <w:spacing w:val="-4"/>
        </w:rPr>
        <w:t xml:space="preserve"> </w:t>
      </w:r>
      <w:r w:rsidR="00297608" w:rsidRPr="00DA3743">
        <w:t>dilwit,</w:t>
      </w:r>
      <w:r w:rsidR="00297608" w:rsidRPr="00DA3743">
        <w:rPr>
          <w:spacing w:val="-4"/>
        </w:rPr>
        <w:t xml:space="preserve"> </w:t>
      </w:r>
      <w:r w:rsidR="00297608" w:rsidRPr="00DA3743">
        <w:t>ippreparat</w:t>
      </w:r>
      <w:r w:rsidR="00297608" w:rsidRPr="00DA3743">
        <w:rPr>
          <w:spacing w:val="-4"/>
        </w:rPr>
        <w:t xml:space="preserve"> </w:t>
      </w:r>
      <w:r w:rsidR="00297608" w:rsidRPr="00DA3743">
        <w:t>u</w:t>
      </w:r>
      <w:r w:rsidR="00297608" w:rsidRPr="00DA3743">
        <w:rPr>
          <w:spacing w:val="-4"/>
        </w:rPr>
        <w:t xml:space="preserve"> </w:t>
      </w:r>
      <w:r w:rsidR="00297608" w:rsidRPr="00DA3743">
        <w:t>infuż</w:t>
      </w:r>
      <w:r w:rsidR="00297608" w:rsidRPr="00DA3743">
        <w:rPr>
          <w:spacing w:val="-4"/>
        </w:rPr>
        <w:t xml:space="preserve"> </w:t>
      </w:r>
      <w:r w:rsidR="00297608" w:rsidRPr="00DA3743">
        <w:t>minn professjonist fil-kura tas-saħħa permezz ta’ teknika asettika.</w:t>
      </w:r>
    </w:p>
    <w:p w14:paraId="7E2E7443" w14:textId="77777777" w:rsidR="00297608" w:rsidRPr="00DA3743" w:rsidRDefault="00297608" w:rsidP="006902F7">
      <w:pPr>
        <w:keepNext/>
        <w:suppressAutoHyphens/>
      </w:pPr>
    </w:p>
    <w:p w14:paraId="572F2BC5" w14:textId="73BB296F" w:rsidR="00297608" w:rsidRPr="00DA3743" w:rsidRDefault="00297608" w:rsidP="006902F7">
      <w:pPr>
        <w:suppressAutoHyphens/>
        <w:ind w:left="567" w:hanging="567"/>
      </w:pPr>
      <w:r w:rsidRPr="00DA3743">
        <w:t>1.</w:t>
      </w:r>
      <w:r w:rsidRPr="00DA3743">
        <w:tab/>
        <w:t>Ikkalkula</w:t>
      </w:r>
      <w:r w:rsidRPr="00DA3743">
        <w:rPr>
          <w:spacing w:val="-3"/>
        </w:rPr>
        <w:t xml:space="preserve"> </w:t>
      </w:r>
      <w:r w:rsidRPr="00DA3743">
        <w:t>d-doża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n-numru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kunjetti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1D69AE" w:rsidRPr="00DA3743">
        <w:t>WEZENLA</w:t>
      </w:r>
      <w:r w:rsidRPr="00DA3743">
        <w:rPr>
          <w:spacing w:val="-3"/>
        </w:rPr>
        <w:t xml:space="preserve"> </w:t>
      </w:r>
      <w:r w:rsidRPr="00DA3743">
        <w:t>meħtieġa</w:t>
      </w:r>
      <w:r w:rsidRPr="00DA3743">
        <w:rPr>
          <w:spacing w:val="-3"/>
        </w:rPr>
        <w:t xml:space="preserve"> </w:t>
      </w:r>
      <w:r w:rsidRPr="00DA3743">
        <w:t>skont</w:t>
      </w:r>
      <w:r w:rsidRPr="00DA3743">
        <w:rPr>
          <w:spacing w:val="-3"/>
        </w:rPr>
        <w:t xml:space="preserve"> </w:t>
      </w:r>
      <w:r w:rsidRPr="00DA3743">
        <w:t>il-piż</w:t>
      </w:r>
      <w:r w:rsidRPr="00DA3743">
        <w:rPr>
          <w:spacing w:val="-2"/>
        </w:rPr>
        <w:t xml:space="preserve"> </w:t>
      </w:r>
      <w:r w:rsidRPr="00DA3743">
        <w:t>tal-pazjent</w:t>
      </w:r>
      <w:r w:rsidRPr="00DA3743">
        <w:rPr>
          <w:spacing w:val="-2"/>
        </w:rPr>
        <w:t xml:space="preserve"> </w:t>
      </w:r>
      <w:r w:rsidRPr="00DA3743">
        <w:t xml:space="preserve">(ara sezzjoni 3, </w:t>
      </w:r>
      <w:r w:rsidR="00522956" w:rsidRPr="00DA3743">
        <w:t>t</w:t>
      </w:r>
      <w:r w:rsidRPr="00DA3743">
        <w:t>abella 1</w:t>
      </w:r>
      <w:r w:rsidR="00DD7D5C">
        <w:t>, tabella 2</w:t>
      </w:r>
      <w:r w:rsidRPr="00DA3743">
        <w:t xml:space="preserve">). Kull kunjett ta’ 26 mL ta’ </w:t>
      </w:r>
      <w:r w:rsidR="001D69AE" w:rsidRPr="00DA3743">
        <w:t>WEZENLA</w:t>
      </w:r>
      <w:r w:rsidRPr="00DA3743">
        <w:t xml:space="preserve"> fih 130 mg ta’ ustekinumab.</w:t>
      </w:r>
    </w:p>
    <w:p w14:paraId="47AF011A" w14:textId="4FC7B273" w:rsidR="00297608" w:rsidRPr="00DA3743" w:rsidRDefault="00297608" w:rsidP="006902F7">
      <w:pPr>
        <w:suppressAutoHyphens/>
        <w:ind w:left="567" w:hanging="567"/>
      </w:pPr>
      <w:r w:rsidRPr="00DA3743">
        <w:t>2.</w:t>
      </w:r>
      <w:r w:rsidRPr="00DA3743">
        <w:tab/>
        <w:t>Iġbed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imbagħad</w:t>
      </w:r>
      <w:r w:rsidRPr="00DA3743">
        <w:rPr>
          <w:spacing w:val="-3"/>
        </w:rPr>
        <w:t xml:space="preserve"> </w:t>
      </w:r>
      <w:r w:rsidRPr="00DA3743">
        <w:t>armi</w:t>
      </w:r>
      <w:r w:rsidRPr="00DA3743">
        <w:rPr>
          <w:spacing w:val="-3"/>
        </w:rPr>
        <w:t xml:space="preserve"> </w:t>
      </w:r>
      <w:r w:rsidRPr="00DA3743">
        <w:t>volum</w:t>
      </w:r>
      <w:r w:rsidRPr="00DA3743">
        <w:rPr>
          <w:spacing w:val="-3"/>
        </w:rPr>
        <w:t xml:space="preserve"> </w:t>
      </w:r>
      <w:r w:rsidRPr="00DA3743">
        <w:t>mis-soluzzjoni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sodium</w:t>
      </w:r>
      <w:r w:rsidRPr="00DA3743">
        <w:rPr>
          <w:spacing w:val="-3"/>
        </w:rPr>
        <w:t xml:space="preserve"> </w:t>
      </w:r>
      <w:r w:rsidRPr="00DA3743">
        <w:t>chloride</w:t>
      </w:r>
      <w:r w:rsidRPr="00DA3743">
        <w:rPr>
          <w:spacing w:val="-5"/>
        </w:rPr>
        <w:t xml:space="preserve"> </w:t>
      </w:r>
      <w:r w:rsidRPr="00DA3743">
        <w:t>9</w:t>
      </w:r>
      <w:r w:rsidRPr="00DA3743">
        <w:rPr>
          <w:spacing w:val="-2"/>
        </w:rPr>
        <w:t> mg</w:t>
      </w:r>
      <w:r w:rsidRPr="00DA3743">
        <w:t>/ml</w:t>
      </w:r>
      <w:r w:rsidRPr="00DA3743">
        <w:rPr>
          <w:spacing w:val="-1"/>
        </w:rPr>
        <w:t xml:space="preserve"> </w:t>
      </w:r>
      <w:r w:rsidRPr="00DA3743">
        <w:t>(0.9%)</w:t>
      </w:r>
      <w:r w:rsidRPr="00DA3743">
        <w:rPr>
          <w:spacing w:val="-6"/>
        </w:rPr>
        <w:t xml:space="preserve"> </w:t>
      </w:r>
      <w:r w:rsidRPr="00DA3743">
        <w:t xml:space="preserve">mill-borża tal-infużjoni ta’ 250 mL daqs il-volum ta’ </w:t>
      </w:r>
      <w:r w:rsidR="001D69AE" w:rsidRPr="00DA3743">
        <w:t>WEZENLA</w:t>
      </w:r>
      <w:r w:rsidRPr="00DA3743">
        <w:t xml:space="preserve"> li għandu jiġi miżjud (armi 26 mL ta’ sodium chloride għal kull kunjett ta’ </w:t>
      </w:r>
      <w:r w:rsidR="001D69AE" w:rsidRPr="00DA3743">
        <w:t>WEZENLA</w:t>
      </w:r>
      <w:r w:rsidRPr="00DA3743">
        <w:t xml:space="preserve"> meħtieġ, għal 2 kunjetti armi 52 mL, għal 3</w:t>
      </w:r>
      <w:r w:rsidRPr="00DA3743">
        <w:rPr>
          <w:spacing w:val="-3"/>
        </w:rPr>
        <w:t> </w:t>
      </w:r>
      <w:r w:rsidRPr="00DA3743">
        <w:t>kunjetti</w:t>
      </w:r>
      <w:r w:rsidRPr="00DA3743">
        <w:rPr>
          <w:spacing w:val="-4"/>
        </w:rPr>
        <w:t xml:space="preserve"> </w:t>
      </w:r>
      <w:r w:rsidRPr="00DA3743">
        <w:t>armi</w:t>
      </w:r>
      <w:r w:rsidRPr="00DA3743">
        <w:rPr>
          <w:spacing w:val="-4"/>
        </w:rPr>
        <w:t xml:space="preserve"> </w:t>
      </w:r>
      <w:r w:rsidRPr="00DA3743">
        <w:t>78</w:t>
      </w:r>
      <w:r w:rsidRPr="00DA3743">
        <w:rPr>
          <w:spacing w:val="-4"/>
        </w:rPr>
        <w:t> mL</w:t>
      </w:r>
      <w:r w:rsidRPr="00DA3743">
        <w:t>,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4</w:t>
      </w:r>
      <w:r w:rsidRPr="00DA3743">
        <w:rPr>
          <w:spacing w:val="-3"/>
        </w:rPr>
        <w:t xml:space="preserve"> </w:t>
      </w:r>
      <w:r w:rsidRPr="00DA3743">
        <w:t>kunjetti</w:t>
      </w:r>
      <w:r w:rsidRPr="00DA3743">
        <w:rPr>
          <w:spacing w:val="-4"/>
        </w:rPr>
        <w:t xml:space="preserve"> </w:t>
      </w:r>
      <w:r w:rsidRPr="00DA3743">
        <w:t>armi</w:t>
      </w:r>
      <w:r w:rsidRPr="00DA3743">
        <w:rPr>
          <w:spacing w:val="-4"/>
        </w:rPr>
        <w:t xml:space="preserve"> </w:t>
      </w:r>
      <w:r w:rsidRPr="00DA3743">
        <w:t>104</w:t>
      </w:r>
      <w:r w:rsidRPr="00DA3743">
        <w:rPr>
          <w:spacing w:val="-2"/>
        </w:rPr>
        <w:t> mL</w:t>
      </w:r>
      <w:r w:rsidRPr="00DA3743">
        <w:rPr>
          <w:spacing w:val="-5"/>
        </w:rPr>
        <w:t>)</w:t>
      </w:r>
    </w:p>
    <w:p w14:paraId="1FCA28CD" w14:textId="4F4A80B4" w:rsidR="00297608" w:rsidRPr="00DA3743" w:rsidRDefault="00297608" w:rsidP="006902F7">
      <w:pPr>
        <w:suppressAutoHyphens/>
        <w:ind w:left="567" w:hanging="567"/>
      </w:pPr>
      <w:r w:rsidRPr="00DA3743">
        <w:t>3.</w:t>
      </w:r>
      <w:r w:rsidRPr="00DA3743">
        <w:tab/>
        <w:t>Iġbed</w:t>
      </w:r>
      <w:r w:rsidRPr="00DA3743">
        <w:rPr>
          <w:spacing w:val="-3"/>
        </w:rPr>
        <w:t xml:space="preserve"> </w:t>
      </w:r>
      <w:r w:rsidRPr="00DA3743">
        <w:t>26 mL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="001D69AE" w:rsidRPr="00DA3743">
        <w:t>WEZENLA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kunjett</w:t>
      </w:r>
      <w:r w:rsidRPr="00DA3743">
        <w:rPr>
          <w:spacing w:val="-3"/>
        </w:rPr>
        <w:t xml:space="preserve"> </w:t>
      </w:r>
      <w:r w:rsidRPr="00DA3743">
        <w:t>meħtieġ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żidhom</w:t>
      </w:r>
      <w:r w:rsidRPr="00DA3743">
        <w:rPr>
          <w:spacing w:val="-3"/>
        </w:rPr>
        <w:t xml:space="preserve"> </w:t>
      </w:r>
      <w:r w:rsidRPr="00DA3743">
        <w:t>mal-borża</w:t>
      </w:r>
      <w:r w:rsidRPr="00DA3743">
        <w:rPr>
          <w:spacing w:val="-2"/>
        </w:rPr>
        <w:t xml:space="preserve"> </w:t>
      </w:r>
      <w:r w:rsidRPr="00DA3743">
        <w:t>tal-infużjoni</w:t>
      </w:r>
      <w:r w:rsidRPr="00DA3743">
        <w:rPr>
          <w:spacing w:val="-2"/>
        </w:rPr>
        <w:t xml:space="preserve"> </w:t>
      </w:r>
      <w:r w:rsidRPr="00DA3743">
        <w:t>ta’ 250 mL. Il-volum finali fil-borża tal-infużjoni għandu jkun ta’ 250 mL. Ħallat bil-mod.</w:t>
      </w:r>
    </w:p>
    <w:p w14:paraId="298BF898" w14:textId="77777777" w:rsidR="00297608" w:rsidRPr="00DA3743" w:rsidRDefault="00297608" w:rsidP="006902F7">
      <w:pPr>
        <w:suppressAutoHyphens/>
        <w:ind w:left="567" w:hanging="567"/>
      </w:pPr>
      <w:r w:rsidRPr="00DA3743">
        <w:t>4.</w:t>
      </w:r>
      <w:r w:rsidRPr="00DA3743">
        <w:tab/>
        <w:t>Spezzjona</w:t>
      </w:r>
      <w:r w:rsidRPr="00DA3743">
        <w:rPr>
          <w:spacing w:val="-3"/>
        </w:rPr>
        <w:t xml:space="preserve"> </w:t>
      </w:r>
      <w:r w:rsidRPr="00DA3743">
        <w:t>s-soluzzjoni</w:t>
      </w:r>
      <w:r w:rsidRPr="00DA3743">
        <w:rPr>
          <w:spacing w:val="-3"/>
        </w:rPr>
        <w:t xml:space="preserve"> </w:t>
      </w:r>
      <w:r w:rsidRPr="00DA3743">
        <w:t>dilwita</w:t>
      </w:r>
      <w:r w:rsidRPr="00DA3743">
        <w:rPr>
          <w:spacing w:val="-3"/>
        </w:rPr>
        <w:t xml:space="preserve"> </w:t>
      </w:r>
      <w:r w:rsidRPr="00DA3743">
        <w:t>viżwalment</w:t>
      </w:r>
      <w:r w:rsidRPr="00DA3743">
        <w:rPr>
          <w:spacing w:val="-3"/>
        </w:rPr>
        <w:t xml:space="preserve"> </w:t>
      </w:r>
      <w:r w:rsidRPr="00DA3743">
        <w:t>qabel</w:t>
      </w:r>
      <w:r w:rsidRPr="00DA3743">
        <w:rPr>
          <w:spacing w:val="-3"/>
        </w:rPr>
        <w:t xml:space="preserve"> </w:t>
      </w:r>
      <w:r w:rsidRPr="00DA3743">
        <w:t>l-infużjoni.</w:t>
      </w:r>
      <w:r w:rsidRPr="00DA3743">
        <w:rPr>
          <w:spacing w:val="-3"/>
        </w:rPr>
        <w:t xml:space="preserve"> </w:t>
      </w:r>
      <w:r w:rsidRPr="00DA3743">
        <w:t>Tużax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ikun</w:t>
      </w:r>
      <w:r w:rsidRPr="00DA3743">
        <w:rPr>
          <w:spacing w:val="-3"/>
        </w:rPr>
        <w:t xml:space="preserve"> </w:t>
      </w:r>
      <w:r w:rsidRPr="00DA3743">
        <w:t>osservat</w:t>
      </w:r>
      <w:r w:rsidRPr="00DA3743">
        <w:rPr>
          <w:spacing w:val="-3"/>
        </w:rPr>
        <w:t xml:space="preserve"> </w:t>
      </w:r>
      <w:r w:rsidRPr="00DA3743">
        <w:t>frak</w:t>
      </w:r>
      <w:r w:rsidRPr="00DA3743">
        <w:rPr>
          <w:spacing w:val="-3"/>
        </w:rPr>
        <w:t xml:space="preserve"> </w:t>
      </w:r>
      <w:r w:rsidRPr="00DA3743">
        <w:t>opak li jidher, bidla fil-kulur jew frak barrani.</w:t>
      </w:r>
    </w:p>
    <w:p w14:paraId="79CCBAEE" w14:textId="461D4D4B" w:rsidR="00297608" w:rsidRPr="00DA3743" w:rsidRDefault="00297608" w:rsidP="006902F7">
      <w:pPr>
        <w:suppressAutoHyphens/>
        <w:ind w:left="567" w:hanging="567"/>
      </w:pPr>
      <w:r w:rsidRPr="00DA3743">
        <w:t>5.</w:t>
      </w:r>
      <w:r w:rsidRPr="00DA3743">
        <w:tab/>
        <w:t>Agħti</w:t>
      </w:r>
      <w:r w:rsidRPr="00DA3743">
        <w:rPr>
          <w:spacing w:val="-2"/>
        </w:rPr>
        <w:t xml:space="preserve"> </w:t>
      </w:r>
      <w:r w:rsidRPr="00DA3743">
        <w:t>s-soluzzjoni</w:t>
      </w:r>
      <w:r w:rsidRPr="00DA3743">
        <w:rPr>
          <w:spacing w:val="-3"/>
        </w:rPr>
        <w:t xml:space="preserve"> </w:t>
      </w:r>
      <w:r w:rsidRPr="00DA3743">
        <w:t>dilwita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4"/>
        </w:rPr>
        <w:t xml:space="preserve"> </w:t>
      </w:r>
      <w:r w:rsidRPr="00DA3743">
        <w:t>perijodu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mill-inqas</w:t>
      </w:r>
      <w:r w:rsidRPr="00DA3743">
        <w:rPr>
          <w:spacing w:val="-4"/>
        </w:rPr>
        <w:t xml:space="preserve"> </w:t>
      </w:r>
      <w:r w:rsidRPr="00DA3743">
        <w:t>siegħa.</w:t>
      </w:r>
    </w:p>
    <w:p w14:paraId="3E2C22E3" w14:textId="77777777" w:rsidR="00297608" w:rsidRPr="00DA3743" w:rsidRDefault="00297608" w:rsidP="006902F7">
      <w:pPr>
        <w:suppressAutoHyphens/>
        <w:ind w:left="567" w:hanging="567"/>
      </w:pPr>
      <w:r w:rsidRPr="00DA3743">
        <w:t>6.</w:t>
      </w:r>
      <w:r w:rsidRPr="00DA3743">
        <w:tab/>
        <w:t>Uża</w:t>
      </w:r>
      <w:r w:rsidRPr="00DA3743">
        <w:rPr>
          <w:spacing w:val="-3"/>
        </w:rPr>
        <w:t xml:space="preserve"> </w:t>
      </w:r>
      <w:r w:rsidRPr="00DA3743">
        <w:t>biss</w:t>
      </w:r>
      <w:r w:rsidRPr="00DA3743">
        <w:rPr>
          <w:spacing w:val="-3"/>
        </w:rPr>
        <w:t xml:space="preserve"> </w:t>
      </w:r>
      <w:r w:rsidRPr="00DA3743">
        <w:t>sett</w:t>
      </w:r>
      <w:r w:rsidRPr="00DA3743">
        <w:rPr>
          <w:spacing w:val="-3"/>
        </w:rPr>
        <w:t xml:space="preserve"> </w:t>
      </w:r>
      <w:r w:rsidRPr="00DA3743">
        <w:t>tal-infużjoni</w:t>
      </w:r>
      <w:r w:rsidRPr="00DA3743">
        <w:rPr>
          <w:spacing w:val="-2"/>
        </w:rPr>
        <w:t xml:space="preserve"> </w:t>
      </w:r>
      <w:r w:rsidRPr="00DA3743">
        <w:t>b’filtru</w:t>
      </w:r>
      <w:r w:rsidRPr="00DA3743">
        <w:rPr>
          <w:spacing w:val="-3"/>
        </w:rPr>
        <w:t xml:space="preserve"> </w:t>
      </w:r>
      <w:r w:rsidRPr="00DA3743">
        <w:t>fil-pajp,</w:t>
      </w:r>
      <w:r w:rsidRPr="00DA3743">
        <w:rPr>
          <w:spacing w:val="-2"/>
        </w:rPr>
        <w:t xml:space="preserve"> </w:t>
      </w:r>
      <w:r w:rsidRPr="00DA3743">
        <w:t>sterili,</w:t>
      </w:r>
      <w:r w:rsidRPr="00DA3743">
        <w:rPr>
          <w:spacing w:val="-2"/>
        </w:rPr>
        <w:t xml:space="preserve"> </w:t>
      </w:r>
      <w:r w:rsidRPr="00DA3743">
        <w:t>mhux</w:t>
      </w:r>
      <w:r w:rsidRPr="00DA3743">
        <w:rPr>
          <w:spacing w:val="-2"/>
        </w:rPr>
        <w:t xml:space="preserve"> </w:t>
      </w:r>
      <w:r w:rsidRPr="00DA3743">
        <w:t>piroġeniku,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ftit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xejn</w:t>
      </w:r>
      <w:r w:rsidRPr="00DA3743">
        <w:rPr>
          <w:spacing w:val="-3"/>
        </w:rPr>
        <w:t xml:space="preserve"> </w:t>
      </w:r>
      <w:r w:rsidRPr="00DA3743">
        <w:t>jorbot</w:t>
      </w:r>
      <w:r w:rsidRPr="00DA3743">
        <w:rPr>
          <w:spacing w:val="-3"/>
        </w:rPr>
        <w:t xml:space="preserve"> </w:t>
      </w:r>
      <w:r w:rsidRPr="00DA3743">
        <w:t>proteini (daqs tal-pori ta’ 0.2 mikrometri).</w:t>
      </w:r>
    </w:p>
    <w:p w14:paraId="3E4343FE" w14:textId="77777777" w:rsidR="00297608" w:rsidRPr="00DA3743" w:rsidRDefault="00297608" w:rsidP="006902F7">
      <w:pPr>
        <w:suppressAutoHyphens/>
        <w:ind w:left="567" w:hanging="567"/>
      </w:pPr>
      <w:r w:rsidRPr="00DA3743">
        <w:t>7.</w:t>
      </w:r>
      <w:r w:rsidRPr="00DA3743">
        <w:tab/>
        <w:t>Kull</w:t>
      </w:r>
      <w:r w:rsidRPr="00DA3743">
        <w:rPr>
          <w:spacing w:val="-3"/>
        </w:rPr>
        <w:t xml:space="preserve"> </w:t>
      </w:r>
      <w:r w:rsidRPr="00DA3743">
        <w:t>kunjett</w:t>
      </w:r>
      <w:r w:rsidRPr="00DA3743">
        <w:rPr>
          <w:spacing w:val="-3"/>
        </w:rPr>
        <w:t xml:space="preserve"> </w:t>
      </w:r>
      <w:r w:rsidRPr="00DA3743">
        <w:t>għandu</w:t>
      </w:r>
      <w:r w:rsidRPr="00DA3743">
        <w:rPr>
          <w:spacing w:val="-3"/>
        </w:rPr>
        <w:t xml:space="preserve"> </w:t>
      </w:r>
      <w:r w:rsidRPr="00DA3743">
        <w:t>jintuża</w:t>
      </w:r>
      <w:r w:rsidRPr="00DA3743">
        <w:rPr>
          <w:spacing w:val="-3"/>
        </w:rPr>
        <w:t xml:space="preserve"> </w:t>
      </w:r>
      <w:r w:rsidRPr="00DA3743">
        <w:t>darba</w:t>
      </w:r>
      <w:r w:rsidRPr="00DA3743">
        <w:rPr>
          <w:spacing w:val="-3"/>
        </w:rPr>
        <w:t xml:space="preserve"> </w:t>
      </w:r>
      <w:r w:rsidRPr="00DA3743">
        <w:t>biss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fdal</w:t>
      </w:r>
      <w:r w:rsidRPr="00DA3743">
        <w:rPr>
          <w:spacing w:val="-3"/>
        </w:rPr>
        <w:t xml:space="preserve"> </w:t>
      </w:r>
      <w:r w:rsidRPr="00DA3743">
        <w:t>tal-prodott</w:t>
      </w:r>
      <w:r w:rsidRPr="00DA3743">
        <w:rPr>
          <w:spacing w:val="-3"/>
        </w:rPr>
        <w:t xml:space="preserve"> </w:t>
      </w:r>
      <w:r w:rsidRPr="00DA3743">
        <w:t>mediċinali</w:t>
      </w:r>
      <w:r w:rsidRPr="00DA3743">
        <w:rPr>
          <w:spacing w:val="-1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jkunx</w:t>
      </w:r>
      <w:r w:rsidRPr="00DA3743">
        <w:rPr>
          <w:spacing w:val="-3"/>
        </w:rPr>
        <w:t xml:space="preserve"> </w:t>
      </w:r>
      <w:r w:rsidRPr="00DA3743">
        <w:t>intuża għandu jintrema kif jitolbu l-liġijiet lokali.</w:t>
      </w:r>
    </w:p>
    <w:p w14:paraId="359445D5" w14:textId="77777777" w:rsidR="00297608" w:rsidRPr="00DA3743" w:rsidRDefault="00297608" w:rsidP="006902F7">
      <w:pPr>
        <w:suppressAutoHyphens/>
        <w:rPr>
          <w:spacing w:val="-2"/>
          <w:u w:val="single"/>
        </w:rPr>
      </w:pPr>
    </w:p>
    <w:p w14:paraId="1447DF10" w14:textId="77777777" w:rsidR="00297608" w:rsidRPr="00DA3743" w:rsidRDefault="00297608" w:rsidP="000C3250">
      <w:pPr>
        <w:keepNext/>
        <w:keepLines/>
        <w:suppressAutoHyphens/>
        <w:rPr>
          <w:spacing w:val="-2"/>
          <w:u w:val="single"/>
        </w:rPr>
      </w:pPr>
      <w:r w:rsidRPr="00DA3743">
        <w:rPr>
          <w:spacing w:val="-2"/>
          <w:u w:val="single"/>
        </w:rPr>
        <w:lastRenderedPageBreak/>
        <w:t>Ħażna</w:t>
      </w:r>
    </w:p>
    <w:p w14:paraId="244524C2" w14:textId="77777777" w:rsidR="00297608" w:rsidRPr="00DA3743" w:rsidRDefault="00297608" w:rsidP="000C3250">
      <w:pPr>
        <w:keepNext/>
        <w:keepLines/>
        <w:suppressAutoHyphens/>
      </w:pPr>
    </w:p>
    <w:p w14:paraId="7AF37B63" w14:textId="77777777" w:rsidR="00522956" w:rsidRDefault="00297608" w:rsidP="000C3250">
      <w:pPr>
        <w:keepNext/>
        <w:keepLines/>
        <w:suppressAutoHyphens/>
        <w:rPr>
          <w:ins w:id="19" w:author="Author"/>
          <w:spacing w:val="-3"/>
        </w:rPr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ikun</w:t>
      </w:r>
      <w:r w:rsidRPr="00DA3743">
        <w:rPr>
          <w:spacing w:val="-3"/>
        </w:rPr>
        <w:t xml:space="preserve"> </w:t>
      </w:r>
      <w:r w:rsidRPr="00DA3743">
        <w:t>meħtieġ,</w:t>
      </w:r>
      <w:r w:rsidRPr="00DA3743">
        <w:rPr>
          <w:spacing w:val="-3"/>
        </w:rPr>
        <w:t xml:space="preserve"> </w:t>
      </w:r>
      <w:r w:rsidRPr="00DA3743">
        <w:t>is-soluzzjoni</w:t>
      </w:r>
      <w:r w:rsidRPr="00DA3743">
        <w:rPr>
          <w:spacing w:val="-3"/>
        </w:rPr>
        <w:t xml:space="preserve"> </w:t>
      </w:r>
      <w:r w:rsidRPr="00DA3743">
        <w:t>ddilwita</w:t>
      </w:r>
      <w:r w:rsidRPr="00DA3743">
        <w:rPr>
          <w:spacing w:val="-3"/>
        </w:rPr>
        <w:t xml:space="preserve"> </w:t>
      </w:r>
      <w:r w:rsidRPr="00DA3743">
        <w:t>għall-infużjoni</w:t>
      </w:r>
      <w:r w:rsidRPr="00DA3743">
        <w:rPr>
          <w:spacing w:val="-2"/>
        </w:rPr>
        <w:t xml:space="preserve"> </w:t>
      </w:r>
      <w:r w:rsidRPr="00DA3743">
        <w:t>tista’</w:t>
      </w:r>
      <w:r w:rsidRPr="00DA3743">
        <w:rPr>
          <w:spacing w:val="-3"/>
        </w:rPr>
        <w:t xml:space="preserve"> </w:t>
      </w:r>
      <w:r w:rsidRPr="00DA3743">
        <w:t>tinħażen</w:t>
      </w:r>
      <w:r w:rsidRPr="00DA3743">
        <w:rPr>
          <w:spacing w:val="-3"/>
        </w:rPr>
        <w:t xml:space="preserve"> </w:t>
      </w:r>
      <w:r w:rsidRPr="00DA3743">
        <w:t>f’temperatura</w:t>
      </w:r>
      <w:r w:rsidRPr="00DA3743">
        <w:rPr>
          <w:spacing w:val="-3"/>
        </w:rPr>
        <w:t xml:space="preserve"> </w:t>
      </w:r>
      <w:r w:rsidRPr="00DA3743">
        <w:t>ambjentali.</w:t>
      </w:r>
      <w:r w:rsidRPr="00DA3743">
        <w:rPr>
          <w:spacing w:val="-3"/>
        </w:rPr>
        <w:t xml:space="preserve"> </w:t>
      </w:r>
    </w:p>
    <w:p w14:paraId="088F5B03" w14:textId="77777777" w:rsidR="00772DF8" w:rsidRPr="00DA3743" w:rsidRDefault="00772DF8" w:rsidP="000C3250">
      <w:pPr>
        <w:keepNext/>
        <w:keepLines/>
        <w:suppressAutoHyphens/>
        <w:rPr>
          <w:spacing w:val="-3"/>
        </w:rPr>
      </w:pPr>
    </w:p>
    <w:p w14:paraId="0B9FE5F2" w14:textId="4E7B5B16" w:rsidR="00297608" w:rsidRPr="00DA3743" w:rsidRDefault="00522956" w:rsidP="000C3250">
      <w:pPr>
        <w:keepNext/>
        <w:keepLines/>
        <w:suppressAutoHyphens/>
      </w:pPr>
      <w:r w:rsidRPr="00DA3743">
        <w:t>Wara d-dilwizzjoni, intweriet stabbiltà</w:t>
      </w:r>
      <w:r w:rsidRPr="00DA3743">
        <w:rPr>
          <w:spacing w:val="-6"/>
        </w:rPr>
        <w:t xml:space="preserve"> </w:t>
      </w:r>
      <w:r w:rsidRPr="00DA3743">
        <w:t>kimika</w:t>
      </w:r>
      <w:r w:rsidRPr="00DA3743">
        <w:rPr>
          <w:spacing w:val="-6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fiżika</w:t>
      </w:r>
      <w:r w:rsidRPr="00DA3743">
        <w:rPr>
          <w:spacing w:val="-6"/>
        </w:rPr>
        <w:t xml:space="preserve"> </w:t>
      </w:r>
      <w:r w:rsidRPr="00DA3743">
        <w:t>waqt</w:t>
      </w:r>
      <w:r w:rsidRPr="00DA3743">
        <w:rPr>
          <w:spacing w:val="-5"/>
        </w:rPr>
        <w:t xml:space="preserve"> </w:t>
      </w:r>
      <w:r w:rsidRPr="00DA3743">
        <w:t>l-użu</w:t>
      </w:r>
      <w:r w:rsidRPr="00DA3743">
        <w:rPr>
          <w:spacing w:val="-5"/>
        </w:rPr>
        <w:t xml:space="preserve"> </w:t>
      </w:r>
      <w:r w:rsidRPr="00DA3743">
        <w:t>bejn 0.86 mg/mL u 2.60 mg/mL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ins w:id="20" w:author="Author">
        <w:r w:rsidR="009E3FBB">
          <w:rPr>
            <w:spacing w:val="-6"/>
          </w:rPr>
          <w:t xml:space="preserve">35 jum f’temperatura ta’ </w:t>
        </w:r>
        <w:r w:rsidR="009E3FBB">
          <w:rPr>
            <w:spacing w:val="-5"/>
          </w:rPr>
          <w:t>2</w:t>
        </w:r>
        <w:r w:rsidR="009E3FBB" w:rsidRPr="00DA3743">
          <w:t> </w:t>
        </w:r>
        <w:r w:rsidR="009E3FBB" w:rsidRPr="00DA3743">
          <w:rPr>
            <w:spacing w:val="-2"/>
          </w:rPr>
          <w:t>°C</w:t>
        </w:r>
        <w:r w:rsidR="00B7429C">
          <w:t xml:space="preserve"> sa </w:t>
        </w:r>
        <w:r w:rsidR="009E3FBB">
          <w:rPr>
            <w:spacing w:val="-2"/>
          </w:rPr>
          <w:t>8</w:t>
        </w:r>
        <w:r w:rsidR="009E3FBB" w:rsidRPr="00DA3743">
          <w:rPr>
            <w:spacing w:val="-2"/>
          </w:rPr>
          <w:t> °C</w:t>
        </w:r>
        <w:r w:rsidR="009E3FBB">
          <w:rPr>
            <w:spacing w:val="-2"/>
          </w:rPr>
          <w:t>, segwiti minn 72 siegħa oħra f</w:t>
        </w:r>
        <w:r w:rsidR="00B7429C">
          <w:rPr>
            <w:spacing w:val="-2"/>
          </w:rPr>
          <w:t>’</w:t>
        </w:r>
        <w:r w:rsidR="009E3FBB">
          <w:rPr>
            <w:spacing w:val="-2"/>
          </w:rPr>
          <w:t xml:space="preserve">temperatura </w:t>
        </w:r>
        <w:r w:rsidR="009E3FBB">
          <w:t xml:space="preserve">tal-kamra sa </w:t>
        </w:r>
        <w:r w:rsidR="009E3FBB">
          <w:rPr>
            <w:spacing w:val="-5"/>
          </w:rPr>
          <w:t>3</w:t>
        </w:r>
        <w:r w:rsidR="009E3FBB">
          <w:t>0 </w:t>
        </w:r>
        <w:r w:rsidR="009E3FBB" w:rsidRPr="00DA3743">
          <w:rPr>
            <w:spacing w:val="-2"/>
          </w:rPr>
          <w:t>°C</w:t>
        </w:r>
      </w:ins>
      <w:del w:id="21" w:author="Author">
        <w:r w:rsidRPr="00DA3743" w:rsidDel="009E3FBB">
          <w:delText>24 siegħa</w:delText>
        </w:r>
        <w:r w:rsidRPr="00DA3743" w:rsidDel="009E3FBB">
          <w:rPr>
            <w:spacing w:val="-5"/>
          </w:rPr>
          <w:delText xml:space="preserve"> </w:delText>
        </w:r>
        <w:r w:rsidRPr="00DA3743" w:rsidDel="009E3FBB">
          <w:delText>f’temperatura</w:delText>
        </w:r>
        <w:r w:rsidRPr="00DA3743" w:rsidDel="009E3FBB">
          <w:rPr>
            <w:spacing w:val="-5"/>
          </w:rPr>
          <w:delText xml:space="preserve"> </w:delText>
        </w:r>
        <w:r w:rsidRPr="00DA3743" w:rsidDel="009E3FBB">
          <w:delText>ta’</w:delText>
        </w:r>
        <w:r w:rsidRPr="00DA3743" w:rsidDel="009E3FBB">
          <w:rPr>
            <w:spacing w:val="-4"/>
          </w:rPr>
          <w:delText xml:space="preserve"> </w:delText>
        </w:r>
        <w:r w:rsidRPr="00DA3743" w:rsidDel="009E3FBB">
          <w:delText>15 </w:delText>
        </w:r>
        <w:r w:rsidRPr="00DA3743" w:rsidDel="009E3FBB">
          <w:rPr>
            <w:spacing w:val="-2"/>
          </w:rPr>
          <w:delText>°C</w:delText>
        </w:r>
        <w:r w:rsidRPr="00DA3743" w:rsidDel="009E3FBB">
          <w:delText>-</w:delText>
        </w:r>
        <w:r w:rsidRPr="00DA3743" w:rsidDel="009E3FBB">
          <w:rPr>
            <w:spacing w:val="-2"/>
          </w:rPr>
          <w:delText>25 °C</w:delText>
        </w:r>
      </w:del>
      <w:r w:rsidRPr="00DA3743">
        <w:rPr>
          <w:spacing w:val="-2"/>
        </w:rPr>
        <w:t xml:space="preserve">. Terġax </w:t>
      </w:r>
      <w:ins w:id="22" w:author="Author">
        <w:r w:rsidR="00B7429C">
          <w:rPr>
            <w:spacing w:val="-2"/>
          </w:rPr>
          <w:t>tpoġġi</w:t>
        </w:r>
        <w:r w:rsidR="009E3FBB">
          <w:rPr>
            <w:spacing w:val="-2"/>
          </w:rPr>
          <w:t xml:space="preserve"> s-soluzzjoni </w:t>
        </w:r>
        <w:r w:rsidR="00B7429C">
          <w:rPr>
            <w:spacing w:val="-2"/>
          </w:rPr>
          <w:t>għal</w:t>
        </w:r>
        <w:r w:rsidR="009E3FBB">
          <w:rPr>
            <w:spacing w:val="-2"/>
          </w:rPr>
          <w:t>l-infużjoni dilwita</w:t>
        </w:r>
      </w:ins>
      <w:del w:id="23" w:author="Author">
        <w:r w:rsidRPr="00DA3743" w:rsidDel="009E3FBB">
          <w:rPr>
            <w:spacing w:val="-2"/>
          </w:rPr>
          <w:delText>tagħmlu</w:delText>
        </w:r>
      </w:del>
      <w:r w:rsidRPr="00DA3743">
        <w:rPr>
          <w:spacing w:val="-2"/>
        </w:rPr>
        <w:t xml:space="preserve"> fil-friġġ</w:t>
      </w:r>
      <w:ins w:id="24" w:author="Author">
        <w:r w:rsidR="009E3FBB">
          <w:rPr>
            <w:spacing w:val="-2"/>
          </w:rPr>
          <w:t xml:space="preserve"> ladarba tkun inħażnet fit-temperatura tal-kamra</w:t>
        </w:r>
      </w:ins>
      <w:r w:rsidRPr="00DA3743">
        <w:rPr>
          <w:spacing w:val="-2"/>
        </w:rPr>
        <w:t>.</w:t>
      </w:r>
      <w:r w:rsidR="00297608" w:rsidRPr="00DA3743">
        <w:t xml:space="preserve"> Tagħmilhiex fil</w:t>
      </w:r>
      <w:r w:rsidR="00297608" w:rsidRPr="00DA3743">
        <w:noBreakHyphen/>
      </w:r>
      <w:r w:rsidR="00297608" w:rsidRPr="00DA3743">
        <w:rPr>
          <w:spacing w:val="-2"/>
        </w:rPr>
        <w:t>friża.</w:t>
      </w:r>
      <w:ins w:id="25" w:author="Author">
        <w:r w:rsidR="00BF7540">
          <w:rPr>
            <w:spacing w:val="-2"/>
          </w:rPr>
          <w:t xml:space="preserve"> Is-soluzzjoni għall-infużjoni dilwita għandha tinħażen b’tali mod li tilqa’ mid-dawl. Waqt il-preparazzjoni u l-għoti, is-soluzzjoni għall-infużjoni dilwita tista’ tiġi esposta għad-dawl sa 24</w:t>
        </w:r>
        <w:r w:rsidR="00E31C49">
          <w:rPr>
            <w:spacing w:val="-2"/>
          </w:rPr>
          <w:t> </w:t>
        </w:r>
        <w:r w:rsidR="00BF7540">
          <w:rPr>
            <w:spacing w:val="-2"/>
          </w:rPr>
          <w:t>siegħa.</w:t>
        </w:r>
      </w:ins>
    </w:p>
    <w:p w14:paraId="7AA87BCB" w14:textId="77777777" w:rsidR="00297608" w:rsidRPr="00DA3743" w:rsidRDefault="00297608" w:rsidP="006902F7">
      <w:pPr>
        <w:widowControl w:val="0"/>
        <w:rPr>
          <w:b/>
          <w:bCs/>
        </w:rPr>
      </w:pPr>
    </w:p>
    <w:p w14:paraId="0F18CF36" w14:textId="4953B8EF" w:rsidR="003507B3" w:rsidRPr="00DA3743" w:rsidRDefault="00297608" w:rsidP="006902F7">
      <w:pPr>
        <w:widowControl w:val="0"/>
        <w:jc w:val="center"/>
        <w:rPr>
          <w:b/>
          <w:bCs/>
        </w:rPr>
      </w:pPr>
      <w:r w:rsidRPr="00DA3743">
        <w:rPr>
          <w:b/>
          <w:bCs/>
        </w:rPr>
        <w:br w:type="page"/>
      </w:r>
      <w:r w:rsidR="003507B3" w:rsidRPr="00DA3743">
        <w:rPr>
          <w:b/>
          <w:bCs/>
        </w:rPr>
        <w:lastRenderedPageBreak/>
        <w:t>Fuljett</w:t>
      </w:r>
      <w:r w:rsidR="003507B3" w:rsidRPr="00DA3743">
        <w:rPr>
          <w:b/>
          <w:bCs/>
          <w:spacing w:val="-9"/>
        </w:rPr>
        <w:t xml:space="preserve"> </w:t>
      </w:r>
      <w:r w:rsidR="003507B3" w:rsidRPr="00DA3743">
        <w:rPr>
          <w:b/>
          <w:bCs/>
        </w:rPr>
        <w:t>ta’</w:t>
      </w:r>
      <w:r w:rsidR="003507B3" w:rsidRPr="00DA3743">
        <w:rPr>
          <w:b/>
          <w:bCs/>
          <w:spacing w:val="-8"/>
        </w:rPr>
        <w:t xml:space="preserve"> </w:t>
      </w:r>
      <w:r w:rsidR="003507B3" w:rsidRPr="00DA3743">
        <w:rPr>
          <w:b/>
          <w:bCs/>
        </w:rPr>
        <w:t>tagħrif:</w:t>
      </w:r>
      <w:r w:rsidR="003507B3" w:rsidRPr="00DA3743">
        <w:rPr>
          <w:b/>
          <w:bCs/>
          <w:spacing w:val="-9"/>
        </w:rPr>
        <w:t xml:space="preserve"> </w:t>
      </w:r>
      <w:r w:rsidR="003507B3" w:rsidRPr="00DA3743">
        <w:rPr>
          <w:b/>
          <w:bCs/>
        </w:rPr>
        <w:t>Informazzjoni</w:t>
      </w:r>
      <w:r w:rsidR="003507B3" w:rsidRPr="00DA3743">
        <w:rPr>
          <w:b/>
          <w:bCs/>
          <w:spacing w:val="-9"/>
        </w:rPr>
        <w:t xml:space="preserve"> </w:t>
      </w:r>
      <w:r w:rsidR="003507B3" w:rsidRPr="00DA3743">
        <w:rPr>
          <w:b/>
          <w:bCs/>
        </w:rPr>
        <w:t>għall-</w:t>
      </w:r>
      <w:r w:rsidR="003507B3" w:rsidRPr="00DA3743">
        <w:rPr>
          <w:b/>
          <w:bCs/>
          <w:spacing w:val="-2"/>
        </w:rPr>
        <w:t>utent</w:t>
      </w:r>
    </w:p>
    <w:p w14:paraId="45D1FD92" w14:textId="77777777" w:rsidR="003507B3" w:rsidRPr="00DA3743" w:rsidRDefault="003507B3" w:rsidP="006902F7">
      <w:pPr>
        <w:suppressAutoHyphens/>
        <w:jc w:val="center"/>
        <w:rPr>
          <w:b/>
        </w:rPr>
      </w:pPr>
    </w:p>
    <w:p w14:paraId="23F9914C" w14:textId="597A56DF" w:rsidR="003507B3" w:rsidRPr="00DA3743" w:rsidRDefault="00332AF3" w:rsidP="006902F7">
      <w:pPr>
        <w:suppressAutoHyphens/>
        <w:jc w:val="center"/>
        <w:rPr>
          <w:b/>
        </w:rPr>
      </w:pPr>
      <w:r w:rsidRPr="00DA3743">
        <w:rPr>
          <w:b/>
        </w:rPr>
        <w:t>WEZENLA</w:t>
      </w:r>
      <w:r w:rsidR="003507B3" w:rsidRPr="00DA3743">
        <w:rPr>
          <w:b/>
          <w:spacing w:val="-8"/>
        </w:rPr>
        <w:t xml:space="preserve"> </w:t>
      </w:r>
      <w:r w:rsidR="003507B3" w:rsidRPr="00DA3743">
        <w:rPr>
          <w:b/>
        </w:rPr>
        <w:t>45</w:t>
      </w:r>
      <w:r w:rsidR="003507B3" w:rsidRPr="00DA3743">
        <w:rPr>
          <w:b/>
          <w:spacing w:val="-5"/>
        </w:rPr>
        <w:t> mg</w:t>
      </w:r>
      <w:r w:rsidR="003507B3" w:rsidRPr="00DA3743">
        <w:rPr>
          <w:b/>
          <w:spacing w:val="-6"/>
        </w:rPr>
        <w:t xml:space="preserve"> </w:t>
      </w:r>
      <w:r w:rsidR="003507B3" w:rsidRPr="00DA3743">
        <w:rPr>
          <w:b/>
        </w:rPr>
        <w:t>soluzzjoni</w:t>
      </w:r>
      <w:r w:rsidR="003507B3" w:rsidRPr="00DA3743">
        <w:rPr>
          <w:b/>
          <w:spacing w:val="-6"/>
        </w:rPr>
        <w:t xml:space="preserve"> </w:t>
      </w:r>
      <w:r w:rsidR="003507B3" w:rsidRPr="00DA3743">
        <w:rPr>
          <w:b/>
        </w:rPr>
        <w:t>għall-</w:t>
      </w:r>
      <w:r w:rsidR="003507B3" w:rsidRPr="00DA3743">
        <w:rPr>
          <w:b/>
          <w:spacing w:val="-2"/>
        </w:rPr>
        <w:t>in</w:t>
      </w:r>
      <w:r w:rsidR="00960AAD" w:rsidRPr="00DA3743">
        <w:rPr>
          <w:b/>
          <w:spacing w:val="-2"/>
        </w:rPr>
        <w:t>jezz</w:t>
      </w:r>
      <w:r w:rsidR="003507B3" w:rsidRPr="00DA3743">
        <w:rPr>
          <w:b/>
          <w:spacing w:val="-2"/>
        </w:rPr>
        <w:t>joni</w:t>
      </w:r>
    </w:p>
    <w:p w14:paraId="3847E07C" w14:textId="77777777" w:rsidR="003507B3" w:rsidRPr="00DA3743" w:rsidRDefault="003507B3" w:rsidP="006902F7">
      <w:pPr>
        <w:suppressAutoHyphens/>
        <w:jc w:val="center"/>
      </w:pPr>
      <w:r w:rsidRPr="00DA3743">
        <w:rPr>
          <w:spacing w:val="-2"/>
        </w:rPr>
        <w:t>ustekinumab</w:t>
      </w:r>
    </w:p>
    <w:p w14:paraId="387BC0A6" w14:textId="77777777" w:rsidR="003507B3" w:rsidRPr="00DA3743" w:rsidRDefault="003507B3" w:rsidP="006902F7">
      <w:pPr>
        <w:suppressAutoHyphens/>
      </w:pPr>
    </w:p>
    <w:p w14:paraId="37B2DB04" w14:textId="60DFC086" w:rsidR="006A4369" w:rsidRPr="00DA3743" w:rsidRDefault="00DE6F77" w:rsidP="006902F7">
      <w:r>
        <w:rPr>
          <w:lang w:val="en-US" w:eastAsia="zh-CN"/>
        </w:rPr>
        <w:drawing>
          <wp:inline distT="0" distB="0" distL="0" distR="0" wp14:anchorId="7A1EE2DA" wp14:editId="6791D686">
            <wp:extent cx="179705" cy="179705"/>
            <wp:effectExtent l="0" t="0" r="0" b="0"/>
            <wp:docPr id="7" name="Picture 12" descr="BT_1000x858px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7" descr="BT_1000x858px"/>
                    <pic:cNvPicPr>
                      <a:picLocks noChangeAspect="1" noChangeArrowheads="1"/>
                    </pic:cNvPicPr>
                  </pic:nvPicPr>
                  <pic:blipFill>
                    <a:blip r:embed="rId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9705" cy="1797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6A4369" w:rsidRPr="00DA3743">
        <w:t xml:space="preserve">Dan il-prodott mediċinali huwa suġġett għal monitoraġġ addizzjonali. Dan ser jippermetti identifikazzjoni ta’ malajr ta’ informazzjoni ġdida dwar is-sigurtà. Inti tista’ tgħin billi tirrapporta kwalunkwe effett sekondarju li jista’ jkollok. Ara </w:t>
      </w:r>
      <w:r w:rsidR="006A4369" w:rsidRPr="00DA3743">
        <w:rPr>
          <w:color w:val="000000"/>
        </w:rPr>
        <w:t xml:space="preserve">t-tmiem ta’ </w:t>
      </w:r>
      <w:r w:rsidR="006A4369" w:rsidRPr="00DA3743">
        <w:t>sezzjoni</w:t>
      </w:r>
      <w:r w:rsidR="00541E71" w:rsidRPr="00DA3743">
        <w:t> </w:t>
      </w:r>
      <w:r w:rsidR="006A4369" w:rsidRPr="00DA3743">
        <w:t xml:space="preserve">4 </w:t>
      </w:r>
      <w:r w:rsidR="006A4369" w:rsidRPr="00DA3743">
        <w:rPr>
          <w:color w:val="000000"/>
        </w:rPr>
        <w:t>biex tara</w:t>
      </w:r>
      <w:r w:rsidR="006A4369" w:rsidRPr="00DA3743">
        <w:t xml:space="preserve"> kif </w:t>
      </w:r>
      <w:r w:rsidR="006A4369" w:rsidRPr="00DA3743">
        <w:rPr>
          <w:color w:val="000000"/>
        </w:rPr>
        <w:t>għandek tirrapporta</w:t>
      </w:r>
      <w:r w:rsidR="006A4369" w:rsidRPr="00DA3743">
        <w:t xml:space="preserve"> effetti sekondarji.</w:t>
      </w:r>
    </w:p>
    <w:p w14:paraId="01F96369" w14:textId="77777777" w:rsidR="006A4369" w:rsidRPr="00DA3743" w:rsidRDefault="006A4369" w:rsidP="006902F7">
      <w:pPr>
        <w:suppressAutoHyphens/>
      </w:pPr>
    </w:p>
    <w:p w14:paraId="7E9A84B5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Aqra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sew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dan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il-fuljett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kollu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qabel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tibda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din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il-mediċina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peress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fih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informazzjoni importanti għalik.</w:t>
      </w:r>
    </w:p>
    <w:p w14:paraId="08E1FCE2" w14:textId="77777777" w:rsidR="003507B3" w:rsidRPr="00DA3743" w:rsidRDefault="003507B3" w:rsidP="006902F7">
      <w:pPr>
        <w:keepNext/>
        <w:suppressAutoHyphens/>
        <w:rPr>
          <w:bCs/>
        </w:rPr>
      </w:pPr>
    </w:p>
    <w:p w14:paraId="382892C9" w14:textId="5A13C0A3" w:rsidR="003507B3" w:rsidRPr="00DA3743" w:rsidRDefault="006B1824" w:rsidP="006902F7">
      <w:pPr>
        <w:keepNext/>
        <w:suppressAutoHyphens/>
        <w:rPr>
          <w:b/>
        </w:rPr>
      </w:pPr>
      <w:r w:rsidRPr="00DA3743">
        <w:rPr>
          <w:b/>
        </w:rPr>
        <w:t xml:space="preserve">Dan il-fuljett inkiteb għall-persuna li qed tieħu l-mediċina. Jekk inti l-ġenitur jew il-persuna li tieħu ħsieb u li se tagħti </w:t>
      </w:r>
      <w:r w:rsidR="00332AF3" w:rsidRPr="00DA3743">
        <w:rPr>
          <w:b/>
        </w:rPr>
        <w:t>WEZENLA</w:t>
      </w:r>
      <w:r w:rsidRPr="00DA3743">
        <w:rPr>
          <w:b/>
        </w:rPr>
        <w:t xml:space="preserve"> lit-tifel/tifla, jekk jogħġbok aqra din l-informazzjoni b’attenzjoni.</w:t>
      </w:r>
    </w:p>
    <w:p w14:paraId="0793F2D4" w14:textId="77777777" w:rsidR="003507B3" w:rsidRPr="00DA3743" w:rsidRDefault="003507B3" w:rsidP="006902F7">
      <w:pPr>
        <w:suppressAutoHyphens/>
        <w:ind w:left="567" w:hanging="567"/>
      </w:pPr>
      <w:r w:rsidRPr="00DA3743">
        <w:t>-</w:t>
      </w:r>
      <w:r w:rsidRPr="00DA3743">
        <w:tab/>
        <w:t>Żomm</w:t>
      </w:r>
      <w:r w:rsidRPr="00DA3743">
        <w:rPr>
          <w:spacing w:val="-6"/>
        </w:rPr>
        <w:t xml:space="preserve"> </w:t>
      </w:r>
      <w:r w:rsidRPr="00DA3743">
        <w:t>dan</w:t>
      </w:r>
      <w:r w:rsidRPr="00DA3743">
        <w:rPr>
          <w:spacing w:val="-6"/>
        </w:rPr>
        <w:t xml:space="preserve"> </w:t>
      </w:r>
      <w:r w:rsidRPr="00DA3743">
        <w:t>il-fuljett.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jkollok</w:t>
      </w:r>
      <w:r w:rsidRPr="00DA3743">
        <w:rPr>
          <w:spacing w:val="-6"/>
        </w:rPr>
        <w:t xml:space="preserve"> </w:t>
      </w:r>
      <w:r w:rsidRPr="00DA3743">
        <w:t>bżonn</w:t>
      </w:r>
      <w:r w:rsidRPr="00DA3743">
        <w:rPr>
          <w:spacing w:val="-6"/>
        </w:rPr>
        <w:t xml:space="preserve"> </w:t>
      </w:r>
      <w:r w:rsidRPr="00DA3743">
        <w:t>terġa’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taqrah.</w:t>
      </w:r>
    </w:p>
    <w:p w14:paraId="51D75F45" w14:textId="77777777" w:rsidR="003507B3" w:rsidRPr="00DA3743" w:rsidRDefault="003507B3" w:rsidP="006902F7">
      <w:pPr>
        <w:suppressAutoHyphens/>
        <w:ind w:left="567" w:hanging="567"/>
        <w:rPr>
          <w:spacing w:val="-2"/>
        </w:rPr>
      </w:pPr>
      <w:r w:rsidRPr="00DA3743">
        <w:t>-</w:t>
      </w:r>
      <w:r w:rsidRPr="00DA3743">
        <w:tab/>
        <w:t>Jekk</w:t>
      </w:r>
      <w:r w:rsidRPr="00DA3743">
        <w:rPr>
          <w:spacing w:val="-8"/>
        </w:rPr>
        <w:t xml:space="preserve"> </w:t>
      </w:r>
      <w:r w:rsidRPr="00DA3743">
        <w:t>ikollok</w:t>
      </w:r>
      <w:r w:rsidRPr="00DA3743">
        <w:rPr>
          <w:spacing w:val="-8"/>
        </w:rPr>
        <w:t xml:space="preserve"> </w:t>
      </w:r>
      <w:r w:rsidRPr="00DA3743">
        <w:t>aktar</w:t>
      </w:r>
      <w:r w:rsidRPr="00DA3743">
        <w:rPr>
          <w:spacing w:val="-8"/>
        </w:rPr>
        <w:t xml:space="preserve"> </w:t>
      </w:r>
      <w:r w:rsidRPr="00DA3743">
        <w:t>mistoqsijiet,</w:t>
      </w:r>
      <w:r w:rsidRPr="00DA3743">
        <w:rPr>
          <w:spacing w:val="-7"/>
        </w:rPr>
        <w:t xml:space="preserve"> </w:t>
      </w:r>
      <w:r w:rsidRPr="00DA3743">
        <w:t>staqsi</w:t>
      </w:r>
      <w:r w:rsidRPr="00DA3743">
        <w:rPr>
          <w:spacing w:val="-8"/>
        </w:rPr>
        <w:t xml:space="preserve"> </w:t>
      </w:r>
      <w:r w:rsidRPr="00DA3743">
        <w:t>lit-tabib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lill-ispiżjar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tiegħek.</w:t>
      </w:r>
    </w:p>
    <w:p w14:paraId="4EE7D10B" w14:textId="152B7297" w:rsidR="006B1824" w:rsidRPr="00DA3743" w:rsidRDefault="006B1824" w:rsidP="006902F7">
      <w:pPr>
        <w:suppressAutoHyphens/>
        <w:adjustRightInd w:val="0"/>
        <w:ind w:left="567" w:hanging="567"/>
        <w:rPr>
          <w:rFonts w:eastAsia="Calibri"/>
        </w:rPr>
      </w:pPr>
      <w:r w:rsidRPr="00DA3743">
        <w:rPr>
          <w:rFonts w:eastAsia="Calibri"/>
        </w:rPr>
        <w:t>-</w:t>
      </w:r>
      <w:r w:rsidRPr="00DA3743">
        <w:rPr>
          <w:rFonts w:eastAsia="Calibri"/>
        </w:rPr>
        <w:tab/>
        <w:t xml:space="preserve">Din il-mediċina ġiet mogħtija lilek biss. M’għandekx tgħaddiha lil persuni oħra. Tista’ </w:t>
      </w:r>
      <w:r w:rsidRPr="00DA3743">
        <w:t>tagħmlilhom</w:t>
      </w:r>
      <w:r w:rsidRPr="00DA3743">
        <w:rPr>
          <w:rFonts w:eastAsia="Calibri"/>
        </w:rPr>
        <w:t xml:space="preserve"> il-ħsara, anki jekk ikollhom l-istess sinjali ta’ mard bħal tiegħek.</w:t>
      </w:r>
    </w:p>
    <w:p w14:paraId="4E6EB301" w14:textId="24BC9860" w:rsidR="003507B3" w:rsidRPr="00DA3743" w:rsidRDefault="003507B3" w:rsidP="006902F7">
      <w:pPr>
        <w:suppressAutoHyphens/>
        <w:ind w:left="567" w:hanging="567"/>
      </w:pPr>
      <w:r w:rsidRPr="00DA3743">
        <w:t>-</w:t>
      </w:r>
      <w:r w:rsidRPr="00DA3743">
        <w:tab/>
        <w:t>Jekk</w:t>
      </w:r>
      <w:r w:rsidRPr="00DA3743">
        <w:rPr>
          <w:spacing w:val="-3"/>
        </w:rPr>
        <w:t xml:space="preserve"> </w:t>
      </w:r>
      <w:r w:rsidRPr="00DA3743">
        <w:t>ikollok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effett</w:t>
      </w:r>
      <w:r w:rsidRPr="00DA3743">
        <w:rPr>
          <w:spacing w:val="-3"/>
        </w:rPr>
        <w:t xml:space="preserve"> </w:t>
      </w:r>
      <w:r w:rsidRPr="00DA3743">
        <w:t>sekondarju</w:t>
      </w:r>
      <w:r w:rsidRPr="00DA3743">
        <w:rPr>
          <w:spacing w:val="-3"/>
        </w:rPr>
        <w:t xml:space="preserve"> </w:t>
      </w:r>
      <w:r w:rsidRPr="00DA3743">
        <w:t>kellem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lill-ispiżjar</w:t>
      </w:r>
      <w:r w:rsidRPr="00DA3743">
        <w:rPr>
          <w:spacing w:val="-3"/>
        </w:rPr>
        <w:t xml:space="preserve"> </w:t>
      </w:r>
      <w:r w:rsidRPr="00DA3743">
        <w:t>tiegħek.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jinkludi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effett sekondarju possibbli li mhuwiex elenkat f’dan il-fuljett. Ara sezzjoni</w:t>
      </w:r>
      <w:r w:rsidR="004F3189" w:rsidRPr="00DA3743">
        <w:t> </w:t>
      </w:r>
      <w:r w:rsidRPr="00DA3743">
        <w:t>4.</w:t>
      </w:r>
    </w:p>
    <w:p w14:paraId="07D61E82" w14:textId="77777777" w:rsidR="003507B3" w:rsidRPr="00DA3743" w:rsidRDefault="003507B3" w:rsidP="006902F7">
      <w:pPr>
        <w:suppressAutoHyphens/>
      </w:pPr>
    </w:p>
    <w:p w14:paraId="3C5D1F58" w14:textId="77777777" w:rsidR="003507B3" w:rsidRPr="00DA3743" w:rsidRDefault="003507B3" w:rsidP="006902F7">
      <w:pPr>
        <w:keepNext/>
        <w:suppressAutoHyphens/>
        <w:rPr>
          <w:b/>
          <w:bCs/>
          <w:spacing w:val="-2"/>
        </w:rPr>
      </w:pPr>
      <w:r w:rsidRPr="00DA3743">
        <w:rPr>
          <w:b/>
          <w:bCs/>
        </w:rPr>
        <w:t>F’dan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il-</w:t>
      </w:r>
      <w:r w:rsidRPr="00DA3743">
        <w:rPr>
          <w:b/>
          <w:bCs/>
          <w:spacing w:val="-2"/>
        </w:rPr>
        <w:t>fuljett:</w:t>
      </w:r>
    </w:p>
    <w:p w14:paraId="302377C8" w14:textId="77777777" w:rsidR="00AC0CB7" w:rsidRPr="00DA3743" w:rsidRDefault="00AC0CB7" w:rsidP="006902F7">
      <w:pPr>
        <w:keepNext/>
        <w:suppressAutoHyphens/>
      </w:pPr>
    </w:p>
    <w:p w14:paraId="5B883CB2" w14:textId="12EBE1A4" w:rsidR="003507B3" w:rsidRPr="00DA3743" w:rsidRDefault="003507B3" w:rsidP="006902F7">
      <w:pPr>
        <w:numPr>
          <w:ilvl w:val="0"/>
          <w:numId w:val="39"/>
        </w:numPr>
        <w:suppressAutoHyphens/>
        <w:ind w:left="567" w:hanging="567"/>
      </w:pPr>
      <w:r w:rsidRPr="00DA3743">
        <w:t>X’inhu</w:t>
      </w:r>
      <w:r w:rsidRPr="00DA3743">
        <w:rPr>
          <w:spacing w:val="-6"/>
        </w:rPr>
        <w:t xml:space="preserve"> </w:t>
      </w:r>
      <w:r w:rsidR="00332AF3" w:rsidRPr="00DA3743">
        <w:t>WEZENLA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għalxiex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jintuża</w:t>
      </w:r>
    </w:p>
    <w:p w14:paraId="148D6EAE" w14:textId="63769096" w:rsidR="003507B3" w:rsidRPr="00DA3743" w:rsidRDefault="003507B3" w:rsidP="006902F7">
      <w:pPr>
        <w:numPr>
          <w:ilvl w:val="0"/>
          <w:numId w:val="39"/>
        </w:numPr>
        <w:suppressAutoHyphens/>
        <w:ind w:left="567" w:hanging="567"/>
      </w:pPr>
      <w:r w:rsidRPr="00DA3743">
        <w:t>X’għandek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4"/>
        </w:rPr>
        <w:t xml:space="preserve"> </w:t>
      </w:r>
      <w:r w:rsidRPr="00DA3743">
        <w:t>taf</w:t>
      </w:r>
      <w:r w:rsidRPr="00DA3743">
        <w:rPr>
          <w:spacing w:val="-4"/>
        </w:rPr>
        <w:t xml:space="preserve"> </w:t>
      </w:r>
      <w:r w:rsidRPr="00DA3743">
        <w:t>qabel</w:t>
      </w:r>
      <w:r w:rsidRPr="00DA3743">
        <w:rPr>
          <w:spacing w:val="-4"/>
        </w:rPr>
        <w:t xml:space="preserve"> </w:t>
      </w:r>
      <w:r w:rsidRPr="00DA3743">
        <w:t>ma</w:t>
      </w:r>
      <w:r w:rsidRPr="00DA3743">
        <w:rPr>
          <w:spacing w:val="-4"/>
        </w:rPr>
        <w:t xml:space="preserve"> </w:t>
      </w:r>
      <w:r w:rsidRPr="00DA3743">
        <w:t>tuża</w:t>
      </w:r>
      <w:r w:rsidRPr="00DA3743">
        <w:rPr>
          <w:spacing w:val="-4"/>
        </w:rPr>
        <w:t xml:space="preserve"> </w:t>
      </w:r>
      <w:r w:rsidR="00332AF3" w:rsidRPr="00DA3743">
        <w:rPr>
          <w:spacing w:val="-2"/>
        </w:rPr>
        <w:t>WEZENLA</w:t>
      </w:r>
    </w:p>
    <w:p w14:paraId="10DBBFE9" w14:textId="497CF822" w:rsidR="003507B3" w:rsidRPr="00DA3743" w:rsidRDefault="003507B3" w:rsidP="006902F7">
      <w:pPr>
        <w:numPr>
          <w:ilvl w:val="0"/>
          <w:numId w:val="39"/>
        </w:numPr>
        <w:suppressAutoHyphens/>
        <w:ind w:left="567" w:hanging="567"/>
      </w:pPr>
      <w:r w:rsidRPr="00DA3743">
        <w:t>Kif</w:t>
      </w:r>
      <w:r w:rsidRPr="00DA3743">
        <w:rPr>
          <w:spacing w:val="-5"/>
        </w:rPr>
        <w:t xml:space="preserve"> </w:t>
      </w:r>
      <w:r w:rsidR="00796E3E" w:rsidRPr="00DA3743">
        <w:t xml:space="preserve">għandek tuża </w:t>
      </w:r>
      <w:r w:rsidR="00332AF3" w:rsidRPr="00DA3743">
        <w:rPr>
          <w:spacing w:val="-2"/>
        </w:rPr>
        <w:t>WEZENLA</w:t>
      </w:r>
    </w:p>
    <w:p w14:paraId="595E180C" w14:textId="30421720" w:rsidR="003507B3" w:rsidRPr="00DA3743" w:rsidRDefault="003507B3" w:rsidP="006902F7">
      <w:pPr>
        <w:numPr>
          <w:ilvl w:val="0"/>
          <w:numId w:val="39"/>
        </w:numPr>
        <w:suppressAutoHyphens/>
        <w:ind w:left="567" w:hanging="567"/>
      </w:pPr>
      <w:r w:rsidRPr="00DA3743">
        <w:t>Effetti</w:t>
      </w:r>
      <w:r w:rsidRPr="00DA3743">
        <w:rPr>
          <w:spacing w:val="-9"/>
        </w:rPr>
        <w:t xml:space="preserve"> </w:t>
      </w:r>
      <w:r w:rsidRPr="00DA3743">
        <w:t>sekondarji</w:t>
      </w:r>
      <w:r w:rsidRPr="00DA3743">
        <w:rPr>
          <w:spacing w:val="-8"/>
        </w:rPr>
        <w:t xml:space="preserve"> </w:t>
      </w:r>
      <w:r w:rsidRPr="00DA3743">
        <w:rPr>
          <w:spacing w:val="-2"/>
        </w:rPr>
        <w:t>possibbli</w:t>
      </w:r>
    </w:p>
    <w:p w14:paraId="09CD6C5D" w14:textId="17519BC5" w:rsidR="003507B3" w:rsidRPr="00DA3743" w:rsidRDefault="003507B3" w:rsidP="006902F7">
      <w:pPr>
        <w:numPr>
          <w:ilvl w:val="0"/>
          <w:numId w:val="39"/>
        </w:numPr>
        <w:suppressAutoHyphens/>
        <w:ind w:left="567" w:hanging="567"/>
      </w:pPr>
      <w:r w:rsidRPr="00DA3743">
        <w:t>Kif</w:t>
      </w:r>
      <w:r w:rsidRPr="00DA3743">
        <w:rPr>
          <w:spacing w:val="-4"/>
        </w:rPr>
        <w:t xml:space="preserve"> </w:t>
      </w:r>
      <w:r w:rsidRPr="00DA3743">
        <w:t>taħżen</w:t>
      </w:r>
      <w:r w:rsidRPr="00DA3743">
        <w:rPr>
          <w:spacing w:val="-3"/>
        </w:rPr>
        <w:t xml:space="preserve"> </w:t>
      </w:r>
      <w:r w:rsidR="00332AF3" w:rsidRPr="00DA3743">
        <w:rPr>
          <w:spacing w:val="-2"/>
        </w:rPr>
        <w:t>WEZENLA</w:t>
      </w:r>
    </w:p>
    <w:p w14:paraId="28C2E3C2" w14:textId="65DF12AB" w:rsidR="003507B3" w:rsidRPr="00DA3743" w:rsidRDefault="003507B3" w:rsidP="006902F7">
      <w:pPr>
        <w:numPr>
          <w:ilvl w:val="0"/>
          <w:numId w:val="39"/>
        </w:numPr>
        <w:suppressAutoHyphens/>
        <w:ind w:left="567" w:hanging="567"/>
      </w:pPr>
      <w:r w:rsidRPr="00DA3743">
        <w:t>Kontenut</w:t>
      </w:r>
      <w:r w:rsidRPr="00DA3743">
        <w:rPr>
          <w:spacing w:val="-9"/>
        </w:rPr>
        <w:t xml:space="preserve"> </w:t>
      </w:r>
      <w:r w:rsidRPr="00DA3743">
        <w:t>tal-pakkett</w:t>
      </w:r>
      <w:r w:rsidRPr="00DA3743">
        <w:rPr>
          <w:spacing w:val="-9"/>
        </w:rPr>
        <w:t xml:space="preserve"> </w:t>
      </w:r>
      <w:r w:rsidRPr="00DA3743">
        <w:t>u</w:t>
      </w:r>
      <w:r w:rsidRPr="00DA3743">
        <w:rPr>
          <w:spacing w:val="-9"/>
        </w:rPr>
        <w:t xml:space="preserve"> </w:t>
      </w:r>
      <w:r w:rsidRPr="00DA3743">
        <w:t>informazzjoni</w:t>
      </w:r>
      <w:r w:rsidRPr="00DA3743">
        <w:rPr>
          <w:spacing w:val="-8"/>
        </w:rPr>
        <w:t xml:space="preserve"> </w:t>
      </w:r>
      <w:r w:rsidRPr="00DA3743">
        <w:rPr>
          <w:spacing w:val="-4"/>
        </w:rPr>
        <w:t>oħra</w:t>
      </w:r>
    </w:p>
    <w:p w14:paraId="57A85740" w14:textId="77777777" w:rsidR="003507B3" w:rsidRPr="00DA3743" w:rsidRDefault="003507B3" w:rsidP="006902F7">
      <w:pPr>
        <w:suppressAutoHyphens/>
      </w:pPr>
    </w:p>
    <w:p w14:paraId="702820EB" w14:textId="77777777" w:rsidR="003507B3" w:rsidRPr="00DA3743" w:rsidRDefault="003507B3" w:rsidP="006902F7">
      <w:pPr>
        <w:suppressAutoHyphens/>
      </w:pPr>
    </w:p>
    <w:p w14:paraId="4E83BC13" w14:textId="745F3D01" w:rsidR="003507B3" w:rsidRPr="00DA3743" w:rsidRDefault="003507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1.</w:t>
      </w:r>
      <w:r w:rsidRPr="00DA3743">
        <w:rPr>
          <w:b/>
          <w:bCs/>
        </w:rPr>
        <w:tab/>
        <w:t>X’inhu</w:t>
      </w:r>
      <w:r w:rsidRPr="00DA3743">
        <w:rPr>
          <w:b/>
          <w:bCs/>
          <w:spacing w:val="-9"/>
        </w:rPr>
        <w:t xml:space="preserve"> </w:t>
      </w:r>
      <w:r w:rsidR="00332AF3" w:rsidRPr="00DA3743">
        <w:rPr>
          <w:b/>
          <w:bCs/>
        </w:rPr>
        <w:t>WEZENLA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għalxiex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 xml:space="preserve">jintuża </w:t>
      </w:r>
    </w:p>
    <w:p w14:paraId="2ED3038A" w14:textId="77777777" w:rsidR="003507B3" w:rsidRPr="00DA3743" w:rsidRDefault="003507B3" w:rsidP="006902F7">
      <w:pPr>
        <w:keepNext/>
        <w:suppressAutoHyphens/>
      </w:pPr>
    </w:p>
    <w:p w14:paraId="703B886A" w14:textId="1582723C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X’inhu </w:t>
      </w:r>
      <w:r w:rsidR="00332AF3" w:rsidRPr="00DA3743">
        <w:rPr>
          <w:b/>
          <w:bCs/>
        </w:rPr>
        <w:t>WEZENLA</w:t>
      </w:r>
    </w:p>
    <w:p w14:paraId="36ED4F0F" w14:textId="6B0D7001" w:rsidR="003507B3" w:rsidRPr="00DA3743" w:rsidRDefault="00332AF3" w:rsidP="006902F7">
      <w:pPr>
        <w:suppressAutoHyphens/>
      </w:pPr>
      <w:r w:rsidRPr="00DA3743">
        <w:t>WEZENLA</w:t>
      </w:r>
      <w:r w:rsidR="003507B3" w:rsidRPr="00DA3743">
        <w:rPr>
          <w:spacing w:val="-3"/>
        </w:rPr>
        <w:t xml:space="preserve"> </w:t>
      </w:r>
      <w:r w:rsidR="003507B3" w:rsidRPr="00DA3743">
        <w:t>fih</w:t>
      </w:r>
      <w:r w:rsidR="003507B3" w:rsidRPr="00DA3743">
        <w:rPr>
          <w:spacing w:val="-3"/>
        </w:rPr>
        <w:t xml:space="preserve"> </w:t>
      </w:r>
      <w:r w:rsidR="003507B3" w:rsidRPr="00DA3743">
        <w:t>is-sustanza</w:t>
      </w:r>
      <w:r w:rsidR="003507B3" w:rsidRPr="00DA3743">
        <w:rPr>
          <w:spacing w:val="-3"/>
        </w:rPr>
        <w:t xml:space="preserve"> </w:t>
      </w:r>
      <w:r w:rsidR="003507B3" w:rsidRPr="00DA3743">
        <w:t>attiva</w:t>
      </w:r>
      <w:r w:rsidR="003507B3" w:rsidRPr="00DA3743">
        <w:rPr>
          <w:spacing w:val="-3"/>
        </w:rPr>
        <w:t xml:space="preserve"> </w:t>
      </w:r>
      <w:r w:rsidR="003507B3" w:rsidRPr="00DA3743">
        <w:t>‘ustekinumab’</w:t>
      </w:r>
      <w:r w:rsidR="003507B3" w:rsidRPr="00DA3743">
        <w:rPr>
          <w:spacing w:val="-3"/>
        </w:rPr>
        <w:t xml:space="preserve"> </w:t>
      </w:r>
      <w:r w:rsidR="003507B3" w:rsidRPr="00DA3743">
        <w:t>li</w:t>
      </w:r>
      <w:r w:rsidR="003507B3" w:rsidRPr="00DA3743">
        <w:rPr>
          <w:spacing w:val="-3"/>
        </w:rPr>
        <w:t xml:space="preserve"> </w:t>
      </w:r>
      <w:r w:rsidR="003507B3" w:rsidRPr="00DA3743">
        <w:t>huwa</w:t>
      </w:r>
      <w:r w:rsidR="003507B3" w:rsidRPr="00DA3743">
        <w:rPr>
          <w:spacing w:val="-3"/>
        </w:rPr>
        <w:t xml:space="preserve"> </w:t>
      </w:r>
      <w:r w:rsidR="003507B3" w:rsidRPr="00DA3743">
        <w:t>antikorp</w:t>
      </w:r>
      <w:r w:rsidR="003507B3" w:rsidRPr="00DA3743">
        <w:rPr>
          <w:spacing w:val="-3"/>
        </w:rPr>
        <w:t xml:space="preserve"> </w:t>
      </w:r>
      <w:r w:rsidR="003507B3" w:rsidRPr="00DA3743">
        <w:t>monoklonali.</w:t>
      </w:r>
      <w:r w:rsidR="003507B3" w:rsidRPr="00DA3743">
        <w:rPr>
          <w:spacing w:val="-3"/>
        </w:rPr>
        <w:t xml:space="preserve"> </w:t>
      </w:r>
      <w:r w:rsidR="003507B3" w:rsidRPr="00DA3743">
        <w:t>Antikorpi</w:t>
      </w:r>
      <w:r w:rsidR="003507B3" w:rsidRPr="00DA3743">
        <w:rPr>
          <w:spacing w:val="-3"/>
        </w:rPr>
        <w:t xml:space="preserve"> </w:t>
      </w:r>
      <w:r w:rsidR="003507B3" w:rsidRPr="00DA3743">
        <w:t>monoklonali huma proteini li jagħrfu u jeħlu speċifikament ma’ ċerti proteini fil-ġisem.</w:t>
      </w:r>
    </w:p>
    <w:p w14:paraId="48FEB25D" w14:textId="77777777" w:rsidR="003507B3" w:rsidRPr="00DA3743" w:rsidRDefault="003507B3" w:rsidP="006902F7">
      <w:pPr>
        <w:suppressAutoHyphens/>
      </w:pPr>
    </w:p>
    <w:p w14:paraId="6E0D714D" w14:textId="67A59A37" w:rsidR="003507B3" w:rsidRPr="00DA3743" w:rsidRDefault="00332AF3" w:rsidP="006902F7">
      <w:pPr>
        <w:suppressAutoHyphens/>
      </w:pPr>
      <w:r w:rsidRPr="00DA3743">
        <w:t>WEZENLA</w:t>
      </w:r>
      <w:r w:rsidR="003507B3" w:rsidRPr="00DA3743">
        <w:rPr>
          <w:spacing w:val="-4"/>
        </w:rPr>
        <w:t xml:space="preserve"> </w:t>
      </w:r>
      <w:r w:rsidR="003507B3" w:rsidRPr="00DA3743">
        <w:t>huwa</w:t>
      </w:r>
      <w:r w:rsidR="003507B3" w:rsidRPr="00DA3743">
        <w:rPr>
          <w:spacing w:val="-4"/>
        </w:rPr>
        <w:t xml:space="preserve"> </w:t>
      </w:r>
      <w:r w:rsidR="003507B3" w:rsidRPr="00DA3743">
        <w:t>wieħed</w:t>
      </w:r>
      <w:r w:rsidR="003507B3" w:rsidRPr="00DA3743">
        <w:rPr>
          <w:spacing w:val="-3"/>
        </w:rPr>
        <w:t xml:space="preserve"> </w:t>
      </w:r>
      <w:r w:rsidR="003507B3" w:rsidRPr="00DA3743">
        <w:t>minn</w:t>
      </w:r>
      <w:r w:rsidR="003507B3" w:rsidRPr="00DA3743">
        <w:rPr>
          <w:spacing w:val="-4"/>
        </w:rPr>
        <w:t xml:space="preserve"> </w:t>
      </w:r>
      <w:r w:rsidR="003507B3" w:rsidRPr="00DA3743">
        <w:t>grupp</w:t>
      </w:r>
      <w:r w:rsidR="003507B3" w:rsidRPr="00DA3743">
        <w:rPr>
          <w:spacing w:val="-4"/>
        </w:rPr>
        <w:t xml:space="preserve"> </w:t>
      </w:r>
      <w:r w:rsidR="003507B3" w:rsidRPr="00DA3743">
        <w:t>ta’</w:t>
      </w:r>
      <w:r w:rsidR="003507B3" w:rsidRPr="00DA3743">
        <w:rPr>
          <w:spacing w:val="-4"/>
        </w:rPr>
        <w:t xml:space="preserve"> </w:t>
      </w:r>
      <w:r w:rsidR="003507B3" w:rsidRPr="00DA3743">
        <w:t>mediċini</w:t>
      </w:r>
      <w:r w:rsidR="003507B3" w:rsidRPr="00DA3743">
        <w:rPr>
          <w:spacing w:val="-4"/>
        </w:rPr>
        <w:t xml:space="preserve"> </w:t>
      </w:r>
      <w:r w:rsidR="003507B3" w:rsidRPr="00DA3743">
        <w:t>msejħa</w:t>
      </w:r>
      <w:r w:rsidR="003507B3" w:rsidRPr="00DA3743">
        <w:rPr>
          <w:spacing w:val="-4"/>
        </w:rPr>
        <w:t xml:space="preserve"> </w:t>
      </w:r>
      <w:r w:rsidR="003507B3" w:rsidRPr="00DA3743">
        <w:t>‘immunosoppressanti’.</w:t>
      </w:r>
      <w:r w:rsidR="003507B3" w:rsidRPr="00DA3743">
        <w:rPr>
          <w:spacing w:val="-4"/>
        </w:rPr>
        <w:t xml:space="preserve"> </w:t>
      </w:r>
      <w:r w:rsidR="003507B3" w:rsidRPr="00DA3743">
        <w:t>Dawn</w:t>
      </w:r>
      <w:r w:rsidR="003507B3" w:rsidRPr="00DA3743">
        <w:rPr>
          <w:spacing w:val="-4"/>
        </w:rPr>
        <w:t xml:space="preserve"> </w:t>
      </w:r>
      <w:r w:rsidR="003507B3" w:rsidRPr="00DA3743">
        <w:t>il-mediċini jaħdmu billi jdgħajfu parti mis-sistema immuni.</w:t>
      </w:r>
    </w:p>
    <w:p w14:paraId="14C076CF" w14:textId="77777777" w:rsidR="003507B3" w:rsidRPr="00DA3743" w:rsidRDefault="003507B3" w:rsidP="006902F7">
      <w:pPr>
        <w:suppressAutoHyphens/>
      </w:pPr>
    </w:p>
    <w:p w14:paraId="369AA2F7" w14:textId="22ABCD44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Għalxiex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jintuża</w:t>
      </w:r>
      <w:r w:rsidRPr="00DA3743">
        <w:rPr>
          <w:b/>
          <w:bCs/>
          <w:spacing w:val="-8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656AA74F" w14:textId="5CE0A3B5" w:rsidR="003507B3" w:rsidRPr="00DA3743" w:rsidRDefault="00332AF3" w:rsidP="006902F7">
      <w:pPr>
        <w:keepNext/>
        <w:suppressAutoHyphens/>
      </w:pPr>
      <w:r w:rsidRPr="00DA3743">
        <w:t>WEZENLA</w:t>
      </w:r>
      <w:r w:rsidR="003507B3" w:rsidRPr="00DA3743">
        <w:rPr>
          <w:spacing w:val="-9"/>
        </w:rPr>
        <w:t xml:space="preserve"> </w:t>
      </w:r>
      <w:r w:rsidR="003507B3" w:rsidRPr="00DA3743">
        <w:t>jintuża</w:t>
      </w:r>
      <w:r w:rsidR="003507B3" w:rsidRPr="00DA3743">
        <w:rPr>
          <w:spacing w:val="-7"/>
        </w:rPr>
        <w:t xml:space="preserve"> </w:t>
      </w:r>
      <w:r w:rsidR="003507B3" w:rsidRPr="00DA3743">
        <w:t>biex</w:t>
      </w:r>
      <w:r w:rsidR="003507B3" w:rsidRPr="00DA3743">
        <w:rPr>
          <w:spacing w:val="-7"/>
        </w:rPr>
        <w:t xml:space="preserve"> </w:t>
      </w:r>
      <w:r w:rsidR="003507B3" w:rsidRPr="00DA3743">
        <w:t>jittratta</w:t>
      </w:r>
      <w:r w:rsidR="003507B3" w:rsidRPr="00DA3743">
        <w:rPr>
          <w:spacing w:val="-9"/>
        </w:rPr>
        <w:t xml:space="preserve"> </w:t>
      </w:r>
      <w:r w:rsidR="003507B3" w:rsidRPr="00DA3743">
        <w:t>l-mard</w:t>
      </w:r>
      <w:r w:rsidR="003507B3" w:rsidRPr="00DA3743">
        <w:rPr>
          <w:spacing w:val="-7"/>
        </w:rPr>
        <w:t xml:space="preserve"> </w:t>
      </w:r>
      <w:r w:rsidR="003507B3" w:rsidRPr="00DA3743">
        <w:t>infjammatorju</w:t>
      </w:r>
      <w:r w:rsidR="003507B3" w:rsidRPr="00DA3743">
        <w:rPr>
          <w:spacing w:val="-7"/>
        </w:rPr>
        <w:t xml:space="preserve"> </w:t>
      </w:r>
      <w:r w:rsidR="003507B3" w:rsidRPr="00DA3743">
        <w:t>li</w:t>
      </w:r>
      <w:r w:rsidR="003507B3" w:rsidRPr="00DA3743">
        <w:rPr>
          <w:spacing w:val="-6"/>
        </w:rPr>
        <w:t xml:space="preserve"> </w:t>
      </w:r>
      <w:r w:rsidR="003507B3" w:rsidRPr="00DA3743">
        <w:rPr>
          <w:spacing w:val="-4"/>
        </w:rPr>
        <w:t>ġej:</w:t>
      </w:r>
    </w:p>
    <w:p w14:paraId="65BA4F43" w14:textId="678301BE" w:rsidR="006B1824" w:rsidRPr="00DA3743" w:rsidRDefault="006B1824" w:rsidP="006902F7">
      <w:pPr>
        <w:numPr>
          <w:ilvl w:val="1"/>
          <w:numId w:val="40"/>
        </w:numPr>
        <w:suppressAutoHyphens/>
        <w:ind w:left="567" w:hanging="567"/>
      </w:pPr>
      <w:r w:rsidRPr="00DA3743">
        <w:t>Psorijasi tal-plakka - fl-adulti u fit-tfal b’età ta’ 6</w:t>
      </w:r>
      <w:r w:rsidR="00AC0CB7" w:rsidRPr="00DA3743">
        <w:t> </w:t>
      </w:r>
      <w:r w:rsidRPr="00DA3743">
        <w:t>snin u aktar</w:t>
      </w:r>
    </w:p>
    <w:p w14:paraId="188612D1" w14:textId="27E6C179" w:rsidR="006B1824" w:rsidRPr="00DA3743" w:rsidRDefault="006B1824" w:rsidP="006902F7">
      <w:pPr>
        <w:numPr>
          <w:ilvl w:val="1"/>
          <w:numId w:val="40"/>
        </w:numPr>
        <w:suppressAutoHyphens/>
        <w:ind w:left="567" w:hanging="567"/>
      </w:pPr>
      <w:r w:rsidRPr="00DA3743">
        <w:t>Artrite psorjatika - fl-adulti</w:t>
      </w:r>
    </w:p>
    <w:p w14:paraId="47A169C6" w14:textId="58319269" w:rsidR="003507B3" w:rsidRPr="00DA3743" w:rsidRDefault="006B1824" w:rsidP="006902F7">
      <w:pPr>
        <w:numPr>
          <w:ilvl w:val="1"/>
          <w:numId w:val="40"/>
        </w:numPr>
        <w:suppressAutoHyphens/>
        <w:ind w:left="567" w:hanging="567"/>
      </w:pPr>
      <w:r w:rsidRPr="00DA3743">
        <w:t>Marda moderata sa severa ta’ Crohn - fl-adulti</w:t>
      </w:r>
      <w:r w:rsidR="00363030" w:rsidRPr="00DA5C0D">
        <w:t xml:space="preserve"> u fit-tfal li jiżnu mill-inqas 40 kg</w:t>
      </w:r>
    </w:p>
    <w:p w14:paraId="0A52E574" w14:textId="77777777" w:rsidR="003507B3" w:rsidRPr="00DA3743" w:rsidRDefault="003507B3" w:rsidP="006902F7">
      <w:pPr>
        <w:suppressAutoHyphens/>
      </w:pPr>
    </w:p>
    <w:p w14:paraId="3270C361" w14:textId="77777777" w:rsidR="006B1824" w:rsidRPr="00DA3743" w:rsidRDefault="006B182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Psorijasi tal-plakka</w:t>
      </w:r>
    </w:p>
    <w:p w14:paraId="4120C028" w14:textId="0C0F94E9" w:rsidR="006B1824" w:rsidRPr="00DA3743" w:rsidRDefault="006B1824" w:rsidP="006902F7">
      <w:pPr>
        <w:suppressAutoHyphens/>
      </w:pPr>
      <w:r w:rsidRPr="00DA3743">
        <w:t>Psorijasi bil-qoxra hi kundizzjoni tal-ġilda li tikkawża infjammazzjoni li taffettwa l-ġilda u d-dwiefer.</w:t>
      </w:r>
      <w:r w:rsidR="001C0340" w:rsidRPr="00DA3743">
        <w:t xml:space="preserve"> </w:t>
      </w:r>
      <w:r w:rsidR="00332AF3" w:rsidRPr="00DA3743">
        <w:t>WEZENLA</w:t>
      </w:r>
      <w:r w:rsidRPr="00DA3743">
        <w:t xml:space="preserve"> se jnaqqas l-infjammazzjoni u sinjali oħra tal-marda.</w:t>
      </w:r>
    </w:p>
    <w:p w14:paraId="4F21B8B9" w14:textId="77777777" w:rsidR="006B1824" w:rsidRPr="00DA3743" w:rsidRDefault="006B1824" w:rsidP="006902F7">
      <w:pPr>
        <w:suppressAutoHyphens/>
      </w:pPr>
    </w:p>
    <w:p w14:paraId="4FBEEC0F" w14:textId="74536E45" w:rsidR="006B1824" w:rsidRPr="00DA3743" w:rsidRDefault="00332AF3" w:rsidP="006902F7">
      <w:pPr>
        <w:suppressAutoHyphens/>
      </w:pPr>
      <w:r w:rsidRPr="00DA3743">
        <w:t>WEZENLA</w:t>
      </w:r>
      <w:r w:rsidR="006B1824" w:rsidRPr="00DA3743">
        <w:t xml:space="preserve"> jintuża f’adulti bi psorijasi bil-qoxra minn moderata sa qawwija, li ma jistgħux jużaw ciclosporin, methotrexate jew fototerapija, jew meta dawn it-trattamenti ma ħadmux.</w:t>
      </w:r>
    </w:p>
    <w:p w14:paraId="4DC71355" w14:textId="77777777" w:rsidR="006B1824" w:rsidRPr="00DA3743" w:rsidRDefault="006B1824" w:rsidP="006902F7">
      <w:pPr>
        <w:suppressAutoHyphens/>
      </w:pPr>
    </w:p>
    <w:p w14:paraId="2AA8B3FD" w14:textId="6A58549F" w:rsidR="003507B3" w:rsidRPr="00DA3743" w:rsidRDefault="00332AF3" w:rsidP="006902F7">
      <w:pPr>
        <w:suppressAutoHyphens/>
      </w:pPr>
      <w:r w:rsidRPr="00DA3743">
        <w:lastRenderedPageBreak/>
        <w:t>WEZENLA</w:t>
      </w:r>
      <w:r w:rsidR="006B1824" w:rsidRPr="00DA3743">
        <w:t xml:space="preserve"> jintuża fi tfal jew adolexxenti b’età ta’ 6 snin u aktar bi psorijasi tal-plakka minn moderata sa severa li ma jistgħux jittolleraw fototerapija jew terapiji sistemiċi oħra jew fejn dawn it-trattamenti ma</w:t>
      </w:r>
      <w:r w:rsidR="001C0340" w:rsidRPr="00DA3743">
        <w:t xml:space="preserve"> </w:t>
      </w:r>
      <w:r w:rsidR="006B1824" w:rsidRPr="00DA3743">
        <w:t>ħadmux.</w:t>
      </w:r>
    </w:p>
    <w:p w14:paraId="1BBDD56C" w14:textId="77777777" w:rsidR="006B1824" w:rsidRPr="00DA3743" w:rsidRDefault="006B1824" w:rsidP="006902F7">
      <w:pPr>
        <w:suppressAutoHyphens/>
      </w:pPr>
    </w:p>
    <w:p w14:paraId="7A801BE2" w14:textId="77777777" w:rsidR="006B1824" w:rsidRPr="00DA3743" w:rsidRDefault="006B182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Artrite psorjatika</w:t>
      </w:r>
    </w:p>
    <w:p w14:paraId="3F943BE5" w14:textId="4BBC0485" w:rsidR="006B1824" w:rsidRPr="00DA3743" w:rsidRDefault="006B1824" w:rsidP="006902F7">
      <w:pPr>
        <w:keepNext/>
        <w:suppressAutoHyphens/>
      </w:pPr>
      <w:r w:rsidRPr="00DA3743">
        <w:t>Artrite psorjatika hi marda infjammatorja tal-ġogi, li normalment tkun akkumpanjata minn psorijasi.</w:t>
      </w:r>
      <w:r w:rsidR="001C0340" w:rsidRPr="00DA3743">
        <w:t xml:space="preserve"> </w:t>
      </w:r>
      <w:r w:rsidRPr="00DA3743">
        <w:t>Jekk għandek artrite psorjatika attiva, l-ewwel se tingħata mediċini oħrajn. Jekk ma tirrispondix tajjeb</w:t>
      </w:r>
      <w:r w:rsidR="00AC0CB7" w:rsidRPr="00DA3743">
        <w:t xml:space="preserve"> </w:t>
      </w:r>
      <w:r w:rsidRPr="00DA3743">
        <w:t xml:space="preserve">biżżejjed għal dawn il-mediċini, tista’ tingħata </w:t>
      </w:r>
      <w:r w:rsidR="00332AF3" w:rsidRPr="00DA3743">
        <w:t>WEZENLA</w:t>
      </w:r>
      <w:r w:rsidRPr="00DA3743">
        <w:t xml:space="preserve"> biex:</w:t>
      </w:r>
    </w:p>
    <w:p w14:paraId="34CAA379" w14:textId="269BBC85" w:rsidR="006B1824" w:rsidRPr="00DA3743" w:rsidRDefault="006B1824" w:rsidP="006902F7">
      <w:pPr>
        <w:keepNext/>
        <w:numPr>
          <w:ilvl w:val="1"/>
          <w:numId w:val="41"/>
        </w:numPr>
        <w:suppressAutoHyphens/>
        <w:ind w:left="567" w:hanging="567"/>
      </w:pPr>
      <w:r w:rsidRPr="00DA3743">
        <w:t>Tnaqqas is-sinjali u s-sintomi tal-marda tiegħek.</w:t>
      </w:r>
    </w:p>
    <w:p w14:paraId="5CEE2648" w14:textId="3F9BF3DD" w:rsidR="006B1824" w:rsidRPr="00DA3743" w:rsidRDefault="006B1824" w:rsidP="006902F7">
      <w:pPr>
        <w:keepNext/>
        <w:numPr>
          <w:ilvl w:val="1"/>
          <w:numId w:val="41"/>
        </w:numPr>
        <w:suppressAutoHyphens/>
        <w:ind w:left="567" w:hanging="567"/>
      </w:pPr>
      <w:r w:rsidRPr="00DA3743">
        <w:t>Ittejjeb il-funzjoni fiżika tiegħek.</w:t>
      </w:r>
    </w:p>
    <w:p w14:paraId="373F8361" w14:textId="5CE72BF1" w:rsidR="006B1824" w:rsidRPr="00DA3743" w:rsidRDefault="006B1824" w:rsidP="006902F7">
      <w:pPr>
        <w:numPr>
          <w:ilvl w:val="1"/>
          <w:numId w:val="41"/>
        </w:numPr>
        <w:suppressAutoHyphens/>
        <w:ind w:left="567" w:hanging="567"/>
      </w:pPr>
      <w:r w:rsidRPr="00DA3743">
        <w:t>Inaqqas ir-rata li biha ssir ħsara fil-ġogi tiegħek.</w:t>
      </w:r>
    </w:p>
    <w:p w14:paraId="723860DA" w14:textId="77777777" w:rsidR="00B338A5" w:rsidRPr="00DA3743" w:rsidRDefault="00B338A5" w:rsidP="006902F7">
      <w:pPr>
        <w:suppressAutoHyphens/>
      </w:pPr>
    </w:p>
    <w:p w14:paraId="1A9FF74F" w14:textId="070646E0" w:rsidR="006B1824" w:rsidRPr="00DA3743" w:rsidRDefault="006B182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Il-</w:t>
      </w:r>
      <w:r w:rsidR="00D12A0B" w:rsidRPr="00DA3743">
        <w:rPr>
          <w:b/>
          <w:bCs/>
          <w:lang w:val="it-IT"/>
        </w:rPr>
        <w:t>m</w:t>
      </w:r>
      <w:r w:rsidRPr="00DA3743">
        <w:rPr>
          <w:b/>
          <w:bCs/>
        </w:rPr>
        <w:t>arda ta’ Crohn</w:t>
      </w:r>
    </w:p>
    <w:p w14:paraId="1A902B7C" w14:textId="375076A5" w:rsidR="006B1824" w:rsidRPr="00DA3743" w:rsidRDefault="006B1824" w:rsidP="006902F7">
      <w:pPr>
        <w:suppressAutoHyphens/>
      </w:pPr>
      <w:r w:rsidRPr="00DA3743">
        <w:t>Il-marda ta’ Crohn hija marda infjammatorja tal-musrana. Jekk għandek il-marda ta’ Crohn l-ewwel se</w:t>
      </w:r>
      <w:r w:rsidR="00AC0CB7" w:rsidRPr="00DA3743">
        <w:t xml:space="preserve"> </w:t>
      </w:r>
      <w:r w:rsidRPr="00DA3743">
        <w:t>tingħata mediċini oħra. Jekk ma jkollokx rispons tajjeb biżżejjed jew tkun intolleranti għal dawn ilmediċini,</w:t>
      </w:r>
      <w:r w:rsidR="00AC0CB7" w:rsidRPr="00DA3743">
        <w:t xml:space="preserve"> </w:t>
      </w:r>
      <w:r w:rsidRPr="00DA3743">
        <w:t xml:space="preserve">inti tista’ tingħata </w:t>
      </w:r>
      <w:r w:rsidR="00332AF3" w:rsidRPr="00DA3743">
        <w:t>WEZENLA</w:t>
      </w:r>
      <w:r w:rsidRPr="00DA3743">
        <w:t xml:space="preserve"> biex tnaqqas is-sinjali u s-sintomi tal-marda tiegħek.</w:t>
      </w:r>
    </w:p>
    <w:p w14:paraId="3DAE53CD" w14:textId="77777777" w:rsidR="003507B3" w:rsidRPr="00DA3743" w:rsidRDefault="003507B3" w:rsidP="006902F7">
      <w:pPr>
        <w:suppressAutoHyphens/>
      </w:pPr>
    </w:p>
    <w:p w14:paraId="63D1B962" w14:textId="77777777" w:rsidR="003507B3" w:rsidRPr="00DA3743" w:rsidRDefault="003507B3" w:rsidP="006902F7">
      <w:pPr>
        <w:suppressAutoHyphens/>
      </w:pPr>
    </w:p>
    <w:p w14:paraId="7FC1E39A" w14:textId="18C19618" w:rsidR="003507B3" w:rsidRPr="00DA3743" w:rsidRDefault="003507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2.</w:t>
      </w:r>
      <w:r w:rsidRPr="00DA3743">
        <w:rPr>
          <w:b/>
          <w:bCs/>
        </w:rPr>
        <w:tab/>
        <w:t>X’għandek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tkun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taf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qabel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ma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6"/>
        </w:rPr>
        <w:t xml:space="preserve"> </w:t>
      </w:r>
      <w:r w:rsidR="00332AF3" w:rsidRPr="00DA3743">
        <w:rPr>
          <w:b/>
          <w:bCs/>
        </w:rPr>
        <w:t>WEZENLA</w:t>
      </w:r>
      <w:r w:rsidRPr="00DA3743">
        <w:rPr>
          <w:b/>
          <w:bCs/>
        </w:rPr>
        <w:t xml:space="preserve"> </w:t>
      </w:r>
    </w:p>
    <w:p w14:paraId="4C458694" w14:textId="77777777" w:rsidR="003507B3" w:rsidRPr="00DA3743" w:rsidRDefault="003507B3" w:rsidP="006902F7">
      <w:pPr>
        <w:keepNext/>
        <w:suppressAutoHyphens/>
      </w:pPr>
    </w:p>
    <w:p w14:paraId="2248AA84" w14:textId="21103152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Tużax </w:t>
      </w:r>
      <w:r w:rsidR="00332AF3" w:rsidRPr="00DA3743">
        <w:rPr>
          <w:b/>
          <w:bCs/>
        </w:rPr>
        <w:t>WEZENLA</w:t>
      </w:r>
    </w:p>
    <w:p w14:paraId="58C2601F" w14:textId="3C86B510" w:rsidR="003507B3" w:rsidRPr="00DA3743" w:rsidRDefault="003507B3" w:rsidP="006902F7">
      <w:pPr>
        <w:keepNext/>
        <w:numPr>
          <w:ilvl w:val="1"/>
          <w:numId w:val="42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inti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allerġiku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ustekinumab</w:t>
      </w:r>
      <w:r w:rsidRPr="00DA3743">
        <w:rPr>
          <w:b/>
          <w:spacing w:val="-5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sustanza</w:t>
      </w:r>
      <w:r w:rsidRPr="00DA3743">
        <w:rPr>
          <w:spacing w:val="-3"/>
        </w:rPr>
        <w:t xml:space="preserve"> </w:t>
      </w:r>
      <w:r w:rsidRPr="00DA3743">
        <w:t>oħra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(elenkati fis-sezzjoni</w:t>
      </w:r>
      <w:r w:rsidR="004F3189" w:rsidRPr="00DA3743">
        <w:t> </w:t>
      </w:r>
      <w:r w:rsidRPr="00DA3743">
        <w:t>6).</w:t>
      </w:r>
    </w:p>
    <w:p w14:paraId="33EE5AC2" w14:textId="16DD0141" w:rsidR="003507B3" w:rsidRPr="00DA3743" w:rsidRDefault="003507B3" w:rsidP="006902F7">
      <w:pPr>
        <w:numPr>
          <w:ilvl w:val="1"/>
          <w:numId w:val="42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inti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infezzjoni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attiva</w:t>
      </w:r>
      <w:r w:rsidRPr="00DA3743">
        <w:rPr>
          <w:b/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t-tabib</w:t>
      </w:r>
      <w:r w:rsidRPr="00DA3743">
        <w:rPr>
          <w:spacing w:val="-6"/>
        </w:rPr>
        <w:t xml:space="preserve"> </w:t>
      </w:r>
      <w:r w:rsidRPr="00DA3743">
        <w:t>tiegħek</w:t>
      </w:r>
      <w:r w:rsidRPr="00DA3743">
        <w:rPr>
          <w:spacing w:val="-6"/>
        </w:rPr>
        <w:t xml:space="preserve"> </w:t>
      </w:r>
      <w:r w:rsidRPr="00DA3743">
        <w:t>jikkunsidraha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importanti.</w:t>
      </w:r>
    </w:p>
    <w:p w14:paraId="5A1C819E" w14:textId="77777777" w:rsidR="003507B3" w:rsidRPr="00DA3743" w:rsidRDefault="003507B3" w:rsidP="006902F7">
      <w:pPr>
        <w:suppressAutoHyphens/>
      </w:pPr>
    </w:p>
    <w:p w14:paraId="12A56CA2" w14:textId="24D27F64" w:rsidR="003507B3" w:rsidRPr="00DA3743" w:rsidRDefault="003507B3" w:rsidP="006902F7">
      <w:pPr>
        <w:suppressAutoHyphens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m’intix</w:t>
      </w:r>
      <w:r w:rsidRPr="00DA3743">
        <w:rPr>
          <w:spacing w:val="-3"/>
        </w:rPr>
        <w:t xml:space="preserve"> </w:t>
      </w:r>
      <w:r w:rsidRPr="00DA3743">
        <w:t>ċert/a,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t’hawn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tapplikax</w:t>
      </w:r>
      <w:r w:rsidRPr="00DA3743">
        <w:rPr>
          <w:spacing w:val="-3"/>
        </w:rPr>
        <w:t xml:space="preserve"> </w:t>
      </w:r>
      <w:r w:rsidRPr="00DA3743">
        <w:t>għalik,</w:t>
      </w:r>
      <w:r w:rsidRPr="00DA3743">
        <w:rPr>
          <w:spacing w:val="-3"/>
        </w:rPr>
        <w:t xml:space="preserve"> </w:t>
      </w:r>
      <w:r w:rsidRPr="00DA3743">
        <w:t>kellem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 lill</w:t>
      </w:r>
      <w:r w:rsidR="00AD4EBD" w:rsidRPr="00DA3743">
        <w:noBreakHyphen/>
      </w:r>
      <w:r w:rsidRPr="00DA3743">
        <w:t xml:space="preserve">ispiżjar tiegħek qabel ma tuża </w:t>
      </w:r>
      <w:r w:rsidR="00332AF3" w:rsidRPr="00DA3743">
        <w:t>WEZENLA</w:t>
      </w:r>
      <w:r w:rsidRPr="00DA3743">
        <w:t>.</w:t>
      </w:r>
    </w:p>
    <w:p w14:paraId="6F453B58" w14:textId="77777777" w:rsidR="003507B3" w:rsidRPr="00DA3743" w:rsidRDefault="003507B3" w:rsidP="006902F7">
      <w:pPr>
        <w:suppressAutoHyphens/>
      </w:pPr>
    </w:p>
    <w:p w14:paraId="4E029D86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Twissijiet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prekawzjonijiet</w:t>
      </w:r>
    </w:p>
    <w:p w14:paraId="5561EF93" w14:textId="6F57E532" w:rsidR="003507B3" w:rsidRPr="00DA3743" w:rsidRDefault="003507B3" w:rsidP="006902F7">
      <w:pPr>
        <w:suppressAutoHyphens/>
      </w:pPr>
      <w:r w:rsidRPr="00DA3743">
        <w:t xml:space="preserve">Kellem lit-tabib jew l-ispiżjar tiegħek qabel tuża </w:t>
      </w:r>
      <w:r w:rsidR="00332AF3" w:rsidRPr="00DA3743">
        <w:t>WEZENLA</w:t>
      </w:r>
      <w:r w:rsidRPr="00DA3743">
        <w:t xml:space="preserve">. It-tabib tiegħek se jiċċekkja kemm int b’saħħtek qabel </w:t>
      </w:r>
      <w:r w:rsidR="00796E3E" w:rsidRPr="00DA3743">
        <w:t>kull darba li tieħu l</w:t>
      </w:r>
      <w:r w:rsidRPr="00DA3743">
        <w:t xml:space="preserve">-kura. Kun żgur li tgħid lit-tabib tiegħek dwar kwalunkwe mard li għandek qabel </w:t>
      </w:r>
      <w:r w:rsidR="00796E3E" w:rsidRPr="00DA3743">
        <w:t>kull darba li tieħu l</w:t>
      </w:r>
      <w:r w:rsidRPr="00DA3743">
        <w:t>-kura.</w:t>
      </w:r>
      <w:r w:rsidRPr="00DA3743">
        <w:rPr>
          <w:spacing w:val="-3"/>
        </w:rPr>
        <w:t xml:space="preserve"> </w:t>
      </w:r>
      <w:r w:rsidRPr="00DA3743">
        <w:t>Għid</w:t>
      </w:r>
      <w:r w:rsidRPr="00DA3743">
        <w:rPr>
          <w:spacing w:val="-2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inti</w:t>
      </w:r>
      <w:r w:rsidRPr="00DA3743">
        <w:rPr>
          <w:spacing w:val="-2"/>
        </w:rPr>
        <w:t xml:space="preserve"> </w:t>
      </w:r>
      <w:r w:rsidRPr="00DA3743">
        <w:t>riċentament</w:t>
      </w:r>
      <w:r w:rsidRPr="00DA3743">
        <w:rPr>
          <w:spacing w:val="-3"/>
        </w:rPr>
        <w:t xml:space="preserve"> </w:t>
      </w:r>
      <w:r w:rsidRPr="00DA3743">
        <w:t>kont</w:t>
      </w:r>
      <w:r w:rsidRPr="00DA3743">
        <w:rPr>
          <w:spacing w:val="-3"/>
        </w:rPr>
        <w:t xml:space="preserve"> </w:t>
      </w:r>
      <w:r w:rsidRPr="00DA3743">
        <w:t>qrib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ħadd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seta’</w:t>
      </w:r>
      <w:r w:rsidRPr="00DA3743">
        <w:rPr>
          <w:spacing w:val="-3"/>
        </w:rPr>
        <w:t xml:space="preserve"> </w:t>
      </w:r>
      <w:r w:rsidRPr="00DA3743">
        <w:t>kellu</w:t>
      </w:r>
      <w:r w:rsidRPr="00DA3743">
        <w:rPr>
          <w:spacing w:val="-3"/>
        </w:rPr>
        <w:t xml:space="preserve"> </w:t>
      </w:r>
      <w:r w:rsidRPr="00DA3743">
        <w:t>t-tuberkolożi.</w:t>
      </w:r>
      <w:r w:rsidRPr="00DA3743">
        <w:rPr>
          <w:spacing w:val="-3"/>
        </w:rPr>
        <w:t xml:space="preserve"> </w:t>
      </w:r>
      <w:r w:rsidRPr="00DA3743">
        <w:t xml:space="preserve">It- tabib tiegħek se jeżaminak u jagħmillek test għat-tuberkolożi, qabel ma jagħtik </w:t>
      </w:r>
      <w:r w:rsidR="00332AF3" w:rsidRPr="00DA3743">
        <w:t>WEZENLA</w:t>
      </w:r>
      <w:r w:rsidRPr="00DA3743">
        <w:t>. Jekk it-tabib tiegħek jaħseb li inti qiegħed f’riskju ta’ tuberkulożi, tista’ tingħata mediċini biex tikkuraha.</w:t>
      </w:r>
    </w:p>
    <w:p w14:paraId="2930C8B3" w14:textId="77777777" w:rsidR="003507B3" w:rsidRPr="00DA3743" w:rsidRDefault="003507B3" w:rsidP="006902F7">
      <w:pPr>
        <w:suppressAutoHyphens/>
      </w:pPr>
    </w:p>
    <w:p w14:paraId="4F903CE4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Oqgħod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attent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għal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effetti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  <w:spacing w:val="-2"/>
        </w:rPr>
        <w:t>serji</w:t>
      </w:r>
    </w:p>
    <w:p w14:paraId="6B7CC3B4" w14:textId="3C9A51BD" w:rsidR="003507B3" w:rsidRPr="00DA3743" w:rsidRDefault="00332AF3" w:rsidP="006902F7">
      <w:pPr>
        <w:suppressAutoHyphens/>
      </w:pPr>
      <w:r w:rsidRPr="00DA3743">
        <w:t>WEZENLA</w:t>
      </w:r>
      <w:r w:rsidR="003507B3" w:rsidRPr="00DA3743">
        <w:rPr>
          <w:spacing w:val="-3"/>
        </w:rPr>
        <w:t xml:space="preserve"> </w:t>
      </w:r>
      <w:r w:rsidR="003507B3" w:rsidRPr="00DA3743">
        <w:t>jista’</w:t>
      </w:r>
      <w:r w:rsidR="003507B3" w:rsidRPr="00DA3743">
        <w:rPr>
          <w:spacing w:val="-3"/>
        </w:rPr>
        <w:t xml:space="preserve"> </w:t>
      </w:r>
      <w:r w:rsidR="003507B3" w:rsidRPr="00DA3743">
        <w:t>jikkawża</w:t>
      </w:r>
      <w:r w:rsidR="003507B3" w:rsidRPr="00DA3743">
        <w:rPr>
          <w:spacing w:val="-3"/>
        </w:rPr>
        <w:t xml:space="preserve"> </w:t>
      </w:r>
      <w:r w:rsidR="003507B3" w:rsidRPr="00DA3743">
        <w:t>effetti</w:t>
      </w:r>
      <w:r w:rsidR="003507B3" w:rsidRPr="00DA3743">
        <w:rPr>
          <w:spacing w:val="-3"/>
        </w:rPr>
        <w:t xml:space="preserve"> </w:t>
      </w:r>
      <w:r w:rsidR="003507B3" w:rsidRPr="00DA3743">
        <w:t>sekondarji</w:t>
      </w:r>
      <w:r w:rsidR="003507B3" w:rsidRPr="00DA3743">
        <w:rPr>
          <w:spacing w:val="-3"/>
        </w:rPr>
        <w:t xml:space="preserve"> </w:t>
      </w:r>
      <w:r w:rsidR="003507B3" w:rsidRPr="00DA3743">
        <w:t>serji,</w:t>
      </w:r>
      <w:r w:rsidR="003507B3" w:rsidRPr="00DA3743">
        <w:rPr>
          <w:spacing w:val="-3"/>
        </w:rPr>
        <w:t xml:space="preserve"> </w:t>
      </w:r>
      <w:r w:rsidR="003507B3" w:rsidRPr="00DA3743">
        <w:t>inklużi</w:t>
      </w:r>
      <w:r w:rsidR="003507B3" w:rsidRPr="00DA3743">
        <w:rPr>
          <w:spacing w:val="-3"/>
        </w:rPr>
        <w:t xml:space="preserve"> </w:t>
      </w:r>
      <w:r w:rsidR="003507B3" w:rsidRPr="00DA3743">
        <w:t>reazzjonijiet</w:t>
      </w:r>
      <w:r w:rsidR="003507B3" w:rsidRPr="00DA3743">
        <w:rPr>
          <w:spacing w:val="-3"/>
        </w:rPr>
        <w:t xml:space="preserve"> </w:t>
      </w:r>
      <w:r w:rsidR="003507B3" w:rsidRPr="00DA3743">
        <w:t>allerġiċi</w:t>
      </w:r>
      <w:r w:rsidR="003507B3" w:rsidRPr="00DA3743">
        <w:rPr>
          <w:spacing w:val="-3"/>
        </w:rPr>
        <w:t xml:space="preserve"> </w:t>
      </w:r>
      <w:r w:rsidR="003507B3" w:rsidRPr="00DA3743">
        <w:t>u</w:t>
      </w:r>
      <w:r w:rsidR="003507B3" w:rsidRPr="00DA3743">
        <w:rPr>
          <w:spacing w:val="-3"/>
        </w:rPr>
        <w:t xml:space="preserve"> </w:t>
      </w:r>
      <w:r w:rsidR="003507B3" w:rsidRPr="00DA3743">
        <w:t>infezzjonijiet.</w:t>
      </w:r>
      <w:r w:rsidR="003507B3" w:rsidRPr="00DA3743">
        <w:rPr>
          <w:spacing w:val="-3"/>
        </w:rPr>
        <w:t xml:space="preserve"> </w:t>
      </w:r>
      <w:r w:rsidR="003507B3" w:rsidRPr="00DA3743">
        <w:t xml:space="preserve">Inti għandek toqgħod attent għal ċerti sinjali ta’ mard waqt li tkun qed tieħu </w:t>
      </w:r>
      <w:r w:rsidRPr="00DA3743">
        <w:t>WEZENLA</w:t>
      </w:r>
      <w:r w:rsidR="003507B3" w:rsidRPr="00DA3743">
        <w:t>. Ara ‘Effetti sekondarji serji’ fit-taqsima 4 għal lista sħiħa ta’ dawn l-effetti sekondarji.</w:t>
      </w:r>
    </w:p>
    <w:p w14:paraId="2C6CB82B" w14:textId="77777777" w:rsidR="003507B3" w:rsidRPr="00DA3743" w:rsidRDefault="003507B3" w:rsidP="006902F7">
      <w:pPr>
        <w:suppressAutoHyphens/>
      </w:pPr>
    </w:p>
    <w:p w14:paraId="61E21320" w14:textId="05A80B4A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Qabel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ma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5"/>
        </w:rPr>
        <w:t xml:space="preserve"> </w:t>
      </w:r>
      <w:r w:rsidR="00332AF3" w:rsidRPr="00DA3743">
        <w:rPr>
          <w:b/>
          <w:bCs/>
        </w:rPr>
        <w:t>WEZENLA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għid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lit-tabib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tiegħek:</w:t>
      </w:r>
    </w:p>
    <w:p w14:paraId="390493BC" w14:textId="32D8A86E" w:rsidR="003507B3" w:rsidRPr="00DA3743" w:rsidRDefault="003507B3" w:rsidP="006902F7">
      <w:pPr>
        <w:numPr>
          <w:ilvl w:val="1"/>
          <w:numId w:val="43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qatt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kellek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reazzjoni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allerġika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6"/>
        </w:rPr>
        <w:t xml:space="preserve"> </w:t>
      </w:r>
      <w:r w:rsidR="00332AF3" w:rsidRPr="00DA3743">
        <w:rPr>
          <w:b/>
        </w:rPr>
        <w:t>WEZENLA</w:t>
      </w:r>
      <w:r w:rsidRPr="00DA3743">
        <w:t>.</w:t>
      </w:r>
      <w:r w:rsidRPr="00DA3743">
        <w:rPr>
          <w:spacing w:val="-6"/>
        </w:rPr>
        <w:t xml:space="preserve"> </w:t>
      </w:r>
      <w:r w:rsidRPr="00DA3743">
        <w:t>Staqsi</w:t>
      </w:r>
      <w:r w:rsidRPr="00DA3743">
        <w:rPr>
          <w:spacing w:val="-6"/>
        </w:rPr>
        <w:t xml:space="preserve"> </w:t>
      </w:r>
      <w:r w:rsidRPr="00DA3743">
        <w:t>lit-tabib</w:t>
      </w:r>
      <w:r w:rsidRPr="00DA3743">
        <w:rPr>
          <w:spacing w:val="-5"/>
        </w:rPr>
        <w:t xml:space="preserve"> </w:t>
      </w:r>
      <w:r w:rsidRPr="00DA3743">
        <w:t>tiegħek</w:t>
      </w:r>
      <w:r w:rsidRPr="00DA3743">
        <w:rPr>
          <w:spacing w:val="-5"/>
        </w:rPr>
        <w:t xml:space="preserve"> </w:t>
      </w:r>
      <w:r w:rsidRPr="00DA3743">
        <w:t>jekk</w:t>
      </w:r>
      <w:r w:rsidRPr="00DA3743">
        <w:rPr>
          <w:spacing w:val="-6"/>
        </w:rPr>
        <w:t xml:space="preserve"> </w:t>
      </w:r>
      <w:r w:rsidRPr="00DA3743">
        <w:t>m’intix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ċert.</w:t>
      </w:r>
    </w:p>
    <w:p w14:paraId="7FA4565B" w14:textId="03BB5F82" w:rsidR="003507B3" w:rsidRPr="00DA3743" w:rsidRDefault="003507B3" w:rsidP="006902F7">
      <w:pPr>
        <w:numPr>
          <w:ilvl w:val="1"/>
          <w:numId w:val="43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qatt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kellek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tip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ta’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kanċer</w:t>
      </w:r>
      <w:r w:rsidRPr="00DA3743">
        <w:rPr>
          <w:b/>
          <w:spacing w:val="-2"/>
        </w:rPr>
        <w:t xml:space="preserve"> </w:t>
      </w:r>
      <w:r w:rsidRPr="00DA3743">
        <w:t>–</w:t>
      </w:r>
      <w:r w:rsidRPr="00DA3743">
        <w:rPr>
          <w:spacing w:val="-5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peress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immunosuppressanti</w:t>
      </w:r>
      <w:r w:rsidRPr="00DA3743">
        <w:rPr>
          <w:spacing w:val="-3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t xml:space="preserve"> jnaqqsu l-attività tas-sistema immuni. Dan jista’ jżid ir-riskju ta’ kanċer.</w:t>
      </w:r>
    </w:p>
    <w:p w14:paraId="5E91D0B3" w14:textId="19848E91" w:rsidR="003507B3" w:rsidRPr="00DA3743" w:rsidRDefault="003507B3" w:rsidP="006902F7">
      <w:pPr>
        <w:numPr>
          <w:ilvl w:val="1"/>
          <w:numId w:val="43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2"/>
        </w:rPr>
        <w:t xml:space="preserve"> </w:t>
      </w:r>
      <w:r w:rsidRPr="00DA3743">
        <w:rPr>
          <w:b/>
        </w:rPr>
        <w:t>ġejt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ittrattat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psorijasi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b’mediċini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oħra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bijoloġiċi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(mediċina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magħmula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minn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 xml:space="preserve">sors bijoloġiku u li ssoltu tingħata b’injezzjoni) </w:t>
      </w:r>
      <w:r w:rsidRPr="00DA3743">
        <w:t>– ir-riskju ta’ kanċer jista’ jkun ogħla.</w:t>
      </w:r>
    </w:p>
    <w:p w14:paraId="1B0055BF" w14:textId="0D5E0966" w:rsidR="003507B3" w:rsidRPr="00DA3743" w:rsidRDefault="003507B3" w:rsidP="006902F7">
      <w:pPr>
        <w:numPr>
          <w:ilvl w:val="1"/>
          <w:numId w:val="43"/>
        </w:numPr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għandek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jew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kellek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infezzjoni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riċenti</w:t>
      </w:r>
      <w:r w:rsidR="006D3BE4" w:rsidRPr="00DA3743">
        <w:rPr>
          <w:b/>
          <w:bCs/>
          <w:spacing w:val="-3"/>
        </w:rPr>
        <w:t>.</w:t>
      </w:r>
    </w:p>
    <w:p w14:paraId="76E63762" w14:textId="6B9B54C9" w:rsidR="003507B3" w:rsidRPr="00DA3743" w:rsidRDefault="003507B3" w:rsidP="006902F7">
      <w:pPr>
        <w:numPr>
          <w:ilvl w:val="1"/>
          <w:numId w:val="43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7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feriti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ġodda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li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qed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jinbidlu</w:t>
      </w:r>
      <w:r w:rsidRPr="00DA3743">
        <w:rPr>
          <w:b/>
          <w:spacing w:val="-4"/>
        </w:rPr>
        <w:t xml:space="preserve"> </w:t>
      </w:r>
      <w:r w:rsidRPr="00DA3743">
        <w:t>fiż-żona</w:t>
      </w:r>
      <w:r w:rsidRPr="00DA3743">
        <w:rPr>
          <w:spacing w:val="-6"/>
        </w:rPr>
        <w:t xml:space="preserve"> </w:t>
      </w:r>
      <w:r w:rsidRPr="00DA3743">
        <w:t>psorijatika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fuq</w:t>
      </w:r>
      <w:r w:rsidRPr="00DA3743">
        <w:rPr>
          <w:spacing w:val="-5"/>
        </w:rPr>
        <w:t xml:space="preserve"> </w:t>
      </w:r>
      <w:r w:rsidRPr="00DA3743">
        <w:t>il-ġilda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normali.</w:t>
      </w:r>
    </w:p>
    <w:p w14:paraId="78E790E0" w14:textId="5FF8C30E" w:rsidR="003507B3" w:rsidRPr="00DA3743" w:rsidRDefault="003507B3" w:rsidP="006902F7">
      <w:pPr>
        <w:numPr>
          <w:ilvl w:val="1"/>
          <w:numId w:val="43"/>
        </w:numPr>
        <w:suppressAutoHyphens/>
        <w:ind w:left="567" w:hanging="567"/>
      </w:pPr>
      <w:r w:rsidRPr="00DA3743">
        <w:rPr>
          <w:b/>
        </w:rPr>
        <w:t xml:space="preserve">Jekk qed tieħu xi kura oħra għal psorijasi u/jew artrite psorjatika </w:t>
      </w:r>
      <w:r w:rsidRPr="00DA3743">
        <w:t>– bħal pereżempju immunosuppressant ieħor jew fototerapija (meta ġismek jiġi kkurat b’dawl speċifiku ultravjola (UV)).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il-kuri</w:t>
      </w:r>
      <w:r w:rsidRPr="00DA3743">
        <w:rPr>
          <w:spacing w:val="-2"/>
        </w:rPr>
        <w:t xml:space="preserve"> </w:t>
      </w:r>
      <w:r w:rsidRPr="00DA3743">
        <w:t>wkoll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jdgħajfu</w:t>
      </w:r>
      <w:r w:rsidRPr="00DA3743">
        <w:rPr>
          <w:spacing w:val="-5"/>
        </w:rPr>
        <w:t xml:space="preserve"> </w:t>
      </w:r>
      <w:r w:rsidRPr="00DA3743">
        <w:t>parti</w:t>
      </w:r>
      <w:r w:rsidRPr="00DA3743">
        <w:rPr>
          <w:spacing w:val="-3"/>
        </w:rPr>
        <w:t xml:space="preserve"> </w:t>
      </w:r>
      <w:r w:rsidRPr="00DA3743">
        <w:t>mis-sistema</w:t>
      </w:r>
      <w:r w:rsidRPr="00DA3743">
        <w:rPr>
          <w:spacing w:val="-3"/>
        </w:rPr>
        <w:t xml:space="preserve"> </w:t>
      </w:r>
      <w:r w:rsidRPr="00DA3743">
        <w:t>immuni.</w:t>
      </w:r>
      <w:r w:rsidRPr="00DA3743">
        <w:rPr>
          <w:spacing w:val="-3"/>
        </w:rPr>
        <w:t xml:space="preserve"> </w:t>
      </w:r>
      <w:r w:rsidRPr="00DA3743">
        <w:t>L-użu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dawn</w:t>
      </w:r>
      <w:r w:rsidRPr="00DA3743">
        <w:rPr>
          <w:spacing w:val="-2"/>
        </w:rPr>
        <w:t xml:space="preserve"> </w:t>
      </w:r>
      <w:r w:rsidRPr="00DA3743">
        <w:t xml:space="preserve">it-terapiji flimkien ma’ </w:t>
      </w:r>
      <w:r w:rsidR="00332AF3" w:rsidRPr="00DA3743">
        <w:t>WEZENLA</w:t>
      </w:r>
      <w:r w:rsidRPr="00DA3743">
        <w:t xml:space="preserve"> għadu ma ġiex investigat. Madankollu huwa possibbli li dan jista’ jżid iċ</w:t>
      </w:r>
      <w:r w:rsidR="00AD4EBD" w:rsidRPr="00DA3743">
        <w:noBreakHyphen/>
      </w:r>
      <w:r w:rsidRPr="00DA3743">
        <w:t>ċans ta’ mard relatat ma’ sistema immuni aktar dgħajfa.</w:t>
      </w:r>
    </w:p>
    <w:p w14:paraId="66ADDF54" w14:textId="2781B2E2" w:rsidR="003507B3" w:rsidRPr="00DA3743" w:rsidRDefault="003507B3" w:rsidP="006902F7">
      <w:pPr>
        <w:numPr>
          <w:ilvl w:val="1"/>
          <w:numId w:val="43"/>
        </w:numPr>
        <w:suppressAutoHyphens/>
        <w:ind w:left="567" w:hanging="567"/>
      </w:pPr>
      <w:r w:rsidRPr="00DA3743">
        <w:rPr>
          <w:b/>
        </w:rPr>
        <w:lastRenderedPageBreak/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qed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tieħu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ġieli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ħadt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injezzjonijiet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biex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jikkuraw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allerġiji</w:t>
      </w:r>
      <w:r w:rsidRPr="00DA3743">
        <w:rPr>
          <w:b/>
          <w:spacing w:val="-1"/>
        </w:rPr>
        <w:t xml:space="preserve"> </w:t>
      </w:r>
      <w:r w:rsidRPr="00DA3743">
        <w:t>–</w:t>
      </w:r>
      <w:r w:rsidRPr="00DA3743">
        <w:rPr>
          <w:spacing w:val="-2"/>
        </w:rPr>
        <w:t xml:space="preserve"> </w:t>
      </w:r>
      <w:r w:rsidRPr="00DA3743">
        <w:t>mhuwiex</w:t>
      </w:r>
      <w:r w:rsidRPr="00DA3743">
        <w:rPr>
          <w:spacing w:val="-4"/>
        </w:rPr>
        <w:t xml:space="preserve"> </w:t>
      </w:r>
      <w:r w:rsidRPr="00DA3743">
        <w:t>magħruf</w:t>
      </w:r>
      <w:r w:rsidRPr="00DA3743">
        <w:rPr>
          <w:spacing w:val="-3"/>
        </w:rPr>
        <w:t xml:space="preserve"> </w:t>
      </w:r>
      <w:r w:rsidRPr="00DA3743">
        <w:t xml:space="preserve">jekk </w:t>
      </w:r>
      <w:r w:rsidR="00332AF3" w:rsidRPr="00DA3743">
        <w:t>WEZENLA</w:t>
      </w:r>
      <w:r w:rsidRPr="00DA3743">
        <w:t xml:space="preserve"> jistax jaffettwahom.</w:t>
      </w:r>
    </w:p>
    <w:p w14:paraId="375D8065" w14:textId="6E1F273C" w:rsidR="003507B3" w:rsidRPr="00DA3743" w:rsidRDefault="003507B3" w:rsidP="006902F7">
      <w:pPr>
        <w:numPr>
          <w:ilvl w:val="1"/>
          <w:numId w:val="43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65</w:t>
      </w:r>
      <w:r w:rsidR="00BE3DC5" w:rsidRPr="00DA3743">
        <w:rPr>
          <w:b/>
        </w:rPr>
        <w:t> </w:t>
      </w:r>
      <w:r w:rsidRPr="00DA3743">
        <w:rPr>
          <w:b/>
        </w:rPr>
        <w:t>sena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iktar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–</w:t>
      </w:r>
      <w:r w:rsidRPr="00DA3743">
        <w:rPr>
          <w:b/>
          <w:spacing w:val="-6"/>
        </w:rPr>
        <w:t xml:space="preserve"> </w:t>
      </w:r>
      <w:r w:rsidRPr="00DA3743">
        <w:t>jista’</w:t>
      </w:r>
      <w:r w:rsidRPr="00DA3743">
        <w:rPr>
          <w:spacing w:val="-4"/>
        </w:rPr>
        <w:t xml:space="preserve"> </w:t>
      </w:r>
      <w:r w:rsidRPr="00DA3743">
        <w:t>jkun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jkun</w:t>
      </w:r>
      <w:r w:rsidRPr="00DA3743">
        <w:rPr>
          <w:spacing w:val="-4"/>
        </w:rPr>
        <w:t xml:space="preserve"> </w:t>
      </w:r>
      <w:r w:rsidRPr="00DA3743">
        <w:t>aktar</w:t>
      </w:r>
      <w:r w:rsidRPr="00DA3743">
        <w:rPr>
          <w:spacing w:val="-4"/>
        </w:rPr>
        <w:t xml:space="preserve"> </w:t>
      </w:r>
      <w:r w:rsidRPr="00DA3743">
        <w:t>probabbli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int</w:t>
      </w:r>
      <w:r w:rsidRPr="00DA3743">
        <w:rPr>
          <w:spacing w:val="-4"/>
        </w:rPr>
        <w:t xml:space="preserve"> </w:t>
      </w:r>
      <w:r w:rsidRPr="00DA3743">
        <w:t>tieħu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infezzjonijiet</w:t>
      </w:r>
    </w:p>
    <w:p w14:paraId="1913653B" w14:textId="77777777" w:rsidR="003507B3" w:rsidRPr="00DA3743" w:rsidRDefault="003507B3" w:rsidP="006902F7">
      <w:pPr>
        <w:suppressAutoHyphens/>
      </w:pPr>
    </w:p>
    <w:p w14:paraId="181F474D" w14:textId="7A537198" w:rsidR="003507B3" w:rsidRPr="00DA3743" w:rsidRDefault="003507B3" w:rsidP="006902F7">
      <w:pPr>
        <w:suppressAutoHyphens/>
      </w:pPr>
      <w:r w:rsidRPr="00DA3743">
        <w:t>Jekk</w:t>
      </w:r>
      <w:r w:rsidRPr="00DA3743">
        <w:rPr>
          <w:spacing w:val="-1"/>
        </w:rPr>
        <w:t xml:space="preserve"> </w:t>
      </w:r>
      <w:r w:rsidRPr="00DA3743">
        <w:t>m’intix</w:t>
      </w:r>
      <w:r w:rsidRPr="00DA3743">
        <w:rPr>
          <w:spacing w:val="-4"/>
        </w:rPr>
        <w:t xml:space="preserve"> </w:t>
      </w:r>
      <w:r w:rsidRPr="00DA3743">
        <w:t>ċert/a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xi</w:t>
      </w:r>
      <w:r w:rsidRPr="00DA3743">
        <w:rPr>
          <w:spacing w:val="-2"/>
        </w:rPr>
        <w:t xml:space="preserve"> </w:t>
      </w:r>
      <w:r w:rsidRPr="00DA3743">
        <w:t>waħda</w:t>
      </w:r>
      <w:r w:rsidRPr="00DA3743">
        <w:rPr>
          <w:spacing w:val="-2"/>
        </w:rPr>
        <w:t xml:space="preserve"> </w:t>
      </w:r>
      <w:r w:rsidRPr="00DA3743">
        <w:t>minn</w:t>
      </w:r>
      <w:r w:rsidRPr="00DA3743">
        <w:rPr>
          <w:spacing w:val="-2"/>
        </w:rPr>
        <w:t xml:space="preserve"> </w:t>
      </w:r>
      <w:r w:rsidRPr="00DA3743">
        <w:t>dawn</w:t>
      </w:r>
      <w:r w:rsidRPr="00DA3743">
        <w:rPr>
          <w:spacing w:val="-2"/>
        </w:rPr>
        <w:t xml:space="preserve"> </w:t>
      </w:r>
      <w:r w:rsidRPr="00DA3743">
        <w:t>t’hawn</w:t>
      </w:r>
      <w:r w:rsidRPr="00DA3743">
        <w:rPr>
          <w:spacing w:val="-2"/>
        </w:rPr>
        <w:t xml:space="preserve"> </w:t>
      </w:r>
      <w:r w:rsidRPr="00DA3743">
        <w:t>fuq</w:t>
      </w:r>
      <w:r w:rsidRPr="00DA3743">
        <w:rPr>
          <w:spacing w:val="-2"/>
        </w:rPr>
        <w:t xml:space="preserve"> </w:t>
      </w:r>
      <w:r w:rsidRPr="00DA3743">
        <w:t>tapplikax</w:t>
      </w:r>
      <w:r w:rsidRPr="00DA3743">
        <w:rPr>
          <w:spacing w:val="-2"/>
        </w:rPr>
        <w:t xml:space="preserve"> </w:t>
      </w:r>
      <w:r w:rsidRPr="00DA3743">
        <w:t>għalik,</w:t>
      </w:r>
      <w:r w:rsidRPr="00DA3743">
        <w:rPr>
          <w:spacing w:val="-2"/>
        </w:rPr>
        <w:t xml:space="preserve"> </w:t>
      </w:r>
      <w:r w:rsidRPr="00DA3743">
        <w:t>kellem</w:t>
      </w:r>
      <w:r w:rsidRPr="00DA3743">
        <w:rPr>
          <w:spacing w:val="-2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lill</w:t>
      </w:r>
      <w:r w:rsidR="00AD4EBD" w:rsidRPr="00DA3743">
        <w:noBreakHyphen/>
      </w:r>
      <w:r w:rsidRPr="00DA3743">
        <w:t xml:space="preserve">ispiżjar tiegħek qabel tuża </w:t>
      </w:r>
      <w:r w:rsidR="00332AF3" w:rsidRPr="00DA3743">
        <w:t>WEZENLA</w:t>
      </w:r>
      <w:r w:rsidRPr="00DA3743">
        <w:t>.</w:t>
      </w:r>
    </w:p>
    <w:p w14:paraId="02FF17AA" w14:textId="77777777" w:rsidR="003507B3" w:rsidRPr="00DA3743" w:rsidRDefault="003507B3" w:rsidP="006902F7">
      <w:pPr>
        <w:suppressAutoHyphens/>
      </w:pPr>
    </w:p>
    <w:p w14:paraId="0F3B7B33" w14:textId="77777777" w:rsidR="003507B3" w:rsidRPr="00DA3743" w:rsidRDefault="003507B3" w:rsidP="006902F7">
      <w:pPr>
        <w:suppressAutoHyphens/>
      </w:pPr>
      <w:r w:rsidRPr="00DA3743">
        <w:t>Xi pazjenti esperjenzaw reazzjonijiet bħal lupus li jinkludu lupus tal-ġilda jew sindrome bħal lupus waqt trattament b’ustekinumab. Kellem lit-tabib tiegħek minnufih jekk tesperjenza raxx aħmar, imtella’,</w:t>
      </w:r>
      <w:r w:rsidRPr="00DA3743">
        <w:rPr>
          <w:spacing w:val="-3"/>
        </w:rPr>
        <w:t xml:space="preserve"> </w:t>
      </w:r>
      <w:r w:rsidRPr="00DA3743">
        <w:t>bil-qxur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kultant</w:t>
      </w:r>
      <w:r w:rsidRPr="00DA3743">
        <w:rPr>
          <w:spacing w:val="-3"/>
        </w:rPr>
        <w:t xml:space="preserve"> </w:t>
      </w:r>
      <w:r w:rsidRPr="00DA3743">
        <w:t>b’bordura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skura,</w:t>
      </w:r>
      <w:r w:rsidRPr="00DA3743">
        <w:rPr>
          <w:spacing w:val="-3"/>
        </w:rPr>
        <w:t xml:space="preserve"> </w:t>
      </w:r>
      <w:r w:rsidRPr="00DA3743">
        <w:t>f’partijiet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huma</w:t>
      </w:r>
      <w:r w:rsidRPr="00DA3743">
        <w:rPr>
          <w:spacing w:val="-2"/>
        </w:rPr>
        <w:t xml:space="preserve"> </w:t>
      </w:r>
      <w:r w:rsidRPr="00DA3743">
        <w:t>esposti</w:t>
      </w:r>
      <w:r w:rsidRPr="00DA3743">
        <w:rPr>
          <w:spacing w:val="-2"/>
        </w:rPr>
        <w:t xml:space="preserve"> </w:t>
      </w:r>
      <w:r w:rsidRPr="00DA3743">
        <w:t>għax-xemx</w:t>
      </w:r>
      <w:r w:rsidRPr="00DA3743">
        <w:rPr>
          <w:spacing w:val="-1"/>
        </w:rPr>
        <w:t xml:space="preserve"> </w:t>
      </w:r>
      <w:r w:rsidRPr="00DA3743">
        <w:t>jew b’uġigħ fil-ġogi.</w:t>
      </w:r>
    </w:p>
    <w:p w14:paraId="77F20DF8" w14:textId="77777777" w:rsidR="003507B3" w:rsidRPr="00DA3743" w:rsidRDefault="003507B3" w:rsidP="006902F7">
      <w:pPr>
        <w:suppressAutoHyphens/>
      </w:pPr>
    </w:p>
    <w:p w14:paraId="1C0EEE03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Attakk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tal-qalb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attakki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puplesija</w:t>
      </w:r>
    </w:p>
    <w:p w14:paraId="03CDB9F1" w14:textId="3BC7E2B5" w:rsidR="003507B3" w:rsidRPr="00DA3743" w:rsidRDefault="003507B3" w:rsidP="006902F7">
      <w:pPr>
        <w:suppressAutoHyphens/>
      </w:pPr>
      <w:r w:rsidRPr="00DA3743">
        <w:t xml:space="preserve">Attakk tal-qalb u attakki ta’ puplesija ġew osservati fi studju f’pazjenti bi psorijasi ttrattati bi </w:t>
      </w:r>
      <w:r w:rsidR="00332AF3" w:rsidRPr="00DA3743">
        <w:t>WEZENLA</w:t>
      </w:r>
      <w:r w:rsidRPr="00DA3743">
        <w:t>. It-tabib tiegħek se jiċċekkja regolarment il-fatturi ta’ riskju tiegħek għal attakk tal-qalb u attakk ta’ puplesija</w:t>
      </w:r>
      <w:r w:rsidRPr="00DA3743">
        <w:rPr>
          <w:spacing w:val="-3"/>
        </w:rPr>
        <w:t xml:space="preserve"> </w:t>
      </w:r>
      <w:r w:rsidRPr="00DA3743">
        <w:t>sabiex</w:t>
      </w:r>
      <w:r w:rsidRPr="00DA3743">
        <w:rPr>
          <w:spacing w:val="-3"/>
        </w:rPr>
        <w:t xml:space="preserve"> </w:t>
      </w:r>
      <w:r w:rsidRPr="00DA3743">
        <w:t>jiżgura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jiġu</w:t>
      </w:r>
      <w:r w:rsidRPr="00DA3743">
        <w:rPr>
          <w:spacing w:val="-3"/>
        </w:rPr>
        <w:t xml:space="preserve"> </w:t>
      </w:r>
      <w:r w:rsidRPr="00DA3743">
        <w:t>ttrattati</w:t>
      </w:r>
      <w:r w:rsidRPr="00DA3743">
        <w:rPr>
          <w:spacing w:val="-3"/>
        </w:rPr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xieraq.</w:t>
      </w:r>
      <w:r w:rsidRPr="00DA3743">
        <w:rPr>
          <w:spacing w:val="-3"/>
        </w:rPr>
        <w:t xml:space="preserve"> </w:t>
      </w:r>
      <w:r w:rsidRPr="00DA3743">
        <w:t>Fittex</w:t>
      </w:r>
      <w:r w:rsidRPr="00DA3743">
        <w:rPr>
          <w:spacing w:val="-3"/>
        </w:rPr>
        <w:t xml:space="preserve"> </w:t>
      </w:r>
      <w:r w:rsidRPr="00DA3743">
        <w:t>attenzjoni</w:t>
      </w:r>
      <w:r w:rsidRPr="00DA3743">
        <w:rPr>
          <w:spacing w:val="-3"/>
        </w:rPr>
        <w:t xml:space="preserve"> </w:t>
      </w:r>
      <w:r w:rsidRPr="00DA3743">
        <w:t>medika</w:t>
      </w:r>
      <w:r w:rsidRPr="00DA3743">
        <w:rPr>
          <w:spacing w:val="-3"/>
        </w:rPr>
        <w:t xml:space="preserve"> </w:t>
      </w:r>
      <w:r w:rsidRPr="00DA3743">
        <w:t>minnufih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tiżviluppa wġigħ fis-sider, dgħufija jew sensazzjoni mhux normali f’naħa waħda ta’ ġismek, wiċċ li jidbiel, jew abnormalitajiet fit-taħdit jew fil-vista.</w:t>
      </w:r>
    </w:p>
    <w:p w14:paraId="066305A8" w14:textId="77777777" w:rsidR="003507B3" w:rsidRPr="00DA3743" w:rsidRDefault="003507B3" w:rsidP="006902F7">
      <w:pPr>
        <w:suppressAutoHyphens/>
      </w:pPr>
    </w:p>
    <w:p w14:paraId="1FDCACDD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Tfal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2"/>
        </w:rPr>
        <w:t xml:space="preserve"> adoloxxenti</w:t>
      </w:r>
    </w:p>
    <w:p w14:paraId="0E1940BA" w14:textId="6E317EAF" w:rsidR="003507B3" w:rsidRPr="00DA3743" w:rsidRDefault="00332AF3" w:rsidP="006902F7">
      <w:pPr>
        <w:suppressAutoHyphens/>
      </w:pPr>
      <w:r w:rsidRPr="00DA3743">
        <w:t>WEZENLA</w:t>
      </w:r>
      <w:r w:rsidR="00B338A5" w:rsidRPr="00DA3743">
        <w:t xml:space="preserve"> mhuwiex irrakkomandat biex jintuża fi tfal ta’ taħt is-6 snin bi psorijasi, </w:t>
      </w:r>
      <w:r w:rsidR="00E37031">
        <w:t xml:space="preserve">tfal bil-marda ta’ Crohn li jiżnu inqas minn 40 kg </w:t>
      </w:r>
      <w:r w:rsidR="00B338A5" w:rsidRPr="00DA3743">
        <w:t>jew biex jintuża fi tfal</w:t>
      </w:r>
      <w:r w:rsidR="00AD4EBD" w:rsidRPr="00DA3743">
        <w:t xml:space="preserve"> </w:t>
      </w:r>
      <w:r w:rsidR="00B338A5" w:rsidRPr="00DA3743">
        <w:t>ta’ taħt it-18-il sena b’artrite psorijatika peress li ma</w:t>
      </w:r>
      <w:r w:rsidR="00AD4EBD" w:rsidRPr="00DA3743">
        <w:t xml:space="preserve"> </w:t>
      </w:r>
      <w:r w:rsidR="00B338A5" w:rsidRPr="00DA3743">
        <w:t>ġiex studjat f’dan il-grupp ta’ etajiet.</w:t>
      </w:r>
    </w:p>
    <w:p w14:paraId="45071C3B" w14:textId="77777777" w:rsidR="00B338A5" w:rsidRPr="00DA3743" w:rsidRDefault="00B338A5" w:rsidP="006902F7">
      <w:pPr>
        <w:suppressAutoHyphens/>
      </w:pPr>
    </w:p>
    <w:p w14:paraId="79D4D6A4" w14:textId="67BAF491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Mediċini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oħra,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tilqim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753B3ED2" w14:textId="77777777" w:rsidR="003507B3" w:rsidRPr="00DA3743" w:rsidRDefault="003507B3" w:rsidP="006902F7">
      <w:pPr>
        <w:keepNext/>
        <w:suppressAutoHyphens/>
      </w:pPr>
      <w:r w:rsidRPr="00DA3743">
        <w:t>Għid</w:t>
      </w:r>
      <w:r w:rsidRPr="00DA3743">
        <w:rPr>
          <w:spacing w:val="-7"/>
        </w:rPr>
        <w:t xml:space="preserve"> </w:t>
      </w:r>
      <w:r w:rsidRPr="00DA3743">
        <w:t>lit-tabib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lill-ispiżjar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tiegħek:</w:t>
      </w:r>
    </w:p>
    <w:p w14:paraId="7CE5F832" w14:textId="085CC125" w:rsidR="003507B3" w:rsidRPr="00DA3743" w:rsidRDefault="003507B3" w:rsidP="006902F7">
      <w:pPr>
        <w:keepNext/>
        <w:numPr>
          <w:ilvl w:val="1"/>
          <w:numId w:val="44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qed</w:t>
      </w:r>
      <w:r w:rsidRPr="00DA3743">
        <w:rPr>
          <w:spacing w:val="-5"/>
        </w:rPr>
        <w:t xml:space="preserve"> </w:t>
      </w:r>
      <w:r w:rsidRPr="00DA3743">
        <w:t>tieħu,</w:t>
      </w:r>
      <w:r w:rsidRPr="00DA3743">
        <w:rPr>
          <w:spacing w:val="-5"/>
        </w:rPr>
        <w:t xml:space="preserve"> </w:t>
      </w:r>
      <w:r w:rsidRPr="00DA3743">
        <w:t>ħadt</w:t>
      </w:r>
      <w:r w:rsidRPr="00DA3743">
        <w:rPr>
          <w:spacing w:val="-5"/>
        </w:rPr>
        <w:t xml:space="preserve"> </w:t>
      </w:r>
      <w:r w:rsidRPr="00DA3743">
        <w:t>riċentement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tista’</w:t>
      </w:r>
      <w:r w:rsidRPr="00DA3743">
        <w:rPr>
          <w:spacing w:val="-5"/>
        </w:rPr>
        <w:t xml:space="preserve"> </w:t>
      </w:r>
      <w:r w:rsidRPr="00DA3743">
        <w:t>tieħu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5"/>
        </w:rPr>
        <w:t xml:space="preserve"> </w:t>
      </w:r>
      <w:r w:rsidRPr="00DA3743">
        <w:t>mediċini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oħra.</w:t>
      </w:r>
    </w:p>
    <w:p w14:paraId="1D6F8463" w14:textId="1FB23C31" w:rsidR="003507B3" w:rsidRPr="00DA3743" w:rsidRDefault="003507B3" w:rsidP="006902F7">
      <w:pPr>
        <w:keepNext/>
        <w:numPr>
          <w:ilvl w:val="1"/>
          <w:numId w:val="44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riċentement</w:t>
      </w:r>
      <w:r w:rsidRPr="00DA3743">
        <w:rPr>
          <w:spacing w:val="-5"/>
        </w:rPr>
        <w:t xml:space="preserve"> </w:t>
      </w:r>
      <w:r w:rsidRPr="00DA3743">
        <w:t>ħadt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se</w:t>
      </w:r>
      <w:r w:rsidRPr="00DA3743">
        <w:rPr>
          <w:spacing w:val="-5"/>
        </w:rPr>
        <w:t xml:space="preserve"> </w:t>
      </w:r>
      <w:r w:rsidRPr="00DA3743">
        <w:t>tieħu</w:t>
      </w:r>
      <w:r w:rsidRPr="00DA3743">
        <w:rPr>
          <w:spacing w:val="-5"/>
        </w:rPr>
        <w:t xml:space="preserve"> </w:t>
      </w:r>
      <w:r w:rsidRPr="00DA3743">
        <w:t>tilqima.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5"/>
        </w:rPr>
        <w:t xml:space="preserve"> </w:t>
      </w:r>
      <w:r w:rsidRPr="00DA3743">
        <w:t>tipi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tilqim</w:t>
      </w:r>
      <w:r w:rsidRPr="00DA3743">
        <w:rPr>
          <w:spacing w:val="-5"/>
        </w:rPr>
        <w:t xml:space="preserve"> </w:t>
      </w:r>
      <w:r w:rsidRPr="00DA3743">
        <w:t>(tilqim</w:t>
      </w:r>
      <w:r w:rsidRPr="00DA3743">
        <w:rPr>
          <w:spacing w:val="-5"/>
        </w:rPr>
        <w:t xml:space="preserve"> </w:t>
      </w:r>
      <w:r w:rsidRPr="00DA3743">
        <w:t>b’vajrus</w:t>
      </w:r>
      <w:r w:rsidRPr="00DA3743">
        <w:rPr>
          <w:spacing w:val="-4"/>
        </w:rPr>
        <w:t xml:space="preserve"> </w:t>
      </w:r>
      <w:r w:rsidRPr="00DA3743">
        <w:rPr>
          <w:spacing w:val="-5"/>
        </w:rPr>
        <w:t>ħaj</w:t>
      </w:r>
      <w:r w:rsidRPr="00DA3743">
        <w:t xml:space="preserve"> imma</w:t>
      </w:r>
      <w:r w:rsidR="00AC603E" w:rsidRPr="00DA3743">
        <w:rPr>
          <w:spacing w:val="-6"/>
        </w:rPr>
        <w:t xml:space="preserve"> </w:t>
      </w:r>
      <w:r w:rsidRPr="00DA3743">
        <w:rPr>
          <w:spacing w:val="-6"/>
        </w:rPr>
        <w:t>mg</w:t>
      </w:r>
      <w:r w:rsidRPr="00DA3743">
        <w:t>ħaxxex)</w:t>
      </w:r>
      <w:r w:rsidRPr="00DA3743">
        <w:rPr>
          <w:spacing w:val="-7"/>
        </w:rPr>
        <w:t xml:space="preserve"> </w:t>
      </w:r>
      <w:r w:rsidRPr="00DA3743">
        <w:t>m’għandhomx</w:t>
      </w:r>
      <w:r w:rsidRPr="00DA3743">
        <w:rPr>
          <w:spacing w:val="-6"/>
        </w:rPr>
        <w:t xml:space="preserve"> </w:t>
      </w:r>
      <w:r w:rsidRPr="00DA3743">
        <w:t>jingħataw</w:t>
      </w:r>
      <w:r w:rsidRPr="00DA3743">
        <w:rPr>
          <w:spacing w:val="-6"/>
        </w:rPr>
        <w:t xml:space="preserve"> </w:t>
      </w:r>
      <w:r w:rsidRPr="00DA3743">
        <w:t>waqt</w:t>
      </w:r>
      <w:r w:rsidRPr="00DA3743">
        <w:rPr>
          <w:spacing w:val="-7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tuża</w:t>
      </w:r>
      <w:r w:rsidRPr="00DA3743">
        <w:rPr>
          <w:spacing w:val="-6"/>
        </w:rPr>
        <w:t xml:space="preserve"> </w:t>
      </w:r>
      <w:r w:rsidR="00332AF3" w:rsidRPr="00DA3743">
        <w:rPr>
          <w:spacing w:val="-2"/>
        </w:rPr>
        <w:t>WEZENLA</w:t>
      </w:r>
      <w:r w:rsidRPr="00DA3743">
        <w:rPr>
          <w:spacing w:val="-2"/>
        </w:rPr>
        <w:t>.</w:t>
      </w:r>
    </w:p>
    <w:p w14:paraId="5A3684EF" w14:textId="4A5CD4CD" w:rsidR="003507B3" w:rsidRPr="00DA3743" w:rsidRDefault="003507B3" w:rsidP="006902F7">
      <w:pPr>
        <w:numPr>
          <w:ilvl w:val="1"/>
          <w:numId w:val="44"/>
        </w:numPr>
        <w:suppressAutoHyphens/>
        <w:ind w:left="567" w:hanging="567"/>
      </w:pPr>
      <w:r w:rsidRPr="00DA3743">
        <w:t>Jekk</w:t>
      </w:r>
      <w:r w:rsidRPr="00DA3743">
        <w:rPr>
          <w:spacing w:val="-4"/>
        </w:rPr>
        <w:t xml:space="preserve"> </w:t>
      </w:r>
      <w:r w:rsidRPr="00DA3743">
        <w:t>irċevejt</w:t>
      </w:r>
      <w:r w:rsidRPr="00DA3743">
        <w:rPr>
          <w:spacing w:val="-4"/>
        </w:rPr>
        <w:t xml:space="preserve"> </w:t>
      </w:r>
      <w:r w:rsidR="00332AF3" w:rsidRPr="00DA3743">
        <w:t>WEZENLA</w:t>
      </w:r>
      <w:r w:rsidRPr="00DA3743">
        <w:rPr>
          <w:spacing w:val="-4"/>
        </w:rPr>
        <w:t xml:space="preserve"> </w:t>
      </w:r>
      <w:r w:rsidRPr="00DA3743">
        <w:t>waqt</w:t>
      </w:r>
      <w:r w:rsidRPr="00DA3743">
        <w:rPr>
          <w:spacing w:val="-4"/>
        </w:rPr>
        <w:t xml:space="preserve"> </w:t>
      </w:r>
      <w:r w:rsidRPr="00DA3743">
        <w:t>it-tqala,</w:t>
      </w:r>
      <w:r w:rsidRPr="00DA3743">
        <w:rPr>
          <w:spacing w:val="-2"/>
        </w:rPr>
        <w:t xml:space="preserve"> </w:t>
      </w:r>
      <w:r w:rsidRPr="00DA3743">
        <w:t>għid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tat-tarbija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>dwar</w:t>
      </w:r>
      <w:r w:rsidRPr="00DA3743">
        <w:rPr>
          <w:spacing w:val="-4"/>
        </w:rPr>
        <w:t xml:space="preserve"> </w:t>
      </w:r>
      <w:r w:rsidRPr="00DA3743">
        <w:t>it-trattament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3"/>
        </w:rPr>
        <w:t xml:space="preserve"> </w:t>
      </w:r>
      <w:r w:rsidRPr="00DA3743">
        <w:t xml:space="preserve">ta’ </w:t>
      </w:r>
      <w:r w:rsidR="00332AF3" w:rsidRPr="00DA3743">
        <w:t>WEZENLA</w:t>
      </w:r>
      <w:r w:rsidRPr="00DA3743">
        <w:t xml:space="preserve"> qabel it-tarbija tirċievi kwalunkwe vaċċin, inkluż vaċċini ħajjin, bħall-vaċċin tal-BCG (użat għall-prevenzjoni tat-tuberkulożi). Vaċċini ħajjin mhumiex rakkomandati għat-tarbija tiegħek </w:t>
      </w:r>
      <w:r w:rsidR="001073BC" w:rsidRPr="000C4892">
        <w:t xml:space="preserve">fl-ewwel </w:t>
      </w:r>
      <w:r w:rsidR="001073BC">
        <w:t>tnax</w:t>
      </w:r>
      <w:r w:rsidR="00AB5E91">
        <w:t>-</w:t>
      </w:r>
      <w:r w:rsidR="001073BC">
        <w:t>il xahar</w:t>
      </w:r>
      <w:r w:rsidR="001073BC" w:rsidRPr="000C4892">
        <w:t xml:space="preserve"> </w:t>
      </w:r>
      <w:r w:rsidRPr="00DA3743">
        <w:t xml:space="preserve">wara t-twelid jekk irċevejt </w:t>
      </w:r>
      <w:r w:rsidR="00332AF3" w:rsidRPr="00DA3743">
        <w:t>WEZENLA</w:t>
      </w:r>
      <w:r w:rsidRPr="00DA3743">
        <w:t xml:space="preserve"> waqt it-tqala ħlief jekk it-tabib tat</w:t>
      </w:r>
      <w:r w:rsidR="00AD4EBD" w:rsidRPr="00DA3743">
        <w:noBreakHyphen/>
      </w:r>
      <w:r w:rsidRPr="00DA3743">
        <w:t>tarbija</w:t>
      </w:r>
      <w:r w:rsidRPr="00DA3743">
        <w:rPr>
          <w:spacing w:val="-7"/>
        </w:rPr>
        <w:t xml:space="preserve"> </w:t>
      </w:r>
      <w:r w:rsidRPr="00DA3743">
        <w:t>tiegħek</w:t>
      </w:r>
      <w:r w:rsidRPr="00DA3743">
        <w:rPr>
          <w:spacing w:val="-7"/>
        </w:rPr>
        <w:t xml:space="preserve"> </w:t>
      </w:r>
      <w:r w:rsidRPr="00DA3743">
        <w:t>jirrakkomanda</w:t>
      </w:r>
      <w:r w:rsidRPr="00DA3743">
        <w:rPr>
          <w:spacing w:val="-7"/>
        </w:rPr>
        <w:t xml:space="preserve"> </w:t>
      </w:r>
      <w:r w:rsidRPr="00DA3743">
        <w:t>b’mod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ieħor.</w:t>
      </w:r>
    </w:p>
    <w:p w14:paraId="78969CC9" w14:textId="77777777" w:rsidR="003507B3" w:rsidRPr="00DA3743" w:rsidRDefault="003507B3" w:rsidP="006902F7">
      <w:pPr>
        <w:suppressAutoHyphens/>
      </w:pPr>
    </w:p>
    <w:p w14:paraId="4509D4AA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Tqala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  <w:spacing w:val="-2"/>
        </w:rPr>
        <w:t>treddigħ</w:t>
      </w:r>
    </w:p>
    <w:p w14:paraId="6018260C" w14:textId="77777777" w:rsidR="001073BC" w:rsidRDefault="001073BC" w:rsidP="001073BC">
      <w:pPr>
        <w:numPr>
          <w:ilvl w:val="1"/>
          <w:numId w:val="45"/>
        </w:numPr>
        <w:suppressAutoHyphens/>
        <w:ind w:left="567" w:hanging="567"/>
      </w:pPr>
      <w:r w:rsidRPr="00BB6738">
        <w:t>Jekk inti tqila, taħseb li tista’ tkun tqila jew qed tippjana li jkollok tarbija, staqsi lit-tabib tiegħek</w:t>
      </w:r>
      <w:r>
        <w:t xml:space="preserve"> </w:t>
      </w:r>
      <w:r w:rsidRPr="00660875">
        <w:t>għal parir qabel tieħu din il-mediċina.</w:t>
      </w:r>
    </w:p>
    <w:p w14:paraId="19788EE0" w14:textId="77777777" w:rsidR="001073BC" w:rsidRPr="00666AFD" w:rsidRDefault="001073BC" w:rsidP="001073BC">
      <w:pPr>
        <w:numPr>
          <w:ilvl w:val="1"/>
          <w:numId w:val="45"/>
        </w:numPr>
        <w:suppressAutoHyphens/>
        <w:ind w:left="567" w:hanging="567"/>
        <w:rPr>
          <w:spacing w:val="-2"/>
        </w:rPr>
      </w:pPr>
      <w:r w:rsidRPr="00BB6738">
        <w:t>Ma ġiex osservat riskju akbar ta’ difetti tat-twelid fi trabi esposti għal WEZ</w:t>
      </w:r>
      <w:r>
        <w:t>ENLA</w:t>
      </w:r>
      <w:r w:rsidRPr="00BB6738">
        <w:t xml:space="preserve"> fil-ġuf.</w:t>
      </w:r>
      <w:r>
        <w:t xml:space="preserve"> </w:t>
      </w:r>
      <w:r w:rsidRPr="00BB6738">
        <w:t xml:space="preserve">Madankollu, hemm esperjenza limitata bi </w:t>
      </w:r>
      <w:r>
        <w:t>WEZENLA</w:t>
      </w:r>
      <w:r w:rsidRPr="00BB6738">
        <w:t xml:space="preserve"> f’nisa tqal. Għalhekk huwa </w:t>
      </w:r>
      <w:r w:rsidRPr="000C4892">
        <w:t xml:space="preserve">preferribli li tevita l-użu ta’ </w:t>
      </w:r>
      <w:r>
        <w:t>WEZENLA</w:t>
      </w:r>
      <w:r w:rsidRPr="000C4892">
        <w:t xml:space="preserve"> waqt it-tqala. </w:t>
      </w:r>
    </w:p>
    <w:p w14:paraId="410DEC29" w14:textId="77777777" w:rsidR="001073BC" w:rsidRPr="000C4892" w:rsidRDefault="001073BC" w:rsidP="001073BC">
      <w:pPr>
        <w:numPr>
          <w:ilvl w:val="0"/>
          <w:numId w:val="120"/>
        </w:numPr>
        <w:suppressAutoHyphens/>
        <w:ind w:left="567" w:hanging="567"/>
      </w:pPr>
      <w:r w:rsidRPr="000C4892">
        <w:t>Jekk</w:t>
      </w:r>
      <w:r w:rsidRPr="000C4892">
        <w:rPr>
          <w:spacing w:val="-2"/>
        </w:rPr>
        <w:t xml:space="preserve"> </w:t>
      </w:r>
      <w:r w:rsidRPr="000C4892">
        <w:t>inti</w:t>
      </w:r>
      <w:r w:rsidRPr="000C4892">
        <w:rPr>
          <w:spacing w:val="-2"/>
        </w:rPr>
        <w:t xml:space="preserve"> </w:t>
      </w:r>
      <w:r w:rsidRPr="000C4892">
        <w:t>mara</w:t>
      </w:r>
      <w:r w:rsidRPr="000C4892">
        <w:rPr>
          <w:spacing w:val="-2"/>
        </w:rPr>
        <w:t xml:space="preserve"> </w:t>
      </w:r>
      <w:r w:rsidRPr="000C4892">
        <w:t>li</w:t>
      </w:r>
      <w:r w:rsidRPr="000C4892">
        <w:rPr>
          <w:spacing w:val="-2"/>
        </w:rPr>
        <w:t xml:space="preserve"> </w:t>
      </w:r>
      <w:r w:rsidRPr="000C4892">
        <w:t>jista’</w:t>
      </w:r>
      <w:r w:rsidRPr="000C4892">
        <w:rPr>
          <w:spacing w:val="-2"/>
        </w:rPr>
        <w:t xml:space="preserve"> </w:t>
      </w:r>
      <w:r w:rsidRPr="000C4892">
        <w:t>jkollok</w:t>
      </w:r>
      <w:r w:rsidRPr="000C4892">
        <w:rPr>
          <w:spacing w:val="-3"/>
        </w:rPr>
        <w:t xml:space="preserve"> </w:t>
      </w:r>
      <w:r w:rsidRPr="000C4892">
        <w:t>it-tfal,</w:t>
      </w:r>
      <w:r w:rsidRPr="000C4892">
        <w:rPr>
          <w:spacing w:val="-2"/>
        </w:rPr>
        <w:t xml:space="preserve"> </w:t>
      </w:r>
      <w:r w:rsidRPr="000C4892">
        <w:t>inti</w:t>
      </w:r>
      <w:r w:rsidRPr="000C4892">
        <w:rPr>
          <w:spacing w:val="-2"/>
        </w:rPr>
        <w:t xml:space="preserve"> </w:t>
      </w:r>
      <w:r w:rsidRPr="000C4892">
        <w:t>għandek</w:t>
      </w:r>
      <w:r w:rsidRPr="000C4892">
        <w:rPr>
          <w:spacing w:val="-2"/>
        </w:rPr>
        <w:t xml:space="preserve"> </w:t>
      </w:r>
      <w:r w:rsidRPr="000C4892">
        <w:t>tevita</w:t>
      </w:r>
      <w:r w:rsidRPr="000C4892">
        <w:rPr>
          <w:spacing w:val="-4"/>
        </w:rPr>
        <w:t xml:space="preserve"> </w:t>
      </w:r>
      <w:r w:rsidRPr="000C4892">
        <w:t>li</w:t>
      </w:r>
      <w:r w:rsidRPr="000C4892">
        <w:rPr>
          <w:spacing w:val="-2"/>
        </w:rPr>
        <w:t xml:space="preserve"> </w:t>
      </w:r>
      <w:r w:rsidRPr="000C4892">
        <w:t>tinqabad</w:t>
      </w:r>
      <w:r w:rsidRPr="000C4892">
        <w:rPr>
          <w:spacing w:val="-2"/>
        </w:rPr>
        <w:t xml:space="preserve"> </w:t>
      </w:r>
      <w:r w:rsidRPr="000C4892">
        <w:t>tqila</w:t>
      </w:r>
      <w:r w:rsidRPr="000C4892">
        <w:rPr>
          <w:spacing w:val="-2"/>
        </w:rPr>
        <w:t xml:space="preserve"> </w:t>
      </w:r>
      <w:r w:rsidRPr="000C4892">
        <w:t xml:space="preserve">u li tuża kontraċettivi xierqa waqt li tkun qed tuża </w:t>
      </w:r>
      <w:r>
        <w:t>WEZENLA</w:t>
      </w:r>
      <w:r w:rsidRPr="000C4892">
        <w:t xml:space="preserve"> u għal mill-anqas 15-il ġimgħa wara l</w:t>
      </w:r>
      <w:r w:rsidRPr="000C4892">
        <w:noBreakHyphen/>
        <w:t xml:space="preserve">aħħar kura bi </w:t>
      </w:r>
      <w:r>
        <w:t>WEZENLA</w:t>
      </w:r>
      <w:r w:rsidRPr="000C4892">
        <w:t>.</w:t>
      </w:r>
    </w:p>
    <w:p w14:paraId="4E29B0FE" w14:textId="77777777" w:rsidR="001073BC" w:rsidRPr="000C4892" w:rsidRDefault="001073BC" w:rsidP="001073BC">
      <w:pPr>
        <w:numPr>
          <w:ilvl w:val="1"/>
          <w:numId w:val="45"/>
        </w:numPr>
        <w:suppressAutoHyphens/>
        <w:ind w:left="567" w:hanging="567"/>
      </w:pPr>
      <w:r>
        <w:t>WEZENLA</w:t>
      </w:r>
      <w:r w:rsidRPr="000C4892">
        <w:rPr>
          <w:spacing w:val="-7"/>
        </w:rPr>
        <w:t xml:space="preserve"> </w:t>
      </w:r>
      <w:r w:rsidRPr="000C4892">
        <w:t>jista’</w:t>
      </w:r>
      <w:r w:rsidRPr="000C4892">
        <w:rPr>
          <w:spacing w:val="-1"/>
        </w:rPr>
        <w:t xml:space="preserve"> </w:t>
      </w:r>
      <w:r w:rsidRPr="000C4892">
        <w:t>jgħaddi</w:t>
      </w:r>
      <w:r w:rsidRPr="000C4892">
        <w:rPr>
          <w:spacing w:val="-3"/>
        </w:rPr>
        <w:t xml:space="preserve"> </w:t>
      </w:r>
      <w:r w:rsidRPr="000C4892">
        <w:t>mill-plaċenta</w:t>
      </w:r>
      <w:r w:rsidRPr="000C4892">
        <w:rPr>
          <w:spacing w:val="-3"/>
        </w:rPr>
        <w:t xml:space="preserve"> </w:t>
      </w:r>
      <w:r w:rsidRPr="000C4892">
        <w:t>għat-tarbija</w:t>
      </w:r>
      <w:r w:rsidRPr="000C4892">
        <w:rPr>
          <w:spacing w:val="-3"/>
        </w:rPr>
        <w:t xml:space="preserve"> </w:t>
      </w:r>
      <w:r w:rsidRPr="000C4892">
        <w:t>mhux</w:t>
      </w:r>
      <w:r w:rsidRPr="000C4892">
        <w:rPr>
          <w:spacing w:val="-3"/>
        </w:rPr>
        <w:t xml:space="preserve"> </w:t>
      </w:r>
      <w:r w:rsidRPr="000C4892">
        <w:t>imwielda.</w:t>
      </w:r>
      <w:r w:rsidRPr="000C4892">
        <w:rPr>
          <w:spacing w:val="-3"/>
        </w:rPr>
        <w:t xml:space="preserve"> </w:t>
      </w:r>
      <w:r w:rsidRPr="000C4892">
        <w:t>Jekk</w:t>
      </w:r>
      <w:r w:rsidRPr="000C4892">
        <w:rPr>
          <w:spacing w:val="-3"/>
        </w:rPr>
        <w:t xml:space="preserve"> </w:t>
      </w:r>
      <w:r w:rsidRPr="000C4892">
        <w:t>irċevejt</w:t>
      </w:r>
      <w:r w:rsidRPr="000C4892">
        <w:rPr>
          <w:spacing w:val="-3"/>
        </w:rPr>
        <w:t xml:space="preserve"> </w:t>
      </w:r>
      <w:r>
        <w:t>WEZENLA</w:t>
      </w:r>
      <w:r w:rsidRPr="000C4892">
        <w:rPr>
          <w:spacing w:val="-3"/>
        </w:rPr>
        <w:t xml:space="preserve"> </w:t>
      </w:r>
      <w:r w:rsidRPr="000C4892">
        <w:t>waqt it</w:t>
      </w:r>
      <w:r w:rsidRPr="000C4892">
        <w:noBreakHyphen/>
        <w:t>tqala tiegħek, it-tarbija tiegħek jista’ jkollha riskju ogħla li jaqbadha infezzjoni.</w:t>
      </w:r>
    </w:p>
    <w:p w14:paraId="102D77EF" w14:textId="665C8DEB" w:rsidR="003507B3" w:rsidRPr="00DA3743" w:rsidRDefault="001073BC" w:rsidP="001073BC">
      <w:pPr>
        <w:numPr>
          <w:ilvl w:val="1"/>
          <w:numId w:val="45"/>
        </w:numPr>
        <w:suppressAutoHyphens/>
        <w:ind w:left="567" w:hanging="567"/>
      </w:pPr>
      <w:r w:rsidRPr="000C4892">
        <w:t xml:space="preserve">Huwa importanti li tgħid lit-tobba tat-tarbija tiegħek u lil professjonisti tal-kura tas-saħħa oħra jekk irċevejt </w:t>
      </w:r>
      <w:r>
        <w:t>WEZENLA</w:t>
      </w:r>
      <w:r w:rsidRPr="000C4892">
        <w:t xml:space="preserve"> waqt it-tqala tiegħek qabel it-tarbija tirċievi kwalunkwe vaċċin. Vaċċini ħajjin bħall-vaċċin tal-BGC (użat għall-prevenzjoni tat-tuberkulożi), mhumiex rakkomandati għat-tarbija</w:t>
      </w:r>
      <w:r w:rsidRPr="000C4892">
        <w:rPr>
          <w:spacing w:val="-2"/>
        </w:rPr>
        <w:t xml:space="preserve"> </w:t>
      </w:r>
      <w:r w:rsidRPr="000C4892">
        <w:t>tiegħek</w:t>
      </w:r>
      <w:r w:rsidRPr="000C4892">
        <w:rPr>
          <w:spacing w:val="-3"/>
        </w:rPr>
        <w:t xml:space="preserve"> </w:t>
      </w:r>
      <w:r w:rsidRPr="000C4892">
        <w:t>fl-ewwel</w:t>
      </w:r>
      <w:r w:rsidRPr="000C4892">
        <w:rPr>
          <w:spacing w:val="-2"/>
        </w:rPr>
        <w:t xml:space="preserve"> </w:t>
      </w:r>
      <w:r>
        <w:t>tnax</w:t>
      </w:r>
      <w:r w:rsidR="00AB5E91">
        <w:t>-</w:t>
      </w:r>
      <w:r>
        <w:t>il xahar</w:t>
      </w:r>
      <w:r w:rsidRPr="000C4892">
        <w:rPr>
          <w:spacing w:val="-2"/>
        </w:rPr>
        <w:t xml:space="preserve"> </w:t>
      </w:r>
      <w:r w:rsidRPr="000C4892">
        <w:t>wara</w:t>
      </w:r>
      <w:r w:rsidRPr="000C4892">
        <w:rPr>
          <w:spacing w:val="-2"/>
        </w:rPr>
        <w:t xml:space="preserve"> </w:t>
      </w:r>
      <w:r w:rsidRPr="000C4892">
        <w:t>t-twelid</w:t>
      </w:r>
      <w:r w:rsidRPr="000C4892">
        <w:rPr>
          <w:spacing w:val="-3"/>
        </w:rPr>
        <w:t xml:space="preserve"> </w:t>
      </w:r>
      <w:r w:rsidRPr="000C4892">
        <w:t>jekk</w:t>
      </w:r>
      <w:r w:rsidRPr="000C4892">
        <w:rPr>
          <w:spacing w:val="-3"/>
        </w:rPr>
        <w:t xml:space="preserve"> </w:t>
      </w:r>
      <w:r w:rsidRPr="000C4892">
        <w:t>irċevejt</w:t>
      </w:r>
      <w:r w:rsidRPr="000C4892">
        <w:rPr>
          <w:spacing w:val="-3"/>
        </w:rPr>
        <w:t xml:space="preserve"> </w:t>
      </w:r>
      <w:r>
        <w:t>WEZENLA</w:t>
      </w:r>
      <w:r w:rsidRPr="000C4892">
        <w:rPr>
          <w:spacing w:val="-3"/>
        </w:rPr>
        <w:t xml:space="preserve"> </w:t>
      </w:r>
      <w:r w:rsidRPr="000C4892">
        <w:t>waqt</w:t>
      </w:r>
      <w:r w:rsidRPr="000C4892">
        <w:rPr>
          <w:spacing w:val="-3"/>
        </w:rPr>
        <w:t xml:space="preserve"> </w:t>
      </w:r>
      <w:r w:rsidRPr="000C4892">
        <w:t>it-tqala</w:t>
      </w:r>
      <w:r w:rsidRPr="000C4892">
        <w:rPr>
          <w:spacing w:val="-4"/>
        </w:rPr>
        <w:t xml:space="preserve"> </w:t>
      </w:r>
      <w:r w:rsidRPr="000C4892">
        <w:t>ħlief</w:t>
      </w:r>
      <w:r w:rsidRPr="000C4892">
        <w:rPr>
          <w:spacing w:val="-3"/>
        </w:rPr>
        <w:t xml:space="preserve"> </w:t>
      </w:r>
      <w:r w:rsidRPr="000C4892">
        <w:t>jekk it-tabib tat-tarbija tiegħek jirrakkomanda b’mod ieħor.</w:t>
      </w:r>
    </w:p>
    <w:p w14:paraId="3B5EBA5B" w14:textId="2BE6F9AB" w:rsidR="003507B3" w:rsidRPr="00DA3743" w:rsidRDefault="003507B3" w:rsidP="006902F7">
      <w:pPr>
        <w:numPr>
          <w:ilvl w:val="1"/>
          <w:numId w:val="45"/>
        </w:numPr>
        <w:suppressAutoHyphens/>
        <w:ind w:left="567" w:hanging="567"/>
      </w:pPr>
      <w:r w:rsidRPr="00DA3743">
        <w:t>Ustekinumab jista’ jgħaddi fil-ħalib tas-sider fi kwantitajiet żgħar ħafna. Kellem lit-tabib tiegħek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qed</w:t>
      </w:r>
      <w:r w:rsidRPr="00DA3743">
        <w:rPr>
          <w:spacing w:val="-3"/>
        </w:rPr>
        <w:t xml:space="preserve"> </w:t>
      </w:r>
      <w:r w:rsidRPr="00DA3743">
        <w:t>tredda’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qed</w:t>
      </w:r>
      <w:r w:rsidRPr="00DA3743">
        <w:rPr>
          <w:spacing w:val="-3"/>
        </w:rPr>
        <w:t xml:space="preserve"> </w:t>
      </w:r>
      <w:r w:rsidRPr="00DA3743">
        <w:t>tippjana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tredda’.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t-tabib</w:t>
      </w:r>
      <w:r w:rsidRPr="00DA3743">
        <w:rPr>
          <w:spacing w:val="-2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 xml:space="preserve">għandkom tiddeċiedu jekk għandekx tredda’ jew tuża </w:t>
      </w:r>
      <w:r w:rsidR="00332AF3" w:rsidRPr="00DA3743">
        <w:t>WEZENLA</w:t>
      </w:r>
      <w:r w:rsidRPr="00DA3743">
        <w:t xml:space="preserve"> – tagħmilhomx it-tnejn.</w:t>
      </w:r>
    </w:p>
    <w:p w14:paraId="3C20072E" w14:textId="77777777" w:rsidR="003507B3" w:rsidRPr="00DA3743" w:rsidRDefault="003507B3" w:rsidP="006902F7">
      <w:pPr>
        <w:suppressAutoHyphens/>
      </w:pPr>
    </w:p>
    <w:p w14:paraId="33C04C8C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lastRenderedPageBreak/>
        <w:t>Sewqan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tħaddim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  <w:spacing w:val="-2"/>
        </w:rPr>
        <w:t>magni</w:t>
      </w:r>
    </w:p>
    <w:p w14:paraId="734572B8" w14:textId="6EFD76D4" w:rsidR="003507B3" w:rsidRPr="00DA3743" w:rsidRDefault="00332AF3" w:rsidP="006902F7">
      <w:pPr>
        <w:suppressAutoHyphens/>
      </w:pPr>
      <w:r w:rsidRPr="00DA3743">
        <w:t>WEZENLA</w:t>
      </w:r>
      <w:r w:rsidR="003507B3" w:rsidRPr="00DA3743">
        <w:rPr>
          <w:spacing w:val="-8"/>
        </w:rPr>
        <w:t xml:space="preserve"> </w:t>
      </w:r>
      <w:r w:rsidR="003507B3" w:rsidRPr="00DA3743">
        <w:t>m’għandu</w:t>
      </w:r>
      <w:r w:rsidR="003507B3" w:rsidRPr="00DA3743">
        <w:rPr>
          <w:spacing w:val="-4"/>
        </w:rPr>
        <w:t xml:space="preserve"> </w:t>
      </w:r>
      <w:r w:rsidR="003507B3" w:rsidRPr="00DA3743">
        <w:t>l-ebda</w:t>
      </w:r>
      <w:r w:rsidR="003507B3" w:rsidRPr="00DA3743">
        <w:rPr>
          <w:spacing w:val="-4"/>
        </w:rPr>
        <w:t xml:space="preserve"> </w:t>
      </w:r>
      <w:r w:rsidR="003507B3" w:rsidRPr="00DA3743">
        <w:t>effett</w:t>
      </w:r>
      <w:r w:rsidR="003507B3" w:rsidRPr="00DA3743">
        <w:rPr>
          <w:spacing w:val="-4"/>
        </w:rPr>
        <w:t xml:space="preserve"> </w:t>
      </w:r>
      <w:r w:rsidR="003507B3" w:rsidRPr="00DA3743">
        <w:t>jew</w:t>
      </w:r>
      <w:r w:rsidR="003507B3" w:rsidRPr="00DA3743">
        <w:rPr>
          <w:spacing w:val="-6"/>
        </w:rPr>
        <w:t xml:space="preserve"> </w:t>
      </w:r>
      <w:r w:rsidR="003507B3" w:rsidRPr="00DA3743">
        <w:t>ftit</w:t>
      </w:r>
      <w:r w:rsidR="003507B3" w:rsidRPr="00DA3743">
        <w:rPr>
          <w:spacing w:val="-4"/>
        </w:rPr>
        <w:t xml:space="preserve"> </w:t>
      </w:r>
      <w:r w:rsidR="003507B3" w:rsidRPr="00DA3743">
        <w:t>li</w:t>
      </w:r>
      <w:r w:rsidR="003507B3" w:rsidRPr="00DA3743">
        <w:rPr>
          <w:spacing w:val="-4"/>
        </w:rPr>
        <w:t xml:space="preserve"> </w:t>
      </w:r>
      <w:r w:rsidR="003507B3" w:rsidRPr="00DA3743">
        <w:t>xejn</w:t>
      </w:r>
      <w:r w:rsidR="003507B3" w:rsidRPr="00DA3743">
        <w:rPr>
          <w:spacing w:val="-4"/>
        </w:rPr>
        <w:t xml:space="preserve"> </w:t>
      </w:r>
      <w:r w:rsidR="003507B3" w:rsidRPr="00DA3743">
        <w:t>għandu</w:t>
      </w:r>
      <w:r w:rsidR="003507B3" w:rsidRPr="00DA3743">
        <w:rPr>
          <w:spacing w:val="-5"/>
        </w:rPr>
        <w:t xml:space="preserve"> </w:t>
      </w:r>
      <w:r w:rsidR="003507B3" w:rsidRPr="00DA3743">
        <w:t>effett</w:t>
      </w:r>
      <w:r w:rsidR="003507B3" w:rsidRPr="00DA3743">
        <w:rPr>
          <w:spacing w:val="-6"/>
        </w:rPr>
        <w:t xml:space="preserve"> </w:t>
      </w:r>
      <w:r w:rsidR="003507B3" w:rsidRPr="00DA3743">
        <w:t>fuq</w:t>
      </w:r>
      <w:r w:rsidR="003507B3" w:rsidRPr="00DA3743">
        <w:rPr>
          <w:spacing w:val="-5"/>
        </w:rPr>
        <w:t xml:space="preserve"> </w:t>
      </w:r>
      <w:r w:rsidR="003507B3" w:rsidRPr="00DA3743">
        <w:t>il-ħila</w:t>
      </w:r>
      <w:r w:rsidR="003507B3" w:rsidRPr="00DA3743">
        <w:rPr>
          <w:spacing w:val="-5"/>
        </w:rPr>
        <w:t xml:space="preserve"> </w:t>
      </w:r>
      <w:r w:rsidR="003507B3" w:rsidRPr="00DA3743">
        <w:t>biex</w:t>
      </w:r>
      <w:r w:rsidR="003507B3" w:rsidRPr="00DA3743">
        <w:rPr>
          <w:spacing w:val="-5"/>
        </w:rPr>
        <w:t xml:space="preserve"> </w:t>
      </w:r>
      <w:r w:rsidR="003507B3" w:rsidRPr="00DA3743">
        <w:t>issuq</w:t>
      </w:r>
      <w:r w:rsidR="003507B3" w:rsidRPr="00DA3743">
        <w:rPr>
          <w:spacing w:val="-5"/>
        </w:rPr>
        <w:t xml:space="preserve"> </w:t>
      </w:r>
      <w:r w:rsidR="003507B3" w:rsidRPr="00DA3743">
        <w:t>u</w:t>
      </w:r>
      <w:r w:rsidR="003507B3" w:rsidRPr="00DA3743">
        <w:rPr>
          <w:spacing w:val="-5"/>
        </w:rPr>
        <w:t xml:space="preserve"> </w:t>
      </w:r>
      <w:r w:rsidR="003507B3" w:rsidRPr="00DA3743">
        <w:t>tħaddem</w:t>
      </w:r>
      <w:r w:rsidR="003507B3" w:rsidRPr="00DA3743">
        <w:rPr>
          <w:spacing w:val="-5"/>
        </w:rPr>
        <w:t xml:space="preserve"> </w:t>
      </w:r>
      <w:r w:rsidR="003507B3" w:rsidRPr="00DA3743">
        <w:rPr>
          <w:spacing w:val="-2"/>
        </w:rPr>
        <w:t>magni.</w:t>
      </w:r>
    </w:p>
    <w:p w14:paraId="46281D79" w14:textId="77777777" w:rsidR="003507B3" w:rsidRPr="00DA3743" w:rsidRDefault="003507B3" w:rsidP="006902F7">
      <w:pPr>
        <w:suppressAutoHyphens/>
      </w:pPr>
    </w:p>
    <w:p w14:paraId="70248485" w14:textId="77777777" w:rsidR="00CA7FFA" w:rsidRPr="00A50D07" w:rsidRDefault="00CA7FFA" w:rsidP="00CA7FFA">
      <w:pPr>
        <w:suppressAutoHyphens/>
        <w:rPr>
          <w:b/>
          <w:bCs/>
        </w:rPr>
      </w:pPr>
      <w:r w:rsidRPr="00A50D07">
        <w:rPr>
          <w:b/>
          <w:bCs/>
        </w:rPr>
        <w:t>WEZENLA fih polysorbate 80</w:t>
      </w:r>
    </w:p>
    <w:p w14:paraId="43FCD16F" w14:textId="15FFB563" w:rsidR="00CA7FFA" w:rsidRPr="00A50D07" w:rsidRDefault="00CA7FFA" w:rsidP="008D1473">
      <w:pPr>
        <w:suppressAutoHyphens/>
      </w:pPr>
      <w:r w:rsidRPr="00A50D07">
        <w:t>WEZENLA</w:t>
      </w:r>
      <w:r w:rsidRPr="00A50D07">
        <w:rPr>
          <w:b/>
          <w:bCs/>
        </w:rPr>
        <w:t xml:space="preserve"> </w:t>
      </w:r>
      <w:r w:rsidRPr="00A50D07">
        <w:t>fih 0.02 mg ta</w:t>
      </w:r>
      <w:r w:rsidRPr="00A50D07">
        <w:rPr>
          <w:rFonts w:hint="eastAsia"/>
        </w:rPr>
        <w:t>’</w:t>
      </w:r>
      <w:r w:rsidRPr="00A50D07">
        <w:t xml:space="preserve"> polysorbate 80 (E 433) f</w:t>
      </w:r>
      <w:r w:rsidRPr="00A50D07">
        <w:rPr>
          <w:rFonts w:hint="eastAsia"/>
        </w:rPr>
        <w:t>’</w:t>
      </w:r>
      <w:r w:rsidRPr="00A50D07">
        <w:t>kull unit</w:t>
      </w:r>
      <w:r w:rsidRPr="00A50D07">
        <w:rPr>
          <w:rFonts w:hint="eastAsia"/>
        </w:rPr>
        <w:t>à</w:t>
      </w:r>
      <w:r w:rsidRPr="00A50D07">
        <w:t xml:space="preserve"> ta</w:t>
      </w:r>
      <w:r w:rsidR="00157BD6">
        <w:t>-</w:t>
      </w:r>
      <w:r w:rsidRPr="00A50D07">
        <w:t>do</w:t>
      </w:r>
      <w:r>
        <w:t>ża</w:t>
      </w:r>
      <w:r w:rsidRPr="00A50D07">
        <w:t xml:space="preserve"> li hija ekwivalenti għal 0.04 mg/mL. </w:t>
      </w:r>
      <w:r w:rsidR="00A50D07">
        <w:t>P</w:t>
      </w:r>
      <w:r w:rsidRPr="00A50D07">
        <w:t>olysorbates jistgħu jikkaw</w:t>
      </w:r>
      <w:r w:rsidRPr="00A50D07">
        <w:rPr>
          <w:rFonts w:hint="eastAsia"/>
        </w:rPr>
        <w:t>ż</w:t>
      </w:r>
      <w:r w:rsidRPr="00A50D07">
        <w:t xml:space="preserve">aw reazzjonijiet allerġiċi. Għid lit-tabib tiegħek jekk għandek xi allerġiji </w:t>
      </w:r>
      <w:r w:rsidR="008D1473" w:rsidRPr="008D1473">
        <w:t>li taf bihom</w:t>
      </w:r>
      <w:r w:rsidRPr="00A50D07">
        <w:t>.</w:t>
      </w:r>
    </w:p>
    <w:p w14:paraId="54FB778C" w14:textId="77777777" w:rsidR="00CA7FFA" w:rsidRPr="00A50D07" w:rsidRDefault="00CA7FFA" w:rsidP="00CA7FFA">
      <w:pPr>
        <w:suppressAutoHyphens/>
      </w:pPr>
    </w:p>
    <w:p w14:paraId="72A21C5A" w14:textId="77777777" w:rsidR="00B338A5" w:rsidRPr="00DA3743" w:rsidRDefault="00B338A5" w:rsidP="006902F7">
      <w:pPr>
        <w:suppressAutoHyphens/>
      </w:pPr>
    </w:p>
    <w:p w14:paraId="0BFF7524" w14:textId="6AF37856" w:rsidR="003507B3" w:rsidRPr="00DA3743" w:rsidRDefault="003507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3.</w:t>
      </w:r>
      <w:r w:rsidRPr="00DA3743">
        <w:rPr>
          <w:b/>
          <w:bCs/>
        </w:rPr>
        <w:tab/>
      </w:r>
      <w:r w:rsidR="00B338A5" w:rsidRPr="00DA3743">
        <w:rPr>
          <w:b/>
          <w:bCs/>
        </w:rPr>
        <w:t xml:space="preserve">Kif għandek tuża </w:t>
      </w:r>
      <w:r w:rsidR="00332AF3" w:rsidRPr="00DA3743">
        <w:rPr>
          <w:b/>
          <w:bCs/>
        </w:rPr>
        <w:t>WEZENLA</w:t>
      </w:r>
    </w:p>
    <w:p w14:paraId="623D92CF" w14:textId="77777777" w:rsidR="003507B3" w:rsidRPr="00DA3743" w:rsidRDefault="003507B3" w:rsidP="006902F7">
      <w:pPr>
        <w:keepNext/>
        <w:suppressAutoHyphens/>
        <w:rPr>
          <w:bCs/>
        </w:rPr>
      </w:pPr>
    </w:p>
    <w:p w14:paraId="04C0B936" w14:textId="5E0F75F8" w:rsidR="003507B3" w:rsidRPr="00DA3743" w:rsidRDefault="00332AF3" w:rsidP="006902F7">
      <w:pPr>
        <w:suppressAutoHyphens/>
      </w:pPr>
      <w:r w:rsidRPr="00DA3743">
        <w:t>WEZENLA</w:t>
      </w:r>
      <w:r w:rsidR="003507B3" w:rsidRPr="00DA3743">
        <w:rPr>
          <w:spacing w:val="-3"/>
        </w:rPr>
        <w:t xml:space="preserve"> </w:t>
      </w:r>
      <w:r w:rsidR="003507B3" w:rsidRPr="00DA3743">
        <w:t>hu</w:t>
      </w:r>
      <w:r w:rsidR="003507B3" w:rsidRPr="00DA3743">
        <w:rPr>
          <w:spacing w:val="-3"/>
        </w:rPr>
        <w:t xml:space="preserve"> </w:t>
      </w:r>
      <w:r w:rsidR="003507B3" w:rsidRPr="00DA3743">
        <w:t>intenzjonat</w:t>
      </w:r>
      <w:r w:rsidR="003507B3" w:rsidRPr="00DA3743">
        <w:rPr>
          <w:spacing w:val="-3"/>
        </w:rPr>
        <w:t xml:space="preserve"> </w:t>
      </w:r>
      <w:r w:rsidR="003507B3" w:rsidRPr="00DA3743">
        <w:t>għall-użu</w:t>
      </w:r>
      <w:r w:rsidR="003507B3" w:rsidRPr="00DA3743">
        <w:rPr>
          <w:spacing w:val="-2"/>
        </w:rPr>
        <w:t xml:space="preserve"> </w:t>
      </w:r>
      <w:r w:rsidR="003507B3" w:rsidRPr="00DA3743">
        <w:t>taħt</w:t>
      </w:r>
      <w:r w:rsidR="003507B3" w:rsidRPr="00DA3743">
        <w:rPr>
          <w:spacing w:val="-2"/>
        </w:rPr>
        <w:t xml:space="preserve"> </w:t>
      </w:r>
      <w:r w:rsidR="003507B3" w:rsidRPr="00DA3743">
        <w:t>il-gwida</w:t>
      </w:r>
      <w:r w:rsidR="003507B3" w:rsidRPr="00DA3743">
        <w:rPr>
          <w:spacing w:val="-2"/>
        </w:rPr>
        <w:t xml:space="preserve"> </w:t>
      </w:r>
      <w:r w:rsidR="003507B3" w:rsidRPr="00DA3743">
        <w:t>u</w:t>
      </w:r>
      <w:r w:rsidR="003507B3" w:rsidRPr="00DA3743">
        <w:rPr>
          <w:spacing w:val="-2"/>
        </w:rPr>
        <w:t xml:space="preserve"> </w:t>
      </w:r>
      <w:r w:rsidR="003507B3" w:rsidRPr="00DA3743">
        <w:t>s-superviżjoni</w:t>
      </w:r>
      <w:r w:rsidR="003507B3" w:rsidRPr="00DA3743">
        <w:rPr>
          <w:spacing w:val="-3"/>
        </w:rPr>
        <w:t xml:space="preserve"> </w:t>
      </w:r>
      <w:r w:rsidR="003507B3" w:rsidRPr="00DA3743">
        <w:t>ta’</w:t>
      </w:r>
      <w:r w:rsidR="003507B3" w:rsidRPr="00DA3743">
        <w:rPr>
          <w:spacing w:val="-3"/>
        </w:rPr>
        <w:t xml:space="preserve"> </w:t>
      </w:r>
      <w:r w:rsidR="003507B3" w:rsidRPr="00DA3743">
        <w:t>tabib</w:t>
      </w:r>
      <w:r w:rsidR="003507B3" w:rsidRPr="00DA3743">
        <w:rPr>
          <w:spacing w:val="-3"/>
        </w:rPr>
        <w:t xml:space="preserve"> </w:t>
      </w:r>
      <w:r w:rsidR="003507B3" w:rsidRPr="00DA3743">
        <w:t>b’esperjenza</w:t>
      </w:r>
      <w:r w:rsidR="003507B3" w:rsidRPr="00DA3743">
        <w:rPr>
          <w:spacing w:val="-3"/>
        </w:rPr>
        <w:t xml:space="preserve"> </w:t>
      </w:r>
      <w:r w:rsidR="006D3BE4" w:rsidRPr="00DA3743">
        <w:t xml:space="preserve">biex jittratta kondizzjonijiet li għalihom huwa maħsub </w:t>
      </w:r>
      <w:r w:rsidRPr="00DA3743">
        <w:t>WEZENLA</w:t>
      </w:r>
      <w:r w:rsidR="006D3BE4" w:rsidRPr="00DA3743">
        <w:t>.</w:t>
      </w:r>
    </w:p>
    <w:p w14:paraId="72B09A67" w14:textId="77777777" w:rsidR="006D3BE4" w:rsidRPr="00DA3743" w:rsidRDefault="006D3BE4" w:rsidP="006902F7">
      <w:pPr>
        <w:suppressAutoHyphens/>
      </w:pPr>
    </w:p>
    <w:p w14:paraId="119DF64B" w14:textId="1A3B5D44" w:rsidR="003507B3" w:rsidRPr="00DA3743" w:rsidRDefault="00B338A5" w:rsidP="006902F7">
      <w:pPr>
        <w:suppressAutoHyphens/>
      </w:pPr>
      <w:r w:rsidRPr="00DA3743">
        <w:t>Dejjem għandek tuża din il-mediċina skont il-parir eżatt tat-tabib tiegħek. Dejjem għandek taċċerta</w:t>
      </w:r>
      <w:r w:rsidR="00AD4EBD" w:rsidRPr="00DA3743">
        <w:t xml:space="preserve"> </w:t>
      </w:r>
      <w:r w:rsidRPr="00DA3743">
        <w:t>ruħek mat-tabib jekk ikollok xi dubju. Kellem lit-tabib tiegħek dwar meta se tieħu l-injezzjonijiet u</w:t>
      </w:r>
      <w:r w:rsidR="00AD4EBD" w:rsidRPr="00DA3743">
        <w:t xml:space="preserve"> </w:t>
      </w:r>
      <w:r w:rsidRPr="00DA3743">
        <w:t>meta għandek l-appuntamenti ta’ sorveljanza.</w:t>
      </w:r>
    </w:p>
    <w:p w14:paraId="60233CDC" w14:textId="77777777" w:rsidR="00B338A5" w:rsidRPr="00DA3743" w:rsidRDefault="00B338A5" w:rsidP="006902F7">
      <w:pPr>
        <w:suppressAutoHyphens/>
      </w:pPr>
    </w:p>
    <w:p w14:paraId="73FE49EC" w14:textId="7C2E3E7F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Kemm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jingħata</w:t>
      </w:r>
      <w:r w:rsidRPr="00DA3743">
        <w:rPr>
          <w:b/>
          <w:bCs/>
          <w:spacing w:val="-5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7D66E927" w14:textId="19FC3438" w:rsidR="003507B3" w:rsidRPr="00DA3743" w:rsidRDefault="003507B3" w:rsidP="006902F7">
      <w:pPr>
        <w:suppressAutoHyphens/>
      </w:pPr>
      <w:r w:rsidRPr="00DA3743">
        <w:t>It-tabib</w:t>
      </w:r>
      <w:r w:rsidRPr="00DA3743">
        <w:rPr>
          <w:spacing w:val="-6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>jiddeċiedi</w:t>
      </w:r>
      <w:r w:rsidRPr="00DA3743">
        <w:rPr>
          <w:spacing w:val="-5"/>
        </w:rPr>
        <w:t xml:space="preserve"> </w:t>
      </w:r>
      <w:r w:rsidRPr="00DA3743">
        <w:t>kemm</w:t>
      </w:r>
      <w:r w:rsidRPr="00DA3743">
        <w:rPr>
          <w:spacing w:val="-5"/>
        </w:rPr>
        <w:t xml:space="preserve"> </w:t>
      </w:r>
      <w:r w:rsidRPr="00DA3743">
        <w:t>għandek</w:t>
      </w:r>
      <w:r w:rsidRPr="00DA3743">
        <w:rPr>
          <w:spacing w:val="-5"/>
        </w:rPr>
        <w:t xml:space="preserve"> </w:t>
      </w:r>
      <w:r w:rsidRPr="00DA3743">
        <w:t>bżonn</w:t>
      </w:r>
      <w:r w:rsidRPr="00DA3743">
        <w:rPr>
          <w:spacing w:val="-5"/>
        </w:rPr>
        <w:t xml:space="preserve"> </w:t>
      </w:r>
      <w:r w:rsidR="006D3BE4" w:rsidRPr="00DA3743">
        <w:t>tuża</w:t>
      </w:r>
      <w:r w:rsidRPr="00DA3743">
        <w:rPr>
          <w:spacing w:val="-5"/>
        </w:rPr>
        <w:t xml:space="preserve"> </w:t>
      </w:r>
      <w:r w:rsidR="00332AF3" w:rsidRPr="00DA3743">
        <w:t>WEZENLA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5"/>
        </w:rPr>
        <w:t xml:space="preserve"> </w:t>
      </w:r>
      <w:r w:rsidRPr="00DA3743">
        <w:t>kemm</w:t>
      </w:r>
      <w:r w:rsidRPr="00DA3743">
        <w:rPr>
          <w:spacing w:val="-5"/>
        </w:rPr>
        <w:t xml:space="preserve"> </w:t>
      </w:r>
      <w:r w:rsidRPr="00DA3743">
        <w:t>tul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żmien.</w:t>
      </w:r>
    </w:p>
    <w:p w14:paraId="700B7846" w14:textId="77777777" w:rsidR="003507B3" w:rsidRPr="00DA3743" w:rsidRDefault="003507B3" w:rsidP="006902F7">
      <w:pPr>
        <w:suppressAutoHyphens/>
      </w:pPr>
    </w:p>
    <w:p w14:paraId="0312000F" w14:textId="77777777" w:rsidR="003507B3" w:rsidRPr="00DA3743" w:rsidRDefault="003507B3" w:rsidP="006902F7">
      <w:pPr>
        <w:keepNext/>
        <w:suppressAutoHyphens/>
        <w:rPr>
          <w:b/>
          <w:bCs/>
          <w:spacing w:val="-2"/>
        </w:rPr>
      </w:pPr>
      <w:r w:rsidRPr="00DA3743">
        <w:rPr>
          <w:b/>
          <w:bCs/>
        </w:rPr>
        <w:t>Adulti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għandhom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18-il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sena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  <w:spacing w:val="-2"/>
        </w:rPr>
        <w:t>aktar</w:t>
      </w:r>
    </w:p>
    <w:p w14:paraId="53EBD6A7" w14:textId="1F27821B" w:rsidR="00B338A5" w:rsidRPr="00DA3743" w:rsidRDefault="00B338A5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Psorijasi jew Artrite Psorijatika</w:t>
      </w:r>
    </w:p>
    <w:p w14:paraId="0686B250" w14:textId="7A158889" w:rsidR="00B338A5" w:rsidRPr="00DA3743" w:rsidRDefault="00B338A5" w:rsidP="006902F7">
      <w:pPr>
        <w:keepNext/>
        <w:numPr>
          <w:ilvl w:val="1"/>
          <w:numId w:val="46"/>
        </w:numPr>
        <w:suppressAutoHyphens/>
        <w:adjustRightInd w:val="0"/>
        <w:ind w:left="567" w:hanging="567"/>
        <w:rPr>
          <w:rFonts w:eastAsia="Calibri"/>
        </w:rPr>
      </w:pPr>
      <w:r w:rsidRPr="00DA3743">
        <w:rPr>
          <w:rFonts w:eastAsia="Calibri"/>
        </w:rPr>
        <w:t xml:space="preserve">Id-doża rrakkomandata tal-bidu hija ta’ 45 mg </w:t>
      </w:r>
      <w:r w:rsidR="00332AF3" w:rsidRPr="00DA3743">
        <w:rPr>
          <w:rFonts w:eastAsia="Calibri"/>
        </w:rPr>
        <w:t>WEZENLA</w:t>
      </w:r>
      <w:r w:rsidRPr="00DA3743">
        <w:rPr>
          <w:rFonts w:eastAsia="Calibri"/>
        </w:rPr>
        <w:t>. Il-pazjenti li jiżnu aktar minn 100 kilogramma (kg) jistgħu jibdew b’doża ta’ 90 mg minflok 45 mg.</w:t>
      </w:r>
    </w:p>
    <w:p w14:paraId="24B2EF17" w14:textId="266F624C" w:rsidR="003507B3" w:rsidRPr="00DA3743" w:rsidRDefault="00B338A5" w:rsidP="006902F7">
      <w:pPr>
        <w:numPr>
          <w:ilvl w:val="1"/>
          <w:numId w:val="46"/>
        </w:numPr>
        <w:suppressAutoHyphens/>
        <w:adjustRightInd w:val="0"/>
        <w:ind w:left="567" w:hanging="567"/>
        <w:rPr>
          <w:rFonts w:eastAsia="Calibri"/>
        </w:rPr>
      </w:pPr>
      <w:r w:rsidRPr="00DA3743">
        <w:rPr>
          <w:rFonts w:eastAsia="Calibri"/>
        </w:rPr>
        <w:t>Wara d-doża tal-bidu, inti se jkollok id-doża li jkun imiss 4</w:t>
      </w:r>
      <w:r w:rsidR="001C0340" w:rsidRPr="00DA3743">
        <w:rPr>
          <w:rFonts w:eastAsia="Calibri"/>
        </w:rPr>
        <w:t> </w:t>
      </w:r>
      <w:r w:rsidRPr="00DA3743">
        <w:rPr>
          <w:rFonts w:eastAsia="Calibri"/>
        </w:rPr>
        <w:t>ġimgħat wara, imbagħad kull 12-il ġimgħa. Id-dożi li ġejjin normalment huma l-istess bħad-doża tal-bidu.</w:t>
      </w:r>
    </w:p>
    <w:p w14:paraId="7F8AFADA" w14:textId="77777777" w:rsidR="003507B3" w:rsidRPr="00DA3743" w:rsidRDefault="003507B3" w:rsidP="006902F7">
      <w:pPr>
        <w:suppressAutoHyphens/>
        <w:rPr>
          <w:rFonts w:ascii="Symbol" w:hAnsi="Symbol"/>
        </w:rPr>
      </w:pPr>
    </w:p>
    <w:p w14:paraId="789224DA" w14:textId="24F9E067" w:rsidR="00B338A5" w:rsidRPr="00DA3743" w:rsidRDefault="00B338A5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Il-</w:t>
      </w:r>
      <w:r w:rsidR="00D12A0B" w:rsidRPr="00DA3743">
        <w:rPr>
          <w:b/>
          <w:bCs/>
          <w:lang w:val="en-GB"/>
        </w:rPr>
        <w:t>m</w:t>
      </w:r>
      <w:r w:rsidRPr="00DA3743">
        <w:rPr>
          <w:b/>
          <w:bCs/>
        </w:rPr>
        <w:t>arda ta’ Crohn</w:t>
      </w:r>
    </w:p>
    <w:p w14:paraId="2CA2AE41" w14:textId="634F8724" w:rsidR="00B338A5" w:rsidRPr="00DA3743" w:rsidRDefault="00B338A5" w:rsidP="006902F7">
      <w:pPr>
        <w:keepNext/>
        <w:numPr>
          <w:ilvl w:val="1"/>
          <w:numId w:val="47"/>
        </w:numPr>
        <w:suppressAutoHyphens/>
        <w:ind w:left="567" w:hanging="567"/>
      </w:pPr>
      <w:r w:rsidRPr="00DA3743">
        <w:t xml:space="preserve">Waqt it-trattament, l-ewwel doża ta’ madwar 6 mg/kg ta’ </w:t>
      </w:r>
      <w:r w:rsidR="00332AF3" w:rsidRPr="00DA3743">
        <w:t>WEZENLA</w:t>
      </w:r>
      <w:r w:rsidRPr="00DA3743">
        <w:t xml:space="preserve"> se tingħata mit-tabib tiegħek permezz ta’ dripp fil-vina fi driegħ tiegħek (infużjoni fil-vini). Wara d-doża tal-bidu, inti se tirċievi d-doża li jmiss ta’ 90 mg </w:t>
      </w:r>
      <w:r w:rsidR="00332AF3" w:rsidRPr="00DA3743">
        <w:t>WEZENLA</w:t>
      </w:r>
      <w:r w:rsidRPr="00DA3743">
        <w:t xml:space="preserve"> wara 8</w:t>
      </w:r>
      <w:r w:rsidR="00D918D5" w:rsidRPr="00DA3743">
        <w:t> </w:t>
      </w:r>
      <w:r w:rsidRPr="00DA3743">
        <w:t>ġimgħat, imbagħad kull 12-il ġimgħa wara dan permezz ta’ injezzjoni taħt il-ġilda (‘taħt il-ġilda’).</w:t>
      </w:r>
    </w:p>
    <w:p w14:paraId="49444872" w14:textId="1111D7AC" w:rsidR="003507B3" w:rsidRPr="00DA3743" w:rsidRDefault="00B338A5" w:rsidP="006902F7">
      <w:pPr>
        <w:numPr>
          <w:ilvl w:val="1"/>
          <w:numId w:val="47"/>
        </w:numPr>
        <w:suppressAutoHyphens/>
        <w:ind w:left="567" w:hanging="567"/>
      </w:pPr>
      <w:r w:rsidRPr="00DA3743">
        <w:t xml:space="preserve">F’xi pazjenti, wara l-ewwel injezzjoni taħt il-ġilda, jista’ jingħata 90 mg </w:t>
      </w:r>
      <w:r w:rsidR="00332AF3" w:rsidRPr="00DA3743">
        <w:t>WEZENLA</w:t>
      </w:r>
      <w:r w:rsidRPr="00DA3743">
        <w:t xml:space="preserve"> kull 8</w:t>
      </w:r>
      <w:r w:rsidR="00D918D5" w:rsidRPr="00DA3743">
        <w:t> </w:t>
      </w:r>
      <w:r w:rsidRPr="00DA3743">
        <w:t>ġimgħat. It-tabib tiegħek se jiddeċiedi meta għandek tirċievi doża li jmiss tiegħek.</w:t>
      </w:r>
    </w:p>
    <w:p w14:paraId="1347A39F" w14:textId="77777777" w:rsidR="008F5A68" w:rsidRPr="00DA3743" w:rsidRDefault="008F5A68" w:rsidP="006902F7">
      <w:pPr>
        <w:suppressAutoHyphens/>
      </w:pPr>
    </w:p>
    <w:p w14:paraId="46B653D9" w14:textId="6B04750C" w:rsidR="008F5A68" w:rsidRPr="00DA3743" w:rsidRDefault="008F5A6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Tfal u adolexxenti b’età ta’ 6</w:t>
      </w:r>
      <w:r w:rsidR="00AC0CB7" w:rsidRPr="00DA3743">
        <w:rPr>
          <w:b/>
          <w:bCs/>
        </w:rPr>
        <w:t> </w:t>
      </w:r>
      <w:r w:rsidRPr="00DA3743">
        <w:rPr>
          <w:b/>
          <w:bCs/>
        </w:rPr>
        <w:t>snin jew iktar</w:t>
      </w:r>
    </w:p>
    <w:p w14:paraId="5BBB8F30" w14:textId="77777777" w:rsidR="008F5A68" w:rsidRPr="00DA3743" w:rsidRDefault="008F5A6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Psorijasi</w:t>
      </w:r>
    </w:p>
    <w:p w14:paraId="00E501B7" w14:textId="2C345824" w:rsidR="008F5A68" w:rsidRPr="00DA3743" w:rsidRDefault="008F5A68" w:rsidP="006902F7">
      <w:pPr>
        <w:numPr>
          <w:ilvl w:val="1"/>
          <w:numId w:val="48"/>
        </w:numPr>
        <w:suppressAutoHyphens/>
        <w:ind w:left="567" w:hanging="567"/>
      </w:pPr>
      <w:r w:rsidRPr="00DA3743">
        <w:t xml:space="preserve">It-tabib se jikkalkula l-aħjar doża għalik, inkluż l-ammont (volum) ta’ </w:t>
      </w:r>
      <w:r w:rsidR="00332AF3" w:rsidRPr="00DA3743">
        <w:t>WEZENLA</w:t>
      </w:r>
      <w:r w:rsidRPr="00DA3743">
        <w:t xml:space="preserve"> li għandu jiġi</w:t>
      </w:r>
      <w:r w:rsidR="00E33F2A" w:rsidRPr="00DA3743">
        <w:t xml:space="preserve"> </w:t>
      </w:r>
      <w:r w:rsidRPr="00DA3743">
        <w:t>injetatt biex tagħti d-doża t-tajba. Id-doża t-tajba għalik se tiddependi fuq kemm tiżen fil-ħin</w:t>
      </w:r>
      <w:r w:rsidR="00E33F2A" w:rsidRPr="00DA3743">
        <w:t xml:space="preserve"> </w:t>
      </w:r>
      <w:r w:rsidRPr="00DA3743">
        <w:t>meta tingħata kull injezzjoni.</w:t>
      </w:r>
    </w:p>
    <w:p w14:paraId="71C4365B" w14:textId="26103E53" w:rsidR="008F5A68" w:rsidRPr="00DA3743" w:rsidRDefault="008F5A68" w:rsidP="006902F7">
      <w:pPr>
        <w:numPr>
          <w:ilvl w:val="1"/>
          <w:numId w:val="48"/>
        </w:numPr>
        <w:suppressAutoHyphens/>
        <w:ind w:left="567" w:hanging="567"/>
      </w:pPr>
      <w:r w:rsidRPr="00DA3743">
        <w:t>Jekk inti tiżen inqas minn 60</w:t>
      </w:r>
      <w:r w:rsidR="00AC603E" w:rsidRPr="00DA3743">
        <w:t> </w:t>
      </w:r>
      <w:r w:rsidRPr="00DA3743">
        <w:t>kg, id-doża rrakkomandata hija 0.75</w:t>
      </w:r>
      <w:r w:rsidR="00AC603E" w:rsidRPr="00DA3743">
        <w:t> </w:t>
      </w:r>
      <w:r w:rsidRPr="00DA3743">
        <w:t xml:space="preserve">mg ta’ </w:t>
      </w:r>
      <w:r w:rsidR="00332AF3" w:rsidRPr="00DA3743">
        <w:t>WEZENLA</w:t>
      </w:r>
      <w:r w:rsidRPr="00DA3743">
        <w:t xml:space="preserve"> għall kull kg</w:t>
      </w:r>
      <w:r w:rsidR="00E33F2A" w:rsidRPr="00DA3743">
        <w:t xml:space="preserve"> </w:t>
      </w:r>
      <w:r w:rsidRPr="00DA3743">
        <w:t>ta’ piż tal-ġisem.</w:t>
      </w:r>
    </w:p>
    <w:p w14:paraId="0F663547" w14:textId="52E2416F" w:rsidR="008F5A68" w:rsidRPr="00DA3743" w:rsidRDefault="008F5A68" w:rsidP="006902F7">
      <w:pPr>
        <w:numPr>
          <w:ilvl w:val="1"/>
          <w:numId w:val="48"/>
        </w:numPr>
        <w:suppressAutoHyphens/>
        <w:ind w:left="567" w:hanging="567"/>
      </w:pPr>
      <w:r w:rsidRPr="00DA3743">
        <w:t>Jekk inti tiżen bejn 60</w:t>
      </w:r>
      <w:r w:rsidR="00AC603E" w:rsidRPr="00DA3743">
        <w:t> </w:t>
      </w:r>
      <w:r w:rsidRPr="00DA3743">
        <w:t>kg u 100</w:t>
      </w:r>
      <w:r w:rsidR="00AC603E" w:rsidRPr="00DA3743">
        <w:t> </w:t>
      </w:r>
      <w:r w:rsidRPr="00DA3743">
        <w:t>kg, id-doża rrakkomandata hija 45</w:t>
      </w:r>
      <w:r w:rsidR="00AC603E" w:rsidRPr="00DA3743">
        <w:t> </w:t>
      </w:r>
      <w:r w:rsidRPr="00DA3743">
        <w:t xml:space="preserve">mg </w:t>
      </w:r>
      <w:r w:rsidR="00332AF3" w:rsidRPr="00DA3743">
        <w:t>WEZENLA</w:t>
      </w:r>
      <w:r w:rsidRPr="00DA3743">
        <w:t>.</w:t>
      </w:r>
    </w:p>
    <w:p w14:paraId="5F168DC7" w14:textId="717CF5CF" w:rsidR="008F5A68" w:rsidRPr="00DA3743" w:rsidRDefault="008F5A68" w:rsidP="006902F7">
      <w:pPr>
        <w:keepNext/>
        <w:numPr>
          <w:ilvl w:val="1"/>
          <w:numId w:val="48"/>
        </w:numPr>
        <w:suppressAutoHyphens/>
        <w:ind w:left="567" w:hanging="567"/>
      </w:pPr>
      <w:r w:rsidRPr="00DA3743">
        <w:t>Jekk inti tiżen aktar minn 100</w:t>
      </w:r>
      <w:r w:rsidR="00AC603E" w:rsidRPr="00DA3743">
        <w:t> </w:t>
      </w:r>
      <w:r w:rsidRPr="00DA3743">
        <w:t>kg, id-doża rrakkomandata hija 90</w:t>
      </w:r>
      <w:r w:rsidR="00AC603E" w:rsidRPr="00DA3743">
        <w:t> </w:t>
      </w:r>
      <w:r w:rsidRPr="00DA3743">
        <w:t xml:space="preserve">mg </w:t>
      </w:r>
      <w:r w:rsidR="00332AF3" w:rsidRPr="00DA3743">
        <w:t>WEZENLA</w:t>
      </w:r>
      <w:r w:rsidRPr="00DA3743">
        <w:t>.</w:t>
      </w:r>
    </w:p>
    <w:p w14:paraId="6A69CE60" w14:textId="593FDD97" w:rsidR="008F5A68" w:rsidRPr="00DA3743" w:rsidRDefault="008F5A68" w:rsidP="006902F7">
      <w:pPr>
        <w:numPr>
          <w:ilvl w:val="1"/>
          <w:numId w:val="48"/>
        </w:numPr>
        <w:suppressAutoHyphens/>
        <w:ind w:left="567" w:hanging="567"/>
      </w:pPr>
      <w:r w:rsidRPr="00DA3743">
        <w:t>Wara d-doża tal-bidu, inti se tieħu d-doża li jmiss 4 ġimgħat wara, ibagħad kull 12-il ġimgħa</w:t>
      </w:r>
      <w:r w:rsidR="00120E9B" w:rsidRPr="00DA3743">
        <w:t>.</w:t>
      </w:r>
    </w:p>
    <w:p w14:paraId="54550208" w14:textId="77777777" w:rsidR="009D6C2F" w:rsidRDefault="009D6C2F" w:rsidP="009D6C2F"/>
    <w:p w14:paraId="5C3BD2E2" w14:textId="77777777" w:rsidR="009D6C2F" w:rsidRPr="00340A03" w:rsidRDefault="009D6C2F" w:rsidP="009D6C2F">
      <w:pPr>
        <w:keepNext/>
        <w:rPr>
          <w:b/>
          <w:bCs/>
        </w:rPr>
      </w:pPr>
      <w:r w:rsidRPr="001969CC">
        <w:rPr>
          <w:b/>
          <w:bCs/>
        </w:rPr>
        <w:t>Tfal li jiżnu mill-inqas 40 kg</w:t>
      </w:r>
    </w:p>
    <w:p w14:paraId="7E160A1B" w14:textId="77777777" w:rsidR="009D6C2F" w:rsidRPr="00340A03" w:rsidRDefault="009D6C2F" w:rsidP="009D6C2F">
      <w:pPr>
        <w:keepNext/>
        <w:rPr>
          <w:b/>
          <w:bCs/>
        </w:rPr>
      </w:pPr>
      <w:r w:rsidRPr="001969CC">
        <w:rPr>
          <w:b/>
          <w:bCs/>
        </w:rPr>
        <w:t>Il-marda ta’ Crohn</w:t>
      </w:r>
    </w:p>
    <w:p w14:paraId="2E8E9E21" w14:textId="7BD5E70C" w:rsidR="009D6C2F" w:rsidRPr="006C28A6" w:rsidRDefault="009D6C2F" w:rsidP="001969CC">
      <w:pPr>
        <w:numPr>
          <w:ilvl w:val="0"/>
          <w:numId w:val="124"/>
        </w:numPr>
        <w:suppressAutoHyphens/>
        <w:autoSpaceDE/>
        <w:autoSpaceDN/>
        <w:rPr>
          <w:bCs/>
        </w:rPr>
      </w:pPr>
      <w:r w:rsidRPr="006C28A6">
        <w:rPr>
          <w:bCs/>
        </w:rPr>
        <w:t xml:space="preserve">Waqt it-trattament, l-ewwel doża ta’ madwar 6 mg/kg ta’ </w:t>
      </w:r>
      <w:r>
        <w:rPr>
          <w:bCs/>
        </w:rPr>
        <w:t>WEZENLA</w:t>
      </w:r>
      <w:r w:rsidRPr="006C28A6">
        <w:rPr>
          <w:bCs/>
        </w:rPr>
        <w:t xml:space="preserve"> se ting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ata mit-tabib tieg</w:t>
      </w:r>
      <w:r w:rsidRPr="006C28A6">
        <w:rPr>
          <w:rFonts w:hint="eastAsia"/>
          <w:bCs/>
        </w:rPr>
        <w:t>ħ</w:t>
      </w:r>
      <w:r w:rsidRPr="006C28A6">
        <w:rPr>
          <w:bCs/>
        </w:rPr>
        <w:t xml:space="preserve">ek permezz ta’ dripp </w:t>
      </w:r>
      <w:r w:rsidRPr="006C28A6">
        <w:rPr>
          <w:rFonts w:hint="eastAsia"/>
          <w:bCs/>
        </w:rPr>
        <w:t xml:space="preserve">fil-vina fi driegħ tiegħek </w:t>
      </w:r>
      <w:r w:rsidRPr="006C28A6">
        <w:rPr>
          <w:bCs/>
        </w:rPr>
        <w:t xml:space="preserve">(infużjoni fil-vini). Wara d-doża tal-bidu, inti se tirċievi d-doża li jmiss ta’ 90 mg </w:t>
      </w:r>
      <w:r w:rsidR="005E047F">
        <w:rPr>
          <w:bCs/>
        </w:rPr>
        <w:t>WEZENLA</w:t>
      </w:r>
      <w:r w:rsidRPr="006C28A6">
        <w:rPr>
          <w:bCs/>
        </w:rPr>
        <w:t xml:space="preserve"> wara 8 ġimg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at, imbag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ad kull 12-il ġimg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 wara dan permezz ta’ injezzjoni ta</w:t>
      </w:r>
      <w:r w:rsidRPr="006C28A6">
        <w:rPr>
          <w:rFonts w:hint="eastAsia"/>
          <w:bCs/>
        </w:rPr>
        <w:t>ħ</w:t>
      </w:r>
      <w:r w:rsidRPr="006C28A6">
        <w:rPr>
          <w:bCs/>
        </w:rPr>
        <w:t>t il-ġilda (‘ta</w:t>
      </w:r>
      <w:r w:rsidRPr="006C28A6">
        <w:rPr>
          <w:rFonts w:hint="eastAsia"/>
          <w:bCs/>
        </w:rPr>
        <w:t>ħ</w:t>
      </w:r>
      <w:r w:rsidRPr="006C28A6">
        <w:rPr>
          <w:bCs/>
        </w:rPr>
        <w:t>t il-ġilda’).</w:t>
      </w:r>
    </w:p>
    <w:p w14:paraId="30551641" w14:textId="788E9D82" w:rsidR="009D6C2F" w:rsidRPr="006C28A6" w:rsidRDefault="009D6C2F" w:rsidP="001969CC">
      <w:pPr>
        <w:widowControl w:val="0"/>
        <w:numPr>
          <w:ilvl w:val="0"/>
          <w:numId w:val="124"/>
        </w:numPr>
        <w:autoSpaceDE/>
        <w:autoSpaceDN/>
      </w:pPr>
      <w:r w:rsidRPr="006C28A6">
        <w:rPr>
          <w:bCs/>
        </w:rPr>
        <w:t>F’xi pazjenti, wara l-ewwel injezzjoni ta</w:t>
      </w:r>
      <w:r w:rsidRPr="006C28A6">
        <w:rPr>
          <w:rFonts w:hint="eastAsia"/>
          <w:bCs/>
        </w:rPr>
        <w:t>ħ</w:t>
      </w:r>
      <w:r w:rsidRPr="006C28A6">
        <w:rPr>
          <w:bCs/>
        </w:rPr>
        <w:t>t il-ġilda, jista’ jing</w:t>
      </w:r>
      <w:r w:rsidRPr="006C28A6">
        <w:rPr>
          <w:rFonts w:hint="eastAsia"/>
          <w:bCs/>
        </w:rPr>
        <w:t>ħ</w:t>
      </w:r>
      <w:r w:rsidRPr="006C28A6">
        <w:rPr>
          <w:bCs/>
        </w:rPr>
        <w:t xml:space="preserve">ata 90 mg </w:t>
      </w:r>
      <w:r>
        <w:rPr>
          <w:bCs/>
        </w:rPr>
        <w:t>WEZENLA</w:t>
      </w:r>
      <w:r w:rsidRPr="006C28A6">
        <w:rPr>
          <w:bCs/>
        </w:rPr>
        <w:t xml:space="preserve"> kull 8 ġimg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at. It-tabib tieg</w:t>
      </w:r>
      <w:r w:rsidRPr="006C28A6">
        <w:rPr>
          <w:rFonts w:hint="eastAsia"/>
          <w:bCs/>
        </w:rPr>
        <w:t>ħ</w:t>
      </w:r>
      <w:r w:rsidRPr="006C28A6">
        <w:rPr>
          <w:bCs/>
        </w:rPr>
        <w:t>ek se jiddeċiedi meta 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andek tirċievi d-doża li jmiss tieg</w:t>
      </w:r>
      <w:r w:rsidRPr="006C28A6">
        <w:rPr>
          <w:rFonts w:hint="eastAsia"/>
          <w:bCs/>
        </w:rPr>
        <w:t>ħ</w:t>
      </w:r>
      <w:r w:rsidRPr="006C28A6">
        <w:rPr>
          <w:bCs/>
        </w:rPr>
        <w:t>ek.</w:t>
      </w:r>
    </w:p>
    <w:p w14:paraId="3629B4F9" w14:textId="77777777" w:rsidR="008F5A68" w:rsidRPr="00DA3743" w:rsidRDefault="008F5A68" w:rsidP="006902F7">
      <w:pPr>
        <w:suppressAutoHyphens/>
      </w:pPr>
    </w:p>
    <w:p w14:paraId="362B6302" w14:textId="254C236A" w:rsidR="00E33F2A" w:rsidRPr="00DA3743" w:rsidRDefault="00E33F2A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lastRenderedPageBreak/>
        <w:t xml:space="preserve">Kif jingħata </w:t>
      </w:r>
      <w:r w:rsidR="00332AF3" w:rsidRPr="00DA3743">
        <w:rPr>
          <w:b/>
          <w:bCs/>
        </w:rPr>
        <w:t>WEZENLA</w:t>
      </w:r>
    </w:p>
    <w:p w14:paraId="4BB2E384" w14:textId="569CA766" w:rsidR="00E33F2A" w:rsidRPr="00DA3743" w:rsidRDefault="00332AF3" w:rsidP="006902F7">
      <w:pPr>
        <w:keepNext/>
        <w:numPr>
          <w:ilvl w:val="1"/>
          <w:numId w:val="49"/>
        </w:numPr>
        <w:suppressAutoHyphens/>
        <w:ind w:left="567" w:hanging="567"/>
      </w:pPr>
      <w:r w:rsidRPr="00DA3743">
        <w:t>WEZENLA</w:t>
      </w:r>
      <w:r w:rsidR="00E33F2A" w:rsidRPr="00DA3743">
        <w:t xml:space="preserve"> jingħata bħala injezzjoni taħt il-ġilda. Fil-bidu tat-trattament tiegħek, tobba jew infermiera jistgħu jinjettaw </w:t>
      </w:r>
      <w:r w:rsidRPr="00DA3743">
        <w:t>WEZENLA</w:t>
      </w:r>
      <w:r w:rsidR="00E33F2A" w:rsidRPr="00DA3743">
        <w:t>.</w:t>
      </w:r>
    </w:p>
    <w:p w14:paraId="2DE83F0C" w14:textId="3833159C" w:rsidR="00E33F2A" w:rsidRPr="00DA3743" w:rsidRDefault="00E33F2A" w:rsidP="006902F7">
      <w:pPr>
        <w:keepNext/>
        <w:numPr>
          <w:ilvl w:val="1"/>
          <w:numId w:val="49"/>
        </w:numPr>
        <w:suppressAutoHyphens/>
        <w:ind w:left="567" w:hanging="567"/>
      </w:pPr>
      <w:r w:rsidRPr="00DA3743">
        <w:t xml:space="preserve">Madankollu, inti u t-tabib tiegħek tistgħu tiddeċiedu li inti stess tista’ tinjetta </w:t>
      </w:r>
      <w:r w:rsidR="00332AF3" w:rsidRPr="00DA3743">
        <w:t>WEZENLA</w:t>
      </w:r>
      <w:r w:rsidRPr="00DA3743">
        <w:t xml:space="preserve">. F’dan ilkaż inti tingħata taħriġ dwar kif inti stess tinjetta </w:t>
      </w:r>
      <w:r w:rsidR="00332AF3" w:rsidRPr="00DA3743">
        <w:t>WEZENLA</w:t>
      </w:r>
      <w:r w:rsidRPr="00DA3743">
        <w:t>.</w:t>
      </w:r>
    </w:p>
    <w:p w14:paraId="1B7A82A5" w14:textId="07BD5B39" w:rsidR="00E33F2A" w:rsidRPr="00DA3743" w:rsidRDefault="00E33F2A" w:rsidP="006902F7">
      <w:pPr>
        <w:numPr>
          <w:ilvl w:val="1"/>
          <w:numId w:val="49"/>
        </w:numPr>
        <w:suppressAutoHyphens/>
        <w:ind w:left="567" w:hanging="567"/>
      </w:pPr>
      <w:r w:rsidRPr="00DA3743">
        <w:t>Ara hawn taħt fis-sezzjoni ‘Istruzzjonijiet</w:t>
      </w:r>
      <w:r w:rsidR="0036283D">
        <w:t xml:space="preserve"> </w:t>
      </w:r>
      <w:r w:rsidR="00CA7FFA">
        <w:t>għall-użu</w:t>
      </w:r>
      <w:r w:rsidRPr="00DA3743">
        <w:t xml:space="preserve">’ għal aktar informazzjoni dwar kif tinjetta </w:t>
      </w:r>
      <w:r w:rsidR="00332AF3" w:rsidRPr="00DA3743">
        <w:t>WEZENLA</w:t>
      </w:r>
      <w:r w:rsidRPr="00DA3743">
        <w:t>.</w:t>
      </w:r>
    </w:p>
    <w:p w14:paraId="2744A98D" w14:textId="45F2C444" w:rsidR="00E33F2A" w:rsidRPr="00DA3743" w:rsidRDefault="00E33F2A" w:rsidP="006902F7">
      <w:pPr>
        <w:suppressAutoHyphens/>
      </w:pPr>
      <w:r w:rsidRPr="00DA3743">
        <w:t>Kellem lit-tabib tiegħek jekk għandek xi mistoqsijiet dwar kif tagħti injezzjoni lilek innifsek.</w:t>
      </w:r>
    </w:p>
    <w:p w14:paraId="7B68A827" w14:textId="77777777" w:rsidR="00E33F2A" w:rsidRPr="00DA3743" w:rsidRDefault="00E33F2A" w:rsidP="006902F7">
      <w:pPr>
        <w:suppressAutoHyphens/>
      </w:pPr>
    </w:p>
    <w:p w14:paraId="199A11F4" w14:textId="700FE392" w:rsidR="008F5A68" w:rsidRPr="00DA3743" w:rsidRDefault="008F5A68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Jekk tuża </w:t>
      </w:r>
      <w:r w:rsidR="00332AF3" w:rsidRPr="00DA3743">
        <w:rPr>
          <w:b/>
          <w:bCs/>
        </w:rPr>
        <w:t>WEZENLA</w:t>
      </w:r>
      <w:r w:rsidRPr="00DA3743">
        <w:rPr>
          <w:b/>
          <w:bCs/>
        </w:rPr>
        <w:t xml:space="preserve"> aktar milli suppost</w:t>
      </w:r>
    </w:p>
    <w:p w14:paraId="6B0937E5" w14:textId="368327EE" w:rsidR="00B338A5" w:rsidRPr="00DA3743" w:rsidRDefault="008F5A68" w:rsidP="006902F7">
      <w:pPr>
        <w:suppressAutoHyphens/>
      </w:pPr>
      <w:r w:rsidRPr="00DA3743">
        <w:t xml:space="preserve">Jekk inti wżajt jew ingħatajt wisq </w:t>
      </w:r>
      <w:r w:rsidR="00332AF3" w:rsidRPr="00DA3743">
        <w:t>WEZENLA</w:t>
      </w:r>
      <w:r w:rsidRPr="00DA3743">
        <w:t>, kellem lit-tabib jew lill-ispiżjar tiegħek mill-ewwel. Dejjem</w:t>
      </w:r>
      <w:r w:rsidR="00AD4EBD" w:rsidRPr="00DA3743">
        <w:t xml:space="preserve"> </w:t>
      </w:r>
      <w:r w:rsidRPr="00DA3743">
        <w:t>qis li jkollok miegħek il-kartuna ta’ barra tal-mediċina, anke jekk din tkun vojta.</w:t>
      </w:r>
    </w:p>
    <w:p w14:paraId="0A08EFA9" w14:textId="77777777" w:rsidR="008F5A68" w:rsidRPr="00DA3743" w:rsidRDefault="008F5A68" w:rsidP="006902F7">
      <w:pPr>
        <w:suppressAutoHyphens/>
        <w:rPr>
          <w:b/>
          <w:bCs/>
        </w:rPr>
      </w:pPr>
    </w:p>
    <w:p w14:paraId="5B9C1CDF" w14:textId="66322FE1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tinsa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4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6DADD1B5" w14:textId="3A52B2D5" w:rsidR="003507B3" w:rsidRPr="00DA3743" w:rsidRDefault="008F5A68" w:rsidP="006902F7">
      <w:pPr>
        <w:suppressAutoHyphens/>
      </w:pPr>
      <w:r w:rsidRPr="00DA3743">
        <w:t>Jekk tinsa doża, ikkuntattja lit-tabib jew lill-ispiżjar tiegħek. M’għandekx tieħu doża doppja biex tpatti</w:t>
      </w:r>
      <w:r w:rsidR="00AD4EBD" w:rsidRPr="00DA3743">
        <w:t xml:space="preserve"> </w:t>
      </w:r>
      <w:r w:rsidRPr="00DA3743">
        <w:t>għal kull doża li tkun insejt tieħu.</w:t>
      </w:r>
    </w:p>
    <w:p w14:paraId="5165B833" w14:textId="77777777" w:rsidR="008F5A68" w:rsidRPr="00DA3743" w:rsidRDefault="008F5A68" w:rsidP="006902F7">
      <w:pPr>
        <w:suppressAutoHyphens/>
      </w:pPr>
    </w:p>
    <w:p w14:paraId="4052F714" w14:textId="431A4BFE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tieqaf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4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49DD8A83" w14:textId="1A9AA056" w:rsidR="003507B3" w:rsidRPr="00DA3743" w:rsidRDefault="003507B3" w:rsidP="006902F7">
      <w:pPr>
        <w:suppressAutoHyphens/>
      </w:pPr>
      <w:r w:rsidRPr="00DA3743">
        <w:t>M’huwiex</w:t>
      </w:r>
      <w:r w:rsidRPr="00DA3743">
        <w:rPr>
          <w:spacing w:val="-3"/>
        </w:rPr>
        <w:t xml:space="preserve"> </w:t>
      </w:r>
      <w:r w:rsidRPr="00DA3743">
        <w:t>perikoluż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tieqaf</w:t>
      </w:r>
      <w:r w:rsidRPr="00DA3743">
        <w:rPr>
          <w:spacing w:val="-3"/>
        </w:rPr>
        <w:t xml:space="preserve"> </w:t>
      </w:r>
      <w:r w:rsidRPr="00DA3743">
        <w:t>tuża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t>.</w:t>
      </w:r>
      <w:r w:rsidRPr="00DA3743">
        <w:rPr>
          <w:spacing w:val="-3"/>
        </w:rPr>
        <w:t xml:space="preserve"> </w:t>
      </w:r>
      <w:r w:rsidRPr="00DA3743">
        <w:t>Madankollu,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tieqaf,</w:t>
      </w:r>
      <w:r w:rsidRPr="00DA3743">
        <w:rPr>
          <w:spacing w:val="-3"/>
        </w:rPr>
        <w:t xml:space="preserve"> </w:t>
      </w:r>
      <w:r w:rsidRPr="00DA3743">
        <w:t>is-sintomi</w:t>
      </w:r>
      <w:r w:rsidRPr="00DA3743">
        <w:rPr>
          <w:spacing w:val="-2"/>
        </w:rPr>
        <w:t xml:space="preserve"> </w:t>
      </w:r>
      <w:r w:rsidRPr="00DA3743">
        <w:t>tiegħek</w:t>
      </w:r>
      <w:r w:rsidRPr="00DA3743">
        <w:rPr>
          <w:spacing w:val="-3"/>
        </w:rPr>
        <w:t xml:space="preserve"> </w:t>
      </w:r>
      <w:r w:rsidRPr="00DA3743">
        <w:t>jistgħu jerġgħu jitfaċċaw.</w:t>
      </w:r>
    </w:p>
    <w:p w14:paraId="5317B209" w14:textId="77777777" w:rsidR="003507B3" w:rsidRPr="00DA3743" w:rsidRDefault="003507B3" w:rsidP="006902F7">
      <w:pPr>
        <w:suppressAutoHyphens/>
      </w:pPr>
    </w:p>
    <w:p w14:paraId="4F15D311" w14:textId="77777777" w:rsidR="003507B3" w:rsidRPr="00DA3743" w:rsidRDefault="003507B3" w:rsidP="006902F7">
      <w:pPr>
        <w:suppressAutoHyphens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għandek</w:t>
      </w:r>
      <w:r w:rsidRPr="00DA3743">
        <w:rPr>
          <w:spacing w:val="-6"/>
        </w:rPr>
        <w:t xml:space="preserve"> </w:t>
      </w:r>
      <w:r w:rsidRPr="00DA3743">
        <w:t>aktar</w:t>
      </w:r>
      <w:r w:rsidRPr="00DA3743">
        <w:rPr>
          <w:spacing w:val="-7"/>
        </w:rPr>
        <w:t xml:space="preserve"> </w:t>
      </w:r>
      <w:r w:rsidRPr="00DA3743">
        <w:t>mistoqsijiet</w:t>
      </w:r>
      <w:r w:rsidRPr="00DA3743">
        <w:rPr>
          <w:spacing w:val="-6"/>
        </w:rPr>
        <w:t xml:space="preserve"> </w:t>
      </w:r>
      <w:r w:rsidRPr="00DA3743">
        <w:t>dwar</w:t>
      </w:r>
      <w:r w:rsidRPr="00DA3743">
        <w:rPr>
          <w:spacing w:val="-7"/>
        </w:rPr>
        <w:t xml:space="preserve"> </w:t>
      </w:r>
      <w:r w:rsidRPr="00DA3743">
        <w:t>l-użu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din</w:t>
      </w:r>
      <w:r w:rsidRPr="00DA3743">
        <w:rPr>
          <w:spacing w:val="-6"/>
        </w:rPr>
        <w:t xml:space="preserve"> </w:t>
      </w:r>
      <w:r w:rsidRPr="00DA3743">
        <w:t>il-mediċina,</w:t>
      </w:r>
      <w:r w:rsidRPr="00DA3743">
        <w:rPr>
          <w:spacing w:val="-6"/>
        </w:rPr>
        <w:t xml:space="preserve"> </w:t>
      </w:r>
      <w:r w:rsidRPr="00DA3743">
        <w:t>staqsi</w:t>
      </w:r>
      <w:r w:rsidRPr="00DA3743">
        <w:rPr>
          <w:spacing w:val="-7"/>
        </w:rPr>
        <w:t xml:space="preserve"> </w:t>
      </w:r>
      <w:r w:rsidRPr="00DA3743">
        <w:t>lit-tabib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lill-ispiżjar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tiegħek.</w:t>
      </w:r>
    </w:p>
    <w:p w14:paraId="134F1E2D" w14:textId="77777777" w:rsidR="003507B3" w:rsidRPr="00DA3743" w:rsidRDefault="003507B3" w:rsidP="006902F7">
      <w:pPr>
        <w:suppressAutoHyphens/>
      </w:pPr>
    </w:p>
    <w:p w14:paraId="26F24780" w14:textId="77777777" w:rsidR="00E5473C" w:rsidRPr="00DA3743" w:rsidRDefault="00E5473C" w:rsidP="006902F7">
      <w:pPr>
        <w:suppressAutoHyphens/>
      </w:pPr>
    </w:p>
    <w:p w14:paraId="5D456682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4.</w:t>
      </w:r>
      <w:r w:rsidRPr="00DA3743">
        <w:rPr>
          <w:b/>
          <w:bCs/>
        </w:rPr>
        <w:tab/>
        <w:t>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  <w:spacing w:val="-2"/>
        </w:rPr>
        <w:t>possibbli</w:t>
      </w:r>
    </w:p>
    <w:p w14:paraId="4A7A71FA" w14:textId="77777777" w:rsidR="003507B3" w:rsidRPr="00DA3743" w:rsidRDefault="003507B3" w:rsidP="006902F7">
      <w:pPr>
        <w:keepNext/>
        <w:suppressAutoHyphens/>
        <w:rPr>
          <w:bCs/>
        </w:rPr>
      </w:pPr>
    </w:p>
    <w:p w14:paraId="56735B1C" w14:textId="77777777" w:rsidR="003507B3" w:rsidRPr="00DA3743" w:rsidRDefault="003507B3" w:rsidP="006902F7">
      <w:pPr>
        <w:suppressAutoHyphens/>
      </w:pPr>
      <w:r w:rsidRPr="00DA3743">
        <w:t>Bħal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mediċina</w:t>
      </w:r>
      <w:r w:rsidRPr="00DA3743">
        <w:rPr>
          <w:spacing w:val="-3"/>
        </w:rPr>
        <w:t xml:space="preserve"> </w:t>
      </w:r>
      <w:r w:rsidRPr="00DA3743">
        <w:t>oħra,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2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jkollha</w:t>
      </w:r>
      <w:r w:rsidRPr="00DA3743">
        <w:rPr>
          <w:spacing w:val="-3"/>
        </w:rPr>
        <w:t xml:space="preserve"> </w:t>
      </w:r>
      <w:r w:rsidRPr="00DA3743">
        <w:t>effetti</w:t>
      </w:r>
      <w:r w:rsidRPr="00DA3743">
        <w:rPr>
          <w:spacing w:val="-3"/>
        </w:rPr>
        <w:t xml:space="preserve"> </w:t>
      </w:r>
      <w:r w:rsidRPr="00DA3743">
        <w:t>sekondarji,</w:t>
      </w:r>
      <w:r w:rsidRPr="00DA3743">
        <w:rPr>
          <w:spacing w:val="-3"/>
        </w:rPr>
        <w:t xml:space="preserve"> </w:t>
      </w:r>
      <w:r w:rsidRPr="00DA3743">
        <w:t>għalkemm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 xml:space="preserve">jidhrux </w:t>
      </w:r>
      <w:r w:rsidRPr="00DA3743">
        <w:rPr>
          <w:spacing w:val="-2"/>
        </w:rPr>
        <w:t>f’kulħadd.</w:t>
      </w:r>
    </w:p>
    <w:p w14:paraId="227B3277" w14:textId="77777777" w:rsidR="003507B3" w:rsidRPr="00DA3743" w:rsidRDefault="003507B3" w:rsidP="006902F7">
      <w:pPr>
        <w:suppressAutoHyphens/>
      </w:pPr>
    </w:p>
    <w:p w14:paraId="6B4BCB48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  <w:spacing w:val="-2"/>
        </w:rPr>
        <w:t>serji</w:t>
      </w:r>
    </w:p>
    <w:p w14:paraId="55C27102" w14:textId="77777777" w:rsidR="003507B3" w:rsidRPr="00DA3743" w:rsidRDefault="003507B3" w:rsidP="006902F7">
      <w:pPr>
        <w:suppressAutoHyphens/>
      </w:pPr>
      <w:r w:rsidRPr="00DA3743">
        <w:t>Xi</w:t>
      </w:r>
      <w:r w:rsidRPr="00DA3743">
        <w:rPr>
          <w:spacing w:val="-8"/>
        </w:rPr>
        <w:t xml:space="preserve"> </w:t>
      </w:r>
      <w:r w:rsidRPr="00DA3743">
        <w:t>pazjenti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jkollhom</w:t>
      </w:r>
      <w:r w:rsidRPr="00DA3743">
        <w:rPr>
          <w:spacing w:val="-6"/>
        </w:rPr>
        <w:t xml:space="preserve"> </w:t>
      </w:r>
      <w:r w:rsidRPr="00DA3743">
        <w:t>effetti</w:t>
      </w:r>
      <w:r w:rsidRPr="00DA3743">
        <w:rPr>
          <w:spacing w:val="-6"/>
        </w:rPr>
        <w:t xml:space="preserve"> </w:t>
      </w:r>
      <w:r w:rsidRPr="00DA3743">
        <w:t>sekondarji</w:t>
      </w:r>
      <w:r w:rsidRPr="00DA3743">
        <w:rPr>
          <w:spacing w:val="-6"/>
        </w:rPr>
        <w:t xml:space="preserve"> </w:t>
      </w:r>
      <w:r w:rsidRPr="00DA3743">
        <w:t>serji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jkollhom</w:t>
      </w:r>
      <w:r w:rsidRPr="00DA3743">
        <w:rPr>
          <w:spacing w:val="-6"/>
        </w:rPr>
        <w:t xml:space="preserve"> </w:t>
      </w:r>
      <w:r w:rsidRPr="00DA3743">
        <w:t>bżonn</w:t>
      </w:r>
      <w:r w:rsidRPr="00DA3743">
        <w:rPr>
          <w:spacing w:val="-6"/>
        </w:rPr>
        <w:t xml:space="preserve"> </w:t>
      </w:r>
      <w:r w:rsidRPr="00DA3743">
        <w:t>kura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urġenti.</w:t>
      </w:r>
    </w:p>
    <w:p w14:paraId="1F762A47" w14:textId="77777777" w:rsidR="003507B3" w:rsidRPr="00DA3743" w:rsidRDefault="003507B3" w:rsidP="006902F7">
      <w:pPr>
        <w:suppressAutoHyphens/>
      </w:pPr>
    </w:p>
    <w:p w14:paraId="1340A363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Reazzjonijiet allerġiċi – dawn jistgħu jeħtieġu kura urġenti. Għid lit-tabib tiegħek jew sejjaħ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għajnuna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medika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emerġenza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immedjatament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jekk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tosserva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xi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wieħed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mis-sinjali li ġejjin.</w:t>
      </w:r>
    </w:p>
    <w:p w14:paraId="31C8CC48" w14:textId="2EE5B87C" w:rsidR="003507B3" w:rsidRPr="00DA3743" w:rsidRDefault="003507B3" w:rsidP="006902F7">
      <w:pPr>
        <w:keepNext/>
        <w:numPr>
          <w:ilvl w:val="1"/>
          <w:numId w:val="50"/>
        </w:numPr>
        <w:suppressAutoHyphens/>
        <w:ind w:left="567" w:hanging="567"/>
      </w:pPr>
      <w:r w:rsidRPr="00DA3743">
        <w:t>Reazzjonijiet</w:t>
      </w:r>
      <w:r w:rsidRPr="00DA3743">
        <w:rPr>
          <w:spacing w:val="-4"/>
        </w:rPr>
        <w:t xml:space="preserve"> </w:t>
      </w:r>
      <w:r w:rsidRPr="00DA3743">
        <w:t>allerġiċi</w:t>
      </w:r>
      <w:r w:rsidRPr="00DA3743">
        <w:rPr>
          <w:spacing w:val="-4"/>
        </w:rPr>
        <w:t xml:space="preserve"> </w:t>
      </w:r>
      <w:r w:rsidRPr="00DA3743">
        <w:t>serji</w:t>
      </w:r>
      <w:r w:rsidRPr="00DA3743">
        <w:rPr>
          <w:spacing w:val="-4"/>
        </w:rPr>
        <w:t xml:space="preserve"> </w:t>
      </w:r>
      <w:r w:rsidRPr="00DA3743">
        <w:t>(‘anafilassi’)</w:t>
      </w:r>
      <w:r w:rsidRPr="00DA3743">
        <w:rPr>
          <w:spacing w:val="-4"/>
        </w:rPr>
        <w:t xml:space="preserve"> </w:t>
      </w:r>
      <w:r w:rsidRPr="00DA3743">
        <w:t>huma</w:t>
      </w:r>
      <w:r w:rsidRPr="00DA3743">
        <w:rPr>
          <w:spacing w:val="-4"/>
        </w:rPr>
        <w:t xml:space="preserve"> </w:t>
      </w:r>
      <w:r w:rsidRPr="00DA3743">
        <w:t>rari</w:t>
      </w:r>
      <w:r w:rsidRPr="00DA3743">
        <w:rPr>
          <w:spacing w:val="-4"/>
        </w:rPr>
        <w:t xml:space="preserve"> </w:t>
      </w:r>
      <w:r w:rsidRPr="00DA3743">
        <w:t>fin-nies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jieħdu</w:t>
      </w:r>
      <w:r w:rsidRPr="00DA3743">
        <w:rPr>
          <w:spacing w:val="-4"/>
        </w:rPr>
        <w:t xml:space="preserve"> </w:t>
      </w:r>
      <w:r w:rsidR="006A4369" w:rsidRPr="00DA3743">
        <w:t>ustekinumab</w:t>
      </w:r>
      <w:r w:rsidRPr="00DA3743">
        <w:rPr>
          <w:spacing w:val="-6"/>
        </w:rPr>
        <w:t xml:space="preserve"> </w:t>
      </w:r>
      <w:r w:rsidRPr="00DA3743">
        <w:t>(jistgħu jaffettwaw sa persuna waħda minn kull 1</w:t>
      </w:r>
      <w:r w:rsidR="00AC0CB7" w:rsidRPr="00DA3743">
        <w:t> </w:t>
      </w:r>
      <w:r w:rsidRPr="00DA3743">
        <w:t>000 persuna). Is-sinjali jinkludu:</w:t>
      </w:r>
    </w:p>
    <w:p w14:paraId="7F51AC49" w14:textId="3AABED0E" w:rsidR="003507B3" w:rsidRPr="00DA3743" w:rsidRDefault="00AC0CB7" w:rsidP="006902F7">
      <w:pPr>
        <w:suppressAutoHyphens/>
        <w:ind w:left="1134" w:hanging="567"/>
      </w:pPr>
      <w:r w:rsidRPr="00DA3743">
        <w:t>-</w:t>
      </w:r>
      <w:r w:rsidR="003507B3" w:rsidRPr="00DA3743">
        <w:tab/>
        <w:t>diffikultà</w:t>
      </w:r>
      <w:r w:rsidR="003507B3" w:rsidRPr="00DA3743">
        <w:rPr>
          <w:spacing w:val="-6"/>
        </w:rPr>
        <w:t xml:space="preserve"> </w:t>
      </w:r>
      <w:r w:rsidR="003507B3" w:rsidRPr="00DA3743">
        <w:t>biex</w:t>
      </w:r>
      <w:r w:rsidR="003507B3" w:rsidRPr="00DA3743">
        <w:rPr>
          <w:spacing w:val="-5"/>
        </w:rPr>
        <w:t xml:space="preserve"> </w:t>
      </w:r>
      <w:r w:rsidR="003507B3" w:rsidRPr="00DA3743">
        <w:t>tieħu</w:t>
      </w:r>
      <w:r w:rsidR="003507B3" w:rsidRPr="00DA3743">
        <w:rPr>
          <w:spacing w:val="-5"/>
        </w:rPr>
        <w:t xml:space="preserve"> </w:t>
      </w:r>
      <w:r w:rsidR="003507B3" w:rsidRPr="00DA3743">
        <w:t>nifs</w:t>
      </w:r>
      <w:r w:rsidR="003507B3" w:rsidRPr="00DA3743">
        <w:rPr>
          <w:spacing w:val="-5"/>
        </w:rPr>
        <w:t xml:space="preserve"> </w:t>
      </w:r>
      <w:r w:rsidR="003507B3" w:rsidRPr="00DA3743">
        <w:t>jew</w:t>
      </w:r>
      <w:r w:rsidR="003507B3" w:rsidRPr="00DA3743">
        <w:rPr>
          <w:spacing w:val="-5"/>
        </w:rPr>
        <w:t xml:space="preserve"> </w:t>
      </w:r>
      <w:r w:rsidR="003507B3" w:rsidRPr="00DA3743">
        <w:rPr>
          <w:spacing w:val="-2"/>
        </w:rPr>
        <w:t>tibla’</w:t>
      </w:r>
    </w:p>
    <w:p w14:paraId="7B4B6D51" w14:textId="77724C6F" w:rsidR="003507B3" w:rsidRPr="00DA3743" w:rsidRDefault="00AC0CB7" w:rsidP="006902F7">
      <w:pPr>
        <w:suppressAutoHyphens/>
        <w:ind w:left="1134" w:hanging="567"/>
      </w:pPr>
      <w:r w:rsidRPr="00DA3743">
        <w:t>-</w:t>
      </w:r>
      <w:r w:rsidR="003507B3" w:rsidRPr="00DA3743">
        <w:tab/>
        <w:t>pressjoni</w:t>
      </w:r>
      <w:r w:rsidR="003507B3" w:rsidRPr="00DA3743">
        <w:rPr>
          <w:spacing w:val="-9"/>
        </w:rPr>
        <w:t xml:space="preserve"> </w:t>
      </w:r>
      <w:r w:rsidR="003507B3" w:rsidRPr="00DA3743">
        <w:t>baxxa</w:t>
      </w:r>
      <w:r w:rsidR="003507B3" w:rsidRPr="00DA3743">
        <w:rPr>
          <w:spacing w:val="-7"/>
        </w:rPr>
        <w:t xml:space="preserve"> </w:t>
      </w:r>
      <w:r w:rsidR="003507B3" w:rsidRPr="00DA3743">
        <w:t>tad-demm,</w:t>
      </w:r>
      <w:r w:rsidR="003507B3" w:rsidRPr="00DA3743">
        <w:rPr>
          <w:spacing w:val="-7"/>
        </w:rPr>
        <w:t xml:space="preserve"> </w:t>
      </w:r>
      <w:r w:rsidR="003507B3" w:rsidRPr="00DA3743">
        <w:t>li</w:t>
      </w:r>
      <w:r w:rsidR="003507B3" w:rsidRPr="00DA3743">
        <w:rPr>
          <w:spacing w:val="-7"/>
        </w:rPr>
        <w:t xml:space="preserve"> </w:t>
      </w:r>
      <w:r w:rsidR="003507B3" w:rsidRPr="00DA3743">
        <w:t>tista’</w:t>
      </w:r>
      <w:r w:rsidR="003507B3" w:rsidRPr="00DA3743">
        <w:rPr>
          <w:spacing w:val="-7"/>
        </w:rPr>
        <w:t xml:space="preserve"> </w:t>
      </w:r>
      <w:r w:rsidR="003507B3" w:rsidRPr="00DA3743">
        <w:t>tikkawża</w:t>
      </w:r>
      <w:r w:rsidR="003507B3" w:rsidRPr="00DA3743">
        <w:rPr>
          <w:spacing w:val="-7"/>
        </w:rPr>
        <w:t xml:space="preserve"> </w:t>
      </w:r>
      <w:r w:rsidR="003507B3" w:rsidRPr="00DA3743">
        <w:rPr>
          <w:spacing w:val="-2"/>
        </w:rPr>
        <w:t>sturdament</w:t>
      </w:r>
    </w:p>
    <w:p w14:paraId="17ADC5EC" w14:textId="37C52A12" w:rsidR="003507B3" w:rsidRPr="00DA3743" w:rsidRDefault="00AC0CB7" w:rsidP="006902F7">
      <w:pPr>
        <w:suppressAutoHyphens/>
        <w:ind w:left="1134" w:hanging="567"/>
      </w:pPr>
      <w:r w:rsidRPr="00DA3743">
        <w:t>-</w:t>
      </w:r>
      <w:r w:rsidR="003507B3" w:rsidRPr="00DA3743">
        <w:tab/>
        <w:t>nefħa</w:t>
      </w:r>
      <w:r w:rsidR="003507B3" w:rsidRPr="00DA3743">
        <w:rPr>
          <w:spacing w:val="-6"/>
        </w:rPr>
        <w:t xml:space="preserve"> </w:t>
      </w:r>
      <w:r w:rsidR="003507B3" w:rsidRPr="00DA3743">
        <w:t>fil-wiċċ,</w:t>
      </w:r>
      <w:r w:rsidR="003507B3" w:rsidRPr="00DA3743">
        <w:rPr>
          <w:spacing w:val="-6"/>
        </w:rPr>
        <w:t xml:space="preserve"> </w:t>
      </w:r>
      <w:r w:rsidR="003507B3" w:rsidRPr="00DA3743">
        <w:t>xufftejn,</w:t>
      </w:r>
      <w:r w:rsidR="003507B3" w:rsidRPr="00DA3743">
        <w:rPr>
          <w:spacing w:val="-5"/>
        </w:rPr>
        <w:t xml:space="preserve"> </w:t>
      </w:r>
      <w:r w:rsidR="003507B3" w:rsidRPr="00DA3743">
        <w:t>il-ħalq</w:t>
      </w:r>
      <w:r w:rsidR="003507B3" w:rsidRPr="00DA3743">
        <w:rPr>
          <w:spacing w:val="-5"/>
        </w:rPr>
        <w:t xml:space="preserve"> </w:t>
      </w:r>
      <w:r w:rsidR="003507B3" w:rsidRPr="00DA3743">
        <w:t>jew</w:t>
      </w:r>
      <w:r w:rsidR="003507B3" w:rsidRPr="00DA3743">
        <w:rPr>
          <w:spacing w:val="-4"/>
        </w:rPr>
        <w:t xml:space="preserve"> </w:t>
      </w:r>
      <w:r w:rsidR="003507B3" w:rsidRPr="00DA3743">
        <w:t>il-</w:t>
      </w:r>
      <w:r w:rsidR="003507B3" w:rsidRPr="00DA3743">
        <w:rPr>
          <w:spacing w:val="-2"/>
        </w:rPr>
        <w:t>gerżuma.</w:t>
      </w:r>
    </w:p>
    <w:p w14:paraId="008EAE34" w14:textId="3356CEFC" w:rsidR="003507B3" w:rsidRPr="00DA3743" w:rsidRDefault="003507B3" w:rsidP="006902F7">
      <w:pPr>
        <w:numPr>
          <w:ilvl w:val="1"/>
          <w:numId w:val="51"/>
        </w:numPr>
        <w:suppressAutoHyphens/>
        <w:ind w:left="567" w:hanging="567"/>
      </w:pPr>
      <w:r w:rsidRPr="00DA3743">
        <w:t>Sinjali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reazzjoni</w:t>
      </w:r>
      <w:r w:rsidRPr="00DA3743">
        <w:rPr>
          <w:spacing w:val="-3"/>
        </w:rPr>
        <w:t xml:space="preserve"> </w:t>
      </w:r>
      <w:r w:rsidRPr="00DA3743">
        <w:t>allerġika</w:t>
      </w:r>
      <w:r w:rsidRPr="00DA3743">
        <w:rPr>
          <w:spacing w:val="-3"/>
        </w:rPr>
        <w:t xml:space="preserve"> </w:t>
      </w:r>
      <w:r w:rsidRPr="00DA3743">
        <w:t>jinkludu</w:t>
      </w:r>
      <w:r w:rsidRPr="00DA3743">
        <w:rPr>
          <w:spacing w:val="-3"/>
        </w:rPr>
        <w:t xml:space="preserve"> </w:t>
      </w:r>
      <w:r w:rsidRPr="00DA3743">
        <w:t>raxx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urtikarja</w:t>
      </w:r>
      <w:r w:rsidRPr="00DA3743">
        <w:rPr>
          <w:spacing w:val="-3"/>
        </w:rPr>
        <w:t xml:space="preserve"> </w:t>
      </w:r>
      <w:r w:rsidRPr="00DA3743">
        <w:t>(dawn</w:t>
      </w:r>
      <w:r w:rsidRPr="00DA3743">
        <w:rPr>
          <w:spacing w:val="-3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jaffettwaw sa persuna waħda minn kull</w:t>
      </w:r>
      <w:r w:rsidR="00AC0CB7" w:rsidRPr="00DA3743">
        <w:t> </w:t>
      </w:r>
      <w:r w:rsidRPr="00DA3743">
        <w:t>100).</w:t>
      </w:r>
    </w:p>
    <w:p w14:paraId="7CBDAE98" w14:textId="77777777" w:rsidR="003507B3" w:rsidRPr="00DA3743" w:rsidRDefault="003507B3" w:rsidP="006902F7">
      <w:pPr>
        <w:suppressAutoHyphens/>
        <w:rPr>
          <w:bCs/>
        </w:rPr>
      </w:pPr>
    </w:p>
    <w:p w14:paraId="67B30A4B" w14:textId="55F652A0" w:rsidR="00383475" w:rsidRPr="00DA3743" w:rsidRDefault="00383475" w:rsidP="006902F7">
      <w:pPr>
        <w:suppressAutoHyphens/>
        <w:rPr>
          <w:b/>
        </w:rPr>
      </w:pPr>
      <w:r w:rsidRPr="00DA3743">
        <w:rPr>
          <w:b/>
        </w:rPr>
        <w:t>F’każijiet rari, ġew irrappuratati reazzjonijiet allerġiċi fil-pulmun u infjammazzjoni filpulmun</w:t>
      </w:r>
      <w:r w:rsidR="00AD4EBD" w:rsidRPr="00DA3743">
        <w:rPr>
          <w:b/>
        </w:rPr>
        <w:t xml:space="preserve"> </w:t>
      </w:r>
      <w:r w:rsidRPr="00DA3743">
        <w:rPr>
          <w:b/>
        </w:rPr>
        <w:t>f’pazjenti li jirċievu ustekinumab. Għid lit-tabib tiegħek minnufih jekk tiżviluppa sintomi bħal sogħla, qtugħ ta’ nifs, u deni.</w:t>
      </w:r>
    </w:p>
    <w:p w14:paraId="5A842578" w14:textId="77777777" w:rsidR="00383475" w:rsidRPr="00DA3743" w:rsidRDefault="00383475" w:rsidP="006902F7">
      <w:pPr>
        <w:suppressAutoHyphens/>
        <w:rPr>
          <w:bCs/>
        </w:rPr>
      </w:pPr>
    </w:p>
    <w:p w14:paraId="7C1E4527" w14:textId="53935F18" w:rsidR="00383475" w:rsidRPr="00DA3743" w:rsidRDefault="00383475" w:rsidP="006902F7">
      <w:pPr>
        <w:suppressAutoHyphens/>
        <w:rPr>
          <w:bCs/>
        </w:rPr>
      </w:pPr>
      <w:r w:rsidRPr="00DA3743">
        <w:rPr>
          <w:bCs/>
        </w:rPr>
        <w:t>Jekk għandek reazzjoni allerġika serja, it-tabib tiegħek jista’ jiddeċiedi li m’għandekx terġa’</w:t>
      </w:r>
      <w:r w:rsidR="00AC0CB7" w:rsidRPr="00DA3743">
        <w:rPr>
          <w:bCs/>
        </w:rPr>
        <w:t xml:space="preserve"> </w:t>
      </w:r>
      <w:r w:rsidRPr="00DA3743">
        <w:rPr>
          <w:bCs/>
        </w:rPr>
        <w:t xml:space="preserve">tuża </w:t>
      </w:r>
      <w:r w:rsidR="00332AF3" w:rsidRPr="00DA3743">
        <w:rPr>
          <w:bCs/>
        </w:rPr>
        <w:t>WEZENLA</w:t>
      </w:r>
      <w:r w:rsidRPr="00DA3743">
        <w:rPr>
          <w:bCs/>
        </w:rPr>
        <w:t>.</w:t>
      </w:r>
    </w:p>
    <w:p w14:paraId="1F5C7A8A" w14:textId="77777777" w:rsidR="003507B3" w:rsidRPr="00DA3743" w:rsidRDefault="003507B3" w:rsidP="006902F7">
      <w:pPr>
        <w:suppressAutoHyphens/>
      </w:pPr>
    </w:p>
    <w:p w14:paraId="39D5BD0D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Infezzjonijiet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–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dawn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jistgħu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jeħtieġu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kura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urġenti.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Għid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lit-tabib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tiegħek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immedjatament jekk tosserva xi wieħed mis-sinjali li ġejjin.</w:t>
      </w:r>
    </w:p>
    <w:p w14:paraId="57C2690C" w14:textId="7AEFCA84" w:rsidR="003507B3" w:rsidRPr="00DA3743" w:rsidRDefault="003507B3" w:rsidP="006902F7">
      <w:pPr>
        <w:numPr>
          <w:ilvl w:val="1"/>
          <w:numId w:val="52"/>
        </w:numPr>
        <w:suppressAutoHyphens/>
        <w:ind w:left="567" w:hanging="567"/>
      </w:pP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fl-imnifsejn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l-griżmejn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riħ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huma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(jistgħu</w:t>
      </w:r>
      <w:r w:rsidRPr="00DA3743">
        <w:rPr>
          <w:spacing w:val="-3"/>
        </w:rPr>
        <w:t xml:space="preserve"> </w:t>
      </w:r>
      <w:r w:rsidRPr="00DA3743">
        <w:t>jaffettwaw</w:t>
      </w:r>
      <w:r w:rsidRPr="00DA3743">
        <w:rPr>
          <w:spacing w:val="-3"/>
        </w:rPr>
        <w:t xml:space="preserve"> </w:t>
      </w:r>
      <w:r w:rsidRPr="00DA3743">
        <w:t>sa persuna waħda minn kull</w:t>
      </w:r>
      <w:r w:rsidR="00AC0CB7" w:rsidRPr="00DA3743">
        <w:t> </w:t>
      </w:r>
      <w:r w:rsidRPr="00DA3743">
        <w:t>10)</w:t>
      </w:r>
    </w:p>
    <w:p w14:paraId="5844DC95" w14:textId="5C392F53" w:rsidR="003507B3" w:rsidRPr="00DA3743" w:rsidRDefault="003507B3" w:rsidP="006902F7">
      <w:pPr>
        <w:numPr>
          <w:ilvl w:val="1"/>
          <w:numId w:val="52"/>
        </w:numPr>
        <w:suppressAutoHyphens/>
        <w:ind w:left="567" w:hanging="567"/>
      </w:pP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fis-sider</w:t>
      </w:r>
      <w:r w:rsidRPr="00DA3743">
        <w:rPr>
          <w:spacing w:val="-4"/>
        </w:rPr>
        <w:t xml:space="preserve"> </w:t>
      </w:r>
      <w:r w:rsidRPr="00DA3743">
        <w:t>mhumiex</w:t>
      </w:r>
      <w:r w:rsidRPr="00DA3743">
        <w:rPr>
          <w:spacing w:val="-4"/>
        </w:rPr>
        <w:t xml:space="preserve"> </w:t>
      </w:r>
      <w:r w:rsidRPr="00DA3743">
        <w:t>komuni</w:t>
      </w:r>
      <w:r w:rsidRPr="00DA3743">
        <w:rPr>
          <w:spacing w:val="-4"/>
        </w:rPr>
        <w:t xml:space="preserve"> </w:t>
      </w:r>
      <w:r w:rsidRPr="00DA3743">
        <w:t>(jistgħu</w:t>
      </w:r>
      <w:r w:rsidRPr="00DA3743">
        <w:rPr>
          <w:spacing w:val="-4"/>
        </w:rPr>
        <w:t xml:space="preserve"> </w:t>
      </w:r>
      <w:r w:rsidRPr="00DA3743">
        <w:t>jaffettwaw</w:t>
      </w:r>
      <w:r w:rsidRPr="00DA3743">
        <w:rPr>
          <w:spacing w:val="-4"/>
        </w:rPr>
        <w:t xml:space="preserve"> </w:t>
      </w:r>
      <w:r w:rsidRPr="00DA3743">
        <w:t>sa</w:t>
      </w:r>
      <w:r w:rsidRPr="00DA3743">
        <w:rPr>
          <w:spacing w:val="-4"/>
        </w:rPr>
        <w:t xml:space="preserve"> </w:t>
      </w:r>
      <w:r w:rsidRPr="00DA3743">
        <w:t>persuna</w:t>
      </w:r>
      <w:r w:rsidRPr="00DA3743">
        <w:rPr>
          <w:spacing w:val="-4"/>
        </w:rPr>
        <w:t xml:space="preserve"> </w:t>
      </w:r>
      <w:r w:rsidRPr="00DA3743">
        <w:t>waħda</w:t>
      </w:r>
      <w:r w:rsidRPr="00DA3743">
        <w:rPr>
          <w:spacing w:val="-4"/>
        </w:rPr>
        <w:t xml:space="preserve"> </w:t>
      </w:r>
      <w:r w:rsidRPr="00DA3743">
        <w:t>minn</w:t>
      </w:r>
      <w:r w:rsidRPr="00DA3743">
        <w:rPr>
          <w:spacing w:val="-4"/>
        </w:rPr>
        <w:t xml:space="preserve"> </w:t>
      </w:r>
      <w:r w:rsidRPr="00DA3743">
        <w:t>kull</w:t>
      </w:r>
      <w:r w:rsidR="00AC0CB7" w:rsidRPr="00DA3743">
        <w:t> </w:t>
      </w:r>
      <w:r w:rsidRPr="00DA3743">
        <w:rPr>
          <w:spacing w:val="-4"/>
        </w:rPr>
        <w:t>100)</w:t>
      </w:r>
    </w:p>
    <w:p w14:paraId="64CF1732" w14:textId="18D96948" w:rsidR="003507B3" w:rsidRPr="00DA3743" w:rsidRDefault="003507B3" w:rsidP="006902F7">
      <w:pPr>
        <w:numPr>
          <w:ilvl w:val="1"/>
          <w:numId w:val="52"/>
        </w:numPr>
        <w:suppressAutoHyphens/>
        <w:ind w:left="567" w:hanging="567"/>
      </w:pPr>
      <w:r w:rsidRPr="00DA3743">
        <w:t>Infjammazzjoni</w:t>
      </w:r>
      <w:r w:rsidRPr="00DA3743">
        <w:rPr>
          <w:spacing w:val="-4"/>
        </w:rPr>
        <w:t xml:space="preserve"> </w:t>
      </w:r>
      <w:r w:rsidRPr="00DA3743">
        <w:t>tat-tessut</w:t>
      </w:r>
      <w:r w:rsidRPr="00DA3743">
        <w:rPr>
          <w:spacing w:val="-3"/>
        </w:rPr>
        <w:t xml:space="preserve"> </w:t>
      </w:r>
      <w:r w:rsidRPr="00DA3743">
        <w:t>taħt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4"/>
        </w:rPr>
        <w:t xml:space="preserve"> </w:t>
      </w:r>
      <w:r w:rsidRPr="00DA3743">
        <w:t>(‘ċellulite’)</w:t>
      </w:r>
      <w:r w:rsidRPr="00DA3743">
        <w:rPr>
          <w:spacing w:val="-4"/>
        </w:rPr>
        <w:t xml:space="preserve"> </w:t>
      </w:r>
      <w:r w:rsidRPr="00DA3743">
        <w:t>mhijiex</w:t>
      </w:r>
      <w:r w:rsidRPr="00DA3743">
        <w:rPr>
          <w:spacing w:val="-4"/>
        </w:rPr>
        <w:t xml:space="preserve"> </w:t>
      </w:r>
      <w:r w:rsidRPr="00DA3743">
        <w:t>komuni</w:t>
      </w:r>
      <w:r w:rsidRPr="00DA3743">
        <w:rPr>
          <w:spacing w:val="-4"/>
        </w:rPr>
        <w:t xml:space="preserve"> </w:t>
      </w:r>
      <w:r w:rsidRPr="00DA3743">
        <w:t>(tista’</w:t>
      </w:r>
      <w:r w:rsidRPr="00DA3743">
        <w:rPr>
          <w:spacing w:val="-4"/>
        </w:rPr>
        <w:t xml:space="preserve"> </w:t>
      </w:r>
      <w:r w:rsidRPr="00DA3743">
        <w:t>taffettwa</w:t>
      </w:r>
      <w:r w:rsidRPr="00DA3743">
        <w:rPr>
          <w:spacing w:val="-4"/>
        </w:rPr>
        <w:t xml:space="preserve"> </w:t>
      </w:r>
      <w:r w:rsidRPr="00DA3743">
        <w:t>sa persuna waħda minn kull</w:t>
      </w:r>
      <w:r w:rsidR="00AC0CB7" w:rsidRPr="00DA3743">
        <w:t> </w:t>
      </w:r>
      <w:r w:rsidRPr="00DA3743">
        <w:t>100)</w:t>
      </w:r>
    </w:p>
    <w:p w14:paraId="77B9B58C" w14:textId="67A8B8BC" w:rsidR="003507B3" w:rsidRPr="00DA3743" w:rsidRDefault="003507B3" w:rsidP="006902F7">
      <w:pPr>
        <w:numPr>
          <w:ilvl w:val="1"/>
          <w:numId w:val="52"/>
        </w:numPr>
        <w:suppressAutoHyphens/>
        <w:ind w:left="567" w:hanging="567"/>
      </w:pPr>
      <w:r w:rsidRPr="00DA3743">
        <w:lastRenderedPageBreak/>
        <w:t>Ħruq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Sant’Antnin</w:t>
      </w:r>
      <w:r w:rsidRPr="00DA3743">
        <w:rPr>
          <w:spacing w:val="-3"/>
        </w:rPr>
        <w:t xml:space="preserve"> </w:t>
      </w:r>
      <w:r w:rsidRPr="00DA3743">
        <w:t>(tip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raxx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jweġġa’</w:t>
      </w:r>
      <w:r w:rsidRPr="00DA3743">
        <w:rPr>
          <w:spacing w:val="-3"/>
        </w:rPr>
        <w:t xml:space="preserve"> </w:t>
      </w:r>
      <w:r w:rsidRPr="00DA3743">
        <w:t>bl-infafet)</w:t>
      </w:r>
      <w:r w:rsidRPr="00DA3743">
        <w:rPr>
          <w:spacing w:val="-3"/>
        </w:rPr>
        <w:t xml:space="preserve"> </w:t>
      </w:r>
      <w:r w:rsidRPr="00DA3743">
        <w:t>mhuwiex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(jista’</w:t>
      </w:r>
      <w:r w:rsidRPr="00DA3743">
        <w:rPr>
          <w:spacing w:val="-3"/>
        </w:rPr>
        <w:t xml:space="preserve"> </w:t>
      </w:r>
      <w:r w:rsidRPr="00DA3743">
        <w:t>jaffettwa sa persuna waħda minn kull 100</w:t>
      </w:r>
      <w:r w:rsidR="00AC0CB7" w:rsidRPr="00DA3743">
        <w:t> </w:t>
      </w:r>
      <w:r w:rsidRPr="00DA3743">
        <w:t>persuna)</w:t>
      </w:r>
    </w:p>
    <w:p w14:paraId="2A76BAA4" w14:textId="77777777" w:rsidR="003507B3" w:rsidRPr="00DA3743" w:rsidRDefault="003507B3" w:rsidP="006902F7">
      <w:pPr>
        <w:suppressAutoHyphens/>
      </w:pPr>
    </w:p>
    <w:p w14:paraId="27E2E5F1" w14:textId="2CB82DF1" w:rsidR="003507B3" w:rsidRPr="00DA3743" w:rsidRDefault="00332AF3" w:rsidP="006902F7">
      <w:pPr>
        <w:suppressAutoHyphens/>
      </w:pPr>
      <w:r w:rsidRPr="00DA3743">
        <w:t>WEZENLA</w:t>
      </w:r>
      <w:r w:rsidR="003507B3" w:rsidRPr="00DA3743">
        <w:t xml:space="preserve"> jista’ jġiegħlek tkun inqas kapaċi tikkumbatti infezzjonijiet. Xi wħud mill-infezzjonijiet jistgħu jsiru serji u jistgħu jinkludu infezzjonijiet minn viruses, moffa, batterja (li tinkludi tuberkulożi), jew parassiti, ikluż infezzjonijiet li jistgħu jseħħu prinċipalment f’persuni li għandhom</w:t>
      </w:r>
      <w:r w:rsidR="003507B3" w:rsidRPr="00DA3743">
        <w:rPr>
          <w:spacing w:val="-5"/>
        </w:rPr>
        <w:t xml:space="preserve"> </w:t>
      </w:r>
      <w:r w:rsidR="003507B3" w:rsidRPr="00DA3743">
        <w:t>sistema</w:t>
      </w:r>
      <w:r w:rsidR="003507B3" w:rsidRPr="00DA3743">
        <w:rPr>
          <w:spacing w:val="-5"/>
        </w:rPr>
        <w:t xml:space="preserve"> </w:t>
      </w:r>
      <w:r w:rsidR="003507B3" w:rsidRPr="00DA3743">
        <w:t>immuni</w:t>
      </w:r>
      <w:r w:rsidR="003507B3" w:rsidRPr="00DA3743">
        <w:rPr>
          <w:spacing w:val="-5"/>
        </w:rPr>
        <w:t xml:space="preserve"> </w:t>
      </w:r>
      <w:r w:rsidR="003507B3" w:rsidRPr="00DA3743">
        <w:t>mdgħajfa</w:t>
      </w:r>
      <w:r w:rsidR="003507B3" w:rsidRPr="00DA3743">
        <w:rPr>
          <w:spacing w:val="-5"/>
        </w:rPr>
        <w:t xml:space="preserve"> </w:t>
      </w:r>
      <w:r w:rsidR="003507B3" w:rsidRPr="00DA3743">
        <w:t>(infezzjonijiet</w:t>
      </w:r>
      <w:r w:rsidR="003507B3" w:rsidRPr="00DA3743">
        <w:rPr>
          <w:spacing w:val="-5"/>
        </w:rPr>
        <w:t xml:space="preserve"> </w:t>
      </w:r>
      <w:r w:rsidR="003507B3" w:rsidRPr="00DA3743">
        <w:t>opportunistiċi).</w:t>
      </w:r>
      <w:r w:rsidR="003507B3" w:rsidRPr="00DA3743">
        <w:rPr>
          <w:spacing w:val="-4"/>
        </w:rPr>
        <w:t xml:space="preserve"> </w:t>
      </w:r>
      <w:r w:rsidR="003507B3" w:rsidRPr="00DA3743">
        <w:t>Infezzjonijiet</w:t>
      </w:r>
      <w:r w:rsidR="003507B3" w:rsidRPr="00DA3743">
        <w:rPr>
          <w:spacing w:val="-5"/>
        </w:rPr>
        <w:t xml:space="preserve"> </w:t>
      </w:r>
      <w:r w:rsidR="003507B3" w:rsidRPr="00DA3743">
        <w:t>opportunistiċi tal-moħħ (enċefalite, meninġite), tal-pulmun u tal-għajn ġew irrappurtati f’pazjenti li kienu qed jirċievu trattament b’ustekinumab.</w:t>
      </w:r>
    </w:p>
    <w:p w14:paraId="469C2983" w14:textId="77777777" w:rsidR="003507B3" w:rsidRPr="00DA3743" w:rsidRDefault="003507B3" w:rsidP="006902F7">
      <w:pPr>
        <w:suppressAutoHyphens/>
      </w:pPr>
    </w:p>
    <w:p w14:paraId="6FF1740F" w14:textId="69B17A82" w:rsidR="003507B3" w:rsidRPr="00DA3743" w:rsidRDefault="003507B3" w:rsidP="006902F7">
      <w:pPr>
        <w:keepNext/>
        <w:suppressAutoHyphens/>
      </w:pPr>
      <w:r w:rsidRPr="00DA3743">
        <w:t>Għandek</w:t>
      </w:r>
      <w:r w:rsidRPr="00DA3743">
        <w:rPr>
          <w:spacing w:val="-8"/>
        </w:rPr>
        <w:t xml:space="preserve"> </w:t>
      </w:r>
      <w:r w:rsidRPr="00DA3743">
        <w:t>toqgħod</w:t>
      </w:r>
      <w:r w:rsidRPr="00DA3743">
        <w:rPr>
          <w:spacing w:val="-5"/>
        </w:rPr>
        <w:t xml:space="preserve"> </w:t>
      </w:r>
      <w:r w:rsidRPr="00DA3743">
        <w:t>attent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sinjali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infezzjoni</w:t>
      </w:r>
      <w:r w:rsidRPr="00DA3743">
        <w:rPr>
          <w:spacing w:val="-5"/>
        </w:rPr>
        <w:t xml:space="preserve"> </w:t>
      </w:r>
      <w:r w:rsidRPr="00DA3743">
        <w:t>waqt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qed</w:t>
      </w:r>
      <w:r w:rsidRPr="00DA3743">
        <w:rPr>
          <w:spacing w:val="-6"/>
        </w:rPr>
        <w:t xml:space="preserve"> </w:t>
      </w:r>
      <w:r w:rsidRPr="00DA3743">
        <w:t>tuża</w:t>
      </w:r>
      <w:r w:rsidRPr="00DA3743">
        <w:rPr>
          <w:spacing w:val="-5"/>
        </w:rPr>
        <w:t xml:space="preserve"> </w:t>
      </w:r>
      <w:r w:rsidR="00332AF3" w:rsidRPr="00DA3743">
        <w:t>WEZENLA</w:t>
      </w:r>
      <w:r w:rsidRPr="00DA3743">
        <w:t>.</w:t>
      </w:r>
      <w:r w:rsidRPr="00DA3743">
        <w:rPr>
          <w:spacing w:val="-5"/>
        </w:rPr>
        <w:t xml:space="preserve"> </w:t>
      </w:r>
      <w:r w:rsidRPr="00DA3743">
        <w:t>Dawn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jinkludu:</w:t>
      </w:r>
    </w:p>
    <w:p w14:paraId="1CFE4BC0" w14:textId="6656FA08" w:rsidR="003507B3" w:rsidRPr="00DA3743" w:rsidRDefault="003507B3" w:rsidP="006902F7">
      <w:pPr>
        <w:numPr>
          <w:ilvl w:val="1"/>
          <w:numId w:val="53"/>
        </w:numPr>
        <w:suppressAutoHyphens/>
        <w:ind w:left="567" w:hanging="567"/>
      </w:pPr>
      <w:r w:rsidRPr="00DA3743">
        <w:t>deni,</w:t>
      </w:r>
      <w:r w:rsidRPr="00DA3743">
        <w:rPr>
          <w:spacing w:val="-7"/>
        </w:rPr>
        <w:t xml:space="preserve"> </w:t>
      </w:r>
      <w:r w:rsidRPr="00DA3743">
        <w:t>sintomi</w:t>
      </w:r>
      <w:r w:rsidRPr="00DA3743">
        <w:rPr>
          <w:spacing w:val="-7"/>
        </w:rPr>
        <w:t xml:space="preserve"> </w:t>
      </w:r>
      <w:r w:rsidRPr="00DA3743">
        <w:t>jixbhu</w:t>
      </w:r>
      <w:r w:rsidRPr="00DA3743">
        <w:rPr>
          <w:spacing w:val="-7"/>
        </w:rPr>
        <w:t xml:space="preserve"> </w:t>
      </w:r>
      <w:r w:rsidRPr="00DA3743">
        <w:t>l-influwenza,</w:t>
      </w:r>
      <w:r w:rsidRPr="00DA3743">
        <w:rPr>
          <w:spacing w:val="-7"/>
        </w:rPr>
        <w:t xml:space="preserve"> </w:t>
      </w:r>
      <w:r w:rsidRPr="00DA3743">
        <w:t>għaraq</w:t>
      </w:r>
      <w:r w:rsidRPr="00DA3743">
        <w:rPr>
          <w:spacing w:val="-5"/>
        </w:rPr>
        <w:t xml:space="preserve"> </w:t>
      </w:r>
      <w:r w:rsidRPr="00DA3743">
        <w:t>matul</w:t>
      </w:r>
      <w:r w:rsidRPr="00DA3743">
        <w:rPr>
          <w:spacing w:val="-6"/>
        </w:rPr>
        <w:t xml:space="preserve"> </w:t>
      </w:r>
      <w:r w:rsidRPr="00DA3743">
        <w:t>il-lejl,</w:t>
      </w:r>
      <w:r w:rsidRPr="00DA3743">
        <w:rPr>
          <w:spacing w:val="-7"/>
        </w:rPr>
        <w:t xml:space="preserve"> </w:t>
      </w:r>
      <w:r w:rsidRPr="00DA3743">
        <w:t>telf</w:t>
      </w:r>
      <w:r w:rsidRPr="00DA3743">
        <w:rPr>
          <w:spacing w:val="-7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rPr>
          <w:spacing w:val="-5"/>
        </w:rPr>
        <w:t>piż</w:t>
      </w:r>
    </w:p>
    <w:p w14:paraId="62ACD898" w14:textId="31C2F73F" w:rsidR="003507B3" w:rsidRPr="00DA3743" w:rsidRDefault="003507B3" w:rsidP="006902F7">
      <w:pPr>
        <w:numPr>
          <w:ilvl w:val="1"/>
          <w:numId w:val="53"/>
        </w:numPr>
        <w:suppressAutoHyphens/>
        <w:ind w:left="567" w:hanging="567"/>
      </w:pPr>
      <w:r w:rsidRPr="00DA3743">
        <w:t>tħossok</w:t>
      </w:r>
      <w:r w:rsidRPr="00DA3743">
        <w:rPr>
          <w:spacing w:val="-5"/>
        </w:rPr>
        <w:t xml:space="preserve"> </w:t>
      </w:r>
      <w:r w:rsidRPr="00DA3743">
        <w:t>għajjien/a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bi</w:t>
      </w:r>
      <w:r w:rsidRPr="00DA3743">
        <w:rPr>
          <w:spacing w:val="-5"/>
        </w:rPr>
        <w:t xml:space="preserve"> </w:t>
      </w:r>
      <w:r w:rsidRPr="00DA3743">
        <w:t>qtugħ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nifs;</w:t>
      </w:r>
      <w:r w:rsidRPr="00DA3743">
        <w:rPr>
          <w:spacing w:val="-5"/>
        </w:rPr>
        <w:t xml:space="preserve"> </w:t>
      </w:r>
      <w:r w:rsidRPr="00DA3743">
        <w:t>sogħla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persistenti</w:t>
      </w:r>
    </w:p>
    <w:p w14:paraId="1BFE22E0" w14:textId="1F940CC5" w:rsidR="003507B3" w:rsidRPr="00DA3743" w:rsidRDefault="003507B3" w:rsidP="006902F7">
      <w:pPr>
        <w:numPr>
          <w:ilvl w:val="1"/>
          <w:numId w:val="53"/>
        </w:numPr>
        <w:suppressAutoHyphens/>
        <w:ind w:left="567" w:hanging="567"/>
      </w:pPr>
      <w:r w:rsidRPr="00DA3743">
        <w:t>sħana,</w:t>
      </w:r>
      <w:r w:rsidRPr="00DA3743">
        <w:rPr>
          <w:spacing w:val="-8"/>
        </w:rPr>
        <w:t xml:space="preserve"> </w:t>
      </w:r>
      <w:r w:rsidRPr="00DA3743">
        <w:t>ħmura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uġiegħ</w:t>
      </w:r>
      <w:r w:rsidRPr="00DA3743">
        <w:rPr>
          <w:spacing w:val="-5"/>
        </w:rPr>
        <w:t xml:space="preserve"> </w:t>
      </w:r>
      <w:r w:rsidRPr="00DA3743">
        <w:t>fil-ġilda,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raxx</w:t>
      </w:r>
      <w:r w:rsidRPr="00DA3743">
        <w:rPr>
          <w:spacing w:val="-6"/>
        </w:rPr>
        <w:t xml:space="preserve"> </w:t>
      </w:r>
      <w:r w:rsidRPr="00DA3743">
        <w:t>fil-ġilda</w:t>
      </w:r>
      <w:r w:rsidRPr="00DA3743">
        <w:rPr>
          <w:spacing w:val="-4"/>
        </w:rPr>
        <w:t xml:space="preserve"> </w:t>
      </w:r>
      <w:r w:rsidRPr="00DA3743">
        <w:t>b’infafet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uġiegħ</w:t>
      </w:r>
    </w:p>
    <w:p w14:paraId="7F8CB52D" w14:textId="0DBAB617" w:rsidR="003507B3" w:rsidRPr="00DA3743" w:rsidRDefault="003507B3" w:rsidP="006902F7">
      <w:pPr>
        <w:numPr>
          <w:ilvl w:val="1"/>
          <w:numId w:val="53"/>
        </w:numPr>
        <w:suppressAutoHyphens/>
        <w:ind w:left="567" w:hanging="567"/>
      </w:pPr>
      <w:r w:rsidRPr="00DA3743">
        <w:t>ħruq</w:t>
      </w:r>
      <w:r w:rsidRPr="00DA3743">
        <w:rPr>
          <w:spacing w:val="-7"/>
        </w:rPr>
        <w:t xml:space="preserve"> </w:t>
      </w:r>
      <w:r w:rsidRPr="00DA3743">
        <w:t>meta</w:t>
      </w:r>
      <w:r w:rsidRPr="00DA3743">
        <w:rPr>
          <w:spacing w:val="-6"/>
        </w:rPr>
        <w:t xml:space="preserve"> </w:t>
      </w:r>
      <w:r w:rsidRPr="00DA3743">
        <w:t>tgħaddi</w:t>
      </w:r>
      <w:r w:rsidRPr="00DA3743">
        <w:rPr>
          <w:spacing w:val="-6"/>
        </w:rPr>
        <w:t xml:space="preserve"> </w:t>
      </w:r>
      <w:r w:rsidRPr="00DA3743">
        <w:t>l-</w:t>
      </w:r>
      <w:r w:rsidRPr="00DA3743">
        <w:rPr>
          <w:spacing w:val="-2"/>
        </w:rPr>
        <w:t>awrina</w:t>
      </w:r>
    </w:p>
    <w:p w14:paraId="540F7C54" w14:textId="4EE83FA2" w:rsidR="003507B3" w:rsidRPr="00DA3743" w:rsidRDefault="003507B3" w:rsidP="006902F7">
      <w:pPr>
        <w:numPr>
          <w:ilvl w:val="1"/>
          <w:numId w:val="53"/>
        </w:numPr>
        <w:suppressAutoHyphens/>
        <w:ind w:left="567" w:hanging="567"/>
      </w:pPr>
      <w:r w:rsidRPr="00DA3743">
        <w:rPr>
          <w:spacing w:val="-2"/>
        </w:rPr>
        <w:t>dijarea.</w:t>
      </w:r>
    </w:p>
    <w:p w14:paraId="71217B74" w14:textId="3EDE1B4B" w:rsidR="003507B3" w:rsidRPr="00DA3743" w:rsidRDefault="003507B3" w:rsidP="006902F7">
      <w:pPr>
        <w:numPr>
          <w:ilvl w:val="1"/>
          <w:numId w:val="53"/>
        </w:numPr>
        <w:suppressAutoHyphens/>
        <w:ind w:left="567" w:hanging="567"/>
      </w:pPr>
      <w:r w:rsidRPr="00DA3743">
        <w:t>disturb</w:t>
      </w:r>
      <w:r w:rsidRPr="00DA3743">
        <w:rPr>
          <w:spacing w:val="-8"/>
        </w:rPr>
        <w:t xml:space="preserve"> </w:t>
      </w:r>
      <w:r w:rsidRPr="00DA3743">
        <w:t>tal-vista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telf</w:t>
      </w:r>
      <w:r w:rsidRPr="00DA3743">
        <w:rPr>
          <w:spacing w:val="-7"/>
        </w:rPr>
        <w:t xml:space="preserve"> </w:t>
      </w:r>
      <w:r w:rsidRPr="00DA3743">
        <w:t>tal-</w:t>
      </w:r>
      <w:r w:rsidRPr="00DA3743">
        <w:rPr>
          <w:spacing w:val="-2"/>
        </w:rPr>
        <w:t>vista.</w:t>
      </w:r>
    </w:p>
    <w:p w14:paraId="2C8A0249" w14:textId="69C9E63C" w:rsidR="003507B3" w:rsidRPr="00DA3743" w:rsidRDefault="003507B3" w:rsidP="006902F7">
      <w:pPr>
        <w:numPr>
          <w:ilvl w:val="1"/>
          <w:numId w:val="53"/>
        </w:numPr>
        <w:suppressAutoHyphens/>
        <w:ind w:left="567" w:hanging="567"/>
      </w:pPr>
      <w:r w:rsidRPr="00DA3743">
        <w:t>uġigħ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t>ras,</w:t>
      </w:r>
      <w:r w:rsidRPr="00DA3743">
        <w:rPr>
          <w:spacing w:val="-6"/>
        </w:rPr>
        <w:t xml:space="preserve"> </w:t>
      </w:r>
      <w:r w:rsidRPr="00DA3743">
        <w:t>ebusija</w:t>
      </w:r>
      <w:r w:rsidRPr="00DA3743">
        <w:rPr>
          <w:spacing w:val="-6"/>
        </w:rPr>
        <w:t xml:space="preserve"> </w:t>
      </w:r>
      <w:r w:rsidRPr="00DA3743">
        <w:t>tal-għonq,</w:t>
      </w:r>
      <w:r w:rsidRPr="00DA3743">
        <w:rPr>
          <w:spacing w:val="-6"/>
        </w:rPr>
        <w:t xml:space="preserve"> </w:t>
      </w:r>
      <w:r w:rsidRPr="00DA3743">
        <w:t>sensittività</w:t>
      </w:r>
      <w:r w:rsidRPr="00DA3743">
        <w:rPr>
          <w:spacing w:val="-7"/>
        </w:rPr>
        <w:t xml:space="preserve"> </w:t>
      </w:r>
      <w:r w:rsidRPr="00DA3743">
        <w:t>għad-dawl,</w:t>
      </w:r>
      <w:r w:rsidRPr="00DA3743">
        <w:rPr>
          <w:spacing w:val="-5"/>
        </w:rPr>
        <w:t xml:space="preserve"> </w:t>
      </w:r>
      <w:r w:rsidRPr="00DA3743">
        <w:t>dardir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konfużjoni.</w:t>
      </w:r>
    </w:p>
    <w:p w14:paraId="458668C9" w14:textId="77777777" w:rsidR="003507B3" w:rsidRPr="00DA3743" w:rsidRDefault="003507B3" w:rsidP="006902F7">
      <w:pPr>
        <w:suppressAutoHyphens/>
      </w:pPr>
    </w:p>
    <w:p w14:paraId="506EBEAF" w14:textId="4C586307" w:rsidR="003507B3" w:rsidRPr="00DA3743" w:rsidRDefault="003507B3" w:rsidP="006902F7">
      <w:pPr>
        <w:suppressAutoHyphens/>
      </w:pPr>
      <w:r w:rsidRPr="00DA3743">
        <w:t>Għid lit-tabib tiegħek immedjatament jekk tosserva xi wieħed minn dawn is-sinjali ta’ infezzjoni. Dawn jistgħu jkunu sinjali ta’ infezzjonijiet bħal infezzjonijiet fis-sider, infezzjonijiet fil-ġilda, ħruq ta’ Sant’Antnin jew infezzjonijiet opportunistiċi li jista’ jkollhom kumplikazzjonijiet serji. Għid lit</w:t>
      </w:r>
      <w:r w:rsidR="00AD4EBD" w:rsidRPr="00DA3743">
        <w:noBreakHyphen/>
      </w:r>
      <w:r w:rsidRPr="00DA3743">
        <w:t xml:space="preserve">tabib tiegħek jekk ikollok xi tip ta’ infezzjoni li ma tkunx trid titlaq jew li terġa tiġi lura. It-tabib tiegħek jista’ jiddeċiedi li m’għandekx tuża </w:t>
      </w:r>
      <w:r w:rsidR="00332AF3" w:rsidRPr="00DA3743">
        <w:t>WEZENLA</w:t>
      </w:r>
      <w:r w:rsidRPr="00DA3743">
        <w:t xml:space="preserve"> qabel ma titlaq</w:t>
      </w:r>
      <w:r w:rsidRPr="00DA3743">
        <w:rPr>
          <w:spacing w:val="-2"/>
        </w:rPr>
        <w:t xml:space="preserve"> </w:t>
      </w:r>
      <w:r w:rsidRPr="00DA3743">
        <w:t>l-infezzjoni.</w:t>
      </w:r>
      <w:r w:rsidRPr="00DA3743">
        <w:rPr>
          <w:spacing w:val="-2"/>
        </w:rPr>
        <w:t xml:space="preserve"> </w:t>
      </w:r>
      <w:r w:rsidRPr="00DA3743">
        <w:t>Għid</w:t>
      </w:r>
      <w:r w:rsidRPr="00DA3743">
        <w:rPr>
          <w:spacing w:val="-4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ikollok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feriti</w:t>
      </w:r>
      <w:r w:rsidRPr="00DA3743">
        <w:rPr>
          <w:spacing w:val="-3"/>
        </w:rPr>
        <w:t xml:space="preserve"> </w:t>
      </w:r>
      <w:r w:rsidRPr="00DA3743">
        <w:t>miftuħin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selħiet,</w:t>
      </w:r>
      <w:r w:rsidRPr="00DA3743">
        <w:rPr>
          <w:spacing w:val="-3"/>
        </w:rPr>
        <w:t xml:space="preserve"> </w:t>
      </w:r>
      <w:r w:rsidRPr="00DA3743">
        <w:t>peress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jistgħu jiġu infettati.</w:t>
      </w:r>
    </w:p>
    <w:p w14:paraId="43962D58" w14:textId="77777777" w:rsidR="003507B3" w:rsidRPr="00DA3743" w:rsidRDefault="003507B3" w:rsidP="006902F7">
      <w:pPr>
        <w:suppressAutoHyphens/>
      </w:pPr>
    </w:p>
    <w:p w14:paraId="735666C7" w14:textId="77777777" w:rsidR="003507B3" w:rsidRPr="00DA3743" w:rsidRDefault="003507B3" w:rsidP="006902F7">
      <w:pPr>
        <w:suppressAutoHyphens/>
        <w:rPr>
          <w:b/>
          <w:bCs/>
        </w:rPr>
      </w:pPr>
      <w:r w:rsidRPr="00DA3743">
        <w:rPr>
          <w:b/>
          <w:bCs/>
        </w:rPr>
        <w:t>Ġilda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titqaxxar–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żieda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fil-ħmura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ġilda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titqaxxar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aktar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fuq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parti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kbira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tal-ġisem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tista’ tkun sintomu ta’ psorijasi eritrodermika jew dermatite fejn il-ġilda taqa’ qxur qxur, li huma kundizzjonijiet serji fil-ġilda. Inti għandek tgħid lit-tabib tiegħek minnufih jekk tinnota xi wieħed minn dawn is-sintomi.</w:t>
      </w:r>
    </w:p>
    <w:p w14:paraId="54B1CA04" w14:textId="77777777" w:rsidR="003507B3" w:rsidRPr="00DA3743" w:rsidRDefault="003507B3" w:rsidP="006902F7">
      <w:pPr>
        <w:suppressAutoHyphens/>
        <w:rPr>
          <w:bCs/>
        </w:rPr>
      </w:pPr>
    </w:p>
    <w:p w14:paraId="439FE0AE" w14:textId="77777777" w:rsidR="003507B3" w:rsidRPr="00DA3743" w:rsidRDefault="003507B3" w:rsidP="006902F7">
      <w:pPr>
        <w:suppressAutoHyphens/>
        <w:rPr>
          <w:b/>
          <w:spacing w:val="-4"/>
        </w:rPr>
      </w:pPr>
      <w:r w:rsidRPr="00DA3743">
        <w:rPr>
          <w:b/>
        </w:rPr>
        <w:t>Effetti</w:t>
      </w:r>
      <w:r w:rsidRPr="00DA3743">
        <w:rPr>
          <w:b/>
          <w:spacing w:val="-9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8"/>
        </w:rPr>
        <w:t xml:space="preserve"> </w:t>
      </w:r>
      <w:r w:rsidRPr="00DA3743">
        <w:rPr>
          <w:b/>
          <w:spacing w:val="-4"/>
        </w:rPr>
        <w:t>oħra</w:t>
      </w:r>
    </w:p>
    <w:p w14:paraId="677B5C42" w14:textId="77777777" w:rsidR="003507B3" w:rsidRPr="00DA3743" w:rsidRDefault="003507B3" w:rsidP="006902F7">
      <w:pPr>
        <w:suppressAutoHyphens/>
        <w:rPr>
          <w:bCs/>
        </w:rPr>
      </w:pPr>
    </w:p>
    <w:p w14:paraId="028F4325" w14:textId="0607572C" w:rsidR="003507B3" w:rsidRPr="00DA3743" w:rsidRDefault="003507B3" w:rsidP="006902F7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8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komuni</w:t>
      </w:r>
      <w:r w:rsidRPr="00DA3743">
        <w:rPr>
          <w:b/>
          <w:spacing w:val="-7"/>
        </w:rPr>
        <w:t xml:space="preserve"> </w:t>
      </w:r>
      <w:r w:rsidRPr="00DA3743">
        <w:t>(jistgħu</w:t>
      </w:r>
      <w:r w:rsidRPr="00DA3743">
        <w:rPr>
          <w:spacing w:val="-5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4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waħda</w:t>
      </w:r>
      <w:r w:rsidRPr="00DA3743">
        <w:rPr>
          <w:spacing w:val="-5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t>10</w:t>
      </w:r>
      <w:r w:rsidR="00AC0CB7" w:rsidRPr="00DA3743">
        <w:rPr>
          <w:spacing w:val="-4"/>
        </w:rPr>
        <w:t> </w:t>
      </w:r>
      <w:r w:rsidRPr="00DA3743">
        <w:rPr>
          <w:spacing w:val="-2"/>
        </w:rPr>
        <w:t>persuni):</w:t>
      </w:r>
    </w:p>
    <w:p w14:paraId="4D0F9CE3" w14:textId="45B263A2" w:rsidR="003507B3" w:rsidRPr="00DA3743" w:rsidRDefault="003507B3" w:rsidP="006902F7">
      <w:pPr>
        <w:numPr>
          <w:ilvl w:val="1"/>
          <w:numId w:val="54"/>
        </w:numPr>
        <w:suppressAutoHyphens/>
        <w:ind w:left="567" w:hanging="567"/>
      </w:pPr>
      <w:r w:rsidRPr="00DA3743">
        <w:rPr>
          <w:spacing w:val="-2"/>
        </w:rPr>
        <w:t>Dijarea</w:t>
      </w:r>
    </w:p>
    <w:p w14:paraId="6B027E04" w14:textId="67A52A45" w:rsidR="003507B3" w:rsidRPr="00DA3743" w:rsidRDefault="003507B3" w:rsidP="006902F7">
      <w:pPr>
        <w:numPr>
          <w:ilvl w:val="1"/>
          <w:numId w:val="54"/>
        </w:numPr>
        <w:suppressAutoHyphens/>
        <w:ind w:left="567" w:hanging="567"/>
      </w:pPr>
      <w:r w:rsidRPr="00DA3743">
        <w:rPr>
          <w:spacing w:val="-2"/>
        </w:rPr>
        <w:t>Dardir</w:t>
      </w:r>
    </w:p>
    <w:p w14:paraId="59A95038" w14:textId="465392E6" w:rsidR="003507B3" w:rsidRPr="00DA3743" w:rsidRDefault="003507B3" w:rsidP="006902F7">
      <w:pPr>
        <w:numPr>
          <w:ilvl w:val="1"/>
          <w:numId w:val="54"/>
        </w:numPr>
        <w:suppressAutoHyphens/>
        <w:ind w:left="567" w:hanging="567"/>
      </w:pPr>
      <w:r w:rsidRPr="00DA3743">
        <w:rPr>
          <w:spacing w:val="-2"/>
        </w:rPr>
        <w:t>Rimettar</w:t>
      </w:r>
    </w:p>
    <w:p w14:paraId="4F775C6B" w14:textId="0F3768BC" w:rsidR="003507B3" w:rsidRPr="00DA3743" w:rsidRDefault="003507B3" w:rsidP="006902F7">
      <w:pPr>
        <w:numPr>
          <w:ilvl w:val="1"/>
          <w:numId w:val="54"/>
        </w:numPr>
        <w:suppressAutoHyphens/>
        <w:ind w:left="567" w:hanging="567"/>
      </w:pPr>
      <w:r w:rsidRPr="00DA3743">
        <w:rPr>
          <w:spacing w:val="-2"/>
        </w:rPr>
        <w:t>Għeja</w:t>
      </w:r>
    </w:p>
    <w:p w14:paraId="31215A2D" w14:textId="5BB9AC58" w:rsidR="003507B3" w:rsidRPr="00DA3743" w:rsidRDefault="003507B3" w:rsidP="006902F7">
      <w:pPr>
        <w:numPr>
          <w:ilvl w:val="1"/>
          <w:numId w:val="54"/>
        </w:numPr>
        <w:suppressAutoHyphens/>
        <w:ind w:left="567" w:hanging="567"/>
      </w:pPr>
      <w:r w:rsidRPr="00DA3743">
        <w:rPr>
          <w:spacing w:val="-2"/>
        </w:rPr>
        <w:t>Sturdament</w:t>
      </w:r>
    </w:p>
    <w:p w14:paraId="678D3A00" w14:textId="7D1580B6" w:rsidR="003507B3" w:rsidRPr="00DA3743" w:rsidRDefault="003507B3" w:rsidP="006902F7">
      <w:pPr>
        <w:numPr>
          <w:ilvl w:val="1"/>
          <w:numId w:val="54"/>
        </w:numPr>
        <w:suppressAutoHyphens/>
        <w:ind w:left="567" w:hanging="567"/>
      </w:pPr>
      <w:r w:rsidRPr="00DA3743">
        <w:t>Uġigħ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rPr>
          <w:spacing w:val="-5"/>
        </w:rPr>
        <w:t>ras</w:t>
      </w:r>
    </w:p>
    <w:p w14:paraId="2FF7010C" w14:textId="3CF7B0AA" w:rsidR="003507B3" w:rsidRPr="00DA3743" w:rsidRDefault="003507B3" w:rsidP="006902F7">
      <w:pPr>
        <w:numPr>
          <w:ilvl w:val="1"/>
          <w:numId w:val="54"/>
        </w:numPr>
        <w:suppressAutoHyphens/>
        <w:ind w:left="567" w:hanging="567"/>
      </w:pPr>
      <w:r w:rsidRPr="00DA3743">
        <w:t>Ħakk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(‘pruritus’)</w:t>
      </w:r>
    </w:p>
    <w:p w14:paraId="31EFE42E" w14:textId="05414EFD" w:rsidR="003507B3" w:rsidRPr="00DA3743" w:rsidRDefault="003507B3" w:rsidP="006902F7">
      <w:pPr>
        <w:numPr>
          <w:ilvl w:val="1"/>
          <w:numId w:val="54"/>
        </w:numPr>
        <w:suppressAutoHyphens/>
        <w:ind w:left="567" w:hanging="567"/>
      </w:pPr>
      <w:r w:rsidRPr="00DA3743">
        <w:t>Uġigħ</w:t>
      </w:r>
      <w:r w:rsidRPr="00DA3743">
        <w:rPr>
          <w:spacing w:val="-8"/>
        </w:rPr>
        <w:t xml:space="preserve"> </w:t>
      </w:r>
      <w:r w:rsidRPr="00DA3743">
        <w:t>f’dahrek,</w:t>
      </w:r>
      <w:r w:rsidRPr="00DA3743">
        <w:rPr>
          <w:spacing w:val="-8"/>
        </w:rPr>
        <w:t xml:space="preserve"> </w:t>
      </w:r>
      <w:r w:rsidRPr="00DA3743">
        <w:t>il-muskoli</w:t>
      </w:r>
      <w:r w:rsidRPr="00DA3743">
        <w:rPr>
          <w:spacing w:val="-8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fl-</w:t>
      </w:r>
      <w:r w:rsidRPr="00DA3743">
        <w:rPr>
          <w:spacing w:val="-2"/>
        </w:rPr>
        <w:t>għekiesi</w:t>
      </w:r>
    </w:p>
    <w:p w14:paraId="5B1182BD" w14:textId="35800299" w:rsidR="003507B3" w:rsidRPr="00DA3743" w:rsidRDefault="003507B3" w:rsidP="006902F7">
      <w:pPr>
        <w:numPr>
          <w:ilvl w:val="1"/>
          <w:numId w:val="54"/>
        </w:numPr>
        <w:suppressAutoHyphens/>
        <w:ind w:left="567" w:hanging="567"/>
      </w:pPr>
      <w:r w:rsidRPr="00DA3743">
        <w:t>Uġigħ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rPr>
          <w:spacing w:val="-2"/>
        </w:rPr>
        <w:t>griżmejn</w:t>
      </w:r>
    </w:p>
    <w:p w14:paraId="49D1782F" w14:textId="0AF07463" w:rsidR="003507B3" w:rsidRPr="00DA3743" w:rsidRDefault="003507B3" w:rsidP="006902F7">
      <w:pPr>
        <w:numPr>
          <w:ilvl w:val="1"/>
          <w:numId w:val="54"/>
        </w:numPr>
        <w:suppressAutoHyphens/>
        <w:ind w:left="567" w:hanging="567"/>
      </w:pPr>
      <w:r w:rsidRPr="00DA3743">
        <w:t>Ħmura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wġigħ</w:t>
      </w:r>
      <w:r w:rsidRPr="00DA3743">
        <w:rPr>
          <w:spacing w:val="-5"/>
        </w:rPr>
        <w:t xml:space="preserve"> </w:t>
      </w:r>
      <w:r w:rsidRPr="00DA3743">
        <w:t>fejn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ingħatat</w:t>
      </w:r>
      <w:r w:rsidRPr="00DA3743">
        <w:rPr>
          <w:spacing w:val="-5"/>
        </w:rPr>
        <w:t xml:space="preserve"> </w:t>
      </w:r>
      <w:r w:rsidRPr="00DA3743">
        <w:t>l-</w:t>
      </w:r>
      <w:r w:rsidRPr="00DA3743">
        <w:rPr>
          <w:spacing w:val="-2"/>
        </w:rPr>
        <w:t>injezzjoni</w:t>
      </w:r>
    </w:p>
    <w:p w14:paraId="03FC6FA8" w14:textId="45ADB469" w:rsidR="003507B3" w:rsidRPr="00DA3743" w:rsidRDefault="003507B3" w:rsidP="006902F7">
      <w:pPr>
        <w:numPr>
          <w:ilvl w:val="1"/>
          <w:numId w:val="54"/>
        </w:numPr>
        <w:suppressAutoHyphens/>
        <w:ind w:left="567" w:hanging="567"/>
      </w:pPr>
      <w:r w:rsidRPr="00DA3743">
        <w:rPr>
          <w:spacing w:val="-2"/>
        </w:rPr>
        <w:t>Infezzjoni</w:t>
      </w:r>
      <w:r w:rsidRPr="00DA3743">
        <w:rPr>
          <w:spacing w:val="12"/>
        </w:rPr>
        <w:t xml:space="preserve"> </w:t>
      </w:r>
      <w:r w:rsidRPr="00DA3743">
        <w:rPr>
          <w:spacing w:val="-2"/>
        </w:rPr>
        <w:t>fis-sinus</w:t>
      </w:r>
    </w:p>
    <w:p w14:paraId="06542593" w14:textId="77777777" w:rsidR="003507B3" w:rsidRPr="00DA3743" w:rsidRDefault="003507B3" w:rsidP="006902F7">
      <w:pPr>
        <w:suppressAutoHyphens/>
        <w:rPr>
          <w:bCs/>
        </w:rPr>
      </w:pPr>
    </w:p>
    <w:p w14:paraId="65322BF3" w14:textId="5D4F9967" w:rsidR="003507B3" w:rsidRPr="00DA3743" w:rsidRDefault="003507B3" w:rsidP="006902F7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skondarji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mhux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komuni</w:t>
      </w:r>
      <w:r w:rsidRPr="00DA3743">
        <w:rPr>
          <w:b/>
          <w:spacing w:val="-9"/>
        </w:rPr>
        <w:t xml:space="preserve"> </w:t>
      </w:r>
      <w:r w:rsidRPr="00DA3743">
        <w:t>(jistgħu</w:t>
      </w:r>
      <w:r w:rsidRPr="00DA3743">
        <w:rPr>
          <w:spacing w:val="-6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waħda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6"/>
        </w:rPr>
        <w:t xml:space="preserve"> </w:t>
      </w:r>
      <w:r w:rsidRPr="00DA3743">
        <w:t>100</w:t>
      </w:r>
      <w:r w:rsidR="00AC0CB7" w:rsidRPr="00DA3743">
        <w:rPr>
          <w:spacing w:val="-5"/>
        </w:rPr>
        <w:t> </w:t>
      </w:r>
      <w:r w:rsidRPr="00DA3743">
        <w:rPr>
          <w:spacing w:val="-2"/>
        </w:rPr>
        <w:t>persuna):</w:t>
      </w:r>
    </w:p>
    <w:p w14:paraId="50CD0848" w14:textId="01486D13" w:rsidR="003507B3" w:rsidRPr="00DA3743" w:rsidRDefault="003507B3" w:rsidP="006902F7">
      <w:pPr>
        <w:numPr>
          <w:ilvl w:val="1"/>
          <w:numId w:val="55"/>
        </w:numPr>
        <w:suppressAutoHyphens/>
        <w:ind w:left="567" w:hanging="567"/>
      </w:pPr>
      <w:r w:rsidRPr="00DA3743">
        <w:rPr>
          <w:spacing w:val="-2"/>
        </w:rPr>
        <w:t>Infezzjonijiet</w:t>
      </w:r>
      <w:r w:rsidRPr="00DA3743">
        <w:rPr>
          <w:spacing w:val="15"/>
        </w:rPr>
        <w:t xml:space="preserve"> </w:t>
      </w:r>
      <w:r w:rsidRPr="00DA3743">
        <w:rPr>
          <w:spacing w:val="-2"/>
        </w:rPr>
        <w:t>fis-snien</w:t>
      </w:r>
    </w:p>
    <w:p w14:paraId="64C3876C" w14:textId="528D1232" w:rsidR="003507B3" w:rsidRPr="00DA3743" w:rsidRDefault="003507B3" w:rsidP="006902F7">
      <w:pPr>
        <w:numPr>
          <w:ilvl w:val="1"/>
          <w:numId w:val="55"/>
        </w:numPr>
        <w:suppressAutoHyphens/>
        <w:ind w:left="567" w:hanging="567"/>
      </w:pPr>
      <w:r w:rsidRPr="00DA3743">
        <w:t>Infezzjoni</w:t>
      </w:r>
      <w:r w:rsidRPr="00DA3743">
        <w:rPr>
          <w:spacing w:val="-13"/>
        </w:rPr>
        <w:t xml:space="preserve"> </w:t>
      </w:r>
      <w:r w:rsidRPr="00DA3743">
        <w:t>fil-vaġina</w:t>
      </w:r>
      <w:r w:rsidRPr="00DA3743">
        <w:rPr>
          <w:spacing w:val="-11"/>
        </w:rPr>
        <w:t xml:space="preserve"> </w:t>
      </w:r>
      <w:r w:rsidRPr="00DA3743">
        <w:t>kkawżata</w:t>
      </w:r>
      <w:r w:rsidRPr="00DA3743">
        <w:rPr>
          <w:spacing w:val="-11"/>
        </w:rPr>
        <w:t xml:space="preserve"> </w:t>
      </w:r>
      <w:r w:rsidRPr="00DA3743">
        <w:t>mill-</w:t>
      </w:r>
      <w:r w:rsidRPr="00DA3743">
        <w:rPr>
          <w:spacing w:val="-2"/>
        </w:rPr>
        <w:t>moffa</w:t>
      </w:r>
    </w:p>
    <w:p w14:paraId="3C2F2F33" w14:textId="08FFED06" w:rsidR="003507B3" w:rsidRPr="00DA3743" w:rsidRDefault="003507B3" w:rsidP="006902F7">
      <w:pPr>
        <w:numPr>
          <w:ilvl w:val="1"/>
          <w:numId w:val="55"/>
        </w:numPr>
        <w:suppressAutoHyphens/>
        <w:ind w:left="567" w:hanging="567"/>
      </w:pPr>
      <w:r w:rsidRPr="00DA3743">
        <w:rPr>
          <w:spacing w:val="-2"/>
        </w:rPr>
        <w:t>Dipressjoni</w:t>
      </w:r>
    </w:p>
    <w:p w14:paraId="79327FC1" w14:textId="5D34AA7D" w:rsidR="003507B3" w:rsidRPr="00DA3743" w:rsidRDefault="003507B3" w:rsidP="006902F7">
      <w:pPr>
        <w:numPr>
          <w:ilvl w:val="1"/>
          <w:numId w:val="55"/>
        </w:numPr>
        <w:suppressAutoHyphens/>
        <w:ind w:left="567" w:hanging="567"/>
      </w:pPr>
      <w:r w:rsidRPr="00DA3743">
        <w:t>Imnieħer</w:t>
      </w:r>
      <w:r w:rsidRPr="00DA3743">
        <w:rPr>
          <w:spacing w:val="-7"/>
        </w:rPr>
        <w:t xml:space="preserve"> </w:t>
      </w:r>
      <w:r w:rsidRPr="00DA3743">
        <w:t>imblukkat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misdud</w:t>
      </w:r>
    </w:p>
    <w:p w14:paraId="215C1337" w14:textId="487D56CD" w:rsidR="003507B3" w:rsidRPr="00DA3743" w:rsidRDefault="003507B3" w:rsidP="006902F7">
      <w:pPr>
        <w:numPr>
          <w:ilvl w:val="1"/>
          <w:numId w:val="55"/>
        </w:numPr>
        <w:suppressAutoHyphens/>
        <w:ind w:left="567" w:hanging="567"/>
      </w:pPr>
      <w:r w:rsidRPr="00DA3743">
        <w:t>Ħruġ</w:t>
      </w:r>
      <w:r w:rsidRPr="00DA3743">
        <w:rPr>
          <w:spacing w:val="-8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demm,</w:t>
      </w:r>
      <w:r w:rsidRPr="00DA3743">
        <w:rPr>
          <w:spacing w:val="-6"/>
        </w:rPr>
        <w:t xml:space="preserve"> </w:t>
      </w:r>
      <w:r w:rsidRPr="00DA3743">
        <w:t>tbenġil,</w:t>
      </w:r>
      <w:r w:rsidRPr="00DA3743">
        <w:rPr>
          <w:spacing w:val="-5"/>
        </w:rPr>
        <w:t xml:space="preserve"> </w:t>
      </w:r>
      <w:r w:rsidRPr="00DA3743">
        <w:t>ebusija,</w:t>
      </w:r>
      <w:r w:rsidRPr="00DA3743">
        <w:rPr>
          <w:spacing w:val="-5"/>
        </w:rPr>
        <w:t xml:space="preserve"> </w:t>
      </w:r>
      <w:r w:rsidRPr="00DA3743">
        <w:t>nefħa</w:t>
      </w:r>
      <w:r w:rsidRPr="00DA3743">
        <w:rPr>
          <w:spacing w:val="-6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t>ħakk</w:t>
      </w:r>
      <w:r w:rsidRPr="00DA3743">
        <w:rPr>
          <w:spacing w:val="-5"/>
        </w:rPr>
        <w:t xml:space="preserve"> </w:t>
      </w:r>
      <w:r w:rsidRPr="00DA3743">
        <w:t>fejn</w:t>
      </w:r>
      <w:r w:rsidRPr="00DA3743">
        <w:rPr>
          <w:spacing w:val="-6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ingħatat</w:t>
      </w:r>
      <w:r w:rsidRPr="00DA3743">
        <w:rPr>
          <w:spacing w:val="-5"/>
        </w:rPr>
        <w:t xml:space="preserve"> </w:t>
      </w:r>
      <w:r w:rsidRPr="00DA3743">
        <w:t>l-</w:t>
      </w:r>
      <w:r w:rsidRPr="00DA3743">
        <w:rPr>
          <w:spacing w:val="-2"/>
        </w:rPr>
        <w:t>injezzjoni</w:t>
      </w:r>
    </w:p>
    <w:p w14:paraId="6459E172" w14:textId="0B77C4B4" w:rsidR="003507B3" w:rsidRPr="00DA3743" w:rsidRDefault="003507B3" w:rsidP="006902F7">
      <w:pPr>
        <w:numPr>
          <w:ilvl w:val="1"/>
          <w:numId w:val="55"/>
        </w:numPr>
        <w:suppressAutoHyphens/>
        <w:ind w:left="567" w:hanging="567"/>
      </w:pPr>
      <w:r w:rsidRPr="00DA3743">
        <w:t>Tħossok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debboli</w:t>
      </w:r>
    </w:p>
    <w:p w14:paraId="672AC2A8" w14:textId="0CC1D2C9" w:rsidR="003507B3" w:rsidRPr="00DA3743" w:rsidRDefault="003507B3" w:rsidP="006902F7">
      <w:pPr>
        <w:numPr>
          <w:ilvl w:val="1"/>
          <w:numId w:val="55"/>
        </w:numPr>
        <w:suppressAutoHyphens/>
        <w:ind w:left="567" w:hanging="567"/>
      </w:pPr>
      <w:r w:rsidRPr="00DA3743">
        <w:t>Tebqet</w:t>
      </w:r>
      <w:r w:rsidRPr="00DA3743">
        <w:rPr>
          <w:spacing w:val="-3"/>
        </w:rPr>
        <w:t xml:space="preserve"> </w:t>
      </w:r>
      <w:r w:rsidRPr="00DA3743">
        <w:t>il-għajn</w:t>
      </w:r>
      <w:r w:rsidRPr="00DA3743">
        <w:rPr>
          <w:spacing w:val="-3"/>
        </w:rPr>
        <w:t xml:space="preserve"> </w:t>
      </w:r>
      <w:r w:rsidRPr="00DA3743">
        <w:t>imdendla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muskoli</w:t>
      </w:r>
      <w:r w:rsidRPr="00DA3743">
        <w:rPr>
          <w:spacing w:val="-3"/>
        </w:rPr>
        <w:t xml:space="preserve"> </w:t>
      </w:r>
      <w:r w:rsidRPr="00DA3743">
        <w:t>mitluqin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naħa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tal-wiċċ</w:t>
      </w:r>
      <w:r w:rsidRPr="00DA3743">
        <w:rPr>
          <w:spacing w:val="-2"/>
        </w:rPr>
        <w:t xml:space="preserve"> </w:t>
      </w:r>
      <w:r w:rsidRPr="00DA3743">
        <w:t>(‘paraliżi</w:t>
      </w:r>
      <w:r w:rsidRPr="00DA3743">
        <w:rPr>
          <w:spacing w:val="-2"/>
        </w:rPr>
        <w:t xml:space="preserve"> </w:t>
      </w:r>
      <w:r w:rsidRPr="00DA3743">
        <w:t>tal-wiċċ’ jew ‘paraliżi ta’ Bell’), li ġeneralment huwa temporanju.</w:t>
      </w:r>
    </w:p>
    <w:p w14:paraId="6E7A849D" w14:textId="02C00EA3" w:rsidR="003507B3" w:rsidRPr="00DA3743" w:rsidRDefault="003507B3" w:rsidP="006902F7">
      <w:pPr>
        <w:numPr>
          <w:ilvl w:val="1"/>
          <w:numId w:val="55"/>
        </w:numPr>
        <w:suppressAutoHyphens/>
        <w:ind w:left="567" w:hanging="567"/>
      </w:pPr>
      <w:r w:rsidRPr="00DA3743">
        <w:lastRenderedPageBreak/>
        <w:t>Bidla</w:t>
      </w:r>
      <w:r w:rsidRPr="00DA3743">
        <w:rPr>
          <w:spacing w:val="-3"/>
        </w:rPr>
        <w:t xml:space="preserve"> </w:t>
      </w:r>
      <w:r w:rsidRPr="00DA3743">
        <w:t>fil-psorijasi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>ħmura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nfafet</w:t>
      </w:r>
      <w:r w:rsidRPr="00DA3743">
        <w:rPr>
          <w:spacing w:val="-3"/>
        </w:rPr>
        <w:t xml:space="preserve"> </w:t>
      </w:r>
      <w:r w:rsidRPr="00DA3743">
        <w:t>sofor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bojod</w:t>
      </w:r>
      <w:r w:rsidRPr="00DA3743">
        <w:rPr>
          <w:spacing w:val="-3"/>
        </w:rPr>
        <w:t xml:space="preserve"> </w:t>
      </w:r>
      <w:r w:rsidRPr="00DA3743">
        <w:t>ġodda</w:t>
      </w:r>
      <w:r w:rsidRPr="00DA3743">
        <w:rPr>
          <w:spacing w:val="-3"/>
        </w:rPr>
        <w:t xml:space="preserve"> </w:t>
      </w:r>
      <w:r w:rsidRPr="00DA3743">
        <w:t>żgħar</w:t>
      </w:r>
      <w:r w:rsidRPr="00DA3743">
        <w:rPr>
          <w:spacing w:val="-3"/>
        </w:rPr>
        <w:t xml:space="preserve"> </w:t>
      </w:r>
      <w:r w:rsidRPr="00DA3743">
        <w:t>ħafna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il-ġilda,</w:t>
      </w:r>
      <w:r w:rsidRPr="00DA3743">
        <w:rPr>
          <w:spacing w:val="-3"/>
        </w:rPr>
        <w:t xml:space="preserve"> </w:t>
      </w:r>
      <w:r w:rsidRPr="00DA3743">
        <w:t>xi kultant akkumpanjati minn deni (psorijasi bil-ponot)</w:t>
      </w:r>
    </w:p>
    <w:p w14:paraId="6D3E7637" w14:textId="1CFE3DBC" w:rsidR="003507B3" w:rsidRPr="00DA3743" w:rsidRDefault="003507B3" w:rsidP="006902F7">
      <w:pPr>
        <w:numPr>
          <w:ilvl w:val="1"/>
          <w:numId w:val="55"/>
        </w:numPr>
        <w:suppressAutoHyphens/>
        <w:ind w:left="567" w:hanging="567"/>
      </w:pPr>
      <w:r w:rsidRPr="00DA3743">
        <w:t>Ġilda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titqaxxar</w:t>
      </w:r>
    </w:p>
    <w:p w14:paraId="104A0D80" w14:textId="609329D1" w:rsidR="003507B3" w:rsidRPr="00DA3743" w:rsidRDefault="003507B3" w:rsidP="006902F7">
      <w:pPr>
        <w:numPr>
          <w:ilvl w:val="1"/>
          <w:numId w:val="55"/>
        </w:numPr>
        <w:suppressAutoHyphens/>
        <w:ind w:left="567" w:hanging="567"/>
      </w:pPr>
      <w:r w:rsidRPr="00DA3743">
        <w:rPr>
          <w:spacing w:val="-4"/>
        </w:rPr>
        <w:t>Akne</w:t>
      </w:r>
    </w:p>
    <w:p w14:paraId="03F4A22C" w14:textId="77777777" w:rsidR="003507B3" w:rsidRPr="00DA3743" w:rsidRDefault="003507B3" w:rsidP="006902F7">
      <w:pPr>
        <w:suppressAutoHyphens/>
      </w:pPr>
    </w:p>
    <w:p w14:paraId="5AFE2E13" w14:textId="357CD461" w:rsidR="003507B3" w:rsidRPr="00DA3743" w:rsidRDefault="003507B3" w:rsidP="0058365E">
      <w:pPr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rari</w:t>
      </w:r>
      <w:r w:rsidRPr="00DA3743">
        <w:rPr>
          <w:b/>
          <w:spacing w:val="-9"/>
        </w:rPr>
        <w:t xml:space="preserve"> </w:t>
      </w:r>
      <w:r w:rsidRPr="00DA3743">
        <w:t>(jistgħu</w:t>
      </w:r>
      <w:r w:rsidRPr="00DA3743">
        <w:rPr>
          <w:spacing w:val="-6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1</w:t>
      </w:r>
      <w:r w:rsidR="00AC0CB7" w:rsidRPr="00DA3743">
        <w:t> 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1</w:t>
      </w:r>
      <w:r w:rsidR="00AC0CB7" w:rsidRPr="00DA3743">
        <w:rPr>
          <w:spacing w:val="-2"/>
        </w:rPr>
        <w:t> </w:t>
      </w:r>
      <w:r w:rsidRPr="00DA3743">
        <w:rPr>
          <w:spacing w:val="-2"/>
        </w:rPr>
        <w:t>000)</w:t>
      </w:r>
      <w:r w:rsidR="00CA7FFA">
        <w:rPr>
          <w:spacing w:val="-2"/>
        </w:rPr>
        <w:t>:</w:t>
      </w:r>
    </w:p>
    <w:p w14:paraId="643A82AA" w14:textId="37EDE53D" w:rsidR="003507B3" w:rsidRPr="00DA3743" w:rsidRDefault="003507B3" w:rsidP="0058365E">
      <w:pPr>
        <w:numPr>
          <w:ilvl w:val="1"/>
          <w:numId w:val="56"/>
        </w:numPr>
        <w:suppressAutoHyphens/>
        <w:ind w:left="567" w:hanging="567"/>
      </w:pPr>
      <w:r w:rsidRPr="00DA3743">
        <w:t>Ħmura u ġilda titqaxxar fuq parti kbira tal-ġisem, li tista’ tkun bil-ħakk jew bl-uġigħ (dermatite</w:t>
      </w:r>
      <w:r w:rsidRPr="00DA3743">
        <w:rPr>
          <w:spacing w:val="-3"/>
        </w:rPr>
        <w:t xml:space="preserve"> </w:t>
      </w:r>
      <w:r w:rsidRPr="00DA3743">
        <w:t>fejn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taqa’</w:t>
      </w:r>
      <w:r w:rsidRPr="00DA3743">
        <w:rPr>
          <w:spacing w:val="-3"/>
        </w:rPr>
        <w:t xml:space="preserve"> </w:t>
      </w:r>
      <w:r w:rsidRPr="00DA3743">
        <w:t>qxur</w:t>
      </w:r>
      <w:r w:rsidRPr="00DA3743">
        <w:rPr>
          <w:spacing w:val="-3"/>
        </w:rPr>
        <w:t xml:space="preserve"> </w:t>
      </w:r>
      <w:r w:rsidRPr="00DA3743">
        <w:t>qxur).</w:t>
      </w:r>
      <w:r w:rsidRPr="00DA3743">
        <w:rPr>
          <w:spacing w:val="-3"/>
        </w:rPr>
        <w:t xml:space="preserve"> </w:t>
      </w:r>
      <w:r w:rsidRPr="00DA3743">
        <w:t>Sintomi</w:t>
      </w:r>
      <w:r w:rsidRPr="00DA3743">
        <w:rPr>
          <w:spacing w:val="-3"/>
        </w:rPr>
        <w:t xml:space="preserve"> </w:t>
      </w:r>
      <w:r w:rsidRPr="00DA3743">
        <w:t>simili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drabi</w:t>
      </w:r>
      <w:r w:rsidRPr="00DA3743">
        <w:rPr>
          <w:spacing w:val="-3"/>
        </w:rPr>
        <w:t xml:space="preserve"> </w:t>
      </w:r>
      <w:r w:rsidRPr="00DA3743">
        <w:t>jiżviluppaw</w:t>
      </w:r>
      <w:r w:rsidRPr="00DA3743">
        <w:rPr>
          <w:spacing w:val="-3"/>
        </w:rPr>
        <w:t xml:space="preserve"> </w:t>
      </w:r>
      <w:r w:rsidRPr="00DA3743">
        <w:t>bħala</w:t>
      </w:r>
      <w:r w:rsidRPr="00DA3743">
        <w:rPr>
          <w:spacing w:val="-3"/>
        </w:rPr>
        <w:t xml:space="preserve"> </w:t>
      </w:r>
      <w:r w:rsidRPr="00DA3743">
        <w:t>bidla naturali fit-tip ta’ sintomi tal-psorijasi (psorijasi eritrodermika)</w:t>
      </w:r>
    </w:p>
    <w:p w14:paraId="33B3A5F3" w14:textId="3C801F44" w:rsidR="003507B3" w:rsidRPr="00DA3743" w:rsidRDefault="003507B3" w:rsidP="006902F7">
      <w:pPr>
        <w:numPr>
          <w:ilvl w:val="1"/>
          <w:numId w:val="56"/>
        </w:numPr>
        <w:suppressAutoHyphens/>
        <w:ind w:left="567" w:hanging="567"/>
      </w:pPr>
      <w:r w:rsidRPr="00DA3743">
        <w:t>Infjammazzjoni</w:t>
      </w:r>
      <w:r w:rsidRPr="00DA3743">
        <w:rPr>
          <w:spacing w:val="-4"/>
        </w:rPr>
        <w:t xml:space="preserve"> </w:t>
      </w:r>
      <w:r w:rsidRPr="00DA3743">
        <w:t>tal-kanali</w:t>
      </w:r>
      <w:r w:rsidRPr="00DA3743">
        <w:rPr>
          <w:spacing w:val="-3"/>
        </w:rPr>
        <w:t xml:space="preserve"> </w:t>
      </w:r>
      <w:r w:rsidRPr="00DA3743">
        <w:t>tad-demm</w:t>
      </w:r>
      <w:r w:rsidRPr="00DA3743">
        <w:rPr>
          <w:spacing w:val="-3"/>
        </w:rPr>
        <w:t xml:space="preserve"> </w:t>
      </w:r>
      <w:r w:rsidRPr="00DA3743">
        <w:t>żgħar,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tista’</w:t>
      </w:r>
      <w:r w:rsidRPr="00DA3743">
        <w:rPr>
          <w:spacing w:val="-4"/>
        </w:rPr>
        <w:t xml:space="preserve"> </w:t>
      </w:r>
      <w:r w:rsidRPr="00DA3743">
        <w:t>twassal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4"/>
        </w:rPr>
        <w:t xml:space="preserve"> </w:t>
      </w:r>
      <w:r w:rsidRPr="00DA3743">
        <w:t>raxx</w:t>
      </w:r>
      <w:r w:rsidRPr="00DA3743">
        <w:rPr>
          <w:spacing w:val="-4"/>
        </w:rPr>
        <w:t xml:space="preserve"> </w:t>
      </w:r>
      <w:r w:rsidRPr="00DA3743">
        <w:t>fil-ġilda</w:t>
      </w:r>
      <w:r w:rsidRPr="00DA3743">
        <w:rPr>
          <w:spacing w:val="-4"/>
        </w:rPr>
        <w:t xml:space="preserve"> </w:t>
      </w:r>
      <w:r w:rsidRPr="00DA3743">
        <w:t>b’ħotob żgħar ħomor jew vjola, deni jew uġigħ fl-ġogi (vaskulite)</w:t>
      </w:r>
    </w:p>
    <w:p w14:paraId="0DF22E3A" w14:textId="77777777" w:rsidR="003507B3" w:rsidRPr="00DA3743" w:rsidRDefault="003507B3" w:rsidP="006902F7">
      <w:pPr>
        <w:suppressAutoHyphens/>
        <w:rPr>
          <w:bCs/>
        </w:rPr>
      </w:pPr>
    </w:p>
    <w:p w14:paraId="1EE41D78" w14:textId="10EC6FC6" w:rsidR="003507B3" w:rsidRPr="00DA3743" w:rsidRDefault="003507B3" w:rsidP="006902F7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rari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ħafna</w:t>
      </w:r>
      <w:r w:rsidRPr="00DA3743">
        <w:rPr>
          <w:b/>
          <w:spacing w:val="-5"/>
        </w:rPr>
        <w:t xml:space="preserve"> </w:t>
      </w:r>
      <w:r w:rsidRPr="00DA3743">
        <w:t>(jistgħu</w:t>
      </w:r>
      <w:r w:rsidRPr="00DA3743">
        <w:rPr>
          <w:spacing w:val="-8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1</w:t>
      </w:r>
      <w:r w:rsidR="00AC0CB7" w:rsidRPr="00DA3743">
        <w:rPr>
          <w:spacing w:val="-6"/>
        </w:rPr>
        <w:t> 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10</w:t>
      </w:r>
      <w:r w:rsidR="00AC0CB7" w:rsidRPr="00DA3743">
        <w:rPr>
          <w:spacing w:val="-2"/>
        </w:rPr>
        <w:t> </w:t>
      </w:r>
      <w:r w:rsidRPr="00DA3743">
        <w:rPr>
          <w:spacing w:val="-2"/>
        </w:rPr>
        <w:t>000)</w:t>
      </w:r>
      <w:r w:rsidR="00CA7FFA">
        <w:rPr>
          <w:spacing w:val="-2"/>
        </w:rPr>
        <w:t>:</w:t>
      </w:r>
    </w:p>
    <w:p w14:paraId="304B597D" w14:textId="4CC1A270" w:rsidR="003507B3" w:rsidRPr="00DA3743" w:rsidRDefault="003507B3" w:rsidP="006902F7">
      <w:pPr>
        <w:keepNext/>
        <w:numPr>
          <w:ilvl w:val="1"/>
          <w:numId w:val="57"/>
        </w:numPr>
        <w:suppressAutoHyphens/>
        <w:ind w:left="567" w:hanging="567"/>
      </w:pPr>
      <w:r w:rsidRPr="00DA3743">
        <w:t>Infafet</w:t>
      </w:r>
      <w:r w:rsidRPr="00DA3743">
        <w:rPr>
          <w:spacing w:val="-4"/>
        </w:rPr>
        <w:t xml:space="preserve"> </w:t>
      </w:r>
      <w:r w:rsidRPr="00DA3743">
        <w:t>fuq</w:t>
      </w:r>
      <w:r w:rsidRPr="00DA3743">
        <w:rPr>
          <w:spacing w:val="-4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jistgħu</w:t>
      </w:r>
      <w:r w:rsidRPr="00DA3743">
        <w:rPr>
          <w:spacing w:val="-7"/>
        </w:rPr>
        <w:t xml:space="preserve"> </w:t>
      </w:r>
      <w:r w:rsidRPr="00DA3743">
        <w:t>jkunu</w:t>
      </w:r>
      <w:r w:rsidRPr="00DA3743">
        <w:rPr>
          <w:spacing w:val="-4"/>
        </w:rPr>
        <w:t xml:space="preserve"> </w:t>
      </w:r>
      <w:r w:rsidRPr="00DA3743">
        <w:t>ħomor,</w:t>
      </w:r>
      <w:r w:rsidRPr="00DA3743">
        <w:rPr>
          <w:spacing w:val="-4"/>
        </w:rPr>
        <w:t xml:space="preserve"> </w:t>
      </w:r>
      <w:r w:rsidRPr="00DA3743">
        <w:t>iqabbduk</w:t>
      </w:r>
      <w:r w:rsidRPr="00DA3743">
        <w:rPr>
          <w:spacing w:val="-4"/>
        </w:rPr>
        <w:t xml:space="preserve"> </w:t>
      </w:r>
      <w:r w:rsidRPr="00DA3743">
        <w:t>il-ħakk,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bl-uġigħ</w:t>
      </w:r>
      <w:r w:rsidRPr="00DA3743">
        <w:rPr>
          <w:spacing w:val="-3"/>
        </w:rPr>
        <w:t xml:space="preserve"> </w:t>
      </w:r>
      <w:r w:rsidRPr="00DA3743">
        <w:t xml:space="preserve">(Infafet </w:t>
      </w:r>
      <w:r w:rsidRPr="00DA3743">
        <w:rPr>
          <w:spacing w:val="-2"/>
        </w:rPr>
        <w:t>pemfigojdi).</w:t>
      </w:r>
    </w:p>
    <w:p w14:paraId="55B4E288" w14:textId="3B8175C9" w:rsidR="003507B3" w:rsidRPr="00DA3743" w:rsidRDefault="003507B3" w:rsidP="006902F7">
      <w:pPr>
        <w:numPr>
          <w:ilvl w:val="1"/>
          <w:numId w:val="57"/>
        </w:numPr>
        <w:suppressAutoHyphens/>
        <w:ind w:left="567" w:hanging="567"/>
      </w:pPr>
      <w:r w:rsidRPr="00DA3743">
        <w:t>Lupus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sindrome</w:t>
      </w:r>
      <w:r w:rsidRPr="00DA3743">
        <w:rPr>
          <w:spacing w:val="-3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Pr="00DA3743">
        <w:t>lupus</w:t>
      </w:r>
      <w:r w:rsidRPr="00DA3743">
        <w:rPr>
          <w:spacing w:val="-3"/>
        </w:rPr>
        <w:t xml:space="preserve"> </w:t>
      </w:r>
      <w:r w:rsidRPr="00DA3743">
        <w:t>(raxx</w:t>
      </w:r>
      <w:r w:rsidRPr="00DA3743">
        <w:rPr>
          <w:spacing w:val="-3"/>
        </w:rPr>
        <w:t xml:space="preserve"> </w:t>
      </w:r>
      <w:r w:rsidRPr="00DA3743">
        <w:t>aħmar,</w:t>
      </w:r>
      <w:r w:rsidRPr="00DA3743">
        <w:rPr>
          <w:spacing w:val="-3"/>
        </w:rPr>
        <w:t xml:space="preserve"> </w:t>
      </w:r>
      <w:r w:rsidRPr="00DA3743">
        <w:t>imtella’,</w:t>
      </w:r>
      <w:r w:rsidRPr="00DA3743">
        <w:rPr>
          <w:spacing w:val="-3"/>
        </w:rPr>
        <w:t xml:space="preserve"> </w:t>
      </w:r>
      <w:r w:rsidRPr="00DA3743">
        <w:t>bil-qxur</w:t>
      </w:r>
      <w:r w:rsidRPr="00DA3743">
        <w:rPr>
          <w:spacing w:val="-2"/>
        </w:rPr>
        <w:t xml:space="preserve"> </w:t>
      </w:r>
      <w:r w:rsidRPr="00DA3743">
        <w:t>fuq</w:t>
      </w:r>
      <w:r w:rsidRPr="00DA3743">
        <w:rPr>
          <w:spacing w:val="-2"/>
        </w:rPr>
        <w:t xml:space="preserve"> </w:t>
      </w:r>
      <w:r w:rsidRPr="00DA3743">
        <w:t>partijiet tal-ġilda li huma esposti għax-xemx possibilment b’uġigħ fil-ġogi).</w:t>
      </w:r>
    </w:p>
    <w:p w14:paraId="1763583F" w14:textId="77777777" w:rsidR="003507B3" w:rsidRPr="00DA3743" w:rsidRDefault="003507B3" w:rsidP="006902F7">
      <w:pPr>
        <w:suppressAutoHyphens/>
      </w:pPr>
    </w:p>
    <w:p w14:paraId="593D1E62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Rappurtar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tal-effetti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  <w:spacing w:val="-2"/>
        </w:rPr>
        <w:t>sekondarji</w:t>
      </w:r>
    </w:p>
    <w:p w14:paraId="18C389F8" w14:textId="06614DF0" w:rsidR="003507B3" w:rsidRPr="00DA3743" w:rsidRDefault="003507B3" w:rsidP="006902F7">
      <w:pPr>
        <w:suppressAutoHyphens/>
      </w:pPr>
      <w:r w:rsidRPr="00DA3743">
        <w:t>Jekk ikollok xi effett sekondarju, kellem lit-tabib jew lill-ispiżjar tiegħek. Dan jinkludi xi effett sekondarju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mhuwiex</w:t>
      </w:r>
      <w:r w:rsidRPr="00DA3743">
        <w:rPr>
          <w:spacing w:val="-3"/>
        </w:rPr>
        <w:t xml:space="preserve"> </w:t>
      </w:r>
      <w:r w:rsidRPr="00DA3743">
        <w:t>elenkat</w:t>
      </w:r>
      <w:r w:rsidRPr="00DA3743">
        <w:rPr>
          <w:spacing w:val="-3"/>
        </w:rPr>
        <w:t xml:space="preserve"> </w:t>
      </w:r>
      <w:r w:rsidRPr="00DA3743">
        <w:t>f’dan</w:t>
      </w:r>
      <w:r w:rsidRPr="00DA3743">
        <w:rPr>
          <w:spacing w:val="-3"/>
        </w:rPr>
        <w:t xml:space="preserve"> </w:t>
      </w:r>
      <w:r w:rsidRPr="00DA3743">
        <w:t>il-fuljett.</w:t>
      </w:r>
      <w:r w:rsidRPr="00DA3743">
        <w:rPr>
          <w:spacing w:val="-7"/>
        </w:rPr>
        <w:t xml:space="preserve"> </w:t>
      </w:r>
      <w:r w:rsidRPr="00DA3743">
        <w:t>Tista’</w:t>
      </w:r>
      <w:r w:rsidRPr="00DA3743">
        <w:rPr>
          <w:spacing w:val="-3"/>
        </w:rPr>
        <w:t xml:space="preserve"> </w:t>
      </w:r>
      <w:r w:rsidRPr="00DA3743">
        <w:t>wkoll</w:t>
      </w:r>
      <w:r w:rsidRPr="00DA3743">
        <w:rPr>
          <w:spacing w:val="-3"/>
        </w:rPr>
        <w:t xml:space="preserve"> </w:t>
      </w:r>
      <w:r w:rsidRPr="00DA3743">
        <w:t>tirrapporta</w:t>
      </w:r>
      <w:r w:rsidRPr="00DA3743">
        <w:rPr>
          <w:spacing w:val="-3"/>
        </w:rPr>
        <w:t xml:space="preserve"> </w:t>
      </w:r>
      <w:r w:rsidRPr="00DA3743">
        <w:t>effetti</w:t>
      </w:r>
      <w:r w:rsidRPr="00DA3743">
        <w:rPr>
          <w:spacing w:val="-4"/>
        </w:rPr>
        <w:t xml:space="preserve"> </w:t>
      </w:r>
      <w:r w:rsidRPr="00DA3743">
        <w:t>sekondarji</w:t>
      </w:r>
      <w:r w:rsidRPr="00DA3743">
        <w:rPr>
          <w:spacing w:val="-3"/>
        </w:rPr>
        <w:t xml:space="preserve"> </w:t>
      </w:r>
      <w:r w:rsidRPr="00DA3743">
        <w:t>permezz</w:t>
      </w:r>
      <w:r w:rsidRPr="00DA3743">
        <w:rPr>
          <w:spacing w:val="-5"/>
        </w:rPr>
        <w:t xml:space="preserve"> </w:t>
      </w:r>
      <w:r>
        <w:rPr>
          <w:color w:val="000000"/>
          <w:highlight w:val="lightGray"/>
        </w:rPr>
        <w:t>tas</w:t>
      </w:r>
      <w:r w:rsidR="00AB5E91">
        <w:rPr>
          <w:color w:val="000000"/>
          <w:highlight w:val="lightGray"/>
        </w:rPr>
        <w:t>-</w:t>
      </w:r>
      <w:r>
        <w:rPr>
          <w:color w:val="000000"/>
          <w:highlight w:val="lightGray"/>
        </w:rPr>
        <w:t>sistema ta’ rappurtar nazzjonali imniżżla f’</w:t>
      </w:r>
      <w:hyperlink r:id="rId31" w:history="1">
        <w:r w:rsidR="00766368">
          <w:rPr>
            <w:color w:val="0000FF"/>
            <w:szCs w:val="20"/>
            <w:highlight w:val="lightGray"/>
            <w:u w:val="single"/>
            <w:lang w:eastAsia="mt-MT" w:bidi="mt-MT"/>
          </w:rPr>
          <w:t>Appendiċi V</w:t>
        </w:r>
      </w:hyperlink>
      <w:r w:rsidRPr="00DA3743">
        <w:rPr>
          <w:color w:val="000000"/>
        </w:rPr>
        <w:t>. Billi tirrapporta l-effetti sekondarji tista’ tgħin biex tiġi pprovduta aktar informazzjoni dwar is-sigurtà ta’ din il-mediċina.</w:t>
      </w:r>
    </w:p>
    <w:p w14:paraId="2090A5F2" w14:textId="77777777" w:rsidR="003507B3" w:rsidRPr="00DA3743" w:rsidRDefault="003507B3" w:rsidP="006902F7">
      <w:pPr>
        <w:suppressAutoHyphens/>
      </w:pPr>
    </w:p>
    <w:p w14:paraId="683AE6E4" w14:textId="77777777" w:rsidR="003507B3" w:rsidRPr="00DA3743" w:rsidRDefault="003507B3" w:rsidP="006902F7">
      <w:pPr>
        <w:suppressAutoHyphens/>
      </w:pPr>
    </w:p>
    <w:p w14:paraId="36B89896" w14:textId="0FABE00F" w:rsidR="003507B3" w:rsidRPr="00DA3743" w:rsidRDefault="003507B3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</w:t>
      </w:r>
      <w:r w:rsidRPr="00DA3743">
        <w:rPr>
          <w:b/>
          <w:bCs/>
        </w:rPr>
        <w:tab/>
        <w:t>Kif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taħżen</w:t>
      </w:r>
      <w:r w:rsidRPr="00DA3743">
        <w:rPr>
          <w:b/>
          <w:bCs/>
          <w:spacing w:val="-2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62C29193" w14:textId="77777777" w:rsidR="003507B3" w:rsidRPr="00DA3743" w:rsidRDefault="003507B3" w:rsidP="006902F7">
      <w:pPr>
        <w:keepNext/>
        <w:suppressAutoHyphens/>
        <w:rPr>
          <w:bCs/>
        </w:rPr>
      </w:pPr>
    </w:p>
    <w:p w14:paraId="787DF89C" w14:textId="0D6B1E4F" w:rsidR="009B0228" w:rsidRPr="00DA3743" w:rsidRDefault="009B0228" w:rsidP="006902F7">
      <w:pPr>
        <w:numPr>
          <w:ilvl w:val="1"/>
          <w:numId w:val="58"/>
        </w:numPr>
        <w:suppressAutoHyphens/>
        <w:ind w:left="567" w:hanging="567"/>
      </w:pPr>
      <w:r w:rsidRPr="00DA3743">
        <w:t>Żomm din il-mediċina fejn ma tidhirx u ma tintlaħaqx mit-tfal.</w:t>
      </w:r>
    </w:p>
    <w:p w14:paraId="13B761CD" w14:textId="617677D1" w:rsidR="009B0228" w:rsidRPr="00DA3743" w:rsidRDefault="009B0228" w:rsidP="006902F7">
      <w:pPr>
        <w:numPr>
          <w:ilvl w:val="1"/>
          <w:numId w:val="58"/>
        </w:numPr>
        <w:suppressAutoHyphens/>
        <w:ind w:left="567" w:hanging="567"/>
      </w:pPr>
      <w:r w:rsidRPr="00DA3743">
        <w:t>Aħżen fi friġġ (2°C–8°C). Tagħmlux fil-friża.</w:t>
      </w:r>
    </w:p>
    <w:p w14:paraId="7D2FA2F3" w14:textId="4FBF6641" w:rsidR="009B0228" w:rsidRPr="00DA3743" w:rsidRDefault="009B0228" w:rsidP="006902F7">
      <w:pPr>
        <w:numPr>
          <w:ilvl w:val="1"/>
          <w:numId w:val="58"/>
        </w:numPr>
        <w:suppressAutoHyphens/>
        <w:ind w:left="567" w:hanging="567"/>
      </w:pPr>
      <w:r w:rsidRPr="00DA3743">
        <w:t>Żomm il-</w:t>
      </w:r>
      <w:r w:rsidR="00C00E3F" w:rsidRPr="00DA3743">
        <w:t xml:space="preserve">kunjett </w:t>
      </w:r>
      <w:r w:rsidRPr="00DA3743">
        <w:t>fil-kartuna ta’ barra sabiex tilqa’ mid-dawl.</w:t>
      </w:r>
    </w:p>
    <w:p w14:paraId="73A472C8" w14:textId="7CC2BE66" w:rsidR="006A4369" w:rsidRPr="00DA3743" w:rsidRDefault="006A4369" w:rsidP="006902F7">
      <w:pPr>
        <w:numPr>
          <w:ilvl w:val="1"/>
          <w:numId w:val="59"/>
        </w:numPr>
        <w:adjustRightInd w:val="0"/>
        <w:ind w:left="567" w:hanging="567"/>
        <w:rPr>
          <w:rFonts w:ascii="TimesNewRoman" w:eastAsia="Calibri" w:hAnsi="TimesNewRoman" w:cs="TimesNewRoman"/>
        </w:rPr>
      </w:pPr>
      <w:r w:rsidRPr="00DA3743">
        <w:rPr>
          <w:rFonts w:eastAsia="Calibri"/>
        </w:rPr>
        <w:t>Jekk ikun meħtieġ, kunjetti individwali jistgħu jinħażnu f’temperatura tal-kamra sa 30</w:t>
      </w:r>
      <w:r w:rsidR="00C73EF0" w:rsidRPr="00DA3743">
        <w:rPr>
          <w:rFonts w:eastAsia="Calibri"/>
        </w:rPr>
        <w:t> </w:t>
      </w:r>
      <w:r w:rsidRPr="00DA3743">
        <w:rPr>
          <w:rFonts w:eastAsia="Calibri"/>
        </w:rPr>
        <w:t xml:space="preserve">°C għal perjodu massimu wieħed sa 30 jum fil-kartuna oriġinali sabiex tipproteġi mid-dawl. Niżżel id-data ta’ meta l-kunjett ikun inħareġ mill-friġġ l-ewwel darba u d-data ta’ meta għandu jintrema fl-ispazju pprovdut fuq il-kartuna ta’ barra. Id-data meta għandu jintrema m’għandhiex taqbeż id-data oriġinali ta’ meta </w:t>
      </w:r>
      <w:r w:rsidR="00E2741B" w:rsidRPr="00DA3743">
        <w:rPr>
          <w:rFonts w:eastAsia="Calibri"/>
        </w:rPr>
        <w:t>j</w:t>
      </w:r>
      <w:r w:rsidRPr="00DA3743">
        <w:rPr>
          <w:rFonts w:eastAsia="Calibri"/>
        </w:rPr>
        <w:t>iskadi stampata fuq il-kartuna. Ladarba kunjett ikun inħażen f’temperatura tal-kamra (sa 30</w:t>
      </w:r>
      <w:r w:rsidR="00C73EF0" w:rsidRPr="00DA3743">
        <w:rPr>
          <w:rFonts w:eastAsia="Calibri"/>
        </w:rPr>
        <w:t> </w:t>
      </w:r>
      <w:r w:rsidRPr="00DA3743">
        <w:rPr>
          <w:rFonts w:eastAsia="Calibri"/>
        </w:rPr>
        <w:t>°C), huwa m’għandux jerġa’ jitpoġġa lura fil-friġġ. Armi l-kunjett jekk ma jintużax fi żmien 30 jum ta’ ħażna f’temperatura tal-kamra jew sad-data oriġinali ta’ skadenza, skont liema waħda tasal l-ewwel.</w:t>
      </w:r>
    </w:p>
    <w:p w14:paraId="324BA520" w14:textId="607ACD92" w:rsidR="003E221B" w:rsidRPr="00DA3743" w:rsidRDefault="00376FFC" w:rsidP="006902F7">
      <w:pPr>
        <w:numPr>
          <w:ilvl w:val="1"/>
          <w:numId w:val="60"/>
        </w:numPr>
        <w:suppressAutoHyphens/>
        <w:ind w:left="567" w:hanging="567"/>
      </w:pPr>
      <w:r w:rsidRPr="00DA3743">
        <w:t>Wara li tinġibed fis-siringa li tintrema wara l-użu, intweriet stabbiltà</w:t>
      </w:r>
      <w:r w:rsidRPr="00DA3743">
        <w:rPr>
          <w:spacing w:val="-6"/>
        </w:rPr>
        <w:t xml:space="preserve"> </w:t>
      </w:r>
      <w:r w:rsidRPr="00DA3743">
        <w:t>kimika</w:t>
      </w:r>
      <w:r w:rsidRPr="00DA3743">
        <w:rPr>
          <w:spacing w:val="-6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fiżika</w:t>
      </w:r>
      <w:r w:rsidRPr="00DA3743">
        <w:rPr>
          <w:spacing w:val="-6"/>
        </w:rPr>
        <w:t xml:space="preserve"> </w:t>
      </w:r>
      <w:r w:rsidRPr="00DA3743">
        <w:t>waqt</w:t>
      </w:r>
      <w:r w:rsidRPr="00DA3743">
        <w:rPr>
          <w:spacing w:val="-5"/>
        </w:rPr>
        <w:t xml:space="preserve"> </w:t>
      </w:r>
      <w:r w:rsidRPr="00DA3743">
        <w:t>l-użu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24 siegħa</w:t>
      </w:r>
      <w:r w:rsidRPr="00DA3743">
        <w:rPr>
          <w:spacing w:val="-5"/>
        </w:rPr>
        <w:t xml:space="preserve"> </w:t>
      </w:r>
      <w:r w:rsidRPr="00DA3743">
        <w:t>f’temperatura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15 </w:t>
      </w:r>
      <w:r w:rsidRPr="00DA3743">
        <w:rPr>
          <w:spacing w:val="-2"/>
        </w:rPr>
        <w:t>°C</w:t>
      </w:r>
      <w:r w:rsidRPr="00DA3743">
        <w:t>-</w:t>
      </w:r>
      <w:r w:rsidRPr="00DA3743">
        <w:rPr>
          <w:spacing w:val="-2"/>
        </w:rPr>
        <w:t>25 °C. Terġax tagħmlu fil-friġġ.</w:t>
      </w:r>
      <w:r w:rsidRPr="00DA3743">
        <w:t xml:space="preserve"> </w:t>
      </w:r>
      <w:r w:rsidRPr="00DA3743">
        <w:rPr>
          <w:rFonts w:eastAsia="Calibri"/>
        </w:rPr>
        <w:t>Mill-aspett mikrobijoloġiku, il-prodott għandu jintuża immedjatament. Jekk ma jintużax immedjatament, it-tul u l-kondizzjonijiet ta’ ħażna waqt l-użu huma r-responsabbiltà tal-utent.</w:t>
      </w:r>
    </w:p>
    <w:p w14:paraId="6D429725" w14:textId="6839A984" w:rsidR="003507B3" w:rsidRPr="00DA3743" w:rsidRDefault="009B0228" w:rsidP="006902F7">
      <w:pPr>
        <w:numPr>
          <w:ilvl w:val="1"/>
          <w:numId w:val="60"/>
        </w:numPr>
        <w:suppressAutoHyphens/>
        <w:ind w:left="567" w:hanging="567"/>
      </w:pPr>
      <w:r w:rsidRPr="00DA3743">
        <w:t>Tħawwadx il-</w:t>
      </w:r>
      <w:r w:rsidR="00C00E3F" w:rsidRPr="00DA3743">
        <w:t xml:space="preserve">kunjett </w:t>
      </w:r>
      <w:r w:rsidRPr="00DA3743">
        <w:t xml:space="preserve">ta’ </w:t>
      </w:r>
      <w:r w:rsidR="00332AF3" w:rsidRPr="00DA3743">
        <w:t>WEZENLA</w:t>
      </w:r>
      <w:r w:rsidRPr="00DA3743">
        <w:t>. Jekk ġie imħaww</w:t>
      </w:r>
      <w:r w:rsidR="00C00E3F" w:rsidRPr="00DA3743">
        <w:t>a</w:t>
      </w:r>
      <w:r w:rsidRPr="00DA3743">
        <w:t>d bil-qawwa għal-tul ta’ ħin il-mediċina tista’</w:t>
      </w:r>
      <w:r w:rsidR="00AC0CB7" w:rsidRPr="00DA3743">
        <w:t xml:space="preserve"> </w:t>
      </w:r>
      <w:r w:rsidRPr="00DA3743">
        <w:t>ma tibqax tajba biex tintuża.</w:t>
      </w:r>
    </w:p>
    <w:p w14:paraId="2EAD575C" w14:textId="77777777" w:rsidR="003507B3" w:rsidRPr="00DA3743" w:rsidRDefault="003507B3" w:rsidP="006902F7">
      <w:pPr>
        <w:suppressAutoHyphens/>
      </w:pPr>
    </w:p>
    <w:p w14:paraId="4AFD3412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Tużax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din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il-</w:t>
      </w:r>
      <w:r w:rsidRPr="00DA3743">
        <w:rPr>
          <w:b/>
          <w:bCs/>
          <w:spacing w:val="-2"/>
        </w:rPr>
        <w:t>mediċina</w:t>
      </w:r>
    </w:p>
    <w:p w14:paraId="6EC37399" w14:textId="78E357E9" w:rsidR="003507B3" w:rsidRPr="00DA3743" w:rsidRDefault="003507B3" w:rsidP="006902F7">
      <w:pPr>
        <w:numPr>
          <w:ilvl w:val="1"/>
          <w:numId w:val="61"/>
        </w:numPr>
        <w:suppressAutoHyphens/>
        <w:ind w:left="567" w:hanging="567"/>
      </w:pPr>
      <w:r w:rsidRPr="00DA3743">
        <w:t>Wara</w:t>
      </w:r>
      <w:r w:rsidRPr="00DA3743">
        <w:rPr>
          <w:spacing w:val="-2"/>
        </w:rPr>
        <w:t xml:space="preserve"> </w:t>
      </w:r>
      <w:r w:rsidRPr="00DA3743">
        <w:t>d-data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tiskadi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tidher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it-tikketta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l-kartuna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‘EXP’.</w:t>
      </w:r>
      <w:r w:rsidRPr="00DA3743">
        <w:rPr>
          <w:spacing w:val="-3"/>
        </w:rPr>
        <w:t xml:space="preserve"> </w:t>
      </w:r>
      <w:r w:rsidRPr="00DA3743">
        <w:t>Id-data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meta tiskadi tirreferi għall-aħħar ġurnata ta’ dak ix-xahar</w:t>
      </w:r>
    </w:p>
    <w:p w14:paraId="5B36A559" w14:textId="4F07281D" w:rsidR="003507B3" w:rsidRPr="00DA3743" w:rsidRDefault="003507B3" w:rsidP="006902F7">
      <w:pPr>
        <w:numPr>
          <w:ilvl w:val="1"/>
          <w:numId w:val="61"/>
        </w:numPr>
        <w:suppressAutoHyphens/>
        <w:ind w:left="567" w:hanging="567"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il-likwidu</w:t>
      </w:r>
      <w:r w:rsidRPr="00DA3743">
        <w:rPr>
          <w:spacing w:val="-2"/>
        </w:rPr>
        <w:t xml:space="preserve"> </w:t>
      </w:r>
      <w:r w:rsidRPr="00DA3743">
        <w:t>tilef</w:t>
      </w:r>
      <w:r w:rsidRPr="00DA3743">
        <w:rPr>
          <w:spacing w:val="-2"/>
        </w:rPr>
        <w:t xml:space="preserve"> </w:t>
      </w:r>
      <w:r w:rsidRPr="00DA3743">
        <w:t>il-kulur,</w:t>
      </w:r>
      <w:r w:rsidRPr="00DA3743">
        <w:rPr>
          <w:spacing w:val="-3"/>
        </w:rPr>
        <w:t xml:space="preserve"> </w:t>
      </w:r>
      <w:r w:rsidRPr="00DA3743">
        <w:t>imdardar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tara</w:t>
      </w:r>
      <w:r w:rsidRPr="00DA3743">
        <w:rPr>
          <w:spacing w:val="-3"/>
        </w:rPr>
        <w:t xml:space="preserve"> </w:t>
      </w:r>
      <w:r w:rsidRPr="00DA3743">
        <w:t>frak</w:t>
      </w:r>
      <w:r w:rsidRPr="00DA3743">
        <w:rPr>
          <w:spacing w:val="-3"/>
        </w:rPr>
        <w:t xml:space="preserve"> </w:t>
      </w:r>
      <w:r w:rsidRPr="00DA3743">
        <w:t>jgħum</w:t>
      </w:r>
      <w:r w:rsidRPr="00DA3743">
        <w:rPr>
          <w:spacing w:val="-2"/>
        </w:rPr>
        <w:t xml:space="preserve"> </w:t>
      </w:r>
      <w:r w:rsidRPr="00DA3743">
        <w:t>fih</w:t>
      </w:r>
      <w:r w:rsidRPr="00DA3743">
        <w:rPr>
          <w:spacing w:val="-3"/>
        </w:rPr>
        <w:t xml:space="preserve"> </w:t>
      </w:r>
      <w:r w:rsidRPr="00DA3743">
        <w:t>(ara</w:t>
      </w:r>
      <w:r w:rsidRPr="00DA3743">
        <w:rPr>
          <w:spacing w:val="-2"/>
        </w:rPr>
        <w:t xml:space="preserve"> </w:t>
      </w:r>
      <w:r w:rsidRPr="00DA3743">
        <w:t>s-sezzjoni</w:t>
      </w:r>
      <w:r w:rsidR="004F3189" w:rsidRPr="00DA3743">
        <w:rPr>
          <w:spacing w:val="-4"/>
        </w:rPr>
        <w:t> </w:t>
      </w:r>
      <w:r w:rsidRPr="00DA3743">
        <w:t>6</w:t>
      </w:r>
      <w:r w:rsidRPr="00DA3743">
        <w:rPr>
          <w:spacing w:val="-4"/>
        </w:rPr>
        <w:t xml:space="preserve"> </w:t>
      </w:r>
      <w:r w:rsidRPr="00DA3743">
        <w:t xml:space="preserve">‘Id-dehra ta’ </w:t>
      </w:r>
      <w:r w:rsidR="00332AF3" w:rsidRPr="00DA3743">
        <w:t>WEZENLA</w:t>
      </w:r>
      <w:r w:rsidRPr="00DA3743">
        <w:t xml:space="preserve"> u l-kontenut tal-pakkett’)</w:t>
      </w:r>
    </w:p>
    <w:p w14:paraId="5A722F68" w14:textId="438FE1A1" w:rsidR="003507B3" w:rsidRPr="00DA3743" w:rsidRDefault="003507B3" w:rsidP="006902F7">
      <w:pPr>
        <w:numPr>
          <w:ilvl w:val="1"/>
          <w:numId w:val="61"/>
        </w:numPr>
        <w:suppressAutoHyphens/>
        <w:ind w:left="567" w:hanging="567"/>
      </w:pPr>
      <w:r w:rsidRPr="00DA3743">
        <w:t>Jekk</w:t>
      </w:r>
      <w:r w:rsidRPr="00DA3743">
        <w:rPr>
          <w:spacing w:val="-2"/>
        </w:rPr>
        <w:t xml:space="preserve"> </w:t>
      </w:r>
      <w:r w:rsidRPr="00DA3743">
        <w:t>taf,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taħseb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huwa</w:t>
      </w:r>
      <w:r w:rsidRPr="00DA3743">
        <w:rPr>
          <w:spacing w:val="-2"/>
        </w:rPr>
        <w:t xml:space="preserve"> </w:t>
      </w:r>
      <w:r w:rsidRPr="00DA3743">
        <w:t>seta’</w:t>
      </w:r>
      <w:r w:rsidRPr="00DA3743">
        <w:rPr>
          <w:spacing w:val="-1"/>
        </w:rPr>
        <w:t xml:space="preserve"> </w:t>
      </w:r>
      <w:r w:rsidRPr="00DA3743">
        <w:t>ġie</w:t>
      </w:r>
      <w:r w:rsidRPr="00DA3743">
        <w:rPr>
          <w:spacing w:val="-2"/>
        </w:rPr>
        <w:t xml:space="preserve"> </w:t>
      </w:r>
      <w:r w:rsidRPr="00DA3743">
        <w:t>espost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temperaturi</w:t>
      </w:r>
      <w:r w:rsidRPr="00DA3743">
        <w:rPr>
          <w:spacing w:val="-2"/>
        </w:rPr>
        <w:t xml:space="preserve"> </w:t>
      </w:r>
      <w:r w:rsidRPr="00DA3743">
        <w:t>estremi</w:t>
      </w:r>
      <w:r w:rsidRPr="00DA3743">
        <w:rPr>
          <w:spacing w:val="-2"/>
        </w:rPr>
        <w:t xml:space="preserve"> </w:t>
      </w:r>
      <w:r w:rsidRPr="00DA3743">
        <w:t>(bħal</w:t>
      </w:r>
      <w:r w:rsidRPr="00DA3743">
        <w:rPr>
          <w:spacing w:val="-2"/>
        </w:rPr>
        <w:t xml:space="preserve"> </w:t>
      </w:r>
      <w:r w:rsidRPr="00DA3743">
        <w:t>per</w:t>
      </w:r>
      <w:r w:rsidRPr="00DA3743">
        <w:rPr>
          <w:spacing w:val="-2"/>
        </w:rPr>
        <w:t xml:space="preserve"> </w:t>
      </w:r>
      <w:r w:rsidRPr="00DA3743">
        <w:t>eżempju</w:t>
      </w:r>
      <w:r w:rsidRPr="00DA3743">
        <w:rPr>
          <w:spacing w:val="-2"/>
        </w:rPr>
        <w:t xml:space="preserve"> </w:t>
      </w:r>
      <w:r w:rsidRPr="00DA3743">
        <w:t>ġie ffriżat jew imsaħħan aċċidentalment)</w:t>
      </w:r>
    </w:p>
    <w:p w14:paraId="69918E15" w14:textId="01CFC019" w:rsidR="003507B3" w:rsidRPr="00DA3743" w:rsidRDefault="003507B3" w:rsidP="006902F7">
      <w:pPr>
        <w:numPr>
          <w:ilvl w:val="1"/>
          <w:numId w:val="61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il-prodott</w:t>
      </w:r>
      <w:r w:rsidRPr="00DA3743">
        <w:rPr>
          <w:spacing w:val="-5"/>
        </w:rPr>
        <w:t xml:space="preserve"> </w:t>
      </w:r>
      <w:r w:rsidRPr="00DA3743">
        <w:t>ġie</w:t>
      </w:r>
      <w:r w:rsidRPr="00DA3743">
        <w:rPr>
          <w:spacing w:val="-6"/>
        </w:rPr>
        <w:t xml:space="preserve"> </w:t>
      </w:r>
      <w:r w:rsidRPr="00DA3743">
        <w:t>mħawwad</w:t>
      </w:r>
      <w:r w:rsidRPr="00DA3743">
        <w:rPr>
          <w:spacing w:val="-6"/>
        </w:rPr>
        <w:t xml:space="preserve"> </w:t>
      </w:r>
      <w:r w:rsidRPr="00DA3743">
        <w:t>bil-</w:t>
      </w:r>
      <w:r w:rsidRPr="00DA3743">
        <w:rPr>
          <w:spacing w:val="-2"/>
        </w:rPr>
        <w:t>qawwa</w:t>
      </w:r>
    </w:p>
    <w:p w14:paraId="1004ABA6" w14:textId="1A09340F" w:rsidR="003507B3" w:rsidRPr="00DA3743" w:rsidRDefault="003507B3" w:rsidP="006902F7">
      <w:pPr>
        <w:numPr>
          <w:ilvl w:val="1"/>
          <w:numId w:val="61"/>
        </w:numPr>
        <w:suppressAutoHyphens/>
        <w:ind w:left="567" w:hanging="567"/>
      </w:pPr>
      <w:r w:rsidRPr="00DA3743">
        <w:t>Jekk</w:t>
      </w:r>
      <w:r w:rsidRPr="00DA3743">
        <w:rPr>
          <w:spacing w:val="-6"/>
        </w:rPr>
        <w:t xml:space="preserve"> </w:t>
      </w:r>
      <w:r w:rsidRPr="00DA3743">
        <w:t>is-sigill</w:t>
      </w:r>
      <w:r w:rsidRPr="00DA3743">
        <w:rPr>
          <w:spacing w:val="-6"/>
        </w:rPr>
        <w:t xml:space="preserve"> </w:t>
      </w:r>
      <w:r w:rsidRPr="00DA3743">
        <w:t>ikun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imkisser.</w:t>
      </w:r>
    </w:p>
    <w:p w14:paraId="15EB4FA3" w14:textId="77777777" w:rsidR="005150C9" w:rsidRPr="00DA3743" w:rsidRDefault="005150C9" w:rsidP="006902F7">
      <w:pPr>
        <w:suppressAutoHyphens/>
      </w:pPr>
    </w:p>
    <w:p w14:paraId="29B9EFBB" w14:textId="52F4332A" w:rsidR="003507B3" w:rsidRPr="00DA3743" w:rsidRDefault="00332AF3" w:rsidP="006902F7">
      <w:pPr>
        <w:suppressAutoHyphens/>
      </w:pPr>
      <w:r w:rsidRPr="00DA3743">
        <w:t>WEZENLA</w:t>
      </w:r>
      <w:r w:rsidR="009B0228" w:rsidRPr="00DA3743">
        <w:t xml:space="preserve"> qiegħed biex jintuża darba biss. Kull fdal tal-prodott li ma jkunx intuża u li jibqa’ fil-</w:t>
      </w:r>
      <w:r w:rsidR="00C00E3F" w:rsidRPr="00DA3743">
        <w:t xml:space="preserve">kunjett </w:t>
      </w:r>
      <w:r w:rsidR="009B0228" w:rsidRPr="00DA3743">
        <w:t>u fis</w:t>
      </w:r>
      <w:r w:rsidR="00C00E3F" w:rsidRPr="00DA3743">
        <w:t>-</w:t>
      </w:r>
      <w:r w:rsidR="009B0228" w:rsidRPr="00DA3743">
        <w:t>siringa</w:t>
      </w:r>
      <w:r w:rsidR="00E5473C" w:rsidRPr="00DA3743">
        <w:t xml:space="preserve"> </w:t>
      </w:r>
      <w:r w:rsidR="009B0228" w:rsidRPr="00DA3743">
        <w:t xml:space="preserve">għandu jintrema. Tarmix mediċini mal-ilma tad-dranaġġ jew mal-iskart </w:t>
      </w:r>
      <w:r w:rsidR="009B0228" w:rsidRPr="00DA3743">
        <w:lastRenderedPageBreak/>
        <w:t>domestiku. Staqsi lillispiżjar</w:t>
      </w:r>
      <w:r w:rsidR="00AD4EBD" w:rsidRPr="00DA3743">
        <w:t xml:space="preserve"> </w:t>
      </w:r>
      <w:r w:rsidR="009B0228" w:rsidRPr="00DA3743">
        <w:t>tiegħek dwar kif għandek tarmi mediċini li m’għadekx tuża. Dawn il-miżuri jgħinu għallprotezzjoni</w:t>
      </w:r>
      <w:r w:rsidR="00AD4EBD" w:rsidRPr="00DA3743">
        <w:t xml:space="preserve"> </w:t>
      </w:r>
      <w:r w:rsidR="009B0228" w:rsidRPr="00DA3743">
        <w:t>tal-ambjent.</w:t>
      </w:r>
    </w:p>
    <w:p w14:paraId="5D2EA2F6" w14:textId="77777777" w:rsidR="003507B3" w:rsidRPr="00DA3743" w:rsidRDefault="003507B3" w:rsidP="006902F7">
      <w:pPr>
        <w:suppressAutoHyphens/>
      </w:pPr>
    </w:p>
    <w:p w14:paraId="05B8BCAE" w14:textId="77777777" w:rsidR="009B0228" w:rsidRPr="00DA3743" w:rsidRDefault="009B0228" w:rsidP="006902F7">
      <w:pPr>
        <w:suppressAutoHyphens/>
      </w:pPr>
    </w:p>
    <w:p w14:paraId="612EA2E3" w14:textId="77777777" w:rsidR="003507B3" w:rsidRPr="00DA3743" w:rsidRDefault="003507B3" w:rsidP="0058365E">
      <w:pPr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</w:t>
      </w:r>
      <w:r w:rsidRPr="00DA3743">
        <w:rPr>
          <w:b/>
          <w:bCs/>
        </w:rPr>
        <w:tab/>
        <w:t>Kontenut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tal-pakkett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informazzjoni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 xml:space="preserve">oħra </w:t>
      </w:r>
    </w:p>
    <w:p w14:paraId="552BD167" w14:textId="77777777" w:rsidR="003507B3" w:rsidRPr="00DA3743" w:rsidRDefault="003507B3" w:rsidP="0058365E">
      <w:pPr>
        <w:suppressAutoHyphens/>
      </w:pPr>
    </w:p>
    <w:p w14:paraId="0D0D4EB0" w14:textId="40F18C3D" w:rsidR="003507B3" w:rsidRPr="00DA3743" w:rsidRDefault="003507B3" w:rsidP="0058365E">
      <w:pPr>
        <w:suppressAutoHyphens/>
        <w:rPr>
          <w:b/>
          <w:bCs/>
        </w:rPr>
      </w:pPr>
      <w:r w:rsidRPr="00DA3743">
        <w:rPr>
          <w:b/>
          <w:bCs/>
        </w:rPr>
        <w:t xml:space="preserve">X’fih </w:t>
      </w:r>
      <w:r w:rsidR="00332AF3" w:rsidRPr="00DA3743">
        <w:rPr>
          <w:b/>
          <w:bCs/>
        </w:rPr>
        <w:t>WEZENLA</w:t>
      </w:r>
    </w:p>
    <w:p w14:paraId="5290697D" w14:textId="391A0F5E" w:rsidR="003507B3" w:rsidRPr="00DA3743" w:rsidRDefault="003507B3" w:rsidP="0058365E">
      <w:pPr>
        <w:numPr>
          <w:ilvl w:val="1"/>
          <w:numId w:val="62"/>
        </w:numPr>
        <w:suppressAutoHyphens/>
        <w:ind w:left="567" w:hanging="567"/>
      </w:pPr>
      <w:r w:rsidRPr="00DA3743">
        <w:t>Is-sustanza</w:t>
      </w:r>
      <w:r w:rsidRPr="00DA3743">
        <w:rPr>
          <w:spacing w:val="-6"/>
        </w:rPr>
        <w:t xml:space="preserve"> </w:t>
      </w:r>
      <w:r w:rsidRPr="00DA3743">
        <w:t>attiva</w:t>
      </w:r>
      <w:r w:rsidRPr="00DA3743">
        <w:rPr>
          <w:spacing w:val="-4"/>
        </w:rPr>
        <w:t xml:space="preserve"> </w:t>
      </w:r>
      <w:r w:rsidRPr="00DA3743">
        <w:t>hi</w:t>
      </w:r>
      <w:r w:rsidRPr="00DA3743">
        <w:rPr>
          <w:spacing w:val="-4"/>
        </w:rPr>
        <w:t xml:space="preserve"> </w:t>
      </w:r>
      <w:r w:rsidRPr="00DA3743">
        <w:t>ustekinumab.</w:t>
      </w:r>
      <w:r w:rsidRPr="00DA3743">
        <w:rPr>
          <w:spacing w:val="-5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="00C00E3F" w:rsidRPr="00DA3743">
        <w:t>kunjett</w:t>
      </w:r>
      <w:r w:rsidR="00C00E3F" w:rsidRPr="00DA3743">
        <w:rPr>
          <w:spacing w:val="-5"/>
        </w:rPr>
        <w:t xml:space="preserve"> </w:t>
      </w:r>
      <w:r w:rsidRPr="00DA3743">
        <w:t>fih</w:t>
      </w:r>
      <w:r w:rsidRPr="00DA3743">
        <w:rPr>
          <w:spacing w:val="-5"/>
        </w:rPr>
        <w:t xml:space="preserve"> </w:t>
      </w:r>
      <w:r w:rsidR="003D2F22" w:rsidRPr="00DA3743">
        <w:t>45</w:t>
      </w:r>
      <w:r w:rsidRPr="00DA3743">
        <w:rPr>
          <w:spacing w:val="-5"/>
        </w:rPr>
        <w:t xml:space="preserve"> mg </w:t>
      </w:r>
      <w:r w:rsidRPr="00DA3743">
        <w:t>ustekinumab</w:t>
      </w:r>
      <w:r w:rsidRPr="00DA3743">
        <w:rPr>
          <w:spacing w:val="-5"/>
        </w:rPr>
        <w:t xml:space="preserve"> </w:t>
      </w:r>
      <w:r w:rsidRPr="00DA3743">
        <w:t>f’</w:t>
      </w:r>
      <w:r w:rsidR="006D3BE4" w:rsidRPr="00DA3743">
        <w:t>0.5</w:t>
      </w:r>
      <w:r w:rsidRPr="00DA3743">
        <w:rPr>
          <w:spacing w:val="-3"/>
        </w:rPr>
        <w:t> m</w:t>
      </w:r>
      <w:r w:rsidR="006D3BE4" w:rsidRPr="00DA3743">
        <w:rPr>
          <w:spacing w:val="-3"/>
        </w:rPr>
        <w:t>l</w:t>
      </w:r>
      <w:r w:rsidRPr="00DA3743">
        <w:rPr>
          <w:spacing w:val="-5"/>
        </w:rPr>
        <w:t>.</w:t>
      </w:r>
    </w:p>
    <w:p w14:paraId="092BB90E" w14:textId="76D53DF4" w:rsidR="003507B3" w:rsidRPr="00DA3743" w:rsidRDefault="003507B3" w:rsidP="006902F7">
      <w:pPr>
        <w:numPr>
          <w:ilvl w:val="1"/>
          <w:numId w:val="62"/>
        </w:numPr>
        <w:suppressAutoHyphens/>
        <w:ind w:left="567" w:hanging="567"/>
      </w:pPr>
      <w:r w:rsidRPr="00DA3743">
        <w:t>Is-sustanzi l-oħra huma L-histidine, L-histidine hydrochloride</w:t>
      </w:r>
      <w:r w:rsidRPr="00DA3743">
        <w:rPr>
          <w:spacing w:val="-3"/>
        </w:rPr>
        <w:t xml:space="preserve"> </w:t>
      </w:r>
      <w:r w:rsidRPr="00DA3743">
        <w:t>monohydrate,</w:t>
      </w:r>
      <w:r w:rsidRPr="00DA3743">
        <w:rPr>
          <w:spacing w:val="-4"/>
        </w:rPr>
        <w:t xml:space="preserve"> </w:t>
      </w:r>
      <w:r w:rsidRPr="00DA3743">
        <w:t>polysorbate</w:t>
      </w:r>
      <w:r w:rsidR="00AC0CB7" w:rsidRPr="00DA3743">
        <w:rPr>
          <w:spacing w:val="-3"/>
        </w:rPr>
        <w:t> </w:t>
      </w:r>
      <w:r w:rsidRPr="00DA3743">
        <w:t>80</w:t>
      </w:r>
      <w:r w:rsidR="00CA7FFA">
        <w:t xml:space="preserve"> (E 433)</w:t>
      </w:r>
      <w:r w:rsidRPr="00DA3743">
        <w:t>,</w:t>
      </w:r>
      <w:r w:rsidRPr="00DA3743">
        <w:rPr>
          <w:spacing w:val="-4"/>
        </w:rPr>
        <w:t xml:space="preserve"> </w:t>
      </w:r>
      <w:r w:rsidRPr="00DA3743">
        <w:t>sucrose,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ilma</w:t>
      </w:r>
      <w:r w:rsidRPr="00DA3743">
        <w:rPr>
          <w:spacing w:val="-4"/>
        </w:rPr>
        <w:t xml:space="preserve"> </w:t>
      </w:r>
      <w:r w:rsidRPr="00DA3743">
        <w:t xml:space="preserve">għall- </w:t>
      </w:r>
      <w:r w:rsidRPr="00DA3743">
        <w:rPr>
          <w:spacing w:val="-2"/>
        </w:rPr>
        <w:t>injezzjoni</w:t>
      </w:r>
      <w:r w:rsidR="00972F68" w:rsidRPr="00DA3743">
        <w:rPr>
          <w:spacing w:val="-2"/>
        </w:rPr>
        <w:t>jiet</w:t>
      </w:r>
      <w:r w:rsidRPr="00DA3743">
        <w:rPr>
          <w:spacing w:val="-2"/>
        </w:rPr>
        <w:t>.</w:t>
      </w:r>
    </w:p>
    <w:p w14:paraId="6D66FCFD" w14:textId="77777777" w:rsidR="003507B3" w:rsidRPr="00DA3743" w:rsidRDefault="003507B3" w:rsidP="006902F7">
      <w:pPr>
        <w:suppressAutoHyphens/>
      </w:pPr>
    </w:p>
    <w:p w14:paraId="23046AE0" w14:textId="2562A5DB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Kif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jidher</w:t>
      </w:r>
      <w:r w:rsidRPr="00DA3743">
        <w:rPr>
          <w:b/>
          <w:bCs/>
          <w:spacing w:val="-6"/>
        </w:rPr>
        <w:t xml:space="preserve"> </w:t>
      </w:r>
      <w:r w:rsidR="00332AF3" w:rsidRPr="00DA3743">
        <w:rPr>
          <w:b/>
          <w:bCs/>
        </w:rPr>
        <w:t>WEZENLA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l-kontenut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tal-</w:t>
      </w:r>
      <w:r w:rsidRPr="00DA3743">
        <w:rPr>
          <w:b/>
          <w:bCs/>
          <w:spacing w:val="-2"/>
        </w:rPr>
        <w:t>pakkett</w:t>
      </w:r>
    </w:p>
    <w:p w14:paraId="32EC86EA" w14:textId="04F09D41" w:rsidR="003507B3" w:rsidRPr="00DA3743" w:rsidRDefault="00332AF3" w:rsidP="006902F7">
      <w:pPr>
        <w:suppressAutoHyphens/>
      </w:pPr>
      <w:r w:rsidRPr="00DA3743">
        <w:t>WEZENLA</w:t>
      </w:r>
      <w:r w:rsidR="003D2F22" w:rsidRPr="00DA3743">
        <w:t xml:space="preserve"> hija soluzzjoni għall-injezzjonijiet trasparenti sa tkanġi, bla kulur sa</w:t>
      </w:r>
      <w:r w:rsidR="00AD4EBD" w:rsidRPr="00DA3743">
        <w:t xml:space="preserve"> </w:t>
      </w:r>
      <w:r w:rsidR="003D2F22" w:rsidRPr="00DA3743">
        <w:t>safra ċara. Huwa</w:t>
      </w:r>
      <w:r w:rsidR="00AD4EBD" w:rsidRPr="00DA3743">
        <w:t xml:space="preserve"> </w:t>
      </w:r>
      <w:r w:rsidR="003D2F22" w:rsidRPr="00DA3743">
        <w:t xml:space="preserve">fornut f’pakkett tal-kartun li fih </w:t>
      </w:r>
      <w:r w:rsidR="00C00E3F" w:rsidRPr="00DA3743">
        <w:t xml:space="preserve">kunjett </w:t>
      </w:r>
      <w:r w:rsidR="003D2F22" w:rsidRPr="00DA3743">
        <w:t xml:space="preserve">tal-ħġieġ ta’ 2 mL b’doża waħda. Kull </w:t>
      </w:r>
      <w:r w:rsidR="00C00E3F" w:rsidRPr="00DA3743">
        <w:t xml:space="preserve">kunjett </w:t>
      </w:r>
      <w:r w:rsidR="003D2F22" w:rsidRPr="00DA3743">
        <w:t>fih 45 mg</w:t>
      </w:r>
      <w:r w:rsidR="00AD4EBD" w:rsidRPr="00DA3743">
        <w:t xml:space="preserve"> </w:t>
      </w:r>
      <w:r w:rsidR="003D2F22" w:rsidRPr="00DA3743">
        <w:t>ustekinumab f’0.5 mL ta’ soluzzjoni għall-injezzjoni.</w:t>
      </w:r>
    </w:p>
    <w:p w14:paraId="7A3876D6" w14:textId="77777777" w:rsidR="003D2F22" w:rsidRPr="00DA3743" w:rsidRDefault="003D2F22" w:rsidP="006902F7">
      <w:pPr>
        <w:suppressAutoHyphens/>
      </w:pPr>
    </w:p>
    <w:p w14:paraId="37009DA5" w14:textId="57650611" w:rsidR="003507B3" w:rsidRPr="00DE6F77" w:rsidRDefault="003507B3" w:rsidP="006902F7">
      <w:pPr>
        <w:keepNext/>
        <w:suppressAutoHyphens/>
        <w:rPr>
          <w:b/>
          <w:bCs/>
          <w:highlight w:val="lightGray"/>
        </w:rPr>
      </w:pPr>
      <w:r w:rsidRPr="00DE6F77">
        <w:rPr>
          <w:b/>
          <w:bCs/>
          <w:highlight w:val="lightGray"/>
        </w:rPr>
        <w:t>Detentur</w:t>
      </w:r>
      <w:r w:rsidRPr="00DE6F77">
        <w:rPr>
          <w:b/>
          <w:bCs/>
          <w:spacing w:val="-12"/>
          <w:highlight w:val="lightGray"/>
        </w:rPr>
        <w:t xml:space="preserve"> </w:t>
      </w:r>
      <w:r w:rsidRPr="00DE6F77">
        <w:rPr>
          <w:b/>
          <w:bCs/>
          <w:highlight w:val="lightGray"/>
        </w:rPr>
        <w:t>tal-Awtorizzazzjoni</w:t>
      </w:r>
      <w:r w:rsidRPr="00DE6F77">
        <w:rPr>
          <w:b/>
          <w:bCs/>
          <w:spacing w:val="-11"/>
          <w:highlight w:val="lightGray"/>
        </w:rPr>
        <w:t xml:space="preserve"> </w:t>
      </w:r>
      <w:r w:rsidRPr="00DE6F77">
        <w:rPr>
          <w:b/>
          <w:bCs/>
          <w:highlight w:val="lightGray"/>
        </w:rPr>
        <w:t>għat-Tqegħid</w:t>
      </w:r>
      <w:r w:rsidRPr="00DE6F77">
        <w:rPr>
          <w:b/>
          <w:bCs/>
          <w:spacing w:val="-11"/>
          <w:highlight w:val="lightGray"/>
        </w:rPr>
        <w:t xml:space="preserve"> </w:t>
      </w:r>
      <w:r w:rsidRPr="00DE6F77">
        <w:rPr>
          <w:b/>
          <w:bCs/>
          <w:highlight w:val="lightGray"/>
        </w:rPr>
        <w:t>fis-</w:t>
      </w:r>
      <w:r w:rsidRPr="00DE6F77">
        <w:rPr>
          <w:b/>
          <w:bCs/>
          <w:spacing w:val="-5"/>
          <w:highlight w:val="lightGray"/>
        </w:rPr>
        <w:t>Suq</w:t>
      </w:r>
      <w:r w:rsidR="006A4369" w:rsidRPr="00DE6F77">
        <w:rPr>
          <w:b/>
          <w:bCs/>
          <w:spacing w:val="-5"/>
          <w:highlight w:val="lightGray"/>
        </w:rPr>
        <w:t xml:space="preserve"> u Manifattur</w:t>
      </w:r>
    </w:p>
    <w:p w14:paraId="3B61D2CE" w14:textId="77777777" w:rsidR="006A4369" w:rsidRPr="00DE6F77" w:rsidRDefault="006A4369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Amgen Technology (Ireland) UC,</w:t>
      </w:r>
    </w:p>
    <w:p w14:paraId="32E0EBD3" w14:textId="77777777" w:rsidR="006A4369" w:rsidRPr="00DE6F77" w:rsidRDefault="006A4369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Pottery Road,</w:t>
      </w:r>
    </w:p>
    <w:p w14:paraId="79C3BFF6" w14:textId="77777777" w:rsidR="006A4369" w:rsidRPr="00DE6F77" w:rsidRDefault="006A4369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Dun Laoghaire,</w:t>
      </w:r>
    </w:p>
    <w:p w14:paraId="65A8370D" w14:textId="77777777" w:rsidR="006A4369" w:rsidRPr="00DE6F77" w:rsidRDefault="006A4369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Co Dublin,</w:t>
      </w:r>
    </w:p>
    <w:p w14:paraId="5FCD5351" w14:textId="7D19777B" w:rsidR="00E605A5" w:rsidRPr="00DA3743" w:rsidRDefault="006A4369" w:rsidP="006902F7">
      <w:pPr>
        <w:keepNext/>
        <w:suppressAutoHyphens/>
      </w:pPr>
      <w:r w:rsidRPr="00DE6F77">
        <w:rPr>
          <w:highlight w:val="lightGray"/>
        </w:rPr>
        <w:t>L-Irlanda</w:t>
      </w:r>
    </w:p>
    <w:p w14:paraId="4F378BE9" w14:textId="77777777" w:rsidR="003507B3" w:rsidRPr="00DA3743" w:rsidRDefault="003507B3" w:rsidP="006902F7">
      <w:pPr>
        <w:suppressAutoHyphens/>
      </w:pPr>
    </w:p>
    <w:p w14:paraId="7DC5600F" w14:textId="5F0DDABB" w:rsidR="006A4369" w:rsidRPr="004678F8" w:rsidRDefault="006A4369" w:rsidP="006902F7">
      <w:pPr>
        <w:suppressAutoHyphens/>
        <w:rPr>
          <w:b/>
          <w:bCs/>
        </w:rPr>
      </w:pPr>
      <w:r w:rsidRPr="00DE6F77">
        <w:rPr>
          <w:b/>
          <w:bCs/>
        </w:rPr>
        <w:t>Detentur tal-Awtorizzazzjoni għat-Tqegħid fis-Suq</w:t>
      </w:r>
    </w:p>
    <w:p w14:paraId="10E8DA7B" w14:textId="5E265CF0" w:rsidR="006A4369" w:rsidRPr="00DE6F77" w:rsidRDefault="006A4369" w:rsidP="006902F7">
      <w:pPr>
        <w:keepNext/>
        <w:keepLines/>
        <w:autoSpaceDE/>
        <w:autoSpaceDN/>
      </w:pPr>
      <w:r w:rsidRPr="00DE6F77">
        <w:t>Amgen Technology (Ireland) UC,</w:t>
      </w:r>
    </w:p>
    <w:p w14:paraId="50126D69" w14:textId="77777777" w:rsidR="006A4369" w:rsidRPr="00DE6F77" w:rsidRDefault="006A4369" w:rsidP="006902F7">
      <w:pPr>
        <w:keepNext/>
        <w:keepLines/>
        <w:autoSpaceDE/>
        <w:autoSpaceDN/>
      </w:pPr>
      <w:r w:rsidRPr="00DE6F77">
        <w:t>Pottery Road,</w:t>
      </w:r>
    </w:p>
    <w:p w14:paraId="6DFC2EFB" w14:textId="77777777" w:rsidR="006A4369" w:rsidRPr="00DE6F77" w:rsidRDefault="006A4369" w:rsidP="006902F7">
      <w:pPr>
        <w:keepNext/>
        <w:keepLines/>
        <w:autoSpaceDE/>
        <w:autoSpaceDN/>
      </w:pPr>
      <w:r w:rsidRPr="00DE6F77">
        <w:t>Dun Laoghaire,</w:t>
      </w:r>
    </w:p>
    <w:p w14:paraId="7EA34B37" w14:textId="77777777" w:rsidR="006A4369" w:rsidRPr="00DE6F77" w:rsidRDefault="006A4369" w:rsidP="006902F7">
      <w:pPr>
        <w:keepNext/>
        <w:keepLines/>
        <w:autoSpaceDE/>
        <w:autoSpaceDN/>
      </w:pPr>
      <w:r w:rsidRPr="00DE6F77">
        <w:t>Co Dublin,</w:t>
      </w:r>
    </w:p>
    <w:p w14:paraId="315870AC" w14:textId="1E6DBE52" w:rsidR="001A48A7" w:rsidRDefault="006A4369" w:rsidP="001A48A7">
      <w:pPr>
        <w:keepNext/>
        <w:suppressAutoHyphens/>
      </w:pPr>
      <w:r w:rsidRPr="00DE6F77">
        <w:t>L-Irlanda</w:t>
      </w:r>
    </w:p>
    <w:p w14:paraId="5BDA5E3A" w14:textId="77777777" w:rsidR="004678F8" w:rsidRDefault="004678F8" w:rsidP="001A48A7">
      <w:pPr>
        <w:keepNext/>
        <w:suppressAutoHyphens/>
      </w:pPr>
    </w:p>
    <w:p w14:paraId="78912D0B" w14:textId="77777777" w:rsidR="004678F8" w:rsidRPr="00295EE8" w:rsidRDefault="004678F8" w:rsidP="004678F8">
      <w:pPr>
        <w:keepNext/>
        <w:suppressAutoHyphens/>
        <w:rPr>
          <w:b/>
          <w:bCs/>
          <w:spacing w:val="-5"/>
        </w:rPr>
      </w:pPr>
      <w:r w:rsidRPr="00295EE8">
        <w:rPr>
          <w:b/>
          <w:bCs/>
          <w:spacing w:val="-5"/>
        </w:rPr>
        <w:t>Manifattur</w:t>
      </w:r>
    </w:p>
    <w:p w14:paraId="7479EE90" w14:textId="77777777" w:rsidR="004678F8" w:rsidRDefault="004678F8" w:rsidP="004678F8">
      <w:pPr>
        <w:keepNext/>
        <w:suppressAutoHyphens/>
      </w:pPr>
      <w:r>
        <w:t xml:space="preserve">Amgen Europe B.V., </w:t>
      </w:r>
    </w:p>
    <w:p w14:paraId="04C1F5FD" w14:textId="77777777" w:rsidR="004678F8" w:rsidRDefault="004678F8" w:rsidP="004678F8">
      <w:pPr>
        <w:keepNext/>
        <w:suppressAutoHyphens/>
      </w:pPr>
      <w:r>
        <w:t xml:space="preserve">Minervum 7061, </w:t>
      </w:r>
    </w:p>
    <w:p w14:paraId="20069F23" w14:textId="77777777" w:rsidR="004678F8" w:rsidRDefault="004678F8" w:rsidP="004678F8">
      <w:pPr>
        <w:keepNext/>
        <w:suppressAutoHyphens/>
      </w:pPr>
      <w:r>
        <w:t xml:space="preserve">4817 ZK Breda, </w:t>
      </w:r>
    </w:p>
    <w:p w14:paraId="1712E45B" w14:textId="3913CC58" w:rsidR="004678F8" w:rsidRPr="001A48A7" w:rsidRDefault="004678F8" w:rsidP="004678F8">
      <w:pPr>
        <w:keepNext/>
        <w:suppressAutoHyphens/>
      </w:pPr>
      <w:r>
        <w:t>L-Olanda</w:t>
      </w:r>
    </w:p>
    <w:p w14:paraId="3CAE1DFB" w14:textId="77777777" w:rsidR="006A4369" w:rsidRPr="00DA3743" w:rsidRDefault="006A4369" w:rsidP="006902F7">
      <w:pPr>
        <w:suppressAutoHyphens/>
      </w:pPr>
    </w:p>
    <w:p w14:paraId="20FF4F53" w14:textId="77777777" w:rsidR="003507B3" w:rsidRPr="00DA3743" w:rsidRDefault="003507B3" w:rsidP="006902F7">
      <w:pPr>
        <w:keepNext/>
        <w:suppressAutoHyphens/>
        <w:rPr>
          <w:b/>
          <w:bCs/>
        </w:rPr>
      </w:pPr>
      <w:r>
        <w:rPr>
          <w:b/>
          <w:bCs/>
          <w:spacing w:val="-2"/>
          <w:highlight w:val="lightGray"/>
        </w:rPr>
        <w:t>Manifattur</w:t>
      </w:r>
    </w:p>
    <w:p w14:paraId="0F73A060" w14:textId="77777777" w:rsidR="006A4369" w:rsidRDefault="006A4369" w:rsidP="006902F7">
      <w:pPr>
        <w:rPr>
          <w:highlight w:val="lightGray"/>
        </w:rPr>
      </w:pPr>
      <w:r>
        <w:rPr>
          <w:highlight w:val="lightGray"/>
        </w:rPr>
        <w:t>Amgen NV</w:t>
      </w:r>
    </w:p>
    <w:p w14:paraId="61DC2F15" w14:textId="77777777" w:rsidR="006A4369" w:rsidRDefault="006A4369" w:rsidP="006902F7">
      <w:pPr>
        <w:rPr>
          <w:highlight w:val="lightGray"/>
        </w:rPr>
      </w:pPr>
      <w:r>
        <w:rPr>
          <w:highlight w:val="lightGray"/>
        </w:rPr>
        <w:t>Telecomlaan 5-7</w:t>
      </w:r>
    </w:p>
    <w:p w14:paraId="570718E9" w14:textId="77777777" w:rsidR="006A4369" w:rsidRDefault="006A4369" w:rsidP="006902F7">
      <w:pPr>
        <w:rPr>
          <w:highlight w:val="lightGray"/>
        </w:rPr>
      </w:pPr>
      <w:r>
        <w:rPr>
          <w:highlight w:val="lightGray"/>
        </w:rPr>
        <w:t>1831 Diegem</w:t>
      </w:r>
    </w:p>
    <w:p w14:paraId="46538C25" w14:textId="1B1A86AC" w:rsidR="006A4369" w:rsidRPr="00DA3743" w:rsidRDefault="006A4369" w:rsidP="006902F7">
      <w:r>
        <w:rPr>
          <w:highlight w:val="lightGray"/>
        </w:rPr>
        <w:t>Il-Belġju</w:t>
      </w:r>
    </w:p>
    <w:p w14:paraId="56E833E9" w14:textId="77777777" w:rsidR="003507B3" w:rsidRPr="00DA3743" w:rsidRDefault="003507B3" w:rsidP="006902F7">
      <w:pPr>
        <w:suppressAutoHyphens/>
      </w:pPr>
    </w:p>
    <w:p w14:paraId="251C47F7" w14:textId="77777777" w:rsidR="003507B3" w:rsidRPr="00DA3743" w:rsidRDefault="003507B3" w:rsidP="006902F7">
      <w:pPr>
        <w:keepNext/>
        <w:suppressAutoHyphens/>
      </w:pPr>
      <w:r w:rsidRPr="00DA3743">
        <w:t>Għal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tagħrif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jogħġbok</w:t>
      </w:r>
      <w:r w:rsidRPr="00DA3743">
        <w:rPr>
          <w:spacing w:val="-3"/>
        </w:rPr>
        <w:t xml:space="preserve"> </w:t>
      </w:r>
      <w:r w:rsidRPr="00DA3743">
        <w:t>ikkuntattja</w:t>
      </w:r>
      <w:r w:rsidRPr="00DA3743">
        <w:rPr>
          <w:spacing w:val="-3"/>
        </w:rPr>
        <w:t xml:space="preserve"> </w:t>
      </w:r>
      <w:r w:rsidRPr="00DA3743">
        <w:t>lir-rappreżentant</w:t>
      </w:r>
      <w:r w:rsidRPr="00DA3743">
        <w:rPr>
          <w:spacing w:val="-4"/>
        </w:rPr>
        <w:t xml:space="preserve"> </w:t>
      </w:r>
      <w:r w:rsidRPr="00DA3743">
        <w:t>lokali</w:t>
      </w:r>
      <w:r w:rsidRPr="00DA3743">
        <w:rPr>
          <w:spacing w:val="-2"/>
        </w:rPr>
        <w:t xml:space="preserve"> </w:t>
      </w:r>
      <w:r w:rsidRPr="00DA3743">
        <w:t>tad-Detentur tal-Awtorizzazzjoni għat-Tqegħid fis-Suq:</w:t>
      </w:r>
    </w:p>
    <w:p w14:paraId="5FB1F215" w14:textId="77777777" w:rsidR="00AC0CB7" w:rsidRPr="00DA3743" w:rsidRDefault="00AC0CB7" w:rsidP="006902F7">
      <w:pPr>
        <w:keepNext/>
        <w:suppressAutoHyphens/>
      </w:pPr>
    </w:p>
    <w:tbl>
      <w:tblPr>
        <w:tblW w:w="9576" w:type="dxa"/>
        <w:tblInd w:w="-142" w:type="dxa"/>
        <w:tblLayout w:type="fixed"/>
        <w:tblLook w:val="04A0" w:firstRow="1" w:lastRow="0" w:firstColumn="1" w:lastColumn="0" w:noHBand="0" w:noVBand="1"/>
      </w:tblPr>
      <w:tblGrid>
        <w:gridCol w:w="4842"/>
        <w:gridCol w:w="4734"/>
      </w:tblGrid>
      <w:tr w:rsidR="006A4369" w:rsidRPr="00DA3743" w14:paraId="4A55B07C" w14:textId="77777777" w:rsidTr="00D7296D">
        <w:trPr>
          <w:cantSplit/>
          <w:trHeight w:val="57"/>
        </w:trPr>
        <w:tc>
          <w:tcPr>
            <w:tcW w:w="4842" w:type="dxa"/>
          </w:tcPr>
          <w:p w14:paraId="59029FC0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België/Belgique/Belgien</w:t>
            </w:r>
          </w:p>
          <w:p w14:paraId="54B766C9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s.a. Amgen n.v.</w:t>
            </w:r>
          </w:p>
          <w:p w14:paraId="1AEF054A" w14:textId="7B2B994F" w:rsidR="006A4369" w:rsidRPr="00DA3743" w:rsidRDefault="001660DD" w:rsidP="006902F7">
            <w:pPr>
              <w:adjustRightInd w:val="0"/>
              <w:snapToGrid w:val="0"/>
            </w:pPr>
            <w:r w:rsidRPr="00DA3743">
              <w:t>Tél/Tel</w:t>
            </w:r>
            <w:r w:rsidR="006A4369" w:rsidRPr="00DA3743">
              <w:t>: +32 (0)2 7752711</w:t>
            </w:r>
          </w:p>
          <w:p w14:paraId="5EAA9A4F" w14:textId="77777777" w:rsidR="006A4369" w:rsidRPr="00DA3743" w:rsidRDefault="006A4369" w:rsidP="006902F7">
            <w:pPr>
              <w:adjustRightInd w:val="0"/>
              <w:snapToGrid w:val="0"/>
            </w:pPr>
          </w:p>
        </w:tc>
        <w:tc>
          <w:tcPr>
            <w:tcW w:w="4734" w:type="dxa"/>
          </w:tcPr>
          <w:p w14:paraId="51EEABE7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Lietuva</w:t>
            </w:r>
          </w:p>
          <w:p w14:paraId="4C45A9A3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Switzerland AG Vilniaus filialas</w:t>
            </w:r>
          </w:p>
          <w:p w14:paraId="2789C18F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+370 5 219 7474</w:t>
            </w:r>
          </w:p>
          <w:p w14:paraId="6AD361A4" w14:textId="77777777" w:rsidR="006A4369" w:rsidRPr="00DA3743" w:rsidRDefault="006A4369" w:rsidP="006902F7">
            <w:pPr>
              <w:adjustRightInd w:val="0"/>
              <w:snapToGrid w:val="0"/>
            </w:pPr>
          </w:p>
        </w:tc>
      </w:tr>
      <w:tr w:rsidR="006A4369" w:rsidRPr="00DA3743" w14:paraId="4843D289" w14:textId="77777777" w:rsidTr="00D7296D">
        <w:trPr>
          <w:cantSplit/>
          <w:trHeight w:val="57"/>
        </w:trPr>
        <w:tc>
          <w:tcPr>
            <w:tcW w:w="4842" w:type="dxa"/>
          </w:tcPr>
          <w:p w14:paraId="54607211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България</w:t>
            </w:r>
          </w:p>
          <w:p w14:paraId="1304DB08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Амджен България ЕООД</w:t>
            </w:r>
          </w:p>
          <w:p w14:paraId="3C53881D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Тел.: +359 (0)2 424 7440</w:t>
            </w:r>
          </w:p>
          <w:p w14:paraId="6B99A1F1" w14:textId="77777777" w:rsidR="006A4369" w:rsidRPr="00DA3743" w:rsidRDefault="006A4369" w:rsidP="006902F7">
            <w:pPr>
              <w:adjustRightInd w:val="0"/>
              <w:snapToGrid w:val="0"/>
            </w:pPr>
          </w:p>
        </w:tc>
        <w:tc>
          <w:tcPr>
            <w:tcW w:w="4734" w:type="dxa"/>
          </w:tcPr>
          <w:p w14:paraId="7FE6797B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Luxembourg/Luxemburg</w:t>
            </w:r>
          </w:p>
          <w:p w14:paraId="47CF6948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s.a. Amgen</w:t>
            </w:r>
          </w:p>
          <w:p w14:paraId="7B06C3E6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Belgique/Belgien</w:t>
            </w:r>
          </w:p>
          <w:p w14:paraId="4D96391A" w14:textId="26AF987C" w:rsidR="006A4369" w:rsidRPr="00DA3743" w:rsidRDefault="001660DD" w:rsidP="006902F7">
            <w:pPr>
              <w:adjustRightInd w:val="0"/>
              <w:snapToGrid w:val="0"/>
            </w:pPr>
            <w:r w:rsidRPr="00DA3743">
              <w:t>Tél/Tel</w:t>
            </w:r>
            <w:r w:rsidR="006A4369" w:rsidRPr="00DA3743">
              <w:t>: +32 (0)2 7752711</w:t>
            </w:r>
          </w:p>
          <w:p w14:paraId="17197FAD" w14:textId="77777777" w:rsidR="006A4369" w:rsidRPr="00DA3743" w:rsidRDefault="006A4369" w:rsidP="006902F7">
            <w:pPr>
              <w:adjustRightInd w:val="0"/>
              <w:snapToGrid w:val="0"/>
              <w:rPr>
                <w:bCs/>
              </w:rPr>
            </w:pPr>
          </w:p>
        </w:tc>
      </w:tr>
      <w:tr w:rsidR="006A4369" w:rsidRPr="00DA3743" w14:paraId="685F757B" w14:textId="77777777" w:rsidTr="00D7296D">
        <w:trPr>
          <w:cantSplit/>
          <w:trHeight w:val="57"/>
        </w:trPr>
        <w:tc>
          <w:tcPr>
            <w:tcW w:w="4842" w:type="dxa"/>
          </w:tcPr>
          <w:p w14:paraId="6CF09E92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lastRenderedPageBreak/>
              <w:t>Česká republika</w:t>
            </w:r>
          </w:p>
          <w:p w14:paraId="660027D8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s.r.o.</w:t>
            </w:r>
          </w:p>
          <w:p w14:paraId="2F057D62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+420 221 773 500</w:t>
            </w:r>
          </w:p>
          <w:p w14:paraId="00A7F25F" w14:textId="77777777" w:rsidR="006A4369" w:rsidRPr="00DA3743" w:rsidRDefault="006A4369" w:rsidP="006902F7">
            <w:pPr>
              <w:adjustRightInd w:val="0"/>
              <w:snapToGrid w:val="0"/>
              <w:rPr>
                <w:bCs/>
              </w:rPr>
            </w:pPr>
          </w:p>
        </w:tc>
        <w:tc>
          <w:tcPr>
            <w:tcW w:w="4734" w:type="dxa"/>
          </w:tcPr>
          <w:p w14:paraId="4609CADA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Magyarország</w:t>
            </w:r>
          </w:p>
          <w:p w14:paraId="00B7EAB6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Kft.</w:t>
            </w:r>
          </w:p>
          <w:p w14:paraId="2AB3FB12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Tel.: +36 1 35 44 700</w:t>
            </w:r>
          </w:p>
          <w:p w14:paraId="55B3A8CC" w14:textId="77777777" w:rsidR="006A4369" w:rsidRPr="00DA3743" w:rsidRDefault="006A4369" w:rsidP="006902F7">
            <w:pPr>
              <w:adjustRightInd w:val="0"/>
              <w:snapToGrid w:val="0"/>
            </w:pPr>
          </w:p>
        </w:tc>
      </w:tr>
      <w:tr w:rsidR="006A4369" w:rsidRPr="00DA3743" w14:paraId="25D03CE5" w14:textId="77777777" w:rsidTr="00D7296D">
        <w:trPr>
          <w:cantSplit/>
          <w:trHeight w:val="57"/>
        </w:trPr>
        <w:tc>
          <w:tcPr>
            <w:tcW w:w="4842" w:type="dxa"/>
          </w:tcPr>
          <w:p w14:paraId="312AF043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Danmark</w:t>
            </w:r>
          </w:p>
          <w:p w14:paraId="5750087D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Amgen, filial af Amgen AB, Sverige</w:t>
            </w:r>
          </w:p>
          <w:p w14:paraId="34628E8F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Tlf.: +45 39617500</w:t>
            </w:r>
          </w:p>
          <w:p w14:paraId="4403D40C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szCs w:val="22"/>
                <w:lang w:val="mt-MT"/>
              </w:rPr>
            </w:pPr>
          </w:p>
        </w:tc>
        <w:tc>
          <w:tcPr>
            <w:tcW w:w="4734" w:type="dxa"/>
          </w:tcPr>
          <w:p w14:paraId="61EAB0DE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Malta</w:t>
            </w:r>
          </w:p>
          <w:p w14:paraId="03900CB1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S.r.l.</w:t>
            </w:r>
          </w:p>
          <w:p w14:paraId="4843A630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Italy</w:t>
            </w:r>
          </w:p>
          <w:p w14:paraId="664B48A4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+39 02 6241121</w:t>
            </w:r>
          </w:p>
          <w:p w14:paraId="712EA72C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b/>
                <w:szCs w:val="22"/>
                <w:lang w:val="mt-MT"/>
              </w:rPr>
            </w:pPr>
          </w:p>
        </w:tc>
      </w:tr>
      <w:tr w:rsidR="006A4369" w:rsidRPr="00DA3743" w14:paraId="748E44C1" w14:textId="77777777" w:rsidTr="00D7296D">
        <w:trPr>
          <w:cantSplit/>
          <w:trHeight w:val="57"/>
        </w:trPr>
        <w:tc>
          <w:tcPr>
            <w:tcW w:w="4842" w:type="dxa"/>
          </w:tcPr>
          <w:p w14:paraId="40BCE50C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Deutschland</w:t>
            </w:r>
          </w:p>
          <w:p w14:paraId="29ABDE9E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GmbH</w:t>
            </w:r>
          </w:p>
          <w:p w14:paraId="41882465" w14:textId="31E32D3F" w:rsidR="006A4369" w:rsidRPr="00DA3743" w:rsidRDefault="006A4369" w:rsidP="006902F7">
            <w:pPr>
              <w:adjustRightInd w:val="0"/>
              <w:snapToGrid w:val="0"/>
            </w:pPr>
            <w:r w:rsidRPr="00DA3743">
              <w:t>Tel: +49 89 1490960</w:t>
            </w:r>
          </w:p>
          <w:p w14:paraId="1EE91E18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b/>
                <w:szCs w:val="22"/>
                <w:lang w:val="mt-MT"/>
              </w:rPr>
            </w:pPr>
          </w:p>
        </w:tc>
        <w:tc>
          <w:tcPr>
            <w:tcW w:w="4734" w:type="dxa"/>
          </w:tcPr>
          <w:p w14:paraId="70344BAB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Nederland</w:t>
            </w:r>
          </w:p>
          <w:p w14:paraId="2147CDDE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B.V.</w:t>
            </w:r>
          </w:p>
          <w:p w14:paraId="5AB1831B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+31 (0)76 5732500</w:t>
            </w:r>
          </w:p>
          <w:p w14:paraId="66FF8B42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szCs w:val="22"/>
                <w:lang w:val="mt-MT"/>
              </w:rPr>
            </w:pPr>
          </w:p>
        </w:tc>
      </w:tr>
      <w:tr w:rsidR="006A4369" w:rsidRPr="00DA3743" w14:paraId="38384EEF" w14:textId="77777777" w:rsidTr="00D7296D">
        <w:trPr>
          <w:cantSplit/>
          <w:trHeight w:val="57"/>
        </w:trPr>
        <w:tc>
          <w:tcPr>
            <w:tcW w:w="4842" w:type="dxa"/>
          </w:tcPr>
          <w:p w14:paraId="10F0A1E4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Eesti</w:t>
            </w:r>
          </w:p>
          <w:p w14:paraId="7A7F7261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Switzerland AG Vilniaus filialas</w:t>
            </w:r>
          </w:p>
          <w:p w14:paraId="0653E92E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+372 586 09553</w:t>
            </w:r>
          </w:p>
          <w:p w14:paraId="5C253997" w14:textId="77777777" w:rsidR="006A4369" w:rsidRPr="00DA3743" w:rsidRDefault="006A4369" w:rsidP="006902F7">
            <w:pPr>
              <w:adjustRightInd w:val="0"/>
              <w:snapToGrid w:val="0"/>
              <w:rPr>
                <w:b/>
              </w:rPr>
            </w:pPr>
          </w:p>
        </w:tc>
        <w:tc>
          <w:tcPr>
            <w:tcW w:w="4734" w:type="dxa"/>
          </w:tcPr>
          <w:p w14:paraId="1B1F3252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Norge</w:t>
            </w:r>
          </w:p>
          <w:p w14:paraId="16DA2CD0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AB</w:t>
            </w:r>
          </w:p>
          <w:p w14:paraId="4AF5E3CE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Tlf: +47 23308000</w:t>
            </w:r>
          </w:p>
          <w:p w14:paraId="5631312C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szCs w:val="22"/>
                <w:lang w:val="mt-MT"/>
              </w:rPr>
            </w:pPr>
          </w:p>
        </w:tc>
      </w:tr>
      <w:tr w:rsidR="006A4369" w:rsidRPr="00DA3743" w14:paraId="70CC1AEB" w14:textId="77777777" w:rsidTr="00D7296D">
        <w:trPr>
          <w:cantSplit/>
          <w:trHeight w:val="57"/>
        </w:trPr>
        <w:tc>
          <w:tcPr>
            <w:tcW w:w="4842" w:type="dxa"/>
          </w:tcPr>
          <w:p w14:paraId="6338FA84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Ελλάδα</w:t>
            </w:r>
          </w:p>
          <w:p w14:paraId="1BEF9609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Ελλάς Φαρμακευτικά Ε.Π.Ε.</w:t>
            </w:r>
          </w:p>
          <w:p w14:paraId="515BA951" w14:textId="734B97A9" w:rsidR="006A4369" w:rsidRPr="00DA3743" w:rsidRDefault="006A4369" w:rsidP="006902F7">
            <w:pPr>
              <w:adjustRightInd w:val="0"/>
              <w:snapToGrid w:val="0"/>
            </w:pPr>
            <w:r w:rsidRPr="00DA3743">
              <w:t>Τηλ: +30 210 3447000</w:t>
            </w:r>
          </w:p>
          <w:p w14:paraId="447B5E4B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szCs w:val="22"/>
                <w:lang w:val="mt-MT"/>
              </w:rPr>
            </w:pPr>
          </w:p>
        </w:tc>
        <w:tc>
          <w:tcPr>
            <w:tcW w:w="4734" w:type="dxa"/>
          </w:tcPr>
          <w:p w14:paraId="4BDD433B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Österreich</w:t>
            </w:r>
          </w:p>
          <w:p w14:paraId="0268FC10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GmbH</w:t>
            </w:r>
          </w:p>
          <w:p w14:paraId="109AAC2F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+43 (0)1 50 217</w:t>
            </w:r>
          </w:p>
          <w:p w14:paraId="18CC4DA9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b/>
                <w:szCs w:val="22"/>
                <w:lang w:val="mt-MT"/>
              </w:rPr>
            </w:pPr>
          </w:p>
        </w:tc>
      </w:tr>
      <w:tr w:rsidR="006A4369" w:rsidRPr="00DA3743" w14:paraId="4A7EB11C" w14:textId="77777777" w:rsidTr="00D7296D">
        <w:trPr>
          <w:cantSplit/>
          <w:trHeight w:val="57"/>
        </w:trPr>
        <w:tc>
          <w:tcPr>
            <w:tcW w:w="4842" w:type="dxa"/>
          </w:tcPr>
          <w:p w14:paraId="613190FF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España</w:t>
            </w:r>
          </w:p>
          <w:p w14:paraId="45946891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S.A.</w:t>
            </w:r>
          </w:p>
          <w:p w14:paraId="697C6C06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+34 93 600 18 60</w:t>
            </w:r>
          </w:p>
          <w:p w14:paraId="65490ADA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bCs/>
                <w:szCs w:val="22"/>
                <w:lang w:val="mt-MT"/>
              </w:rPr>
            </w:pPr>
          </w:p>
        </w:tc>
        <w:tc>
          <w:tcPr>
            <w:tcW w:w="4734" w:type="dxa"/>
          </w:tcPr>
          <w:p w14:paraId="3E3243E2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Polska</w:t>
            </w:r>
          </w:p>
          <w:p w14:paraId="29630427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Biotechnologia Sp. z o.o.</w:t>
            </w:r>
          </w:p>
          <w:p w14:paraId="56A317D8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Tel.: +48 22 581 3000</w:t>
            </w:r>
          </w:p>
          <w:p w14:paraId="49D6A4D7" w14:textId="77777777" w:rsidR="006A4369" w:rsidRPr="00DA3743" w:rsidRDefault="006A4369" w:rsidP="006902F7">
            <w:pPr>
              <w:adjustRightInd w:val="0"/>
              <w:snapToGrid w:val="0"/>
            </w:pPr>
          </w:p>
        </w:tc>
      </w:tr>
      <w:tr w:rsidR="006A4369" w:rsidRPr="00DA3743" w14:paraId="0E7A8EFD" w14:textId="77777777" w:rsidTr="00D7296D">
        <w:trPr>
          <w:cantSplit/>
          <w:trHeight w:val="57"/>
        </w:trPr>
        <w:tc>
          <w:tcPr>
            <w:tcW w:w="4842" w:type="dxa"/>
          </w:tcPr>
          <w:p w14:paraId="795D5350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France</w:t>
            </w:r>
          </w:p>
          <w:p w14:paraId="0C522398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S.A.S.</w:t>
            </w:r>
          </w:p>
          <w:p w14:paraId="462C37B0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Tél: +33 (0)9 69 363 363</w:t>
            </w:r>
          </w:p>
          <w:p w14:paraId="296140FE" w14:textId="77777777" w:rsidR="006A4369" w:rsidRPr="00DA3743" w:rsidRDefault="006A4369" w:rsidP="006902F7">
            <w:pPr>
              <w:adjustRightInd w:val="0"/>
              <w:snapToGrid w:val="0"/>
              <w:rPr>
                <w:b/>
              </w:rPr>
            </w:pPr>
          </w:p>
        </w:tc>
        <w:tc>
          <w:tcPr>
            <w:tcW w:w="4734" w:type="dxa"/>
          </w:tcPr>
          <w:p w14:paraId="130712E3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Portugal</w:t>
            </w:r>
          </w:p>
          <w:p w14:paraId="116C544D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Biofarmacêutica, Lda.</w:t>
            </w:r>
          </w:p>
          <w:p w14:paraId="03EACC8B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+351 21 4220606</w:t>
            </w:r>
          </w:p>
          <w:p w14:paraId="61B5974F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szCs w:val="22"/>
                <w:lang w:val="mt-MT"/>
              </w:rPr>
            </w:pPr>
          </w:p>
        </w:tc>
      </w:tr>
      <w:tr w:rsidR="006A4369" w:rsidRPr="00DA3743" w14:paraId="5B5BFC4C" w14:textId="77777777" w:rsidTr="00D7296D">
        <w:trPr>
          <w:cantSplit/>
          <w:trHeight w:val="57"/>
        </w:trPr>
        <w:tc>
          <w:tcPr>
            <w:tcW w:w="4842" w:type="dxa"/>
          </w:tcPr>
          <w:p w14:paraId="0ECC38DC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Hrvatska</w:t>
            </w:r>
          </w:p>
          <w:p w14:paraId="4BAE0532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d.o.o.</w:t>
            </w:r>
          </w:p>
          <w:p w14:paraId="6E0A2E9F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+385 (0)1 562 57 20</w:t>
            </w:r>
          </w:p>
          <w:p w14:paraId="17AB7357" w14:textId="77777777" w:rsidR="006A4369" w:rsidRPr="00DA3743" w:rsidRDefault="006A4369" w:rsidP="006902F7">
            <w:pPr>
              <w:adjustRightInd w:val="0"/>
              <w:snapToGrid w:val="0"/>
            </w:pPr>
          </w:p>
        </w:tc>
        <w:tc>
          <w:tcPr>
            <w:tcW w:w="4734" w:type="dxa"/>
          </w:tcPr>
          <w:p w14:paraId="27748189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România</w:t>
            </w:r>
          </w:p>
          <w:p w14:paraId="3B9A2FB3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România SRL</w:t>
            </w:r>
          </w:p>
          <w:p w14:paraId="2524B215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+4021 527 3000</w:t>
            </w:r>
          </w:p>
          <w:p w14:paraId="0BD0911F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szCs w:val="22"/>
                <w:lang w:val="mt-MT"/>
              </w:rPr>
            </w:pPr>
          </w:p>
        </w:tc>
      </w:tr>
      <w:tr w:rsidR="006A4369" w:rsidRPr="00DA3743" w14:paraId="717C24F3" w14:textId="77777777" w:rsidTr="00D7296D">
        <w:trPr>
          <w:cantSplit/>
          <w:trHeight w:val="57"/>
        </w:trPr>
        <w:tc>
          <w:tcPr>
            <w:tcW w:w="4842" w:type="dxa"/>
          </w:tcPr>
          <w:p w14:paraId="72EAC5A0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Ireland</w:t>
            </w:r>
          </w:p>
          <w:p w14:paraId="33AC790C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Ireland Limited</w:t>
            </w:r>
          </w:p>
          <w:p w14:paraId="7AAC86D1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+353 1 8527400</w:t>
            </w:r>
          </w:p>
          <w:p w14:paraId="47BCE860" w14:textId="77777777" w:rsidR="006A4369" w:rsidRPr="00DA3743" w:rsidRDefault="006A4369" w:rsidP="006902F7">
            <w:pPr>
              <w:adjustRightInd w:val="0"/>
              <w:snapToGrid w:val="0"/>
            </w:pPr>
          </w:p>
        </w:tc>
        <w:tc>
          <w:tcPr>
            <w:tcW w:w="4734" w:type="dxa"/>
          </w:tcPr>
          <w:p w14:paraId="352B8CCF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Slovenija</w:t>
            </w:r>
          </w:p>
          <w:p w14:paraId="62C5A42F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zdravila d.o.o.</w:t>
            </w:r>
          </w:p>
          <w:p w14:paraId="533887C0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+386 (0)1 585 1767</w:t>
            </w:r>
          </w:p>
          <w:p w14:paraId="3ABCA113" w14:textId="77777777" w:rsidR="006A4369" w:rsidRPr="00DA3743" w:rsidRDefault="006A4369" w:rsidP="006902F7">
            <w:pPr>
              <w:adjustRightInd w:val="0"/>
              <w:snapToGrid w:val="0"/>
            </w:pPr>
          </w:p>
        </w:tc>
      </w:tr>
      <w:tr w:rsidR="006A4369" w:rsidRPr="00DA3743" w14:paraId="7FAE2704" w14:textId="77777777" w:rsidTr="00D7296D">
        <w:trPr>
          <w:cantSplit/>
          <w:trHeight w:val="57"/>
        </w:trPr>
        <w:tc>
          <w:tcPr>
            <w:tcW w:w="4842" w:type="dxa"/>
          </w:tcPr>
          <w:p w14:paraId="42A27052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Ísland</w:t>
            </w:r>
          </w:p>
          <w:p w14:paraId="6CBBBEF2" w14:textId="5DF79474" w:rsidR="006A4369" w:rsidRPr="00DA3743" w:rsidRDefault="006A4369" w:rsidP="006902F7">
            <w:pPr>
              <w:adjustRightInd w:val="0"/>
              <w:snapToGrid w:val="0"/>
            </w:pPr>
            <w:r w:rsidRPr="00DA3743">
              <w:t>Vistor</w:t>
            </w:r>
          </w:p>
          <w:p w14:paraId="79993CDA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Sími: +354 535 7000</w:t>
            </w:r>
          </w:p>
          <w:p w14:paraId="06C0699D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b/>
                <w:bCs/>
                <w:szCs w:val="22"/>
                <w:lang w:val="mt-MT"/>
              </w:rPr>
            </w:pPr>
          </w:p>
        </w:tc>
        <w:tc>
          <w:tcPr>
            <w:tcW w:w="4734" w:type="dxa"/>
          </w:tcPr>
          <w:p w14:paraId="1EA06D9A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Slovenská republika</w:t>
            </w:r>
          </w:p>
          <w:p w14:paraId="0B995DF4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Slovakia s.r.o.</w:t>
            </w:r>
          </w:p>
          <w:p w14:paraId="15B6052D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+421 2 321 114 49</w:t>
            </w:r>
          </w:p>
          <w:p w14:paraId="02F15748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szCs w:val="22"/>
                <w:lang w:val="mt-MT"/>
              </w:rPr>
            </w:pPr>
          </w:p>
        </w:tc>
      </w:tr>
      <w:tr w:rsidR="006A4369" w:rsidRPr="00DA3743" w14:paraId="32EBF360" w14:textId="77777777" w:rsidTr="00D7296D">
        <w:trPr>
          <w:cantSplit/>
          <w:trHeight w:val="57"/>
        </w:trPr>
        <w:tc>
          <w:tcPr>
            <w:tcW w:w="4842" w:type="dxa"/>
          </w:tcPr>
          <w:p w14:paraId="571BB7B2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Italia</w:t>
            </w:r>
          </w:p>
          <w:p w14:paraId="5D630027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S.r.l.</w:t>
            </w:r>
          </w:p>
          <w:p w14:paraId="3A09C5DD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+39 02 6241121</w:t>
            </w:r>
          </w:p>
          <w:p w14:paraId="23F88621" w14:textId="77777777" w:rsidR="006A4369" w:rsidRPr="00DA3743" w:rsidRDefault="006A4369" w:rsidP="006902F7">
            <w:pPr>
              <w:adjustRightInd w:val="0"/>
              <w:snapToGrid w:val="0"/>
            </w:pPr>
          </w:p>
        </w:tc>
        <w:tc>
          <w:tcPr>
            <w:tcW w:w="4734" w:type="dxa"/>
          </w:tcPr>
          <w:p w14:paraId="103E6779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Suomi/Finland</w:t>
            </w:r>
          </w:p>
          <w:p w14:paraId="45144B5F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AB, sivuliike Suomessa/Amgen AB, filial i Finland</w:t>
            </w:r>
          </w:p>
          <w:p w14:paraId="369C611E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Puh/Tel: +358 (0)9 54900500</w:t>
            </w:r>
          </w:p>
          <w:p w14:paraId="28467B11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b/>
                <w:szCs w:val="22"/>
                <w:lang w:val="mt-MT"/>
              </w:rPr>
            </w:pPr>
          </w:p>
        </w:tc>
      </w:tr>
      <w:tr w:rsidR="006A4369" w:rsidRPr="00DA3743" w14:paraId="30907072" w14:textId="77777777" w:rsidTr="00D7296D">
        <w:trPr>
          <w:cantSplit/>
          <w:trHeight w:val="57"/>
        </w:trPr>
        <w:tc>
          <w:tcPr>
            <w:tcW w:w="4842" w:type="dxa"/>
          </w:tcPr>
          <w:p w14:paraId="20E46632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Kύπρος</w:t>
            </w:r>
          </w:p>
          <w:p w14:paraId="7531481B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C.A. Papaellinas Ltd</w:t>
            </w:r>
          </w:p>
          <w:p w14:paraId="7EA819A2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Τηλ: +357 22741 741</w:t>
            </w:r>
          </w:p>
          <w:p w14:paraId="11EC565D" w14:textId="77777777" w:rsidR="006A4369" w:rsidRPr="00DA3743" w:rsidRDefault="006A4369" w:rsidP="006902F7">
            <w:pPr>
              <w:adjustRightInd w:val="0"/>
              <w:snapToGrid w:val="0"/>
            </w:pPr>
          </w:p>
        </w:tc>
        <w:tc>
          <w:tcPr>
            <w:tcW w:w="4734" w:type="dxa"/>
          </w:tcPr>
          <w:p w14:paraId="32B9E0AA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Sverige</w:t>
            </w:r>
          </w:p>
          <w:p w14:paraId="1FEC9A0C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AB</w:t>
            </w:r>
          </w:p>
          <w:p w14:paraId="52DE925A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+46 (0)8 6951100</w:t>
            </w:r>
          </w:p>
          <w:p w14:paraId="3FA17849" w14:textId="77777777" w:rsidR="006A4369" w:rsidRPr="00DA3743" w:rsidRDefault="006A4369" w:rsidP="006902F7">
            <w:pPr>
              <w:pStyle w:val="lbltxt"/>
              <w:adjustRightInd w:val="0"/>
              <w:snapToGrid w:val="0"/>
              <w:ind w:left="0" w:firstLine="0"/>
              <w:rPr>
                <w:bCs/>
                <w:szCs w:val="22"/>
                <w:lang w:val="mt-MT"/>
              </w:rPr>
            </w:pPr>
          </w:p>
        </w:tc>
      </w:tr>
      <w:tr w:rsidR="006A4369" w:rsidRPr="00DA3743" w14:paraId="06E08046" w14:textId="77777777" w:rsidTr="00D7296D">
        <w:trPr>
          <w:cantSplit/>
          <w:trHeight w:val="57"/>
        </w:trPr>
        <w:tc>
          <w:tcPr>
            <w:tcW w:w="4842" w:type="dxa"/>
          </w:tcPr>
          <w:p w14:paraId="30369CC8" w14:textId="77777777" w:rsidR="006A4369" w:rsidRPr="00DA3743" w:rsidRDefault="006A4369" w:rsidP="006902F7">
            <w:pPr>
              <w:adjustRightInd w:val="0"/>
              <w:snapToGrid w:val="0"/>
              <w:rPr>
                <w:b/>
                <w:bCs/>
              </w:rPr>
            </w:pPr>
            <w:r w:rsidRPr="00DA3743">
              <w:rPr>
                <w:b/>
                <w:bCs/>
              </w:rPr>
              <w:t>Latvija</w:t>
            </w:r>
          </w:p>
          <w:p w14:paraId="3A29768E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Amgen Switzerland AG Rīgas filiāle</w:t>
            </w:r>
          </w:p>
          <w:p w14:paraId="63B5ED84" w14:textId="77777777" w:rsidR="006A4369" w:rsidRPr="00DA3743" w:rsidRDefault="006A4369" w:rsidP="006902F7">
            <w:pPr>
              <w:adjustRightInd w:val="0"/>
              <w:snapToGrid w:val="0"/>
            </w:pPr>
            <w:r w:rsidRPr="00DA3743">
              <w:t>Tel: +371 257 25888</w:t>
            </w:r>
          </w:p>
          <w:p w14:paraId="5565C92D" w14:textId="77777777" w:rsidR="006A4369" w:rsidRPr="00DA3743" w:rsidRDefault="006A4369" w:rsidP="006902F7">
            <w:pPr>
              <w:adjustRightInd w:val="0"/>
              <w:snapToGrid w:val="0"/>
              <w:rPr>
                <w:b/>
              </w:rPr>
            </w:pPr>
          </w:p>
        </w:tc>
        <w:tc>
          <w:tcPr>
            <w:tcW w:w="4734" w:type="dxa"/>
          </w:tcPr>
          <w:p w14:paraId="3CE3B696" w14:textId="77777777" w:rsidR="006A4369" w:rsidRPr="00DA3743" w:rsidRDefault="006A4369" w:rsidP="006902F7">
            <w:pPr>
              <w:adjustRightInd w:val="0"/>
              <w:snapToGrid w:val="0"/>
              <w:rPr>
                <w:bCs/>
              </w:rPr>
            </w:pPr>
          </w:p>
        </w:tc>
      </w:tr>
    </w:tbl>
    <w:p w14:paraId="4D835BFD" w14:textId="77777777" w:rsidR="003507B3" w:rsidRPr="00DA3743" w:rsidRDefault="003507B3" w:rsidP="006902F7">
      <w:pPr>
        <w:suppressAutoHyphens/>
      </w:pPr>
    </w:p>
    <w:p w14:paraId="436CDCF1" w14:textId="77777777" w:rsidR="003507B3" w:rsidRPr="00DA3743" w:rsidRDefault="003507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lastRenderedPageBreak/>
        <w:t>Dan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il-fuljett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kien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rivedut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l-aħħar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  <w:spacing w:val="-5"/>
        </w:rPr>
        <w:t>f’</w:t>
      </w:r>
    </w:p>
    <w:p w14:paraId="4264CFD5" w14:textId="77777777" w:rsidR="003507B3" w:rsidRPr="00DA3743" w:rsidRDefault="003507B3" w:rsidP="006902F7">
      <w:pPr>
        <w:keepNext/>
        <w:suppressAutoHyphens/>
        <w:rPr>
          <w:bCs/>
        </w:rPr>
      </w:pPr>
    </w:p>
    <w:p w14:paraId="13BCD110" w14:textId="43A7BD3C" w:rsidR="006A4369" w:rsidRPr="00DA3743" w:rsidRDefault="006A4369" w:rsidP="006902F7">
      <w:pPr>
        <w:keepNext/>
        <w:suppressAutoHyphens/>
        <w:rPr>
          <w:b/>
        </w:rPr>
      </w:pPr>
      <w:r w:rsidRPr="00DA3743">
        <w:rPr>
          <w:b/>
        </w:rPr>
        <w:t>Sorsi oħra ta’ informazzjoni</w:t>
      </w:r>
    </w:p>
    <w:p w14:paraId="05B628CF" w14:textId="77777777" w:rsidR="006A4369" w:rsidRPr="00DA3743" w:rsidRDefault="006A4369" w:rsidP="006902F7">
      <w:pPr>
        <w:keepNext/>
        <w:suppressAutoHyphens/>
        <w:rPr>
          <w:bCs/>
        </w:rPr>
      </w:pPr>
    </w:p>
    <w:p w14:paraId="308606C1" w14:textId="36061D11" w:rsidR="003507B3" w:rsidRPr="00DA3743" w:rsidRDefault="003507B3" w:rsidP="006902F7">
      <w:pPr>
        <w:suppressAutoHyphens/>
      </w:pPr>
      <w:r w:rsidRPr="00DA3743">
        <w:t>Informazzjoni</w:t>
      </w:r>
      <w:r w:rsidRPr="00DA3743">
        <w:rPr>
          <w:spacing w:val="-3"/>
        </w:rPr>
        <w:t xml:space="preserve"> </w:t>
      </w:r>
      <w:r w:rsidR="00972F68" w:rsidRPr="00DA3743">
        <w:rPr>
          <w:spacing w:val="-3"/>
        </w:rPr>
        <w:t>d</w:t>
      </w:r>
      <w:r w:rsidRPr="00DA3743">
        <w:t>dettaljata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tinsab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is-sit</w:t>
      </w:r>
      <w:r w:rsidRPr="00DA3743">
        <w:rPr>
          <w:spacing w:val="-2"/>
        </w:rPr>
        <w:t xml:space="preserve"> </w:t>
      </w:r>
      <w:r w:rsidRPr="00DA3743">
        <w:t>elettroniku</w:t>
      </w:r>
      <w:r w:rsidRPr="00DA3743">
        <w:rPr>
          <w:spacing w:val="-2"/>
        </w:rPr>
        <w:t xml:space="preserve"> </w:t>
      </w:r>
      <w:r w:rsidRPr="00DA3743">
        <w:t>tal-Aġenzija</w:t>
      </w:r>
      <w:r w:rsidRPr="00DA3743">
        <w:rPr>
          <w:spacing w:val="-2"/>
        </w:rPr>
        <w:t xml:space="preserve"> </w:t>
      </w:r>
      <w:r w:rsidRPr="00DA3743">
        <w:t>Ewropea</w:t>
      </w:r>
      <w:r w:rsidRPr="00DA3743">
        <w:rPr>
          <w:spacing w:val="-3"/>
        </w:rPr>
        <w:t xml:space="preserve"> </w:t>
      </w:r>
      <w:r w:rsidRPr="00DA3743">
        <w:t>għall</w:t>
      </w:r>
      <w:r w:rsidR="00AD4EBD" w:rsidRPr="00DA3743">
        <w:noBreakHyphen/>
      </w:r>
      <w:r w:rsidRPr="00DA3743">
        <w:t xml:space="preserve">Mediċini </w:t>
      </w:r>
      <w:hyperlink r:id="rId32">
        <w:hyperlink r:id="rId33" w:history="1">
          <w:r w:rsidR="00160171" w:rsidRPr="00DA3743">
            <w:rPr>
              <w:rStyle w:val="Hyperlink"/>
            </w:rPr>
            <w:t>https://www.ema.europa.eu</w:t>
          </w:r>
        </w:hyperlink>
        <w:r w:rsidRPr="00DA3743">
          <w:t>.</w:t>
        </w:r>
      </w:hyperlink>
    </w:p>
    <w:p w14:paraId="4F0231A7" w14:textId="77777777" w:rsidR="006A4369" w:rsidRPr="00DA3743" w:rsidRDefault="006A4369" w:rsidP="006902F7">
      <w:pPr>
        <w:rPr>
          <w:b/>
          <w:bCs/>
        </w:rPr>
      </w:pPr>
    </w:p>
    <w:p w14:paraId="20C1A3D0" w14:textId="5DA940AF" w:rsidR="004C7D71" w:rsidRPr="00A50D07" w:rsidRDefault="004C7D71" w:rsidP="007D7B5F">
      <w:pPr>
        <w:suppressAutoHyphens/>
      </w:pPr>
      <w:r w:rsidRPr="00A50D07">
        <w:t>------------------------------------------------------------------------------------------------</w:t>
      </w:r>
      <w:r w:rsidRPr="00A50D07">
        <w:rPr>
          <w:spacing w:val="1"/>
        </w:rPr>
        <w:t>-</w:t>
      </w:r>
      <w:r w:rsidRPr="00A50D07">
        <w:t>-------</w:t>
      </w:r>
      <w:r w:rsidRPr="00A50D07">
        <w:rPr>
          <w:spacing w:val="1"/>
        </w:rPr>
        <w:t>-</w:t>
      </w:r>
      <w:r w:rsidRPr="00A50D07">
        <w:t>-----------------</w:t>
      </w:r>
    </w:p>
    <w:p w14:paraId="1387C7F5" w14:textId="77777777" w:rsidR="004C7D71" w:rsidRDefault="004C7D71" w:rsidP="007D7B5F">
      <w:pPr>
        <w:suppressAutoHyphens/>
        <w:rPr>
          <w:b/>
          <w:bCs/>
        </w:rPr>
      </w:pPr>
    </w:p>
    <w:p w14:paraId="15A0A96D" w14:textId="22FB60EA" w:rsidR="005150C9" w:rsidRPr="00DA3743" w:rsidRDefault="005150C9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Istruzzjonijiet dwar </w:t>
      </w:r>
      <w:r w:rsidR="006A4369" w:rsidRPr="00DA3743">
        <w:rPr>
          <w:b/>
          <w:bCs/>
        </w:rPr>
        <w:t>l-użu</w:t>
      </w:r>
    </w:p>
    <w:p w14:paraId="042430DE" w14:textId="77777777" w:rsidR="005150C9" w:rsidRPr="00DA3743" w:rsidRDefault="005150C9" w:rsidP="006902F7">
      <w:pPr>
        <w:keepNext/>
        <w:suppressAutoHyphens/>
        <w:rPr>
          <w:b/>
          <w:bCs/>
        </w:rPr>
      </w:pPr>
    </w:p>
    <w:p w14:paraId="0D06AB57" w14:textId="613583F3" w:rsidR="005C0056" w:rsidRPr="00DA3743" w:rsidRDefault="005C0056" w:rsidP="006902F7">
      <w:pPr>
        <w:suppressAutoHyphens/>
      </w:pPr>
      <w:r w:rsidRPr="00DA3743">
        <w:t>Fil-bidu tal-kura, persuna professjonista fil-qasam mediku li tieħu ħsieb il-kura ta’ saħħtek se tgħinek</w:t>
      </w:r>
      <w:r w:rsidR="00AD4EBD" w:rsidRPr="00DA3743">
        <w:t xml:space="preserve"> </w:t>
      </w:r>
      <w:r w:rsidRPr="00DA3743">
        <w:t>għall-ewwel injezzjoni tiegħek. Madankollu, int u t-tabib tiegħek tistgħu tiddeċiedu li inti tista’ tinjetta</w:t>
      </w:r>
      <w:r w:rsidR="00AD4EBD" w:rsidRPr="00DA3743">
        <w:t xml:space="preserve"> </w:t>
      </w:r>
      <w:r w:rsidR="00332AF3" w:rsidRPr="00DA3743">
        <w:t>WEZENLA</w:t>
      </w:r>
      <w:r w:rsidRPr="00DA3743">
        <w:t xml:space="preserve"> lilek innifsek. Jekk dan iseħħ, inti tieħu taħriġ dwar kif tinjetta </w:t>
      </w:r>
      <w:r w:rsidR="00332AF3" w:rsidRPr="00DA3743">
        <w:t>WEZENLA</w:t>
      </w:r>
      <w:r w:rsidRPr="00DA3743">
        <w:t>. Kellem lit-tabib tiegħek</w:t>
      </w:r>
      <w:r w:rsidR="00AD4EBD" w:rsidRPr="00DA3743">
        <w:t xml:space="preserve"> </w:t>
      </w:r>
      <w:r w:rsidRPr="00DA3743">
        <w:t>jekk għandek xi mistoqsijiet dwar kif tagħti l-injezzjoni lilek innifsek.</w:t>
      </w:r>
    </w:p>
    <w:p w14:paraId="53E7E2AD" w14:textId="5F95CAE0" w:rsidR="005C0056" w:rsidRPr="00DA3743" w:rsidRDefault="005C0056" w:rsidP="006902F7">
      <w:pPr>
        <w:numPr>
          <w:ilvl w:val="1"/>
          <w:numId w:val="63"/>
        </w:numPr>
        <w:suppressAutoHyphens/>
        <w:ind w:left="567" w:hanging="567"/>
      </w:pPr>
      <w:r w:rsidRPr="00DA3743">
        <w:t xml:space="preserve">Tħallatx </w:t>
      </w:r>
      <w:r w:rsidR="00332AF3" w:rsidRPr="00DA3743">
        <w:t>WEZENLA</w:t>
      </w:r>
      <w:r w:rsidRPr="00DA3743">
        <w:t xml:space="preserve"> ma’ likwidi oħra għall-injezzjoni</w:t>
      </w:r>
    </w:p>
    <w:p w14:paraId="693B40BD" w14:textId="01F9DF3C" w:rsidR="005C0056" w:rsidRPr="00DA3743" w:rsidRDefault="005C0056" w:rsidP="006902F7">
      <w:pPr>
        <w:numPr>
          <w:ilvl w:val="1"/>
          <w:numId w:val="63"/>
        </w:numPr>
        <w:suppressAutoHyphens/>
        <w:ind w:left="567" w:hanging="567"/>
      </w:pPr>
      <w:r w:rsidRPr="00DA3743">
        <w:t>Tħawwadx il-</w:t>
      </w:r>
      <w:r w:rsidR="00C00E3F" w:rsidRPr="00DA3743">
        <w:t xml:space="preserve">kunjett </w:t>
      </w:r>
      <w:r w:rsidRPr="00DA3743">
        <w:t xml:space="preserve">ta’ </w:t>
      </w:r>
      <w:r w:rsidR="00332AF3" w:rsidRPr="00DA3743">
        <w:t>WEZENLA</w:t>
      </w:r>
      <w:r w:rsidRPr="00DA3743">
        <w:t>. Dan għaliex jekk il-mediċina tiġi mħawwda bil-qawwa tista’ ssirilha ħsara. Tużax il-mediċina jekk tkun ġiet imħawda bil-qawwa.</w:t>
      </w:r>
    </w:p>
    <w:p w14:paraId="36C6D5B8" w14:textId="77777777" w:rsidR="008D3B74" w:rsidRPr="00DA3743" w:rsidRDefault="008D3B74" w:rsidP="006902F7">
      <w:pPr>
        <w:suppressAutoHyphens/>
      </w:pPr>
    </w:p>
    <w:p w14:paraId="212F81DC" w14:textId="69F5A8CE" w:rsidR="005C0056" w:rsidRPr="00DA3743" w:rsidRDefault="004E04B3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1.</w:t>
      </w:r>
      <w:r w:rsidR="005C0056" w:rsidRPr="00DA3743">
        <w:rPr>
          <w:b/>
          <w:bCs/>
        </w:rPr>
        <w:t xml:space="preserve"> Iċċekkja n-numru ta’ </w:t>
      </w:r>
      <w:r w:rsidR="00C00E3F" w:rsidRPr="00DA3743">
        <w:rPr>
          <w:b/>
          <w:bCs/>
        </w:rPr>
        <w:t xml:space="preserve">kunjetti </w:t>
      </w:r>
      <w:r w:rsidR="005C0056" w:rsidRPr="00DA3743">
        <w:rPr>
          <w:b/>
          <w:bCs/>
        </w:rPr>
        <w:t>u pprepara l-oġġetti li għandek bżonn:</w:t>
      </w:r>
    </w:p>
    <w:p w14:paraId="5F36F437" w14:textId="77777777" w:rsidR="002C0110" w:rsidRPr="00DA3743" w:rsidRDefault="002C0110" w:rsidP="006902F7">
      <w:pPr>
        <w:suppressAutoHyphens/>
      </w:pPr>
    </w:p>
    <w:p w14:paraId="22819883" w14:textId="63FB9390" w:rsidR="005C0056" w:rsidRPr="00DA3743" w:rsidRDefault="005C0056" w:rsidP="006902F7">
      <w:pPr>
        <w:suppressAutoHyphens/>
      </w:pPr>
      <w:r w:rsidRPr="00DA3743">
        <w:t>Oħroġ il-fjala(i) minn ġol-friġġ. Ħalli l-</w:t>
      </w:r>
      <w:r w:rsidR="00C00E3F" w:rsidRPr="00DA3743">
        <w:t xml:space="preserve">kunjett joqgħod </w:t>
      </w:r>
      <w:r w:rsidRPr="00DA3743">
        <w:t>għal madwar nofs siegħa. Dan iġiegħel il</w:t>
      </w:r>
      <w:r w:rsidR="00DB4522" w:rsidRPr="00DA3743">
        <w:t>-</w:t>
      </w:r>
      <w:r w:rsidRPr="00DA3743">
        <w:t>likwidu</w:t>
      </w:r>
      <w:r w:rsidR="00AD4EBD" w:rsidRPr="00DA3743">
        <w:t xml:space="preserve"> </w:t>
      </w:r>
      <w:r w:rsidRPr="00DA3743">
        <w:t>jilħaq temperatura komda għall-injezzjoni (temperatura tal-kamra).</w:t>
      </w:r>
    </w:p>
    <w:p w14:paraId="731248C5" w14:textId="77777777" w:rsidR="004E04B3" w:rsidRPr="00DA3743" w:rsidRDefault="004E04B3" w:rsidP="006902F7">
      <w:pPr>
        <w:suppressAutoHyphens/>
      </w:pPr>
    </w:p>
    <w:p w14:paraId="60C4A052" w14:textId="4558FA3E" w:rsidR="005C0056" w:rsidRPr="00DA3743" w:rsidRDefault="005C0056" w:rsidP="006902F7">
      <w:pPr>
        <w:keepNext/>
        <w:suppressAutoHyphens/>
      </w:pPr>
      <w:r w:rsidRPr="00DA3743">
        <w:t>Iċċekkja l-</w:t>
      </w:r>
      <w:r w:rsidR="00C00E3F" w:rsidRPr="00DA3743">
        <w:t>kunjett</w:t>
      </w:r>
      <w:r w:rsidRPr="00DA3743">
        <w:t>(i) biex tiżgura</w:t>
      </w:r>
    </w:p>
    <w:p w14:paraId="7247559C" w14:textId="0184EAD4" w:rsidR="005C0056" w:rsidRPr="00DA3743" w:rsidRDefault="005C0056" w:rsidP="006902F7">
      <w:pPr>
        <w:numPr>
          <w:ilvl w:val="1"/>
          <w:numId w:val="64"/>
        </w:numPr>
        <w:suppressAutoHyphens/>
        <w:ind w:left="567" w:hanging="567"/>
      </w:pPr>
      <w:r w:rsidRPr="00DA3743">
        <w:t xml:space="preserve">li n-numru ta’ </w:t>
      </w:r>
      <w:r w:rsidR="00C00E3F" w:rsidRPr="00DA3743">
        <w:t xml:space="preserve">kunjetti </w:t>
      </w:r>
      <w:r w:rsidRPr="00DA3743">
        <w:t>huwa tajjeb u li l-qawwa tad-doża hija tajba</w:t>
      </w:r>
    </w:p>
    <w:p w14:paraId="28D8C932" w14:textId="14171917" w:rsidR="005C0056" w:rsidRPr="00DA3743" w:rsidRDefault="00AC0CB7" w:rsidP="006902F7">
      <w:pPr>
        <w:suppressAutoHyphens/>
        <w:ind w:left="1134" w:hanging="567"/>
      </w:pPr>
      <w:r w:rsidRPr="00DA3743">
        <w:t>-</w:t>
      </w:r>
      <w:r w:rsidR="004E04B3" w:rsidRPr="00DA3743">
        <w:tab/>
      </w:r>
      <w:r w:rsidR="005C0056" w:rsidRPr="00DA3743">
        <w:t>Jekk id-doża tiegħek hija ta’ 45</w:t>
      </w:r>
      <w:r w:rsidR="004E04B3" w:rsidRPr="00DA3743">
        <w:t> </w:t>
      </w:r>
      <w:r w:rsidR="005C0056" w:rsidRPr="00DA3743">
        <w:t xml:space="preserve">mg jew inqas, inti se jkollok </w:t>
      </w:r>
      <w:r w:rsidR="00C00E3F" w:rsidRPr="00DA3743">
        <w:t xml:space="preserve">kunjett wieħed </w:t>
      </w:r>
      <w:r w:rsidR="005C0056" w:rsidRPr="00DA3743">
        <w:t>ta’ 45</w:t>
      </w:r>
      <w:r w:rsidR="004E04B3" w:rsidRPr="00DA3743">
        <w:t> </w:t>
      </w:r>
      <w:r w:rsidR="005C0056" w:rsidRPr="00DA3743">
        <w:t>mg</w:t>
      </w:r>
      <w:r w:rsidR="004E04B3" w:rsidRPr="00DA3743">
        <w:t xml:space="preserve"> </w:t>
      </w:r>
      <w:r w:rsidR="00332AF3" w:rsidRPr="00DA3743">
        <w:t>WEZENLA</w:t>
      </w:r>
    </w:p>
    <w:p w14:paraId="40A60BF9" w14:textId="675E1789" w:rsidR="005C0056" w:rsidRPr="00DA3743" w:rsidRDefault="00AC0CB7" w:rsidP="006902F7">
      <w:pPr>
        <w:suppressAutoHyphens/>
        <w:ind w:left="1134" w:hanging="567"/>
      </w:pPr>
      <w:r w:rsidRPr="00DA3743">
        <w:t>-</w:t>
      </w:r>
      <w:r w:rsidR="004E04B3" w:rsidRPr="00DA3743">
        <w:tab/>
      </w:r>
      <w:r w:rsidR="005C0056" w:rsidRPr="00DA3743">
        <w:t>Jekk id-doża tiegħek hija ta’ 90</w:t>
      </w:r>
      <w:r w:rsidR="004E04B3" w:rsidRPr="00DA3743">
        <w:t> </w:t>
      </w:r>
      <w:r w:rsidR="005C0056" w:rsidRPr="00DA3743">
        <w:t xml:space="preserve">mg inti se jkollok żewġ </w:t>
      </w:r>
      <w:r w:rsidR="00C00E3F" w:rsidRPr="00DA3743">
        <w:t xml:space="preserve">kunjetti </w:t>
      </w:r>
      <w:r w:rsidR="005C0056" w:rsidRPr="00DA3743">
        <w:t xml:space="preserve">ta’ </w:t>
      </w:r>
      <w:r w:rsidR="00332AF3" w:rsidRPr="00DA3743">
        <w:t>WEZENLA</w:t>
      </w:r>
      <w:r w:rsidR="005C0056" w:rsidRPr="00DA3743">
        <w:t xml:space="preserve"> ta’ 45</w:t>
      </w:r>
      <w:r w:rsidR="004E04B3" w:rsidRPr="00DA3743">
        <w:t> </w:t>
      </w:r>
      <w:r w:rsidR="005C0056" w:rsidRPr="00DA3743">
        <w:t>mg ilwieħed</w:t>
      </w:r>
      <w:r w:rsidR="004E04B3" w:rsidRPr="00DA3743">
        <w:t xml:space="preserve"> </w:t>
      </w:r>
      <w:r w:rsidR="005C0056" w:rsidRPr="00DA3743">
        <w:t>u inti trid tagħti żewġ injezzjonijiet lilek innifsek. Agħżel żewġ siti differenti għal</w:t>
      </w:r>
      <w:r w:rsidR="004E04B3" w:rsidRPr="00DA3743">
        <w:t xml:space="preserve"> </w:t>
      </w:r>
      <w:r w:rsidR="005C0056" w:rsidRPr="00DA3743">
        <w:t>dawn l-injezzjonijiet (per eżempju injezzjoni waħda ġol-koxxa tal-lemin u l</w:t>
      </w:r>
      <w:r w:rsidR="00AD4EBD" w:rsidRPr="00DA3743">
        <w:noBreakHyphen/>
      </w:r>
      <w:r w:rsidR="005C0056" w:rsidRPr="00DA3743">
        <w:t>injezzjoni loħra</w:t>
      </w:r>
      <w:r w:rsidR="004E04B3" w:rsidRPr="00DA3743">
        <w:t xml:space="preserve"> </w:t>
      </w:r>
      <w:r w:rsidR="005C0056" w:rsidRPr="00DA3743">
        <w:t>ġol-koxxa tax-xellug), u agħti dawn l-injezzjonijiet waħda eżatt wara l</w:t>
      </w:r>
      <w:r w:rsidR="00AD4EBD" w:rsidRPr="00DA3743">
        <w:noBreakHyphen/>
      </w:r>
      <w:r w:rsidR="005C0056" w:rsidRPr="00DA3743">
        <w:t>oħra. Uża</w:t>
      </w:r>
      <w:r w:rsidR="004E04B3" w:rsidRPr="00DA3743">
        <w:t xml:space="preserve"> </w:t>
      </w:r>
      <w:r w:rsidR="005C0056" w:rsidRPr="00DA3743">
        <w:t>labra ġdida u siringa ġdida għal kull injezzjoni.</w:t>
      </w:r>
    </w:p>
    <w:p w14:paraId="3D261477" w14:textId="4FB233AB" w:rsidR="005C0056" w:rsidRPr="00DA3743" w:rsidRDefault="005C0056" w:rsidP="006902F7">
      <w:pPr>
        <w:numPr>
          <w:ilvl w:val="1"/>
          <w:numId w:val="65"/>
        </w:numPr>
        <w:suppressAutoHyphens/>
        <w:ind w:left="567" w:hanging="567"/>
      </w:pPr>
      <w:r w:rsidRPr="00DA3743">
        <w:t>li hija l-mediċina t-tajba</w:t>
      </w:r>
    </w:p>
    <w:p w14:paraId="78EBFE3B" w14:textId="027500AA" w:rsidR="005C0056" w:rsidRPr="00DA3743" w:rsidRDefault="005C0056" w:rsidP="006902F7">
      <w:pPr>
        <w:numPr>
          <w:ilvl w:val="1"/>
          <w:numId w:val="65"/>
        </w:numPr>
        <w:suppressAutoHyphens/>
        <w:ind w:left="567" w:hanging="567"/>
      </w:pPr>
      <w:r w:rsidRPr="00DA3743">
        <w:t>li għadha ma qabżitx id-data ta’ meta tiskadi</w:t>
      </w:r>
    </w:p>
    <w:p w14:paraId="108517F2" w14:textId="34A4F16A" w:rsidR="005C0056" w:rsidRPr="00DA3743" w:rsidRDefault="005C0056" w:rsidP="006902F7">
      <w:pPr>
        <w:numPr>
          <w:ilvl w:val="1"/>
          <w:numId w:val="65"/>
        </w:numPr>
        <w:suppressAutoHyphens/>
        <w:ind w:left="567" w:hanging="567"/>
      </w:pPr>
      <w:r w:rsidRPr="00DA3743">
        <w:t>li l-</w:t>
      </w:r>
      <w:r w:rsidR="00C00E3F" w:rsidRPr="00DA3743">
        <w:t xml:space="preserve">kunjett </w:t>
      </w:r>
      <w:r w:rsidRPr="00DA3743">
        <w:t>m’għandh</w:t>
      </w:r>
      <w:r w:rsidR="00C00E3F" w:rsidRPr="00DA3743">
        <w:t>u</w:t>
      </w:r>
      <w:r w:rsidRPr="00DA3743">
        <w:t>x ħsara u li s-siġill mhux imkisser</w:t>
      </w:r>
    </w:p>
    <w:p w14:paraId="23F29909" w14:textId="5A2E2EF5" w:rsidR="005C0056" w:rsidRPr="00DA3743" w:rsidRDefault="005C0056" w:rsidP="006902F7">
      <w:pPr>
        <w:numPr>
          <w:ilvl w:val="1"/>
          <w:numId w:val="65"/>
        </w:numPr>
        <w:suppressAutoHyphens/>
        <w:ind w:left="567" w:hanging="567"/>
      </w:pPr>
      <w:r w:rsidRPr="00DA3743">
        <w:t>li s-soluzzjoni fil-</w:t>
      </w:r>
      <w:r w:rsidR="00C00E3F" w:rsidRPr="00DA3743">
        <w:t xml:space="preserve">kunjett </w:t>
      </w:r>
      <w:r w:rsidRPr="00DA3743">
        <w:t>hija trasparenti sa tkanġi u mingħajr</w:t>
      </w:r>
      <w:r w:rsidR="004E04B3" w:rsidRPr="00DA3743">
        <w:t xml:space="preserve"> </w:t>
      </w:r>
      <w:r w:rsidRPr="00DA3743">
        <w:t>kulur sa safra ċara.</w:t>
      </w:r>
    </w:p>
    <w:p w14:paraId="2CE5C244" w14:textId="10C7469A" w:rsidR="005C0056" w:rsidRPr="00DA3743" w:rsidRDefault="005C0056" w:rsidP="006902F7">
      <w:pPr>
        <w:numPr>
          <w:ilvl w:val="1"/>
          <w:numId w:val="65"/>
        </w:numPr>
        <w:suppressAutoHyphens/>
        <w:ind w:left="567" w:hanging="567"/>
      </w:pPr>
      <w:r w:rsidRPr="00DA3743">
        <w:t>li s-soluzzjoni ma tilfitx il-kulur, mhijiex imdardra, u ma fiha l-ebda frak</w:t>
      </w:r>
    </w:p>
    <w:p w14:paraId="055A75EF" w14:textId="47EC2C6E" w:rsidR="005C0056" w:rsidRPr="00DA3743" w:rsidRDefault="005C0056" w:rsidP="006902F7">
      <w:pPr>
        <w:numPr>
          <w:ilvl w:val="1"/>
          <w:numId w:val="65"/>
        </w:numPr>
        <w:suppressAutoHyphens/>
        <w:ind w:left="567" w:hanging="567"/>
      </w:pPr>
      <w:r w:rsidRPr="00DA3743">
        <w:t>li s-soluzzjoni mhijiex iffriżata.</w:t>
      </w:r>
    </w:p>
    <w:p w14:paraId="1CBBD589" w14:textId="77777777" w:rsidR="004E04B3" w:rsidRPr="00DA3743" w:rsidRDefault="004E04B3" w:rsidP="006902F7">
      <w:pPr>
        <w:suppressAutoHyphens/>
      </w:pPr>
    </w:p>
    <w:p w14:paraId="3CF0240A" w14:textId="593A8559" w:rsidR="005C0056" w:rsidRPr="00DA3743" w:rsidRDefault="005C0056" w:rsidP="006902F7">
      <w:pPr>
        <w:suppressAutoHyphens/>
      </w:pPr>
      <w:r w:rsidRPr="00DA3743">
        <w:t xml:space="preserve">Tfal </w:t>
      </w:r>
      <w:r w:rsidR="007D6F97">
        <w:t xml:space="preserve">bil-psorijasi pedjatrika </w:t>
      </w:r>
      <w:r w:rsidRPr="00DA3743">
        <w:t>li jiżnu inqas minn 60</w:t>
      </w:r>
      <w:r w:rsidR="004E04B3" w:rsidRPr="00DA3743">
        <w:t> </w:t>
      </w:r>
      <w:r w:rsidRPr="00DA3743">
        <w:t>kg għandhom bżonn doża inqas minn 45</w:t>
      </w:r>
      <w:r w:rsidR="004E04B3" w:rsidRPr="00DA3743">
        <w:t> </w:t>
      </w:r>
      <w:r w:rsidRPr="00DA3743">
        <w:t>mg. Aċċerta ruħek li taf l-ammont</w:t>
      </w:r>
      <w:r w:rsidR="00AD4EBD" w:rsidRPr="00DA3743">
        <w:t xml:space="preserve"> </w:t>
      </w:r>
      <w:r w:rsidRPr="00DA3743">
        <w:t>(il-volum) li suppost tiġbed mill-kunjett u t-tip ta’ siringa meħtieġa biex tingħata d-doża. Jekk ma tafx</w:t>
      </w:r>
      <w:r w:rsidR="00AD4EBD" w:rsidRPr="00DA3743">
        <w:t xml:space="preserve"> </w:t>
      </w:r>
      <w:r w:rsidRPr="00DA3743">
        <w:t>l-ammont jew it-tip ta’ siringa meħtieġa, ikkuntattja lill-persuna li tipprovdilek il-kura tas-saħħa għal</w:t>
      </w:r>
      <w:r w:rsidR="00AD4EBD" w:rsidRPr="00DA3743">
        <w:t xml:space="preserve"> </w:t>
      </w:r>
      <w:r w:rsidRPr="00DA3743">
        <w:t>iktar istruzzjoni.</w:t>
      </w:r>
    </w:p>
    <w:p w14:paraId="0BA2BD32" w14:textId="77777777" w:rsidR="004E04B3" w:rsidRPr="00DA3743" w:rsidRDefault="004E04B3" w:rsidP="006902F7">
      <w:pPr>
        <w:suppressAutoHyphens/>
      </w:pPr>
    </w:p>
    <w:p w14:paraId="745F61CA" w14:textId="38CC4412" w:rsidR="00843B14" w:rsidRPr="00DA3743" w:rsidRDefault="005C0056" w:rsidP="00DA5C0D">
      <w:pPr>
        <w:suppressAutoHyphens/>
      </w:pPr>
      <w:r w:rsidRPr="00DA3743">
        <w:t>Iġbor flimkien dak kollu li għandek bżonn u ifrixhom fuq wiċċ nadif. Dan jinkludi siringa, labra,</w:t>
      </w:r>
      <w:r w:rsidR="00AD4EBD" w:rsidRPr="00DA3743">
        <w:t xml:space="preserve"> </w:t>
      </w:r>
      <w:r w:rsidRPr="00DA3743">
        <w:t>garżiet imxarrbin b’antisettiku, tajjara jew garża, u kontenitur fejn jintremew l-affarijiet bix-xifer jew</w:t>
      </w:r>
      <w:r w:rsidR="00AD4EBD" w:rsidRPr="00DA3743">
        <w:t xml:space="preserve"> </w:t>
      </w:r>
      <w:r w:rsidRPr="00DA3743">
        <w:t xml:space="preserve">bil-ponta (ara </w:t>
      </w:r>
      <w:r w:rsidR="002C0110" w:rsidRPr="00DA3743">
        <w:t>f</w:t>
      </w:r>
      <w:r w:rsidRPr="00DA3743">
        <w:t>igura 1).</w:t>
      </w:r>
    </w:p>
    <w:p w14:paraId="064F6F03" w14:textId="77777777" w:rsidR="002C0110" w:rsidRPr="00DA3743" w:rsidRDefault="002C0110" w:rsidP="00DA5C0D">
      <w:pPr>
        <w:suppressAutoHyphens/>
      </w:pPr>
    </w:p>
    <w:p w14:paraId="5CF7DACD" w14:textId="1A308F2E" w:rsidR="002C0110" w:rsidRPr="00DA3743" w:rsidRDefault="00DE6F77" w:rsidP="00DA5C0D">
      <w:pPr>
        <w:suppressAutoHyphens/>
        <w:jc w:val="center"/>
      </w:pPr>
      <w:r>
        <w:rPr>
          <w:sz w:val="20"/>
          <w:szCs w:val="20"/>
          <w:lang w:val="en-US" w:eastAsia="zh-CN"/>
        </w:rPr>
        <w:lastRenderedPageBreak/>
        <w:drawing>
          <wp:inline distT="0" distB="0" distL="0" distR="0" wp14:anchorId="7A8404A6" wp14:editId="6D10022E">
            <wp:extent cx="3200400" cy="1461135"/>
            <wp:effectExtent l="0" t="0" r="0" b="0"/>
            <wp:docPr id="8" name="Picture 2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2"/>
                    <pic:cNvPicPr>
                      <a:picLocks noChangeAspect="1" noChangeArrowheads="1"/>
                    </pic:cNvPicPr>
                  </pic:nvPicPr>
                  <pic:blipFill>
                    <a:blip r:embed="rId3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200400" cy="146113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4A3CB43" w14:textId="77777777" w:rsidR="00270047" w:rsidRPr="00DA3743" w:rsidRDefault="00270047" w:rsidP="006902F7">
      <w:pPr>
        <w:suppressAutoHyphens/>
        <w:jc w:val="center"/>
      </w:pPr>
    </w:p>
    <w:p w14:paraId="745F61CD" w14:textId="005554D3" w:rsidR="00843B14" w:rsidRPr="00DA3743" w:rsidRDefault="005E3319" w:rsidP="006902F7">
      <w:pPr>
        <w:suppressAutoHyphens/>
        <w:jc w:val="center"/>
      </w:pPr>
      <w:r w:rsidRPr="00DA3743">
        <w:t>Figura</w:t>
      </w:r>
      <w:r w:rsidRPr="00DA3743">
        <w:rPr>
          <w:spacing w:val="-5"/>
        </w:rPr>
        <w:t xml:space="preserve"> </w:t>
      </w:r>
      <w:r w:rsidRPr="00DA3743">
        <w:rPr>
          <w:spacing w:val="-10"/>
        </w:rPr>
        <w:t>1</w:t>
      </w:r>
    </w:p>
    <w:p w14:paraId="4AB2E426" w14:textId="77777777" w:rsidR="008D3B74" w:rsidRPr="00DA3743" w:rsidRDefault="008D3B74" w:rsidP="006902F7">
      <w:pPr>
        <w:suppressAutoHyphens/>
      </w:pPr>
    </w:p>
    <w:p w14:paraId="745F61CF" w14:textId="3A54972A" w:rsidR="00843B14" w:rsidRPr="00DA3743" w:rsidRDefault="004E04B3" w:rsidP="0037119D">
      <w:pPr>
        <w:keepNext/>
        <w:keepLines/>
        <w:suppressAutoHyphens/>
        <w:ind w:left="567" w:hanging="567"/>
        <w:rPr>
          <w:b/>
          <w:bCs/>
          <w:spacing w:val="-2"/>
        </w:rPr>
      </w:pPr>
      <w:r w:rsidRPr="00DA3743">
        <w:rPr>
          <w:b/>
          <w:bCs/>
        </w:rPr>
        <w:t>2.</w:t>
      </w:r>
      <w:r w:rsidR="00DA7EA0" w:rsidRPr="00DA3743">
        <w:rPr>
          <w:b/>
          <w:bCs/>
        </w:rPr>
        <w:tab/>
      </w:r>
      <w:r w:rsidR="005E3319" w:rsidRPr="00DA3743">
        <w:rPr>
          <w:b/>
          <w:bCs/>
        </w:rPr>
        <w:t>Agħżel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u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pprepara</w:t>
      </w:r>
      <w:r w:rsidR="005E3319" w:rsidRPr="00DA3743">
        <w:rPr>
          <w:b/>
          <w:bCs/>
          <w:spacing w:val="-7"/>
        </w:rPr>
        <w:t xml:space="preserve"> </w:t>
      </w:r>
      <w:r w:rsidR="005E3319" w:rsidRPr="00DA3743">
        <w:rPr>
          <w:b/>
          <w:bCs/>
        </w:rPr>
        <w:t>s-sit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tal-</w:t>
      </w:r>
      <w:r w:rsidR="005E3319" w:rsidRPr="00DA3743">
        <w:rPr>
          <w:b/>
          <w:bCs/>
          <w:spacing w:val="-2"/>
        </w:rPr>
        <w:t>injezzjoni:</w:t>
      </w:r>
    </w:p>
    <w:p w14:paraId="48F8CE45" w14:textId="77777777" w:rsidR="002C0110" w:rsidRPr="00DA3743" w:rsidRDefault="002C0110" w:rsidP="0037119D">
      <w:pPr>
        <w:keepNext/>
        <w:keepLines/>
        <w:suppressAutoHyphens/>
        <w:ind w:left="567" w:hanging="567"/>
        <w:rPr>
          <w:b/>
          <w:bCs/>
        </w:rPr>
      </w:pPr>
    </w:p>
    <w:p w14:paraId="745F61D0" w14:textId="61805683" w:rsidR="00843B14" w:rsidRPr="00DA3743" w:rsidRDefault="005E3319" w:rsidP="0037119D">
      <w:pPr>
        <w:keepNext/>
        <w:keepLines/>
        <w:suppressAutoHyphens/>
        <w:ind w:left="567" w:hanging="567"/>
      </w:pPr>
      <w:r w:rsidRPr="00DA3743">
        <w:t>Agħżel</w:t>
      </w:r>
      <w:r w:rsidRPr="00DA3743">
        <w:rPr>
          <w:spacing w:val="-8"/>
        </w:rPr>
        <w:t xml:space="preserve"> </w:t>
      </w:r>
      <w:r w:rsidRPr="00DA3743">
        <w:t>is-sit</w:t>
      </w:r>
      <w:r w:rsidRPr="00DA3743">
        <w:rPr>
          <w:spacing w:val="-7"/>
        </w:rPr>
        <w:t xml:space="preserve"> </w:t>
      </w:r>
      <w:r w:rsidRPr="00DA3743">
        <w:t>tal-injezzjoni</w:t>
      </w:r>
      <w:r w:rsidRPr="00DA3743">
        <w:rPr>
          <w:spacing w:val="-7"/>
        </w:rPr>
        <w:t xml:space="preserve"> </w:t>
      </w:r>
      <w:r w:rsidRPr="00DA3743">
        <w:t>(ara</w:t>
      </w:r>
      <w:r w:rsidRPr="00DA3743">
        <w:rPr>
          <w:spacing w:val="-7"/>
        </w:rPr>
        <w:t xml:space="preserve"> </w:t>
      </w:r>
      <w:r w:rsidR="002C0110" w:rsidRPr="00DA3743">
        <w:t>f</w:t>
      </w:r>
      <w:r w:rsidRPr="00DA3743">
        <w:t>igura</w:t>
      </w:r>
      <w:r w:rsidRPr="00DA3743">
        <w:rPr>
          <w:spacing w:val="-9"/>
        </w:rPr>
        <w:t xml:space="preserve"> </w:t>
      </w:r>
      <w:r w:rsidRPr="00DA3743">
        <w:rPr>
          <w:spacing w:val="-5"/>
        </w:rPr>
        <w:t>2)</w:t>
      </w:r>
    </w:p>
    <w:p w14:paraId="745F61D1" w14:textId="415BEC64" w:rsidR="00843B14" w:rsidRPr="00DA3743" w:rsidRDefault="00332AF3" w:rsidP="0037119D">
      <w:pPr>
        <w:keepNext/>
        <w:keepLines/>
        <w:numPr>
          <w:ilvl w:val="1"/>
          <w:numId w:val="66"/>
        </w:numPr>
        <w:suppressAutoHyphens/>
        <w:ind w:left="567" w:hanging="567"/>
      </w:pPr>
      <w:r w:rsidRPr="00DA3743">
        <w:t>WEZENLA</w:t>
      </w:r>
      <w:r w:rsidR="005E3319" w:rsidRPr="00DA3743">
        <w:rPr>
          <w:spacing w:val="-9"/>
        </w:rPr>
        <w:t xml:space="preserve"> </w:t>
      </w:r>
      <w:r w:rsidR="005E3319" w:rsidRPr="00DA3743">
        <w:t>jingħata</w:t>
      </w:r>
      <w:r w:rsidR="005E3319" w:rsidRPr="00DA3743">
        <w:rPr>
          <w:spacing w:val="-10"/>
        </w:rPr>
        <w:t xml:space="preserve"> </w:t>
      </w:r>
      <w:r w:rsidR="005E3319" w:rsidRPr="00DA3743">
        <w:t>b’injezzjoni</w:t>
      </w:r>
      <w:r w:rsidR="005E3319" w:rsidRPr="00DA3743">
        <w:rPr>
          <w:spacing w:val="-10"/>
        </w:rPr>
        <w:t xml:space="preserve"> </w:t>
      </w:r>
      <w:r w:rsidR="005E3319" w:rsidRPr="00DA3743">
        <w:t>taħt</w:t>
      </w:r>
      <w:r w:rsidR="005E3319" w:rsidRPr="00DA3743">
        <w:rPr>
          <w:spacing w:val="-9"/>
        </w:rPr>
        <w:t xml:space="preserve"> </w:t>
      </w:r>
      <w:r w:rsidR="005E3319" w:rsidRPr="00DA3743">
        <w:t>il-</w:t>
      </w:r>
      <w:r w:rsidR="005E3319" w:rsidRPr="00DA3743">
        <w:rPr>
          <w:spacing w:val="-2"/>
        </w:rPr>
        <w:t>ġilda</w:t>
      </w:r>
    </w:p>
    <w:p w14:paraId="745F61D3" w14:textId="414A05F7" w:rsidR="00843B14" w:rsidRPr="00DA3743" w:rsidRDefault="005E3319" w:rsidP="006902F7">
      <w:pPr>
        <w:numPr>
          <w:ilvl w:val="1"/>
          <w:numId w:val="66"/>
        </w:numPr>
        <w:suppressAutoHyphens/>
        <w:ind w:left="567" w:hanging="567"/>
      </w:pPr>
      <w:r w:rsidRPr="00DA3743">
        <w:t>Partijiet</w:t>
      </w:r>
      <w:r w:rsidRPr="00DA3743">
        <w:rPr>
          <w:spacing w:val="-3"/>
        </w:rPr>
        <w:t xml:space="preserve"> </w:t>
      </w:r>
      <w:r w:rsidRPr="00DA3743">
        <w:t>tal-ġisem</w:t>
      </w:r>
      <w:r w:rsidRPr="00DA3743">
        <w:rPr>
          <w:spacing w:val="-3"/>
        </w:rPr>
        <w:t xml:space="preserve"> </w:t>
      </w:r>
      <w:r w:rsidRPr="00DA3743">
        <w:t>tajbin</w:t>
      </w:r>
      <w:r w:rsidRPr="00DA3743">
        <w:rPr>
          <w:spacing w:val="-3"/>
        </w:rPr>
        <w:t xml:space="preserve"> </w:t>
      </w:r>
      <w:r w:rsidRPr="00DA3743">
        <w:t>għall-injezzjoni</w:t>
      </w:r>
      <w:r w:rsidRPr="00DA3743">
        <w:rPr>
          <w:spacing w:val="-3"/>
        </w:rPr>
        <w:t xml:space="preserve"> </w:t>
      </w:r>
      <w:r w:rsidRPr="00DA3743">
        <w:t>huma</w:t>
      </w:r>
      <w:r w:rsidRPr="00DA3743">
        <w:rPr>
          <w:spacing w:val="-3"/>
        </w:rPr>
        <w:t xml:space="preserve"> </w:t>
      </w:r>
      <w:r w:rsidRPr="00DA3743">
        <w:t>il-parti</w:t>
      </w:r>
      <w:r w:rsidRPr="00DA3743">
        <w:rPr>
          <w:spacing w:val="-3"/>
        </w:rPr>
        <w:t xml:space="preserve"> </w:t>
      </w:r>
      <w:r w:rsidRPr="00DA3743">
        <w:t>tan-naħa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tal-koxxa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madwar iż</w:t>
      </w:r>
      <w:r w:rsidR="00AD4EBD" w:rsidRPr="00DA3743">
        <w:noBreakHyphen/>
      </w:r>
      <w:r w:rsidRPr="00DA3743">
        <w:t>żaqq (addome) għallinqas 5</w:t>
      </w:r>
      <w:r w:rsidR="009A027C" w:rsidRPr="00DA3743">
        <w:t> </w:t>
      </w:r>
      <w:r w:rsidRPr="00DA3743">
        <w:t>ċm ’l bogħod miż-żokra</w:t>
      </w:r>
    </w:p>
    <w:p w14:paraId="745F61D4" w14:textId="4FD3AD38" w:rsidR="00843B14" w:rsidRPr="00DA3743" w:rsidRDefault="005E3319" w:rsidP="006902F7">
      <w:pPr>
        <w:numPr>
          <w:ilvl w:val="1"/>
          <w:numId w:val="66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inhu</w:t>
      </w:r>
      <w:r w:rsidRPr="00DA3743">
        <w:rPr>
          <w:spacing w:val="-6"/>
        </w:rPr>
        <w:t xml:space="preserve"> </w:t>
      </w:r>
      <w:r w:rsidRPr="00DA3743">
        <w:t>possibbli,</w:t>
      </w:r>
      <w:r w:rsidRPr="00DA3743">
        <w:rPr>
          <w:spacing w:val="-7"/>
        </w:rPr>
        <w:t xml:space="preserve"> </w:t>
      </w:r>
      <w:r w:rsidRPr="00DA3743">
        <w:t>tużax</w:t>
      </w:r>
      <w:r w:rsidRPr="00DA3743">
        <w:rPr>
          <w:spacing w:val="-6"/>
        </w:rPr>
        <w:t xml:space="preserve"> </w:t>
      </w:r>
      <w:r w:rsidRPr="00DA3743">
        <w:t>partijiet</w:t>
      </w:r>
      <w:r w:rsidRPr="00DA3743">
        <w:rPr>
          <w:spacing w:val="-6"/>
        </w:rPr>
        <w:t xml:space="preserve"> </w:t>
      </w:r>
      <w:r w:rsidRPr="00DA3743">
        <w:t>tal-ġilda</w:t>
      </w:r>
      <w:r w:rsidRPr="00DA3743">
        <w:rPr>
          <w:spacing w:val="-7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għandhom</w:t>
      </w:r>
      <w:r w:rsidRPr="00DA3743">
        <w:rPr>
          <w:spacing w:val="-7"/>
        </w:rPr>
        <w:t xml:space="preserve"> </w:t>
      </w:r>
      <w:r w:rsidRPr="00DA3743">
        <w:t>sinjali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psorijasi</w:t>
      </w:r>
    </w:p>
    <w:p w14:paraId="745F61D5" w14:textId="06A92B0B" w:rsidR="00843B14" w:rsidRPr="00DA3743" w:rsidRDefault="005E3319" w:rsidP="006902F7">
      <w:pPr>
        <w:numPr>
          <w:ilvl w:val="1"/>
          <w:numId w:val="66"/>
        </w:numPr>
        <w:suppressAutoHyphens/>
        <w:ind w:left="567" w:hanging="567"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ħadd</w:t>
      </w:r>
      <w:r w:rsidRPr="00DA3743">
        <w:rPr>
          <w:spacing w:val="-3"/>
        </w:rPr>
        <w:t xml:space="preserve"> </w:t>
      </w:r>
      <w:r w:rsidRPr="00DA3743">
        <w:t>se</w:t>
      </w:r>
      <w:r w:rsidRPr="00DA3743">
        <w:rPr>
          <w:spacing w:val="-3"/>
        </w:rPr>
        <w:t xml:space="preserve"> </w:t>
      </w:r>
      <w:r w:rsidRPr="00DA3743">
        <w:t>jgħinek</w:t>
      </w:r>
      <w:r w:rsidRPr="00DA3743">
        <w:rPr>
          <w:spacing w:val="-3"/>
        </w:rPr>
        <w:t xml:space="preserve"> </w:t>
      </w:r>
      <w:r w:rsidRPr="00DA3743">
        <w:t>fl-għoti</w:t>
      </w:r>
      <w:r w:rsidRPr="00DA3743">
        <w:rPr>
          <w:spacing w:val="-3"/>
        </w:rPr>
        <w:t xml:space="preserve"> </w:t>
      </w:r>
      <w:r w:rsidRPr="00DA3743">
        <w:t>tal-injezzjoni,</w:t>
      </w:r>
      <w:r w:rsidRPr="00DA3743">
        <w:rPr>
          <w:spacing w:val="-3"/>
        </w:rPr>
        <w:t xml:space="preserve"> </w:t>
      </w:r>
      <w:r w:rsidRPr="00DA3743">
        <w:t>f’dak</w:t>
      </w:r>
      <w:r w:rsidRPr="00DA3743">
        <w:rPr>
          <w:spacing w:val="-3"/>
        </w:rPr>
        <w:t xml:space="preserve"> </w:t>
      </w:r>
      <w:r w:rsidRPr="00DA3743">
        <w:t>il-każ,</w:t>
      </w:r>
      <w:r w:rsidRPr="00DA3743">
        <w:rPr>
          <w:spacing w:val="-3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hija</w:t>
      </w:r>
      <w:r w:rsidRPr="00DA3743">
        <w:rPr>
          <w:spacing w:val="-3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jagħżlu</w:t>
      </w:r>
      <w:r w:rsidRPr="00DA3743">
        <w:rPr>
          <w:spacing w:val="-3"/>
        </w:rPr>
        <w:t xml:space="preserve"> </w:t>
      </w:r>
      <w:r w:rsidRPr="00DA3743">
        <w:t>wkoll il-parti tan-naħa ta’ fuq tad-dirgħajn bħala sit tal-injezzjoni</w:t>
      </w:r>
      <w:r w:rsidR="002C0110" w:rsidRPr="00DA3743">
        <w:t>.</w:t>
      </w:r>
    </w:p>
    <w:p w14:paraId="745F61D7" w14:textId="7E887F6E" w:rsidR="00843B14" w:rsidRPr="00DA3743" w:rsidRDefault="00843B14" w:rsidP="006902F7">
      <w:pPr>
        <w:suppressAutoHyphens/>
        <w:rPr>
          <w:sz w:val="20"/>
        </w:rPr>
      </w:pPr>
    </w:p>
    <w:p w14:paraId="35C274F9" w14:textId="77777777" w:rsidR="002C0110" w:rsidRPr="00DA3743" w:rsidRDefault="002C0110" w:rsidP="006902F7">
      <w:pPr>
        <w:ind w:right="210"/>
        <w:jc w:val="center"/>
      </w:pPr>
    </w:p>
    <w:tbl>
      <w:tblPr>
        <w:tblW w:w="0" w:type="auto"/>
        <w:tblInd w:w="567" w:type="dxa"/>
        <w:tblLook w:val="04A0" w:firstRow="1" w:lastRow="0" w:firstColumn="1" w:lastColumn="0" w:noHBand="0" w:noVBand="1"/>
      </w:tblPr>
      <w:tblGrid>
        <w:gridCol w:w="4301"/>
        <w:gridCol w:w="4206"/>
      </w:tblGrid>
      <w:tr w:rsidR="002C0110" w:rsidRPr="00DA3743" w14:paraId="1EB6B533" w14:textId="77777777" w:rsidTr="00302FE9">
        <w:trPr>
          <w:trHeight w:val="730"/>
        </w:trPr>
        <w:tc>
          <w:tcPr>
            <w:tcW w:w="4360" w:type="dxa"/>
            <w:vMerge w:val="restart"/>
          </w:tcPr>
          <w:p w14:paraId="000E4443" w14:textId="793B5FCE" w:rsidR="002C0110" w:rsidRPr="00DA3743" w:rsidRDefault="00DE6F77" w:rsidP="006902F7">
            <w:pPr>
              <w:keepNext/>
              <w:suppressAutoHyphens/>
              <w:adjustRightInd w:val="0"/>
              <w:jc w:val="right"/>
              <w:rPr>
                <w:rFonts w:eastAsia="SimSun"/>
              </w:rPr>
            </w:pPr>
            <w:r>
              <w:rPr>
                <w:rFonts w:eastAsia="SimSun"/>
                <w:lang w:val="en-US" w:eastAsia="zh-CN"/>
              </w:rPr>
              <w:drawing>
                <wp:inline distT="0" distB="0" distL="0" distR="0" wp14:anchorId="0432A942" wp14:editId="625530BB">
                  <wp:extent cx="1739265" cy="2106295"/>
                  <wp:effectExtent l="0" t="0" r="0" b="0"/>
                  <wp:docPr id="9" name="Picture 2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4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5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739265" cy="21062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4360" w:type="dxa"/>
          </w:tcPr>
          <w:p w14:paraId="3E5D5C9C" w14:textId="77777777" w:rsidR="002C0110" w:rsidRPr="00DA3743" w:rsidRDefault="002C0110" w:rsidP="006902F7">
            <w:pPr>
              <w:keepNext/>
              <w:suppressAutoHyphens/>
              <w:adjustRightInd w:val="0"/>
              <w:rPr>
                <w:rFonts w:eastAsia="SimSun"/>
              </w:rPr>
            </w:pPr>
          </w:p>
        </w:tc>
      </w:tr>
      <w:tr w:rsidR="002C0110" w:rsidRPr="00DA3743" w14:paraId="704A8400" w14:textId="77777777" w:rsidTr="00302FE9">
        <w:trPr>
          <w:trHeight w:val="623"/>
        </w:trPr>
        <w:tc>
          <w:tcPr>
            <w:tcW w:w="4360" w:type="dxa"/>
            <w:vMerge/>
          </w:tcPr>
          <w:p w14:paraId="6252358D" w14:textId="77777777" w:rsidR="002C0110" w:rsidRPr="00DA3743" w:rsidRDefault="002C0110" w:rsidP="006902F7">
            <w:pPr>
              <w:keepNext/>
              <w:suppressAutoHyphens/>
              <w:adjustRightInd w:val="0"/>
              <w:jc w:val="center"/>
              <w:rPr>
                <w:rFonts w:eastAsia="SimSun"/>
              </w:rPr>
            </w:pPr>
          </w:p>
        </w:tc>
        <w:tc>
          <w:tcPr>
            <w:tcW w:w="4360" w:type="dxa"/>
          </w:tcPr>
          <w:p w14:paraId="06DD3BC4" w14:textId="73CC9102" w:rsidR="002C0110" w:rsidRPr="00DA3743" w:rsidRDefault="002C0110" w:rsidP="006902F7">
            <w:pPr>
              <w:keepNext/>
              <w:suppressAutoHyphens/>
              <w:adjustRightInd w:val="0"/>
              <w:rPr>
                <w:rFonts w:eastAsia="SimSun"/>
                <w:sz w:val="20"/>
              </w:rPr>
            </w:pPr>
            <w:r w:rsidRPr="00DA3743">
              <w:rPr>
                <w:rFonts w:eastAsia="SimSun"/>
                <w:sz w:val="20"/>
              </w:rPr>
              <w:t>Il-parti ta’ fuq tad-driegħ</w:t>
            </w:r>
          </w:p>
        </w:tc>
      </w:tr>
      <w:tr w:rsidR="002C0110" w:rsidRPr="00DA3743" w14:paraId="2D9C4A3B" w14:textId="77777777" w:rsidTr="00302FE9">
        <w:trPr>
          <w:trHeight w:val="977"/>
        </w:trPr>
        <w:tc>
          <w:tcPr>
            <w:tcW w:w="4360" w:type="dxa"/>
            <w:vMerge/>
          </w:tcPr>
          <w:p w14:paraId="75B6DDDF" w14:textId="77777777" w:rsidR="002C0110" w:rsidRPr="00DA3743" w:rsidRDefault="002C0110" w:rsidP="006902F7">
            <w:pPr>
              <w:keepNext/>
              <w:suppressAutoHyphens/>
              <w:adjustRightInd w:val="0"/>
              <w:jc w:val="center"/>
              <w:rPr>
                <w:rFonts w:eastAsia="SimSun"/>
              </w:rPr>
            </w:pPr>
          </w:p>
        </w:tc>
        <w:tc>
          <w:tcPr>
            <w:tcW w:w="4360" w:type="dxa"/>
          </w:tcPr>
          <w:p w14:paraId="036AA72E" w14:textId="0FC798B5" w:rsidR="002C0110" w:rsidRPr="00DA3743" w:rsidRDefault="002C0110" w:rsidP="006902F7">
            <w:pPr>
              <w:keepNext/>
              <w:suppressAutoHyphens/>
              <w:adjustRightInd w:val="0"/>
              <w:rPr>
                <w:rFonts w:eastAsia="SimSun"/>
              </w:rPr>
            </w:pPr>
            <w:r w:rsidRPr="00DA3743">
              <w:rPr>
                <w:rFonts w:eastAsia="SimSun"/>
                <w:sz w:val="20"/>
              </w:rPr>
              <w:t>Iż-ż</w:t>
            </w:r>
            <w:r w:rsidR="004E774D" w:rsidRPr="00DA3743">
              <w:rPr>
                <w:rFonts w:eastAsia="SimSun"/>
                <w:sz w:val="20"/>
              </w:rPr>
              <w:t>aqq</w:t>
            </w:r>
          </w:p>
        </w:tc>
      </w:tr>
      <w:tr w:rsidR="002C0110" w:rsidRPr="00DA3743" w14:paraId="254D7E9A" w14:textId="77777777" w:rsidTr="00302FE9">
        <w:trPr>
          <w:trHeight w:val="835"/>
        </w:trPr>
        <w:tc>
          <w:tcPr>
            <w:tcW w:w="4360" w:type="dxa"/>
            <w:vMerge/>
          </w:tcPr>
          <w:p w14:paraId="5FD88DF3" w14:textId="77777777" w:rsidR="002C0110" w:rsidRPr="00DA3743" w:rsidRDefault="002C0110" w:rsidP="006902F7">
            <w:pPr>
              <w:keepNext/>
              <w:suppressAutoHyphens/>
              <w:adjustRightInd w:val="0"/>
              <w:jc w:val="center"/>
              <w:rPr>
                <w:rFonts w:eastAsia="SimSun"/>
              </w:rPr>
            </w:pPr>
          </w:p>
        </w:tc>
        <w:tc>
          <w:tcPr>
            <w:tcW w:w="4360" w:type="dxa"/>
          </w:tcPr>
          <w:p w14:paraId="11CA9F49" w14:textId="4FCDF0CA" w:rsidR="002C0110" w:rsidRPr="00DA3743" w:rsidDel="00253C33" w:rsidRDefault="002C0110" w:rsidP="006902F7">
            <w:pPr>
              <w:keepNext/>
              <w:suppressAutoHyphens/>
              <w:adjustRightInd w:val="0"/>
              <w:rPr>
                <w:rFonts w:eastAsia="SimSun"/>
                <w:sz w:val="20"/>
              </w:rPr>
            </w:pPr>
            <w:r w:rsidRPr="00DA3743">
              <w:rPr>
                <w:rFonts w:eastAsia="SimSun"/>
                <w:sz w:val="20"/>
              </w:rPr>
              <w:t>Il-koxxa</w:t>
            </w:r>
          </w:p>
        </w:tc>
      </w:tr>
    </w:tbl>
    <w:p w14:paraId="745F61D8" w14:textId="2E9FF014" w:rsidR="00843B14" w:rsidRPr="00DA3743" w:rsidRDefault="002C0110" w:rsidP="006902F7">
      <w:pPr>
        <w:suppressAutoHyphens/>
        <w:jc w:val="center"/>
      </w:pPr>
      <w:r w:rsidRPr="00DA3743">
        <w:t>* Żoni bil-griż huma rrakkomandati bħala siti tal-injezzjoni.</w:t>
      </w:r>
    </w:p>
    <w:p w14:paraId="410D498E" w14:textId="77777777" w:rsidR="002C0110" w:rsidRPr="00DA3743" w:rsidRDefault="002C0110" w:rsidP="006902F7">
      <w:pPr>
        <w:suppressAutoHyphens/>
        <w:jc w:val="center"/>
      </w:pPr>
    </w:p>
    <w:p w14:paraId="745F61D9" w14:textId="2D30B7F0" w:rsidR="00843B14" w:rsidRPr="00DA3743" w:rsidRDefault="005E3319" w:rsidP="006902F7">
      <w:pPr>
        <w:suppressAutoHyphens/>
        <w:jc w:val="center"/>
      </w:pPr>
      <w:r w:rsidRPr="00DA3743">
        <w:t>Figura</w:t>
      </w:r>
      <w:r w:rsidRPr="00DA3743">
        <w:rPr>
          <w:spacing w:val="-5"/>
        </w:rPr>
        <w:t xml:space="preserve"> </w:t>
      </w:r>
      <w:r w:rsidRPr="00DA3743">
        <w:rPr>
          <w:spacing w:val="-10"/>
        </w:rPr>
        <w:t>2</w:t>
      </w:r>
    </w:p>
    <w:p w14:paraId="745F61DA" w14:textId="77777777" w:rsidR="00843B14" w:rsidRPr="00DA3743" w:rsidRDefault="00843B14" w:rsidP="006902F7">
      <w:pPr>
        <w:suppressAutoHyphens/>
      </w:pPr>
    </w:p>
    <w:p w14:paraId="745F61DB" w14:textId="77777777" w:rsidR="00843B14" w:rsidRPr="00DA3743" w:rsidRDefault="005E3319" w:rsidP="006902F7">
      <w:pPr>
        <w:keepNext/>
        <w:suppressAutoHyphens/>
      </w:pPr>
      <w:r w:rsidRPr="00DA3743">
        <w:t>Ipprepara</w:t>
      </w:r>
      <w:r w:rsidRPr="00DA3743">
        <w:rPr>
          <w:spacing w:val="-5"/>
        </w:rPr>
        <w:t xml:space="preserve"> </w:t>
      </w:r>
      <w:r w:rsidRPr="00DA3743">
        <w:t>s-sit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l-</w:t>
      </w:r>
      <w:r w:rsidRPr="00DA3743">
        <w:rPr>
          <w:spacing w:val="-2"/>
        </w:rPr>
        <w:t>injezzjoni</w:t>
      </w:r>
    </w:p>
    <w:p w14:paraId="745F61DC" w14:textId="7CEF7BDB" w:rsidR="00843B14" w:rsidRPr="00DA3743" w:rsidRDefault="005E3319" w:rsidP="006902F7">
      <w:pPr>
        <w:keepNext/>
        <w:numPr>
          <w:ilvl w:val="1"/>
          <w:numId w:val="67"/>
        </w:numPr>
        <w:suppressAutoHyphens/>
        <w:ind w:left="567" w:hanging="567"/>
      </w:pPr>
      <w:r w:rsidRPr="00DA3743">
        <w:t>Aħsel</w:t>
      </w:r>
      <w:r w:rsidRPr="00DA3743">
        <w:rPr>
          <w:spacing w:val="-5"/>
        </w:rPr>
        <w:t xml:space="preserve"> </w:t>
      </w:r>
      <w:r w:rsidRPr="00DA3743">
        <w:t>idejk</w:t>
      </w:r>
      <w:r w:rsidRPr="00DA3743">
        <w:rPr>
          <w:spacing w:val="-5"/>
        </w:rPr>
        <w:t xml:space="preserve"> </w:t>
      </w:r>
      <w:r w:rsidRPr="00DA3743">
        <w:t>sewwa</w:t>
      </w:r>
      <w:r w:rsidRPr="00DA3743">
        <w:rPr>
          <w:spacing w:val="-5"/>
        </w:rPr>
        <w:t xml:space="preserve"> </w:t>
      </w:r>
      <w:r w:rsidRPr="00DA3743">
        <w:t>ħafna</w:t>
      </w:r>
      <w:r w:rsidRPr="00DA3743">
        <w:rPr>
          <w:spacing w:val="-4"/>
        </w:rPr>
        <w:t xml:space="preserve"> </w:t>
      </w:r>
      <w:r w:rsidRPr="00DA3743">
        <w:t>bis-sapun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bl-ilma</w:t>
      </w:r>
      <w:r w:rsidRPr="00DA3743">
        <w:rPr>
          <w:spacing w:val="-3"/>
        </w:rPr>
        <w:t xml:space="preserve"> </w:t>
      </w:r>
      <w:r w:rsidRPr="00DA3743">
        <w:rPr>
          <w:spacing w:val="-2"/>
        </w:rPr>
        <w:t>fietel</w:t>
      </w:r>
    </w:p>
    <w:p w14:paraId="745F61DD" w14:textId="0A6F7839" w:rsidR="00843B14" w:rsidRPr="00DA3743" w:rsidRDefault="005E3319" w:rsidP="006902F7">
      <w:pPr>
        <w:keepNext/>
        <w:numPr>
          <w:ilvl w:val="1"/>
          <w:numId w:val="67"/>
        </w:numPr>
        <w:suppressAutoHyphens/>
        <w:ind w:left="567" w:hanging="567"/>
      </w:pPr>
      <w:r w:rsidRPr="00DA3743">
        <w:t>Imsaħ</w:t>
      </w:r>
      <w:r w:rsidRPr="00DA3743">
        <w:rPr>
          <w:spacing w:val="-9"/>
        </w:rPr>
        <w:t xml:space="preserve"> </w:t>
      </w:r>
      <w:r w:rsidRPr="00DA3743">
        <w:t>is-sit</w:t>
      </w:r>
      <w:r w:rsidRPr="00DA3743">
        <w:rPr>
          <w:spacing w:val="-6"/>
        </w:rPr>
        <w:t xml:space="preserve"> </w:t>
      </w:r>
      <w:r w:rsidRPr="00DA3743">
        <w:t>tal-injezzjoni</w:t>
      </w:r>
      <w:r w:rsidRPr="00DA3743">
        <w:rPr>
          <w:spacing w:val="-7"/>
        </w:rPr>
        <w:t xml:space="preserve"> </w:t>
      </w:r>
      <w:r w:rsidRPr="00DA3743">
        <w:t>fuq</w:t>
      </w:r>
      <w:r w:rsidRPr="00DA3743">
        <w:rPr>
          <w:spacing w:val="-7"/>
        </w:rPr>
        <w:t xml:space="preserve"> </w:t>
      </w:r>
      <w:r w:rsidRPr="00DA3743">
        <w:t>il-ġilda</w:t>
      </w:r>
      <w:r w:rsidRPr="00DA3743">
        <w:rPr>
          <w:spacing w:val="-7"/>
        </w:rPr>
        <w:t xml:space="preserve"> </w:t>
      </w:r>
      <w:r w:rsidRPr="00DA3743">
        <w:t>b’garża</w:t>
      </w:r>
      <w:r w:rsidRPr="00DA3743">
        <w:rPr>
          <w:spacing w:val="-7"/>
        </w:rPr>
        <w:t xml:space="preserve"> </w:t>
      </w:r>
      <w:r w:rsidRPr="00DA3743">
        <w:t>imxarrba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b’antisettiku</w:t>
      </w:r>
    </w:p>
    <w:p w14:paraId="745F61DE" w14:textId="7163D954" w:rsidR="00843B14" w:rsidRPr="00DA3743" w:rsidRDefault="005E3319" w:rsidP="006902F7">
      <w:pPr>
        <w:numPr>
          <w:ilvl w:val="1"/>
          <w:numId w:val="67"/>
        </w:numPr>
        <w:suppressAutoHyphens/>
        <w:ind w:left="567" w:hanging="567"/>
      </w:pPr>
      <w:r w:rsidRPr="00DA3743">
        <w:rPr>
          <w:b/>
        </w:rPr>
        <w:t>Terġax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tmiss</w:t>
      </w:r>
      <w:r w:rsidRPr="00DA3743">
        <w:rPr>
          <w:b/>
          <w:spacing w:val="-8"/>
        </w:rPr>
        <w:t xml:space="preserve"> </w:t>
      </w:r>
      <w:r w:rsidRPr="00DA3743">
        <w:t>din</w:t>
      </w:r>
      <w:r w:rsidRPr="00DA3743">
        <w:rPr>
          <w:spacing w:val="-5"/>
        </w:rPr>
        <w:t xml:space="preserve"> </w:t>
      </w:r>
      <w:r w:rsidRPr="00DA3743">
        <w:t>il-parti</w:t>
      </w:r>
      <w:r w:rsidRPr="00DA3743">
        <w:rPr>
          <w:spacing w:val="-5"/>
        </w:rPr>
        <w:t xml:space="preserve"> </w:t>
      </w:r>
      <w:r w:rsidRPr="00DA3743">
        <w:t>qabel</w:t>
      </w:r>
      <w:r w:rsidRPr="00DA3743">
        <w:rPr>
          <w:spacing w:val="-5"/>
        </w:rPr>
        <w:t xml:space="preserve"> </w:t>
      </w:r>
      <w:r w:rsidRPr="00DA3743">
        <w:t>ma</w:t>
      </w:r>
      <w:r w:rsidRPr="00DA3743">
        <w:rPr>
          <w:spacing w:val="-5"/>
        </w:rPr>
        <w:t xml:space="preserve"> </w:t>
      </w:r>
      <w:r w:rsidRPr="00DA3743">
        <w:t>tagħti</w:t>
      </w:r>
      <w:r w:rsidRPr="00DA3743">
        <w:rPr>
          <w:spacing w:val="-4"/>
        </w:rPr>
        <w:t xml:space="preserve"> </w:t>
      </w:r>
      <w:r w:rsidRPr="00DA3743">
        <w:t>l-</w:t>
      </w:r>
      <w:r w:rsidRPr="00DA3743">
        <w:rPr>
          <w:spacing w:val="-2"/>
        </w:rPr>
        <w:t>injezzjoni</w:t>
      </w:r>
    </w:p>
    <w:p w14:paraId="46D210AA" w14:textId="77777777" w:rsidR="008D3B74" w:rsidRPr="00DA3743" w:rsidRDefault="008D3B74" w:rsidP="006902F7">
      <w:pPr>
        <w:suppressAutoHyphens/>
      </w:pPr>
    </w:p>
    <w:p w14:paraId="745F61DF" w14:textId="3402DA78" w:rsidR="00843B14" w:rsidRPr="00DA3743" w:rsidRDefault="0008723F" w:rsidP="00DA5C0D">
      <w:pPr>
        <w:keepNext/>
        <w:suppressAutoHyphens/>
        <w:ind w:left="567" w:hanging="567"/>
        <w:rPr>
          <w:b/>
          <w:bCs/>
          <w:spacing w:val="-2"/>
        </w:rPr>
      </w:pPr>
      <w:r w:rsidRPr="00DA3743">
        <w:rPr>
          <w:b/>
          <w:bCs/>
        </w:rPr>
        <w:lastRenderedPageBreak/>
        <w:t>3.</w:t>
      </w:r>
      <w:r w:rsidR="00655F06" w:rsidRPr="00DA3743">
        <w:rPr>
          <w:b/>
          <w:bCs/>
        </w:rPr>
        <w:tab/>
      </w:r>
      <w:r w:rsidR="005E3319" w:rsidRPr="00DA3743">
        <w:rPr>
          <w:b/>
          <w:bCs/>
        </w:rPr>
        <w:t>Ipprepara</w:t>
      </w:r>
      <w:r w:rsidR="005E3319" w:rsidRPr="00DA3743">
        <w:rPr>
          <w:b/>
          <w:bCs/>
          <w:spacing w:val="-12"/>
        </w:rPr>
        <w:t xml:space="preserve"> </w:t>
      </w:r>
      <w:r w:rsidR="005E3319" w:rsidRPr="00DA3743">
        <w:rPr>
          <w:b/>
          <w:bCs/>
        </w:rPr>
        <w:t>d-</w:t>
      </w:r>
      <w:r w:rsidR="005E3319" w:rsidRPr="00DA3743">
        <w:rPr>
          <w:b/>
          <w:bCs/>
          <w:spacing w:val="-2"/>
        </w:rPr>
        <w:t>doża:</w:t>
      </w:r>
    </w:p>
    <w:p w14:paraId="2451E600" w14:textId="77777777" w:rsidR="002C0110" w:rsidRPr="00DA3743" w:rsidRDefault="002C0110" w:rsidP="00DA5C0D">
      <w:pPr>
        <w:keepNext/>
        <w:suppressAutoHyphens/>
        <w:ind w:left="567" w:hanging="567"/>
        <w:rPr>
          <w:b/>
          <w:bCs/>
        </w:rPr>
      </w:pPr>
    </w:p>
    <w:p w14:paraId="745F61E0" w14:textId="558DADA0" w:rsidR="00843B14" w:rsidRPr="00DA3743" w:rsidRDefault="005E3319" w:rsidP="00DA5C0D">
      <w:pPr>
        <w:keepNext/>
        <w:numPr>
          <w:ilvl w:val="1"/>
          <w:numId w:val="68"/>
        </w:numPr>
        <w:suppressAutoHyphens/>
        <w:ind w:left="567" w:hanging="567"/>
      </w:pPr>
      <w:r w:rsidRPr="00DA3743">
        <w:t>Neħħi</w:t>
      </w:r>
      <w:r w:rsidRPr="00DA3743">
        <w:rPr>
          <w:spacing w:val="-6"/>
        </w:rPr>
        <w:t xml:space="preserve"> </w:t>
      </w:r>
      <w:r w:rsidRPr="00DA3743">
        <w:t>l-biċċa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fuq</w:t>
      </w:r>
      <w:r w:rsidRPr="00DA3743">
        <w:rPr>
          <w:spacing w:val="-5"/>
        </w:rPr>
        <w:t xml:space="preserve"> </w:t>
      </w:r>
      <w:r w:rsidRPr="00DA3743">
        <w:t>it-tapp</w:t>
      </w:r>
      <w:r w:rsidRPr="00DA3743">
        <w:rPr>
          <w:spacing w:val="-4"/>
        </w:rPr>
        <w:t xml:space="preserve"> </w:t>
      </w:r>
      <w:r w:rsidRPr="00DA3743">
        <w:t>(ara</w:t>
      </w:r>
      <w:r w:rsidRPr="00DA3743">
        <w:rPr>
          <w:spacing w:val="-5"/>
        </w:rPr>
        <w:t xml:space="preserve"> </w:t>
      </w:r>
      <w:r w:rsidR="002C0110" w:rsidRPr="00DA3743">
        <w:t>f</w:t>
      </w:r>
      <w:r w:rsidRPr="00DA3743">
        <w:t>igura</w:t>
      </w:r>
      <w:r w:rsidRPr="00DA3743">
        <w:rPr>
          <w:spacing w:val="-6"/>
        </w:rPr>
        <w:t xml:space="preserve"> </w:t>
      </w:r>
      <w:r w:rsidRPr="00DA3743">
        <w:rPr>
          <w:spacing w:val="-5"/>
        </w:rPr>
        <w:t>3)</w:t>
      </w:r>
      <w:r w:rsidR="002C0110" w:rsidRPr="00DA3743">
        <w:rPr>
          <w:spacing w:val="-5"/>
        </w:rPr>
        <w:t>.</w:t>
      </w:r>
    </w:p>
    <w:p w14:paraId="745F61E1" w14:textId="374AA6F8" w:rsidR="00843B14" w:rsidRPr="00DA3743" w:rsidRDefault="00843B14" w:rsidP="00DA5C0D">
      <w:pPr>
        <w:keepNext/>
        <w:suppressAutoHyphens/>
        <w:rPr>
          <w:sz w:val="20"/>
        </w:rPr>
      </w:pPr>
    </w:p>
    <w:p w14:paraId="5FFCB2E3" w14:textId="3411E14E" w:rsidR="002C0110" w:rsidRPr="00DA3743" w:rsidRDefault="00DE6F77" w:rsidP="00DA5C0D">
      <w:pPr>
        <w:keepNext/>
        <w:suppressAutoHyphens/>
        <w:jc w:val="center"/>
      </w:pPr>
      <w:r>
        <w:rPr>
          <w:sz w:val="20"/>
          <w:szCs w:val="20"/>
          <w:lang w:val="en-US" w:eastAsia="zh-CN"/>
        </w:rPr>
        <w:drawing>
          <wp:inline distT="0" distB="0" distL="0" distR="0" wp14:anchorId="1C6DB126" wp14:editId="50785997">
            <wp:extent cx="1094105" cy="1371600"/>
            <wp:effectExtent l="0" t="0" r="0" b="0"/>
            <wp:docPr id="10" name="Picture 2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6"/>
                    <pic:cNvPicPr>
                      <a:picLocks noChangeAspect="1" noChangeArrowheads="1"/>
                    </pic:cNvPicPr>
                  </pic:nvPicPr>
                  <pic:blipFill>
                    <a:blip r:embed="rId3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094105" cy="13716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2E7C4D97" w14:textId="77777777" w:rsidR="00270047" w:rsidRPr="00DA3743" w:rsidRDefault="00270047" w:rsidP="006902F7">
      <w:pPr>
        <w:suppressAutoHyphens/>
        <w:jc w:val="center"/>
      </w:pPr>
    </w:p>
    <w:p w14:paraId="745F61E2" w14:textId="5266028A" w:rsidR="00843B14" w:rsidRPr="00DA3743" w:rsidRDefault="005E3319" w:rsidP="006902F7">
      <w:pPr>
        <w:suppressAutoHyphens/>
        <w:jc w:val="center"/>
      </w:pPr>
      <w:r w:rsidRPr="00DA3743">
        <w:t>Figura</w:t>
      </w:r>
      <w:r w:rsidRPr="00DA3743">
        <w:rPr>
          <w:spacing w:val="-5"/>
        </w:rPr>
        <w:t xml:space="preserve"> </w:t>
      </w:r>
      <w:r w:rsidRPr="00DA3743">
        <w:rPr>
          <w:spacing w:val="-10"/>
        </w:rPr>
        <w:t>3</w:t>
      </w:r>
    </w:p>
    <w:p w14:paraId="745F61E3" w14:textId="77777777" w:rsidR="00843B14" w:rsidRPr="00DA3743" w:rsidRDefault="00843B14" w:rsidP="006902F7">
      <w:pPr>
        <w:suppressAutoHyphens/>
      </w:pPr>
    </w:p>
    <w:p w14:paraId="745F61E4" w14:textId="629E61A7" w:rsidR="00843B14" w:rsidRPr="00DA3743" w:rsidRDefault="005E3319" w:rsidP="006902F7">
      <w:pPr>
        <w:numPr>
          <w:ilvl w:val="1"/>
          <w:numId w:val="69"/>
        </w:numPr>
        <w:suppressAutoHyphens/>
        <w:ind w:left="567" w:hanging="567"/>
      </w:pPr>
      <w:r w:rsidRPr="00DA3743">
        <w:t>Tneħħix</w:t>
      </w:r>
      <w:r w:rsidRPr="00DA3743">
        <w:rPr>
          <w:spacing w:val="-10"/>
        </w:rPr>
        <w:t xml:space="preserve"> </w:t>
      </w:r>
      <w:r w:rsidRPr="00DA3743">
        <w:t>it-</w:t>
      </w:r>
      <w:r w:rsidRPr="00DA3743">
        <w:rPr>
          <w:spacing w:val="-4"/>
        </w:rPr>
        <w:t>tapp</w:t>
      </w:r>
      <w:r w:rsidR="002C0110" w:rsidRPr="00DA3743">
        <w:rPr>
          <w:spacing w:val="-4"/>
        </w:rPr>
        <w:t>.</w:t>
      </w:r>
    </w:p>
    <w:p w14:paraId="745F61E5" w14:textId="711526B8" w:rsidR="00843B14" w:rsidRPr="00DA3743" w:rsidRDefault="005E3319" w:rsidP="006902F7">
      <w:pPr>
        <w:numPr>
          <w:ilvl w:val="1"/>
          <w:numId w:val="69"/>
        </w:numPr>
        <w:suppressAutoHyphens/>
        <w:ind w:left="567" w:hanging="567"/>
      </w:pPr>
      <w:r w:rsidRPr="00DA3743">
        <w:t>Naddaf</w:t>
      </w:r>
      <w:r w:rsidRPr="00DA3743">
        <w:rPr>
          <w:spacing w:val="-9"/>
        </w:rPr>
        <w:t xml:space="preserve"> </w:t>
      </w:r>
      <w:r w:rsidRPr="00DA3743">
        <w:t>it-tapp</w:t>
      </w:r>
      <w:r w:rsidRPr="00DA3743">
        <w:rPr>
          <w:spacing w:val="-7"/>
        </w:rPr>
        <w:t xml:space="preserve"> </w:t>
      </w:r>
      <w:r w:rsidRPr="00DA3743">
        <w:t>b’garża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antisettika</w:t>
      </w:r>
      <w:r w:rsidR="002C0110" w:rsidRPr="00DA3743">
        <w:rPr>
          <w:spacing w:val="-2"/>
        </w:rPr>
        <w:t>.</w:t>
      </w:r>
    </w:p>
    <w:p w14:paraId="745F61E6" w14:textId="4A709E8E" w:rsidR="00843B14" w:rsidRPr="00DA3743" w:rsidRDefault="005E3319" w:rsidP="006902F7">
      <w:pPr>
        <w:numPr>
          <w:ilvl w:val="1"/>
          <w:numId w:val="69"/>
        </w:numPr>
        <w:suppressAutoHyphens/>
        <w:ind w:left="567" w:hanging="567"/>
      </w:pPr>
      <w:r w:rsidRPr="00DA3743">
        <w:t>Poġġi</w:t>
      </w:r>
      <w:r w:rsidRPr="00DA3743">
        <w:rPr>
          <w:spacing w:val="-7"/>
        </w:rPr>
        <w:t xml:space="preserve"> </w:t>
      </w:r>
      <w:r w:rsidRPr="00DA3743">
        <w:t>l-</w:t>
      </w:r>
      <w:r w:rsidR="00C00E3F" w:rsidRPr="00DA3743">
        <w:t>kunjett</w:t>
      </w:r>
      <w:r w:rsidR="00C00E3F" w:rsidRPr="00DA3743">
        <w:rPr>
          <w:spacing w:val="-6"/>
        </w:rPr>
        <w:t xml:space="preserve"> </w:t>
      </w:r>
      <w:r w:rsidRPr="00DA3743">
        <w:t>fuq</w:t>
      </w:r>
      <w:r w:rsidRPr="00DA3743">
        <w:rPr>
          <w:spacing w:val="-6"/>
        </w:rPr>
        <w:t xml:space="preserve"> </w:t>
      </w:r>
      <w:r w:rsidRPr="00DA3743">
        <w:t>superfiċje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ċatt.</w:t>
      </w:r>
    </w:p>
    <w:p w14:paraId="745F61E7" w14:textId="40049292" w:rsidR="00843B14" w:rsidRPr="00DA3743" w:rsidRDefault="005E3319" w:rsidP="006902F7">
      <w:pPr>
        <w:numPr>
          <w:ilvl w:val="1"/>
          <w:numId w:val="69"/>
        </w:numPr>
        <w:suppressAutoHyphens/>
        <w:ind w:left="567" w:hanging="567"/>
      </w:pPr>
      <w:r w:rsidRPr="00DA3743">
        <w:t>Iġbor</w:t>
      </w:r>
      <w:r w:rsidRPr="00DA3743">
        <w:rPr>
          <w:spacing w:val="-5"/>
        </w:rPr>
        <w:t xml:space="preserve"> </w:t>
      </w:r>
      <w:r w:rsidRPr="00DA3743">
        <w:t>is-siringa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neħħi</w:t>
      </w:r>
      <w:r w:rsidRPr="00DA3743">
        <w:rPr>
          <w:spacing w:val="-7"/>
        </w:rPr>
        <w:t xml:space="preserve"> </w:t>
      </w:r>
      <w:r w:rsidRPr="00DA3743">
        <w:t>l-għatu</w:t>
      </w:r>
      <w:r w:rsidRPr="00DA3743">
        <w:rPr>
          <w:spacing w:val="-5"/>
        </w:rPr>
        <w:t xml:space="preserve"> </w:t>
      </w:r>
      <w:r w:rsidRPr="00DA3743">
        <w:t>tal-</w:t>
      </w:r>
      <w:r w:rsidRPr="00DA3743">
        <w:rPr>
          <w:spacing w:val="-2"/>
        </w:rPr>
        <w:t>labra</w:t>
      </w:r>
      <w:r w:rsidR="002C0110" w:rsidRPr="00DA3743">
        <w:rPr>
          <w:spacing w:val="-2"/>
        </w:rPr>
        <w:t>.</w:t>
      </w:r>
    </w:p>
    <w:p w14:paraId="745F61E8" w14:textId="0A77C7F4" w:rsidR="00843B14" w:rsidRPr="00DA3743" w:rsidRDefault="005E3319" w:rsidP="006902F7">
      <w:pPr>
        <w:numPr>
          <w:ilvl w:val="1"/>
          <w:numId w:val="69"/>
        </w:numPr>
        <w:suppressAutoHyphens/>
        <w:ind w:left="567" w:hanging="567"/>
      </w:pPr>
      <w:r w:rsidRPr="00DA3743">
        <w:t>Tmissx</w:t>
      </w:r>
      <w:r w:rsidRPr="00DA3743">
        <w:rPr>
          <w:spacing w:val="-6"/>
        </w:rPr>
        <w:t xml:space="preserve"> </w:t>
      </w:r>
      <w:r w:rsidRPr="00DA3743">
        <w:t>il-labra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tħalli</w:t>
      </w:r>
      <w:r w:rsidRPr="00DA3743">
        <w:rPr>
          <w:spacing w:val="-5"/>
        </w:rPr>
        <w:t xml:space="preserve"> </w:t>
      </w:r>
      <w:r w:rsidRPr="00DA3743">
        <w:t>l-labra</w:t>
      </w:r>
      <w:r w:rsidRPr="00DA3743">
        <w:rPr>
          <w:spacing w:val="-5"/>
        </w:rPr>
        <w:t xml:space="preserve"> </w:t>
      </w:r>
      <w:r w:rsidRPr="00DA3743">
        <w:t>tmiss</w:t>
      </w:r>
      <w:r w:rsidRPr="00DA3743">
        <w:rPr>
          <w:spacing w:val="-5"/>
        </w:rPr>
        <w:t xml:space="preserve"> </w:t>
      </w:r>
      <w:r w:rsidRPr="00DA3743">
        <w:t>ma’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4"/>
        </w:rPr>
        <w:t xml:space="preserve"> ħaġa</w:t>
      </w:r>
      <w:r w:rsidR="002C0110" w:rsidRPr="00DA3743">
        <w:rPr>
          <w:spacing w:val="-4"/>
        </w:rPr>
        <w:t>.</w:t>
      </w:r>
    </w:p>
    <w:p w14:paraId="745F61E9" w14:textId="303E981C" w:rsidR="00843B14" w:rsidRPr="00DA3743" w:rsidRDefault="005E3319" w:rsidP="006902F7">
      <w:pPr>
        <w:numPr>
          <w:ilvl w:val="1"/>
          <w:numId w:val="69"/>
        </w:numPr>
        <w:suppressAutoHyphens/>
        <w:ind w:left="567" w:hanging="567"/>
      </w:pPr>
      <w:r w:rsidRPr="00DA3743">
        <w:t>Imbotta</w:t>
      </w:r>
      <w:r w:rsidRPr="00DA3743">
        <w:rPr>
          <w:spacing w:val="-5"/>
        </w:rPr>
        <w:t xml:space="preserve"> </w:t>
      </w:r>
      <w:r w:rsidRPr="00DA3743">
        <w:t>l-labra</w:t>
      </w:r>
      <w:r w:rsidRPr="00DA3743">
        <w:rPr>
          <w:spacing w:val="-5"/>
        </w:rPr>
        <w:t xml:space="preserve"> </w:t>
      </w:r>
      <w:r w:rsidRPr="00DA3743">
        <w:t>minn</w:t>
      </w:r>
      <w:r w:rsidRPr="00DA3743">
        <w:rPr>
          <w:spacing w:val="-5"/>
        </w:rPr>
        <w:t xml:space="preserve"> </w:t>
      </w:r>
      <w:r w:rsidRPr="00DA3743">
        <w:t>ġot-tapp</w:t>
      </w:r>
      <w:r w:rsidRPr="00DA3743">
        <w:rPr>
          <w:spacing w:val="-4"/>
        </w:rPr>
        <w:t xml:space="preserve"> </w:t>
      </w:r>
      <w:r w:rsidRPr="00DA3743">
        <w:t>tal-</w:t>
      </w:r>
      <w:r w:rsidRPr="00DA3743">
        <w:rPr>
          <w:spacing w:val="-2"/>
        </w:rPr>
        <w:t>lastku</w:t>
      </w:r>
      <w:r w:rsidR="002C0110" w:rsidRPr="00DA3743">
        <w:rPr>
          <w:spacing w:val="-2"/>
        </w:rPr>
        <w:t>.</w:t>
      </w:r>
    </w:p>
    <w:p w14:paraId="745F61EA" w14:textId="7FFF97D4" w:rsidR="00843B14" w:rsidRPr="00DA3743" w:rsidRDefault="005E3319" w:rsidP="006902F7">
      <w:pPr>
        <w:numPr>
          <w:ilvl w:val="1"/>
          <w:numId w:val="69"/>
        </w:numPr>
        <w:suppressAutoHyphens/>
        <w:ind w:left="567" w:hanging="567"/>
      </w:pPr>
      <w:r w:rsidRPr="00DA3743">
        <w:t>Aqleb</w:t>
      </w:r>
      <w:r w:rsidRPr="00DA3743">
        <w:rPr>
          <w:spacing w:val="-9"/>
        </w:rPr>
        <w:t xml:space="preserve"> </w:t>
      </w:r>
      <w:r w:rsidRPr="00DA3743">
        <w:t>il-</w:t>
      </w:r>
      <w:r w:rsidR="00C00E3F" w:rsidRPr="00DA3743">
        <w:t>kunjett</w:t>
      </w:r>
      <w:r w:rsidR="00C00E3F"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s-siringa</w:t>
      </w:r>
      <w:r w:rsidRPr="00DA3743">
        <w:rPr>
          <w:spacing w:val="-6"/>
        </w:rPr>
        <w:t xml:space="preserve"> </w:t>
      </w:r>
      <w:r w:rsidRPr="00DA3743">
        <w:t>rashom</w:t>
      </w:r>
      <w:r w:rsidRPr="00DA3743">
        <w:rPr>
          <w:spacing w:val="-6"/>
        </w:rPr>
        <w:t xml:space="preserve"> </w:t>
      </w:r>
      <w:r w:rsidRPr="00DA3743">
        <w:t>l-</w:t>
      </w:r>
      <w:r w:rsidRPr="00DA3743">
        <w:rPr>
          <w:spacing w:val="-2"/>
        </w:rPr>
        <w:t>isfel</w:t>
      </w:r>
      <w:r w:rsidR="002C0110" w:rsidRPr="00DA3743">
        <w:rPr>
          <w:spacing w:val="-2"/>
        </w:rPr>
        <w:t>.</w:t>
      </w:r>
    </w:p>
    <w:p w14:paraId="745F61EB" w14:textId="74FFB44E" w:rsidR="00843B14" w:rsidRPr="00DA3743" w:rsidRDefault="005E3319" w:rsidP="006902F7">
      <w:pPr>
        <w:numPr>
          <w:ilvl w:val="1"/>
          <w:numId w:val="69"/>
        </w:numPr>
        <w:suppressAutoHyphens/>
        <w:ind w:left="567" w:hanging="567"/>
      </w:pPr>
      <w:r w:rsidRPr="00DA3743">
        <w:t>Iġbed</w:t>
      </w:r>
      <w:r w:rsidRPr="00DA3743">
        <w:rPr>
          <w:spacing w:val="-4"/>
        </w:rPr>
        <w:t xml:space="preserve"> </w:t>
      </w:r>
      <w:r w:rsidRPr="00DA3743">
        <w:t>il-planġer</w:t>
      </w:r>
      <w:r w:rsidRPr="00DA3743">
        <w:rPr>
          <w:spacing w:val="-3"/>
        </w:rPr>
        <w:t xml:space="preserve"> </w:t>
      </w:r>
      <w:r w:rsidRPr="00DA3743">
        <w:t>tas-siringa</w:t>
      </w:r>
      <w:r w:rsidRPr="00DA3743">
        <w:rPr>
          <w:spacing w:val="-3"/>
        </w:rPr>
        <w:t xml:space="preserve"> </w:t>
      </w:r>
      <w:r w:rsidRPr="00DA3743">
        <w:t>biex</w:t>
      </w:r>
      <w:r w:rsidRPr="00DA3743">
        <w:rPr>
          <w:spacing w:val="-3"/>
        </w:rPr>
        <w:t xml:space="preserve"> </w:t>
      </w:r>
      <w:r w:rsidRPr="00DA3743">
        <w:t>timla</w:t>
      </w:r>
      <w:r w:rsidRPr="00DA3743">
        <w:rPr>
          <w:spacing w:val="-3"/>
        </w:rPr>
        <w:t xml:space="preserve"> </w:t>
      </w:r>
      <w:r w:rsidRPr="00DA3743">
        <w:t>s-siringa</w:t>
      </w:r>
      <w:r w:rsidRPr="00DA3743">
        <w:rPr>
          <w:spacing w:val="-3"/>
        </w:rPr>
        <w:t xml:space="preserve"> </w:t>
      </w:r>
      <w:r w:rsidRPr="00DA3743">
        <w:t>bl-ammont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likwidu</w:t>
      </w:r>
      <w:r w:rsidRPr="00DA3743">
        <w:rPr>
          <w:spacing w:val="-4"/>
        </w:rPr>
        <w:t xml:space="preserve"> </w:t>
      </w:r>
      <w:r w:rsidRPr="00DA3743">
        <w:t>kif</w:t>
      </w:r>
      <w:r w:rsidRPr="00DA3743">
        <w:rPr>
          <w:spacing w:val="-4"/>
        </w:rPr>
        <w:t xml:space="preserve"> </w:t>
      </w:r>
      <w:r w:rsidRPr="00DA3743">
        <w:t>ippreskrivielek</w:t>
      </w:r>
      <w:r w:rsidRPr="00DA3743">
        <w:rPr>
          <w:spacing w:val="-4"/>
        </w:rPr>
        <w:t xml:space="preserve"> </w:t>
      </w:r>
      <w:r w:rsidRPr="00DA3743">
        <w:t>it</w:t>
      </w:r>
      <w:r w:rsidR="00AD4EBD" w:rsidRPr="00DA3743">
        <w:noBreakHyphen/>
      </w:r>
      <w:r w:rsidRPr="00DA3743">
        <w:t>tabib tiegħek</w:t>
      </w:r>
      <w:r w:rsidR="002C0110" w:rsidRPr="00DA3743">
        <w:t>.</w:t>
      </w:r>
    </w:p>
    <w:p w14:paraId="745F61EC" w14:textId="0B709129" w:rsidR="00843B14" w:rsidRPr="00DA3743" w:rsidRDefault="005E3319" w:rsidP="006902F7">
      <w:pPr>
        <w:numPr>
          <w:ilvl w:val="1"/>
          <w:numId w:val="69"/>
        </w:numPr>
        <w:suppressAutoHyphens/>
        <w:ind w:left="567" w:hanging="567"/>
      </w:pPr>
      <w:r w:rsidRPr="00DA3743">
        <w:t>Huwa</w:t>
      </w:r>
      <w:r w:rsidRPr="00DA3743">
        <w:rPr>
          <w:spacing w:val="-3"/>
        </w:rPr>
        <w:t xml:space="preserve"> </w:t>
      </w:r>
      <w:r w:rsidRPr="00DA3743">
        <w:t>importanti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l-labra</w:t>
      </w:r>
      <w:r w:rsidRPr="00DA3743">
        <w:rPr>
          <w:spacing w:val="-3"/>
        </w:rPr>
        <w:t xml:space="preserve"> </w:t>
      </w:r>
      <w:r w:rsidRPr="00DA3743">
        <w:t>tkun</w:t>
      </w:r>
      <w:r w:rsidRPr="00DA3743">
        <w:rPr>
          <w:spacing w:val="-3"/>
        </w:rPr>
        <w:t xml:space="preserve"> </w:t>
      </w:r>
      <w:r w:rsidRPr="00DA3743">
        <w:t>dejjem</w:t>
      </w:r>
      <w:r w:rsidRPr="00DA3743">
        <w:rPr>
          <w:spacing w:val="-3"/>
        </w:rPr>
        <w:t xml:space="preserve"> </w:t>
      </w:r>
      <w:r w:rsidRPr="00DA3743">
        <w:t>ġol-likwidu.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jħallix</w:t>
      </w:r>
      <w:r w:rsidRPr="00DA3743">
        <w:rPr>
          <w:spacing w:val="-3"/>
        </w:rPr>
        <w:t xml:space="preserve"> </w:t>
      </w:r>
      <w:r w:rsidRPr="00DA3743">
        <w:t>il-bżieżaq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 xml:space="preserve">l-arja jiffurmaw fis-siringa (ara </w:t>
      </w:r>
      <w:r w:rsidR="002C0110" w:rsidRPr="00DA3743">
        <w:t>f</w:t>
      </w:r>
      <w:r w:rsidRPr="00DA3743">
        <w:t>igura 4)</w:t>
      </w:r>
      <w:r w:rsidR="002C0110" w:rsidRPr="00DA3743">
        <w:t>.</w:t>
      </w:r>
    </w:p>
    <w:p w14:paraId="0012F4A0" w14:textId="77777777" w:rsidR="0039100A" w:rsidRPr="00DA3743" w:rsidRDefault="0039100A" w:rsidP="0058365E">
      <w:pPr>
        <w:keepNext/>
        <w:suppressAutoHyphens/>
        <w:ind w:left="567" w:hanging="567"/>
      </w:pPr>
    </w:p>
    <w:p w14:paraId="745F61EE" w14:textId="25D8F23E" w:rsidR="00843B14" w:rsidRPr="00DA3743" w:rsidRDefault="00DE6F77" w:rsidP="006902F7">
      <w:pPr>
        <w:suppressAutoHyphens/>
        <w:jc w:val="center"/>
        <w:rPr>
          <w:sz w:val="20"/>
        </w:rPr>
      </w:pPr>
      <w:r>
        <w:rPr>
          <w:sz w:val="20"/>
          <w:szCs w:val="20"/>
          <w:lang w:val="en-US" w:eastAsia="zh-CN"/>
        </w:rPr>
        <w:drawing>
          <wp:inline distT="0" distB="0" distL="0" distR="0" wp14:anchorId="7323F6E4" wp14:editId="1A4D62EE">
            <wp:extent cx="2743200" cy="1649095"/>
            <wp:effectExtent l="0" t="0" r="0" b="0"/>
            <wp:docPr id="11" name="Picture 2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5"/>
                    <pic:cNvPicPr>
                      <a:picLocks noChangeAspect="1" noChangeArrowheads="1"/>
                    </pic:cNvPicPr>
                  </pic:nvPicPr>
                  <pic:blipFill>
                    <a:blip r:embed="rId3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743200" cy="164909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7DF6A3BE" w14:textId="77777777" w:rsidR="00270047" w:rsidRPr="00DA3743" w:rsidRDefault="00270047" w:rsidP="006902F7">
      <w:pPr>
        <w:suppressAutoHyphens/>
        <w:jc w:val="center"/>
      </w:pPr>
    </w:p>
    <w:p w14:paraId="745F61F1" w14:textId="2C922733" w:rsidR="00843B14" w:rsidRPr="00DA3743" w:rsidRDefault="0039100A" w:rsidP="006902F7">
      <w:pPr>
        <w:suppressAutoHyphens/>
        <w:jc w:val="center"/>
      </w:pPr>
      <w:r w:rsidRPr="00DA3743">
        <w:t>Figura 4</w:t>
      </w:r>
    </w:p>
    <w:p w14:paraId="745F61F2" w14:textId="77777777" w:rsidR="00843B14" w:rsidRPr="00DA3743" w:rsidRDefault="00843B14" w:rsidP="006902F7">
      <w:pPr>
        <w:suppressAutoHyphens/>
      </w:pPr>
    </w:p>
    <w:p w14:paraId="745F61F3" w14:textId="04104C91" w:rsidR="00843B14" w:rsidRPr="00DA3743" w:rsidRDefault="005E3319" w:rsidP="006902F7">
      <w:pPr>
        <w:numPr>
          <w:ilvl w:val="1"/>
          <w:numId w:val="70"/>
        </w:numPr>
        <w:suppressAutoHyphens/>
        <w:ind w:left="567" w:hanging="567"/>
      </w:pPr>
      <w:r w:rsidRPr="00DA3743">
        <w:t>Neħħi</w:t>
      </w:r>
      <w:r w:rsidRPr="00DA3743">
        <w:rPr>
          <w:spacing w:val="-9"/>
        </w:rPr>
        <w:t xml:space="preserve"> </w:t>
      </w:r>
      <w:r w:rsidRPr="00DA3743">
        <w:t>l-labra</w:t>
      </w:r>
      <w:r w:rsidRPr="00DA3743">
        <w:rPr>
          <w:spacing w:val="-5"/>
        </w:rPr>
        <w:t xml:space="preserve"> </w:t>
      </w:r>
      <w:r w:rsidRPr="00DA3743">
        <w:t>mill-</w:t>
      </w:r>
      <w:r w:rsidR="00C00E3F" w:rsidRPr="00DA3743">
        <w:rPr>
          <w:spacing w:val="-4"/>
        </w:rPr>
        <w:t>kunjett</w:t>
      </w:r>
      <w:r w:rsidR="002C0110" w:rsidRPr="00DA3743">
        <w:rPr>
          <w:spacing w:val="-4"/>
        </w:rPr>
        <w:t>.</w:t>
      </w:r>
    </w:p>
    <w:p w14:paraId="745F61F6" w14:textId="43A4D8A4" w:rsidR="00843B14" w:rsidRPr="00DA3743" w:rsidRDefault="005E3319" w:rsidP="006902F7">
      <w:pPr>
        <w:numPr>
          <w:ilvl w:val="1"/>
          <w:numId w:val="70"/>
        </w:numPr>
        <w:suppressAutoHyphens/>
        <w:ind w:left="567" w:hanging="567"/>
      </w:pPr>
      <w:r w:rsidRPr="00DA3743">
        <w:t>Żomm</w:t>
      </w:r>
      <w:r w:rsidRPr="00DA3743">
        <w:rPr>
          <w:spacing w:val="-8"/>
        </w:rPr>
        <w:t xml:space="preserve"> </w:t>
      </w:r>
      <w:r w:rsidRPr="00DA3743">
        <w:t>is-siringa</w:t>
      </w:r>
      <w:r w:rsidRPr="00DA3743">
        <w:rPr>
          <w:spacing w:val="-4"/>
        </w:rPr>
        <w:t xml:space="preserve"> </w:t>
      </w:r>
      <w:r w:rsidRPr="00DA3743">
        <w:t>bil-labra</w:t>
      </w:r>
      <w:r w:rsidRPr="00DA3743">
        <w:rPr>
          <w:spacing w:val="-4"/>
        </w:rPr>
        <w:t xml:space="preserve"> </w:t>
      </w:r>
      <w:r w:rsidRPr="00DA3743">
        <w:t>tipponta</w:t>
      </w:r>
      <w:r w:rsidRPr="00DA3743">
        <w:rPr>
          <w:spacing w:val="-3"/>
        </w:rPr>
        <w:t xml:space="preserve"> </w:t>
      </w:r>
      <w:r w:rsidRPr="00DA3743">
        <w:t>l-fuq</w:t>
      </w:r>
      <w:r w:rsidRPr="00DA3743">
        <w:rPr>
          <w:spacing w:val="-5"/>
        </w:rPr>
        <w:t xml:space="preserve"> </w:t>
      </w:r>
      <w:r w:rsidRPr="00DA3743">
        <w:t>biex</w:t>
      </w:r>
      <w:r w:rsidRPr="00DA3743">
        <w:rPr>
          <w:spacing w:val="-5"/>
        </w:rPr>
        <w:t xml:space="preserve"> </w:t>
      </w:r>
      <w:r w:rsidRPr="00DA3743">
        <w:t>tara</w:t>
      </w:r>
      <w:r w:rsidRPr="00DA3743">
        <w:rPr>
          <w:spacing w:val="-4"/>
        </w:rPr>
        <w:t xml:space="preserve"> </w:t>
      </w:r>
      <w:r w:rsidRPr="00DA3743">
        <w:t>jekk</w:t>
      </w:r>
      <w:r w:rsidRPr="00DA3743">
        <w:rPr>
          <w:spacing w:val="-5"/>
        </w:rPr>
        <w:t xml:space="preserve"> </w:t>
      </w:r>
      <w:r w:rsidRPr="00DA3743">
        <w:t>għandhiex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4"/>
        </w:rPr>
        <w:t xml:space="preserve"> </w:t>
      </w:r>
      <w:r w:rsidRPr="00DA3743">
        <w:t>bżieżaq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l-arja</w:t>
      </w:r>
      <w:r w:rsidRPr="00DA3743">
        <w:rPr>
          <w:spacing w:val="-3"/>
        </w:rPr>
        <w:t xml:space="preserve"> </w:t>
      </w:r>
      <w:r w:rsidRPr="00DA3743">
        <w:rPr>
          <w:spacing w:val="-2"/>
        </w:rPr>
        <w:t>ġewwa</w:t>
      </w:r>
      <w:r w:rsidR="002C0110" w:rsidRPr="00DA3743">
        <w:rPr>
          <w:spacing w:val="-2"/>
        </w:rPr>
        <w:t>.</w:t>
      </w:r>
    </w:p>
    <w:p w14:paraId="745F61F7" w14:textId="0055F7E0" w:rsidR="00843B14" w:rsidRPr="00DA3743" w:rsidRDefault="005E3319" w:rsidP="006902F7">
      <w:pPr>
        <w:numPr>
          <w:ilvl w:val="1"/>
          <w:numId w:val="70"/>
        </w:numPr>
        <w:suppressAutoHyphens/>
        <w:ind w:left="567" w:hanging="567"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hemm</w:t>
      </w:r>
      <w:r w:rsidRPr="00DA3743">
        <w:rPr>
          <w:spacing w:val="-3"/>
        </w:rPr>
        <w:t xml:space="preserve"> </w:t>
      </w:r>
      <w:r w:rsidRPr="00DA3743">
        <w:t>il-bżieżaq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l-arja,</w:t>
      </w:r>
      <w:r w:rsidRPr="00DA3743">
        <w:rPr>
          <w:spacing w:val="-3"/>
        </w:rPr>
        <w:t xml:space="preserve"> </w:t>
      </w:r>
      <w:r w:rsidRPr="00DA3743">
        <w:t>taptap</w:t>
      </w:r>
      <w:r w:rsidRPr="00DA3743">
        <w:rPr>
          <w:spacing w:val="-3"/>
        </w:rPr>
        <w:t xml:space="preserve"> </w:t>
      </w:r>
      <w:r w:rsidRPr="00DA3743">
        <w:t>ħelu</w:t>
      </w:r>
      <w:r w:rsidRPr="00DA3743">
        <w:rPr>
          <w:spacing w:val="-3"/>
        </w:rPr>
        <w:t xml:space="preserve"> </w:t>
      </w:r>
      <w:r w:rsidRPr="00DA3743">
        <w:t>ħelu</w:t>
      </w:r>
      <w:r w:rsidRPr="00DA3743">
        <w:rPr>
          <w:spacing w:val="-3"/>
        </w:rPr>
        <w:t xml:space="preserve"> </w:t>
      </w:r>
      <w:r w:rsidRPr="00DA3743">
        <w:t>mal-ġenb</w:t>
      </w:r>
      <w:r w:rsidRPr="00DA3743">
        <w:rPr>
          <w:spacing w:val="-3"/>
        </w:rPr>
        <w:t xml:space="preserve"> </w:t>
      </w:r>
      <w:r w:rsidRPr="00DA3743">
        <w:t>sakemm</w:t>
      </w:r>
      <w:r w:rsidRPr="00DA3743">
        <w:rPr>
          <w:spacing w:val="-3"/>
        </w:rPr>
        <w:t xml:space="preserve"> </w:t>
      </w:r>
      <w:r w:rsidRPr="00DA3743">
        <w:t>il-bżieżaq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l-arja</w:t>
      </w:r>
      <w:r w:rsidRPr="00DA3743">
        <w:rPr>
          <w:spacing w:val="-2"/>
        </w:rPr>
        <w:t xml:space="preserve"> </w:t>
      </w:r>
      <w:r w:rsidRPr="00DA3743">
        <w:t xml:space="preserve">jmorru fuq nett tas-siringa (ara </w:t>
      </w:r>
      <w:r w:rsidR="002C0110" w:rsidRPr="00DA3743">
        <w:t>f</w:t>
      </w:r>
      <w:r w:rsidRPr="00DA3743">
        <w:t>igura 5)</w:t>
      </w:r>
      <w:r w:rsidR="002C0110" w:rsidRPr="00DA3743">
        <w:t>.</w:t>
      </w:r>
    </w:p>
    <w:p w14:paraId="745F61F8" w14:textId="7D12EB64" w:rsidR="00843B14" w:rsidRPr="00DA3743" w:rsidRDefault="00843B14" w:rsidP="00DA5C0D">
      <w:pPr>
        <w:keepNext/>
        <w:suppressAutoHyphens/>
        <w:rPr>
          <w:sz w:val="19"/>
        </w:rPr>
      </w:pPr>
    </w:p>
    <w:p w14:paraId="33C599E9" w14:textId="3914E06D" w:rsidR="002C0110" w:rsidRPr="00DA3743" w:rsidRDefault="00DE6F77" w:rsidP="00DA5C0D">
      <w:pPr>
        <w:keepNext/>
        <w:suppressAutoHyphens/>
        <w:jc w:val="center"/>
      </w:pPr>
      <w:r>
        <w:rPr>
          <w:sz w:val="20"/>
          <w:szCs w:val="20"/>
          <w:lang w:val="en-US" w:eastAsia="zh-CN"/>
        </w:rPr>
        <w:drawing>
          <wp:inline distT="0" distB="0" distL="0" distR="0" wp14:anchorId="74C4D12F" wp14:editId="29A4F9EE">
            <wp:extent cx="2563495" cy="1551305"/>
            <wp:effectExtent l="0" t="0" r="0" b="0"/>
            <wp:docPr id="12" name="Picture 1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2"/>
                    <pic:cNvPicPr>
                      <a:picLocks noChangeAspect="1" noChangeArrowheads="1"/>
                    </pic:cNvPicPr>
                  </pic:nvPicPr>
                  <pic:blipFill>
                    <a:blip r:embed="rId3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563495" cy="15513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F8A8409" w14:textId="77777777" w:rsidR="00270047" w:rsidRPr="00DA3743" w:rsidRDefault="00270047" w:rsidP="00DA5C0D">
      <w:pPr>
        <w:keepNext/>
        <w:suppressAutoHyphens/>
        <w:jc w:val="center"/>
      </w:pPr>
    </w:p>
    <w:p w14:paraId="745F61F9" w14:textId="04230BDB" w:rsidR="00843B14" w:rsidRPr="00DA3743" w:rsidRDefault="005E3319" w:rsidP="00DA5C0D">
      <w:pPr>
        <w:keepNext/>
        <w:suppressAutoHyphens/>
        <w:jc w:val="center"/>
        <w:rPr>
          <w:spacing w:val="-10"/>
        </w:rPr>
      </w:pPr>
      <w:r w:rsidRPr="00DA3743">
        <w:t>Figura</w:t>
      </w:r>
      <w:r w:rsidRPr="00DA3743">
        <w:rPr>
          <w:spacing w:val="-5"/>
        </w:rPr>
        <w:t xml:space="preserve"> </w:t>
      </w:r>
      <w:r w:rsidRPr="00DA3743">
        <w:rPr>
          <w:spacing w:val="-10"/>
        </w:rPr>
        <w:t>5</w:t>
      </w:r>
    </w:p>
    <w:p w14:paraId="0215BFEE" w14:textId="77777777" w:rsidR="001660DD" w:rsidRPr="00DA3743" w:rsidRDefault="001660DD" w:rsidP="006902F7">
      <w:pPr>
        <w:suppressAutoHyphens/>
        <w:jc w:val="center"/>
      </w:pPr>
    </w:p>
    <w:p w14:paraId="745F61FA" w14:textId="1A83AEEF" w:rsidR="00843B14" w:rsidRPr="00DA3743" w:rsidRDefault="005E3319" w:rsidP="006902F7">
      <w:pPr>
        <w:numPr>
          <w:ilvl w:val="1"/>
          <w:numId w:val="71"/>
        </w:numPr>
        <w:suppressAutoHyphens/>
        <w:ind w:left="567" w:hanging="567"/>
      </w:pPr>
      <w:r w:rsidRPr="00DA3743">
        <w:t>Imbagħad</w:t>
      </w:r>
      <w:r w:rsidRPr="00DA3743">
        <w:rPr>
          <w:spacing w:val="-5"/>
        </w:rPr>
        <w:t xml:space="preserve"> </w:t>
      </w:r>
      <w:r w:rsidRPr="00DA3743">
        <w:t>agħfas</w:t>
      </w:r>
      <w:r w:rsidRPr="00DA3743">
        <w:rPr>
          <w:spacing w:val="-4"/>
        </w:rPr>
        <w:t xml:space="preserve"> </w:t>
      </w:r>
      <w:r w:rsidRPr="00DA3743">
        <w:t>il-planġer</w:t>
      </w:r>
      <w:r w:rsidRPr="00DA3743">
        <w:rPr>
          <w:spacing w:val="-6"/>
        </w:rPr>
        <w:t xml:space="preserve"> </w:t>
      </w:r>
      <w:r w:rsidRPr="00DA3743">
        <w:t>sakemm</w:t>
      </w:r>
      <w:r w:rsidRPr="00DA3743">
        <w:rPr>
          <w:spacing w:val="-6"/>
        </w:rPr>
        <w:t xml:space="preserve"> </w:t>
      </w:r>
      <w:r w:rsidRPr="00DA3743">
        <w:t>l-arja</w:t>
      </w:r>
      <w:r w:rsidRPr="00DA3743">
        <w:rPr>
          <w:spacing w:val="-6"/>
        </w:rPr>
        <w:t xml:space="preserve"> </w:t>
      </w:r>
      <w:r w:rsidRPr="00DA3743">
        <w:t>kollha</w:t>
      </w:r>
      <w:r w:rsidRPr="00DA3743">
        <w:rPr>
          <w:spacing w:val="-5"/>
        </w:rPr>
        <w:t xml:space="preserve"> </w:t>
      </w:r>
      <w:r w:rsidRPr="00DA3743">
        <w:t>(iżda</w:t>
      </w:r>
      <w:r w:rsidRPr="00DA3743">
        <w:rPr>
          <w:spacing w:val="-5"/>
        </w:rPr>
        <w:t xml:space="preserve"> </w:t>
      </w:r>
      <w:r w:rsidRPr="00DA3743">
        <w:t>mhux</w:t>
      </w:r>
      <w:r w:rsidRPr="00DA3743">
        <w:rPr>
          <w:spacing w:val="-5"/>
        </w:rPr>
        <w:t xml:space="preserve"> </w:t>
      </w:r>
      <w:r w:rsidRPr="00DA3743">
        <w:t>il-likwidu)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titneħħa</w:t>
      </w:r>
      <w:r w:rsidR="002C0110" w:rsidRPr="00DA3743">
        <w:rPr>
          <w:spacing w:val="-2"/>
        </w:rPr>
        <w:t>.</w:t>
      </w:r>
    </w:p>
    <w:p w14:paraId="745F61FB" w14:textId="48DAC145" w:rsidR="00843B14" w:rsidRPr="00DA3743" w:rsidRDefault="005E3319" w:rsidP="006902F7">
      <w:pPr>
        <w:numPr>
          <w:ilvl w:val="1"/>
          <w:numId w:val="71"/>
        </w:numPr>
        <w:suppressAutoHyphens/>
        <w:ind w:left="567" w:hanging="567"/>
      </w:pPr>
      <w:r w:rsidRPr="00DA3743">
        <w:t>Titlaqx</w:t>
      </w:r>
      <w:r w:rsidRPr="00DA3743">
        <w:rPr>
          <w:spacing w:val="-8"/>
        </w:rPr>
        <w:t xml:space="preserve"> </w:t>
      </w:r>
      <w:r w:rsidRPr="00DA3743">
        <w:t>s-siringa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5"/>
        </w:rPr>
        <w:t xml:space="preserve"> </w:t>
      </w:r>
      <w:r w:rsidRPr="00DA3743">
        <w:t>mkien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tħalli</w:t>
      </w:r>
      <w:r w:rsidRPr="00DA3743">
        <w:rPr>
          <w:spacing w:val="-5"/>
        </w:rPr>
        <w:t xml:space="preserve"> </w:t>
      </w:r>
      <w:r w:rsidRPr="00DA3743">
        <w:t>l-labra</w:t>
      </w:r>
      <w:r w:rsidRPr="00DA3743">
        <w:rPr>
          <w:spacing w:val="-4"/>
        </w:rPr>
        <w:t xml:space="preserve"> </w:t>
      </w:r>
      <w:r w:rsidRPr="00DA3743">
        <w:t>tmiss</w:t>
      </w:r>
      <w:r w:rsidRPr="00DA3743">
        <w:rPr>
          <w:spacing w:val="-5"/>
        </w:rPr>
        <w:t xml:space="preserve"> </w:t>
      </w:r>
      <w:r w:rsidRPr="00DA3743">
        <w:t>ma</w:t>
      </w:r>
      <w:r w:rsidRPr="00DA3743">
        <w:rPr>
          <w:spacing w:val="-4"/>
        </w:rPr>
        <w:t xml:space="preserve"> xejn</w:t>
      </w:r>
      <w:r w:rsidR="002C0110" w:rsidRPr="00DA3743">
        <w:rPr>
          <w:spacing w:val="-4"/>
        </w:rPr>
        <w:t>.</w:t>
      </w:r>
    </w:p>
    <w:p w14:paraId="5FFF6525" w14:textId="77777777" w:rsidR="00FA7DB8" w:rsidRPr="00DA3743" w:rsidRDefault="00FA7DB8" w:rsidP="006902F7">
      <w:pPr>
        <w:suppressAutoHyphens/>
      </w:pPr>
    </w:p>
    <w:p w14:paraId="745F61FD" w14:textId="6F70868D" w:rsidR="00843B14" w:rsidRPr="00DA3743" w:rsidRDefault="00FA7DB8" w:rsidP="006902F7">
      <w:pPr>
        <w:keepNext/>
        <w:suppressAutoHyphens/>
        <w:ind w:left="567" w:hanging="567"/>
        <w:rPr>
          <w:b/>
          <w:bCs/>
          <w:spacing w:val="-2"/>
        </w:rPr>
      </w:pPr>
      <w:r w:rsidRPr="00DA3743">
        <w:rPr>
          <w:b/>
          <w:bCs/>
        </w:rPr>
        <w:t>4.</w:t>
      </w:r>
      <w:r w:rsidR="00655F06" w:rsidRPr="00DA3743">
        <w:rPr>
          <w:b/>
          <w:bCs/>
        </w:rPr>
        <w:tab/>
      </w:r>
      <w:r w:rsidR="005E3319" w:rsidRPr="00DA3743">
        <w:rPr>
          <w:b/>
          <w:bCs/>
        </w:rPr>
        <w:t>Injetta</w:t>
      </w:r>
      <w:r w:rsidR="005E3319" w:rsidRPr="00DA3743">
        <w:rPr>
          <w:b/>
          <w:bCs/>
          <w:spacing w:val="-8"/>
        </w:rPr>
        <w:t xml:space="preserve"> </w:t>
      </w:r>
      <w:r w:rsidR="005E3319" w:rsidRPr="00DA3743">
        <w:rPr>
          <w:b/>
          <w:bCs/>
        </w:rPr>
        <w:t>d-</w:t>
      </w:r>
      <w:r w:rsidR="005E3319" w:rsidRPr="00DA3743">
        <w:rPr>
          <w:b/>
          <w:bCs/>
          <w:spacing w:val="-2"/>
        </w:rPr>
        <w:t>doża:</w:t>
      </w:r>
    </w:p>
    <w:p w14:paraId="598B0AAE" w14:textId="77777777" w:rsidR="002C0110" w:rsidRPr="00DA3743" w:rsidRDefault="002C0110" w:rsidP="006902F7">
      <w:pPr>
        <w:keepNext/>
        <w:suppressAutoHyphens/>
        <w:ind w:left="567" w:hanging="567"/>
        <w:rPr>
          <w:b/>
          <w:bCs/>
        </w:rPr>
      </w:pPr>
    </w:p>
    <w:p w14:paraId="745F61FE" w14:textId="6D5A801E" w:rsidR="00843B14" w:rsidRPr="00DA3743" w:rsidRDefault="005E3319" w:rsidP="006902F7">
      <w:pPr>
        <w:numPr>
          <w:ilvl w:val="1"/>
          <w:numId w:val="72"/>
        </w:numPr>
        <w:suppressAutoHyphens/>
        <w:ind w:left="567" w:hanging="567"/>
      </w:pPr>
      <w:r w:rsidRPr="00DA3743">
        <w:t>Oqros</w:t>
      </w:r>
      <w:r w:rsidRPr="00DA3743">
        <w:rPr>
          <w:spacing w:val="-6"/>
        </w:rPr>
        <w:t xml:space="preserve"> </w:t>
      </w:r>
      <w:r w:rsidRPr="00DA3743">
        <w:t>bil-ħlewwa</w:t>
      </w:r>
      <w:r w:rsidRPr="00DA3743">
        <w:rPr>
          <w:spacing w:val="-4"/>
        </w:rPr>
        <w:t xml:space="preserve"> </w:t>
      </w:r>
      <w:r w:rsidRPr="00DA3743">
        <w:t>l-ġilda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5"/>
        </w:rPr>
        <w:t xml:space="preserve"> </w:t>
      </w:r>
      <w:r w:rsidRPr="00DA3743">
        <w:t>ġiet</w:t>
      </w:r>
      <w:r w:rsidRPr="00DA3743">
        <w:rPr>
          <w:spacing w:val="-5"/>
        </w:rPr>
        <w:t xml:space="preserve"> </w:t>
      </w:r>
      <w:r w:rsidRPr="00DA3743">
        <w:t>mnaddfa,</w:t>
      </w:r>
      <w:r w:rsidRPr="00DA3743">
        <w:rPr>
          <w:spacing w:val="-5"/>
        </w:rPr>
        <w:t xml:space="preserve"> </w:t>
      </w:r>
      <w:r w:rsidRPr="00DA3743">
        <w:t>bejn</w:t>
      </w:r>
      <w:r w:rsidRPr="00DA3743">
        <w:rPr>
          <w:spacing w:val="-6"/>
        </w:rPr>
        <w:t xml:space="preserve"> </w:t>
      </w:r>
      <w:r w:rsidRPr="00DA3743">
        <w:t>is-saba’</w:t>
      </w:r>
      <w:r w:rsidRPr="00DA3743">
        <w:rPr>
          <w:spacing w:val="-4"/>
        </w:rPr>
        <w:t xml:space="preserve"> </w:t>
      </w:r>
      <w:r w:rsidRPr="00DA3743">
        <w:t>l-kbir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l-werrej.</w:t>
      </w:r>
      <w:r w:rsidRPr="00DA3743">
        <w:rPr>
          <w:spacing w:val="-5"/>
        </w:rPr>
        <w:t xml:space="preserve"> </w:t>
      </w:r>
      <w:r w:rsidRPr="00DA3743">
        <w:t>Tagħfasx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ħafna</w:t>
      </w:r>
      <w:r w:rsidR="002C0110" w:rsidRPr="00DA3743">
        <w:rPr>
          <w:spacing w:val="-2"/>
        </w:rPr>
        <w:t>.</w:t>
      </w:r>
    </w:p>
    <w:p w14:paraId="745F61FF" w14:textId="43F1E52D" w:rsidR="00843B14" w:rsidRPr="00DA3743" w:rsidRDefault="005E3319" w:rsidP="006902F7">
      <w:pPr>
        <w:numPr>
          <w:ilvl w:val="1"/>
          <w:numId w:val="72"/>
        </w:numPr>
        <w:suppressAutoHyphens/>
        <w:ind w:left="567" w:hanging="567"/>
      </w:pPr>
      <w:r w:rsidRPr="00DA3743">
        <w:t>Imbotta</w:t>
      </w:r>
      <w:r w:rsidRPr="00DA3743">
        <w:rPr>
          <w:spacing w:val="-5"/>
        </w:rPr>
        <w:t xml:space="preserve"> </w:t>
      </w:r>
      <w:r w:rsidRPr="00DA3743">
        <w:t>l-labra</w:t>
      </w:r>
      <w:r w:rsidRPr="00DA3743">
        <w:rPr>
          <w:spacing w:val="-5"/>
        </w:rPr>
        <w:t xml:space="preserve"> </w:t>
      </w:r>
      <w:r w:rsidRPr="00DA3743">
        <w:t>ġol-ġilda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maqrusa</w:t>
      </w:r>
      <w:r w:rsidR="002C0110" w:rsidRPr="00DA3743">
        <w:rPr>
          <w:spacing w:val="-2"/>
        </w:rPr>
        <w:t xml:space="preserve"> f’angolu ta’ 45 grad.</w:t>
      </w:r>
    </w:p>
    <w:p w14:paraId="745F6200" w14:textId="31F1C6F1" w:rsidR="00843B14" w:rsidRPr="00DA3743" w:rsidRDefault="005E3319" w:rsidP="006902F7">
      <w:pPr>
        <w:numPr>
          <w:ilvl w:val="1"/>
          <w:numId w:val="72"/>
        </w:numPr>
        <w:suppressAutoHyphens/>
        <w:ind w:left="567" w:hanging="567"/>
      </w:pPr>
      <w:r w:rsidRPr="00DA3743">
        <w:t>Agħfas</w:t>
      </w:r>
      <w:r w:rsidRPr="00DA3743">
        <w:rPr>
          <w:spacing w:val="-2"/>
        </w:rPr>
        <w:t xml:space="preserve"> </w:t>
      </w:r>
      <w:r w:rsidRPr="00DA3743">
        <w:t>il-planġer</w:t>
      </w:r>
      <w:r w:rsidRPr="00DA3743">
        <w:rPr>
          <w:spacing w:val="-4"/>
        </w:rPr>
        <w:t xml:space="preserve"> </w:t>
      </w:r>
      <w:r w:rsidRPr="00DA3743">
        <w:t>bis-saba’</w:t>
      </w:r>
      <w:r w:rsidRPr="00DA3743">
        <w:rPr>
          <w:spacing w:val="-3"/>
        </w:rPr>
        <w:t xml:space="preserve"> </w:t>
      </w:r>
      <w:r w:rsidRPr="00DA3743">
        <w:t>l-kbir</w:t>
      </w:r>
      <w:r w:rsidRPr="00DA3743">
        <w:rPr>
          <w:spacing w:val="-3"/>
        </w:rPr>
        <w:t xml:space="preserve"> </w:t>
      </w:r>
      <w:r w:rsidRPr="00DA3743">
        <w:t>l-isfel</w:t>
      </w:r>
      <w:r w:rsidRPr="00DA3743">
        <w:rPr>
          <w:spacing w:val="-3"/>
        </w:rPr>
        <w:t xml:space="preserve"> </w:t>
      </w:r>
      <w:r w:rsidRPr="00DA3743">
        <w:t>kemm</w:t>
      </w:r>
      <w:r w:rsidRPr="00DA3743">
        <w:rPr>
          <w:spacing w:val="-3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jkun</w:t>
      </w:r>
      <w:r w:rsidRPr="00DA3743">
        <w:rPr>
          <w:spacing w:val="-4"/>
        </w:rPr>
        <w:t xml:space="preserve"> </w:t>
      </w:r>
      <w:r w:rsidRPr="00DA3743">
        <w:t>biex</w:t>
      </w:r>
      <w:r w:rsidRPr="00DA3743">
        <w:rPr>
          <w:spacing w:val="-4"/>
        </w:rPr>
        <w:t xml:space="preserve"> </w:t>
      </w:r>
      <w:r w:rsidRPr="00DA3743">
        <w:t>tinjetta</w:t>
      </w:r>
      <w:r w:rsidRPr="00DA3743">
        <w:rPr>
          <w:spacing w:val="-4"/>
        </w:rPr>
        <w:t xml:space="preserve"> </w:t>
      </w:r>
      <w:r w:rsidRPr="00DA3743">
        <w:t>l-likwidu</w:t>
      </w:r>
      <w:r w:rsidRPr="00DA3743">
        <w:rPr>
          <w:spacing w:val="-3"/>
        </w:rPr>
        <w:t xml:space="preserve"> </w:t>
      </w:r>
      <w:r w:rsidRPr="00DA3743">
        <w:t>kollu.</w:t>
      </w:r>
      <w:r w:rsidRPr="00DA3743">
        <w:rPr>
          <w:spacing w:val="-3"/>
        </w:rPr>
        <w:t xml:space="preserve"> </w:t>
      </w:r>
      <w:r w:rsidRPr="00DA3743">
        <w:t>Agħfsu bil-mod u dejjem l-istess, filwaqt li żżomm il-ġilda maqrusa bil-ħlewwa</w:t>
      </w:r>
      <w:r w:rsidR="002C0110" w:rsidRPr="00DA3743">
        <w:t>.</w:t>
      </w:r>
    </w:p>
    <w:p w14:paraId="745F6201" w14:textId="2369CBFE" w:rsidR="00843B14" w:rsidRPr="00DA3743" w:rsidRDefault="005E3319" w:rsidP="006902F7">
      <w:pPr>
        <w:numPr>
          <w:ilvl w:val="1"/>
          <w:numId w:val="72"/>
        </w:numPr>
        <w:suppressAutoHyphens/>
        <w:ind w:left="567" w:hanging="567"/>
      </w:pPr>
      <w:r w:rsidRPr="00DA3743">
        <w:t>Meta</w:t>
      </w:r>
      <w:r w:rsidRPr="00DA3743">
        <w:rPr>
          <w:spacing w:val="-7"/>
        </w:rPr>
        <w:t xml:space="preserve"> </w:t>
      </w:r>
      <w:r w:rsidRPr="00DA3743">
        <w:t>l-planġer</w:t>
      </w:r>
      <w:r w:rsidRPr="00DA3743">
        <w:rPr>
          <w:spacing w:val="-5"/>
        </w:rPr>
        <w:t xml:space="preserve"> </w:t>
      </w:r>
      <w:r w:rsidRPr="00DA3743">
        <w:t>jingħafas</w:t>
      </w:r>
      <w:r w:rsidRPr="00DA3743">
        <w:rPr>
          <w:spacing w:val="-6"/>
        </w:rPr>
        <w:t xml:space="preserve"> </w:t>
      </w:r>
      <w:r w:rsidRPr="00DA3743">
        <w:t>l-isfel</w:t>
      </w:r>
      <w:r w:rsidRPr="00DA3743">
        <w:rPr>
          <w:spacing w:val="-5"/>
        </w:rPr>
        <w:t xml:space="preserve"> </w:t>
      </w:r>
      <w:r w:rsidRPr="00DA3743">
        <w:t>kemm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5"/>
        </w:rPr>
        <w:t xml:space="preserve"> </w:t>
      </w:r>
      <w:r w:rsidRPr="00DA3743">
        <w:t>jkun,</w:t>
      </w:r>
      <w:r w:rsidRPr="00DA3743">
        <w:rPr>
          <w:spacing w:val="-5"/>
        </w:rPr>
        <w:t xml:space="preserve"> </w:t>
      </w:r>
      <w:r w:rsidRPr="00DA3743">
        <w:t>iġbed</w:t>
      </w:r>
      <w:r w:rsidRPr="00DA3743">
        <w:rPr>
          <w:spacing w:val="-6"/>
        </w:rPr>
        <w:t xml:space="preserve"> </w:t>
      </w:r>
      <w:r w:rsidRPr="00DA3743">
        <w:t>il-labra</w:t>
      </w:r>
      <w:r w:rsidRPr="00DA3743">
        <w:rPr>
          <w:spacing w:val="-4"/>
        </w:rPr>
        <w:t xml:space="preserve"> </w:t>
      </w:r>
      <w:r w:rsidRPr="00DA3743">
        <w:t>l-barra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ħalli</w:t>
      </w:r>
      <w:r w:rsidRPr="00DA3743">
        <w:rPr>
          <w:spacing w:val="-5"/>
        </w:rPr>
        <w:t xml:space="preserve"> </w:t>
      </w:r>
      <w:r w:rsidRPr="00DA3743">
        <w:t>l-</w:t>
      </w:r>
      <w:r w:rsidRPr="00DA3743">
        <w:rPr>
          <w:spacing w:val="-2"/>
        </w:rPr>
        <w:t>ġilda</w:t>
      </w:r>
      <w:r w:rsidR="002C0110" w:rsidRPr="00DA3743">
        <w:rPr>
          <w:spacing w:val="-2"/>
        </w:rPr>
        <w:t>.</w:t>
      </w:r>
    </w:p>
    <w:p w14:paraId="7B2904BF" w14:textId="77777777" w:rsidR="00FA7DB8" w:rsidRPr="00DA3743" w:rsidRDefault="00FA7DB8" w:rsidP="006902F7">
      <w:pPr>
        <w:suppressAutoHyphens/>
      </w:pPr>
    </w:p>
    <w:p w14:paraId="745F6203" w14:textId="2A51B958" w:rsidR="00843B14" w:rsidRPr="00DA3743" w:rsidRDefault="008D3B74" w:rsidP="006902F7">
      <w:pPr>
        <w:keepNext/>
        <w:suppressAutoHyphens/>
        <w:ind w:left="567" w:hanging="567"/>
        <w:rPr>
          <w:b/>
          <w:bCs/>
          <w:spacing w:val="-2"/>
        </w:rPr>
      </w:pPr>
      <w:r w:rsidRPr="00DA3743">
        <w:rPr>
          <w:b/>
          <w:bCs/>
        </w:rPr>
        <w:t>5</w:t>
      </w:r>
      <w:r w:rsidR="00FA7DB8" w:rsidRPr="00DA3743">
        <w:rPr>
          <w:b/>
          <w:bCs/>
        </w:rPr>
        <w:t>.</w:t>
      </w:r>
      <w:r w:rsidR="00655F06" w:rsidRPr="00DA3743">
        <w:rPr>
          <w:b/>
          <w:bCs/>
        </w:rPr>
        <w:tab/>
      </w:r>
      <w:r w:rsidR="005E3319" w:rsidRPr="00DA3743">
        <w:rPr>
          <w:b/>
          <w:bCs/>
        </w:rPr>
        <w:t>Wara</w:t>
      </w:r>
      <w:r w:rsidR="005E3319" w:rsidRPr="00DA3743">
        <w:rPr>
          <w:b/>
          <w:bCs/>
          <w:spacing w:val="-6"/>
        </w:rPr>
        <w:t xml:space="preserve"> </w:t>
      </w:r>
      <w:r w:rsidR="005E3319" w:rsidRPr="00DA3743">
        <w:rPr>
          <w:b/>
          <w:bCs/>
        </w:rPr>
        <w:t>l-</w:t>
      </w:r>
      <w:r w:rsidR="005E3319" w:rsidRPr="00DA3743">
        <w:rPr>
          <w:b/>
          <w:bCs/>
          <w:spacing w:val="-2"/>
        </w:rPr>
        <w:t>injezzjoni:</w:t>
      </w:r>
    </w:p>
    <w:p w14:paraId="082496B2" w14:textId="77777777" w:rsidR="002C0110" w:rsidRPr="00DA3743" w:rsidRDefault="002C0110" w:rsidP="006902F7">
      <w:pPr>
        <w:keepNext/>
        <w:suppressAutoHyphens/>
        <w:ind w:left="567" w:hanging="567"/>
        <w:rPr>
          <w:b/>
          <w:bCs/>
        </w:rPr>
      </w:pPr>
    </w:p>
    <w:p w14:paraId="745F6204" w14:textId="62CD0970" w:rsidR="00843B14" w:rsidRPr="00DA3743" w:rsidRDefault="005E3319" w:rsidP="006902F7">
      <w:pPr>
        <w:numPr>
          <w:ilvl w:val="1"/>
          <w:numId w:val="73"/>
        </w:numPr>
        <w:suppressAutoHyphens/>
        <w:ind w:left="567" w:hanging="567"/>
      </w:pPr>
      <w:r w:rsidRPr="00DA3743">
        <w:t>Agħfas</w:t>
      </w:r>
      <w:r w:rsidRPr="00DA3743">
        <w:rPr>
          <w:spacing w:val="-8"/>
        </w:rPr>
        <w:t xml:space="preserve"> </w:t>
      </w:r>
      <w:r w:rsidRPr="00DA3743">
        <w:t>garża</w:t>
      </w:r>
      <w:r w:rsidRPr="00DA3743">
        <w:rPr>
          <w:spacing w:val="-6"/>
        </w:rPr>
        <w:t xml:space="preserve"> </w:t>
      </w:r>
      <w:r w:rsidRPr="00DA3743">
        <w:t>mxarrba</w:t>
      </w:r>
      <w:r w:rsidRPr="00DA3743">
        <w:rPr>
          <w:spacing w:val="-6"/>
        </w:rPr>
        <w:t xml:space="preserve"> </w:t>
      </w:r>
      <w:r w:rsidRPr="00DA3743">
        <w:t>bl-antisettiku</w:t>
      </w:r>
      <w:r w:rsidRPr="00DA3743">
        <w:rPr>
          <w:spacing w:val="-7"/>
        </w:rPr>
        <w:t xml:space="preserve"> </w:t>
      </w:r>
      <w:r w:rsidRPr="00DA3743">
        <w:t>fuq</w:t>
      </w:r>
      <w:r w:rsidRPr="00DA3743">
        <w:rPr>
          <w:spacing w:val="-7"/>
        </w:rPr>
        <w:t xml:space="preserve"> </w:t>
      </w:r>
      <w:r w:rsidRPr="00DA3743">
        <w:t>il-post</w:t>
      </w:r>
      <w:r w:rsidRPr="00DA3743">
        <w:rPr>
          <w:spacing w:val="-6"/>
        </w:rPr>
        <w:t xml:space="preserve"> </w:t>
      </w:r>
      <w:r w:rsidRPr="00DA3743">
        <w:t>tal-injezzjoni</w:t>
      </w:r>
      <w:r w:rsidRPr="00DA3743">
        <w:rPr>
          <w:spacing w:val="-6"/>
        </w:rPr>
        <w:t xml:space="preserve"> </w:t>
      </w:r>
      <w:r w:rsidRPr="00DA3743">
        <w:t>għal</w:t>
      </w:r>
      <w:r w:rsidRPr="00DA3743">
        <w:rPr>
          <w:spacing w:val="-7"/>
        </w:rPr>
        <w:t xml:space="preserve"> </w:t>
      </w:r>
      <w:r w:rsidRPr="00DA3743">
        <w:t>ftit</w:t>
      </w:r>
      <w:r w:rsidRPr="00DA3743">
        <w:rPr>
          <w:spacing w:val="-7"/>
        </w:rPr>
        <w:t xml:space="preserve"> </w:t>
      </w:r>
      <w:r w:rsidRPr="00DA3743">
        <w:t>sekondi</w:t>
      </w:r>
      <w:r w:rsidRPr="00DA3743">
        <w:rPr>
          <w:spacing w:val="-7"/>
        </w:rPr>
        <w:t xml:space="preserve"> </w:t>
      </w:r>
      <w:r w:rsidRPr="00DA3743">
        <w:t>wara</w:t>
      </w:r>
      <w:r w:rsidRPr="00DA3743">
        <w:rPr>
          <w:spacing w:val="-7"/>
        </w:rPr>
        <w:t xml:space="preserve"> </w:t>
      </w:r>
      <w:r w:rsidRPr="00DA3743">
        <w:t>l-</w:t>
      </w:r>
      <w:r w:rsidRPr="00DA3743">
        <w:rPr>
          <w:spacing w:val="-2"/>
        </w:rPr>
        <w:t>injezzjoni.</w:t>
      </w:r>
    </w:p>
    <w:p w14:paraId="745F6205" w14:textId="6EEFF623" w:rsidR="00843B14" w:rsidRPr="00DA3743" w:rsidRDefault="005E3319" w:rsidP="006902F7">
      <w:pPr>
        <w:numPr>
          <w:ilvl w:val="1"/>
          <w:numId w:val="73"/>
        </w:numPr>
        <w:suppressAutoHyphens/>
        <w:ind w:left="567" w:hanging="567"/>
      </w:pP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jkun</w:t>
      </w:r>
      <w:r w:rsidRPr="00DA3743">
        <w:rPr>
          <w:spacing w:val="-6"/>
        </w:rPr>
        <w:t xml:space="preserve"> </w:t>
      </w:r>
      <w:r w:rsidRPr="00DA3743">
        <w:t>hemm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6"/>
        </w:rPr>
        <w:t xml:space="preserve"> </w:t>
      </w:r>
      <w:r w:rsidRPr="00DA3743">
        <w:t>ftit</w:t>
      </w:r>
      <w:r w:rsidRPr="00DA3743">
        <w:rPr>
          <w:spacing w:val="-6"/>
        </w:rPr>
        <w:t xml:space="preserve"> </w:t>
      </w:r>
      <w:r w:rsidRPr="00DA3743">
        <w:t>demm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likwidu</w:t>
      </w:r>
      <w:r w:rsidRPr="00DA3743">
        <w:rPr>
          <w:spacing w:val="-6"/>
        </w:rPr>
        <w:t xml:space="preserve"> </w:t>
      </w:r>
      <w:r w:rsidRPr="00DA3743">
        <w:t>fis-sit</w:t>
      </w:r>
      <w:r w:rsidRPr="00DA3743">
        <w:rPr>
          <w:spacing w:val="-5"/>
        </w:rPr>
        <w:t xml:space="preserve"> </w:t>
      </w:r>
      <w:r w:rsidRPr="00DA3743">
        <w:t>tal-injezzjoni.</w:t>
      </w:r>
      <w:r w:rsidRPr="00DA3743">
        <w:rPr>
          <w:spacing w:val="-5"/>
        </w:rPr>
        <w:t xml:space="preserve"> </w:t>
      </w:r>
      <w:r w:rsidRPr="00DA3743">
        <w:t>Dan</w:t>
      </w:r>
      <w:r w:rsidRPr="00DA3743">
        <w:rPr>
          <w:spacing w:val="-6"/>
        </w:rPr>
        <w:t xml:space="preserve"> </w:t>
      </w:r>
      <w:r w:rsidRPr="00DA3743">
        <w:t>huwa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normali.</w:t>
      </w:r>
    </w:p>
    <w:p w14:paraId="745F6206" w14:textId="06C27E80" w:rsidR="00843B14" w:rsidRPr="00DA3743" w:rsidRDefault="005E3319" w:rsidP="006902F7">
      <w:pPr>
        <w:numPr>
          <w:ilvl w:val="1"/>
          <w:numId w:val="73"/>
        </w:numPr>
        <w:suppressAutoHyphens/>
        <w:ind w:left="567" w:hanging="567"/>
      </w:pPr>
      <w:r w:rsidRPr="00DA3743">
        <w:t>Tista’</w:t>
      </w:r>
      <w:r w:rsidRPr="00DA3743">
        <w:rPr>
          <w:spacing w:val="-3"/>
        </w:rPr>
        <w:t xml:space="preserve"> </w:t>
      </w:r>
      <w:r w:rsidRPr="00DA3743">
        <w:t>tagħfas</w:t>
      </w:r>
      <w:r w:rsidRPr="00DA3743">
        <w:rPr>
          <w:spacing w:val="-4"/>
        </w:rPr>
        <w:t xml:space="preserve"> </w:t>
      </w:r>
      <w:r w:rsidRPr="00DA3743">
        <w:t>it-tajjara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il-garża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il-post</w:t>
      </w:r>
      <w:r w:rsidRPr="00DA3743">
        <w:rPr>
          <w:spacing w:val="-3"/>
        </w:rPr>
        <w:t xml:space="preserve"> </w:t>
      </w:r>
      <w:r w:rsidRPr="00DA3743">
        <w:t>tal-injezzjoni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żżommha</w:t>
      </w:r>
      <w:r w:rsidRPr="00DA3743">
        <w:rPr>
          <w:spacing w:val="-4"/>
        </w:rPr>
        <w:t xml:space="preserve"> </w:t>
      </w:r>
      <w:r w:rsidRPr="00DA3743">
        <w:t>magħfusa</w:t>
      </w:r>
      <w:r w:rsidRPr="00DA3743">
        <w:rPr>
          <w:spacing w:val="-4"/>
        </w:rPr>
        <w:t xml:space="preserve"> </w:t>
      </w:r>
      <w:r w:rsidRPr="00DA3743">
        <w:t>għal 10</w:t>
      </w:r>
      <w:r w:rsidR="00AD4EBD" w:rsidRPr="00DA3743">
        <w:t> </w:t>
      </w:r>
      <w:r w:rsidRPr="00DA3743">
        <w:t>sekondi.</w:t>
      </w:r>
    </w:p>
    <w:p w14:paraId="745F6207" w14:textId="6E7BA99F" w:rsidR="00843B14" w:rsidRPr="00DA3743" w:rsidRDefault="005E3319" w:rsidP="006902F7">
      <w:pPr>
        <w:numPr>
          <w:ilvl w:val="1"/>
          <w:numId w:val="73"/>
        </w:numPr>
        <w:suppressAutoHyphens/>
        <w:ind w:left="567" w:hanging="567"/>
      </w:pPr>
      <w:r w:rsidRPr="00DA3743">
        <w:t>Togħrokx</w:t>
      </w:r>
      <w:r w:rsidRPr="00DA3743">
        <w:rPr>
          <w:spacing w:val="-4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fis-sit</w:t>
      </w:r>
      <w:r w:rsidRPr="00DA3743">
        <w:rPr>
          <w:spacing w:val="-3"/>
        </w:rPr>
        <w:t xml:space="preserve"> </w:t>
      </w:r>
      <w:r w:rsidRPr="00DA3743">
        <w:t>tal-injezzjoni.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tista’</w:t>
      </w:r>
      <w:r w:rsidRPr="00DA3743">
        <w:rPr>
          <w:spacing w:val="-3"/>
        </w:rPr>
        <w:t xml:space="preserve"> </w:t>
      </w:r>
      <w:r w:rsidRPr="00DA3743">
        <w:t>tgħatti</w:t>
      </w:r>
      <w:r w:rsidRPr="00DA3743">
        <w:rPr>
          <w:spacing w:val="-4"/>
        </w:rPr>
        <w:t xml:space="preserve"> </w:t>
      </w:r>
      <w:r w:rsidRPr="00DA3743">
        <w:t>il-post</w:t>
      </w:r>
      <w:r w:rsidRPr="00DA3743">
        <w:rPr>
          <w:spacing w:val="-3"/>
        </w:rPr>
        <w:t xml:space="preserve"> </w:t>
      </w:r>
      <w:r w:rsidRPr="00DA3743">
        <w:t>tal-injezzjoni</w:t>
      </w:r>
      <w:r w:rsidRPr="00DA3743">
        <w:rPr>
          <w:spacing w:val="-4"/>
        </w:rPr>
        <w:t xml:space="preserve"> </w:t>
      </w:r>
      <w:r w:rsidRPr="00DA3743">
        <w:t>bi</w:t>
      </w:r>
      <w:r w:rsidRPr="00DA3743">
        <w:rPr>
          <w:spacing w:val="-4"/>
        </w:rPr>
        <w:t xml:space="preserve"> </w:t>
      </w:r>
      <w:r w:rsidRPr="00DA3743">
        <w:t>stikka</w:t>
      </w:r>
      <w:r w:rsidRPr="00DA3743">
        <w:rPr>
          <w:spacing w:val="-4"/>
        </w:rPr>
        <w:t xml:space="preserve"> </w:t>
      </w:r>
      <w:r w:rsidRPr="00DA3743">
        <w:t>żgħira, jekk ikun hemm bżonn.</w:t>
      </w:r>
    </w:p>
    <w:p w14:paraId="67D0DF7F" w14:textId="77777777" w:rsidR="00FA7DB8" w:rsidRPr="00DA3743" w:rsidRDefault="00FA7DB8" w:rsidP="006902F7">
      <w:pPr>
        <w:suppressAutoHyphens/>
        <w:rPr>
          <w:spacing w:val="-2"/>
        </w:rPr>
      </w:pPr>
    </w:p>
    <w:p w14:paraId="745F6208" w14:textId="531AE6EC" w:rsidR="00843B14" w:rsidRPr="00DA3743" w:rsidRDefault="00FA7DB8" w:rsidP="006902F7">
      <w:pPr>
        <w:keepNext/>
        <w:keepLines/>
        <w:suppressAutoHyphens/>
        <w:ind w:left="567" w:hanging="567"/>
        <w:rPr>
          <w:b/>
          <w:bCs/>
          <w:spacing w:val="-2"/>
        </w:rPr>
      </w:pPr>
      <w:r w:rsidRPr="00DA3743">
        <w:rPr>
          <w:b/>
          <w:bCs/>
          <w:spacing w:val="-2"/>
        </w:rPr>
        <w:t>6.</w:t>
      </w:r>
      <w:r w:rsidRPr="00DA3743">
        <w:rPr>
          <w:b/>
          <w:bCs/>
          <w:spacing w:val="-2"/>
        </w:rPr>
        <w:tab/>
      </w:r>
      <w:r w:rsidR="005E3319" w:rsidRPr="00DA3743">
        <w:rPr>
          <w:b/>
          <w:bCs/>
          <w:spacing w:val="-2"/>
        </w:rPr>
        <w:t>Rimi:</w:t>
      </w:r>
    </w:p>
    <w:p w14:paraId="012111AA" w14:textId="77777777" w:rsidR="002C0110" w:rsidRPr="00DA3743" w:rsidRDefault="002C0110" w:rsidP="006902F7">
      <w:pPr>
        <w:keepNext/>
        <w:keepLines/>
        <w:suppressAutoHyphens/>
        <w:rPr>
          <w:b/>
          <w:bCs/>
        </w:rPr>
      </w:pPr>
    </w:p>
    <w:p w14:paraId="745F6209" w14:textId="44502A9B" w:rsidR="00843B14" w:rsidRPr="00DA3743" w:rsidRDefault="005E3319" w:rsidP="006902F7">
      <w:pPr>
        <w:keepNext/>
        <w:keepLines/>
        <w:numPr>
          <w:ilvl w:val="1"/>
          <w:numId w:val="74"/>
        </w:numPr>
        <w:suppressAutoHyphens/>
        <w:ind w:left="567" w:hanging="567"/>
      </w:pPr>
      <w:r w:rsidRPr="00DA3743">
        <w:t>Siringi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labar</w:t>
      </w:r>
      <w:r w:rsidRPr="00DA3743">
        <w:rPr>
          <w:spacing w:val="-3"/>
        </w:rPr>
        <w:t xml:space="preserve"> </w:t>
      </w:r>
      <w:r w:rsidRPr="00DA3743">
        <w:t>użati</w:t>
      </w:r>
      <w:r w:rsidRPr="00DA3743">
        <w:rPr>
          <w:spacing w:val="-3"/>
        </w:rPr>
        <w:t xml:space="preserve"> </w:t>
      </w:r>
      <w:r w:rsidRPr="00DA3743">
        <w:t>għandhom</w:t>
      </w:r>
      <w:r w:rsidRPr="00DA3743">
        <w:rPr>
          <w:spacing w:val="-3"/>
        </w:rPr>
        <w:t xml:space="preserve"> </w:t>
      </w:r>
      <w:r w:rsidRPr="00DA3743">
        <w:t>jitpoġġew</w:t>
      </w:r>
      <w:r w:rsidRPr="00DA3743">
        <w:rPr>
          <w:spacing w:val="-3"/>
        </w:rPr>
        <w:t xml:space="preserve"> </w:t>
      </w:r>
      <w:r w:rsidRPr="00DA3743">
        <w:t>f’kontenitur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>jittaqqabx,</w:t>
      </w:r>
      <w:r w:rsidRPr="00DA3743">
        <w:rPr>
          <w:spacing w:val="-3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Pr="00DA3743">
        <w:t>kontenitur</w:t>
      </w:r>
      <w:r w:rsidRPr="00DA3743">
        <w:rPr>
          <w:spacing w:val="-3"/>
        </w:rPr>
        <w:t xml:space="preserve"> </w:t>
      </w:r>
      <w:r w:rsidRPr="00DA3743">
        <w:t>apposta għal oġġetti li għandhom xifer jew ponta. Qatt terġa’ tuża siringa ġa` użata, għas-sigurtà u s</w:t>
      </w:r>
      <w:r w:rsidR="00AD4EBD" w:rsidRPr="00DA3743">
        <w:noBreakHyphen/>
      </w:r>
      <w:r w:rsidRPr="00DA3743">
        <w:t>saħħa tiegħek, u s-sigurtà ta’ ħaddiehor. Armi l-kontenitur apposta għal oġġetti li għandhom xifer jew ponta skont il-liġijiet lokali</w:t>
      </w:r>
      <w:r w:rsidR="002C0110" w:rsidRPr="00DA3743">
        <w:t>.</w:t>
      </w:r>
    </w:p>
    <w:p w14:paraId="745F620A" w14:textId="6B61181E" w:rsidR="00843B14" w:rsidRPr="00DA3743" w:rsidRDefault="00C00E3F" w:rsidP="006902F7">
      <w:pPr>
        <w:keepNext/>
        <w:keepLines/>
        <w:numPr>
          <w:ilvl w:val="0"/>
          <w:numId w:val="74"/>
        </w:numPr>
        <w:suppressAutoHyphens/>
        <w:ind w:left="567" w:hanging="567"/>
      </w:pPr>
      <w:r w:rsidRPr="00DA3743">
        <w:t>Kunjetti</w:t>
      </w:r>
      <w:r w:rsidRPr="00DA3743">
        <w:rPr>
          <w:spacing w:val="-9"/>
        </w:rPr>
        <w:t xml:space="preserve"> </w:t>
      </w:r>
      <w:r w:rsidR="005E3319" w:rsidRPr="00DA3743">
        <w:t>vojta,</w:t>
      </w:r>
      <w:r w:rsidR="005E3319" w:rsidRPr="00DA3743">
        <w:rPr>
          <w:spacing w:val="-7"/>
        </w:rPr>
        <w:t xml:space="preserve"> </w:t>
      </w:r>
      <w:r w:rsidR="005E3319" w:rsidRPr="00DA3743">
        <w:t>gareż</w:t>
      </w:r>
      <w:r w:rsidR="005E3319" w:rsidRPr="00DA3743">
        <w:rPr>
          <w:spacing w:val="-7"/>
        </w:rPr>
        <w:t xml:space="preserve"> </w:t>
      </w:r>
      <w:r w:rsidR="005E3319" w:rsidRPr="00DA3743">
        <w:t>antisettiċi</w:t>
      </w:r>
      <w:r w:rsidR="005E3319" w:rsidRPr="00DA3743">
        <w:rPr>
          <w:spacing w:val="-7"/>
        </w:rPr>
        <w:t xml:space="preserve"> </w:t>
      </w:r>
      <w:r w:rsidR="005E3319" w:rsidRPr="00DA3743">
        <w:t>u</w:t>
      </w:r>
      <w:r w:rsidR="005E3319" w:rsidRPr="00DA3743">
        <w:rPr>
          <w:spacing w:val="-7"/>
        </w:rPr>
        <w:t xml:space="preserve"> </w:t>
      </w:r>
      <w:r w:rsidR="005E3319" w:rsidRPr="00DA3743">
        <w:t>provvisti</w:t>
      </w:r>
      <w:r w:rsidR="005E3319" w:rsidRPr="00DA3743">
        <w:rPr>
          <w:spacing w:val="-7"/>
        </w:rPr>
        <w:t xml:space="preserve"> </w:t>
      </w:r>
      <w:r w:rsidR="005E3319" w:rsidRPr="00DA3743">
        <w:t>oħra</w:t>
      </w:r>
      <w:r w:rsidR="005E3319" w:rsidRPr="00DA3743">
        <w:rPr>
          <w:spacing w:val="-7"/>
        </w:rPr>
        <w:t xml:space="preserve"> </w:t>
      </w:r>
      <w:r w:rsidR="005E3319" w:rsidRPr="00DA3743">
        <w:t>jistgħu</w:t>
      </w:r>
      <w:r w:rsidR="005E3319" w:rsidRPr="00DA3743">
        <w:rPr>
          <w:spacing w:val="-7"/>
        </w:rPr>
        <w:t xml:space="preserve"> </w:t>
      </w:r>
      <w:r w:rsidR="005E3319" w:rsidRPr="00DA3743">
        <w:t>jintremew</w:t>
      </w:r>
      <w:r w:rsidR="005E3319" w:rsidRPr="00DA3743">
        <w:rPr>
          <w:spacing w:val="-7"/>
        </w:rPr>
        <w:t xml:space="preserve"> </w:t>
      </w:r>
      <w:r w:rsidR="005E3319" w:rsidRPr="00DA3743">
        <w:t>mal-</w:t>
      </w:r>
      <w:r w:rsidR="005E3319" w:rsidRPr="00DA3743">
        <w:rPr>
          <w:spacing w:val="-2"/>
        </w:rPr>
        <w:t>iskart.</w:t>
      </w:r>
    </w:p>
    <w:p w14:paraId="745F633A" w14:textId="3B1B6F59" w:rsidR="00843B14" w:rsidRPr="00DA3743" w:rsidRDefault="00FA7DB8" w:rsidP="006902F7">
      <w:pPr>
        <w:keepNext/>
        <w:keepLines/>
        <w:suppressAutoHyphens/>
      </w:pPr>
      <w:r w:rsidRPr="00DA3743">
        <w:br w:type="page"/>
      </w:r>
    </w:p>
    <w:p w14:paraId="3F2BB4D5" w14:textId="77777777" w:rsidR="00D31514" w:rsidRPr="00DA3743" w:rsidRDefault="00D31514" w:rsidP="006902F7">
      <w:pPr>
        <w:suppressAutoHyphens/>
        <w:jc w:val="center"/>
        <w:rPr>
          <w:b/>
          <w:bCs/>
        </w:rPr>
      </w:pPr>
      <w:r w:rsidRPr="00DA3743">
        <w:rPr>
          <w:b/>
          <w:bCs/>
        </w:rPr>
        <w:lastRenderedPageBreak/>
        <w:t>Fuljett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tagħrif: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Informazzjoni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għall-</w:t>
      </w:r>
      <w:r w:rsidRPr="00DA3743">
        <w:rPr>
          <w:b/>
          <w:bCs/>
          <w:spacing w:val="-2"/>
        </w:rPr>
        <w:t>utent</w:t>
      </w:r>
    </w:p>
    <w:p w14:paraId="0AC513B8" w14:textId="77777777" w:rsidR="00D31514" w:rsidRPr="00DA3743" w:rsidRDefault="00D31514" w:rsidP="006902F7">
      <w:pPr>
        <w:suppressAutoHyphens/>
        <w:jc w:val="center"/>
        <w:rPr>
          <w:b/>
        </w:rPr>
      </w:pPr>
    </w:p>
    <w:p w14:paraId="45922022" w14:textId="6EA1591E" w:rsidR="00D31514" w:rsidRPr="00DA3743" w:rsidRDefault="00332AF3" w:rsidP="006902F7">
      <w:pPr>
        <w:suppressAutoHyphens/>
        <w:jc w:val="center"/>
        <w:rPr>
          <w:b/>
          <w:spacing w:val="-2"/>
        </w:rPr>
      </w:pPr>
      <w:r w:rsidRPr="00DA3743">
        <w:rPr>
          <w:b/>
        </w:rPr>
        <w:t>WEZENLA</w:t>
      </w:r>
      <w:r w:rsidR="00D31514" w:rsidRPr="00DA3743">
        <w:rPr>
          <w:b/>
          <w:spacing w:val="-8"/>
        </w:rPr>
        <w:t xml:space="preserve"> </w:t>
      </w:r>
      <w:r w:rsidR="00D31514" w:rsidRPr="00DA3743">
        <w:rPr>
          <w:b/>
        </w:rPr>
        <w:t>45</w:t>
      </w:r>
      <w:r w:rsidR="00D31514" w:rsidRPr="00DA3743">
        <w:rPr>
          <w:b/>
          <w:spacing w:val="-5"/>
        </w:rPr>
        <w:t> mg</w:t>
      </w:r>
      <w:r w:rsidR="00D31514" w:rsidRPr="00DA3743">
        <w:rPr>
          <w:b/>
          <w:spacing w:val="-6"/>
        </w:rPr>
        <w:t xml:space="preserve"> </w:t>
      </w:r>
      <w:r w:rsidR="00D31514" w:rsidRPr="00DA3743">
        <w:rPr>
          <w:b/>
        </w:rPr>
        <w:t>soluzzjoni</w:t>
      </w:r>
      <w:r w:rsidR="00D31514" w:rsidRPr="00DA3743">
        <w:rPr>
          <w:b/>
          <w:spacing w:val="-6"/>
        </w:rPr>
        <w:t xml:space="preserve"> </w:t>
      </w:r>
      <w:r w:rsidR="00D31514" w:rsidRPr="00DA3743">
        <w:rPr>
          <w:b/>
        </w:rPr>
        <w:t>għall-</w:t>
      </w:r>
      <w:r w:rsidR="00D31514" w:rsidRPr="00DA3743">
        <w:rPr>
          <w:b/>
          <w:spacing w:val="-2"/>
        </w:rPr>
        <w:t>in</w:t>
      </w:r>
      <w:r w:rsidR="005C671C" w:rsidRPr="00DA3743">
        <w:rPr>
          <w:b/>
          <w:spacing w:val="-2"/>
        </w:rPr>
        <w:t>jezz</w:t>
      </w:r>
      <w:r w:rsidR="00D31514" w:rsidRPr="00DA3743">
        <w:rPr>
          <w:b/>
          <w:spacing w:val="-2"/>
        </w:rPr>
        <w:t>joni</w:t>
      </w:r>
      <w:r w:rsidR="00B77FE1" w:rsidRPr="00DA3743">
        <w:rPr>
          <w:b/>
          <w:spacing w:val="-2"/>
        </w:rPr>
        <w:t xml:space="preserve"> f’siringa mimlija għal-lest</w:t>
      </w:r>
    </w:p>
    <w:p w14:paraId="7D51A66F" w14:textId="7133831D" w:rsidR="002C0110" w:rsidRPr="00DA3743" w:rsidRDefault="002C0110" w:rsidP="006902F7">
      <w:pPr>
        <w:suppressAutoHyphens/>
        <w:jc w:val="center"/>
        <w:rPr>
          <w:b/>
        </w:rPr>
      </w:pPr>
      <w:r w:rsidRPr="00DA3743">
        <w:rPr>
          <w:b/>
        </w:rPr>
        <w:t>WEZENLA</w:t>
      </w:r>
      <w:r w:rsidRPr="00DA3743">
        <w:rPr>
          <w:b/>
          <w:spacing w:val="-8"/>
        </w:rPr>
        <w:t xml:space="preserve"> </w:t>
      </w:r>
      <w:r w:rsidRPr="00DA3743">
        <w:rPr>
          <w:b/>
        </w:rPr>
        <w:t>90</w:t>
      </w:r>
      <w:r w:rsidRPr="00DA3743">
        <w:rPr>
          <w:b/>
          <w:spacing w:val="-5"/>
        </w:rPr>
        <w:t> mg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soluzzjoni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għall-</w:t>
      </w:r>
      <w:r w:rsidRPr="00DA3743">
        <w:rPr>
          <w:b/>
          <w:spacing w:val="-2"/>
        </w:rPr>
        <w:t>injezzjoni f’siringa mimlija għal-lest</w:t>
      </w:r>
    </w:p>
    <w:p w14:paraId="11E78B3A" w14:textId="77777777" w:rsidR="00D31514" w:rsidRPr="00DA3743" w:rsidRDefault="00D31514" w:rsidP="006902F7">
      <w:pPr>
        <w:suppressAutoHyphens/>
        <w:jc w:val="center"/>
      </w:pPr>
      <w:r w:rsidRPr="00DA3743">
        <w:rPr>
          <w:spacing w:val="-2"/>
        </w:rPr>
        <w:t>ustekinumab</w:t>
      </w:r>
    </w:p>
    <w:p w14:paraId="7AD4DF7F" w14:textId="77777777" w:rsidR="00D31514" w:rsidRPr="00DA3743" w:rsidRDefault="00D31514" w:rsidP="006902F7">
      <w:pPr>
        <w:suppressAutoHyphens/>
      </w:pPr>
    </w:p>
    <w:p w14:paraId="16ABBC0A" w14:textId="3D84FD7B" w:rsidR="002C0110" w:rsidRPr="00DA3743" w:rsidRDefault="00DE6F77" w:rsidP="006902F7">
      <w:r>
        <w:rPr>
          <w:lang w:val="en-US" w:eastAsia="zh-CN"/>
        </w:rPr>
        <w:drawing>
          <wp:inline distT="0" distB="0" distL="0" distR="0" wp14:anchorId="65E88FC6" wp14:editId="0E17AE43">
            <wp:extent cx="179705" cy="179705"/>
            <wp:effectExtent l="0" t="0" r="0" b="0"/>
            <wp:docPr id="13" name="Picture 271895991" descr="BT_1000x858px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71895991" descr="BT_1000x858px"/>
                    <pic:cNvPicPr>
                      <a:picLocks noChangeAspect="1" noChangeArrowheads="1"/>
                    </pic:cNvPicPr>
                  </pic:nvPicPr>
                  <pic:blipFill>
                    <a:blip r:embed="rId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9705" cy="1797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2C0110" w:rsidRPr="00DA3743">
        <w:t xml:space="preserve">Dan il-prodott mediċinali huwa suġġett għal monitoraġġ addizzjonali. Dan ser jippermetti identifikazzjoni ta’ malajr ta’ informazzjoni ġdida dwar is-sigurtà. Inti tista’ tgħin billi tirrapporta kwalunkwe effett sekondarju li jista’ jkollok. Ara </w:t>
      </w:r>
      <w:r w:rsidR="002C0110" w:rsidRPr="00DA3743">
        <w:rPr>
          <w:color w:val="000000"/>
        </w:rPr>
        <w:t xml:space="preserve">t-tmiem ta’ </w:t>
      </w:r>
      <w:r w:rsidR="002C0110" w:rsidRPr="00DA3743">
        <w:t>sezzjoni</w:t>
      </w:r>
      <w:r w:rsidR="00353D16" w:rsidRPr="00DA3743">
        <w:t> </w:t>
      </w:r>
      <w:r w:rsidR="002C0110" w:rsidRPr="00DA3743">
        <w:t xml:space="preserve">4 </w:t>
      </w:r>
      <w:r w:rsidR="002C0110" w:rsidRPr="00DA3743">
        <w:rPr>
          <w:color w:val="000000"/>
        </w:rPr>
        <w:t>biex tara</w:t>
      </w:r>
      <w:r w:rsidR="002C0110" w:rsidRPr="00DA3743">
        <w:t xml:space="preserve"> kif </w:t>
      </w:r>
      <w:r w:rsidR="002C0110" w:rsidRPr="00DA3743">
        <w:rPr>
          <w:color w:val="000000"/>
        </w:rPr>
        <w:t>għandek tirrapporta</w:t>
      </w:r>
      <w:r w:rsidR="002C0110" w:rsidRPr="00DA3743">
        <w:t xml:space="preserve"> effetti sekondarji.</w:t>
      </w:r>
    </w:p>
    <w:p w14:paraId="5BE86E6C" w14:textId="77777777" w:rsidR="002C0110" w:rsidRPr="00DA3743" w:rsidRDefault="002C0110" w:rsidP="006902F7">
      <w:pPr>
        <w:suppressAutoHyphens/>
      </w:pPr>
    </w:p>
    <w:p w14:paraId="538F0A84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Aqra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sew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dan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il-fuljett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kollu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qabel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tibda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din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il-mediċina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peress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fih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informazzjoni importanti għalik.</w:t>
      </w:r>
    </w:p>
    <w:p w14:paraId="31933BB3" w14:textId="77777777" w:rsidR="00D31514" w:rsidRPr="00DA3743" w:rsidRDefault="00D31514" w:rsidP="006902F7">
      <w:pPr>
        <w:keepNext/>
        <w:suppressAutoHyphens/>
        <w:rPr>
          <w:bCs/>
        </w:rPr>
      </w:pPr>
    </w:p>
    <w:p w14:paraId="78662262" w14:textId="51D58A84" w:rsidR="00D31514" w:rsidRPr="00DA3743" w:rsidRDefault="00D31514" w:rsidP="006902F7">
      <w:pPr>
        <w:keepNext/>
        <w:suppressAutoHyphens/>
        <w:rPr>
          <w:b/>
        </w:rPr>
      </w:pPr>
      <w:r w:rsidRPr="00DA3743">
        <w:rPr>
          <w:b/>
        </w:rPr>
        <w:t xml:space="preserve">Dan il-fuljett inkiteb għall-persuna li qed tieħu l-mediċina. Jekk inti l-ġenitur jew il-persuna li tieħu ħsieb u li se tagħti </w:t>
      </w:r>
      <w:r w:rsidR="00332AF3" w:rsidRPr="00DA3743">
        <w:rPr>
          <w:b/>
        </w:rPr>
        <w:t>WEZENLA</w:t>
      </w:r>
      <w:r w:rsidRPr="00DA3743">
        <w:rPr>
          <w:b/>
        </w:rPr>
        <w:t xml:space="preserve"> lit-tifel/tifla, jekk jogħġbok aqra din l-informazzjoni b’attenzjoni.</w:t>
      </w:r>
    </w:p>
    <w:p w14:paraId="5B2350BD" w14:textId="77777777" w:rsidR="00D31514" w:rsidRPr="00DA3743" w:rsidRDefault="00D31514" w:rsidP="006902F7">
      <w:pPr>
        <w:suppressAutoHyphens/>
        <w:ind w:left="567" w:hanging="567"/>
      </w:pPr>
      <w:r w:rsidRPr="00DA3743">
        <w:t>-</w:t>
      </w:r>
      <w:r w:rsidRPr="00DA3743">
        <w:tab/>
        <w:t>Żomm</w:t>
      </w:r>
      <w:r w:rsidRPr="00DA3743">
        <w:rPr>
          <w:spacing w:val="-6"/>
        </w:rPr>
        <w:t xml:space="preserve"> </w:t>
      </w:r>
      <w:r w:rsidRPr="00DA3743">
        <w:t>dan</w:t>
      </w:r>
      <w:r w:rsidRPr="00DA3743">
        <w:rPr>
          <w:spacing w:val="-6"/>
        </w:rPr>
        <w:t xml:space="preserve"> </w:t>
      </w:r>
      <w:r w:rsidRPr="00DA3743">
        <w:t>il-fuljett.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jkollok</w:t>
      </w:r>
      <w:r w:rsidRPr="00DA3743">
        <w:rPr>
          <w:spacing w:val="-6"/>
        </w:rPr>
        <w:t xml:space="preserve"> </w:t>
      </w:r>
      <w:r w:rsidRPr="00DA3743">
        <w:t>bżonn</w:t>
      </w:r>
      <w:r w:rsidRPr="00DA3743">
        <w:rPr>
          <w:spacing w:val="-6"/>
        </w:rPr>
        <w:t xml:space="preserve"> </w:t>
      </w:r>
      <w:r w:rsidRPr="00DA3743">
        <w:t>terġa’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taqrah.</w:t>
      </w:r>
    </w:p>
    <w:p w14:paraId="74DD5872" w14:textId="77777777" w:rsidR="00D31514" w:rsidRPr="00DA3743" w:rsidRDefault="00D31514" w:rsidP="006902F7">
      <w:pPr>
        <w:suppressAutoHyphens/>
        <w:ind w:left="567" w:hanging="567"/>
        <w:rPr>
          <w:spacing w:val="-2"/>
        </w:rPr>
      </w:pPr>
      <w:r w:rsidRPr="00DA3743">
        <w:t>-</w:t>
      </w:r>
      <w:r w:rsidRPr="00DA3743">
        <w:tab/>
        <w:t>Jekk</w:t>
      </w:r>
      <w:r w:rsidRPr="00DA3743">
        <w:rPr>
          <w:spacing w:val="-8"/>
        </w:rPr>
        <w:t xml:space="preserve"> </w:t>
      </w:r>
      <w:r w:rsidRPr="00DA3743">
        <w:t>ikollok</w:t>
      </w:r>
      <w:r w:rsidRPr="00DA3743">
        <w:rPr>
          <w:spacing w:val="-8"/>
        </w:rPr>
        <w:t xml:space="preserve"> </w:t>
      </w:r>
      <w:r w:rsidRPr="00DA3743">
        <w:t>aktar</w:t>
      </w:r>
      <w:r w:rsidRPr="00DA3743">
        <w:rPr>
          <w:spacing w:val="-8"/>
        </w:rPr>
        <w:t xml:space="preserve"> </w:t>
      </w:r>
      <w:r w:rsidRPr="00DA3743">
        <w:t>mistoqsijiet,</w:t>
      </w:r>
      <w:r w:rsidRPr="00DA3743">
        <w:rPr>
          <w:spacing w:val="-7"/>
        </w:rPr>
        <w:t xml:space="preserve"> </w:t>
      </w:r>
      <w:r w:rsidRPr="00DA3743">
        <w:t>staqsi</w:t>
      </w:r>
      <w:r w:rsidRPr="00DA3743">
        <w:rPr>
          <w:spacing w:val="-8"/>
        </w:rPr>
        <w:t xml:space="preserve"> </w:t>
      </w:r>
      <w:r w:rsidRPr="00DA3743">
        <w:t>lit-tabib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lill-ispiżjar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tiegħek.</w:t>
      </w:r>
    </w:p>
    <w:p w14:paraId="6A970765" w14:textId="77777777" w:rsidR="00D31514" w:rsidRPr="00DA3743" w:rsidRDefault="00D31514" w:rsidP="006902F7">
      <w:pPr>
        <w:suppressAutoHyphens/>
        <w:adjustRightInd w:val="0"/>
        <w:ind w:left="567" w:hanging="567"/>
        <w:rPr>
          <w:rFonts w:eastAsia="Calibri"/>
        </w:rPr>
      </w:pPr>
      <w:r w:rsidRPr="00DA3743">
        <w:rPr>
          <w:rFonts w:eastAsia="Calibri"/>
        </w:rPr>
        <w:t>-</w:t>
      </w:r>
      <w:r w:rsidRPr="00DA3743">
        <w:rPr>
          <w:rFonts w:eastAsia="Calibri"/>
        </w:rPr>
        <w:tab/>
        <w:t xml:space="preserve">Din il-mediċina ġiet mogħtija lilek biss. M’għandekx tgħaddiha lil persuni oħra. Tista’ </w:t>
      </w:r>
      <w:r w:rsidRPr="00DA3743">
        <w:t>tagħmlilhom</w:t>
      </w:r>
      <w:r w:rsidRPr="00DA3743">
        <w:rPr>
          <w:rFonts w:eastAsia="Calibri"/>
        </w:rPr>
        <w:t xml:space="preserve"> il-ħsara, anki jekk ikollhom l-istess sinjali ta’ mard bħal tiegħek.</w:t>
      </w:r>
    </w:p>
    <w:p w14:paraId="3F03A2CE" w14:textId="5A0CFCED" w:rsidR="00D31514" w:rsidRPr="00DA3743" w:rsidRDefault="00D31514" w:rsidP="006902F7">
      <w:pPr>
        <w:suppressAutoHyphens/>
        <w:ind w:left="567" w:hanging="567"/>
      </w:pPr>
      <w:r w:rsidRPr="00DA3743">
        <w:t>-</w:t>
      </w:r>
      <w:r w:rsidRPr="00DA3743">
        <w:tab/>
        <w:t>Jekk</w:t>
      </w:r>
      <w:r w:rsidRPr="00DA3743">
        <w:rPr>
          <w:spacing w:val="-3"/>
        </w:rPr>
        <w:t xml:space="preserve"> </w:t>
      </w:r>
      <w:r w:rsidRPr="00DA3743">
        <w:t>ikollok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effett</w:t>
      </w:r>
      <w:r w:rsidRPr="00DA3743">
        <w:rPr>
          <w:spacing w:val="-3"/>
        </w:rPr>
        <w:t xml:space="preserve"> </w:t>
      </w:r>
      <w:r w:rsidRPr="00DA3743">
        <w:t>sekondarju</w:t>
      </w:r>
      <w:r w:rsidRPr="00DA3743">
        <w:rPr>
          <w:spacing w:val="-3"/>
        </w:rPr>
        <w:t xml:space="preserve"> </w:t>
      </w:r>
      <w:r w:rsidRPr="00DA3743">
        <w:t>kellem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lill-ispiżjar</w:t>
      </w:r>
      <w:r w:rsidRPr="00DA3743">
        <w:rPr>
          <w:spacing w:val="-3"/>
        </w:rPr>
        <w:t xml:space="preserve"> </w:t>
      </w:r>
      <w:r w:rsidRPr="00DA3743">
        <w:t>tiegħek.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jinkludi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effett sekondarju possibbli li mhuwiex elenkat f’dan il-fuljett. Ara sezzjoni</w:t>
      </w:r>
      <w:r w:rsidR="004F3189" w:rsidRPr="00DA3743">
        <w:t> </w:t>
      </w:r>
      <w:r w:rsidRPr="00DA3743">
        <w:t>4.</w:t>
      </w:r>
    </w:p>
    <w:p w14:paraId="09898F02" w14:textId="77777777" w:rsidR="00D31514" w:rsidRPr="00DA3743" w:rsidRDefault="00D31514" w:rsidP="006902F7">
      <w:pPr>
        <w:suppressAutoHyphens/>
      </w:pPr>
    </w:p>
    <w:p w14:paraId="7D3FEEDA" w14:textId="77777777" w:rsidR="00D31514" w:rsidRPr="00DA3743" w:rsidRDefault="00D31514" w:rsidP="006902F7">
      <w:pPr>
        <w:keepNext/>
        <w:suppressAutoHyphens/>
        <w:rPr>
          <w:b/>
          <w:bCs/>
          <w:spacing w:val="-2"/>
        </w:rPr>
      </w:pPr>
      <w:r w:rsidRPr="00DA3743">
        <w:rPr>
          <w:b/>
          <w:bCs/>
        </w:rPr>
        <w:t>F’dan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il-</w:t>
      </w:r>
      <w:r w:rsidRPr="00DA3743">
        <w:rPr>
          <w:b/>
          <w:bCs/>
          <w:spacing w:val="-2"/>
        </w:rPr>
        <w:t>fuljett:</w:t>
      </w:r>
    </w:p>
    <w:p w14:paraId="29A262F6" w14:textId="77777777" w:rsidR="009A027C" w:rsidRPr="00DA3743" w:rsidRDefault="009A027C" w:rsidP="006902F7">
      <w:pPr>
        <w:keepNext/>
        <w:suppressAutoHyphens/>
      </w:pPr>
    </w:p>
    <w:p w14:paraId="18BB2B11" w14:textId="29CDA78F" w:rsidR="00D31514" w:rsidRPr="00DA3743" w:rsidRDefault="00D31514" w:rsidP="006902F7">
      <w:pPr>
        <w:numPr>
          <w:ilvl w:val="0"/>
          <w:numId w:val="75"/>
        </w:numPr>
        <w:suppressAutoHyphens/>
        <w:ind w:left="567" w:hanging="567"/>
      </w:pPr>
      <w:r w:rsidRPr="00DA3743">
        <w:t>X’inhu</w:t>
      </w:r>
      <w:r w:rsidRPr="00DA3743">
        <w:rPr>
          <w:spacing w:val="-6"/>
        </w:rPr>
        <w:t xml:space="preserve"> </w:t>
      </w:r>
      <w:r w:rsidR="00332AF3" w:rsidRPr="00DA3743">
        <w:t>WEZENLA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għalxiex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jintuża</w:t>
      </w:r>
    </w:p>
    <w:p w14:paraId="5F6FE70B" w14:textId="4C45488E" w:rsidR="00D31514" w:rsidRPr="00DA3743" w:rsidRDefault="00D31514" w:rsidP="006902F7">
      <w:pPr>
        <w:numPr>
          <w:ilvl w:val="0"/>
          <w:numId w:val="75"/>
        </w:numPr>
        <w:suppressAutoHyphens/>
        <w:ind w:left="567" w:hanging="567"/>
      </w:pPr>
      <w:r w:rsidRPr="00DA3743">
        <w:t>X’għandek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4"/>
        </w:rPr>
        <w:t xml:space="preserve"> </w:t>
      </w:r>
      <w:r w:rsidRPr="00DA3743">
        <w:t>taf</w:t>
      </w:r>
      <w:r w:rsidRPr="00DA3743">
        <w:rPr>
          <w:spacing w:val="-4"/>
        </w:rPr>
        <w:t xml:space="preserve"> </w:t>
      </w:r>
      <w:r w:rsidRPr="00DA3743">
        <w:t>qabel</w:t>
      </w:r>
      <w:r w:rsidRPr="00DA3743">
        <w:rPr>
          <w:spacing w:val="-4"/>
        </w:rPr>
        <w:t xml:space="preserve"> </w:t>
      </w:r>
      <w:r w:rsidRPr="00DA3743">
        <w:t>ma</w:t>
      </w:r>
      <w:r w:rsidRPr="00DA3743">
        <w:rPr>
          <w:spacing w:val="-4"/>
        </w:rPr>
        <w:t xml:space="preserve"> </w:t>
      </w:r>
      <w:r w:rsidRPr="00DA3743">
        <w:t>tuża</w:t>
      </w:r>
      <w:r w:rsidRPr="00DA3743">
        <w:rPr>
          <w:spacing w:val="-4"/>
        </w:rPr>
        <w:t xml:space="preserve"> </w:t>
      </w:r>
      <w:r w:rsidR="00332AF3" w:rsidRPr="00DA3743">
        <w:rPr>
          <w:spacing w:val="-2"/>
        </w:rPr>
        <w:t>WEZENLA</w:t>
      </w:r>
    </w:p>
    <w:p w14:paraId="62FF6FDA" w14:textId="49389DC9" w:rsidR="00D31514" w:rsidRPr="00DA3743" w:rsidRDefault="00D31514" w:rsidP="006902F7">
      <w:pPr>
        <w:numPr>
          <w:ilvl w:val="0"/>
          <w:numId w:val="75"/>
        </w:numPr>
        <w:suppressAutoHyphens/>
        <w:ind w:left="567" w:hanging="567"/>
      </w:pPr>
      <w:r w:rsidRPr="00DA3743">
        <w:t>Kif</w:t>
      </w:r>
      <w:r w:rsidRPr="00DA3743">
        <w:rPr>
          <w:spacing w:val="-5"/>
        </w:rPr>
        <w:t xml:space="preserve"> </w:t>
      </w:r>
      <w:r w:rsidR="005C671C" w:rsidRPr="00DA3743">
        <w:t xml:space="preserve">għandek tuża </w:t>
      </w:r>
      <w:r w:rsidR="00332AF3" w:rsidRPr="00DA3743">
        <w:rPr>
          <w:spacing w:val="-2"/>
        </w:rPr>
        <w:t>WEZENLA</w:t>
      </w:r>
    </w:p>
    <w:p w14:paraId="7C72FCBF" w14:textId="1E6E6F39" w:rsidR="00D31514" w:rsidRPr="00DA3743" w:rsidRDefault="00D31514" w:rsidP="006902F7">
      <w:pPr>
        <w:numPr>
          <w:ilvl w:val="0"/>
          <w:numId w:val="75"/>
        </w:numPr>
        <w:suppressAutoHyphens/>
        <w:ind w:left="567" w:hanging="567"/>
      </w:pPr>
      <w:r w:rsidRPr="00DA3743">
        <w:t>Effetti</w:t>
      </w:r>
      <w:r w:rsidRPr="00DA3743">
        <w:rPr>
          <w:spacing w:val="-9"/>
        </w:rPr>
        <w:t xml:space="preserve"> </w:t>
      </w:r>
      <w:r w:rsidRPr="00DA3743">
        <w:t>sekondarji</w:t>
      </w:r>
      <w:r w:rsidRPr="00DA3743">
        <w:rPr>
          <w:spacing w:val="-8"/>
        </w:rPr>
        <w:t xml:space="preserve"> </w:t>
      </w:r>
      <w:r w:rsidRPr="00DA3743">
        <w:rPr>
          <w:spacing w:val="-2"/>
        </w:rPr>
        <w:t>possibbli</w:t>
      </w:r>
    </w:p>
    <w:p w14:paraId="62572392" w14:textId="46B6E970" w:rsidR="00D31514" w:rsidRPr="00DA3743" w:rsidRDefault="00D31514" w:rsidP="006902F7">
      <w:pPr>
        <w:numPr>
          <w:ilvl w:val="0"/>
          <w:numId w:val="75"/>
        </w:numPr>
        <w:suppressAutoHyphens/>
        <w:ind w:left="567" w:hanging="567"/>
      </w:pPr>
      <w:r w:rsidRPr="00DA3743">
        <w:t>Kif</w:t>
      </w:r>
      <w:r w:rsidRPr="00DA3743">
        <w:rPr>
          <w:spacing w:val="-4"/>
        </w:rPr>
        <w:t xml:space="preserve"> </w:t>
      </w:r>
      <w:r w:rsidRPr="00DA3743">
        <w:t>taħżen</w:t>
      </w:r>
      <w:r w:rsidRPr="00DA3743">
        <w:rPr>
          <w:spacing w:val="-3"/>
        </w:rPr>
        <w:t xml:space="preserve"> </w:t>
      </w:r>
      <w:r w:rsidR="00332AF3" w:rsidRPr="00DA3743">
        <w:rPr>
          <w:spacing w:val="-2"/>
        </w:rPr>
        <w:t>WEZENLA</w:t>
      </w:r>
    </w:p>
    <w:p w14:paraId="43FC7F5E" w14:textId="5B8CD15C" w:rsidR="00D31514" w:rsidRPr="00DA3743" w:rsidRDefault="00D31514" w:rsidP="006902F7">
      <w:pPr>
        <w:numPr>
          <w:ilvl w:val="0"/>
          <w:numId w:val="75"/>
        </w:numPr>
        <w:suppressAutoHyphens/>
        <w:ind w:left="567" w:hanging="567"/>
      </w:pPr>
      <w:r w:rsidRPr="00DA3743">
        <w:t>Kontenut</w:t>
      </w:r>
      <w:r w:rsidRPr="00DA3743">
        <w:rPr>
          <w:spacing w:val="-9"/>
        </w:rPr>
        <w:t xml:space="preserve"> </w:t>
      </w:r>
      <w:r w:rsidRPr="00DA3743">
        <w:t>tal-pakkett</w:t>
      </w:r>
      <w:r w:rsidRPr="00DA3743">
        <w:rPr>
          <w:spacing w:val="-9"/>
        </w:rPr>
        <w:t xml:space="preserve"> </w:t>
      </w:r>
      <w:r w:rsidRPr="00DA3743">
        <w:t>u</w:t>
      </w:r>
      <w:r w:rsidRPr="00DA3743">
        <w:rPr>
          <w:spacing w:val="-9"/>
        </w:rPr>
        <w:t xml:space="preserve"> </w:t>
      </w:r>
      <w:r w:rsidRPr="00DA3743">
        <w:t>informazzjoni</w:t>
      </w:r>
      <w:r w:rsidRPr="00DA3743">
        <w:rPr>
          <w:spacing w:val="-8"/>
        </w:rPr>
        <w:t xml:space="preserve"> </w:t>
      </w:r>
      <w:r w:rsidRPr="00DA3743">
        <w:rPr>
          <w:spacing w:val="-4"/>
        </w:rPr>
        <w:t>oħra</w:t>
      </w:r>
    </w:p>
    <w:p w14:paraId="48AEFF22" w14:textId="77777777" w:rsidR="00D31514" w:rsidRPr="00DA3743" w:rsidRDefault="00D31514" w:rsidP="006902F7">
      <w:pPr>
        <w:suppressAutoHyphens/>
      </w:pPr>
    </w:p>
    <w:p w14:paraId="7C7E87DA" w14:textId="77777777" w:rsidR="00D31514" w:rsidRPr="00DA3743" w:rsidRDefault="00D31514" w:rsidP="006902F7">
      <w:pPr>
        <w:suppressAutoHyphens/>
      </w:pPr>
    </w:p>
    <w:p w14:paraId="1D2EA17F" w14:textId="43984070" w:rsidR="00D31514" w:rsidRPr="00DA3743" w:rsidRDefault="00D31514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1.</w:t>
      </w:r>
      <w:r w:rsidRPr="00DA3743">
        <w:rPr>
          <w:b/>
          <w:bCs/>
        </w:rPr>
        <w:tab/>
        <w:t>X’inhu</w:t>
      </w:r>
      <w:r w:rsidRPr="00DA3743">
        <w:rPr>
          <w:b/>
          <w:bCs/>
          <w:spacing w:val="-9"/>
        </w:rPr>
        <w:t xml:space="preserve"> </w:t>
      </w:r>
      <w:r w:rsidR="00332AF3" w:rsidRPr="00DA3743">
        <w:rPr>
          <w:b/>
          <w:bCs/>
        </w:rPr>
        <w:t>WEZENLA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għalxiex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 xml:space="preserve">jintuża </w:t>
      </w:r>
    </w:p>
    <w:p w14:paraId="20F63CD0" w14:textId="77777777" w:rsidR="00D31514" w:rsidRPr="00DA3743" w:rsidRDefault="00D31514" w:rsidP="006902F7">
      <w:pPr>
        <w:keepNext/>
        <w:suppressAutoHyphens/>
      </w:pPr>
    </w:p>
    <w:p w14:paraId="2187A978" w14:textId="12C13D7B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X’inhu </w:t>
      </w:r>
      <w:r w:rsidR="00332AF3" w:rsidRPr="00DA3743">
        <w:rPr>
          <w:b/>
          <w:bCs/>
        </w:rPr>
        <w:t>WEZENLA</w:t>
      </w:r>
    </w:p>
    <w:p w14:paraId="6C7D1305" w14:textId="7A94FC8C" w:rsidR="00D31514" w:rsidRPr="00DA3743" w:rsidRDefault="00332AF3" w:rsidP="006902F7">
      <w:pPr>
        <w:suppressAutoHyphens/>
      </w:pPr>
      <w:r w:rsidRPr="00DA3743">
        <w:t>WEZENLA</w:t>
      </w:r>
      <w:r w:rsidR="00D31514" w:rsidRPr="00DA3743">
        <w:rPr>
          <w:spacing w:val="-3"/>
        </w:rPr>
        <w:t xml:space="preserve"> </w:t>
      </w:r>
      <w:r w:rsidR="00D31514" w:rsidRPr="00DA3743">
        <w:t>fih</w:t>
      </w:r>
      <w:r w:rsidR="00D31514" w:rsidRPr="00DA3743">
        <w:rPr>
          <w:spacing w:val="-3"/>
        </w:rPr>
        <w:t xml:space="preserve"> </w:t>
      </w:r>
      <w:r w:rsidR="00D31514" w:rsidRPr="00DA3743">
        <w:t>is-sustanza</w:t>
      </w:r>
      <w:r w:rsidR="00D31514" w:rsidRPr="00DA3743">
        <w:rPr>
          <w:spacing w:val="-3"/>
        </w:rPr>
        <w:t xml:space="preserve"> </w:t>
      </w:r>
      <w:r w:rsidR="00D31514" w:rsidRPr="00DA3743">
        <w:t>attiva</w:t>
      </w:r>
      <w:r w:rsidR="00D31514" w:rsidRPr="00DA3743">
        <w:rPr>
          <w:spacing w:val="-3"/>
        </w:rPr>
        <w:t xml:space="preserve"> </w:t>
      </w:r>
      <w:r w:rsidR="00D31514" w:rsidRPr="00DA3743">
        <w:t>‘ustekinumab’</w:t>
      </w:r>
      <w:r w:rsidR="00D31514" w:rsidRPr="00DA3743">
        <w:rPr>
          <w:spacing w:val="-3"/>
        </w:rPr>
        <w:t xml:space="preserve"> </w:t>
      </w:r>
      <w:r w:rsidR="00D31514" w:rsidRPr="00DA3743">
        <w:t>li</w:t>
      </w:r>
      <w:r w:rsidR="00D31514" w:rsidRPr="00DA3743">
        <w:rPr>
          <w:spacing w:val="-3"/>
        </w:rPr>
        <w:t xml:space="preserve"> </w:t>
      </w:r>
      <w:r w:rsidR="00D31514" w:rsidRPr="00DA3743">
        <w:t>huwa</w:t>
      </w:r>
      <w:r w:rsidR="00D31514" w:rsidRPr="00DA3743">
        <w:rPr>
          <w:spacing w:val="-3"/>
        </w:rPr>
        <w:t xml:space="preserve"> </w:t>
      </w:r>
      <w:r w:rsidR="00D31514" w:rsidRPr="00DA3743">
        <w:t>antikorp</w:t>
      </w:r>
      <w:r w:rsidR="00D31514" w:rsidRPr="00DA3743">
        <w:rPr>
          <w:spacing w:val="-3"/>
        </w:rPr>
        <w:t xml:space="preserve"> </w:t>
      </w:r>
      <w:r w:rsidR="00D31514" w:rsidRPr="00DA3743">
        <w:t>monoklonali.</w:t>
      </w:r>
      <w:r w:rsidR="00D31514" w:rsidRPr="00DA3743">
        <w:rPr>
          <w:spacing w:val="-3"/>
        </w:rPr>
        <w:t xml:space="preserve"> </w:t>
      </w:r>
      <w:r w:rsidR="00D31514" w:rsidRPr="00DA3743">
        <w:t>Antikorpi</w:t>
      </w:r>
      <w:r w:rsidR="00D31514" w:rsidRPr="00DA3743">
        <w:rPr>
          <w:spacing w:val="-3"/>
        </w:rPr>
        <w:t xml:space="preserve"> </w:t>
      </w:r>
      <w:r w:rsidR="00D31514" w:rsidRPr="00DA3743">
        <w:t>monoklonali huma proteini li jagħrfu u jeħlu speċifikament ma’ ċerti proteini fil-ġisem.</w:t>
      </w:r>
    </w:p>
    <w:p w14:paraId="154F8A06" w14:textId="77777777" w:rsidR="00D31514" w:rsidRPr="00DA3743" w:rsidRDefault="00D31514" w:rsidP="006902F7">
      <w:pPr>
        <w:suppressAutoHyphens/>
      </w:pPr>
    </w:p>
    <w:p w14:paraId="276ECE8A" w14:textId="4178D087" w:rsidR="00D31514" w:rsidRPr="00DA3743" w:rsidRDefault="00332AF3" w:rsidP="006902F7">
      <w:pPr>
        <w:suppressAutoHyphens/>
      </w:pPr>
      <w:r w:rsidRPr="00DA3743">
        <w:t>WEZENLA</w:t>
      </w:r>
      <w:r w:rsidR="00D31514" w:rsidRPr="00DA3743">
        <w:rPr>
          <w:spacing w:val="-4"/>
        </w:rPr>
        <w:t xml:space="preserve"> </w:t>
      </w:r>
      <w:r w:rsidR="00D31514" w:rsidRPr="00DA3743">
        <w:t>huwa</w:t>
      </w:r>
      <w:r w:rsidR="00D31514" w:rsidRPr="00DA3743">
        <w:rPr>
          <w:spacing w:val="-4"/>
        </w:rPr>
        <w:t xml:space="preserve"> </w:t>
      </w:r>
      <w:r w:rsidR="00D31514" w:rsidRPr="00DA3743">
        <w:t>wieħed</w:t>
      </w:r>
      <w:r w:rsidR="00D31514" w:rsidRPr="00DA3743">
        <w:rPr>
          <w:spacing w:val="-3"/>
        </w:rPr>
        <w:t xml:space="preserve"> </w:t>
      </w:r>
      <w:r w:rsidR="00D31514" w:rsidRPr="00DA3743">
        <w:t>minn</w:t>
      </w:r>
      <w:r w:rsidR="00D31514" w:rsidRPr="00DA3743">
        <w:rPr>
          <w:spacing w:val="-4"/>
        </w:rPr>
        <w:t xml:space="preserve"> </w:t>
      </w:r>
      <w:r w:rsidR="00D31514" w:rsidRPr="00DA3743">
        <w:t>grupp</w:t>
      </w:r>
      <w:r w:rsidR="00D31514" w:rsidRPr="00DA3743">
        <w:rPr>
          <w:spacing w:val="-4"/>
        </w:rPr>
        <w:t xml:space="preserve"> </w:t>
      </w:r>
      <w:r w:rsidR="00D31514" w:rsidRPr="00DA3743">
        <w:t>ta’</w:t>
      </w:r>
      <w:r w:rsidR="00D31514" w:rsidRPr="00DA3743">
        <w:rPr>
          <w:spacing w:val="-4"/>
        </w:rPr>
        <w:t xml:space="preserve"> </w:t>
      </w:r>
      <w:r w:rsidR="00D31514" w:rsidRPr="00DA3743">
        <w:t>mediċini</w:t>
      </w:r>
      <w:r w:rsidR="00D31514" w:rsidRPr="00DA3743">
        <w:rPr>
          <w:spacing w:val="-4"/>
        </w:rPr>
        <w:t xml:space="preserve"> </w:t>
      </w:r>
      <w:r w:rsidR="00D31514" w:rsidRPr="00DA3743">
        <w:t>msejħa</w:t>
      </w:r>
      <w:r w:rsidR="00D31514" w:rsidRPr="00DA3743">
        <w:rPr>
          <w:spacing w:val="-4"/>
        </w:rPr>
        <w:t xml:space="preserve"> </w:t>
      </w:r>
      <w:r w:rsidR="00D31514" w:rsidRPr="00DA3743">
        <w:t>‘immunosoppressanti’.</w:t>
      </w:r>
      <w:r w:rsidR="00D31514" w:rsidRPr="00DA3743">
        <w:rPr>
          <w:spacing w:val="-4"/>
        </w:rPr>
        <w:t xml:space="preserve"> </w:t>
      </w:r>
      <w:r w:rsidR="00D31514" w:rsidRPr="00DA3743">
        <w:t>Dawn</w:t>
      </w:r>
      <w:r w:rsidR="00D31514" w:rsidRPr="00DA3743">
        <w:rPr>
          <w:spacing w:val="-4"/>
        </w:rPr>
        <w:t xml:space="preserve"> </w:t>
      </w:r>
      <w:r w:rsidR="00D31514" w:rsidRPr="00DA3743">
        <w:t>il-mediċini jaħdmu billi jdgħajfu parti mis-sistema immuni.</w:t>
      </w:r>
    </w:p>
    <w:p w14:paraId="60F64D1C" w14:textId="77777777" w:rsidR="00D31514" w:rsidRPr="00DA3743" w:rsidRDefault="00D31514" w:rsidP="006902F7">
      <w:pPr>
        <w:suppressAutoHyphens/>
      </w:pPr>
    </w:p>
    <w:p w14:paraId="63F9283A" w14:textId="2745F2E8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Għalxiex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jintuża</w:t>
      </w:r>
      <w:r w:rsidRPr="00DA3743">
        <w:rPr>
          <w:b/>
          <w:bCs/>
          <w:spacing w:val="-8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688918FA" w14:textId="11DA5C4B" w:rsidR="00D31514" w:rsidRPr="00DA3743" w:rsidRDefault="00332AF3" w:rsidP="006902F7">
      <w:pPr>
        <w:keepNext/>
        <w:suppressAutoHyphens/>
      </w:pPr>
      <w:r w:rsidRPr="00DA3743">
        <w:t>WEZENLA</w:t>
      </w:r>
      <w:r w:rsidR="00D31514" w:rsidRPr="00DA3743">
        <w:rPr>
          <w:spacing w:val="-9"/>
        </w:rPr>
        <w:t xml:space="preserve"> </w:t>
      </w:r>
      <w:r w:rsidR="00D31514" w:rsidRPr="00DA3743">
        <w:t>jintuża</w:t>
      </w:r>
      <w:r w:rsidR="00D31514" w:rsidRPr="00DA3743">
        <w:rPr>
          <w:spacing w:val="-7"/>
        </w:rPr>
        <w:t xml:space="preserve"> </w:t>
      </w:r>
      <w:r w:rsidR="00D31514" w:rsidRPr="00DA3743">
        <w:t>biex</w:t>
      </w:r>
      <w:r w:rsidR="00D31514" w:rsidRPr="00DA3743">
        <w:rPr>
          <w:spacing w:val="-7"/>
        </w:rPr>
        <w:t xml:space="preserve"> </w:t>
      </w:r>
      <w:r w:rsidR="00D31514" w:rsidRPr="00DA3743">
        <w:t>jittratta</w:t>
      </w:r>
      <w:r w:rsidR="00D31514" w:rsidRPr="00DA3743">
        <w:rPr>
          <w:spacing w:val="-9"/>
        </w:rPr>
        <w:t xml:space="preserve"> </w:t>
      </w:r>
      <w:r w:rsidR="00D31514" w:rsidRPr="00DA3743">
        <w:t>l-mard</w:t>
      </w:r>
      <w:r w:rsidR="00D31514" w:rsidRPr="00DA3743">
        <w:rPr>
          <w:spacing w:val="-7"/>
        </w:rPr>
        <w:t xml:space="preserve"> </w:t>
      </w:r>
      <w:r w:rsidR="00D31514" w:rsidRPr="00DA3743">
        <w:t>infjammatorju</w:t>
      </w:r>
      <w:r w:rsidR="00D31514" w:rsidRPr="00DA3743">
        <w:rPr>
          <w:spacing w:val="-7"/>
        </w:rPr>
        <w:t xml:space="preserve"> </w:t>
      </w:r>
      <w:r w:rsidR="00D31514" w:rsidRPr="00DA3743">
        <w:t>li</w:t>
      </w:r>
      <w:r w:rsidR="00D31514" w:rsidRPr="00DA3743">
        <w:rPr>
          <w:spacing w:val="-6"/>
        </w:rPr>
        <w:t xml:space="preserve"> </w:t>
      </w:r>
      <w:r w:rsidR="00D31514" w:rsidRPr="00DA3743">
        <w:rPr>
          <w:spacing w:val="-4"/>
        </w:rPr>
        <w:t>ġej:</w:t>
      </w:r>
    </w:p>
    <w:p w14:paraId="6E901BD7" w14:textId="0D5656FB" w:rsidR="00D31514" w:rsidRPr="00DA3743" w:rsidRDefault="00D31514" w:rsidP="006902F7">
      <w:pPr>
        <w:numPr>
          <w:ilvl w:val="1"/>
          <w:numId w:val="76"/>
        </w:numPr>
        <w:suppressAutoHyphens/>
        <w:ind w:left="567" w:hanging="567"/>
      </w:pPr>
      <w:r w:rsidRPr="00DA3743">
        <w:t>Psorijasi tal-plakka - fl-adulti u fit-tfal b’età ta’ 6 snin u aktar</w:t>
      </w:r>
    </w:p>
    <w:p w14:paraId="2988EBF6" w14:textId="4453A0F1" w:rsidR="00D31514" w:rsidRPr="00DA3743" w:rsidRDefault="00D31514" w:rsidP="006902F7">
      <w:pPr>
        <w:numPr>
          <w:ilvl w:val="1"/>
          <w:numId w:val="76"/>
        </w:numPr>
        <w:suppressAutoHyphens/>
        <w:ind w:left="567" w:hanging="567"/>
      </w:pPr>
      <w:r w:rsidRPr="00DA3743">
        <w:t>Artrite psorjatika - fl-adulti</w:t>
      </w:r>
    </w:p>
    <w:p w14:paraId="04D102BB" w14:textId="580DB1B7" w:rsidR="00D31514" w:rsidRPr="00DA3743" w:rsidRDefault="00D31514" w:rsidP="006902F7">
      <w:pPr>
        <w:numPr>
          <w:ilvl w:val="1"/>
          <w:numId w:val="76"/>
        </w:numPr>
        <w:suppressAutoHyphens/>
        <w:ind w:left="567" w:hanging="567"/>
      </w:pPr>
      <w:r w:rsidRPr="00DA3743">
        <w:t>Marda moderata sa severa ta’ Crohn - fl-adulti</w:t>
      </w:r>
      <w:r w:rsidR="00A86ED8" w:rsidRPr="00DA5C0D">
        <w:t xml:space="preserve"> u fit-tfal li jiżnu mill-inqas 40 kg</w:t>
      </w:r>
    </w:p>
    <w:p w14:paraId="166B91EB" w14:textId="77777777" w:rsidR="00D31514" w:rsidRPr="00DA3743" w:rsidRDefault="00D31514" w:rsidP="006902F7">
      <w:pPr>
        <w:suppressAutoHyphens/>
      </w:pPr>
    </w:p>
    <w:p w14:paraId="37C99DEB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Psorijasi tal-plakka</w:t>
      </w:r>
    </w:p>
    <w:p w14:paraId="4CBC0707" w14:textId="77777777" w:rsidR="00D31514" w:rsidRPr="00DA3743" w:rsidRDefault="00D31514" w:rsidP="006902F7">
      <w:pPr>
        <w:suppressAutoHyphens/>
      </w:pPr>
      <w:r w:rsidRPr="00DA3743">
        <w:t>Psorijasi bil-qoxra hi kundizzjoni tal-ġilda li tikkawża infjammazzjoni li taffettwa l-ġilda u d-dwiefer.</w:t>
      </w:r>
    </w:p>
    <w:p w14:paraId="64667C65" w14:textId="73AC82A1" w:rsidR="00D31514" w:rsidRPr="00DA3743" w:rsidRDefault="00332AF3" w:rsidP="006902F7">
      <w:pPr>
        <w:suppressAutoHyphens/>
      </w:pPr>
      <w:r w:rsidRPr="00DA3743">
        <w:t>WEZENLA</w:t>
      </w:r>
      <w:r w:rsidR="00D31514" w:rsidRPr="00DA3743">
        <w:t xml:space="preserve"> se jnaqqas l-infjammazzjoni u sinjali oħra tal-marda.</w:t>
      </w:r>
    </w:p>
    <w:p w14:paraId="4ABF1B43" w14:textId="77777777" w:rsidR="00D31514" w:rsidRPr="00DA3743" w:rsidRDefault="00D31514" w:rsidP="006902F7">
      <w:pPr>
        <w:suppressAutoHyphens/>
      </w:pPr>
    </w:p>
    <w:p w14:paraId="2085BAC0" w14:textId="250F9E39" w:rsidR="00D31514" w:rsidRPr="00DA3743" w:rsidRDefault="00332AF3" w:rsidP="006902F7">
      <w:pPr>
        <w:suppressAutoHyphens/>
      </w:pPr>
      <w:r w:rsidRPr="00DA3743">
        <w:t>WEZENLA</w:t>
      </w:r>
      <w:r w:rsidR="00D31514" w:rsidRPr="00DA3743">
        <w:t xml:space="preserve"> jintuża f’adulti bi psorijasi bil-qoxra minn moderata sa qawwija, li ma jistgħux jużaw ciclosporin, methotrexate jew fototerapija, jew meta dawn it-trattamenti ma ħadmux.</w:t>
      </w:r>
    </w:p>
    <w:p w14:paraId="455A1052" w14:textId="77777777" w:rsidR="00D31514" w:rsidRPr="00DA3743" w:rsidRDefault="00D31514" w:rsidP="006902F7">
      <w:pPr>
        <w:suppressAutoHyphens/>
      </w:pPr>
    </w:p>
    <w:p w14:paraId="10CB4FFB" w14:textId="213DD352" w:rsidR="00D31514" w:rsidRPr="00DA3743" w:rsidRDefault="00332AF3" w:rsidP="006902F7">
      <w:pPr>
        <w:suppressAutoHyphens/>
      </w:pPr>
      <w:r w:rsidRPr="00DA3743">
        <w:lastRenderedPageBreak/>
        <w:t>WEZENLA</w:t>
      </w:r>
      <w:r w:rsidR="00D31514" w:rsidRPr="00DA3743">
        <w:t xml:space="preserve"> jintuża fi tfal </w:t>
      </w:r>
      <w:r w:rsidR="005C671C" w:rsidRPr="00DA3743">
        <w:t>u</w:t>
      </w:r>
      <w:r w:rsidR="00D31514" w:rsidRPr="00DA3743">
        <w:t xml:space="preserve"> adolexxenti b’età ta’ 6 snin u aktar bi psorijasi tal-plakka minn moderata sa severa li ma jistgħux jittolleraw fototerapija jew terapiji sistemiċi oħra jew fejn dawn it-trattamenti ma</w:t>
      </w:r>
      <w:r w:rsidR="00AD4EBD" w:rsidRPr="00DA3743">
        <w:t xml:space="preserve"> </w:t>
      </w:r>
      <w:r w:rsidR="00D31514" w:rsidRPr="00DA3743">
        <w:t>ħadmux.</w:t>
      </w:r>
    </w:p>
    <w:p w14:paraId="62C81185" w14:textId="77777777" w:rsidR="00D31514" w:rsidRPr="00DA3743" w:rsidRDefault="00D31514" w:rsidP="006902F7">
      <w:pPr>
        <w:suppressAutoHyphens/>
      </w:pPr>
    </w:p>
    <w:p w14:paraId="30550424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Artrite psorjatika</w:t>
      </w:r>
    </w:p>
    <w:p w14:paraId="2AF3EDF0" w14:textId="7E06FCAE" w:rsidR="00D31514" w:rsidRPr="00DA3743" w:rsidRDefault="00D31514" w:rsidP="00425F39">
      <w:pPr>
        <w:suppressAutoHyphens/>
      </w:pPr>
      <w:r w:rsidRPr="00DA3743">
        <w:t>Artrite psorjatika hi marda infjammatorja tal-ġogi, li normalment tkun akkumpanjata minn psorijasi.</w:t>
      </w:r>
      <w:r w:rsidR="003E4326">
        <w:t xml:space="preserve"> </w:t>
      </w:r>
      <w:r w:rsidRPr="00DA3743">
        <w:t>Jekk għandek artrite psorjatika attiva, l-ewwel se tingħata mediċini oħrajn. Jekk ma tirrispondix tajjeb</w:t>
      </w:r>
      <w:r w:rsidR="00AD4EBD" w:rsidRPr="00DA3743">
        <w:t xml:space="preserve"> </w:t>
      </w:r>
      <w:r w:rsidRPr="00DA3743">
        <w:t xml:space="preserve">biżżejjed għal dawn il-mediċini, tista’ tingħata </w:t>
      </w:r>
      <w:r w:rsidR="00332AF3" w:rsidRPr="00DA3743">
        <w:t>WEZENLA</w:t>
      </w:r>
      <w:r w:rsidRPr="00DA3743">
        <w:t xml:space="preserve"> biex:</w:t>
      </w:r>
    </w:p>
    <w:p w14:paraId="6AFBCE27" w14:textId="6EE700C6" w:rsidR="00D31514" w:rsidRPr="00DA3743" w:rsidRDefault="00D31514" w:rsidP="006902F7">
      <w:pPr>
        <w:keepNext/>
        <w:numPr>
          <w:ilvl w:val="1"/>
          <w:numId w:val="77"/>
        </w:numPr>
        <w:suppressAutoHyphens/>
        <w:ind w:left="567" w:hanging="567"/>
      </w:pPr>
      <w:r w:rsidRPr="00DA3743">
        <w:t>Tnaqqas is-sinjali u s-sintomi tal-marda tiegħek.</w:t>
      </w:r>
    </w:p>
    <w:p w14:paraId="59209053" w14:textId="2F1590EF" w:rsidR="00D31514" w:rsidRPr="00DA3743" w:rsidRDefault="00D31514" w:rsidP="006902F7">
      <w:pPr>
        <w:keepNext/>
        <w:numPr>
          <w:ilvl w:val="1"/>
          <w:numId w:val="77"/>
        </w:numPr>
        <w:suppressAutoHyphens/>
        <w:ind w:left="567" w:hanging="567"/>
      </w:pPr>
      <w:r w:rsidRPr="00DA3743">
        <w:t>Ittejjeb il-funzjoni fiżika tiegħek.</w:t>
      </w:r>
    </w:p>
    <w:p w14:paraId="514D9831" w14:textId="6965F4F7" w:rsidR="00D31514" w:rsidRPr="00DA3743" w:rsidRDefault="00D31514" w:rsidP="006902F7">
      <w:pPr>
        <w:numPr>
          <w:ilvl w:val="1"/>
          <w:numId w:val="77"/>
        </w:numPr>
        <w:suppressAutoHyphens/>
        <w:ind w:left="567" w:hanging="567"/>
      </w:pPr>
      <w:r w:rsidRPr="00DA3743">
        <w:t>Inaqqas ir-rata li biha ssir ħsara fil-ġogi tiegħek.</w:t>
      </w:r>
    </w:p>
    <w:p w14:paraId="28D47A0D" w14:textId="77777777" w:rsidR="00D31514" w:rsidRPr="00DA3743" w:rsidRDefault="00D31514" w:rsidP="006902F7">
      <w:pPr>
        <w:suppressAutoHyphens/>
      </w:pPr>
    </w:p>
    <w:p w14:paraId="7A5B0DED" w14:textId="05FDDE59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Il-</w:t>
      </w:r>
      <w:r w:rsidR="00D12A0B" w:rsidRPr="00DA3743">
        <w:rPr>
          <w:b/>
          <w:bCs/>
          <w:lang w:val="it-IT"/>
        </w:rPr>
        <w:t>m</w:t>
      </w:r>
      <w:r w:rsidRPr="00DA3743">
        <w:rPr>
          <w:b/>
          <w:bCs/>
        </w:rPr>
        <w:t>arda ta’ Crohn</w:t>
      </w:r>
    </w:p>
    <w:p w14:paraId="7E57C765" w14:textId="1161CA35" w:rsidR="00D31514" w:rsidRPr="00DA3743" w:rsidRDefault="00D31514" w:rsidP="006902F7">
      <w:pPr>
        <w:suppressAutoHyphens/>
      </w:pPr>
      <w:r w:rsidRPr="00DA3743">
        <w:t>Il-marda ta’ Crohn hija marda infjammatorja tal-musrana. Jekk għandek il-marda ta’ Crohn l-ewwel se</w:t>
      </w:r>
      <w:r w:rsidR="00AD4EBD" w:rsidRPr="00DA3743">
        <w:t xml:space="preserve"> </w:t>
      </w:r>
      <w:r w:rsidRPr="00DA3743">
        <w:t>tingħata mediċini oħra. Jekk ma jkollokx rispons tajjeb biżżejjed jew tkun intolleranti għal dawn ilmediċini,</w:t>
      </w:r>
      <w:r w:rsidR="00AD4EBD" w:rsidRPr="00DA3743">
        <w:t xml:space="preserve"> </w:t>
      </w:r>
      <w:r w:rsidRPr="00DA3743">
        <w:t xml:space="preserve">inti tista’ tingħata </w:t>
      </w:r>
      <w:r w:rsidR="00332AF3" w:rsidRPr="00DA3743">
        <w:t>WEZENLA</w:t>
      </w:r>
      <w:r w:rsidRPr="00DA3743">
        <w:t xml:space="preserve"> biex tnaqqas is-sinjali u s-sintomi tal-marda tiegħek.</w:t>
      </w:r>
    </w:p>
    <w:p w14:paraId="3086942E" w14:textId="77777777" w:rsidR="00D31514" w:rsidRPr="00DA3743" w:rsidRDefault="00D31514" w:rsidP="006902F7">
      <w:pPr>
        <w:suppressAutoHyphens/>
      </w:pPr>
    </w:p>
    <w:p w14:paraId="35EF8613" w14:textId="77777777" w:rsidR="00D31514" w:rsidRPr="00DA3743" w:rsidRDefault="00D31514" w:rsidP="006902F7">
      <w:pPr>
        <w:suppressAutoHyphens/>
      </w:pPr>
    </w:p>
    <w:p w14:paraId="40F746D1" w14:textId="1814AFD0" w:rsidR="00D31514" w:rsidRPr="00DA3743" w:rsidRDefault="00D31514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2.</w:t>
      </w:r>
      <w:r w:rsidRPr="00DA3743">
        <w:rPr>
          <w:b/>
          <w:bCs/>
        </w:rPr>
        <w:tab/>
        <w:t>X’għandek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tkun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taf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qabel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ma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6"/>
        </w:rPr>
        <w:t xml:space="preserve"> </w:t>
      </w:r>
      <w:r w:rsidR="00332AF3" w:rsidRPr="00DA3743">
        <w:rPr>
          <w:b/>
          <w:bCs/>
        </w:rPr>
        <w:t>WEZENLA</w:t>
      </w:r>
      <w:r w:rsidRPr="00DA3743">
        <w:rPr>
          <w:b/>
          <w:bCs/>
        </w:rPr>
        <w:t xml:space="preserve"> </w:t>
      </w:r>
    </w:p>
    <w:p w14:paraId="69649771" w14:textId="77777777" w:rsidR="00D31514" w:rsidRPr="00DA3743" w:rsidRDefault="00D31514" w:rsidP="006902F7">
      <w:pPr>
        <w:keepNext/>
        <w:suppressAutoHyphens/>
      </w:pPr>
    </w:p>
    <w:p w14:paraId="5312A9E2" w14:textId="3F34B104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Tużax </w:t>
      </w:r>
      <w:r w:rsidR="00332AF3" w:rsidRPr="00DA3743">
        <w:rPr>
          <w:b/>
          <w:bCs/>
        </w:rPr>
        <w:t>WEZENLA</w:t>
      </w:r>
    </w:p>
    <w:p w14:paraId="0E0C2928" w14:textId="050BBD97" w:rsidR="00D31514" w:rsidRPr="00DA3743" w:rsidRDefault="00D31514" w:rsidP="006902F7">
      <w:pPr>
        <w:keepNext/>
        <w:numPr>
          <w:ilvl w:val="1"/>
          <w:numId w:val="78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inti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allerġiku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ustekinumab</w:t>
      </w:r>
      <w:r w:rsidRPr="00DA3743">
        <w:rPr>
          <w:b/>
          <w:spacing w:val="-5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sustanza</w:t>
      </w:r>
      <w:r w:rsidRPr="00DA3743">
        <w:rPr>
          <w:spacing w:val="-3"/>
        </w:rPr>
        <w:t xml:space="preserve"> </w:t>
      </w:r>
      <w:r w:rsidRPr="00DA3743">
        <w:t>oħra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(elenkati fis-sezzjoni</w:t>
      </w:r>
      <w:r w:rsidR="004F3189" w:rsidRPr="00DA3743">
        <w:t> </w:t>
      </w:r>
      <w:r w:rsidRPr="00DA3743">
        <w:t>6).</w:t>
      </w:r>
    </w:p>
    <w:p w14:paraId="0393A626" w14:textId="2E74F949" w:rsidR="00D31514" w:rsidRPr="00DA3743" w:rsidRDefault="00D31514" w:rsidP="006902F7">
      <w:pPr>
        <w:numPr>
          <w:ilvl w:val="1"/>
          <w:numId w:val="78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inti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infezzjoni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attiva</w:t>
      </w:r>
      <w:r w:rsidRPr="00DA3743">
        <w:rPr>
          <w:b/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t-tabib</w:t>
      </w:r>
      <w:r w:rsidRPr="00DA3743">
        <w:rPr>
          <w:spacing w:val="-6"/>
        </w:rPr>
        <w:t xml:space="preserve"> </w:t>
      </w:r>
      <w:r w:rsidRPr="00DA3743">
        <w:t>tiegħek</w:t>
      </w:r>
      <w:r w:rsidRPr="00DA3743">
        <w:rPr>
          <w:spacing w:val="-6"/>
        </w:rPr>
        <w:t xml:space="preserve"> </w:t>
      </w:r>
      <w:r w:rsidRPr="00DA3743">
        <w:t>jikkunsidraha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importanti.</w:t>
      </w:r>
    </w:p>
    <w:p w14:paraId="52599F46" w14:textId="77777777" w:rsidR="00D31514" w:rsidRPr="00DA3743" w:rsidRDefault="00D31514" w:rsidP="006902F7">
      <w:pPr>
        <w:suppressAutoHyphens/>
      </w:pPr>
    </w:p>
    <w:p w14:paraId="5340255B" w14:textId="034F97FA" w:rsidR="00D31514" w:rsidRPr="00DA3743" w:rsidRDefault="00D31514" w:rsidP="006902F7">
      <w:pPr>
        <w:suppressAutoHyphens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m’intix</w:t>
      </w:r>
      <w:r w:rsidRPr="00DA3743">
        <w:rPr>
          <w:spacing w:val="-3"/>
        </w:rPr>
        <w:t xml:space="preserve"> </w:t>
      </w:r>
      <w:r w:rsidRPr="00DA3743">
        <w:t>ċert/a,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t’hawn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tapplikax</w:t>
      </w:r>
      <w:r w:rsidRPr="00DA3743">
        <w:rPr>
          <w:spacing w:val="-3"/>
        </w:rPr>
        <w:t xml:space="preserve"> </w:t>
      </w:r>
      <w:r w:rsidRPr="00DA3743">
        <w:t>għalik,</w:t>
      </w:r>
      <w:r w:rsidRPr="00DA3743">
        <w:rPr>
          <w:spacing w:val="-3"/>
        </w:rPr>
        <w:t xml:space="preserve"> </w:t>
      </w:r>
      <w:r w:rsidRPr="00DA3743">
        <w:t>kellem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 lill</w:t>
      </w:r>
      <w:r w:rsidR="00AD4EBD" w:rsidRPr="00DA3743">
        <w:noBreakHyphen/>
      </w:r>
      <w:r w:rsidRPr="00DA3743">
        <w:t xml:space="preserve">ispiżjar tiegħek qabel ma tuża </w:t>
      </w:r>
      <w:r w:rsidR="00332AF3" w:rsidRPr="00DA3743">
        <w:t>WEZENLA</w:t>
      </w:r>
      <w:r w:rsidRPr="00DA3743">
        <w:t>.</w:t>
      </w:r>
    </w:p>
    <w:p w14:paraId="5EE60799" w14:textId="77777777" w:rsidR="00D31514" w:rsidRPr="00DA3743" w:rsidRDefault="00D31514" w:rsidP="006902F7">
      <w:pPr>
        <w:suppressAutoHyphens/>
      </w:pPr>
    </w:p>
    <w:p w14:paraId="39BE55DE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Twissijiet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prekawzjonijiet</w:t>
      </w:r>
    </w:p>
    <w:p w14:paraId="55F104F5" w14:textId="59E63B48" w:rsidR="00D31514" w:rsidRPr="00DA3743" w:rsidRDefault="00D31514" w:rsidP="006902F7">
      <w:pPr>
        <w:suppressAutoHyphens/>
      </w:pPr>
      <w:r w:rsidRPr="00DA3743">
        <w:t xml:space="preserve">Kellem lit-tabib jew l-ispiżjar tiegħek qabel tuża </w:t>
      </w:r>
      <w:r w:rsidR="00332AF3" w:rsidRPr="00DA3743">
        <w:t>WEZENLA</w:t>
      </w:r>
      <w:r w:rsidRPr="00DA3743">
        <w:t xml:space="preserve">. It-tabib tiegħek se jiċċekkja kemm int b’saħħtek qabel </w:t>
      </w:r>
      <w:r w:rsidR="005C671C" w:rsidRPr="00DA3743">
        <w:t>kull darba li tieħu l</w:t>
      </w:r>
      <w:r w:rsidRPr="00DA3743">
        <w:t xml:space="preserve">-kura. Kun żgur li tgħid lit-tabib tiegħek dwar kwalunkwe mard li għandek qabel </w:t>
      </w:r>
      <w:r w:rsidR="005C671C" w:rsidRPr="00DA3743">
        <w:t>kull darba li tieħu l</w:t>
      </w:r>
      <w:r w:rsidRPr="00DA3743">
        <w:t>-kura.</w:t>
      </w:r>
      <w:r w:rsidRPr="00DA3743">
        <w:rPr>
          <w:spacing w:val="-3"/>
        </w:rPr>
        <w:t xml:space="preserve"> </w:t>
      </w:r>
      <w:r w:rsidRPr="00DA3743">
        <w:t>Għid</w:t>
      </w:r>
      <w:r w:rsidRPr="00DA3743">
        <w:rPr>
          <w:spacing w:val="-2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inti</w:t>
      </w:r>
      <w:r w:rsidRPr="00DA3743">
        <w:rPr>
          <w:spacing w:val="-2"/>
        </w:rPr>
        <w:t xml:space="preserve"> </w:t>
      </w:r>
      <w:r w:rsidRPr="00DA3743">
        <w:t>riċentament</w:t>
      </w:r>
      <w:r w:rsidRPr="00DA3743">
        <w:rPr>
          <w:spacing w:val="-3"/>
        </w:rPr>
        <w:t xml:space="preserve"> </w:t>
      </w:r>
      <w:r w:rsidRPr="00DA3743">
        <w:t>kont</w:t>
      </w:r>
      <w:r w:rsidRPr="00DA3743">
        <w:rPr>
          <w:spacing w:val="-3"/>
        </w:rPr>
        <w:t xml:space="preserve"> </w:t>
      </w:r>
      <w:r w:rsidRPr="00DA3743">
        <w:t>qrib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ħadd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seta’</w:t>
      </w:r>
      <w:r w:rsidRPr="00DA3743">
        <w:rPr>
          <w:spacing w:val="-3"/>
        </w:rPr>
        <w:t xml:space="preserve"> </w:t>
      </w:r>
      <w:r w:rsidRPr="00DA3743">
        <w:t>kellu</w:t>
      </w:r>
      <w:r w:rsidRPr="00DA3743">
        <w:rPr>
          <w:spacing w:val="-3"/>
        </w:rPr>
        <w:t xml:space="preserve"> </w:t>
      </w:r>
      <w:r w:rsidRPr="00DA3743">
        <w:t>t-tuberkolożi.</w:t>
      </w:r>
      <w:r w:rsidRPr="00DA3743">
        <w:rPr>
          <w:spacing w:val="-3"/>
        </w:rPr>
        <w:t xml:space="preserve"> </w:t>
      </w:r>
      <w:r w:rsidRPr="00DA3743">
        <w:t xml:space="preserve">It- tabib tiegħek se jeżaminak u jagħmillek test għat-tuberkolożi, qabel ma jagħtik </w:t>
      </w:r>
      <w:r w:rsidR="00332AF3" w:rsidRPr="00DA3743">
        <w:t>WEZENLA</w:t>
      </w:r>
      <w:r w:rsidRPr="00DA3743">
        <w:t>. Jekk it-tabib tiegħek jaħseb li inti qiegħed f’riskju ta’ tuberkulożi, tista’ tingħata mediċini biex tikkuraha.</w:t>
      </w:r>
    </w:p>
    <w:p w14:paraId="1A5806A5" w14:textId="77777777" w:rsidR="00D31514" w:rsidRPr="00DA3743" w:rsidRDefault="00D31514" w:rsidP="006902F7">
      <w:pPr>
        <w:suppressAutoHyphens/>
      </w:pPr>
    </w:p>
    <w:p w14:paraId="3E03A10A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Oqgħod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attent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għal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effetti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  <w:spacing w:val="-2"/>
        </w:rPr>
        <w:t>serji</w:t>
      </w:r>
    </w:p>
    <w:p w14:paraId="2C45BFD8" w14:textId="0CC7F42B" w:rsidR="00D31514" w:rsidRPr="00DA3743" w:rsidRDefault="00332AF3" w:rsidP="006902F7">
      <w:pPr>
        <w:suppressAutoHyphens/>
      </w:pPr>
      <w:r w:rsidRPr="00DA3743">
        <w:t>WEZENLA</w:t>
      </w:r>
      <w:r w:rsidR="00D31514" w:rsidRPr="00DA3743">
        <w:rPr>
          <w:spacing w:val="-3"/>
        </w:rPr>
        <w:t xml:space="preserve"> </w:t>
      </w:r>
      <w:r w:rsidR="00D31514" w:rsidRPr="00DA3743">
        <w:t>jista’</w:t>
      </w:r>
      <w:r w:rsidR="00D31514" w:rsidRPr="00DA3743">
        <w:rPr>
          <w:spacing w:val="-3"/>
        </w:rPr>
        <w:t xml:space="preserve"> </w:t>
      </w:r>
      <w:r w:rsidR="00D31514" w:rsidRPr="00DA3743">
        <w:t>jikkawża</w:t>
      </w:r>
      <w:r w:rsidR="00D31514" w:rsidRPr="00DA3743">
        <w:rPr>
          <w:spacing w:val="-3"/>
        </w:rPr>
        <w:t xml:space="preserve"> </w:t>
      </w:r>
      <w:r w:rsidR="00D31514" w:rsidRPr="00DA3743">
        <w:t>effetti</w:t>
      </w:r>
      <w:r w:rsidR="00D31514" w:rsidRPr="00DA3743">
        <w:rPr>
          <w:spacing w:val="-3"/>
        </w:rPr>
        <w:t xml:space="preserve"> </w:t>
      </w:r>
      <w:r w:rsidR="00D31514" w:rsidRPr="00DA3743">
        <w:t>sekondarji</w:t>
      </w:r>
      <w:r w:rsidR="00D31514" w:rsidRPr="00DA3743">
        <w:rPr>
          <w:spacing w:val="-3"/>
        </w:rPr>
        <w:t xml:space="preserve"> </w:t>
      </w:r>
      <w:r w:rsidR="00D31514" w:rsidRPr="00DA3743">
        <w:t>serji,</w:t>
      </w:r>
      <w:r w:rsidR="00D31514" w:rsidRPr="00DA3743">
        <w:rPr>
          <w:spacing w:val="-3"/>
        </w:rPr>
        <w:t xml:space="preserve"> </w:t>
      </w:r>
      <w:r w:rsidR="00D31514" w:rsidRPr="00DA3743">
        <w:t>inklużi</w:t>
      </w:r>
      <w:r w:rsidR="00D31514" w:rsidRPr="00DA3743">
        <w:rPr>
          <w:spacing w:val="-3"/>
        </w:rPr>
        <w:t xml:space="preserve"> </w:t>
      </w:r>
      <w:r w:rsidR="00D31514" w:rsidRPr="00DA3743">
        <w:t>reazzjonijiet</w:t>
      </w:r>
      <w:r w:rsidR="00D31514" w:rsidRPr="00DA3743">
        <w:rPr>
          <w:spacing w:val="-3"/>
        </w:rPr>
        <w:t xml:space="preserve"> </w:t>
      </w:r>
      <w:r w:rsidR="00D31514" w:rsidRPr="00DA3743">
        <w:t>allerġiċi</w:t>
      </w:r>
      <w:r w:rsidR="00D31514" w:rsidRPr="00DA3743">
        <w:rPr>
          <w:spacing w:val="-3"/>
        </w:rPr>
        <w:t xml:space="preserve"> </w:t>
      </w:r>
      <w:r w:rsidR="00D31514" w:rsidRPr="00DA3743">
        <w:t>u</w:t>
      </w:r>
      <w:r w:rsidR="00D31514" w:rsidRPr="00DA3743">
        <w:rPr>
          <w:spacing w:val="-3"/>
        </w:rPr>
        <w:t xml:space="preserve"> </w:t>
      </w:r>
      <w:r w:rsidR="00D31514" w:rsidRPr="00DA3743">
        <w:t>infezzjonijiet.</w:t>
      </w:r>
      <w:r w:rsidR="00D31514" w:rsidRPr="00DA3743">
        <w:rPr>
          <w:spacing w:val="-3"/>
        </w:rPr>
        <w:t xml:space="preserve"> </w:t>
      </w:r>
      <w:r w:rsidR="00D31514" w:rsidRPr="00DA3743">
        <w:t xml:space="preserve">Inti għandek toqgħod attent għal ċerti sinjali ta’ mard waqt li tkun qed tieħu </w:t>
      </w:r>
      <w:r w:rsidRPr="00DA3743">
        <w:t>WEZENLA</w:t>
      </w:r>
      <w:r w:rsidR="00D31514" w:rsidRPr="00DA3743">
        <w:t>. Ara ‘Effetti sekondarji serji’ fit-taqsima 4 għal lista sħiħa ta’ dawn l-effetti sekondarji.</w:t>
      </w:r>
    </w:p>
    <w:p w14:paraId="0ADD98B0" w14:textId="77777777" w:rsidR="00D31514" w:rsidRPr="00DA3743" w:rsidRDefault="00D31514" w:rsidP="006902F7">
      <w:pPr>
        <w:suppressAutoHyphens/>
      </w:pPr>
    </w:p>
    <w:p w14:paraId="72375BE5" w14:textId="7FB37293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Qabel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ma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5"/>
        </w:rPr>
        <w:t xml:space="preserve"> </w:t>
      </w:r>
      <w:r w:rsidR="00332AF3" w:rsidRPr="00DA3743">
        <w:rPr>
          <w:b/>
          <w:bCs/>
        </w:rPr>
        <w:t>WEZENLA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għid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lit-tabib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tiegħek:</w:t>
      </w:r>
    </w:p>
    <w:p w14:paraId="50CD56BA" w14:textId="75A8A80E" w:rsidR="00D31514" w:rsidRPr="00DA3743" w:rsidRDefault="00D31514" w:rsidP="006902F7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qatt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kellek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reazzjoni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allerġika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6"/>
        </w:rPr>
        <w:t xml:space="preserve"> </w:t>
      </w:r>
      <w:r w:rsidR="00332AF3" w:rsidRPr="00DA3743">
        <w:rPr>
          <w:b/>
        </w:rPr>
        <w:t>WEZENLA</w:t>
      </w:r>
      <w:r w:rsidRPr="00DA3743">
        <w:t>.</w:t>
      </w:r>
      <w:r w:rsidRPr="00DA3743">
        <w:rPr>
          <w:spacing w:val="-6"/>
        </w:rPr>
        <w:t xml:space="preserve"> </w:t>
      </w:r>
      <w:r w:rsidRPr="00DA3743">
        <w:t>Staqsi</w:t>
      </w:r>
      <w:r w:rsidRPr="00DA3743">
        <w:rPr>
          <w:spacing w:val="-6"/>
        </w:rPr>
        <w:t xml:space="preserve"> </w:t>
      </w:r>
      <w:r w:rsidRPr="00DA3743">
        <w:t>lit-tabib</w:t>
      </w:r>
      <w:r w:rsidRPr="00DA3743">
        <w:rPr>
          <w:spacing w:val="-5"/>
        </w:rPr>
        <w:t xml:space="preserve"> </w:t>
      </w:r>
      <w:r w:rsidRPr="00DA3743">
        <w:t>tiegħek</w:t>
      </w:r>
      <w:r w:rsidRPr="00DA3743">
        <w:rPr>
          <w:spacing w:val="-5"/>
        </w:rPr>
        <w:t xml:space="preserve"> </w:t>
      </w:r>
      <w:r w:rsidRPr="00DA3743">
        <w:t>jekk</w:t>
      </w:r>
      <w:r w:rsidRPr="00DA3743">
        <w:rPr>
          <w:spacing w:val="-6"/>
        </w:rPr>
        <w:t xml:space="preserve"> </w:t>
      </w:r>
      <w:r w:rsidRPr="00DA3743">
        <w:t>m’intix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ċert.</w:t>
      </w:r>
    </w:p>
    <w:p w14:paraId="70850532" w14:textId="689E9E25" w:rsidR="00D31514" w:rsidRPr="00DA3743" w:rsidRDefault="00D31514" w:rsidP="006902F7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qatt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kellek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tip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ta’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kanċer</w:t>
      </w:r>
      <w:r w:rsidRPr="00DA3743">
        <w:rPr>
          <w:b/>
          <w:spacing w:val="-2"/>
        </w:rPr>
        <w:t xml:space="preserve"> </w:t>
      </w:r>
      <w:r w:rsidRPr="00DA3743">
        <w:t>–</w:t>
      </w:r>
      <w:r w:rsidRPr="00DA3743">
        <w:rPr>
          <w:spacing w:val="-5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peress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immunosuppressanti</w:t>
      </w:r>
      <w:r w:rsidRPr="00DA3743">
        <w:rPr>
          <w:spacing w:val="-3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t xml:space="preserve"> jnaqqsu l-attività tas-sistema immuni. Dan jista’ jżid ir-riskju ta’ kanċer.</w:t>
      </w:r>
    </w:p>
    <w:p w14:paraId="3A253105" w14:textId="52491C1F" w:rsidR="00D31514" w:rsidRPr="00DA3743" w:rsidRDefault="00D31514" w:rsidP="006902F7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2"/>
        </w:rPr>
        <w:t xml:space="preserve"> </w:t>
      </w:r>
      <w:r w:rsidRPr="00DA3743">
        <w:rPr>
          <w:b/>
        </w:rPr>
        <w:t>ġejt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ittrattat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psorijasi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b’mediċini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oħra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bijoloġiċi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(mediċina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magħmula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minn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 xml:space="preserve">sors bijoloġiku u li ssoltu tingħata b’injezzjoni) </w:t>
      </w:r>
      <w:r w:rsidRPr="00DA3743">
        <w:t>– ir-riskju ta’ kanċer jista’ jkun ogħla.</w:t>
      </w:r>
    </w:p>
    <w:p w14:paraId="3FD66F59" w14:textId="59C8C0C1" w:rsidR="00D31514" w:rsidRPr="00DA3743" w:rsidRDefault="00D31514" w:rsidP="006902F7">
      <w:pPr>
        <w:numPr>
          <w:ilvl w:val="1"/>
          <w:numId w:val="79"/>
        </w:numPr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għandek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jew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kellek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infezzjoni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riċenti</w:t>
      </w:r>
      <w:r w:rsidR="00E51480" w:rsidRPr="00DA3743">
        <w:rPr>
          <w:b/>
          <w:bCs/>
          <w:spacing w:val="-3"/>
        </w:rPr>
        <w:t>.</w:t>
      </w:r>
    </w:p>
    <w:p w14:paraId="207A7DB4" w14:textId="059790BF" w:rsidR="00D31514" w:rsidRPr="00DA3743" w:rsidRDefault="00D31514" w:rsidP="006902F7">
      <w:pPr>
        <w:numPr>
          <w:ilvl w:val="1"/>
          <w:numId w:val="79"/>
        </w:numPr>
        <w:suppressAutoHyphens/>
        <w:ind w:left="567" w:hanging="567"/>
        <w:rPr>
          <w:spacing w:val="-2"/>
        </w:rPr>
      </w:pPr>
      <w:r w:rsidRPr="00DA3743">
        <w:rPr>
          <w:b/>
        </w:rPr>
        <w:t>Jekk</w:t>
      </w:r>
      <w:r w:rsidRPr="00DA3743">
        <w:rPr>
          <w:b/>
          <w:spacing w:val="-7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feriti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ġodda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li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qed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jinbidlu</w:t>
      </w:r>
      <w:r w:rsidRPr="00DA3743">
        <w:rPr>
          <w:b/>
          <w:spacing w:val="-4"/>
        </w:rPr>
        <w:t xml:space="preserve"> </w:t>
      </w:r>
      <w:r w:rsidRPr="00DA3743">
        <w:t>fiż-żona</w:t>
      </w:r>
      <w:r w:rsidRPr="00DA3743">
        <w:rPr>
          <w:spacing w:val="-6"/>
        </w:rPr>
        <w:t xml:space="preserve"> </w:t>
      </w:r>
      <w:r w:rsidRPr="00DA3743">
        <w:t>psorijatika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fuq</w:t>
      </w:r>
      <w:r w:rsidRPr="00DA3743">
        <w:rPr>
          <w:spacing w:val="-5"/>
        </w:rPr>
        <w:t xml:space="preserve"> </w:t>
      </w:r>
      <w:r w:rsidRPr="00DA3743">
        <w:t>il-ġilda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normali.</w:t>
      </w:r>
    </w:p>
    <w:p w14:paraId="16352A1A" w14:textId="593DD605" w:rsidR="00D31514" w:rsidRPr="00DA3743" w:rsidRDefault="00D31514" w:rsidP="006902F7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t xml:space="preserve">Jekk qed tieħu xi kura oħra għal psorijasi u/jew artrite psorjatika </w:t>
      </w:r>
      <w:r w:rsidRPr="00DA3743">
        <w:t>– bħal pereżempju immunosuppressant ieħor jew fototerapija (meta ġismek jiġi kkurat b’dawl speċifiku ultravjola (UV)).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il-kuri</w:t>
      </w:r>
      <w:r w:rsidRPr="00DA3743">
        <w:rPr>
          <w:spacing w:val="-2"/>
        </w:rPr>
        <w:t xml:space="preserve"> </w:t>
      </w:r>
      <w:r w:rsidRPr="00DA3743">
        <w:t>wkoll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jdgħajfu</w:t>
      </w:r>
      <w:r w:rsidRPr="00DA3743">
        <w:rPr>
          <w:spacing w:val="-5"/>
        </w:rPr>
        <w:t xml:space="preserve"> </w:t>
      </w:r>
      <w:r w:rsidRPr="00DA3743">
        <w:t>parti</w:t>
      </w:r>
      <w:r w:rsidRPr="00DA3743">
        <w:rPr>
          <w:spacing w:val="-3"/>
        </w:rPr>
        <w:t xml:space="preserve"> </w:t>
      </w:r>
      <w:r w:rsidRPr="00DA3743">
        <w:t>mis-sistema</w:t>
      </w:r>
      <w:r w:rsidRPr="00DA3743">
        <w:rPr>
          <w:spacing w:val="-3"/>
        </w:rPr>
        <w:t xml:space="preserve"> </w:t>
      </w:r>
      <w:r w:rsidRPr="00DA3743">
        <w:t>immuni.</w:t>
      </w:r>
      <w:r w:rsidRPr="00DA3743">
        <w:rPr>
          <w:spacing w:val="-3"/>
        </w:rPr>
        <w:t xml:space="preserve"> </w:t>
      </w:r>
      <w:r w:rsidRPr="00DA3743">
        <w:t>L-użu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dawn</w:t>
      </w:r>
      <w:r w:rsidRPr="00DA3743">
        <w:rPr>
          <w:spacing w:val="-2"/>
        </w:rPr>
        <w:t xml:space="preserve"> </w:t>
      </w:r>
      <w:r w:rsidRPr="00DA3743">
        <w:t xml:space="preserve">it-terapiji flimkien ma’ </w:t>
      </w:r>
      <w:r w:rsidR="00332AF3" w:rsidRPr="00DA3743">
        <w:t>WEZENLA</w:t>
      </w:r>
      <w:r w:rsidRPr="00DA3743">
        <w:t xml:space="preserve"> għadu ma ġiex investigat. Madankollu huwa possibbli li dan jista’ jżid iċ</w:t>
      </w:r>
      <w:r w:rsidR="00AD4EBD" w:rsidRPr="00DA3743">
        <w:noBreakHyphen/>
      </w:r>
      <w:r w:rsidRPr="00DA3743">
        <w:t>ċans ta’ mard relatat ma’ sistema immuni aktar dgħajfa.</w:t>
      </w:r>
    </w:p>
    <w:p w14:paraId="109CD468" w14:textId="56ED12FA" w:rsidR="00D31514" w:rsidRPr="00DA3743" w:rsidRDefault="00D31514" w:rsidP="006902F7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lastRenderedPageBreak/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qed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tieħu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ġieli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ħadt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injezzjonijiet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biex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jikkuraw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allerġiji</w:t>
      </w:r>
      <w:r w:rsidRPr="00DA3743">
        <w:rPr>
          <w:b/>
          <w:spacing w:val="-1"/>
        </w:rPr>
        <w:t xml:space="preserve"> </w:t>
      </w:r>
      <w:r w:rsidRPr="00DA3743">
        <w:t>–</w:t>
      </w:r>
      <w:r w:rsidRPr="00DA3743">
        <w:rPr>
          <w:spacing w:val="-2"/>
        </w:rPr>
        <w:t xml:space="preserve"> </w:t>
      </w:r>
      <w:r w:rsidRPr="00DA3743">
        <w:t>mhuwiex</w:t>
      </w:r>
      <w:r w:rsidRPr="00DA3743">
        <w:rPr>
          <w:spacing w:val="-4"/>
        </w:rPr>
        <w:t xml:space="preserve"> </w:t>
      </w:r>
      <w:r w:rsidRPr="00DA3743">
        <w:t>magħruf</w:t>
      </w:r>
      <w:r w:rsidRPr="00DA3743">
        <w:rPr>
          <w:spacing w:val="-3"/>
        </w:rPr>
        <w:t xml:space="preserve"> </w:t>
      </w:r>
      <w:r w:rsidRPr="00DA3743">
        <w:t xml:space="preserve">jekk </w:t>
      </w:r>
      <w:r w:rsidR="00332AF3" w:rsidRPr="00DA3743">
        <w:t>WEZENLA</w:t>
      </w:r>
      <w:r w:rsidRPr="00DA3743">
        <w:t xml:space="preserve"> jistax jaffettwahom.</w:t>
      </w:r>
    </w:p>
    <w:p w14:paraId="6B8D4CA8" w14:textId="05D29691" w:rsidR="00D31514" w:rsidRPr="00DA3743" w:rsidRDefault="00D31514" w:rsidP="006902F7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65</w:t>
      </w:r>
      <w:r w:rsidR="00BE3DC5" w:rsidRPr="00DA3743">
        <w:rPr>
          <w:b/>
        </w:rPr>
        <w:t> </w:t>
      </w:r>
      <w:r w:rsidRPr="00DA3743">
        <w:rPr>
          <w:b/>
        </w:rPr>
        <w:t>sena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iktar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–</w:t>
      </w:r>
      <w:r w:rsidRPr="00DA3743">
        <w:rPr>
          <w:b/>
          <w:spacing w:val="-6"/>
        </w:rPr>
        <w:t xml:space="preserve"> </w:t>
      </w:r>
      <w:r w:rsidRPr="00DA3743">
        <w:t>jista’</w:t>
      </w:r>
      <w:r w:rsidRPr="00DA3743">
        <w:rPr>
          <w:spacing w:val="-4"/>
        </w:rPr>
        <w:t xml:space="preserve"> </w:t>
      </w:r>
      <w:r w:rsidRPr="00DA3743">
        <w:t>jkun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jkun</w:t>
      </w:r>
      <w:r w:rsidRPr="00DA3743">
        <w:rPr>
          <w:spacing w:val="-4"/>
        </w:rPr>
        <w:t xml:space="preserve"> </w:t>
      </w:r>
      <w:r w:rsidRPr="00DA3743">
        <w:t>aktar</w:t>
      </w:r>
      <w:r w:rsidRPr="00DA3743">
        <w:rPr>
          <w:spacing w:val="-4"/>
        </w:rPr>
        <w:t xml:space="preserve"> </w:t>
      </w:r>
      <w:r w:rsidRPr="00DA3743">
        <w:t>probabbli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int</w:t>
      </w:r>
      <w:r w:rsidRPr="00DA3743">
        <w:rPr>
          <w:spacing w:val="-4"/>
        </w:rPr>
        <w:t xml:space="preserve"> </w:t>
      </w:r>
      <w:r w:rsidRPr="00DA3743">
        <w:t>tieħu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infezzjonijiet</w:t>
      </w:r>
    </w:p>
    <w:p w14:paraId="26C2AFAF" w14:textId="77777777" w:rsidR="00D31514" w:rsidRPr="00DA3743" w:rsidRDefault="00D31514" w:rsidP="006902F7">
      <w:pPr>
        <w:suppressAutoHyphens/>
      </w:pPr>
    </w:p>
    <w:p w14:paraId="15DAA0B9" w14:textId="2B0A7C6D" w:rsidR="00D31514" w:rsidRPr="00DA3743" w:rsidRDefault="00D31514" w:rsidP="006902F7">
      <w:pPr>
        <w:suppressAutoHyphens/>
      </w:pPr>
      <w:r w:rsidRPr="00DA3743">
        <w:t>Jekk</w:t>
      </w:r>
      <w:r w:rsidRPr="00DA3743">
        <w:rPr>
          <w:spacing w:val="-1"/>
        </w:rPr>
        <w:t xml:space="preserve"> </w:t>
      </w:r>
      <w:r w:rsidRPr="00DA3743">
        <w:t>m’intix</w:t>
      </w:r>
      <w:r w:rsidRPr="00DA3743">
        <w:rPr>
          <w:spacing w:val="-4"/>
        </w:rPr>
        <w:t xml:space="preserve"> </w:t>
      </w:r>
      <w:r w:rsidRPr="00DA3743">
        <w:t>ċert/a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xi</w:t>
      </w:r>
      <w:r w:rsidRPr="00DA3743">
        <w:rPr>
          <w:spacing w:val="-2"/>
        </w:rPr>
        <w:t xml:space="preserve"> </w:t>
      </w:r>
      <w:r w:rsidRPr="00DA3743">
        <w:t>waħda</w:t>
      </w:r>
      <w:r w:rsidRPr="00DA3743">
        <w:rPr>
          <w:spacing w:val="-2"/>
        </w:rPr>
        <w:t xml:space="preserve"> </w:t>
      </w:r>
      <w:r w:rsidRPr="00DA3743">
        <w:t>minn</w:t>
      </w:r>
      <w:r w:rsidRPr="00DA3743">
        <w:rPr>
          <w:spacing w:val="-2"/>
        </w:rPr>
        <w:t xml:space="preserve"> </w:t>
      </w:r>
      <w:r w:rsidRPr="00DA3743">
        <w:t>dawn</w:t>
      </w:r>
      <w:r w:rsidRPr="00DA3743">
        <w:rPr>
          <w:spacing w:val="-2"/>
        </w:rPr>
        <w:t xml:space="preserve"> </w:t>
      </w:r>
      <w:r w:rsidRPr="00DA3743">
        <w:t>t’hawn</w:t>
      </w:r>
      <w:r w:rsidRPr="00DA3743">
        <w:rPr>
          <w:spacing w:val="-2"/>
        </w:rPr>
        <w:t xml:space="preserve"> </w:t>
      </w:r>
      <w:r w:rsidRPr="00DA3743">
        <w:t>fuq</w:t>
      </w:r>
      <w:r w:rsidRPr="00DA3743">
        <w:rPr>
          <w:spacing w:val="-2"/>
        </w:rPr>
        <w:t xml:space="preserve"> </w:t>
      </w:r>
      <w:r w:rsidRPr="00DA3743">
        <w:t>tapplikax</w:t>
      </w:r>
      <w:r w:rsidRPr="00DA3743">
        <w:rPr>
          <w:spacing w:val="-2"/>
        </w:rPr>
        <w:t xml:space="preserve"> </w:t>
      </w:r>
      <w:r w:rsidRPr="00DA3743">
        <w:t>għalik,</w:t>
      </w:r>
      <w:r w:rsidRPr="00DA3743">
        <w:rPr>
          <w:spacing w:val="-2"/>
        </w:rPr>
        <w:t xml:space="preserve"> </w:t>
      </w:r>
      <w:r w:rsidRPr="00DA3743">
        <w:t>kellem</w:t>
      </w:r>
      <w:r w:rsidRPr="00DA3743">
        <w:rPr>
          <w:spacing w:val="-2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lill</w:t>
      </w:r>
      <w:r w:rsidR="00AD4EBD" w:rsidRPr="00DA3743">
        <w:noBreakHyphen/>
      </w:r>
      <w:r w:rsidRPr="00DA3743">
        <w:t xml:space="preserve">ispiżjar tiegħek qabel tuża </w:t>
      </w:r>
      <w:r w:rsidR="00332AF3" w:rsidRPr="00DA3743">
        <w:t>WEZENLA</w:t>
      </w:r>
      <w:r w:rsidRPr="00DA3743">
        <w:t>.</w:t>
      </w:r>
    </w:p>
    <w:p w14:paraId="7F548C01" w14:textId="77777777" w:rsidR="00D31514" w:rsidRPr="00DA3743" w:rsidRDefault="00D31514" w:rsidP="006902F7">
      <w:pPr>
        <w:suppressAutoHyphens/>
      </w:pPr>
    </w:p>
    <w:p w14:paraId="698C0868" w14:textId="77777777" w:rsidR="00D31514" w:rsidRPr="00DA3743" w:rsidRDefault="00D31514" w:rsidP="006902F7">
      <w:pPr>
        <w:suppressAutoHyphens/>
      </w:pPr>
      <w:r w:rsidRPr="00DA3743">
        <w:t>Xi pazjenti esperjenzaw reazzjonijiet bħal lupus li jinkludu lupus tal-ġilda jew sindrome bħal lupus waqt trattament b’ustekinumab. Kellem lit-tabib tiegħek minnufih jekk tesperjenza raxx aħmar, imtella’,</w:t>
      </w:r>
      <w:r w:rsidRPr="00DA3743">
        <w:rPr>
          <w:spacing w:val="-3"/>
        </w:rPr>
        <w:t xml:space="preserve"> </w:t>
      </w:r>
      <w:r w:rsidRPr="00DA3743">
        <w:t>bil-qxur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kultant</w:t>
      </w:r>
      <w:r w:rsidRPr="00DA3743">
        <w:rPr>
          <w:spacing w:val="-3"/>
        </w:rPr>
        <w:t xml:space="preserve"> </w:t>
      </w:r>
      <w:r w:rsidRPr="00DA3743">
        <w:t>b’bordura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skura,</w:t>
      </w:r>
      <w:r w:rsidRPr="00DA3743">
        <w:rPr>
          <w:spacing w:val="-3"/>
        </w:rPr>
        <w:t xml:space="preserve"> </w:t>
      </w:r>
      <w:r w:rsidRPr="00DA3743">
        <w:t>f’partijiet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huma</w:t>
      </w:r>
      <w:r w:rsidRPr="00DA3743">
        <w:rPr>
          <w:spacing w:val="-2"/>
        </w:rPr>
        <w:t xml:space="preserve"> </w:t>
      </w:r>
      <w:r w:rsidRPr="00DA3743">
        <w:t>esposti</w:t>
      </w:r>
      <w:r w:rsidRPr="00DA3743">
        <w:rPr>
          <w:spacing w:val="-2"/>
        </w:rPr>
        <w:t xml:space="preserve"> </w:t>
      </w:r>
      <w:r w:rsidRPr="00DA3743">
        <w:t>għax-xemx</w:t>
      </w:r>
      <w:r w:rsidRPr="00DA3743">
        <w:rPr>
          <w:spacing w:val="-1"/>
        </w:rPr>
        <w:t xml:space="preserve"> </w:t>
      </w:r>
      <w:r w:rsidRPr="00DA3743">
        <w:t>jew b’uġigħ fil-ġogi.</w:t>
      </w:r>
    </w:p>
    <w:p w14:paraId="3C2B7C56" w14:textId="77777777" w:rsidR="00D31514" w:rsidRPr="00DA3743" w:rsidRDefault="00D31514" w:rsidP="006902F7">
      <w:pPr>
        <w:suppressAutoHyphens/>
      </w:pPr>
    </w:p>
    <w:p w14:paraId="6B4DC110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Attakk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tal-qalb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attakki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puplesija</w:t>
      </w:r>
    </w:p>
    <w:p w14:paraId="20F46A24" w14:textId="55AA12AB" w:rsidR="00D31514" w:rsidRPr="00DA3743" w:rsidRDefault="00D31514" w:rsidP="006902F7">
      <w:pPr>
        <w:suppressAutoHyphens/>
      </w:pPr>
      <w:r w:rsidRPr="00DA3743">
        <w:t xml:space="preserve">Attakk tal-qalb u attakki ta’ puplesija ġew osservati fi studju f’pazjenti bi psorijasi ttrattati bi </w:t>
      </w:r>
      <w:r w:rsidR="00332AF3" w:rsidRPr="00DA3743">
        <w:t>WEZENLA</w:t>
      </w:r>
      <w:r w:rsidRPr="00DA3743">
        <w:t>. It-tabib tiegħek se jiċċekkja regolarment il-fatturi ta’ riskju tiegħek għal attakk tal-qalb u attakk ta’ puplesija</w:t>
      </w:r>
      <w:r w:rsidRPr="00DA3743">
        <w:rPr>
          <w:spacing w:val="-3"/>
        </w:rPr>
        <w:t xml:space="preserve"> </w:t>
      </w:r>
      <w:r w:rsidRPr="00DA3743">
        <w:t>sabiex</w:t>
      </w:r>
      <w:r w:rsidRPr="00DA3743">
        <w:rPr>
          <w:spacing w:val="-3"/>
        </w:rPr>
        <w:t xml:space="preserve"> </w:t>
      </w:r>
      <w:r w:rsidRPr="00DA3743">
        <w:t>jiżgura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jiġu</w:t>
      </w:r>
      <w:r w:rsidRPr="00DA3743">
        <w:rPr>
          <w:spacing w:val="-3"/>
        </w:rPr>
        <w:t xml:space="preserve"> </w:t>
      </w:r>
      <w:r w:rsidRPr="00DA3743">
        <w:t>ttrattati</w:t>
      </w:r>
      <w:r w:rsidRPr="00DA3743">
        <w:rPr>
          <w:spacing w:val="-3"/>
        </w:rPr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xieraq.</w:t>
      </w:r>
      <w:r w:rsidRPr="00DA3743">
        <w:rPr>
          <w:spacing w:val="-3"/>
        </w:rPr>
        <w:t xml:space="preserve"> </w:t>
      </w:r>
      <w:r w:rsidRPr="00DA3743">
        <w:t>Fittex</w:t>
      </w:r>
      <w:r w:rsidRPr="00DA3743">
        <w:rPr>
          <w:spacing w:val="-3"/>
        </w:rPr>
        <w:t xml:space="preserve"> </w:t>
      </w:r>
      <w:r w:rsidRPr="00DA3743">
        <w:t>attenzjoni</w:t>
      </w:r>
      <w:r w:rsidRPr="00DA3743">
        <w:rPr>
          <w:spacing w:val="-3"/>
        </w:rPr>
        <w:t xml:space="preserve"> </w:t>
      </w:r>
      <w:r w:rsidRPr="00DA3743">
        <w:t>medika</w:t>
      </w:r>
      <w:r w:rsidRPr="00DA3743">
        <w:rPr>
          <w:spacing w:val="-3"/>
        </w:rPr>
        <w:t xml:space="preserve"> </w:t>
      </w:r>
      <w:r w:rsidRPr="00DA3743">
        <w:t>minnufih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tiżviluppa wġigħ fis-sider, dgħufija jew sensazzjoni mhux normali f’naħa waħda ta’ ġismek, wiċċ li jidbiel, jew abnormalitajiet fit-taħdit jew fil-vista.</w:t>
      </w:r>
    </w:p>
    <w:p w14:paraId="5B98AD22" w14:textId="77777777" w:rsidR="00D31514" w:rsidRPr="00DA3743" w:rsidRDefault="00D31514" w:rsidP="006902F7">
      <w:pPr>
        <w:suppressAutoHyphens/>
      </w:pPr>
    </w:p>
    <w:p w14:paraId="0B36EB30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Tfal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2"/>
        </w:rPr>
        <w:t xml:space="preserve"> adoloxxenti</w:t>
      </w:r>
    </w:p>
    <w:p w14:paraId="22AA4224" w14:textId="2067AB26" w:rsidR="00D31514" w:rsidRPr="00DA3743" w:rsidRDefault="00332AF3" w:rsidP="006902F7">
      <w:pPr>
        <w:suppressAutoHyphens/>
      </w:pPr>
      <w:r w:rsidRPr="00DA3743">
        <w:t>WEZENLA</w:t>
      </w:r>
      <w:r w:rsidR="00D31514" w:rsidRPr="00DA3743">
        <w:t xml:space="preserve"> mhuwiex irrakkomandat biex jintuża fi tfal ta’ taħt is-6 snin bi psorijasi, </w:t>
      </w:r>
      <w:r w:rsidR="00237371">
        <w:t xml:space="preserve">tfal bil-marda ta’ Crohn li jiżnu inqas minn 40 kg </w:t>
      </w:r>
      <w:r w:rsidR="00D31514" w:rsidRPr="00DA3743">
        <w:t>jew biex jintuża fi tfal</w:t>
      </w:r>
      <w:r w:rsidR="008C2148" w:rsidRPr="00DA3743">
        <w:t xml:space="preserve"> </w:t>
      </w:r>
      <w:r w:rsidR="00D31514" w:rsidRPr="00DA3743">
        <w:t>ta’ taħt it-18-il sena b’artrite psorijatika, peress li ma</w:t>
      </w:r>
      <w:r w:rsidR="008C2148" w:rsidRPr="00DA3743">
        <w:t xml:space="preserve"> </w:t>
      </w:r>
      <w:r w:rsidR="00D31514" w:rsidRPr="00DA3743">
        <w:t>ġiex studjat f’dan il-grupp ta’ etajiet.</w:t>
      </w:r>
    </w:p>
    <w:p w14:paraId="78B82342" w14:textId="77777777" w:rsidR="00D31514" w:rsidRPr="00DA3743" w:rsidRDefault="00D31514" w:rsidP="006902F7">
      <w:pPr>
        <w:suppressAutoHyphens/>
      </w:pPr>
    </w:p>
    <w:p w14:paraId="4B2DA66B" w14:textId="6446549E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Mediċini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oħra,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tilqim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3156320F" w14:textId="77777777" w:rsidR="00D31514" w:rsidRPr="00DA3743" w:rsidRDefault="00D31514" w:rsidP="006902F7">
      <w:pPr>
        <w:keepNext/>
        <w:suppressAutoHyphens/>
      </w:pPr>
      <w:r w:rsidRPr="00DA3743">
        <w:t>Għid</w:t>
      </w:r>
      <w:r w:rsidRPr="00DA3743">
        <w:rPr>
          <w:spacing w:val="-7"/>
        </w:rPr>
        <w:t xml:space="preserve"> </w:t>
      </w:r>
      <w:r w:rsidRPr="00DA3743">
        <w:t>lit-tabib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lill-ispiżjar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tiegħek:</w:t>
      </w:r>
    </w:p>
    <w:p w14:paraId="52CB4576" w14:textId="640A50ED" w:rsidR="00D31514" w:rsidRPr="00DA3743" w:rsidRDefault="00D31514" w:rsidP="006902F7">
      <w:pPr>
        <w:keepNext/>
        <w:numPr>
          <w:ilvl w:val="1"/>
          <w:numId w:val="80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qed</w:t>
      </w:r>
      <w:r w:rsidRPr="00DA3743">
        <w:rPr>
          <w:spacing w:val="-5"/>
        </w:rPr>
        <w:t xml:space="preserve"> </w:t>
      </w:r>
      <w:r w:rsidRPr="00DA3743">
        <w:t>tieħu,</w:t>
      </w:r>
      <w:r w:rsidRPr="00DA3743">
        <w:rPr>
          <w:spacing w:val="-5"/>
        </w:rPr>
        <w:t xml:space="preserve"> </w:t>
      </w:r>
      <w:r w:rsidRPr="00DA3743">
        <w:t>ħadt</w:t>
      </w:r>
      <w:r w:rsidRPr="00DA3743">
        <w:rPr>
          <w:spacing w:val="-5"/>
        </w:rPr>
        <w:t xml:space="preserve"> </w:t>
      </w:r>
      <w:r w:rsidRPr="00DA3743">
        <w:t>riċentement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tista’</w:t>
      </w:r>
      <w:r w:rsidRPr="00DA3743">
        <w:rPr>
          <w:spacing w:val="-5"/>
        </w:rPr>
        <w:t xml:space="preserve"> </w:t>
      </w:r>
      <w:r w:rsidRPr="00DA3743">
        <w:t>tieħu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5"/>
        </w:rPr>
        <w:t xml:space="preserve"> </w:t>
      </w:r>
      <w:r w:rsidRPr="00DA3743">
        <w:t>mediċini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oħra.</w:t>
      </w:r>
    </w:p>
    <w:p w14:paraId="5B349BCE" w14:textId="3C10363D" w:rsidR="00D31514" w:rsidRPr="00DA3743" w:rsidRDefault="00D31514" w:rsidP="006902F7">
      <w:pPr>
        <w:keepNext/>
        <w:numPr>
          <w:ilvl w:val="1"/>
          <w:numId w:val="80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riċentement</w:t>
      </w:r>
      <w:r w:rsidRPr="00DA3743">
        <w:rPr>
          <w:spacing w:val="-5"/>
        </w:rPr>
        <w:t xml:space="preserve"> </w:t>
      </w:r>
      <w:r w:rsidRPr="00DA3743">
        <w:t>ħadt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se</w:t>
      </w:r>
      <w:r w:rsidRPr="00DA3743">
        <w:rPr>
          <w:spacing w:val="-5"/>
        </w:rPr>
        <w:t xml:space="preserve"> </w:t>
      </w:r>
      <w:r w:rsidRPr="00DA3743">
        <w:t>tieħu</w:t>
      </w:r>
      <w:r w:rsidRPr="00DA3743">
        <w:rPr>
          <w:spacing w:val="-5"/>
        </w:rPr>
        <w:t xml:space="preserve"> </w:t>
      </w:r>
      <w:r w:rsidRPr="00DA3743">
        <w:t>tilqima.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5"/>
        </w:rPr>
        <w:t xml:space="preserve"> </w:t>
      </w:r>
      <w:r w:rsidRPr="00DA3743">
        <w:t>tipi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tilqim</w:t>
      </w:r>
      <w:r w:rsidRPr="00DA3743">
        <w:rPr>
          <w:spacing w:val="-5"/>
        </w:rPr>
        <w:t xml:space="preserve"> </w:t>
      </w:r>
      <w:r w:rsidRPr="00DA3743">
        <w:t>(tilqim</w:t>
      </w:r>
      <w:r w:rsidRPr="00DA3743">
        <w:rPr>
          <w:spacing w:val="-5"/>
        </w:rPr>
        <w:t xml:space="preserve"> </w:t>
      </w:r>
      <w:r w:rsidRPr="00DA3743">
        <w:t>b’vajrus</w:t>
      </w:r>
      <w:r w:rsidRPr="00DA3743">
        <w:rPr>
          <w:spacing w:val="-4"/>
        </w:rPr>
        <w:t xml:space="preserve"> </w:t>
      </w:r>
      <w:r w:rsidRPr="00DA3743">
        <w:rPr>
          <w:spacing w:val="-5"/>
        </w:rPr>
        <w:t>ħaj</w:t>
      </w:r>
      <w:r w:rsidRPr="00DA3743">
        <w:t xml:space="preserve"> imma</w:t>
      </w:r>
      <w:r w:rsidR="00AC603E" w:rsidRPr="00DA3743">
        <w:rPr>
          <w:spacing w:val="-6"/>
        </w:rPr>
        <w:t xml:space="preserve"> </w:t>
      </w:r>
      <w:r w:rsidRPr="00DA3743">
        <w:rPr>
          <w:spacing w:val="-6"/>
        </w:rPr>
        <w:t>mg</w:t>
      </w:r>
      <w:r w:rsidRPr="00DA3743">
        <w:t>ħaxxex)</w:t>
      </w:r>
      <w:r w:rsidRPr="00DA3743">
        <w:rPr>
          <w:spacing w:val="-7"/>
        </w:rPr>
        <w:t xml:space="preserve"> </w:t>
      </w:r>
      <w:r w:rsidRPr="00DA3743">
        <w:t>m’għandhomx</w:t>
      </w:r>
      <w:r w:rsidRPr="00DA3743">
        <w:rPr>
          <w:spacing w:val="-6"/>
        </w:rPr>
        <w:t xml:space="preserve"> </w:t>
      </w:r>
      <w:r w:rsidRPr="00DA3743">
        <w:t>jingħataw</w:t>
      </w:r>
      <w:r w:rsidRPr="00DA3743">
        <w:rPr>
          <w:spacing w:val="-6"/>
        </w:rPr>
        <w:t xml:space="preserve"> </w:t>
      </w:r>
      <w:r w:rsidRPr="00DA3743">
        <w:t>waqt</w:t>
      </w:r>
      <w:r w:rsidRPr="00DA3743">
        <w:rPr>
          <w:spacing w:val="-7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tuża</w:t>
      </w:r>
      <w:r w:rsidRPr="00DA3743">
        <w:rPr>
          <w:spacing w:val="-6"/>
        </w:rPr>
        <w:t xml:space="preserve"> </w:t>
      </w:r>
      <w:r w:rsidR="00332AF3" w:rsidRPr="00DA3743">
        <w:rPr>
          <w:spacing w:val="-2"/>
        </w:rPr>
        <w:t>WEZENLA</w:t>
      </w:r>
      <w:r w:rsidRPr="00DA3743">
        <w:rPr>
          <w:spacing w:val="-2"/>
        </w:rPr>
        <w:t>.</w:t>
      </w:r>
    </w:p>
    <w:p w14:paraId="0C4A02CF" w14:textId="6D18978B" w:rsidR="00D31514" w:rsidRPr="00DA3743" w:rsidRDefault="00D31514" w:rsidP="006902F7">
      <w:pPr>
        <w:numPr>
          <w:ilvl w:val="1"/>
          <w:numId w:val="80"/>
        </w:numPr>
        <w:suppressAutoHyphens/>
        <w:ind w:left="567" w:hanging="567"/>
      </w:pPr>
      <w:r w:rsidRPr="00DA3743">
        <w:t>Jekk</w:t>
      </w:r>
      <w:r w:rsidRPr="00DA3743">
        <w:rPr>
          <w:spacing w:val="-4"/>
        </w:rPr>
        <w:t xml:space="preserve"> </w:t>
      </w:r>
      <w:r w:rsidRPr="00DA3743">
        <w:t>irċevejt</w:t>
      </w:r>
      <w:r w:rsidRPr="00DA3743">
        <w:rPr>
          <w:spacing w:val="-4"/>
        </w:rPr>
        <w:t xml:space="preserve"> </w:t>
      </w:r>
      <w:r w:rsidR="00332AF3" w:rsidRPr="00DA3743">
        <w:t>WEZENLA</w:t>
      </w:r>
      <w:r w:rsidRPr="00DA3743">
        <w:rPr>
          <w:spacing w:val="-4"/>
        </w:rPr>
        <w:t xml:space="preserve"> </w:t>
      </w:r>
      <w:r w:rsidRPr="00DA3743">
        <w:t>waqt</w:t>
      </w:r>
      <w:r w:rsidRPr="00DA3743">
        <w:rPr>
          <w:spacing w:val="-4"/>
        </w:rPr>
        <w:t xml:space="preserve"> </w:t>
      </w:r>
      <w:r w:rsidRPr="00DA3743">
        <w:t>it-tqala,</w:t>
      </w:r>
      <w:r w:rsidRPr="00DA3743">
        <w:rPr>
          <w:spacing w:val="-2"/>
        </w:rPr>
        <w:t xml:space="preserve"> </w:t>
      </w:r>
      <w:r w:rsidRPr="00DA3743">
        <w:t>għid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tat-tarbija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>dwar</w:t>
      </w:r>
      <w:r w:rsidRPr="00DA3743">
        <w:rPr>
          <w:spacing w:val="-4"/>
        </w:rPr>
        <w:t xml:space="preserve"> </w:t>
      </w:r>
      <w:r w:rsidRPr="00DA3743">
        <w:t>it-trattament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3"/>
        </w:rPr>
        <w:t xml:space="preserve"> </w:t>
      </w:r>
      <w:r w:rsidRPr="00DA3743">
        <w:t xml:space="preserve">ta’ </w:t>
      </w:r>
      <w:r w:rsidR="00332AF3" w:rsidRPr="00DA3743">
        <w:t>WEZENLA</w:t>
      </w:r>
      <w:r w:rsidRPr="00DA3743">
        <w:t xml:space="preserve"> qabel it-tarbija tirċievi kwalunkwe vaċċin, inkluż vaċċini ħajjin, bħall-vaċċin tal-BCG (użat għall-prevenzjoni tat-tuberkulożi). Vaċċini ħajjin mhumiex rakkomandati għat-tarbija tiegħek </w:t>
      </w:r>
      <w:r w:rsidR="001073BC" w:rsidRPr="000C4892">
        <w:t xml:space="preserve">fl-ewwel </w:t>
      </w:r>
      <w:r w:rsidR="001073BC">
        <w:t>tnax</w:t>
      </w:r>
      <w:r w:rsidR="00AB5E91">
        <w:t>-</w:t>
      </w:r>
      <w:r w:rsidR="001073BC">
        <w:t>il xahar</w:t>
      </w:r>
      <w:r w:rsidR="001073BC" w:rsidRPr="000C4892">
        <w:t xml:space="preserve"> </w:t>
      </w:r>
      <w:r w:rsidRPr="00DA3743">
        <w:t xml:space="preserve">wara t-twelid jekk irċevejt </w:t>
      </w:r>
      <w:r w:rsidR="00332AF3" w:rsidRPr="00DA3743">
        <w:t>WEZENLA</w:t>
      </w:r>
      <w:r w:rsidRPr="00DA3743">
        <w:t xml:space="preserve"> waqt it-tqala ħlief jekk it-tabib tat</w:t>
      </w:r>
      <w:r w:rsidR="008C2148" w:rsidRPr="00DA3743">
        <w:noBreakHyphen/>
      </w:r>
      <w:r w:rsidRPr="00DA3743">
        <w:t>tarbija</w:t>
      </w:r>
      <w:r w:rsidRPr="00DA3743">
        <w:rPr>
          <w:spacing w:val="-7"/>
        </w:rPr>
        <w:t xml:space="preserve"> </w:t>
      </w:r>
      <w:r w:rsidRPr="00DA3743">
        <w:t>tiegħek</w:t>
      </w:r>
      <w:r w:rsidRPr="00DA3743">
        <w:rPr>
          <w:spacing w:val="-7"/>
        </w:rPr>
        <w:t xml:space="preserve"> </w:t>
      </w:r>
      <w:r w:rsidRPr="00DA3743">
        <w:t>jirrakkomanda</w:t>
      </w:r>
      <w:r w:rsidRPr="00DA3743">
        <w:rPr>
          <w:spacing w:val="-7"/>
        </w:rPr>
        <w:t xml:space="preserve"> </w:t>
      </w:r>
      <w:r w:rsidRPr="00DA3743">
        <w:t>b’mod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ieħor.</w:t>
      </w:r>
    </w:p>
    <w:p w14:paraId="0E5A71EE" w14:textId="77777777" w:rsidR="00D31514" w:rsidRPr="00DA3743" w:rsidRDefault="00D31514" w:rsidP="006902F7">
      <w:pPr>
        <w:suppressAutoHyphens/>
      </w:pPr>
    </w:p>
    <w:p w14:paraId="3ED169D0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Tqala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  <w:spacing w:val="-2"/>
        </w:rPr>
        <w:t>treddigħ</w:t>
      </w:r>
    </w:p>
    <w:p w14:paraId="73205FCF" w14:textId="77777777" w:rsidR="001073BC" w:rsidRDefault="001073BC" w:rsidP="001073BC">
      <w:pPr>
        <w:numPr>
          <w:ilvl w:val="1"/>
          <w:numId w:val="81"/>
        </w:numPr>
        <w:suppressAutoHyphens/>
        <w:ind w:left="567" w:hanging="567"/>
      </w:pPr>
      <w:r w:rsidRPr="00F74013">
        <w:t>Jekk inti tqila, taħseb li tista’ tkun tqila jew qed tippjana li jkollok tarbija, staqsi lit-tabib tiegħek</w:t>
      </w:r>
      <w:r>
        <w:t xml:space="preserve"> </w:t>
      </w:r>
      <w:r w:rsidRPr="00660875">
        <w:t>għal parir qabel tieħu din il-mediċina.</w:t>
      </w:r>
    </w:p>
    <w:p w14:paraId="3C087D9D" w14:textId="77777777" w:rsidR="001073BC" w:rsidRPr="00AB64A6" w:rsidRDefault="001073BC" w:rsidP="001073BC">
      <w:pPr>
        <w:numPr>
          <w:ilvl w:val="1"/>
          <w:numId w:val="81"/>
        </w:numPr>
        <w:suppressAutoHyphens/>
        <w:ind w:left="567" w:hanging="567"/>
        <w:rPr>
          <w:spacing w:val="-2"/>
        </w:rPr>
      </w:pPr>
      <w:r w:rsidRPr="00F74013">
        <w:t>Ma ġiex osservat riskju akbar ta’ difetti tat-twelid fi trabi esposti għal WEZE</w:t>
      </w:r>
      <w:r>
        <w:t>NLA</w:t>
      </w:r>
      <w:r w:rsidRPr="00F74013">
        <w:t xml:space="preserve"> fil-ġuf.</w:t>
      </w:r>
      <w:r>
        <w:t xml:space="preserve"> </w:t>
      </w:r>
      <w:r w:rsidRPr="00647D9D">
        <w:t xml:space="preserve">Madankollu, hemm esperjenza limitata bi </w:t>
      </w:r>
      <w:r>
        <w:t>WEZENLA</w:t>
      </w:r>
      <w:r w:rsidRPr="00647D9D">
        <w:t xml:space="preserve"> f’nisa tqal. Għalhekk huwa </w:t>
      </w:r>
      <w:r w:rsidRPr="000C4892">
        <w:t xml:space="preserve">preferribli li tevita l-użu ta’ </w:t>
      </w:r>
      <w:r>
        <w:t>WEZENLA</w:t>
      </w:r>
      <w:r w:rsidRPr="000C4892">
        <w:t xml:space="preserve"> waqt it-tqala. </w:t>
      </w:r>
    </w:p>
    <w:p w14:paraId="2CC7BBCA" w14:textId="77777777" w:rsidR="001073BC" w:rsidRPr="000C4892" w:rsidRDefault="001073BC" w:rsidP="001073BC">
      <w:pPr>
        <w:numPr>
          <w:ilvl w:val="0"/>
          <w:numId w:val="120"/>
        </w:numPr>
        <w:suppressAutoHyphens/>
        <w:ind w:left="567" w:hanging="567"/>
      </w:pPr>
      <w:r w:rsidRPr="000C4892">
        <w:t>Jekk</w:t>
      </w:r>
      <w:r w:rsidRPr="000C4892">
        <w:rPr>
          <w:spacing w:val="-2"/>
        </w:rPr>
        <w:t xml:space="preserve"> </w:t>
      </w:r>
      <w:r w:rsidRPr="000C4892">
        <w:t>inti</w:t>
      </w:r>
      <w:r w:rsidRPr="000C4892">
        <w:rPr>
          <w:spacing w:val="-2"/>
        </w:rPr>
        <w:t xml:space="preserve"> </w:t>
      </w:r>
      <w:r w:rsidRPr="000C4892">
        <w:t>mara</w:t>
      </w:r>
      <w:r w:rsidRPr="000C4892">
        <w:rPr>
          <w:spacing w:val="-2"/>
        </w:rPr>
        <w:t xml:space="preserve"> </w:t>
      </w:r>
      <w:r w:rsidRPr="000C4892">
        <w:t>li</w:t>
      </w:r>
      <w:r w:rsidRPr="000C4892">
        <w:rPr>
          <w:spacing w:val="-2"/>
        </w:rPr>
        <w:t xml:space="preserve"> </w:t>
      </w:r>
      <w:r w:rsidRPr="000C4892">
        <w:t>jista’</w:t>
      </w:r>
      <w:r w:rsidRPr="000C4892">
        <w:rPr>
          <w:spacing w:val="-2"/>
        </w:rPr>
        <w:t xml:space="preserve"> </w:t>
      </w:r>
      <w:r w:rsidRPr="000C4892">
        <w:t>jkollok</w:t>
      </w:r>
      <w:r w:rsidRPr="000C4892">
        <w:rPr>
          <w:spacing w:val="-3"/>
        </w:rPr>
        <w:t xml:space="preserve"> </w:t>
      </w:r>
      <w:r w:rsidRPr="000C4892">
        <w:t>it-tfal,</w:t>
      </w:r>
      <w:r w:rsidRPr="000C4892">
        <w:rPr>
          <w:spacing w:val="-2"/>
        </w:rPr>
        <w:t xml:space="preserve"> </w:t>
      </w:r>
      <w:r w:rsidRPr="000C4892">
        <w:t>inti</w:t>
      </w:r>
      <w:r w:rsidRPr="000C4892">
        <w:rPr>
          <w:spacing w:val="-2"/>
        </w:rPr>
        <w:t xml:space="preserve"> </w:t>
      </w:r>
      <w:r w:rsidRPr="000C4892">
        <w:t>għandek</w:t>
      </w:r>
      <w:r w:rsidRPr="000C4892">
        <w:rPr>
          <w:spacing w:val="-2"/>
        </w:rPr>
        <w:t xml:space="preserve"> </w:t>
      </w:r>
      <w:r w:rsidRPr="000C4892">
        <w:t>tevita</w:t>
      </w:r>
      <w:r w:rsidRPr="000C4892">
        <w:rPr>
          <w:spacing w:val="-4"/>
        </w:rPr>
        <w:t xml:space="preserve"> </w:t>
      </w:r>
      <w:r w:rsidRPr="000C4892">
        <w:t>li</w:t>
      </w:r>
      <w:r w:rsidRPr="000C4892">
        <w:rPr>
          <w:spacing w:val="-2"/>
        </w:rPr>
        <w:t xml:space="preserve"> </w:t>
      </w:r>
      <w:r w:rsidRPr="000C4892">
        <w:t>tinqabad</w:t>
      </w:r>
      <w:r w:rsidRPr="000C4892">
        <w:rPr>
          <w:spacing w:val="-2"/>
        </w:rPr>
        <w:t xml:space="preserve"> </w:t>
      </w:r>
      <w:r w:rsidRPr="000C4892">
        <w:t>tqila</w:t>
      </w:r>
      <w:r w:rsidRPr="000C4892">
        <w:rPr>
          <w:spacing w:val="-2"/>
        </w:rPr>
        <w:t xml:space="preserve"> </w:t>
      </w:r>
      <w:r w:rsidRPr="000C4892">
        <w:t xml:space="preserve">u li tuża kontraċettivi xierqa waqt li tkun qed tuża </w:t>
      </w:r>
      <w:r>
        <w:t>WEZENLA</w:t>
      </w:r>
      <w:r w:rsidRPr="000C4892">
        <w:t xml:space="preserve"> u għal mill-anqas 15-il ġimgħa wara l</w:t>
      </w:r>
      <w:r w:rsidRPr="000C4892">
        <w:noBreakHyphen/>
        <w:t xml:space="preserve">aħħar kura bi </w:t>
      </w:r>
      <w:r>
        <w:t>WEZENLA</w:t>
      </w:r>
      <w:r w:rsidRPr="000C4892">
        <w:t>.</w:t>
      </w:r>
    </w:p>
    <w:p w14:paraId="057C005D" w14:textId="77777777" w:rsidR="001073BC" w:rsidRPr="000C4892" w:rsidRDefault="001073BC" w:rsidP="001073BC">
      <w:pPr>
        <w:numPr>
          <w:ilvl w:val="1"/>
          <w:numId w:val="81"/>
        </w:numPr>
        <w:suppressAutoHyphens/>
        <w:ind w:left="567" w:hanging="567"/>
      </w:pPr>
      <w:r>
        <w:t>WEZENLA</w:t>
      </w:r>
      <w:r w:rsidRPr="000C4892">
        <w:rPr>
          <w:spacing w:val="-7"/>
        </w:rPr>
        <w:t xml:space="preserve"> </w:t>
      </w:r>
      <w:r w:rsidRPr="000C4892">
        <w:t>jista’</w:t>
      </w:r>
      <w:r w:rsidRPr="000C4892">
        <w:rPr>
          <w:spacing w:val="-1"/>
        </w:rPr>
        <w:t xml:space="preserve"> </w:t>
      </w:r>
      <w:r w:rsidRPr="000C4892">
        <w:t>jgħaddi</w:t>
      </w:r>
      <w:r w:rsidRPr="000C4892">
        <w:rPr>
          <w:spacing w:val="-3"/>
        </w:rPr>
        <w:t xml:space="preserve"> </w:t>
      </w:r>
      <w:r w:rsidRPr="000C4892">
        <w:t>mill-plaċenta</w:t>
      </w:r>
      <w:r w:rsidRPr="000C4892">
        <w:rPr>
          <w:spacing w:val="-3"/>
        </w:rPr>
        <w:t xml:space="preserve"> </w:t>
      </w:r>
      <w:r w:rsidRPr="000C4892">
        <w:t>għat-tarbija</w:t>
      </w:r>
      <w:r w:rsidRPr="000C4892">
        <w:rPr>
          <w:spacing w:val="-3"/>
        </w:rPr>
        <w:t xml:space="preserve"> </w:t>
      </w:r>
      <w:r w:rsidRPr="000C4892">
        <w:t>mhux</w:t>
      </w:r>
      <w:r w:rsidRPr="000C4892">
        <w:rPr>
          <w:spacing w:val="-3"/>
        </w:rPr>
        <w:t xml:space="preserve"> </w:t>
      </w:r>
      <w:r w:rsidRPr="000C4892">
        <w:t>imwielda.</w:t>
      </w:r>
      <w:r w:rsidRPr="000C4892">
        <w:rPr>
          <w:spacing w:val="-3"/>
        </w:rPr>
        <w:t xml:space="preserve"> </w:t>
      </w:r>
      <w:r w:rsidRPr="000C4892">
        <w:t>Jekk</w:t>
      </w:r>
      <w:r w:rsidRPr="000C4892">
        <w:rPr>
          <w:spacing w:val="-3"/>
        </w:rPr>
        <w:t xml:space="preserve"> </w:t>
      </w:r>
      <w:r w:rsidRPr="000C4892">
        <w:t>irċevejt</w:t>
      </w:r>
      <w:r w:rsidRPr="000C4892">
        <w:rPr>
          <w:spacing w:val="-3"/>
        </w:rPr>
        <w:t xml:space="preserve"> </w:t>
      </w:r>
      <w:r>
        <w:t>WEZENLA</w:t>
      </w:r>
      <w:r w:rsidRPr="000C4892">
        <w:rPr>
          <w:spacing w:val="-3"/>
        </w:rPr>
        <w:t xml:space="preserve"> </w:t>
      </w:r>
      <w:r w:rsidRPr="000C4892">
        <w:t>waqt it-tqala tiegħek, it-tarbija tiegħek jista’ jkollha riskju ogħla li jaqbadha infezzjoni.</w:t>
      </w:r>
    </w:p>
    <w:p w14:paraId="1DE6A51B" w14:textId="637AA4E8" w:rsidR="00D31514" w:rsidRPr="00DA3743" w:rsidRDefault="001073BC" w:rsidP="001073BC">
      <w:pPr>
        <w:numPr>
          <w:ilvl w:val="1"/>
          <w:numId w:val="81"/>
        </w:numPr>
        <w:suppressAutoHyphens/>
        <w:ind w:left="567" w:hanging="567"/>
      </w:pPr>
      <w:r w:rsidRPr="000C4892">
        <w:t xml:space="preserve">Huwa importanti li tgħid lit-tobba tat-tarbija tiegħek u lil professjonisti tal-kura tas-saħħa oħra jekk irċevejt </w:t>
      </w:r>
      <w:r>
        <w:t>WEZENLA</w:t>
      </w:r>
      <w:r w:rsidRPr="000C4892">
        <w:t xml:space="preserve"> waqt it-tqala tiegħek qabel it-tarbija tirċievi kwalunkwe vaċċin. Vaċċini ħajjin bħall-vaċċin tal-BGC (użat għall-prevenzjoni tat-tuberkulożi), mhumiex rakkomandati għat-tarbija</w:t>
      </w:r>
      <w:r w:rsidRPr="000C4892">
        <w:rPr>
          <w:spacing w:val="-2"/>
        </w:rPr>
        <w:t xml:space="preserve"> </w:t>
      </w:r>
      <w:r w:rsidRPr="000C4892">
        <w:t>tiegħek</w:t>
      </w:r>
      <w:r w:rsidRPr="000C4892">
        <w:rPr>
          <w:spacing w:val="-3"/>
        </w:rPr>
        <w:t xml:space="preserve"> </w:t>
      </w:r>
      <w:r w:rsidRPr="000C4892">
        <w:t>fl-ewwel</w:t>
      </w:r>
      <w:r w:rsidRPr="000C4892">
        <w:rPr>
          <w:spacing w:val="-2"/>
        </w:rPr>
        <w:t xml:space="preserve"> </w:t>
      </w:r>
      <w:r>
        <w:t>tnax</w:t>
      </w:r>
      <w:r w:rsidR="00AB5E91">
        <w:t>-</w:t>
      </w:r>
      <w:r>
        <w:t>il xahar</w:t>
      </w:r>
      <w:r w:rsidRPr="000C4892">
        <w:rPr>
          <w:spacing w:val="-2"/>
        </w:rPr>
        <w:t xml:space="preserve"> </w:t>
      </w:r>
      <w:r w:rsidRPr="000C4892">
        <w:t>wara</w:t>
      </w:r>
      <w:r w:rsidRPr="000C4892">
        <w:rPr>
          <w:spacing w:val="-2"/>
        </w:rPr>
        <w:t xml:space="preserve"> </w:t>
      </w:r>
      <w:r w:rsidRPr="000C4892">
        <w:t>t-twelid</w:t>
      </w:r>
      <w:r w:rsidRPr="000C4892">
        <w:rPr>
          <w:spacing w:val="-3"/>
        </w:rPr>
        <w:t xml:space="preserve"> </w:t>
      </w:r>
      <w:r w:rsidRPr="000C4892">
        <w:t>jekk</w:t>
      </w:r>
      <w:r w:rsidRPr="000C4892">
        <w:rPr>
          <w:spacing w:val="-3"/>
        </w:rPr>
        <w:t xml:space="preserve"> </w:t>
      </w:r>
      <w:r w:rsidRPr="000C4892">
        <w:t>irċevejt</w:t>
      </w:r>
      <w:r w:rsidRPr="000C4892">
        <w:rPr>
          <w:spacing w:val="-3"/>
        </w:rPr>
        <w:t xml:space="preserve"> </w:t>
      </w:r>
      <w:r>
        <w:t>WEZENLA</w:t>
      </w:r>
      <w:r w:rsidRPr="000C4892">
        <w:rPr>
          <w:spacing w:val="-3"/>
        </w:rPr>
        <w:t xml:space="preserve"> </w:t>
      </w:r>
      <w:r w:rsidRPr="000C4892">
        <w:t>waqt</w:t>
      </w:r>
      <w:r w:rsidRPr="000C4892">
        <w:rPr>
          <w:spacing w:val="-3"/>
        </w:rPr>
        <w:t xml:space="preserve"> </w:t>
      </w:r>
      <w:r w:rsidRPr="000C4892">
        <w:t>it-tqala</w:t>
      </w:r>
      <w:r w:rsidRPr="000C4892">
        <w:rPr>
          <w:spacing w:val="-4"/>
        </w:rPr>
        <w:t xml:space="preserve"> </w:t>
      </w:r>
      <w:r w:rsidRPr="000C4892">
        <w:t>ħlief</w:t>
      </w:r>
      <w:r w:rsidRPr="000C4892">
        <w:rPr>
          <w:spacing w:val="-3"/>
        </w:rPr>
        <w:t xml:space="preserve"> </w:t>
      </w:r>
      <w:r w:rsidRPr="000C4892">
        <w:t>jekk it-tabib tat-tarbija tiegħek jirrakkomanda b’mod ieħor.</w:t>
      </w:r>
    </w:p>
    <w:p w14:paraId="3458C1E5" w14:textId="3116DF3E" w:rsidR="00D31514" w:rsidRPr="00DA3743" w:rsidRDefault="00D31514" w:rsidP="006902F7">
      <w:pPr>
        <w:numPr>
          <w:ilvl w:val="1"/>
          <w:numId w:val="81"/>
        </w:numPr>
        <w:suppressAutoHyphens/>
        <w:ind w:left="567" w:hanging="567"/>
      </w:pPr>
      <w:r w:rsidRPr="00DA3743">
        <w:t>Ustekinumab jista’ jgħaddi fil-ħalib tas-sider fi kwantitajiet żgħar ħafna. Kellem lit-tabib tiegħek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qed</w:t>
      </w:r>
      <w:r w:rsidRPr="00DA3743">
        <w:rPr>
          <w:spacing w:val="-3"/>
        </w:rPr>
        <w:t xml:space="preserve"> </w:t>
      </w:r>
      <w:r w:rsidRPr="00DA3743">
        <w:t>tredda’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qed</w:t>
      </w:r>
      <w:r w:rsidRPr="00DA3743">
        <w:rPr>
          <w:spacing w:val="-3"/>
        </w:rPr>
        <w:t xml:space="preserve"> </w:t>
      </w:r>
      <w:r w:rsidRPr="00DA3743">
        <w:t>tippjana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tredda’.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t-tabib</w:t>
      </w:r>
      <w:r w:rsidRPr="00DA3743">
        <w:rPr>
          <w:spacing w:val="-2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 xml:space="preserve">għandkom tiddeċiedu jekk għandekx tredda’ jew tuża </w:t>
      </w:r>
      <w:r w:rsidR="00332AF3" w:rsidRPr="00DA3743">
        <w:t>WEZENLA</w:t>
      </w:r>
      <w:r w:rsidRPr="00DA3743">
        <w:t xml:space="preserve"> – tagħmilhomx it-tnejn.</w:t>
      </w:r>
    </w:p>
    <w:p w14:paraId="4C1333CD" w14:textId="77777777" w:rsidR="00D31514" w:rsidRPr="00DA3743" w:rsidRDefault="00D31514" w:rsidP="006902F7">
      <w:pPr>
        <w:suppressAutoHyphens/>
      </w:pPr>
    </w:p>
    <w:p w14:paraId="17B70F80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lastRenderedPageBreak/>
        <w:t>Sewqan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tħaddim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  <w:spacing w:val="-2"/>
        </w:rPr>
        <w:t>magni</w:t>
      </w:r>
    </w:p>
    <w:p w14:paraId="64DA54AD" w14:textId="08586082" w:rsidR="00D31514" w:rsidRPr="00DA3743" w:rsidRDefault="00332AF3" w:rsidP="006902F7">
      <w:pPr>
        <w:suppressAutoHyphens/>
      </w:pPr>
      <w:r w:rsidRPr="00DA3743">
        <w:t>WEZENLA</w:t>
      </w:r>
      <w:r w:rsidR="00D31514" w:rsidRPr="00DA3743">
        <w:rPr>
          <w:spacing w:val="-8"/>
        </w:rPr>
        <w:t xml:space="preserve"> </w:t>
      </w:r>
      <w:r w:rsidR="00D31514" w:rsidRPr="00DA3743">
        <w:t>m’għandu</w:t>
      </w:r>
      <w:r w:rsidR="00D31514" w:rsidRPr="00DA3743">
        <w:rPr>
          <w:spacing w:val="-4"/>
        </w:rPr>
        <w:t xml:space="preserve"> </w:t>
      </w:r>
      <w:r w:rsidR="00D31514" w:rsidRPr="00DA3743">
        <w:t>l-ebda</w:t>
      </w:r>
      <w:r w:rsidR="00D31514" w:rsidRPr="00DA3743">
        <w:rPr>
          <w:spacing w:val="-4"/>
        </w:rPr>
        <w:t xml:space="preserve"> </w:t>
      </w:r>
      <w:r w:rsidR="00D31514" w:rsidRPr="00DA3743">
        <w:t>effett</w:t>
      </w:r>
      <w:r w:rsidR="00D31514" w:rsidRPr="00DA3743">
        <w:rPr>
          <w:spacing w:val="-4"/>
        </w:rPr>
        <w:t xml:space="preserve"> </w:t>
      </w:r>
      <w:r w:rsidR="00D31514" w:rsidRPr="00DA3743">
        <w:t>jew</w:t>
      </w:r>
      <w:r w:rsidR="00D31514" w:rsidRPr="00DA3743">
        <w:rPr>
          <w:spacing w:val="-6"/>
        </w:rPr>
        <w:t xml:space="preserve"> </w:t>
      </w:r>
      <w:r w:rsidR="00D31514" w:rsidRPr="00DA3743">
        <w:t>ftit</w:t>
      </w:r>
      <w:r w:rsidR="00D31514" w:rsidRPr="00DA3743">
        <w:rPr>
          <w:spacing w:val="-4"/>
        </w:rPr>
        <w:t xml:space="preserve"> </w:t>
      </w:r>
      <w:r w:rsidR="00D31514" w:rsidRPr="00DA3743">
        <w:t>li</w:t>
      </w:r>
      <w:r w:rsidR="00D31514" w:rsidRPr="00DA3743">
        <w:rPr>
          <w:spacing w:val="-4"/>
        </w:rPr>
        <w:t xml:space="preserve"> </w:t>
      </w:r>
      <w:r w:rsidR="00D31514" w:rsidRPr="00DA3743">
        <w:t>xejn</w:t>
      </w:r>
      <w:r w:rsidR="00D31514" w:rsidRPr="00DA3743">
        <w:rPr>
          <w:spacing w:val="-4"/>
        </w:rPr>
        <w:t xml:space="preserve"> </w:t>
      </w:r>
      <w:r w:rsidR="00D31514" w:rsidRPr="00DA3743">
        <w:t>għandu</w:t>
      </w:r>
      <w:r w:rsidR="00D31514" w:rsidRPr="00DA3743">
        <w:rPr>
          <w:spacing w:val="-5"/>
        </w:rPr>
        <w:t xml:space="preserve"> </w:t>
      </w:r>
      <w:r w:rsidR="00D31514" w:rsidRPr="00DA3743">
        <w:t>effett</w:t>
      </w:r>
      <w:r w:rsidR="00D31514" w:rsidRPr="00DA3743">
        <w:rPr>
          <w:spacing w:val="-6"/>
        </w:rPr>
        <w:t xml:space="preserve"> </w:t>
      </w:r>
      <w:r w:rsidR="00D31514" w:rsidRPr="00DA3743">
        <w:t>fuq</w:t>
      </w:r>
      <w:r w:rsidR="00D31514" w:rsidRPr="00DA3743">
        <w:rPr>
          <w:spacing w:val="-5"/>
        </w:rPr>
        <w:t xml:space="preserve"> </w:t>
      </w:r>
      <w:r w:rsidR="00D31514" w:rsidRPr="00DA3743">
        <w:t>il-ħila</w:t>
      </w:r>
      <w:r w:rsidR="00D31514" w:rsidRPr="00DA3743">
        <w:rPr>
          <w:spacing w:val="-5"/>
        </w:rPr>
        <w:t xml:space="preserve"> </w:t>
      </w:r>
      <w:r w:rsidR="00D31514" w:rsidRPr="00DA3743">
        <w:t>biex</w:t>
      </w:r>
      <w:r w:rsidR="00D31514" w:rsidRPr="00DA3743">
        <w:rPr>
          <w:spacing w:val="-5"/>
        </w:rPr>
        <w:t xml:space="preserve"> </w:t>
      </w:r>
      <w:r w:rsidR="00D31514" w:rsidRPr="00DA3743">
        <w:t>issuq</w:t>
      </w:r>
      <w:r w:rsidR="00D31514" w:rsidRPr="00DA3743">
        <w:rPr>
          <w:spacing w:val="-5"/>
        </w:rPr>
        <w:t xml:space="preserve"> </w:t>
      </w:r>
      <w:r w:rsidR="00D31514" w:rsidRPr="00DA3743">
        <w:t>u</w:t>
      </w:r>
      <w:r w:rsidR="00D31514" w:rsidRPr="00DA3743">
        <w:rPr>
          <w:spacing w:val="-5"/>
        </w:rPr>
        <w:t xml:space="preserve"> </w:t>
      </w:r>
      <w:r w:rsidR="00D31514" w:rsidRPr="00DA3743">
        <w:t>tħaddem</w:t>
      </w:r>
      <w:r w:rsidR="00D31514" w:rsidRPr="00DA3743">
        <w:rPr>
          <w:spacing w:val="-5"/>
        </w:rPr>
        <w:t xml:space="preserve"> </w:t>
      </w:r>
      <w:r w:rsidR="00D31514" w:rsidRPr="00DA3743">
        <w:rPr>
          <w:spacing w:val="-2"/>
        </w:rPr>
        <w:t>magni.</w:t>
      </w:r>
    </w:p>
    <w:p w14:paraId="26EF4D03" w14:textId="77777777" w:rsidR="00D31514" w:rsidRPr="00DA3743" w:rsidRDefault="00D31514" w:rsidP="006902F7">
      <w:pPr>
        <w:suppressAutoHyphens/>
      </w:pPr>
    </w:p>
    <w:p w14:paraId="4662A193" w14:textId="77777777" w:rsidR="00CA7FFA" w:rsidRPr="00A50D07" w:rsidRDefault="00CA7FFA" w:rsidP="00CA7FFA">
      <w:pPr>
        <w:suppressAutoHyphens/>
        <w:rPr>
          <w:b/>
          <w:bCs/>
        </w:rPr>
      </w:pPr>
      <w:bookmarkStart w:id="26" w:name="_Hlk194432372"/>
      <w:r w:rsidRPr="00A50D07">
        <w:rPr>
          <w:b/>
          <w:bCs/>
        </w:rPr>
        <w:t>WEZENLA fih polysorbate 80</w:t>
      </w:r>
    </w:p>
    <w:p w14:paraId="50DD5852" w14:textId="6E171C2B" w:rsidR="00CA7FFA" w:rsidRPr="00A50D07" w:rsidRDefault="00CA7FFA" w:rsidP="008D1473">
      <w:pPr>
        <w:suppressAutoHyphens/>
      </w:pPr>
      <w:r w:rsidRPr="00A50D07">
        <w:t>WEZENLA</w:t>
      </w:r>
      <w:r w:rsidRPr="00A50D07">
        <w:rPr>
          <w:b/>
          <w:bCs/>
        </w:rPr>
        <w:t xml:space="preserve"> </w:t>
      </w:r>
      <w:r w:rsidRPr="00A50D07">
        <w:t>fih 0.02 mg (45 mg/0.5 mL) jew 0.04 mg (90 mg/1.0 mL) ta</w:t>
      </w:r>
      <w:r w:rsidRPr="00A50D07">
        <w:rPr>
          <w:rFonts w:hint="eastAsia"/>
        </w:rPr>
        <w:t>’</w:t>
      </w:r>
      <w:r w:rsidRPr="00A50D07">
        <w:t xml:space="preserve"> polysorbate 80 (E 433) f</w:t>
      </w:r>
      <w:r w:rsidRPr="00A50D07">
        <w:rPr>
          <w:rFonts w:hint="eastAsia"/>
        </w:rPr>
        <w:t>’</w:t>
      </w:r>
      <w:r w:rsidRPr="00A50D07">
        <w:t>kull unit</w:t>
      </w:r>
      <w:r w:rsidRPr="00A50D07">
        <w:rPr>
          <w:rFonts w:hint="eastAsia"/>
        </w:rPr>
        <w:t>à</w:t>
      </w:r>
      <w:r w:rsidRPr="00A50D07">
        <w:t xml:space="preserve"> ta</w:t>
      </w:r>
      <w:r w:rsidR="00157BD6">
        <w:t>-</w:t>
      </w:r>
      <w:r w:rsidRPr="00A50D07">
        <w:t>do</w:t>
      </w:r>
      <w:r>
        <w:t>ża</w:t>
      </w:r>
      <w:r w:rsidRPr="00A50D07">
        <w:t xml:space="preserve"> li hija ekwivalenti għal 0.04 mg/mL. </w:t>
      </w:r>
      <w:r w:rsidR="00A50D07">
        <w:t>P</w:t>
      </w:r>
      <w:r w:rsidRPr="00A50D07">
        <w:t>olysorbates jistgħu jikkaw</w:t>
      </w:r>
      <w:r w:rsidRPr="00A50D07">
        <w:rPr>
          <w:rFonts w:hint="eastAsia"/>
        </w:rPr>
        <w:t>ż</w:t>
      </w:r>
      <w:r w:rsidRPr="00A50D07">
        <w:t xml:space="preserve">aw reazzjonijiet allerġiċi. Għid lit-tabib tiegħek jekk għandek xi allerġiji </w:t>
      </w:r>
      <w:r w:rsidR="008D1473" w:rsidRPr="008D1473">
        <w:t>li taf bihom</w:t>
      </w:r>
      <w:r w:rsidRPr="00A50D07">
        <w:t>.</w:t>
      </w:r>
      <w:bookmarkEnd w:id="26"/>
    </w:p>
    <w:p w14:paraId="56922C69" w14:textId="77777777" w:rsidR="00CA7FFA" w:rsidRPr="00A50D07" w:rsidRDefault="00CA7FFA" w:rsidP="00CA7FFA">
      <w:pPr>
        <w:suppressAutoHyphens/>
      </w:pPr>
    </w:p>
    <w:p w14:paraId="456A2F9A" w14:textId="25ABAEEE" w:rsidR="00D31514" w:rsidRPr="00DA3743" w:rsidRDefault="00D31514" w:rsidP="00CA7FFA">
      <w:pPr>
        <w:suppressAutoHyphens/>
      </w:pPr>
    </w:p>
    <w:p w14:paraId="15B0F3AD" w14:textId="26DC18FD" w:rsidR="00D31514" w:rsidRPr="00DA3743" w:rsidRDefault="00D31514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3.</w:t>
      </w:r>
      <w:r w:rsidRPr="00DA3743">
        <w:rPr>
          <w:b/>
          <w:bCs/>
        </w:rPr>
        <w:tab/>
        <w:t xml:space="preserve">Kif għandek tuża </w:t>
      </w:r>
      <w:r w:rsidR="00332AF3" w:rsidRPr="00DA3743">
        <w:rPr>
          <w:b/>
          <w:bCs/>
        </w:rPr>
        <w:t>WEZENLA</w:t>
      </w:r>
    </w:p>
    <w:p w14:paraId="4080E753" w14:textId="77777777" w:rsidR="00D31514" w:rsidRPr="00DA3743" w:rsidRDefault="00D31514" w:rsidP="006902F7">
      <w:pPr>
        <w:keepNext/>
        <w:suppressAutoHyphens/>
        <w:rPr>
          <w:bCs/>
        </w:rPr>
      </w:pPr>
    </w:p>
    <w:p w14:paraId="5BBF740A" w14:textId="3B86681B" w:rsidR="00D31514" w:rsidRPr="00DA3743" w:rsidRDefault="00332AF3" w:rsidP="006902F7">
      <w:pPr>
        <w:suppressAutoHyphens/>
      </w:pPr>
      <w:r w:rsidRPr="00DA3743">
        <w:t>WEZENLA</w:t>
      </w:r>
      <w:r w:rsidR="00D31514" w:rsidRPr="00DA3743">
        <w:rPr>
          <w:spacing w:val="-3"/>
        </w:rPr>
        <w:t xml:space="preserve"> </w:t>
      </w:r>
      <w:r w:rsidR="00D31514" w:rsidRPr="00DA3743">
        <w:t>hu</w:t>
      </w:r>
      <w:r w:rsidR="00D31514" w:rsidRPr="00DA3743">
        <w:rPr>
          <w:spacing w:val="-3"/>
        </w:rPr>
        <w:t xml:space="preserve"> </w:t>
      </w:r>
      <w:r w:rsidR="00D31514" w:rsidRPr="00DA3743">
        <w:t>intenzjonat</w:t>
      </w:r>
      <w:r w:rsidR="00D31514" w:rsidRPr="00DA3743">
        <w:rPr>
          <w:spacing w:val="-3"/>
        </w:rPr>
        <w:t xml:space="preserve"> </w:t>
      </w:r>
      <w:r w:rsidR="00D31514" w:rsidRPr="00DA3743">
        <w:t>għall-użu</w:t>
      </w:r>
      <w:r w:rsidR="00D31514" w:rsidRPr="00DA3743">
        <w:rPr>
          <w:spacing w:val="-2"/>
        </w:rPr>
        <w:t xml:space="preserve"> </w:t>
      </w:r>
      <w:r w:rsidR="00D31514" w:rsidRPr="00DA3743">
        <w:t>taħt</w:t>
      </w:r>
      <w:r w:rsidR="00D31514" w:rsidRPr="00DA3743">
        <w:rPr>
          <w:spacing w:val="-2"/>
        </w:rPr>
        <w:t xml:space="preserve"> </w:t>
      </w:r>
      <w:r w:rsidR="00D31514" w:rsidRPr="00DA3743">
        <w:t>il-gwida</w:t>
      </w:r>
      <w:r w:rsidR="00D31514" w:rsidRPr="00DA3743">
        <w:rPr>
          <w:spacing w:val="-2"/>
        </w:rPr>
        <w:t xml:space="preserve"> </w:t>
      </w:r>
      <w:r w:rsidR="00D31514" w:rsidRPr="00DA3743">
        <w:t>u</w:t>
      </w:r>
      <w:r w:rsidR="00D31514" w:rsidRPr="00DA3743">
        <w:rPr>
          <w:spacing w:val="-2"/>
        </w:rPr>
        <w:t xml:space="preserve"> </w:t>
      </w:r>
      <w:r w:rsidR="00D31514" w:rsidRPr="00DA3743">
        <w:t>s-superviżjoni</w:t>
      </w:r>
      <w:r w:rsidR="00D31514" w:rsidRPr="00DA3743">
        <w:rPr>
          <w:spacing w:val="-3"/>
        </w:rPr>
        <w:t xml:space="preserve"> </w:t>
      </w:r>
      <w:r w:rsidR="00D31514" w:rsidRPr="00DA3743">
        <w:t>ta’</w:t>
      </w:r>
      <w:r w:rsidR="00D31514" w:rsidRPr="00DA3743">
        <w:rPr>
          <w:spacing w:val="-3"/>
        </w:rPr>
        <w:t xml:space="preserve"> </w:t>
      </w:r>
      <w:r w:rsidR="00D31514" w:rsidRPr="00DA3743">
        <w:t>tabib</w:t>
      </w:r>
      <w:r w:rsidR="00D31514" w:rsidRPr="00DA3743">
        <w:rPr>
          <w:spacing w:val="-3"/>
        </w:rPr>
        <w:t xml:space="preserve"> </w:t>
      </w:r>
      <w:r w:rsidR="00D31514" w:rsidRPr="00DA3743">
        <w:t>b’esperjenza</w:t>
      </w:r>
      <w:r w:rsidR="00D31514" w:rsidRPr="00DA3743">
        <w:rPr>
          <w:spacing w:val="-3"/>
        </w:rPr>
        <w:t xml:space="preserve"> </w:t>
      </w:r>
      <w:r w:rsidR="00A434BF" w:rsidRPr="00DA3743">
        <w:t xml:space="preserve">biex jittratta kondizzjonijiet li għalihom huwa maħsub </w:t>
      </w:r>
      <w:r w:rsidRPr="00DA3743">
        <w:t>WEZENLA</w:t>
      </w:r>
      <w:r w:rsidR="00A434BF" w:rsidRPr="00DA3743">
        <w:t>.</w:t>
      </w:r>
    </w:p>
    <w:p w14:paraId="6EDF0698" w14:textId="77777777" w:rsidR="00A434BF" w:rsidRPr="00DA3743" w:rsidRDefault="00A434BF" w:rsidP="006902F7">
      <w:pPr>
        <w:suppressAutoHyphens/>
      </w:pPr>
    </w:p>
    <w:p w14:paraId="0BFD10D9" w14:textId="28C6083C" w:rsidR="00D31514" w:rsidRPr="00DA3743" w:rsidRDefault="00D31514" w:rsidP="006902F7">
      <w:pPr>
        <w:suppressAutoHyphens/>
      </w:pPr>
      <w:r w:rsidRPr="00DA3743">
        <w:t>Dejjem għandek tuża din il-mediċina skont il-parir eżatt tat-tabib tiegħek. Dejjem għandek taċċerta</w:t>
      </w:r>
      <w:r w:rsidR="008C2148" w:rsidRPr="00DA3743">
        <w:t xml:space="preserve"> </w:t>
      </w:r>
      <w:r w:rsidRPr="00DA3743">
        <w:t>ruħek mat-tabib jekk ikollok xi dubju. Kellem lit-tabib tiegħek dwar meta se tieħu l-injezzjonijiet u</w:t>
      </w:r>
      <w:r w:rsidR="008C2148" w:rsidRPr="00DA3743">
        <w:t xml:space="preserve"> </w:t>
      </w:r>
      <w:r w:rsidRPr="00DA3743">
        <w:t>meta għandek l-appuntamenti ta’ sorveljanza.</w:t>
      </w:r>
    </w:p>
    <w:p w14:paraId="067C0F5B" w14:textId="77777777" w:rsidR="00D31514" w:rsidRPr="00DA3743" w:rsidRDefault="00D31514" w:rsidP="006902F7">
      <w:pPr>
        <w:suppressAutoHyphens/>
      </w:pPr>
    </w:p>
    <w:p w14:paraId="6065DB35" w14:textId="7ECACB2D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Kemm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jingħata</w:t>
      </w:r>
      <w:r w:rsidRPr="00DA3743">
        <w:rPr>
          <w:b/>
          <w:bCs/>
          <w:spacing w:val="-5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3E9763F0" w14:textId="18164D5B" w:rsidR="00D31514" w:rsidRPr="00DA3743" w:rsidRDefault="00D31514" w:rsidP="006902F7">
      <w:pPr>
        <w:suppressAutoHyphens/>
      </w:pPr>
      <w:r w:rsidRPr="00DA3743">
        <w:t>It-tabib</w:t>
      </w:r>
      <w:r w:rsidRPr="00DA3743">
        <w:rPr>
          <w:spacing w:val="-6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>jiddeċiedi</w:t>
      </w:r>
      <w:r w:rsidRPr="00DA3743">
        <w:rPr>
          <w:spacing w:val="-5"/>
        </w:rPr>
        <w:t xml:space="preserve"> </w:t>
      </w:r>
      <w:r w:rsidRPr="00DA3743">
        <w:t>kemm</w:t>
      </w:r>
      <w:r w:rsidRPr="00DA3743">
        <w:rPr>
          <w:spacing w:val="-5"/>
        </w:rPr>
        <w:t xml:space="preserve"> </w:t>
      </w:r>
      <w:r w:rsidRPr="00DA3743">
        <w:t>għandek</w:t>
      </w:r>
      <w:r w:rsidRPr="00DA3743">
        <w:rPr>
          <w:spacing w:val="-5"/>
        </w:rPr>
        <w:t xml:space="preserve"> </w:t>
      </w:r>
      <w:r w:rsidRPr="00DA3743">
        <w:t>bżonn</w:t>
      </w:r>
      <w:r w:rsidRPr="00DA3743">
        <w:rPr>
          <w:spacing w:val="-5"/>
        </w:rPr>
        <w:t xml:space="preserve"> </w:t>
      </w:r>
      <w:r w:rsidR="00A434BF" w:rsidRPr="00DA3743">
        <w:t>tuża</w:t>
      </w:r>
      <w:r w:rsidRPr="00DA3743">
        <w:rPr>
          <w:spacing w:val="-5"/>
        </w:rPr>
        <w:t xml:space="preserve"> </w:t>
      </w:r>
      <w:r w:rsidR="00332AF3" w:rsidRPr="00DA3743">
        <w:t>WEZENLA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5"/>
        </w:rPr>
        <w:t xml:space="preserve"> </w:t>
      </w:r>
      <w:r w:rsidRPr="00DA3743">
        <w:t>kemm</w:t>
      </w:r>
      <w:r w:rsidRPr="00DA3743">
        <w:rPr>
          <w:spacing w:val="-5"/>
        </w:rPr>
        <w:t xml:space="preserve"> </w:t>
      </w:r>
      <w:r w:rsidRPr="00DA3743">
        <w:t>tul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żmien.</w:t>
      </w:r>
    </w:p>
    <w:p w14:paraId="50E1BF69" w14:textId="77777777" w:rsidR="00D31514" w:rsidRPr="00DA3743" w:rsidRDefault="00D31514" w:rsidP="006902F7">
      <w:pPr>
        <w:suppressAutoHyphens/>
      </w:pPr>
    </w:p>
    <w:p w14:paraId="7F78F515" w14:textId="77777777" w:rsidR="00D31514" w:rsidRPr="00DA3743" w:rsidRDefault="00D31514" w:rsidP="006902F7">
      <w:pPr>
        <w:keepNext/>
        <w:suppressAutoHyphens/>
        <w:rPr>
          <w:b/>
          <w:bCs/>
          <w:spacing w:val="-2"/>
        </w:rPr>
      </w:pPr>
      <w:r w:rsidRPr="00DA3743">
        <w:rPr>
          <w:b/>
          <w:bCs/>
        </w:rPr>
        <w:t>Adulti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għandhom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18-il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sena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  <w:spacing w:val="-2"/>
        </w:rPr>
        <w:t>aktar</w:t>
      </w:r>
    </w:p>
    <w:p w14:paraId="5E5F33F1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Psorijasi jew Artrite Psorijatika</w:t>
      </w:r>
    </w:p>
    <w:p w14:paraId="05589493" w14:textId="32A38BFB" w:rsidR="00D31514" w:rsidRPr="00DA3743" w:rsidRDefault="00D31514" w:rsidP="006902F7">
      <w:pPr>
        <w:keepNext/>
        <w:numPr>
          <w:ilvl w:val="1"/>
          <w:numId w:val="82"/>
        </w:numPr>
        <w:suppressAutoHyphens/>
        <w:adjustRightInd w:val="0"/>
        <w:ind w:left="567" w:hanging="567"/>
        <w:rPr>
          <w:rFonts w:eastAsia="Calibri"/>
        </w:rPr>
      </w:pPr>
      <w:r w:rsidRPr="00DA3743">
        <w:rPr>
          <w:rFonts w:eastAsia="Calibri"/>
        </w:rPr>
        <w:t xml:space="preserve">Id-doża rrakkomandata tal-bidu hija ta’ 45 mg </w:t>
      </w:r>
      <w:r w:rsidR="00332AF3" w:rsidRPr="00DA3743">
        <w:rPr>
          <w:rFonts w:eastAsia="Calibri"/>
        </w:rPr>
        <w:t>WEZENLA</w:t>
      </w:r>
      <w:r w:rsidRPr="00DA3743">
        <w:rPr>
          <w:rFonts w:eastAsia="Calibri"/>
        </w:rPr>
        <w:t>. Il-pazjenti li jiżnu aktar minn 100 kilogramma (kg) jistgħu jibdew b’doża ta’ 90 mg minflok 45 mg.</w:t>
      </w:r>
    </w:p>
    <w:p w14:paraId="32486DB8" w14:textId="6F5ECC4F" w:rsidR="00D31514" w:rsidRPr="00DA3743" w:rsidRDefault="00D31514" w:rsidP="006902F7">
      <w:pPr>
        <w:numPr>
          <w:ilvl w:val="1"/>
          <w:numId w:val="82"/>
        </w:numPr>
        <w:suppressAutoHyphens/>
        <w:adjustRightInd w:val="0"/>
        <w:ind w:left="567" w:hanging="567"/>
        <w:rPr>
          <w:rFonts w:eastAsia="Calibri"/>
        </w:rPr>
      </w:pPr>
      <w:r w:rsidRPr="00DA3743">
        <w:rPr>
          <w:rFonts w:eastAsia="Calibri"/>
        </w:rPr>
        <w:t>Wara d-doża tal-bidu, inti se jkollok id-doża li jkun imiss 4 ġimgħat wara, imbagħad kull 12-il ġimgħa. Id-dożi li ġejjin normalment huma l-istess bħad-doża tal-bidu.</w:t>
      </w:r>
    </w:p>
    <w:p w14:paraId="1FA60D07" w14:textId="77777777" w:rsidR="00D31514" w:rsidRPr="00DA3743" w:rsidRDefault="00D31514" w:rsidP="006902F7">
      <w:pPr>
        <w:suppressAutoHyphens/>
        <w:rPr>
          <w:rFonts w:ascii="Symbol" w:hAnsi="Symbol"/>
        </w:rPr>
      </w:pPr>
    </w:p>
    <w:p w14:paraId="404E8F93" w14:textId="2F39742C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Il-</w:t>
      </w:r>
      <w:r w:rsidR="00D12A0B" w:rsidRPr="00DA3743">
        <w:rPr>
          <w:b/>
          <w:bCs/>
          <w:lang w:val="en-GB"/>
        </w:rPr>
        <w:t>m</w:t>
      </w:r>
      <w:r w:rsidRPr="00DA3743">
        <w:rPr>
          <w:b/>
          <w:bCs/>
        </w:rPr>
        <w:t>arda ta’ Crohn</w:t>
      </w:r>
    </w:p>
    <w:p w14:paraId="20E6BF90" w14:textId="3DAA8658" w:rsidR="00D31514" w:rsidRPr="00DA3743" w:rsidRDefault="00D31514" w:rsidP="006902F7">
      <w:pPr>
        <w:keepNext/>
        <w:numPr>
          <w:ilvl w:val="1"/>
          <w:numId w:val="83"/>
        </w:numPr>
        <w:suppressAutoHyphens/>
        <w:ind w:left="567" w:hanging="567"/>
      </w:pPr>
      <w:r w:rsidRPr="00DA3743">
        <w:t xml:space="preserve">Waqt it-trattament, l-ewwel doża ta’ madwar 6 mg/kg ta’ </w:t>
      </w:r>
      <w:r w:rsidR="00332AF3" w:rsidRPr="00DA3743">
        <w:t>WEZENLA</w:t>
      </w:r>
      <w:r w:rsidRPr="00DA3743">
        <w:t xml:space="preserve"> se tingħata mit-tabib tiegħek permezz ta’ dripp fil-vina fi driegħ tiegħek (infużjoni fil-vini). Wara d-doża tal-bidu, inti se tirċievi d-doża li jmiss ta’ 90 mg </w:t>
      </w:r>
      <w:r w:rsidR="00332AF3" w:rsidRPr="00DA3743">
        <w:t>WEZENLA</w:t>
      </w:r>
      <w:r w:rsidRPr="00DA3743">
        <w:t xml:space="preserve"> wara 8 ġimgħat, imbagħad kull 12-il ġimgħa wara dan permezz ta’ injezzjoni taħt il-ġilda (‘taħt il-ġilda’).</w:t>
      </w:r>
    </w:p>
    <w:p w14:paraId="4F4FC3E3" w14:textId="19BCFDE7" w:rsidR="00D31514" w:rsidRPr="00DA3743" w:rsidRDefault="00D31514" w:rsidP="006902F7">
      <w:pPr>
        <w:numPr>
          <w:ilvl w:val="1"/>
          <w:numId w:val="83"/>
        </w:numPr>
        <w:suppressAutoHyphens/>
        <w:ind w:left="567" w:hanging="567"/>
      </w:pPr>
      <w:r w:rsidRPr="00DA3743">
        <w:t xml:space="preserve">F’xi pazjenti, wara l-ewwel injezzjoni taħt il-ġilda, jista’ jingħata 90 mg </w:t>
      </w:r>
      <w:r w:rsidR="00332AF3" w:rsidRPr="00DA3743">
        <w:t>WEZENLA</w:t>
      </w:r>
      <w:r w:rsidRPr="00DA3743">
        <w:t xml:space="preserve"> kull 8 ġimgħat. It-tabib tiegħek se jiddeċiedi meta għandek tirċievi doża li jmiss tiegħek.</w:t>
      </w:r>
    </w:p>
    <w:p w14:paraId="421ACDBB" w14:textId="77777777" w:rsidR="00D31514" w:rsidRPr="00DA3743" w:rsidRDefault="00D31514" w:rsidP="006902F7">
      <w:pPr>
        <w:suppressAutoHyphens/>
      </w:pPr>
    </w:p>
    <w:p w14:paraId="195358DA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Tfal u adolexxenti b’età ta’ 6 snin jew iktar</w:t>
      </w:r>
    </w:p>
    <w:p w14:paraId="2D845579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Psorijasi</w:t>
      </w:r>
    </w:p>
    <w:p w14:paraId="48CFD83A" w14:textId="005E67CA" w:rsidR="00D31514" w:rsidRPr="00DA3743" w:rsidRDefault="00D31514" w:rsidP="006902F7">
      <w:pPr>
        <w:numPr>
          <w:ilvl w:val="1"/>
          <w:numId w:val="84"/>
        </w:numPr>
        <w:suppressAutoHyphens/>
        <w:ind w:left="567" w:hanging="567"/>
      </w:pPr>
      <w:r w:rsidRPr="00DA3743">
        <w:t xml:space="preserve">It-tabib se jikkalkula l-aħjar doża għalik, inkluż l-ammont (volum) ta’ </w:t>
      </w:r>
      <w:r w:rsidR="00332AF3" w:rsidRPr="00DA3743">
        <w:t>WEZENLA</w:t>
      </w:r>
      <w:r w:rsidRPr="00DA3743">
        <w:t xml:space="preserve"> li għandu jiġi injetatt biex tagħti d-doża t-tajba. Id-doża t-tajba għalik se tiddependi fuq kemm tiżen fil-ħin meta tingħata kull injezzjoni.</w:t>
      </w:r>
    </w:p>
    <w:p w14:paraId="7D0C56A2" w14:textId="6404920B" w:rsidR="005A4280" w:rsidRPr="00DA3743" w:rsidRDefault="005A4280" w:rsidP="006902F7">
      <w:pPr>
        <w:numPr>
          <w:ilvl w:val="1"/>
          <w:numId w:val="84"/>
        </w:numPr>
        <w:suppressAutoHyphens/>
        <w:ind w:left="567" w:hanging="567"/>
      </w:pPr>
      <w:r w:rsidRPr="00DA3743">
        <w:t>Huwa disponibbli kunjett għat-tfal li jkollhom bżonn jirċievu inqas mid-doża sħiħa ta’ 45 mg.</w:t>
      </w:r>
    </w:p>
    <w:p w14:paraId="68A6F7AB" w14:textId="30BDEC57" w:rsidR="00D31514" w:rsidRPr="00DA3743" w:rsidRDefault="00D31514" w:rsidP="006902F7">
      <w:pPr>
        <w:numPr>
          <w:ilvl w:val="1"/>
          <w:numId w:val="84"/>
        </w:numPr>
        <w:suppressAutoHyphens/>
        <w:ind w:left="567" w:hanging="567"/>
      </w:pPr>
      <w:r w:rsidRPr="00DA3743">
        <w:t>Jekk inti tiżen inqas minn 60</w:t>
      </w:r>
      <w:r w:rsidR="00453B36" w:rsidRPr="00DA3743">
        <w:t> </w:t>
      </w:r>
      <w:r w:rsidRPr="00DA3743">
        <w:t>kg, id-doża rrakkomandata hija 0.75</w:t>
      </w:r>
      <w:r w:rsidR="00453B36" w:rsidRPr="00DA3743">
        <w:t> </w:t>
      </w:r>
      <w:r w:rsidRPr="00DA3743">
        <w:t xml:space="preserve">mg ta’ </w:t>
      </w:r>
      <w:r w:rsidR="00332AF3" w:rsidRPr="00DA3743">
        <w:t>WEZENLA</w:t>
      </w:r>
      <w:r w:rsidRPr="00DA3743">
        <w:t xml:space="preserve"> għall kull kg ta’ piż tal-ġisem.</w:t>
      </w:r>
    </w:p>
    <w:p w14:paraId="687849B7" w14:textId="5B77CB40" w:rsidR="00D31514" w:rsidRPr="00DA3743" w:rsidRDefault="00D31514" w:rsidP="006902F7">
      <w:pPr>
        <w:numPr>
          <w:ilvl w:val="1"/>
          <w:numId w:val="84"/>
        </w:numPr>
        <w:suppressAutoHyphens/>
        <w:ind w:left="567" w:hanging="567"/>
      </w:pPr>
      <w:r w:rsidRPr="00DA3743">
        <w:t>Jekk inti tiżen bejn 60</w:t>
      </w:r>
      <w:r w:rsidR="00453B36" w:rsidRPr="00DA3743">
        <w:t> </w:t>
      </w:r>
      <w:r w:rsidRPr="00DA3743">
        <w:t>kg u 100</w:t>
      </w:r>
      <w:r w:rsidR="00453B36" w:rsidRPr="00DA3743">
        <w:t> </w:t>
      </w:r>
      <w:r w:rsidRPr="00DA3743">
        <w:t>kg, id-doża rrakkomandata hija 45</w:t>
      </w:r>
      <w:r w:rsidR="00AC603E" w:rsidRPr="00DA3743">
        <w:t> </w:t>
      </w:r>
      <w:r w:rsidRPr="00DA3743">
        <w:t xml:space="preserve">mg </w:t>
      </w:r>
      <w:r w:rsidR="00332AF3" w:rsidRPr="00DA3743">
        <w:t>WEZENLA</w:t>
      </w:r>
      <w:r w:rsidRPr="00DA3743">
        <w:t>.</w:t>
      </w:r>
    </w:p>
    <w:p w14:paraId="69B0CF37" w14:textId="7DA8A276" w:rsidR="00D31514" w:rsidRPr="00DA3743" w:rsidRDefault="00D31514" w:rsidP="006902F7">
      <w:pPr>
        <w:numPr>
          <w:ilvl w:val="1"/>
          <w:numId w:val="84"/>
        </w:numPr>
        <w:suppressAutoHyphens/>
        <w:ind w:left="567" w:hanging="567"/>
      </w:pPr>
      <w:r w:rsidRPr="00DA3743">
        <w:t>Jekk inti tiżen aktar minn 100</w:t>
      </w:r>
      <w:r w:rsidR="00453B36" w:rsidRPr="00DA3743">
        <w:t> </w:t>
      </w:r>
      <w:r w:rsidRPr="00DA3743">
        <w:t>kg, id-doża rrakkomandata hija 90</w:t>
      </w:r>
      <w:r w:rsidR="00453B36" w:rsidRPr="00DA3743">
        <w:t> </w:t>
      </w:r>
      <w:r w:rsidRPr="00DA3743">
        <w:t xml:space="preserve">mg </w:t>
      </w:r>
      <w:r w:rsidR="00332AF3" w:rsidRPr="00DA3743">
        <w:t>WEZENLA</w:t>
      </w:r>
      <w:r w:rsidRPr="00DA3743">
        <w:t>.</w:t>
      </w:r>
    </w:p>
    <w:p w14:paraId="3F0A53BD" w14:textId="518D5B40" w:rsidR="00D31514" w:rsidRPr="00DA3743" w:rsidRDefault="00D31514" w:rsidP="006902F7">
      <w:pPr>
        <w:numPr>
          <w:ilvl w:val="1"/>
          <w:numId w:val="84"/>
        </w:numPr>
        <w:suppressAutoHyphens/>
        <w:ind w:left="567" w:hanging="567"/>
      </w:pPr>
      <w:r w:rsidRPr="00DA3743">
        <w:t>Wara d-doża tal-bidu, inti se tieħu d-doża li jmiss 4 ġimgħat wara, ibagħad kull 12-il ġimgħa</w:t>
      </w:r>
      <w:r w:rsidR="004D237E" w:rsidRPr="00DA3743">
        <w:t>.</w:t>
      </w:r>
    </w:p>
    <w:p w14:paraId="5271BED8" w14:textId="77777777" w:rsidR="00C23C90" w:rsidRDefault="00C23C90" w:rsidP="00C23C90"/>
    <w:p w14:paraId="70B33B9C" w14:textId="77777777" w:rsidR="00C23C90" w:rsidRPr="00C23C90" w:rsidRDefault="00C23C90" w:rsidP="00C23C90">
      <w:pPr>
        <w:keepNext/>
        <w:rPr>
          <w:b/>
          <w:bCs/>
        </w:rPr>
      </w:pPr>
      <w:r w:rsidRPr="001969CC">
        <w:rPr>
          <w:b/>
          <w:bCs/>
        </w:rPr>
        <w:t>Tfal li jiżnu mill-inqas 40 kg</w:t>
      </w:r>
    </w:p>
    <w:p w14:paraId="2702B307" w14:textId="77777777" w:rsidR="00C23C90" w:rsidRPr="0050557D" w:rsidRDefault="00C23C90" w:rsidP="00C23C90">
      <w:pPr>
        <w:keepNext/>
        <w:rPr>
          <w:b/>
          <w:bCs/>
          <w:lang w:val="nb-NO"/>
        </w:rPr>
      </w:pPr>
      <w:r w:rsidRPr="001969CC">
        <w:rPr>
          <w:b/>
          <w:bCs/>
        </w:rPr>
        <w:t>Il-marda ta’ Crohn</w:t>
      </w:r>
    </w:p>
    <w:p w14:paraId="2D9AE7FD" w14:textId="3E904B7D" w:rsidR="00C23C90" w:rsidRPr="006C28A6" w:rsidRDefault="00C23C90" w:rsidP="001969CC">
      <w:pPr>
        <w:numPr>
          <w:ilvl w:val="0"/>
          <w:numId w:val="124"/>
        </w:numPr>
        <w:suppressAutoHyphens/>
        <w:autoSpaceDE/>
        <w:autoSpaceDN/>
        <w:rPr>
          <w:bCs/>
        </w:rPr>
      </w:pPr>
      <w:r w:rsidRPr="006C28A6">
        <w:rPr>
          <w:bCs/>
        </w:rPr>
        <w:t xml:space="preserve">Waqt it-trattament, l-ewwel doża ta’ madwar 6 mg/kg ta’ </w:t>
      </w:r>
      <w:r w:rsidR="005E047F">
        <w:rPr>
          <w:bCs/>
        </w:rPr>
        <w:t>WEZENLA</w:t>
      </w:r>
      <w:r w:rsidRPr="006C28A6">
        <w:rPr>
          <w:bCs/>
        </w:rPr>
        <w:t xml:space="preserve"> se ting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ata mit-tabib tieg</w:t>
      </w:r>
      <w:r w:rsidRPr="006C28A6">
        <w:rPr>
          <w:rFonts w:hint="eastAsia"/>
          <w:bCs/>
        </w:rPr>
        <w:t>ħ</w:t>
      </w:r>
      <w:r w:rsidRPr="006C28A6">
        <w:rPr>
          <w:bCs/>
        </w:rPr>
        <w:t xml:space="preserve">ek permezz ta’ dripp </w:t>
      </w:r>
      <w:r w:rsidRPr="006C28A6">
        <w:rPr>
          <w:rFonts w:hint="eastAsia"/>
          <w:bCs/>
        </w:rPr>
        <w:t xml:space="preserve">fil-vina fi driegħ tiegħek </w:t>
      </w:r>
      <w:r w:rsidRPr="006C28A6">
        <w:rPr>
          <w:bCs/>
        </w:rPr>
        <w:t xml:space="preserve">(infużjoni fil-vini). Wara d-doża tal-bidu, inti se tirċievi d-doża li jmiss ta’ 90 mg </w:t>
      </w:r>
      <w:r w:rsidR="005E047F">
        <w:rPr>
          <w:bCs/>
        </w:rPr>
        <w:t>WEZENLA</w:t>
      </w:r>
      <w:r w:rsidRPr="006C28A6">
        <w:rPr>
          <w:bCs/>
        </w:rPr>
        <w:t xml:space="preserve"> wara 8 ġimg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at, imbag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ad kull 12-il ġimg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 wara dan permezz ta’ injezzjoni ta</w:t>
      </w:r>
      <w:r w:rsidRPr="006C28A6">
        <w:rPr>
          <w:rFonts w:hint="eastAsia"/>
          <w:bCs/>
        </w:rPr>
        <w:t>ħ</w:t>
      </w:r>
      <w:r w:rsidRPr="006C28A6">
        <w:rPr>
          <w:bCs/>
        </w:rPr>
        <w:t>t il-ġilda (“ta</w:t>
      </w:r>
      <w:r w:rsidRPr="006C28A6">
        <w:rPr>
          <w:rFonts w:hint="eastAsia"/>
          <w:bCs/>
        </w:rPr>
        <w:t>ħ</w:t>
      </w:r>
      <w:r w:rsidRPr="006C28A6">
        <w:rPr>
          <w:bCs/>
        </w:rPr>
        <w:t>t il-ġilda”).</w:t>
      </w:r>
    </w:p>
    <w:p w14:paraId="2AC2A396" w14:textId="40ACCCAF" w:rsidR="00C23C90" w:rsidRPr="006C28A6" w:rsidRDefault="00C23C90" w:rsidP="001969CC">
      <w:pPr>
        <w:widowControl w:val="0"/>
        <w:numPr>
          <w:ilvl w:val="0"/>
          <w:numId w:val="124"/>
        </w:numPr>
        <w:autoSpaceDE/>
        <w:autoSpaceDN/>
      </w:pPr>
      <w:r w:rsidRPr="006C28A6">
        <w:rPr>
          <w:bCs/>
        </w:rPr>
        <w:t>F’xi pazjenti, wara l-ewwel injezzjoni ta</w:t>
      </w:r>
      <w:r w:rsidRPr="006C28A6">
        <w:rPr>
          <w:rFonts w:hint="eastAsia"/>
          <w:bCs/>
        </w:rPr>
        <w:t>ħ</w:t>
      </w:r>
      <w:r w:rsidRPr="006C28A6">
        <w:rPr>
          <w:bCs/>
        </w:rPr>
        <w:t>t il-ġilda, jista’ jing</w:t>
      </w:r>
      <w:r w:rsidRPr="006C28A6">
        <w:rPr>
          <w:rFonts w:hint="eastAsia"/>
          <w:bCs/>
        </w:rPr>
        <w:t>ħ</w:t>
      </w:r>
      <w:r w:rsidRPr="006C28A6">
        <w:rPr>
          <w:bCs/>
        </w:rPr>
        <w:t xml:space="preserve">ata 90 mg </w:t>
      </w:r>
      <w:r w:rsidR="00783031">
        <w:rPr>
          <w:bCs/>
        </w:rPr>
        <w:t>WEZENLA</w:t>
      </w:r>
      <w:r w:rsidRPr="006C28A6">
        <w:rPr>
          <w:bCs/>
        </w:rPr>
        <w:t xml:space="preserve"> kull 8 ġimg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at. It-tabib tieg</w:t>
      </w:r>
      <w:r w:rsidRPr="006C28A6">
        <w:rPr>
          <w:rFonts w:hint="eastAsia"/>
          <w:bCs/>
        </w:rPr>
        <w:t>ħ</w:t>
      </w:r>
      <w:r w:rsidRPr="006C28A6">
        <w:rPr>
          <w:bCs/>
        </w:rPr>
        <w:t>ek se jiddeċiedi meta g</w:t>
      </w:r>
      <w:r w:rsidRPr="006C28A6">
        <w:rPr>
          <w:rFonts w:hint="eastAsia"/>
          <w:bCs/>
        </w:rPr>
        <w:t>ħ</w:t>
      </w:r>
      <w:r w:rsidRPr="006C28A6">
        <w:rPr>
          <w:bCs/>
        </w:rPr>
        <w:t>andek tirċievi d-doża li jmiss tieg</w:t>
      </w:r>
      <w:r w:rsidRPr="006C28A6">
        <w:rPr>
          <w:rFonts w:hint="eastAsia"/>
          <w:bCs/>
        </w:rPr>
        <w:t>ħ</w:t>
      </w:r>
      <w:r w:rsidRPr="006C28A6">
        <w:rPr>
          <w:bCs/>
        </w:rPr>
        <w:t>ek.</w:t>
      </w:r>
    </w:p>
    <w:p w14:paraId="0A3B3C93" w14:textId="77777777" w:rsidR="00D31514" w:rsidRPr="00DA3743" w:rsidRDefault="00D31514" w:rsidP="006902F7">
      <w:pPr>
        <w:suppressAutoHyphens/>
      </w:pPr>
    </w:p>
    <w:p w14:paraId="1D8F8EBF" w14:textId="0BA038BC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Kif jingħata </w:t>
      </w:r>
      <w:r w:rsidR="00332AF3" w:rsidRPr="00DA3743">
        <w:rPr>
          <w:b/>
          <w:bCs/>
        </w:rPr>
        <w:t>WEZENLA</w:t>
      </w:r>
    </w:p>
    <w:p w14:paraId="276409D5" w14:textId="3E6B5E10" w:rsidR="00D31514" w:rsidRPr="00DA3743" w:rsidRDefault="00332AF3" w:rsidP="006902F7">
      <w:pPr>
        <w:keepNext/>
        <w:numPr>
          <w:ilvl w:val="1"/>
          <w:numId w:val="85"/>
        </w:numPr>
        <w:suppressAutoHyphens/>
        <w:ind w:left="567" w:hanging="567"/>
      </w:pPr>
      <w:r w:rsidRPr="00DA3743">
        <w:t>WEZENLA</w:t>
      </w:r>
      <w:r w:rsidR="00D31514" w:rsidRPr="00DA3743">
        <w:t xml:space="preserve"> jingħata bħala injezzjoni taħt il-ġilda. Fil-bidu tat-trattament tiegħek, tobba jew infermiera jistgħu jinjettaw </w:t>
      </w:r>
      <w:r w:rsidRPr="00DA3743">
        <w:t>WEZENLA</w:t>
      </w:r>
      <w:r w:rsidR="00D31514" w:rsidRPr="00DA3743">
        <w:t>.</w:t>
      </w:r>
    </w:p>
    <w:p w14:paraId="43D9FF0E" w14:textId="4B86151D" w:rsidR="00D31514" w:rsidRPr="00DA3743" w:rsidRDefault="00D31514" w:rsidP="006902F7">
      <w:pPr>
        <w:keepNext/>
        <w:numPr>
          <w:ilvl w:val="1"/>
          <w:numId w:val="85"/>
        </w:numPr>
        <w:suppressAutoHyphens/>
        <w:ind w:left="567" w:hanging="567"/>
      </w:pPr>
      <w:r w:rsidRPr="00DA3743">
        <w:t xml:space="preserve">Madankollu, inti u t-tabib tiegħek tistgħu tiddeċiedu li inti stess tista’ tinjetta </w:t>
      </w:r>
      <w:r w:rsidR="00332AF3" w:rsidRPr="00DA3743">
        <w:t>WEZENLA</w:t>
      </w:r>
      <w:r w:rsidRPr="00DA3743">
        <w:t xml:space="preserve">. F’dan ilkaż inti tingħata taħriġ dwar kif inti stess tinjetta </w:t>
      </w:r>
      <w:r w:rsidR="00332AF3" w:rsidRPr="00DA3743">
        <w:t>WEZENLA</w:t>
      </w:r>
      <w:r w:rsidRPr="00DA3743">
        <w:t>.</w:t>
      </w:r>
    </w:p>
    <w:p w14:paraId="1D1A8B4A" w14:textId="756ADA91" w:rsidR="00D31514" w:rsidRPr="00DA3743" w:rsidRDefault="00D31514" w:rsidP="006902F7">
      <w:pPr>
        <w:numPr>
          <w:ilvl w:val="1"/>
          <w:numId w:val="85"/>
        </w:numPr>
        <w:suppressAutoHyphens/>
        <w:ind w:left="567" w:hanging="567"/>
      </w:pPr>
      <w:r w:rsidRPr="00DA3743">
        <w:t xml:space="preserve">Ara hawn taħt fis-sezzjoni ‘Istruzzjonijiet dwar kif jingħata’ għal aktar informazzjoni dwar kif tinjetta </w:t>
      </w:r>
      <w:r w:rsidR="00332AF3" w:rsidRPr="00DA3743">
        <w:t>WEZENLA</w:t>
      </w:r>
      <w:r w:rsidRPr="00DA3743">
        <w:t>.</w:t>
      </w:r>
    </w:p>
    <w:p w14:paraId="1E5E4923" w14:textId="77777777" w:rsidR="00D31514" w:rsidRPr="00DA3743" w:rsidRDefault="00D31514" w:rsidP="006902F7">
      <w:pPr>
        <w:suppressAutoHyphens/>
      </w:pPr>
      <w:r w:rsidRPr="00DA3743">
        <w:t>Kellem lit-tabib tiegħek jekk għandek xi mistoqsijiet dwar kif tagħti injezzjoni lilek innifsek.</w:t>
      </w:r>
    </w:p>
    <w:p w14:paraId="2228807C" w14:textId="77777777" w:rsidR="00D31514" w:rsidRPr="00DA3743" w:rsidRDefault="00D31514" w:rsidP="006902F7">
      <w:pPr>
        <w:suppressAutoHyphens/>
      </w:pPr>
    </w:p>
    <w:p w14:paraId="06D5D471" w14:textId="55EF2020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Jekk tuża </w:t>
      </w:r>
      <w:r w:rsidR="00332AF3" w:rsidRPr="00DA3743">
        <w:rPr>
          <w:b/>
          <w:bCs/>
        </w:rPr>
        <w:t>WEZENLA</w:t>
      </w:r>
      <w:r w:rsidRPr="00DA3743">
        <w:rPr>
          <w:b/>
          <w:bCs/>
        </w:rPr>
        <w:t xml:space="preserve"> aktar milli suppost</w:t>
      </w:r>
    </w:p>
    <w:p w14:paraId="406FB0B3" w14:textId="741D841D" w:rsidR="00D31514" w:rsidRPr="00DA3743" w:rsidRDefault="00D31514" w:rsidP="006902F7">
      <w:pPr>
        <w:suppressAutoHyphens/>
      </w:pPr>
      <w:r w:rsidRPr="00DA3743">
        <w:t xml:space="preserve">Jekk inti wżajt jew ingħatajt wisq </w:t>
      </w:r>
      <w:r w:rsidR="00332AF3" w:rsidRPr="00DA3743">
        <w:t>WEZENLA</w:t>
      </w:r>
      <w:r w:rsidRPr="00DA3743">
        <w:t>, kellem lit-tabib jew lill-ispiżjar tiegħek mill-ewwel. Dejjem</w:t>
      </w:r>
      <w:r w:rsidR="008C2148" w:rsidRPr="00DA3743">
        <w:t xml:space="preserve"> </w:t>
      </w:r>
      <w:r w:rsidRPr="00DA3743">
        <w:t>qis li jkollok miegħek il-kartuna ta’ barra tal-mediċina, anke jekk din tkun vojta.</w:t>
      </w:r>
    </w:p>
    <w:p w14:paraId="17DAA676" w14:textId="77777777" w:rsidR="00D31514" w:rsidRPr="00DA3743" w:rsidRDefault="00D31514" w:rsidP="006902F7">
      <w:pPr>
        <w:suppressAutoHyphens/>
        <w:rPr>
          <w:b/>
          <w:bCs/>
        </w:rPr>
      </w:pPr>
    </w:p>
    <w:p w14:paraId="3A30B1C4" w14:textId="72947E18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tinsa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4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7121D5E3" w14:textId="23BD22C6" w:rsidR="00D31514" w:rsidRPr="00DA3743" w:rsidRDefault="00D31514" w:rsidP="006902F7">
      <w:pPr>
        <w:suppressAutoHyphens/>
      </w:pPr>
      <w:r w:rsidRPr="00DA3743">
        <w:t>Jekk tinsa doża, ikkuntattja lit-tabib jew lill-ispiżjar tiegħek. M’għandekx tieħu doża doppja biex tpatti</w:t>
      </w:r>
      <w:r w:rsidR="008C2148" w:rsidRPr="00DA3743">
        <w:t xml:space="preserve"> </w:t>
      </w:r>
      <w:r w:rsidRPr="00DA3743">
        <w:t>għal kull doża li tkun insejt tieħu.</w:t>
      </w:r>
    </w:p>
    <w:p w14:paraId="3A17612C" w14:textId="77777777" w:rsidR="00D31514" w:rsidRPr="00DA3743" w:rsidRDefault="00D31514" w:rsidP="006902F7">
      <w:pPr>
        <w:suppressAutoHyphens/>
      </w:pPr>
    </w:p>
    <w:p w14:paraId="2DF7AAA1" w14:textId="001C78CB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tieqaf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4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1159AD92" w14:textId="038274ED" w:rsidR="00D31514" w:rsidRPr="00DA3743" w:rsidRDefault="00D31514" w:rsidP="006902F7">
      <w:pPr>
        <w:suppressAutoHyphens/>
      </w:pPr>
      <w:r w:rsidRPr="00DA3743">
        <w:t>M’huwiex</w:t>
      </w:r>
      <w:r w:rsidRPr="00DA3743">
        <w:rPr>
          <w:spacing w:val="-3"/>
        </w:rPr>
        <w:t xml:space="preserve"> </w:t>
      </w:r>
      <w:r w:rsidRPr="00DA3743">
        <w:t>perikoluż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tieqaf</w:t>
      </w:r>
      <w:r w:rsidRPr="00DA3743">
        <w:rPr>
          <w:spacing w:val="-3"/>
        </w:rPr>
        <w:t xml:space="preserve"> </w:t>
      </w:r>
      <w:r w:rsidRPr="00DA3743">
        <w:t>tuża</w:t>
      </w:r>
      <w:r w:rsidRPr="00DA3743">
        <w:rPr>
          <w:spacing w:val="-3"/>
        </w:rPr>
        <w:t xml:space="preserve"> </w:t>
      </w:r>
      <w:r w:rsidR="00332AF3" w:rsidRPr="00DA3743">
        <w:t>WEZENLA</w:t>
      </w:r>
      <w:r w:rsidRPr="00DA3743">
        <w:t>.</w:t>
      </w:r>
      <w:r w:rsidRPr="00DA3743">
        <w:rPr>
          <w:spacing w:val="-3"/>
        </w:rPr>
        <w:t xml:space="preserve"> </w:t>
      </w:r>
      <w:r w:rsidRPr="00DA3743">
        <w:t>Madankollu,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tieqaf,</w:t>
      </w:r>
      <w:r w:rsidRPr="00DA3743">
        <w:rPr>
          <w:spacing w:val="-3"/>
        </w:rPr>
        <w:t xml:space="preserve"> </w:t>
      </w:r>
      <w:r w:rsidRPr="00DA3743">
        <w:t>is-sintomi</w:t>
      </w:r>
      <w:r w:rsidRPr="00DA3743">
        <w:rPr>
          <w:spacing w:val="-2"/>
        </w:rPr>
        <w:t xml:space="preserve"> </w:t>
      </w:r>
      <w:r w:rsidRPr="00DA3743">
        <w:t>tiegħek</w:t>
      </w:r>
      <w:r w:rsidRPr="00DA3743">
        <w:rPr>
          <w:spacing w:val="-3"/>
        </w:rPr>
        <w:t xml:space="preserve"> </w:t>
      </w:r>
      <w:r w:rsidRPr="00DA3743">
        <w:t>jistgħu jerġgħu jitfaċċaw.</w:t>
      </w:r>
    </w:p>
    <w:p w14:paraId="38646DAA" w14:textId="77777777" w:rsidR="00D31514" w:rsidRPr="00DA3743" w:rsidRDefault="00D31514" w:rsidP="006902F7">
      <w:pPr>
        <w:suppressAutoHyphens/>
      </w:pPr>
    </w:p>
    <w:p w14:paraId="7FCFF25D" w14:textId="77777777" w:rsidR="00D31514" w:rsidRPr="00DA3743" w:rsidRDefault="00D31514" w:rsidP="006902F7">
      <w:pPr>
        <w:suppressAutoHyphens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għandek</w:t>
      </w:r>
      <w:r w:rsidRPr="00DA3743">
        <w:rPr>
          <w:spacing w:val="-6"/>
        </w:rPr>
        <w:t xml:space="preserve"> </w:t>
      </w:r>
      <w:r w:rsidRPr="00DA3743">
        <w:t>aktar</w:t>
      </w:r>
      <w:r w:rsidRPr="00DA3743">
        <w:rPr>
          <w:spacing w:val="-7"/>
        </w:rPr>
        <w:t xml:space="preserve"> </w:t>
      </w:r>
      <w:r w:rsidRPr="00DA3743">
        <w:t>mistoqsijiet</w:t>
      </w:r>
      <w:r w:rsidRPr="00DA3743">
        <w:rPr>
          <w:spacing w:val="-6"/>
        </w:rPr>
        <w:t xml:space="preserve"> </w:t>
      </w:r>
      <w:r w:rsidRPr="00DA3743">
        <w:t>dwar</w:t>
      </w:r>
      <w:r w:rsidRPr="00DA3743">
        <w:rPr>
          <w:spacing w:val="-7"/>
        </w:rPr>
        <w:t xml:space="preserve"> </w:t>
      </w:r>
      <w:r w:rsidRPr="00DA3743">
        <w:t>l-użu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din</w:t>
      </w:r>
      <w:r w:rsidRPr="00DA3743">
        <w:rPr>
          <w:spacing w:val="-6"/>
        </w:rPr>
        <w:t xml:space="preserve"> </w:t>
      </w:r>
      <w:r w:rsidRPr="00DA3743">
        <w:t>il-mediċina,</w:t>
      </w:r>
      <w:r w:rsidRPr="00DA3743">
        <w:rPr>
          <w:spacing w:val="-6"/>
        </w:rPr>
        <w:t xml:space="preserve"> </w:t>
      </w:r>
      <w:r w:rsidRPr="00DA3743">
        <w:t>staqsi</w:t>
      </w:r>
      <w:r w:rsidRPr="00DA3743">
        <w:rPr>
          <w:spacing w:val="-7"/>
        </w:rPr>
        <w:t xml:space="preserve"> </w:t>
      </w:r>
      <w:r w:rsidRPr="00DA3743">
        <w:t>lit-tabib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lill-ispiżjar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tiegħek.</w:t>
      </w:r>
    </w:p>
    <w:p w14:paraId="6791D14B" w14:textId="77777777" w:rsidR="00D31514" w:rsidRPr="00DA3743" w:rsidRDefault="00D31514" w:rsidP="006902F7">
      <w:pPr>
        <w:suppressAutoHyphens/>
      </w:pPr>
    </w:p>
    <w:p w14:paraId="06259C10" w14:textId="77777777" w:rsidR="008D3B74" w:rsidRPr="00DA3743" w:rsidRDefault="008D3B74" w:rsidP="006902F7">
      <w:pPr>
        <w:suppressAutoHyphens/>
      </w:pPr>
    </w:p>
    <w:p w14:paraId="60171FA8" w14:textId="77777777" w:rsidR="00D31514" w:rsidRPr="00DA3743" w:rsidRDefault="00D31514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</w:t>
      </w:r>
      <w:r w:rsidRPr="00DA3743">
        <w:rPr>
          <w:b/>
          <w:bCs/>
        </w:rPr>
        <w:tab/>
        <w:t>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  <w:spacing w:val="-2"/>
        </w:rPr>
        <w:t>possibbli</w:t>
      </w:r>
    </w:p>
    <w:p w14:paraId="72266212" w14:textId="77777777" w:rsidR="00D31514" w:rsidRPr="00DA3743" w:rsidRDefault="00D31514" w:rsidP="006902F7">
      <w:pPr>
        <w:keepNext/>
        <w:suppressAutoHyphens/>
        <w:rPr>
          <w:bCs/>
        </w:rPr>
      </w:pPr>
    </w:p>
    <w:p w14:paraId="458D37E9" w14:textId="77777777" w:rsidR="00D31514" w:rsidRPr="00DA3743" w:rsidRDefault="00D31514" w:rsidP="006902F7">
      <w:pPr>
        <w:suppressAutoHyphens/>
      </w:pPr>
      <w:r w:rsidRPr="00DA3743">
        <w:t>Bħal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mediċina</w:t>
      </w:r>
      <w:r w:rsidRPr="00DA3743">
        <w:rPr>
          <w:spacing w:val="-3"/>
        </w:rPr>
        <w:t xml:space="preserve"> </w:t>
      </w:r>
      <w:r w:rsidRPr="00DA3743">
        <w:t>oħra,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2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jkollha</w:t>
      </w:r>
      <w:r w:rsidRPr="00DA3743">
        <w:rPr>
          <w:spacing w:val="-3"/>
        </w:rPr>
        <w:t xml:space="preserve"> </w:t>
      </w:r>
      <w:r w:rsidRPr="00DA3743">
        <w:t>effetti</w:t>
      </w:r>
      <w:r w:rsidRPr="00DA3743">
        <w:rPr>
          <w:spacing w:val="-3"/>
        </w:rPr>
        <w:t xml:space="preserve"> </w:t>
      </w:r>
      <w:r w:rsidRPr="00DA3743">
        <w:t>sekondarji,</w:t>
      </w:r>
      <w:r w:rsidRPr="00DA3743">
        <w:rPr>
          <w:spacing w:val="-3"/>
        </w:rPr>
        <w:t xml:space="preserve"> </w:t>
      </w:r>
      <w:r w:rsidRPr="00DA3743">
        <w:t>għalkemm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 xml:space="preserve">jidhrux </w:t>
      </w:r>
      <w:r w:rsidRPr="00DA3743">
        <w:rPr>
          <w:spacing w:val="-2"/>
        </w:rPr>
        <w:t>f’kulħadd.</w:t>
      </w:r>
    </w:p>
    <w:p w14:paraId="55A6CAB9" w14:textId="77777777" w:rsidR="00D31514" w:rsidRPr="00DA3743" w:rsidRDefault="00D31514" w:rsidP="006902F7">
      <w:pPr>
        <w:suppressAutoHyphens/>
      </w:pPr>
    </w:p>
    <w:p w14:paraId="7ABBF651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  <w:spacing w:val="-2"/>
        </w:rPr>
        <w:t>serji</w:t>
      </w:r>
    </w:p>
    <w:p w14:paraId="17E57CD6" w14:textId="77777777" w:rsidR="00D31514" w:rsidRPr="00DA3743" w:rsidRDefault="00D31514" w:rsidP="006902F7">
      <w:pPr>
        <w:suppressAutoHyphens/>
      </w:pPr>
      <w:r w:rsidRPr="00DA3743">
        <w:t>Xi</w:t>
      </w:r>
      <w:r w:rsidRPr="00DA3743">
        <w:rPr>
          <w:spacing w:val="-8"/>
        </w:rPr>
        <w:t xml:space="preserve"> </w:t>
      </w:r>
      <w:r w:rsidRPr="00DA3743">
        <w:t>pazjenti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jkollhom</w:t>
      </w:r>
      <w:r w:rsidRPr="00DA3743">
        <w:rPr>
          <w:spacing w:val="-6"/>
        </w:rPr>
        <w:t xml:space="preserve"> </w:t>
      </w:r>
      <w:r w:rsidRPr="00DA3743">
        <w:t>effetti</w:t>
      </w:r>
      <w:r w:rsidRPr="00DA3743">
        <w:rPr>
          <w:spacing w:val="-6"/>
        </w:rPr>
        <w:t xml:space="preserve"> </w:t>
      </w:r>
      <w:r w:rsidRPr="00DA3743">
        <w:t>sekondarji</w:t>
      </w:r>
      <w:r w:rsidRPr="00DA3743">
        <w:rPr>
          <w:spacing w:val="-6"/>
        </w:rPr>
        <w:t xml:space="preserve"> </w:t>
      </w:r>
      <w:r w:rsidRPr="00DA3743">
        <w:t>serji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jkollhom</w:t>
      </w:r>
      <w:r w:rsidRPr="00DA3743">
        <w:rPr>
          <w:spacing w:val="-6"/>
        </w:rPr>
        <w:t xml:space="preserve"> </w:t>
      </w:r>
      <w:r w:rsidRPr="00DA3743">
        <w:t>bżonn</w:t>
      </w:r>
      <w:r w:rsidRPr="00DA3743">
        <w:rPr>
          <w:spacing w:val="-6"/>
        </w:rPr>
        <w:t xml:space="preserve"> </w:t>
      </w:r>
      <w:r w:rsidRPr="00DA3743">
        <w:t>kura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urġenti.</w:t>
      </w:r>
    </w:p>
    <w:p w14:paraId="59F2D783" w14:textId="77777777" w:rsidR="00D31514" w:rsidRPr="00DA3743" w:rsidRDefault="00D31514" w:rsidP="006902F7">
      <w:pPr>
        <w:suppressAutoHyphens/>
      </w:pPr>
    </w:p>
    <w:p w14:paraId="54429827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Reazzjonijiet allerġiċi – dawn jistgħu jeħtieġu kura urġenti. Għid lit-tabib tiegħek jew sejjaħ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għajnuna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medika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emerġenza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immedjatament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jekk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tosserva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xi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wieħed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mis-sinjali li ġejjin.</w:t>
      </w:r>
    </w:p>
    <w:p w14:paraId="19D3E8A9" w14:textId="360E8EEE" w:rsidR="00D31514" w:rsidRPr="00DA3743" w:rsidRDefault="00D31514" w:rsidP="006902F7">
      <w:pPr>
        <w:keepNext/>
        <w:numPr>
          <w:ilvl w:val="1"/>
          <w:numId w:val="86"/>
        </w:numPr>
        <w:suppressAutoHyphens/>
        <w:ind w:left="567" w:hanging="567"/>
      </w:pPr>
      <w:r w:rsidRPr="00DA3743">
        <w:t>Reazzjonijiet</w:t>
      </w:r>
      <w:r w:rsidRPr="00DA3743">
        <w:rPr>
          <w:spacing w:val="-4"/>
        </w:rPr>
        <w:t xml:space="preserve"> </w:t>
      </w:r>
      <w:r w:rsidRPr="00DA3743">
        <w:t>allerġiċi</w:t>
      </w:r>
      <w:r w:rsidRPr="00DA3743">
        <w:rPr>
          <w:spacing w:val="-4"/>
        </w:rPr>
        <w:t xml:space="preserve"> </w:t>
      </w:r>
      <w:r w:rsidRPr="00DA3743">
        <w:t>serji</w:t>
      </w:r>
      <w:r w:rsidRPr="00DA3743">
        <w:rPr>
          <w:spacing w:val="-4"/>
        </w:rPr>
        <w:t xml:space="preserve"> </w:t>
      </w:r>
      <w:r w:rsidRPr="00DA3743">
        <w:t>(‘anafilassi’)</w:t>
      </w:r>
      <w:r w:rsidRPr="00DA3743">
        <w:rPr>
          <w:spacing w:val="-4"/>
        </w:rPr>
        <w:t xml:space="preserve"> </w:t>
      </w:r>
      <w:r w:rsidRPr="00DA3743">
        <w:t>huma</w:t>
      </w:r>
      <w:r w:rsidRPr="00DA3743">
        <w:rPr>
          <w:spacing w:val="-4"/>
        </w:rPr>
        <w:t xml:space="preserve"> </w:t>
      </w:r>
      <w:r w:rsidRPr="00DA3743">
        <w:t>rari</w:t>
      </w:r>
      <w:r w:rsidRPr="00DA3743">
        <w:rPr>
          <w:spacing w:val="-4"/>
        </w:rPr>
        <w:t xml:space="preserve"> </w:t>
      </w:r>
      <w:r w:rsidRPr="00DA3743">
        <w:t>fin-nies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jieħdu</w:t>
      </w:r>
      <w:r w:rsidRPr="00DA3743">
        <w:rPr>
          <w:spacing w:val="-4"/>
        </w:rPr>
        <w:t xml:space="preserve"> </w:t>
      </w:r>
      <w:r w:rsidR="0025562F" w:rsidRPr="00DA3743">
        <w:t>ustekinumab</w:t>
      </w:r>
      <w:r w:rsidRPr="00DA3743">
        <w:rPr>
          <w:spacing w:val="-6"/>
        </w:rPr>
        <w:t xml:space="preserve"> </w:t>
      </w:r>
      <w:r w:rsidRPr="00DA3743">
        <w:t>(jistgħu jaffettwaw sa persuna waħda minn kull 1</w:t>
      </w:r>
      <w:r w:rsidR="00160171" w:rsidRPr="00DA3743">
        <w:t> </w:t>
      </w:r>
      <w:r w:rsidRPr="00DA3743">
        <w:t>000 persuna). Is-sinjali jinkludu:</w:t>
      </w:r>
    </w:p>
    <w:p w14:paraId="719162B9" w14:textId="14E7AFA5" w:rsidR="00D31514" w:rsidRPr="00DA3743" w:rsidRDefault="00D31514" w:rsidP="0058365E">
      <w:pPr>
        <w:pStyle w:val="ListParagraph"/>
        <w:numPr>
          <w:ilvl w:val="0"/>
          <w:numId w:val="20"/>
        </w:numPr>
        <w:suppressAutoHyphens/>
        <w:ind w:left="1134" w:hanging="567"/>
      </w:pPr>
      <w:r w:rsidRPr="00DA3743">
        <w:rPr>
          <w:lang w:val="mt-MT"/>
        </w:rPr>
        <w:t>diffikultà</w:t>
      </w:r>
      <w:r w:rsidRPr="00DA3743">
        <w:rPr>
          <w:spacing w:val="-6"/>
          <w:lang w:val="mt-MT"/>
        </w:rPr>
        <w:t xml:space="preserve"> </w:t>
      </w:r>
      <w:r w:rsidRPr="00DA3743">
        <w:rPr>
          <w:lang w:val="mt-MT"/>
        </w:rPr>
        <w:t>biex</w:t>
      </w:r>
      <w:r w:rsidRPr="00DA3743">
        <w:rPr>
          <w:spacing w:val="-5"/>
          <w:lang w:val="mt-MT"/>
        </w:rPr>
        <w:t xml:space="preserve"> </w:t>
      </w:r>
      <w:r w:rsidRPr="00DA3743">
        <w:rPr>
          <w:lang w:val="mt-MT"/>
        </w:rPr>
        <w:t>tieħu</w:t>
      </w:r>
      <w:r w:rsidRPr="00DA3743">
        <w:rPr>
          <w:spacing w:val="-5"/>
          <w:lang w:val="mt-MT"/>
        </w:rPr>
        <w:t xml:space="preserve"> </w:t>
      </w:r>
      <w:r w:rsidRPr="00DA3743">
        <w:rPr>
          <w:lang w:val="mt-MT"/>
        </w:rPr>
        <w:t>nifs</w:t>
      </w:r>
      <w:r w:rsidRPr="00DA3743">
        <w:rPr>
          <w:spacing w:val="-5"/>
          <w:lang w:val="mt-MT"/>
        </w:rPr>
        <w:t xml:space="preserve"> </w:t>
      </w:r>
      <w:r w:rsidRPr="00DA3743">
        <w:rPr>
          <w:lang w:val="mt-MT"/>
        </w:rPr>
        <w:t>jew</w:t>
      </w:r>
      <w:r w:rsidRPr="00DA3743">
        <w:rPr>
          <w:spacing w:val="-5"/>
          <w:lang w:val="mt-MT"/>
        </w:rPr>
        <w:t xml:space="preserve"> </w:t>
      </w:r>
      <w:r w:rsidRPr="00DA3743">
        <w:rPr>
          <w:spacing w:val="-2"/>
          <w:lang w:val="mt-MT"/>
        </w:rPr>
        <w:t>tibla’</w:t>
      </w:r>
    </w:p>
    <w:p w14:paraId="71855069" w14:textId="174A1A58" w:rsidR="00D31514" w:rsidRPr="00DA3743" w:rsidRDefault="00D31514" w:rsidP="0058365E">
      <w:pPr>
        <w:pStyle w:val="ListParagraph"/>
        <w:numPr>
          <w:ilvl w:val="0"/>
          <w:numId w:val="20"/>
        </w:numPr>
        <w:suppressAutoHyphens/>
        <w:ind w:left="1134" w:hanging="567"/>
      </w:pPr>
      <w:r w:rsidRPr="00DA3743">
        <w:rPr>
          <w:lang w:val="mt-MT"/>
        </w:rPr>
        <w:t>pressjoni</w:t>
      </w:r>
      <w:r w:rsidRPr="00DA3743">
        <w:rPr>
          <w:spacing w:val="-9"/>
          <w:lang w:val="mt-MT"/>
        </w:rPr>
        <w:t xml:space="preserve"> </w:t>
      </w:r>
      <w:r w:rsidRPr="00DA3743">
        <w:rPr>
          <w:lang w:val="mt-MT"/>
        </w:rPr>
        <w:t>baxxa</w:t>
      </w:r>
      <w:r w:rsidRPr="00DA3743">
        <w:rPr>
          <w:spacing w:val="-7"/>
          <w:lang w:val="mt-MT"/>
        </w:rPr>
        <w:t xml:space="preserve"> </w:t>
      </w:r>
      <w:r w:rsidRPr="00DA3743">
        <w:rPr>
          <w:lang w:val="mt-MT"/>
        </w:rPr>
        <w:t>tad-demm,</w:t>
      </w:r>
      <w:r w:rsidRPr="00DA3743">
        <w:rPr>
          <w:spacing w:val="-7"/>
          <w:lang w:val="mt-MT"/>
        </w:rPr>
        <w:t xml:space="preserve"> </w:t>
      </w:r>
      <w:r w:rsidRPr="00DA3743">
        <w:rPr>
          <w:lang w:val="mt-MT"/>
        </w:rPr>
        <w:t>li</w:t>
      </w:r>
      <w:r w:rsidRPr="00DA3743">
        <w:rPr>
          <w:spacing w:val="-7"/>
          <w:lang w:val="mt-MT"/>
        </w:rPr>
        <w:t xml:space="preserve"> </w:t>
      </w:r>
      <w:r w:rsidRPr="00DA3743">
        <w:rPr>
          <w:lang w:val="mt-MT"/>
        </w:rPr>
        <w:t>tista’</w:t>
      </w:r>
      <w:r w:rsidRPr="00DA3743">
        <w:rPr>
          <w:spacing w:val="-7"/>
          <w:lang w:val="mt-MT"/>
        </w:rPr>
        <w:t xml:space="preserve"> </w:t>
      </w:r>
      <w:r w:rsidRPr="00DA3743">
        <w:rPr>
          <w:lang w:val="mt-MT"/>
        </w:rPr>
        <w:t>tikkawża</w:t>
      </w:r>
      <w:r w:rsidRPr="00DA3743">
        <w:rPr>
          <w:spacing w:val="-7"/>
          <w:lang w:val="mt-MT"/>
        </w:rPr>
        <w:t xml:space="preserve"> </w:t>
      </w:r>
      <w:r w:rsidRPr="00DA3743">
        <w:rPr>
          <w:spacing w:val="-2"/>
          <w:lang w:val="mt-MT"/>
        </w:rPr>
        <w:t>sturdament</w:t>
      </w:r>
    </w:p>
    <w:p w14:paraId="226ABA11" w14:textId="10E16DCD" w:rsidR="00D31514" w:rsidRPr="00DA3743" w:rsidRDefault="00D31514" w:rsidP="0058365E">
      <w:pPr>
        <w:pStyle w:val="ListParagraph"/>
        <w:numPr>
          <w:ilvl w:val="0"/>
          <w:numId w:val="20"/>
        </w:numPr>
        <w:suppressAutoHyphens/>
        <w:ind w:left="1134" w:hanging="567"/>
      </w:pPr>
      <w:r w:rsidRPr="00DA3743">
        <w:rPr>
          <w:lang w:val="mt-MT"/>
        </w:rPr>
        <w:t>nefħa</w:t>
      </w:r>
      <w:r w:rsidRPr="00DA3743">
        <w:rPr>
          <w:spacing w:val="-6"/>
          <w:lang w:val="mt-MT"/>
        </w:rPr>
        <w:t xml:space="preserve"> </w:t>
      </w:r>
      <w:r w:rsidRPr="00DA3743">
        <w:rPr>
          <w:lang w:val="mt-MT"/>
        </w:rPr>
        <w:t>fil-wiċċ,</w:t>
      </w:r>
      <w:r w:rsidRPr="00DA3743">
        <w:rPr>
          <w:spacing w:val="-6"/>
          <w:lang w:val="mt-MT"/>
        </w:rPr>
        <w:t xml:space="preserve"> </w:t>
      </w:r>
      <w:r w:rsidRPr="00DA3743">
        <w:rPr>
          <w:lang w:val="mt-MT"/>
        </w:rPr>
        <w:t>xufftejn,</w:t>
      </w:r>
      <w:r w:rsidRPr="00DA3743">
        <w:rPr>
          <w:spacing w:val="-5"/>
          <w:lang w:val="mt-MT"/>
        </w:rPr>
        <w:t xml:space="preserve"> </w:t>
      </w:r>
      <w:r w:rsidRPr="00DA3743">
        <w:rPr>
          <w:lang w:val="mt-MT"/>
        </w:rPr>
        <w:t>il-ħalq</w:t>
      </w:r>
      <w:r w:rsidRPr="00DA3743">
        <w:rPr>
          <w:spacing w:val="-5"/>
          <w:lang w:val="mt-MT"/>
        </w:rPr>
        <w:t xml:space="preserve"> </w:t>
      </w:r>
      <w:r w:rsidRPr="00DA3743">
        <w:rPr>
          <w:lang w:val="mt-MT"/>
        </w:rPr>
        <w:t>jew</w:t>
      </w:r>
      <w:r w:rsidRPr="00DA3743">
        <w:rPr>
          <w:spacing w:val="-4"/>
          <w:lang w:val="mt-MT"/>
        </w:rPr>
        <w:t xml:space="preserve"> </w:t>
      </w:r>
      <w:r w:rsidRPr="00DA3743">
        <w:rPr>
          <w:lang w:val="mt-MT"/>
        </w:rPr>
        <w:t>il-</w:t>
      </w:r>
      <w:r w:rsidRPr="00DA3743">
        <w:rPr>
          <w:spacing w:val="-2"/>
          <w:lang w:val="mt-MT"/>
        </w:rPr>
        <w:t>gerżuma.</w:t>
      </w:r>
    </w:p>
    <w:p w14:paraId="7370E3A2" w14:textId="313DDD0E" w:rsidR="00D31514" w:rsidRPr="00DA3743" w:rsidRDefault="00D31514" w:rsidP="006902F7">
      <w:pPr>
        <w:numPr>
          <w:ilvl w:val="1"/>
          <w:numId w:val="87"/>
        </w:numPr>
        <w:suppressAutoHyphens/>
        <w:ind w:left="567" w:hanging="567"/>
      </w:pPr>
      <w:r w:rsidRPr="00DA3743">
        <w:t>Sinjali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reazzjoni</w:t>
      </w:r>
      <w:r w:rsidRPr="00DA3743">
        <w:rPr>
          <w:spacing w:val="-3"/>
        </w:rPr>
        <w:t xml:space="preserve"> </w:t>
      </w:r>
      <w:r w:rsidRPr="00DA3743">
        <w:t>allerġika</w:t>
      </w:r>
      <w:r w:rsidRPr="00DA3743">
        <w:rPr>
          <w:spacing w:val="-3"/>
        </w:rPr>
        <w:t xml:space="preserve"> </w:t>
      </w:r>
      <w:r w:rsidRPr="00DA3743">
        <w:t>jinkludu</w:t>
      </w:r>
      <w:r w:rsidRPr="00DA3743">
        <w:rPr>
          <w:spacing w:val="-3"/>
        </w:rPr>
        <w:t xml:space="preserve"> </w:t>
      </w:r>
      <w:r w:rsidRPr="00DA3743">
        <w:t>raxx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urtikarja</w:t>
      </w:r>
      <w:r w:rsidRPr="00DA3743">
        <w:rPr>
          <w:spacing w:val="-3"/>
        </w:rPr>
        <w:t xml:space="preserve"> </w:t>
      </w:r>
      <w:r w:rsidRPr="00DA3743">
        <w:t>(dawn</w:t>
      </w:r>
      <w:r w:rsidRPr="00DA3743">
        <w:rPr>
          <w:spacing w:val="-3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jaffettwaw sa persuna waħda minn kull 100).</w:t>
      </w:r>
    </w:p>
    <w:p w14:paraId="4CD9A64D" w14:textId="77777777" w:rsidR="00D31514" w:rsidRPr="00DA3743" w:rsidRDefault="00D31514" w:rsidP="006902F7">
      <w:pPr>
        <w:suppressAutoHyphens/>
        <w:rPr>
          <w:bCs/>
        </w:rPr>
      </w:pPr>
    </w:p>
    <w:p w14:paraId="7361BC44" w14:textId="110B3B14" w:rsidR="00D31514" w:rsidRPr="00DA3743" w:rsidRDefault="00D31514" w:rsidP="006902F7">
      <w:pPr>
        <w:suppressAutoHyphens/>
        <w:rPr>
          <w:b/>
        </w:rPr>
      </w:pPr>
      <w:r w:rsidRPr="00DA3743">
        <w:rPr>
          <w:b/>
        </w:rPr>
        <w:t>F’każijiet rari, ġew irrappuratati reazzjonijiet allerġiċi fil-pulmun u infjammazzjoni filpulmun</w:t>
      </w:r>
      <w:r w:rsidR="008C2148" w:rsidRPr="00DA3743">
        <w:rPr>
          <w:b/>
        </w:rPr>
        <w:t xml:space="preserve"> </w:t>
      </w:r>
      <w:r w:rsidRPr="00DA3743">
        <w:rPr>
          <w:b/>
        </w:rPr>
        <w:t>f’pazjenti li jirċievu ustekinumab. Għid lit-tabib tiegħek minnufih jekk tiżviluppa sintomi bħal sogħla, qtugħ ta’ nifs, u deni.</w:t>
      </w:r>
    </w:p>
    <w:p w14:paraId="07806562" w14:textId="77777777" w:rsidR="00D31514" w:rsidRPr="00DA3743" w:rsidRDefault="00D31514" w:rsidP="006902F7">
      <w:pPr>
        <w:suppressAutoHyphens/>
        <w:rPr>
          <w:bCs/>
        </w:rPr>
      </w:pPr>
    </w:p>
    <w:p w14:paraId="63BE0AA2" w14:textId="77777777" w:rsidR="00D31514" w:rsidRPr="00DA3743" w:rsidRDefault="00D31514" w:rsidP="006902F7">
      <w:pPr>
        <w:suppressAutoHyphens/>
        <w:rPr>
          <w:bCs/>
        </w:rPr>
      </w:pPr>
      <w:r w:rsidRPr="00DA3743">
        <w:rPr>
          <w:bCs/>
        </w:rPr>
        <w:t>Jekk għandek reazzjoni allerġika serja, it-tabib tiegħek jista’ jiddeċiedi li m’għandekx terġa’</w:t>
      </w:r>
    </w:p>
    <w:p w14:paraId="0CAAE53C" w14:textId="4E9FCFA8" w:rsidR="00D31514" w:rsidRPr="00DA3743" w:rsidRDefault="00D31514" w:rsidP="006902F7">
      <w:pPr>
        <w:suppressAutoHyphens/>
        <w:rPr>
          <w:bCs/>
        </w:rPr>
      </w:pPr>
      <w:r w:rsidRPr="00DA3743">
        <w:rPr>
          <w:bCs/>
        </w:rPr>
        <w:t xml:space="preserve">tuża </w:t>
      </w:r>
      <w:r w:rsidR="00332AF3" w:rsidRPr="00DA3743">
        <w:rPr>
          <w:bCs/>
        </w:rPr>
        <w:t>WEZENLA</w:t>
      </w:r>
      <w:r w:rsidRPr="00DA3743">
        <w:rPr>
          <w:bCs/>
        </w:rPr>
        <w:t>.</w:t>
      </w:r>
    </w:p>
    <w:p w14:paraId="1328F65B" w14:textId="77777777" w:rsidR="00D31514" w:rsidRPr="00DA3743" w:rsidRDefault="00D31514" w:rsidP="006902F7">
      <w:pPr>
        <w:suppressAutoHyphens/>
      </w:pPr>
    </w:p>
    <w:p w14:paraId="257FC672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Infezzjonijiet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–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dawn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jistgħu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jeħtieġu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kura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urġenti.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Għid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lit-tabib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tiegħek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immedjatament jekk tosserva xi wieħed mis-sinjali li ġejjin.</w:t>
      </w:r>
    </w:p>
    <w:p w14:paraId="31ECBE89" w14:textId="4A5F1335" w:rsidR="00D31514" w:rsidRPr="00DA3743" w:rsidRDefault="00D31514" w:rsidP="006902F7">
      <w:pPr>
        <w:numPr>
          <w:ilvl w:val="1"/>
          <w:numId w:val="88"/>
        </w:numPr>
        <w:suppressAutoHyphens/>
        <w:ind w:left="567" w:hanging="567"/>
      </w:pP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fl-imnifsejn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l-griżmejn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riħ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huma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(jistgħu</w:t>
      </w:r>
      <w:r w:rsidRPr="00DA3743">
        <w:rPr>
          <w:spacing w:val="-3"/>
        </w:rPr>
        <w:t xml:space="preserve"> </w:t>
      </w:r>
      <w:r w:rsidRPr="00DA3743">
        <w:t>jaffettwaw</w:t>
      </w:r>
      <w:r w:rsidRPr="00DA3743">
        <w:rPr>
          <w:spacing w:val="-3"/>
        </w:rPr>
        <w:t xml:space="preserve"> </w:t>
      </w:r>
      <w:r w:rsidRPr="00DA3743">
        <w:t>sa persuna waħda minn kull 10)</w:t>
      </w:r>
    </w:p>
    <w:p w14:paraId="62564D4F" w14:textId="3C70C726" w:rsidR="00D31514" w:rsidRPr="00DA3743" w:rsidRDefault="00D31514" w:rsidP="006902F7">
      <w:pPr>
        <w:numPr>
          <w:ilvl w:val="1"/>
          <w:numId w:val="88"/>
        </w:numPr>
        <w:suppressAutoHyphens/>
        <w:ind w:left="567" w:hanging="567"/>
      </w:pP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fis-sider</w:t>
      </w:r>
      <w:r w:rsidRPr="00DA3743">
        <w:rPr>
          <w:spacing w:val="-4"/>
        </w:rPr>
        <w:t xml:space="preserve"> </w:t>
      </w:r>
      <w:r w:rsidRPr="00DA3743">
        <w:t>mhumiex</w:t>
      </w:r>
      <w:r w:rsidRPr="00DA3743">
        <w:rPr>
          <w:spacing w:val="-4"/>
        </w:rPr>
        <w:t xml:space="preserve"> </w:t>
      </w:r>
      <w:r w:rsidRPr="00DA3743">
        <w:t>komuni</w:t>
      </w:r>
      <w:r w:rsidRPr="00DA3743">
        <w:rPr>
          <w:spacing w:val="-4"/>
        </w:rPr>
        <w:t xml:space="preserve"> </w:t>
      </w:r>
      <w:r w:rsidRPr="00DA3743">
        <w:t>(jistgħu</w:t>
      </w:r>
      <w:r w:rsidRPr="00DA3743">
        <w:rPr>
          <w:spacing w:val="-4"/>
        </w:rPr>
        <w:t xml:space="preserve"> </w:t>
      </w:r>
      <w:r w:rsidRPr="00DA3743">
        <w:t>jaffettwaw</w:t>
      </w:r>
      <w:r w:rsidRPr="00DA3743">
        <w:rPr>
          <w:spacing w:val="-4"/>
        </w:rPr>
        <w:t xml:space="preserve"> </w:t>
      </w:r>
      <w:r w:rsidRPr="00DA3743">
        <w:t>sa</w:t>
      </w:r>
      <w:r w:rsidRPr="00DA3743">
        <w:rPr>
          <w:spacing w:val="-4"/>
        </w:rPr>
        <w:t xml:space="preserve"> </w:t>
      </w:r>
      <w:r w:rsidRPr="00DA3743">
        <w:t>persuna</w:t>
      </w:r>
      <w:r w:rsidRPr="00DA3743">
        <w:rPr>
          <w:spacing w:val="-4"/>
        </w:rPr>
        <w:t xml:space="preserve"> </w:t>
      </w:r>
      <w:r w:rsidRPr="00DA3743">
        <w:t>waħda</w:t>
      </w:r>
      <w:r w:rsidRPr="00DA3743">
        <w:rPr>
          <w:spacing w:val="-4"/>
        </w:rPr>
        <w:t xml:space="preserve"> </w:t>
      </w:r>
      <w:r w:rsidRPr="00DA3743">
        <w:t>minn</w:t>
      </w:r>
      <w:r w:rsidRPr="00DA3743">
        <w:rPr>
          <w:spacing w:val="-4"/>
        </w:rPr>
        <w:t xml:space="preserve"> </w:t>
      </w:r>
      <w:r w:rsidRPr="00DA3743">
        <w:t xml:space="preserve">kull </w:t>
      </w:r>
      <w:r w:rsidRPr="00DA3743">
        <w:rPr>
          <w:spacing w:val="-4"/>
        </w:rPr>
        <w:t>100)</w:t>
      </w:r>
    </w:p>
    <w:p w14:paraId="23E0AABD" w14:textId="4D94D00D" w:rsidR="00D31514" w:rsidRPr="00DA3743" w:rsidRDefault="00D31514" w:rsidP="006902F7">
      <w:pPr>
        <w:numPr>
          <w:ilvl w:val="1"/>
          <w:numId w:val="88"/>
        </w:numPr>
        <w:suppressAutoHyphens/>
        <w:ind w:left="567" w:hanging="567"/>
      </w:pPr>
      <w:r w:rsidRPr="00DA3743">
        <w:t>Infjammazzjoni</w:t>
      </w:r>
      <w:r w:rsidRPr="00DA3743">
        <w:rPr>
          <w:spacing w:val="-4"/>
        </w:rPr>
        <w:t xml:space="preserve"> </w:t>
      </w:r>
      <w:r w:rsidRPr="00DA3743">
        <w:t>tat-tessut</w:t>
      </w:r>
      <w:r w:rsidRPr="00DA3743">
        <w:rPr>
          <w:spacing w:val="-3"/>
        </w:rPr>
        <w:t xml:space="preserve"> </w:t>
      </w:r>
      <w:r w:rsidRPr="00DA3743">
        <w:t>taħt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4"/>
        </w:rPr>
        <w:t xml:space="preserve"> </w:t>
      </w:r>
      <w:r w:rsidRPr="00DA3743">
        <w:t>(‘ċellulite’)</w:t>
      </w:r>
      <w:r w:rsidRPr="00DA3743">
        <w:rPr>
          <w:spacing w:val="-4"/>
        </w:rPr>
        <w:t xml:space="preserve"> </w:t>
      </w:r>
      <w:r w:rsidRPr="00DA3743">
        <w:t>mhijiex</w:t>
      </w:r>
      <w:r w:rsidRPr="00DA3743">
        <w:rPr>
          <w:spacing w:val="-4"/>
        </w:rPr>
        <w:t xml:space="preserve"> </w:t>
      </w:r>
      <w:r w:rsidRPr="00DA3743">
        <w:t>komuni</w:t>
      </w:r>
      <w:r w:rsidRPr="00DA3743">
        <w:rPr>
          <w:spacing w:val="-4"/>
        </w:rPr>
        <w:t xml:space="preserve"> </w:t>
      </w:r>
      <w:r w:rsidRPr="00DA3743">
        <w:t>(tista’</w:t>
      </w:r>
      <w:r w:rsidRPr="00DA3743">
        <w:rPr>
          <w:spacing w:val="-4"/>
        </w:rPr>
        <w:t xml:space="preserve"> </w:t>
      </w:r>
      <w:r w:rsidRPr="00DA3743">
        <w:t>taffettwa</w:t>
      </w:r>
      <w:r w:rsidRPr="00DA3743">
        <w:rPr>
          <w:spacing w:val="-4"/>
        </w:rPr>
        <w:t xml:space="preserve"> </w:t>
      </w:r>
      <w:r w:rsidRPr="00DA3743">
        <w:t>sa persuna waħda minn kull 100)</w:t>
      </w:r>
    </w:p>
    <w:p w14:paraId="7D02E2BB" w14:textId="60FE54FE" w:rsidR="00D31514" w:rsidRPr="00DA3743" w:rsidRDefault="00D31514" w:rsidP="006902F7">
      <w:pPr>
        <w:numPr>
          <w:ilvl w:val="1"/>
          <w:numId w:val="88"/>
        </w:numPr>
        <w:suppressAutoHyphens/>
        <w:ind w:left="567" w:hanging="567"/>
      </w:pPr>
      <w:r w:rsidRPr="00DA3743">
        <w:lastRenderedPageBreak/>
        <w:t>Ħruq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Sant’Antnin</w:t>
      </w:r>
      <w:r w:rsidRPr="00DA3743">
        <w:rPr>
          <w:spacing w:val="-3"/>
        </w:rPr>
        <w:t xml:space="preserve"> </w:t>
      </w:r>
      <w:r w:rsidRPr="00DA3743">
        <w:t>(tip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raxx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jweġġa’</w:t>
      </w:r>
      <w:r w:rsidRPr="00DA3743">
        <w:rPr>
          <w:spacing w:val="-3"/>
        </w:rPr>
        <w:t xml:space="preserve"> </w:t>
      </w:r>
      <w:r w:rsidRPr="00DA3743">
        <w:t>bl-infafet)</w:t>
      </w:r>
      <w:r w:rsidRPr="00DA3743">
        <w:rPr>
          <w:spacing w:val="-3"/>
        </w:rPr>
        <w:t xml:space="preserve"> </w:t>
      </w:r>
      <w:r w:rsidRPr="00DA3743">
        <w:t>mhuwiex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(jista’</w:t>
      </w:r>
      <w:r w:rsidRPr="00DA3743">
        <w:rPr>
          <w:spacing w:val="-3"/>
        </w:rPr>
        <w:t xml:space="preserve"> </w:t>
      </w:r>
      <w:r w:rsidRPr="00DA3743">
        <w:t>jaffettwa sa persuna waħda minn kull 100 persuna)</w:t>
      </w:r>
    </w:p>
    <w:p w14:paraId="72C12A79" w14:textId="77777777" w:rsidR="00D31514" w:rsidRPr="00DA3743" w:rsidRDefault="00D31514" w:rsidP="006902F7">
      <w:pPr>
        <w:suppressAutoHyphens/>
      </w:pPr>
    </w:p>
    <w:p w14:paraId="77875E9D" w14:textId="469081C7" w:rsidR="00D31514" w:rsidRPr="00DA3743" w:rsidRDefault="00332AF3" w:rsidP="006902F7">
      <w:pPr>
        <w:suppressAutoHyphens/>
      </w:pPr>
      <w:r w:rsidRPr="00DA3743">
        <w:t>WEZENLA</w:t>
      </w:r>
      <w:r w:rsidR="00D31514" w:rsidRPr="00DA3743">
        <w:t xml:space="preserve"> jista’ jġiegħlek tkun inqas kapaċi tikkumbatti infezzjonijiet. Xi wħud mill-infezzjonijiet jistgħu jsiru serji u jistgħu jinkludu infezzjonijiet minn viruses, moffa, batterja (li tinkludi tuberkulożi), jew parassiti, ikluż infezzjonijiet li jistgħu jseħħu prinċipalment f’persuni li għandhom</w:t>
      </w:r>
      <w:r w:rsidR="00D31514" w:rsidRPr="00DA3743">
        <w:rPr>
          <w:spacing w:val="-5"/>
        </w:rPr>
        <w:t xml:space="preserve"> </w:t>
      </w:r>
      <w:r w:rsidR="00D31514" w:rsidRPr="00DA3743">
        <w:t>sistema</w:t>
      </w:r>
      <w:r w:rsidR="00D31514" w:rsidRPr="00DA3743">
        <w:rPr>
          <w:spacing w:val="-5"/>
        </w:rPr>
        <w:t xml:space="preserve"> </w:t>
      </w:r>
      <w:r w:rsidR="00D31514" w:rsidRPr="00DA3743">
        <w:t>immuni</w:t>
      </w:r>
      <w:r w:rsidR="00D31514" w:rsidRPr="00DA3743">
        <w:rPr>
          <w:spacing w:val="-5"/>
        </w:rPr>
        <w:t xml:space="preserve"> </w:t>
      </w:r>
      <w:r w:rsidR="00D31514" w:rsidRPr="00DA3743">
        <w:t>mdgħajfa</w:t>
      </w:r>
      <w:r w:rsidR="00D31514" w:rsidRPr="00DA3743">
        <w:rPr>
          <w:spacing w:val="-5"/>
        </w:rPr>
        <w:t xml:space="preserve"> </w:t>
      </w:r>
      <w:r w:rsidR="00D31514" w:rsidRPr="00DA3743">
        <w:t>(infezzjonijiet</w:t>
      </w:r>
      <w:r w:rsidR="00D31514" w:rsidRPr="00DA3743">
        <w:rPr>
          <w:spacing w:val="-5"/>
        </w:rPr>
        <w:t xml:space="preserve"> </w:t>
      </w:r>
      <w:r w:rsidR="00D31514" w:rsidRPr="00DA3743">
        <w:t>opportunistiċi).</w:t>
      </w:r>
      <w:r w:rsidR="00D31514" w:rsidRPr="00DA3743">
        <w:rPr>
          <w:spacing w:val="-4"/>
        </w:rPr>
        <w:t xml:space="preserve"> </w:t>
      </w:r>
      <w:r w:rsidR="00D31514" w:rsidRPr="00DA3743">
        <w:t>Infezzjonijiet</w:t>
      </w:r>
      <w:r w:rsidR="00D31514" w:rsidRPr="00DA3743">
        <w:rPr>
          <w:spacing w:val="-5"/>
        </w:rPr>
        <w:t xml:space="preserve"> </w:t>
      </w:r>
      <w:r w:rsidR="00D31514" w:rsidRPr="00DA3743">
        <w:t>opportunistiċi tal-moħħ (enċefalite, meninġite), tal-pulmun u tal-għajn ġew irrappurtati f’pazjenti li kienu qed jirċievu trattament b’ustekinumab.</w:t>
      </w:r>
    </w:p>
    <w:p w14:paraId="1F459437" w14:textId="77777777" w:rsidR="00D31514" w:rsidRPr="00DA3743" w:rsidRDefault="00D31514" w:rsidP="006902F7">
      <w:pPr>
        <w:suppressAutoHyphens/>
      </w:pPr>
    </w:p>
    <w:p w14:paraId="4B53BA1A" w14:textId="23821DE6" w:rsidR="00D31514" w:rsidRPr="00DA3743" w:rsidRDefault="00D31514" w:rsidP="006902F7">
      <w:pPr>
        <w:keepNext/>
        <w:suppressAutoHyphens/>
      </w:pPr>
      <w:r w:rsidRPr="00DA3743">
        <w:t>Għandek</w:t>
      </w:r>
      <w:r w:rsidRPr="00DA3743">
        <w:rPr>
          <w:spacing w:val="-8"/>
        </w:rPr>
        <w:t xml:space="preserve"> </w:t>
      </w:r>
      <w:r w:rsidRPr="00DA3743">
        <w:t>toqgħod</w:t>
      </w:r>
      <w:r w:rsidRPr="00DA3743">
        <w:rPr>
          <w:spacing w:val="-5"/>
        </w:rPr>
        <w:t xml:space="preserve"> </w:t>
      </w:r>
      <w:r w:rsidRPr="00DA3743">
        <w:t>attent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sinjali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infezzjoni</w:t>
      </w:r>
      <w:r w:rsidRPr="00DA3743">
        <w:rPr>
          <w:spacing w:val="-5"/>
        </w:rPr>
        <w:t xml:space="preserve"> </w:t>
      </w:r>
      <w:r w:rsidRPr="00DA3743">
        <w:t>waqt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qed</w:t>
      </w:r>
      <w:r w:rsidRPr="00DA3743">
        <w:rPr>
          <w:spacing w:val="-6"/>
        </w:rPr>
        <w:t xml:space="preserve"> </w:t>
      </w:r>
      <w:r w:rsidRPr="00DA3743">
        <w:t>tuża</w:t>
      </w:r>
      <w:r w:rsidRPr="00DA3743">
        <w:rPr>
          <w:spacing w:val="-5"/>
        </w:rPr>
        <w:t xml:space="preserve"> </w:t>
      </w:r>
      <w:r w:rsidR="00332AF3" w:rsidRPr="00DA3743">
        <w:t>WEZENLA</w:t>
      </w:r>
      <w:r w:rsidRPr="00DA3743">
        <w:t>.</w:t>
      </w:r>
      <w:r w:rsidRPr="00DA3743">
        <w:rPr>
          <w:spacing w:val="-5"/>
        </w:rPr>
        <w:t xml:space="preserve"> </w:t>
      </w:r>
      <w:r w:rsidRPr="00DA3743">
        <w:t>Dawn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jinkludu:</w:t>
      </w:r>
    </w:p>
    <w:p w14:paraId="66175328" w14:textId="56562206" w:rsidR="00D31514" w:rsidRPr="00DA3743" w:rsidRDefault="00D31514" w:rsidP="006902F7">
      <w:pPr>
        <w:numPr>
          <w:ilvl w:val="1"/>
          <w:numId w:val="89"/>
        </w:numPr>
        <w:suppressAutoHyphens/>
        <w:ind w:left="567" w:hanging="567"/>
      </w:pPr>
      <w:r w:rsidRPr="00DA3743">
        <w:t>deni,</w:t>
      </w:r>
      <w:r w:rsidRPr="00DA3743">
        <w:rPr>
          <w:spacing w:val="-7"/>
        </w:rPr>
        <w:t xml:space="preserve"> </w:t>
      </w:r>
      <w:r w:rsidRPr="00DA3743">
        <w:t>sintomi</w:t>
      </w:r>
      <w:r w:rsidRPr="00DA3743">
        <w:rPr>
          <w:spacing w:val="-7"/>
        </w:rPr>
        <w:t xml:space="preserve"> </w:t>
      </w:r>
      <w:r w:rsidRPr="00DA3743">
        <w:t>jixbhu</w:t>
      </w:r>
      <w:r w:rsidRPr="00DA3743">
        <w:rPr>
          <w:spacing w:val="-7"/>
        </w:rPr>
        <w:t xml:space="preserve"> </w:t>
      </w:r>
      <w:r w:rsidRPr="00DA3743">
        <w:t>l-influwenza,</w:t>
      </w:r>
      <w:r w:rsidRPr="00DA3743">
        <w:rPr>
          <w:spacing w:val="-7"/>
        </w:rPr>
        <w:t xml:space="preserve"> </w:t>
      </w:r>
      <w:r w:rsidRPr="00DA3743">
        <w:t>għaraq</w:t>
      </w:r>
      <w:r w:rsidRPr="00DA3743">
        <w:rPr>
          <w:spacing w:val="-5"/>
        </w:rPr>
        <w:t xml:space="preserve"> </w:t>
      </w:r>
      <w:r w:rsidRPr="00DA3743">
        <w:t>matul</w:t>
      </w:r>
      <w:r w:rsidRPr="00DA3743">
        <w:rPr>
          <w:spacing w:val="-6"/>
        </w:rPr>
        <w:t xml:space="preserve"> </w:t>
      </w:r>
      <w:r w:rsidRPr="00DA3743">
        <w:t>il-lejl,</w:t>
      </w:r>
      <w:r w:rsidRPr="00DA3743">
        <w:rPr>
          <w:spacing w:val="-7"/>
        </w:rPr>
        <w:t xml:space="preserve"> </w:t>
      </w:r>
      <w:r w:rsidRPr="00DA3743">
        <w:t>telf</w:t>
      </w:r>
      <w:r w:rsidRPr="00DA3743">
        <w:rPr>
          <w:spacing w:val="-7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rPr>
          <w:spacing w:val="-5"/>
        </w:rPr>
        <w:t>piż</w:t>
      </w:r>
    </w:p>
    <w:p w14:paraId="27DE0BF6" w14:textId="41641D8A" w:rsidR="00D31514" w:rsidRPr="00DA3743" w:rsidRDefault="00D31514" w:rsidP="006902F7">
      <w:pPr>
        <w:numPr>
          <w:ilvl w:val="1"/>
          <w:numId w:val="89"/>
        </w:numPr>
        <w:suppressAutoHyphens/>
        <w:ind w:left="567" w:hanging="567"/>
      </w:pPr>
      <w:r w:rsidRPr="00DA3743">
        <w:t>tħossok</w:t>
      </w:r>
      <w:r w:rsidRPr="00DA3743">
        <w:rPr>
          <w:spacing w:val="-5"/>
        </w:rPr>
        <w:t xml:space="preserve"> </w:t>
      </w:r>
      <w:r w:rsidRPr="00DA3743">
        <w:t>għajjien/a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bi</w:t>
      </w:r>
      <w:r w:rsidRPr="00DA3743">
        <w:rPr>
          <w:spacing w:val="-5"/>
        </w:rPr>
        <w:t xml:space="preserve"> </w:t>
      </w:r>
      <w:r w:rsidRPr="00DA3743">
        <w:t>qtugħ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nifs;</w:t>
      </w:r>
      <w:r w:rsidRPr="00DA3743">
        <w:rPr>
          <w:spacing w:val="-5"/>
        </w:rPr>
        <w:t xml:space="preserve"> </w:t>
      </w:r>
      <w:r w:rsidRPr="00DA3743">
        <w:t>sogħla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persistenti</w:t>
      </w:r>
    </w:p>
    <w:p w14:paraId="0C7D9B76" w14:textId="38CE1D69" w:rsidR="00D31514" w:rsidRPr="00DA3743" w:rsidRDefault="00D31514" w:rsidP="006902F7">
      <w:pPr>
        <w:numPr>
          <w:ilvl w:val="1"/>
          <w:numId w:val="89"/>
        </w:numPr>
        <w:suppressAutoHyphens/>
        <w:ind w:left="567" w:hanging="567"/>
      </w:pPr>
      <w:r w:rsidRPr="00DA3743">
        <w:t>sħana,</w:t>
      </w:r>
      <w:r w:rsidRPr="00DA3743">
        <w:rPr>
          <w:spacing w:val="-8"/>
        </w:rPr>
        <w:t xml:space="preserve"> </w:t>
      </w:r>
      <w:r w:rsidRPr="00DA3743">
        <w:t>ħmura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uġiegħ</w:t>
      </w:r>
      <w:r w:rsidRPr="00DA3743">
        <w:rPr>
          <w:spacing w:val="-5"/>
        </w:rPr>
        <w:t xml:space="preserve"> </w:t>
      </w:r>
      <w:r w:rsidRPr="00DA3743">
        <w:t>fil-ġilda,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raxx</w:t>
      </w:r>
      <w:r w:rsidRPr="00DA3743">
        <w:rPr>
          <w:spacing w:val="-6"/>
        </w:rPr>
        <w:t xml:space="preserve"> </w:t>
      </w:r>
      <w:r w:rsidRPr="00DA3743">
        <w:t>fil-ġilda</w:t>
      </w:r>
      <w:r w:rsidRPr="00DA3743">
        <w:rPr>
          <w:spacing w:val="-4"/>
        </w:rPr>
        <w:t xml:space="preserve"> </w:t>
      </w:r>
      <w:r w:rsidRPr="00DA3743">
        <w:t>b’infafet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uġiegħ</w:t>
      </w:r>
    </w:p>
    <w:p w14:paraId="49C1AF18" w14:textId="564B1CA9" w:rsidR="00D31514" w:rsidRPr="00DA3743" w:rsidRDefault="00D31514" w:rsidP="006902F7">
      <w:pPr>
        <w:numPr>
          <w:ilvl w:val="1"/>
          <w:numId w:val="89"/>
        </w:numPr>
        <w:suppressAutoHyphens/>
        <w:ind w:left="567" w:hanging="567"/>
      </w:pPr>
      <w:r w:rsidRPr="00DA3743">
        <w:t>ħruq</w:t>
      </w:r>
      <w:r w:rsidRPr="00DA3743">
        <w:rPr>
          <w:spacing w:val="-7"/>
        </w:rPr>
        <w:t xml:space="preserve"> </w:t>
      </w:r>
      <w:r w:rsidRPr="00DA3743">
        <w:t>meta</w:t>
      </w:r>
      <w:r w:rsidRPr="00DA3743">
        <w:rPr>
          <w:spacing w:val="-6"/>
        </w:rPr>
        <w:t xml:space="preserve"> </w:t>
      </w:r>
      <w:r w:rsidRPr="00DA3743">
        <w:t>tgħaddi</w:t>
      </w:r>
      <w:r w:rsidRPr="00DA3743">
        <w:rPr>
          <w:spacing w:val="-6"/>
        </w:rPr>
        <w:t xml:space="preserve"> </w:t>
      </w:r>
      <w:r w:rsidRPr="00DA3743">
        <w:t>l-</w:t>
      </w:r>
      <w:r w:rsidRPr="00DA3743">
        <w:rPr>
          <w:spacing w:val="-2"/>
        </w:rPr>
        <w:t>awrina</w:t>
      </w:r>
    </w:p>
    <w:p w14:paraId="26671286" w14:textId="1A975F3B" w:rsidR="00D31514" w:rsidRPr="00DA3743" w:rsidRDefault="00D31514" w:rsidP="006902F7">
      <w:pPr>
        <w:numPr>
          <w:ilvl w:val="1"/>
          <w:numId w:val="89"/>
        </w:numPr>
        <w:suppressAutoHyphens/>
        <w:ind w:left="567" w:hanging="567"/>
      </w:pPr>
      <w:r w:rsidRPr="00DA3743">
        <w:rPr>
          <w:spacing w:val="-2"/>
        </w:rPr>
        <w:t>dijarea.</w:t>
      </w:r>
    </w:p>
    <w:p w14:paraId="5B3E5A3F" w14:textId="3C2D1A20" w:rsidR="00D31514" w:rsidRPr="00DA3743" w:rsidRDefault="00D31514" w:rsidP="004262F5">
      <w:pPr>
        <w:keepNext/>
        <w:numPr>
          <w:ilvl w:val="1"/>
          <w:numId w:val="89"/>
        </w:numPr>
        <w:suppressAutoHyphens/>
        <w:ind w:left="567" w:hanging="567"/>
      </w:pPr>
      <w:r w:rsidRPr="00DA3743">
        <w:t>disturb</w:t>
      </w:r>
      <w:r w:rsidRPr="00DA3743">
        <w:rPr>
          <w:spacing w:val="-8"/>
        </w:rPr>
        <w:t xml:space="preserve"> </w:t>
      </w:r>
      <w:r w:rsidRPr="00DA3743">
        <w:t>tal-vista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telf</w:t>
      </w:r>
      <w:r w:rsidRPr="00DA3743">
        <w:rPr>
          <w:spacing w:val="-7"/>
        </w:rPr>
        <w:t xml:space="preserve"> </w:t>
      </w:r>
      <w:r w:rsidRPr="00DA3743">
        <w:t>tal-</w:t>
      </w:r>
      <w:r w:rsidRPr="00DA3743">
        <w:rPr>
          <w:spacing w:val="-2"/>
        </w:rPr>
        <w:t>vista.</w:t>
      </w:r>
    </w:p>
    <w:p w14:paraId="02190C3D" w14:textId="2950003D" w:rsidR="00D31514" w:rsidRPr="00DA3743" w:rsidRDefault="00D31514" w:rsidP="004262F5">
      <w:pPr>
        <w:keepNext/>
        <w:numPr>
          <w:ilvl w:val="1"/>
          <w:numId w:val="89"/>
        </w:numPr>
        <w:suppressAutoHyphens/>
        <w:ind w:left="567" w:hanging="567"/>
      </w:pPr>
      <w:r w:rsidRPr="00DA3743">
        <w:t>uġigħ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t>ras,</w:t>
      </w:r>
      <w:r w:rsidRPr="00DA3743">
        <w:rPr>
          <w:spacing w:val="-6"/>
        </w:rPr>
        <w:t xml:space="preserve"> </w:t>
      </w:r>
      <w:r w:rsidRPr="00DA3743">
        <w:t>ebusija</w:t>
      </w:r>
      <w:r w:rsidRPr="00DA3743">
        <w:rPr>
          <w:spacing w:val="-6"/>
        </w:rPr>
        <w:t xml:space="preserve"> </w:t>
      </w:r>
      <w:r w:rsidRPr="00DA3743">
        <w:t>tal-għonq,</w:t>
      </w:r>
      <w:r w:rsidRPr="00DA3743">
        <w:rPr>
          <w:spacing w:val="-6"/>
        </w:rPr>
        <w:t xml:space="preserve"> </w:t>
      </w:r>
      <w:r w:rsidRPr="00DA3743">
        <w:t>sensittività</w:t>
      </w:r>
      <w:r w:rsidRPr="00DA3743">
        <w:rPr>
          <w:spacing w:val="-7"/>
        </w:rPr>
        <w:t xml:space="preserve"> </w:t>
      </w:r>
      <w:r w:rsidRPr="00DA3743">
        <w:t>għad-dawl,</w:t>
      </w:r>
      <w:r w:rsidRPr="00DA3743">
        <w:rPr>
          <w:spacing w:val="-5"/>
        </w:rPr>
        <w:t xml:space="preserve"> </w:t>
      </w:r>
      <w:r w:rsidRPr="00DA3743">
        <w:t>dardir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konfużjoni.</w:t>
      </w:r>
    </w:p>
    <w:p w14:paraId="15F74279" w14:textId="77777777" w:rsidR="00D31514" w:rsidRPr="00DA3743" w:rsidRDefault="00D31514" w:rsidP="006902F7">
      <w:pPr>
        <w:suppressAutoHyphens/>
      </w:pPr>
    </w:p>
    <w:p w14:paraId="49BDEC48" w14:textId="111B71F3" w:rsidR="00D31514" w:rsidRPr="00DA3743" w:rsidRDefault="00D31514" w:rsidP="006902F7">
      <w:pPr>
        <w:suppressAutoHyphens/>
      </w:pPr>
      <w:r w:rsidRPr="00DA3743">
        <w:t>Għid lit-tabib tiegħek immedjatament jekk tosserva xi wieħed minn dawn is-sinjali ta’ infezzjoni. Dawn jistgħu jkunu sinjali ta’ infezzjonijiet bħal infezzjonijiet fis-sider, infezzjonijiet fil-ġilda, ħruq ta’ Sant’Antnin jew infezzjonijiet opportunistiċi li jista’ jkollhom kumplikazzjonijiet serji. Għid lit</w:t>
      </w:r>
      <w:r w:rsidR="008C2148" w:rsidRPr="00DA3743">
        <w:noBreakHyphen/>
      </w:r>
      <w:r w:rsidRPr="00DA3743">
        <w:t xml:space="preserve">tabib tiegħek jekk ikollok xi tip ta’ infezzjoni li ma tkunx trid titlaq jew li terġa tiġi lura. It-tabib tiegħek jista’ jiddeċiedi li m’għandekx tuża </w:t>
      </w:r>
      <w:r w:rsidR="00332AF3" w:rsidRPr="00DA3743">
        <w:t>WEZENLA</w:t>
      </w:r>
      <w:r w:rsidRPr="00DA3743">
        <w:t xml:space="preserve"> qabel ma titlaq</w:t>
      </w:r>
      <w:r w:rsidRPr="00DA3743">
        <w:rPr>
          <w:spacing w:val="-2"/>
        </w:rPr>
        <w:t xml:space="preserve"> </w:t>
      </w:r>
      <w:r w:rsidRPr="00DA3743">
        <w:t>l-infezzjoni.</w:t>
      </w:r>
      <w:r w:rsidRPr="00DA3743">
        <w:rPr>
          <w:spacing w:val="-2"/>
        </w:rPr>
        <w:t xml:space="preserve"> </w:t>
      </w:r>
      <w:r w:rsidRPr="00DA3743">
        <w:t>Għid</w:t>
      </w:r>
      <w:r w:rsidRPr="00DA3743">
        <w:rPr>
          <w:spacing w:val="-4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ikollok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feriti</w:t>
      </w:r>
      <w:r w:rsidRPr="00DA3743">
        <w:rPr>
          <w:spacing w:val="-3"/>
        </w:rPr>
        <w:t xml:space="preserve"> </w:t>
      </w:r>
      <w:r w:rsidRPr="00DA3743">
        <w:t>miftuħin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selħiet,</w:t>
      </w:r>
      <w:r w:rsidRPr="00DA3743">
        <w:rPr>
          <w:spacing w:val="-3"/>
        </w:rPr>
        <w:t xml:space="preserve"> </w:t>
      </w:r>
      <w:r w:rsidRPr="00DA3743">
        <w:t>peress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jistgħu jiġu infettati.</w:t>
      </w:r>
    </w:p>
    <w:p w14:paraId="161E6C36" w14:textId="77777777" w:rsidR="00D31514" w:rsidRPr="00DA3743" w:rsidRDefault="00D31514" w:rsidP="006902F7">
      <w:pPr>
        <w:suppressAutoHyphens/>
      </w:pPr>
    </w:p>
    <w:p w14:paraId="282A163B" w14:textId="1A5180E4" w:rsidR="00D31514" w:rsidRPr="00DA3743" w:rsidRDefault="00D31514" w:rsidP="006902F7">
      <w:pPr>
        <w:suppressAutoHyphens/>
        <w:rPr>
          <w:b/>
          <w:bCs/>
        </w:rPr>
      </w:pPr>
      <w:r w:rsidRPr="00DA3743">
        <w:rPr>
          <w:b/>
          <w:bCs/>
        </w:rPr>
        <w:t>Ġilda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titqaxxar–żieda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fil-ħmura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ġilda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titqaxxar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aktar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fuq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parti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kbira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tal-ġisem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tista’ tkun sintomu ta’ psorijasi eritrodermika jew dermatite fejn il-ġilda taqa’ qxur qxur, li huma kundizzjonijiet serji fil-ġilda. Inti għandek tgħid lit-tabib tiegħek minnufih jekk tinnota xi wieħed minn dawn is-sintomi.</w:t>
      </w:r>
    </w:p>
    <w:p w14:paraId="71A39B44" w14:textId="77777777" w:rsidR="00D31514" w:rsidRPr="00DA3743" w:rsidRDefault="00D31514" w:rsidP="006902F7">
      <w:pPr>
        <w:suppressAutoHyphens/>
        <w:rPr>
          <w:bCs/>
        </w:rPr>
      </w:pPr>
    </w:p>
    <w:p w14:paraId="2C8864A2" w14:textId="77777777" w:rsidR="00D31514" w:rsidRPr="00DA3743" w:rsidRDefault="00D31514" w:rsidP="006902F7">
      <w:pPr>
        <w:suppressAutoHyphens/>
        <w:rPr>
          <w:b/>
          <w:spacing w:val="-4"/>
        </w:rPr>
      </w:pPr>
      <w:r w:rsidRPr="00DA3743">
        <w:rPr>
          <w:b/>
        </w:rPr>
        <w:t>Effetti</w:t>
      </w:r>
      <w:r w:rsidRPr="00DA3743">
        <w:rPr>
          <w:b/>
          <w:spacing w:val="-9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8"/>
        </w:rPr>
        <w:t xml:space="preserve"> </w:t>
      </w:r>
      <w:r w:rsidRPr="00DA3743">
        <w:rPr>
          <w:b/>
          <w:spacing w:val="-4"/>
        </w:rPr>
        <w:t>oħra</w:t>
      </w:r>
    </w:p>
    <w:p w14:paraId="0789681B" w14:textId="77777777" w:rsidR="00D31514" w:rsidRPr="00DA3743" w:rsidRDefault="00D31514" w:rsidP="006902F7">
      <w:pPr>
        <w:suppressAutoHyphens/>
        <w:rPr>
          <w:bCs/>
        </w:rPr>
      </w:pPr>
    </w:p>
    <w:p w14:paraId="3D6B91B3" w14:textId="77777777" w:rsidR="00D31514" w:rsidRPr="00DA3743" w:rsidRDefault="00D31514" w:rsidP="006902F7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8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komuni</w:t>
      </w:r>
      <w:r w:rsidRPr="00DA3743">
        <w:rPr>
          <w:b/>
          <w:spacing w:val="-7"/>
        </w:rPr>
        <w:t xml:space="preserve"> </w:t>
      </w:r>
      <w:r w:rsidRPr="00DA3743">
        <w:t>(jistgħu</w:t>
      </w:r>
      <w:r w:rsidRPr="00DA3743">
        <w:rPr>
          <w:spacing w:val="-5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4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waħda</w:t>
      </w:r>
      <w:r w:rsidRPr="00DA3743">
        <w:rPr>
          <w:spacing w:val="-5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t>10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persuni):</w:t>
      </w:r>
    </w:p>
    <w:p w14:paraId="62C15B37" w14:textId="0521D891" w:rsidR="00D31514" w:rsidRPr="00DA3743" w:rsidRDefault="00D31514" w:rsidP="006902F7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Dijarea</w:t>
      </w:r>
    </w:p>
    <w:p w14:paraId="2ED528FE" w14:textId="7E7DF608" w:rsidR="00D31514" w:rsidRPr="00DA3743" w:rsidRDefault="00D31514" w:rsidP="006902F7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Dardir</w:t>
      </w:r>
    </w:p>
    <w:p w14:paraId="42927436" w14:textId="41549C6C" w:rsidR="00D31514" w:rsidRPr="00DA3743" w:rsidRDefault="00D31514" w:rsidP="006902F7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Rimettar</w:t>
      </w:r>
    </w:p>
    <w:p w14:paraId="07811097" w14:textId="6601BD77" w:rsidR="00D31514" w:rsidRPr="00DA3743" w:rsidRDefault="00D31514" w:rsidP="006902F7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Għeja</w:t>
      </w:r>
    </w:p>
    <w:p w14:paraId="7D662394" w14:textId="6BCE5D16" w:rsidR="00D31514" w:rsidRPr="00DA3743" w:rsidRDefault="00D31514" w:rsidP="006902F7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Sturdament</w:t>
      </w:r>
    </w:p>
    <w:p w14:paraId="526FE3D8" w14:textId="66D6138B" w:rsidR="00D31514" w:rsidRPr="00DA3743" w:rsidRDefault="00D31514" w:rsidP="006902F7">
      <w:pPr>
        <w:numPr>
          <w:ilvl w:val="1"/>
          <w:numId w:val="90"/>
        </w:numPr>
        <w:suppressAutoHyphens/>
        <w:ind w:left="567" w:hanging="567"/>
      </w:pPr>
      <w:r w:rsidRPr="00DA3743">
        <w:t>Uġigħ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rPr>
          <w:spacing w:val="-5"/>
        </w:rPr>
        <w:t>ras</w:t>
      </w:r>
    </w:p>
    <w:p w14:paraId="2984B1B5" w14:textId="3DB8B3C2" w:rsidR="00D31514" w:rsidRPr="00DA3743" w:rsidRDefault="00D31514" w:rsidP="006902F7">
      <w:pPr>
        <w:numPr>
          <w:ilvl w:val="1"/>
          <w:numId w:val="90"/>
        </w:numPr>
        <w:suppressAutoHyphens/>
        <w:ind w:left="567" w:hanging="567"/>
      </w:pPr>
      <w:r w:rsidRPr="00DA3743">
        <w:t>Ħakk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(‘pruritus’)</w:t>
      </w:r>
    </w:p>
    <w:p w14:paraId="62A2373B" w14:textId="71D4E168" w:rsidR="00D31514" w:rsidRPr="00DA3743" w:rsidRDefault="00D31514" w:rsidP="006902F7">
      <w:pPr>
        <w:numPr>
          <w:ilvl w:val="1"/>
          <w:numId w:val="90"/>
        </w:numPr>
        <w:suppressAutoHyphens/>
        <w:ind w:left="567" w:hanging="567"/>
      </w:pPr>
      <w:r w:rsidRPr="00DA3743">
        <w:t>Uġigħ</w:t>
      </w:r>
      <w:r w:rsidRPr="00DA3743">
        <w:rPr>
          <w:spacing w:val="-8"/>
        </w:rPr>
        <w:t xml:space="preserve"> </w:t>
      </w:r>
      <w:r w:rsidRPr="00DA3743">
        <w:t>f’dahrek,</w:t>
      </w:r>
      <w:r w:rsidRPr="00DA3743">
        <w:rPr>
          <w:spacing w:val="-8"/>
        </w:rPr>
        <w:t xml:space="preserve"> </w:t>
      </w:r>
      <w:r w:rsidRPr="00DA3743">
        <w:t>il-muskoli</w:t>
      </w:r>
      <w:r w:rsidRPr="00DA3743">
        <w:rPr>
          <w:spacing w:val="-8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fl-</w:t>
      </w:r>
      <w:r w:rsidRPr="00DA3743">
        <w:rPr>
          <w:spacing w:val="-2"/>
        </w:rPr>
        <w:t>għekiesi</w:t>
      </w:r>
    </w:p>
    <w:p w14:paraId="042DC168" w14:textId="0ED83B03" w:rsidR="00D31514" w:rsidRPr="00DA3743" w:rsidRDefault="00D31514" w:rsidP="006902F7">
      <w:pPr>
        <w:numPr>
          <w:ilvl w:val="1"/>
          <w:numId w:val="90"/>
        </w:numPr>
        <w:suppressAutoHyphens/>
        <w:ind w:left="567" w:hanging="567"/>
      </w:pPr>
      <w:r w:rsidRPr="00DA3743">
        <w:t>Uġigħ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rPr>
          <w:spacing w:val="-2"/>
        </w:rPr>
        <w:t>griżmejn</w:t>
      </w:r>
    </w:p>
    <w:p w14:paraId="6A6166A1" w14:textId="185C88AE" w:rsidR="00D31514" w:rsidRPr="00DA3743" w:rsidRDefault="00D31514" w:rsidP="006902F7">
      <w:pPr>
        <w:numPr>
          <w:ilvl w:val="1"/>
          <w:numId w:val="90"/>
        </w:numPr>
        <w:suppressAutoHyphens/>
        <w:ind w:left="567" w:hanging="567"/>
      </w:pPr>
      <w:r w:rsidRPr="00DA3743">
        <w:t>Ħmura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wġigħ</w:t>
      </w:r>
      <w:r w:rsidRPr="00DA3743">
        <w:rPr>
          <w:spacing w:val="-5"/>
        </w:rPr>
        <w:t xml:space="preserve"> </w:t>
      </w:r>
      <w:r w:rsidRPr="00DA3743">
        <w:t>fejn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ingħatat</w:t>
      </w:r>
      <w:r w:rsidRPr="00DA3743">
        <w:rPr>
          <w:spacing w:val="-5"/>
        </w:rPr>
        <w:t xml:space="preserve"> </w:t>
      </w:r>
      <w:r w:rsidRPr="00DA3743">
        <w:t>l-</w:t>
      </w:r>
      <w:r w:rsidRPr="00DA3743">
        <w:rPr>
          <w:spacing w:val="-2"/>
        </w:rPr>
        <w:t>injezzjoni</w:t>
      </w:r>
    </w:p>
    <w:p w14:paraId="35AB2301" w14:textId="30F44398" w:rsidR="00D31514" w:rsidRPr="00DA3743" w:rsidRDefault="00D31514" w:rsidP="006902F7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Infezzjoni</w:t>
      </w:r>
      <w:r w:rsidRPr="00DA3743">
        <w:rPr>
          <w:spacing w:val="12"/>
        </w:rPr>
        <w:t xml:space="preserve"> </w:t>
      </w:r>
      <w:r w:rsidRPr="00DA3743">
        <w:rPr>
          <w:spacing w:val="-2"/>
        </w:rPr>
        <w:t>fis-sinus</w:t>
      </w:r>
    </w:p>
    <w:p w14:paraId="016AA227" w14:textId="77777777" w:rsidR="00D31514" w:rsidRPr="00DA3743" w:rsidRDefault="00D31514" w:rsidP="006902F7">
      <w:pPr>
        <w:suppressAutoHyphens/>
        <w:rPr>
          <w:bCs/>
        </w:rPr>
      </w:pPr>
    </w:p>
    <w:p w14:paraId="72DB5BE6" w14:textId="77777777" w:rsidR="00D31514" w:rsidRPr="00DA3743" w:rsidRDefault="00D31514" w:rsidP="006902F7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skondarji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mhux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komuni</w:t>
      </w:r>
      <w:r w:rsidRPr="00DA3743">
        <w:rPr>
          <w:b/>
          <w:spacing w:val="-9"/>
        </w:rPr>
        <w:t xml:space="preserve"> </w:t>
      </w:r>
      <w:r w:rsidRPr="00DA3743">
        <w:t>(jistgħu</w:t>
      </w:r>
      <w:r w:rsidRPr="00DA3743">
        <w:rPr>
          <w:spacing w:val="-6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waħda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6"/>
        </w:rPr>
        <w:t xml:space="preserve"> </w:t>
      </w:r>
      <w:r w:rsidRPr="00DA3743">
        <w:t>100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persuna):</w:t>
      </w:r>
    </w:p>
    <w:p w14:paraId="64618D6D" w14:textId="4687D6C8" w:rsidR="00D31514" w:rsidRPr="00DA3743" w:rsidRDefault="00D31514" w:rsidP="006902F7">
      <w:pPr>
        <w:numPr>
          <w:ilvl w:val="1"/>
          <w:numId w:val="91"/>
        </w:numPr>
        <w:suppressAutoHyphens/>
        <w:ind w:left="567" w:hanging="567"/>
      </w:pPr>
      <w:r w:rsidRPr="00DA3743">
        <w:rPr>
          <w:spacing w:val="-2"/>
        </w:rPr>
        <w:t>Infezzjonijiet</w:t>
      </w:r>
      <w:r w:rsidRPr="00DA3743">
        <w:rPr>
          <w:spacing w:val="15"/>
        </w:rPr>
        <w:t xml:space="preserve"> </w:t>
      </w:r>
      <w:r w:rsidRPr="00DA3743">
        <w:rPr>
          <w:spacing w:val="-2"/>
        </w:rPr>
        <w:t>fis-snien</w:t>
      </w:r>
    </w:p>
    <w:p w14:paraId="0D7B722E" w14:textId="64479F2E" w:rsidR="00D31514" w:rsidRPr="00DA3743" w:rsidRDefault="00D31514" w:rsidP="006902F7">
      <w:pPr>
        <w:numPr>
          <w:ilvl w:val="1"/>
          <w:numId w:val="91"/>
        </w:numPr>
        <w:suppressAutoHyphens/>
        <w:ind w:left="567" w:hanging="567"/>
      </w:pPr>
      <w:r w:rsidRPr="00DA3743">
        <w:t>Infezzjoni</w:t>
      </w:r>
      <w:r w:rsidRPr="00DA3743">
        <w:rPr>
          <w:spacing w:val="-13"/>
        </w:rPr>
        <w:t xml:space="preserve"> </w:t>
      </w:r>
      <w:r w:rsidRPr="00DA3743">
        <w:t>fil-vaġina</w:t>
      </w:r>
      <w:r w:rsidRPr="00DA3743">
        <w:rPr>
          <w:spacing w:val="-11"/>
        </w:rPr>
        <w:t xml:space="preserve"> </w:t>
      </w:r>
      <w:r w:rsidRPr="00DA3743">
        <w:t>kkawżata</w:t>
      </w:r>
      <w:r w:rsidRPr="00DA3743">
        <w:rPr>
          <w:spacing w:val="-11"/>
        </w:rPr>
        <w:t xml:space="preserve"> </w:t>
      </w:r>
      <w:r w:rsidRPr="00DA3743">
        <w:t>mill-</w:t>
      </w:r>
      <w:r w:rsidRPr="00DA3743">
        <w:rPr>
          <w:spacing w:val="-2"/>
        </w:rPr>
        <w:t>moffa</w:t>
      </w:r>
    </w:p>
    <w:p w14:paraId="53D8118C" w14:textId="2AB29076" w:rsidR="00D31514" w:rsidRPr="00DA3743" w:rsidRDefault="00D31514" w:rsidP="006902F7">
      <w:pPr>
        <w:numPr>
          <w:ilvl w:val="1"/>
          <w:numId w:val="91"/>
        </w:numPr>
        <w:suppressAutoHyphens/>
        <w:ind w:left="567" w:hanging="567"/>
      </w:pPr>
      <w:r w:rsidRPr="00DA3743">
        <w:rPr>
          <w:spacing w:val="-2"/>
        </w:rPr>
        <w:t>Dipressjoni</w:t>
      </w:r>
    </w:p>
    <w:p w14:paraId="2326029A" w14:textId="1F5CD629" w:rsidR="00D31514" w:rsidRPr="00DA3743" w:rsidRDefault="00D31514" w:rsidP="006902F7">
      <w:pPr>
        <w:numPr>
          <w:ilvl w:val="1"/>
          <w:numId w:val="91"/>
        </w:numPr>
        <w:suppressAutoHyphens/>
        <w:ind w:left="567" w:hanging="567"/>
      </w:pPr>
      <w:r w:rsidRPr="00DA3743">
        <w:t>Imnieħer</w:t>
      </w:r>
      <w:r w:rsidRPr="00DA3743">
        <w:rPr>
          <w:spacing w:val="-7"/>
        </w:rPr>
        <w:t xml:space="preserve"> </w:t>
      </w:r>
      <w:r w:rsidRPr="00DA3743">
        <w:t>imblukkat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misdud</w:t>
      </w:r>
    </w:p>
    <w:p w14:paraId="043E8027" w14:textId="4790ADD3" w:rsidR="00D31514" w:rsidRPr="00DA3743" w:rsidRDefault="00D31514" w:rsidP="006902F7">
      <w:pPr>
        <w:numPr>
          <w:ilvl w:val="1"/>
          <w:numId w:val="91"/>
        </w:numPr>
        <w:suppressAutoHyphens/>
        <w:ind w:left="567" w:hanging="567"/>
      </w:pPr>
      <w:r w:rsidRPr="00DA3743">
        <w:t>Ħruġ</w:t>
      </w:r>
      <w:r w:rsidRPr="00DA3743">
        <w:rPr>
          <w:spacing w:val="-8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demm,</w:t>
      </w:r>
      <w:r w:rsidRPr="00DA3743">
        <w:rPr>
          <w:spacing w:val="-6"/>
        </w:rPr>
        <w:t xml:space="preserve"> </w:t>
      </w:r>
      <w:r w:rsidRPr="00DA3743">
        <w:t>tbenġil,</w:t>
      </w:r>
      <w:r w:rsidRPr="00DA3743">
        <w:rPr>
          <w:spacing w:val="-5"/>
        </w:rPr>
        <w:t xml:space="preserve"> </w:t>
      </w:r>
      <w:r w:rsidRPr="00DA3743">
        <w:t>ebusija,</w:t>
      </w:r>
      <w:r w:rsidRPr="00DA3743">
        <w:rPr>
          <w:spacing w:val="-5"/>
        </w:rPr>
        <w:t xml:space="preserve"> </w:t>
      </w:r>
      <w:r w:rsidRPr="00DA3743">
        <w:t>nefħa</w:t>
      </w:r>
      <w:r w:rsidRPr="00DA3743">
        <w:rPr>
          <w:spacing w:val="-6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t>ħakk</w:t>
      </w:r>
      <w:r w:rsidRPr="00DA3743">
        <w:rPr>
          <w:spacing w:val="-5"/>
        </w:rPr>
        <w:t xml:space="preserve"> </w:t>
      </w:r>
      <w:r w:rsidRPr="00DA3743">
        <w:t>fejn</w:t>
      </w:r>
      <w:r w:rsidRPr="00DA3743">
        <w:rPr>
          <w:spacing w:val="-6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ingħatat</w:t>
      </w:r>
      <w:r w:rsidRPr="00DA3743">
        <w:rPr>
          <w:spacing w:val="-5"/>
        </w:rPr>
        <w:t xml:space="preserve"> </w:t>
      </w:r>
      <w:r w:rsidRPr="00DA3743">
        <w:t>l-</w:t>
      </w:r>
      <w:r w:rsidRPr="00DA3743">
        <w:rPr>
          <w:spacing w:val="-2"/>
        </w:rPr>
        <w:t>injezzjoni</w:t>
      </w:r>
    </w:p>
    <w:p w14:paraId="6CC7001A" w14:textId="146943B5" w:rsidR="00D31514" w:rsidRPr="00DA3743" w:rsidRDefault="00D31514" w:rsidP="006902F7">
      <w:pPr>
        <w:numPr>
          <w:ilvl w:val="1"/>
          <w:numId w:val="91"/>
        </w:numPr>
        <w:suppressAutoHyphens/>
        <w:ind w:left="567" w:hanging="567"/>
      </w:pPr>
      <w:r w:rsidRPr="00DA3743">
        <w:t>Tħossok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debboli</w:t>
      </w:r>
    </w:p>
    <w:p w14:paraId="295BDE88" w14:textId="2557383E" w:rsidR="00D31514" w:rsidRPr="00DA3743" w:rsidRDefault="00D31514" w:rsidP="006902F7">
      <w:pPr>
        <w:numPr>
          <w:ilvl w:val="1"/>
          <w:numId w:val="91"/>
        </w:numPr>
        <w:suppressAutoHyphens/>
        <w:ind w:left="567" w:hanging="567"/>
      </w:pPr>
      <w:r w:rsidRPr="00DA3743">
        <w:t>Tebqet</w:t>
      </w:r>
      <w:r w:rsidRPr="00DA3743">
        <w:rPr>
          <w:spacing w:val="-3"/>
        </w:rPr>
        <w:t xml:space="preserve"> </w:t>
      </w:r>
      <w:r w:rsidRPr="00DA3743">
        <w:t>il-għajn</w:t>
      </w:r>
      <w:r w:rsidRPr="00DA3743">
        <w:rPr>
          <w:spacing w:val="-3"/>
        </w:rPr>
        <w:t xml:space="preserve"> </w:t>
      </w:r>
      <w:r w:rsidRPr="00DA3743">
        <w:t>imdendla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muskoli</w:t>
      </w:r>
      <w:r w:rsidRPr="00DA3743">
        <w:rPr>
          <w:spacing w:val="-3"/>
        </w:rPr>
        <w:t xml:space="preserve"> </w:t>
      </w:r>
      <w:r w:rsidRPr="00DA3743">
        <w:t>mitluqin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naħa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tal-wiċċ</w:t>
      </w:r>
      <w:r w:rsidRPr="00DA3743">
        <w:rPr>
          <w:spacing w:val="-2"/>
        </w:rPr>
        <w:t xml:space="preserve"> </w:t>
      </w:r>
      <w:r w:rsidRPr="00DA3743">
        <w:t>(‘paraliżi</w:t>
      </w:r>
      <w:r w:rsidRPr="00DA3743">
        <w:rPr>
          <w:spacing w:val="-2"/>
        </w:rPr>
        <w:t xml:space="preserve"> </w:t>
      </w:r>
      <w:r w:rsidRPr="00DA3743">
        <w:t>tal- wiċċ’ jew ‘paraliżi ta’ Bell’), li ġeneralment huwa temporanju.</w:t>
      </w:r>
    </w:p>
    <w:p w14:paraId="4474CF43" w14:textId="1E1572ED" w:rsidR="00D31514" w:rsidRPr="00DA3743" w:rsidRDefault="00D31514" w:rsidP="006902F7">
      <w:pPr>
        <w:numPr>
          <w:ilvl w:val="1"/>
          <w:numId w:val="91"/>
        </w:numPr>
        <w:suppressAutoHyphens/>
        <w:ind w:left="567" w:hanging="567"/>
      </w:pPr>
      <w:r w:rsidRPr="00DA3743">
        <w:lastRenderedPageBreak/>
        <w:t>Bidla</w:t>
      </w:r>
      <w:r w:rsidRPr="00DA3743">
        <w:rPr>
          <w:spacing w:val="-3"/>
        </w:rPr>
        <w:t xml:space="preserve"> </w:t>
      </w:r>
      <w:r w:rsidRPr="00DA3743">
        <w:t>fil-psorijasi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>ħmura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nfafet</w:t>
      </w:r>
      <w:r w:rsidRPr="00DA3743">
        <w:rPr>
          <w:spacing w:val="-3"/>
        </w:rPr>
        <w:t xml:space="preserve"> </w:t>
      </w:r>
      <w:r w:rsidRPr="00DA3743">
        <w:t>sofor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bojod</w:t>
      </w:r>
      <w:r w:rsidRPr="00DA3743">
        <w:rPr>
          <w:spacing w:val="-3"/>
        </w:rPr>
        <w:t xml:space="preserve"> </w:t>
      </w:r>
      <w:r w:rsidRPr="00DA3743">
        <w:t>ġodda</w:t>
      </w:r>
      <w:r w:rsidRPr="00DA3743">
        <w:rPr>
          <w:spacing w:val="-3"/>
        </w:rPr>
        <w:t xml:space="preserve"> </w:t>
      </w:r>
      <w:r w:rsidRPr="00DA3743">
        <w:t>żgħar</w:t>
      </w:r>
      <w:r w:rsidRPr="00DA3743">
        <w:rPr>
          <w:spacing w:val="-3"/>
        </w:rPr>
        <w:t xml:space="preserve"> </w:t>
      </w:r>
      <w:r w:rsidRPr="00DA3743">
        <w:t>ħafna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il-ġilda,</w:t>
      </w:r>
      <w:r w:rsidRPr="00DA3743">
        <w:rPr>
          <w:spacing w:val="-3"/>
        </w:rPr>
        <w:t xml:space="preserve"> </w:t>
      </w:r>
      <w:r w:rsidRPr="00DA3743">
        <w:t>xi kultant akkumpanjati minn deni (psorijasi bil-ponot)</w:t>
      </w:r>
    </w:p>
    <w:p w14:paraId="50401E99" w14:textId="37E69DC1" w:rsidR="00D31514" w:rsidRPr="00DA3743" w:rsidRDefault="00D31514" w:rsidP="006902F7">
      <w:pPr>
        <w:numPr>
          <w:ilvl w:val="1"/>
          <w:numId w:val="91"/>
        </w:numPr>
        <w:suppressAutoHyphens/>
        <w:ind w:left="567" w:hanging="567"/>
      </w:pPr>
      <w:r w:rsidRPr="00DA3743">
        <w:t>Ġilda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titqaxxar</w:t>
      </w:r>
    </w:p>
    <w:p w14:paraId="46E2A494" w14:textId="253EBCAC" w:rsidR="00D31514" w:rsidRPr="00DA3743" w:rsidRDefault="00D31514" w:rsidP="006902F7">
      <w:pPr>
        <w:numPr>
          <w:ilvl w:val="1"/>
          <w:numId w:val="91"/>
        </w:numPr>
        <w:suppressAutoHyphens/>
        <w:ind w:left="567" w:hanging="567"/>
      </w:pPr>
      <w:r w:rsidRPr="00DA3743">
        <w:rPr>
          <w:spacing w:val="-4"/>
        </w:rPr>
        <w:t>Akne</w:t>
      </w:r>
    </w:p>
    <w:p w14:paraId="7FD0A92A" w14:textId="77777777" w:rsidR="00D31514" w:rsidRPr="00DA3743" w:rsidRDefault="00D31514" w:rsidP="006902F7">
      <w:pPr>
        <w:suppressAutoHyphens/>
      </w:pPr>
    </w:p>
    <w:p w14:paraId="02F6A394" w14:textId="671E2CD5" w:rsidR="00D31514" w:rsidRPr="00DA3743" w:rsidRDefault="00D31514" w:rsidP="0058365E">
      <w:pPr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rari</w:t>
      </w:r>
      <w:r w:rsidRPr="00DA3743">
        <w:rPr>
          <w:b/>
          <w:spacing w:val="-9"/>
        </w:rPr>
        <w:t xml:space="preserve"> </w:t>
      </w:r>
      <w:r w:rsidRPr="00DA3743">
        <w:t>(jistgħu</w:t>
      </w:r>
      <w:r w:rsidRPr="00DA3743">
        <w:rPr>
          <w:spacing w:val="-6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1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1</w:t>
      </w:r>
      <w:r w:rsidR="00D12A0B" w:rsidRPr="00DA3743">
        <w:t> </w:t>
      </w:r>
      <w:r w:rsidRPr="00DA3743">
        <w:rPr>
          <w:spacing w:val="-2"/>
        </w:rPr>
        <w:t>000)</w:t>
      </w:r>
      <w:r w:rsidR="00CA7FFA">
        <w:rPr>
          <w:spacing w:val="-2"/>
        </w:rPr>
        <w:t>:</w:t>
      </w:r>
    </w:p>
    <w:p w14:paraId="4AEE06DC" w14:textId="6F6BA41F" w:rsidR="00D31514" w:rsidRPr="00DA3743" w:rsidRDefault="00D31514" w:rsidP="0058365E">
      <w:pPr>
        <w:numPr>
          <w:ilvl w:val="1"/>
          <w:numId w:val="92"/>
        </w:numPr>
        <w:suppressAutoHyphens/>
        <w:ind w:left="567" w:hanging="567"/>
      </w:pPr>
      <w:r w:rsidRPr="00DA3743">
        <w:t>Ħmura u ġilda titqaxxar fuq parti kbira tal-ġisem, li tista’ tkun bil-ħakk jew bl-uġigħ (dermatite</w:t>
      </w:r>
      <w:r w:rsidRPr="00DA3743">
        <w:rPr>
          <w:spacing w:val="-3"/>
        </w:rPr>
        <w:t xml:space="preserve"> </w:t>
      </w:r>
      <w:r w:rsidRPr="00DA3743">
        <w:t>fejn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taqa’</w:t>
      </w:r>
      <w:r w:rsidRPr="00DA3743">
        <w:rPr>
          <w:spacing w:val="-3"/>
        </w:rPr>
        <w:t xml:space="preserve"> </w:t>
      </w:r>
      <w:r w:rsidRPr="00DA3743">
        <w:t>qxur</w:t>
      </w:r>
      <w:r w:rsidRPr="00DA3743">
        <w:rPr>
          <w:spacing w:val="-3"/>
        </w:rPr>
        <w:t xml:space="preserve"> </w:t>
      </w:r>
      <w:r w:rsidRPr="00DA3743">
        <w:t>qxur).</w:t>
      </w:r>
      <w:r w:rsidRPr="00DA3743">
        <w:rPr>
          <w:spacing w:val="-3"/>
        </w:rPr>
        <w:t xml:space="preserve"> </w:t>
      </w:r>
      <w:r w:rsidRPr="00DA3743">
        <w:t>Sintomi</w:t>
      </w:r>
      <w:r w:rsidRPr="00DA3743">
        <w:rPr>
          <w:spacing w:val="-3"/>
        </w:rPr>
        <w:t xml:space="preserve"> </w:t>
      </w:r>
      <w:r w:rsidRPr="00DA3743">
        <w:t>simili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drabi</w:t>
      </w:r>
      <w:r w:rsidRPr="00DA3743">
        <w:rPr>
          <w:spacing w:val="-3"/>
        </w:rPr>
        <w:t xml:space="preserve"> </w:t>
      </w:r>
      <w:r w:rsidRPr="00DA3743">
        <w:t>jiżviluppaw</w:t>
      </w:r>
      <w:r w:rsidRPr="00DA3743">
        <w:rPr>
          <w:spacing w:val="-3"/>
        </w:rPr>
        <w:t xml:space="preserve"> </w:t>
      </w:r>
      <w:r w:rsidRPr="00DA3743">
        <w:t>bħala</w:t>
      </w:r>
      <w:r w:rsidRPr="00DA3743">
        <w:rPr>
          <w:spacing w:val="-3"/>
        </w:rPr>
        <w:t xml:space="preserve"> </w:t>
      </w:r>
      <w:r w:rsidRPr="00DA3743">
        <w:t>bidla naturali fit-tip ta’ sintomi tal-psorijasi (psorijasi eritrodermika)</w:t>
      </w:r>
    </w:p>
    <w:p w14:paraId="2889F234" w14:textId="0F8427C9" w:rsidR="00D31514" w:rsidRPr="00DA3743" w:rsidRDefault="00D31514" w:rsidP="006902F7">
      <w:pPr>
        <w:numPr>
          <w:ilvl w:val="1"/>
          <w:numId w:val="92"/>
        </w:numPr>
        <w:suppressAutoHyphens/>
        <w:ind w:left="567" w:hanging="567"/>
      </w:pPr>
      <w:r w:rsidRPr="00DA3743">
        <w:t>Infjammazzjoni</w:t>
      </w:r>
      <w:r w:rsidRPr="00DA3743">
        <w:rPr>
          <w:spacing w:val="-4"/>
        </w:rPr>
        <w:t xml:space="preserve"> </w:t>
      </w:r>
      <w:r w:rsidRPr="00DA3743">
        <w:t>tal-kanali</w:t>
      </w:r>
      <w:r w:rsidRPr="00DA3743">
        <w:rPr>
          <w:spacing w:val="-3"/>
        </w:rPr>
        <w:t xml:space="preserve"> </w:t>
      </w:r>
      <w:r w:rsidRPr="00DA3743">
        <w:t>tad-demm</w:t>
      </w:r>
      <w:r w:rsidRPr="00DA3743">
        <w:rPr>
          <w:spacing w:val="-3"/>
        </w:rPr>
        <w:t xml:space="preserve"> </w:t>
      </w:r>
      <w:r w:rsidRPr="00DA3743">
        <w:t>żgħar,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tista’</w:t>
      </w:r>
      <w:r w:rsidRPr="00DA3743">
        <w:rPr>
          <w:spacing w:val="-4"/>
        </w:rPr>
        <w:t xml:space="preserve"> </w:t>
      </w:r>
      <w:r w:rsidRPr="00DA3743">
        <w:t>twassal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4"/>
        </w:rPr>
        <w:t xml:space="preserve"> </w:t>
      </w:r>
      <w:r w:rsidRPr="00DA3743">
        <w:t>raxx</w:t>
      </w:r>
      <w:r w:rsidRPr="00DA3743">
        <w:rPr>
          <w:spacing w:val="-4"/>
        </w:rPr>
        <w:t xml:space="preserve"> </w:t>
      </w:r>
      <w:r w:rsidRPr="00DA3743">
        <w:t>fil-ġilda</w:t>
      </w:r>
      <w:r w:rsidRPr="00DA3743">
        <w:rPr>
          <w:spacing w:val="-4"/>
        </w:rPr>
        <w:t xml:space="preserve"> </w:t>
      </w:r>
      <w:r w:rsidRPr="00DA3743">
        <w:t>b’ħotob żgħar ħomor jew vjola, deni jew uġigħ fl-ġogi (vaskulite)</w:t>
      </w:r>
    </w:p>
    <w:p w14:paraId="4F1D7BEC" w14:textId="77777777" w:rsidR="00D31514" w:rsidRPr="00DA3743" w:rsidRDefault="00D31514" w:rsidP="006902F7">
      <w:pPr>
        <w:suppressAutoHyphens/>
        <w:rPr>
          <w:bCs/>
        </w:rPr>
      </w:pPr>
    </w:p>
    <w:p w14:paraId="3927EE11" w14:textId="0BAAD9CC" w:rsidR="00D31514" w:rsidRPr="00DA3743" w:rsidRDefault="00D31514" w:rsidP="006902F7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rari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ħafna</w:t>
      </w:r>
      <w:r w:rsidRPr="00DA3743">
        <w:rPr>
          <w:b/>
          <w:spacing w:val="-5"/>
        </w:rPr>
        <w:t xml:space="preserve"> </w:t>
      </w:r>
      <w:r w:rsidRPr="00DA3743">
        <w:t>(jistgħu</w:t>
      </w:r>
      <w:r w:rsidRPr="00DA3743">
        <w:rPr>
          <w:spacing w:val="-8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1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10</w:t>
      </w:r>
      <w:r w:rsidR="00D12A0B" w:rsidRPr="00DA3743">
        <w:t> </w:t>
      </w:r>
      <w:r w:rsidRPr="00DA3743">
        <w:rPr>
          <w:spacing w:val="-2"/>
        </w:rPr>
        <w:t>000)</w:t>
      </w:r>
      <w:r w:rsidR="00CA7FFA">
        <w:rPr>
          <w:spacing w:val="-2"/>
        </w:rPr>
        <w:t>:</w:t>
      </w:r>
    </w:p>
    <w:p w14:paraId="4BE4DA24" w14:textId="3BDFEEA4" w:rsidR="00D31514" w:rsidRPr="00DA3743" w:rsidRDefault="00D31514" w:rsidP="006902F7">
      <w:pPr>
        <w:keepNext/>
        <w:numPr>
          <w:ilvl w:val="1"/>
          <w:numId w:val="93"/>
        </w:numPr>
        <w:suppressAutoHyphens/>
        <w:ind w:left="567" w:hanging="567"/>
      </w:pPr>
      <w:r w:rsidRPr="00DA3743">
        <w:t>Infafet</w:t>
      </w:r>
      <w:r w:rsidRPr="00DA3743">
        <w:rPr>
          <w:spacing w:val="-4"/>
        </w:rPr>
        <w:t xml:space="preserve"> </w:t>
      </w:r>
      <w:r w:rsidRPr="00DA3743">
        <w:t>fuq</w:t>
      </w:r>
      <w:r w:rsidRPr="00DA3743">
        <w:rPr>
          <w:spacing w:val="-4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jistgħu</w:t>
      </w:r>
      <w:r w:rsidRPr="00DA3743">
        <w:rPr>
          <w:spacing w:val="-7"/>
        </w:rPr>
        <w:t xml:space="preserve"> </w:t>
      </w:r>
      <w:r w:rsidRPr="00DA3743">
        <w:t>jkunu</w:t>
      </w:r>
      <w:r w:rsidRPr="00DA3743">
        <w:rPr>
          <w:spacing w:val="-4"/>
        </w:rPr>
        <w:t xml:space="preserve"> </w:t>
      </w:r>
      <w:r w:rsidRPr="00DA3743">
        <w:t>ħomor,</w:t>
      </w:r>
      <w:r w:rsidRPr="00DA3743">
        <w:rPr>
          <w:spacing w:val="-4"/>
        </w:rPr>
        <w:t xml:space="preserve"> </w:t>
      </w:r>
      <w:r w:rsidRPr="00DA3743">
        <w:t>iqabbduk</w:t>
      </w:r>
      <w:r w:rsidRPr="00DA3743">
        <w:rPr>
          <w:spacing w:val="-4"/>
        </w:rPr>
        <w:t xml:space="preserve"> </w:t>
      </w:r>
      <w:r w:rsidRPr="00DA3743">
        <w:t>il-ħakk,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bl-uġigħ</w:t>
      </w:r>
      <w:r w:rsidRPr="00DA3743">
        <w:rPr>
          <w:spacing w:val="-3"/>
        </w:rPr>
        <w:t xml:space="preserve"> </w:t>
      </w:r>
      <w:r w:rsidRPr="00DA3743">
        <w:t xml:space="preserve">(Infafet </w:t>
      </w:r>
      <w:r w:rsidRPr="00DA3743">
        <w:rPr>
          <w:spacing w:val="-2"/>
        </w:rPr>
        <w:t>pemfigojdi).</w:t>
      </w:r>
    </w:p>
    <w:p w14:paraId="25917A5C" w14:textId="18D2CC44" w:rsidR="00D31514" w:rsidRPr="00DA3743" w:rsidRDefault="00D31514" w:rsidP="006902F7">
      <w:pPr>
        <w:numPr>
          <w:ilvl w:val="1"/>
          <w:numId w:val="93"/>
        </w:numPr>
        <w:suppressAutoHyphens/>
        <w:ind w:left="567" w:hanging="567"/>
      </w:pPr>
      <w:r w:rsidRPr="00DA3743">
        <w:t>Lupus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sindrome</w:t>
      </w:r>
      <w:r w:rsidRPr="00DA3743">
        <w:rPr>
          <w:spacing w:val="-3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Pr="00DA3743">
        <w:t>lupus</w:t>
      </w:r>
      <w:r w:rsidRPr="00DA3743">
        <w:rPr>
          <w:spacing w:val="-3"/>
        </w:rPr>
        <w:t xml:space="preserve"> </w:t>
      </w:r>
      <w:r w:rsidRPr="00DA3743">
        <w:t>(raxx</w:t>
      </w:r>
      <w:r w:rsidRPr="00DA3743">
        <w:rPr>
          <w:spacing w:val="-3"/>
        </w:rPr>
        <w:t xml:space="preserve"> </w:t>
      </w:r>
      <w:r w:rsidRPr="00DA3743">
        <w:t>aħmar,</w:t>
      </w:r>
      <w:r w:rsidRPr="00DA3743">
        <w:rPr>
          <w:spacing w:val="-3"/>
        </w:rPr>
        <w:t xml:space="preserve"> </w:t>
      </w:r>
      <w:r w:rsidRPr="00DA3743">
        <w:t>imtella’,</w:t>
      </w:r>
      <w:r w:rsidRPr="00DA3743">
        <w:rPr>
          <w:spacing w:val="-3"/>
        </w:rPr>
        <w:t xml:space="preserve"> </w:t>
      </w:r>
      <w:r w:rsidRPr="00DA3743">
        <w:t>bil-qxur</w:t>
      </w:r>
      <w:r w:rsidRPr="00DA3743">
        <w:rPr>
          <w:spacing w:val="-2"/>
        </w:rPr>
        <w:t xml:space="preserve"> </w:t>
      </w:r>
      <w:r w:rsidRPr="00DA3743">
        <w:t>fuq</w:t>
      </w:r>
      <w:r w:rsidRPr="00DA3743">
        <w:rPr>
          <w:spacing w:val="-2"/>
        </w:rPr>
        <w:t xml:space="preserve"> </w:t>
      </w:r>
      <w:r w:rsidRPr="00DA3743">
        <w:t>partijiet tal-ġilda li huma esposti għax-xemx possibilment b’uġigħ fil-ġogi).</w:t>
      </w:r>
    </w:p>
    <w:p w14:paraId="590FE8BF" w14:textId="77777777" w:rsidR="00D31514" w:rsidRPr="00DA3743" w:rsidRDefault="00D31514" w:rsidP="006902F7">
      <w:pPr>
        <w:suppressAutoHyphens/>
      </w:pPr>
    </w:p>
    <w:p w14:paraId="5260D29C" w14:textId="7777777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Rappurtar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tal-effetti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  <w:spacing w:val="-2"/>
        </w:rPr>
        <w:t>sekondarji</w:t>
      </w:r>
    </w:p>
    <w:p w14:paraId="677C81BD" w14:textId="333DFE0E" w:rsidR="00D31514" w:rsidRPr="00DA3743" w:rsidRDefault="00D31514" w:rsidP="006902F7">
      <w:pPr>
        <w:suppressAutoHyphens/>
      </w:pPr>
      <w:r w:rsidRPr="00DA3743">
        <w:t>Jekk ikollok xi effett sekondarju, kellem lit-tabib jew lill-ispiżjar tiegħek. Dan jinkludi xi effett sekondarju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mhuwiex</w:t>
      </w:r>
      <w:r w:rsidRPr="00DA3743">
        <w:rPr>
          <w:spacing w:val="-3"/>
        </w:rPr>
        <w:t xml:space="preserve"> </w:t>
      </w:r>
      <w:r w:rsidRPr="00DA3743">
        <w:t>elenkat</w:t>
      </w:r>
      <w:r w:rsidRPr="00DA3743">
        <w:rPr>
          <w:spacing w:val="-3"/>
        </w:rPr>
        <w:t xml:space="preserve"> </w:t>
      </w:r>
      <w:r w:rsidRPr="00DA3743">
        <w:t>f’dan</w:t>
      </w:r>
      <w:r w:rsidRPr="00DA3743">
        <w:rPr>
          <w:spacing w:val="-3"/>
        </w:rPr>
        <w:t xml:space="preserve"> </w:t>
      </w:r>
      <w:r w:rsidRPr="00DA3743">
        <w:t>il-fuljett.</w:t>
      </w:r>
      <w:r w:rsidRPr="00DA3743">
        <w:rPr>
          <w:spacing w:val="-7"/>
        </w:rPr>
        <w:t xml:space="preserve"> </w:t>
      </w:r>
      <w:r w:rsidRPr="00DA3743">
        <w:t>Tista’</w:t>
      </w:r>
      <w:r w:rsidRPr="00DA3743">
        <w:rPr>
          <w:spacing w:val="-3"/>
        </w:rPr>
        <w:t xml:space="preserve"> </w:t>
      </w:r>
      <w:r w:rsidRPr="00DA3743">
        <w:t>wkoll</w:t>
      </w:r>
      <w:r w:rsidRPr="00DA3743">
        <w:rPr>
          <w:spacing w:val="-3"/>
        </w:rPr>
        <w:t xml:space="preserve"> </w:t>
      </w:r>
      <w:r w:rsidRPr="00DA3743">
        <w:t>tirrapporta</w:t>
      </w:r>
      <w:r w:rsidRPr="00DA3743">
        <w:rPr>
          <w:spacing w:val="-3"/>
        </w:rPr>
        <w:t xml:space="preserve"> </w:t>
      </w:r>
      <w:r w:rsidRPr="00DA3743">
        <w:t>effetti</w:t>
      </w:r>
      <w:r w:rsidRPr="00DA3743">
        <w:rPr>
          <w:spacing w:val="-4"/>
        </w:rPr>
        <w:t xml:space="preserve"> </w:t>
      </w:r>
      <w:r w:rsidRPr="00DA3743">
        <w:t>sekondarji</w:t>
      </w:r>
      <w:r w:rsidRPr="00DA3743">
        <w:rPr>
          <w:spacing w:val="-3"/>
        </w:rPr>
        <w:t xml:space="preserve"> </w:t>
      </w:r>
      <w:r w:rsidRPr="00DA3743">
        <w:t>permezz</w:t>
      </w:r>
      <w:r w:rsidRPr="00DA3743">
        <w:rPr>
          <w:spacing w:val="-5"/>
        </w:rPr>
        <w:t xml:space="preserve"> </w:t>
      </w:r>
      <w:r>
        <w:rPr>
          <w:color w:val="000000"/>
          <w:highlight w:val="lightGray"/>
        </w:rPr>
        <w:t>tas</w:t>
      </w:r>
      <w:r w:rsidR="00AB5E91">
        <w:rPr>
          <w:color w:val="000000"/>
          <w:highlight w:val="lightGray"/>
        </w:rPr>
        <w:t>-</w:t>
      </w:r>
      <w:r>
        <w:rPr>
          <w:color w:val="000000"/>
          <w:highlight w:val="lightGray"/>
        </w:rPr>
        <w:t>sistema ta’ rappurtar nazzjonali imniżżla f’</w:t>
      </w:r>
      <w:hyperlink r:id="rId39" w:history="1">
        <w:r w:rsidR="00766368">
          <w:rPr>
            <w:color w:val="0000FF"/>
            <w:szCs w:val="20"/>
            <w:highlight w:val="lightGray"/>
            <w:u w:val="single"/>
            <w:lang w:eastAsia="mt-MT" w:bidi="mt-MT"/>
          </w:rPr>
          <w:t>Appendiċi V</w:t>
        </w:r>
      </w:hyperlink>
      <w:r w:rsidRPr="00DA3743">
        <w:rPr>
          <w:color w:val="000000"/>
        </w:rPr>
        <w:t>. Billi tirrapporta l-effetti sekondarji tista’ tgħin biex tiġi pprovduta aktar informazzjoni dwar is-sigurtà ta’ din il-mediċina.</w:t>
      </w:r>
    </w:p>
    <w:p w14:paraId="2E8A0C0C" w14:textId="77777777" w:rsidR="00D31514" w:rsidRPr="00DA3743" w:rsidRDefault="00D31514" w:rsidP="006902F7">
      <w:pPr>
        <w:suppressAutoHyphens/>
      </w:pPr>
    </w:p>
    <w:p w14:paraId="00FD00C7" w14:textId="77777777" w:rsidR="00D31514" w:rsidRPr="00DA3743" w:rsidRDefault="00D31514" w:rsidP="006902F7">
      <w:pPr>
        <w:suppressAutoHyphens/>
      </w:pPr>
    </w:p>
    <w:p w14:paraId="051392A9" w14:textId="313D3D0A" w:rsidR="00D31514" w:rsidRPr="00DA3743" w:rsidRDefault="00D31514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</w:t>
      </w:r>
      <w:r w:rsidRPr="00DA3743">
        <w:rPr>
          <w:b/>
          <w:bCs/>
        </w:rPr>
        <w:tab/>
        <w:t>Kif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taħżen</w:t>
      </w:r>
      <w:r w:rsidRPr="00DA3743">
        <w:rPr>
          <w:b/>
          <w:bCs/>
          <w:spacing w:val="-2"/>
        </w:rPr>
        <w:t xml:space="preserve"> </w:t>
      </w:r>
      <w:r w:rsidR="00332AF3" w:rsidRPr="00DA3743">
        <w:rPr>
          <w:b/>
          <w:bCs/>
          <w:spacing w:val="-2"/>
        </w:rPr>
        <w:t>WEZENLA</w:t>
      </w:r>
    </w:p>
    <w:p w14:paraId="5AEE11FE" w14:textId="77777777" w:rsidR="00D31514" w:rsidRPr="00DA3743" w:rsidRDefault="00D31514" w:rsidP="006902F7">
      <w:pPr>
        <w:keepNext/>
        <w:suppressAutoHyphens/>
        <w:rPr>
          <w:bCs/>
        </w:rPr>
      </w:pPr>
    </w:p>
    <w:p w14:paraId="7A35363D" w14:textId="3370FB2F" w:rsidR="00D31514" w:rsidRPr="00DA3743" w:rsidRDefault="00D31514" w:rsidP="006902F7">
      <w:pPr>
        <w:numPr>
          <w:ilvl w:val="1"/>
          <w:numId w:val="94"/>
        </w:numPr>
        <w:suppressAutoHyphens/>
        <w:ind w:left="567" w:hanging="567"/>
      </w:pPr>
      <w:r w:rsidRPr="00DA3743">
        <w:t>Żomm din il-mediċina fejn ma tidhirx u ma tintlaħaqx mit-tfal.</w:t>
      </w:r>
    </w:p>
    <w:p w14:paraId="666EB180" w14:textId="10610AED" w:rsidR="00D31514" w:rsidRPr="00DA3743" w:rsidRDefault="00D31514" w:rsidP="006902F7">
      <w:pPr>
        <w:numPr>
          <w:ilvl w:val="1"/>
          <w:numId w:val="94"/>
        </w:numPr>
        <w:suppressAutoHyphens/>
        <w:ind w:left="567" w:hanging="567"/>
      </w:pPr>
      <w:r w:rsidRPr="00DA3743">
        <w:t>Aħżen fi friġġ (2°C–8°C). Tagħmlux fil-friża.</w:t>
      </w:r>
    </w:p>
    <w:p w14:paraId="3F9C78B5" w14:textId="75ECD932" w:rsidR="00D31514" w:rsidRPr="00DA3743" w:rsidRDefault="00D31514" w:rsidP="006902F7">
      <w:pPr>
        <w:numPr>
          <w:ilvl w:val="1"/>
          <w:numId w:val="94"/>
        </w:numPr>
        <w:suppressAutoHyphens/>
        <w:ind w:left="567" w:hanging="567"/>
      </w:pPr>
      <w:r w:rsidRPr="00DA3743">
        <w:t xml:space="preserve">Żomm </w:t>
      </w:r>
      <w:r w:rsidR="00A4190F" w:rsidRPr="00DA3743">
        <w:t xml:space="preserve">is-siringa mimlija għal-lest </w:t>
      </w:r>
      <w:r w:rsidRPr="00DA3743">
        <w:t>fil-kartuna ta’ barra sabiex tilqa’ mid-dawl.</w:t>
      </w:r>
    </w:p>
    <w:p w14:paraId="40A611DC" w14:textId="71199F9A" w:rsidR="00CC7109" w:rsidRPr="00DA3743" w:rsidRDefault="00CC7109" w:rsidP="006902F7">
      <w:pPr>
        <w:numPr>
          <w:ilvl w:val="1"/>
          <w:numId w:val="94"/>
        </w:numPr>
        <w:suppressAutoHyphens/>
        <w:ind w:left="567" w:hanging="567"/>
      </w:pPr>
      <w:r w:rsidRPr="00DA3743">
        <w:t xml:space="preserve">Jekk ikun meħtieġ, siringi individwali mimlija għal-lest </w:t>
      </w:r>
      <w:r w:rsidR="00226D47" w:rsidRPr="00DA3743">
        <w:t xml:space="preserve">ta’ WEZENLA </w:t>
      </w:r>
      <w:r w:rsidRPr="00DA3743">
        <w:t>jistgħu jinħażnu f’temperatura talkamra</w:t>
      </w:r>
      <w:r w:rsidR="00CA2B80" w:rsidRPr="00DA3743">
        <w:t xml:space="preserve"> </w:t>
      </w:r>
      <w:r w:rsidRPr="00DA3743">
        <w:t>sa 30°C għal perjodu massimu wieħed sa 30 jum fil-kartuna oriġinali sabiex tipproteġi</w:t>
      </w:r>
      <w:r w:rsidR="00CA2B80" w:rsidRPr="00DA3743">
        <w:t xml:space="preserve"> </w:t>
      </w:r>
      <w:r w:rsidRPr="00DA3743">
        <w:t>mid</w:t>
      </w:r>
      <w:r w:rsidR="008C2148" w:rsidRPr="00DA3743">
        <w:noBreakHyphen/>
      </w:r>
      <w:r w:rsidRPr="00DA3743">
        <w:t>dawl. Niżżel id-data ta’ meta s-siringa tkun inħarġet mill-friġġ l-ewwel darba u d-data ta’</w:t>
      </w:r>
      <w:r w:rsidR="00CA2B80" w:rsidRPr="00DA3743">
        <w:t xml:space="preserve"> </w:t>
      </w:r>
      <w:r w:rsidRPr="00DA3743">
        <w:t>meta għandha tintrema. Id-data meta għandha</w:t>
      </w:r>
      <w:r w:rsidR="00CA2B80" w:rsidRPr="00DA3743">
        <w:t xml:space="preserve"> </w:t>
      </w:r>
      <w:r w:rsidRPr="00DA3743">
        <w:t>tintrema m’għandhiex taqbeż id-data oriġinali ta’ meta tiskadi stampata fuq il-kartuna. Ladarba</w:t>
      </w:r>
      <w:r w:rsidR="00CA2B80" w:rsidRPr="00DA3743">
        <w:t xml:space="preserve"> </w:t>
      </w:r>
      <w:r w:rsidRPr="00DA3743">
        <w:t>siringa tkun inħażnet f’temperatura tal-kamra (sa 30°C), hija m’għandhiex terġa’ titpoġġa lura</w:t>
      </w:r>
      <w:r w:rsidR="00CA2B80" w:rsidRPr="00DA3743">
        <w:t xml:space="preserve"> </w:t>
      </w:r>
      <w:r w:rsidRPr="00DA3743">
        <w:t>fil-friġġ. Armi s-siringa jekk ma tintużax fi żmien 30 jum ta’ ħażna f’temperatura tal-kamra jew</w:t>
      </w:r>
      <w:r w:rsidR="00CA2B80" w:rsidRPr="00DA3743">
        <w:t xml:space="preserve"> </w:t>
      </w:r>
      <w:r w:rsidR="006A4369" w:rsidRPr="00DA3743">
        <w:t>sad</w:t>
      </w:r>
      <w:r w:rsidRPr="00DA3743">
        <w:t>-data oriġinali ta’ skadenza, skont liema waħda tasal l-ewwel.</w:t>
      </w:r>
    </w:p>
    <w:p w14:paraId="364FBE15" w14:textId="2A30C3EE" w:rsidR="00D31514" w:rsidRPr="00DA3743" w:rsidRDefault="00CC7109" w:rsidP="006902F7">
      <w:pPr>
        <w:numPr>
          <w:ilvl w:val="1"/>
          <w:numId w:val="95"/>
        </w:numPr>
        <w:suppressAutoHyphens/>
        <w:ind w:left="567" w:hanging="567"/>
      </w:pPr>
      <w:r w:rsidRPr="00DA3743">
        <w:t xml:space="preserve">Tħawwadx is-siringi mimlija għal-lest ta’ </w:t>
      </w:r>
      <w:r w:rsidR="00332AF3" w:rsidRPr="00DA3743">
        <w:t>WEZENLA</w:t>
      </w:r>
      <w:r w:rsidRPr="00DA3743">
        <w:t>. Jekk ġiet imħawwda bil-qawwa għal-tul ta’</w:t>
      </w:r>
      <w:r w:rsidR="008C2148" w:rsidRPr="00DA3743">
        <w:t xml:space="preserve"> </w:t>
      </w:r>
      <w:r w:rsidRPr="00DA3743">
        <w:t>ħin il-mediċina tista’ ma tibqax tajba biex tintuża.</w:t>
      </w:r>
    </w:p>
    <w:p w14:paraId="6CE4CA5B" w14:textId="77777777" w:rsidR="00CA2B80" w:rsidRPr="00DA3743" w:rsidRDefault="00CA2B80" w:rsidP="006902F7">
      <w:pPr>
        <w:suppressAutoHyphens/>
      </w:pPr>
    </w:p>
    <w:p w14:paraId="2C3BF1C3" w14:textId="248A68D7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Tużax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din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il-</w:t>
      </w:r>
      <w:r w:rsidRPr="00DA3743">
        <w:rPr>
          <w:b/>
          <w:bCs/>
          <w:spacing w:val="-2"/>
        </w:rPr>
        <w:t>mediċina</w:t>
      </w:r>
    </w:p>
    <w:p w14:paraId="12B6A048" w14:textId="0CE5A3F3" w:rsidR="00D31514" w:rsidRPr="00DA3743" w:rsidRDefault="00D31514" w:rsidP="006902F7">
      <w:pPr>
        <w:numPr>
          <w:ilvl w:val="1"/>
          <w:numId w:val="96"/>
        </w:numPr>
        <w:suppressAutoHyphens/>
        <w:ind w:left="567" w:hanging="567"/>
      </w:pPr>
      <w:r w:rsidRPr="00DA3743">
        <w:t>Wara</w:t>
      </w:r>
      <w:r w:rsidRPr="00DA3743">
        <w:rPr>
          <w:spacing w:val="-2"/>
        </w:rPr>
        <w:t xml:space="preserve"> </w:t>
      </w:r>
      <w:r w:rsidRPr="00DA3743">
        <w:t>d-data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tiskadi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tidher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it-tikketta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l-kartuna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‘EXP’.</w:t>
      </w:r>
      <w:r w:rsidRPr="00DA3743">
        <w:rPr>
          <w:spacing w:val="-3"/>
        </w:rPr>
        <w:t xml:space="preserve"> </w:t>
      </w:r>
      <w:r w:rsidRPr="00DA3743">
        <w:t>Id-data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meta tiskadi tirreferi għall-aħħar ġurnata ta’ dak ix-xahar</w:t>
      </w:r>
    </w:p>
    <w:p w14:paraId="032FA6DA" w14:textId="4B2BFAAE" w:rsidR="00D31514" w:rsidRPr="00DA3743" w:rsidRDefault="00D31514" w:rsidP="006902F7">
      <w:pPr>
        <w:numPr>
          <w:ilvl w:val="1"/>
          <w:numId w:val="96"/>
        </w:numPr>
        <w:suppressAutoHyphens/>
        <w:ind w:left="567" w:hanging="567"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il-likwidu</w:t>
      </w:r>
      <w:r w:rsidRPr="00DA3743">
        <w:rPr>
          <w:spacing w:val="-2"/>
        </w:rPr>
        <w:t xml:space="preserve"> </w:t>
      </w:r>
      <w:r w:rsidRPr="00DA3743">
        <w:t>tilef</w:t>
      </w:r>
      <w:r w:rsidRPr="00DA3743">
        <w:rPr>
          <w:spacing w:val="-2"/>
        </w:rPr>
        <w:t xml:space="preserve"> </w:t>
      </w:r>
      <w:r w:rsidRPr="00DA3743">
        <w:t>il-kulur,</w:t>
      </w:r>
      <w:r w:rsidRPr="00DA3743">
        <w:rPr>
          <w:spacing w:val="-3"/>
        </w:rPr>
        <w:t xml:space="preserve"> </w:t>
      </w:r>
      <w:r w:rsidRPr="00DA3743">
        <w:t>imdardar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tara</w:t>
      </w:r>
      <w:r w:rsidRPr="00DA3743">
        <w:rPr>
          <w:spacing w:val="-3"/>
        </w:rPr>
        <w:t xml:space="preserve"> </w:t>
      </w:r>
      <w:r w:rsidRPr="00DA3743">
        <w:t>frak</w:t>
      </w:r>
      <w:r w:rsidRPr="00DA3743">
        <w:rPr>
          <w:spacing w:val="-3"/>
        </w:rPr>
        <w:t xml:space="preserve"> </w:t>
      </w:r>
      <w:r w:rsidRPr="00DA3743">
        <w:t>jgħum</w:t>
      </w:r>
      <w:r w:rsidRPr="00DA3743">
        <w:rPr>
          <w:spacing w:val="-2"/>
        </w:rPr>
        <w:t xml:space="preserve"> </w:t>
      </w:r>
      <w:r w:rsidRPr="00DA3743">
        <w:t>fih</w:t>
      </w:r>
      <w:r w:rsidRPr="00DA3743">
        <w:rPr>
          <w:spacing w:val="-3"/>
        </w:rPr>
        <w:t xml:space="preserve"> </w:t>
      </w:r>
      <w:r w:rsidRPr="00DA3743">
        <w:t>(ara</w:t>
      </w:r>
      <w:r w:rsidRPr="00DA3743">
        <w:rPr>
          <w:spacing w:val="-2"/>
        </w:rPr>
        <w:t xml:space="preserve"> </w:t>
      </w:r>
      <w:r w:rsidRPr="00DA3743">
        <w:t>s-sezzjoni</w:t>
      </w:r>
      <w:r w:rsidR="004F3189" w:rsidRPr="00DA3743">
        <w:rPr>
          <w:spacing w:val="-4"/>
        </w:rPr>
        <w:t> </w:t>
      </w:r>
      <w:r w:rsidRPr="00DA3743">
        <w:t>6</w:t>
      </w:r>
      <w:r w:rsidRPr="00DA3743">
        <w:rPr>
          <w:spacing w:val="-4"/>
        </w:rPr>
        <w:t xml:space="preserve"> </w:t>
      </w:r>
      <w:r w:rsidRPr="00DA3743">
        <w:t xml:space="preserve">‘Id-dehra ta’ </w:t>
      </w:r>
      <w:r w:rsidR="00332AF3" w:rsidRPr="00DA3743">
        <w:t>WEZENLA</w:t>
      </w:r>
      <w:r w:rsidRPr="00DA3743">
        <w:t xml:space="preserve"> u l-kontenut tal-pakkett’)</w:t>
      </w:r>
    </w:p>
    <w:p w14:paraId="5620B19E" w14:textId="0DB6B8FF" w:rsidR="00D31514" w:rsidRPr="00DA3743" w:rsidRDefault="00D31514" w:rsidP="006902F7">
      <w:pPr>
        <w:numPr>
          <w:ilvl w:val="1"/>
          <w:numId w:val="96"/>
        </w:numPr>
        <w:suppressAutoHyphens/>
        <w:ind w:left="567" w:hanging="567"/>
      </w:pPr>
      <w:r w:rsidRPr="00DA3743">
        <w:t>Jekk</w:t>
      </w:r>
      <w:r w:rsidRPr="00DA3743">
        <w:rPr>
          <w:spacing w:val="-2"/>
        </w:rPr>
        <w:t xml:space="preserve"> </w:t>
      </w:r>
      <w:r w:rsidRPr="00DA3743">
        <w:t>taf,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taħseb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huwa</w:t>
      </w:r>
      <w:r w:rsidRPr="00DA3743">
        <w:rPr>
          <w:spacing w:val="-2"/>
        </w:rPr>
        <w:t xml:space="preserve"> </w:t>
      </w:r>
      <w:r w:rsidRPr="00DA3743">
        <w:t>seta’</w:t>
      </w:r>
      <w:r w:rsidRPr="00DA3743">
        <w:rPr>
          <w:spacing w:val="-1"/>
        </w:rPr>
        <w:t xml:space="preserve"> </w:t>
      </w:r>
      <w:r w:rsidRPr="00DA3743">
        <w:t>ġie</w:t>
      </w:r>
      <w:r w:rsidRPr="00DA3743">
        <w:rPr>
          <w:spacing w:val="-2"/>
        </w:rPr>
        <w:t xml:space="preserve"> </w:t>
      </w:r>
      <w:r w:rsidRPr="00DA3743">
        <w:t>espost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temperaturi</w:t>
      </w:r>
      <w:r w:rsidRPr="00DA3743">
        <w:rPr>
          <w:spacing w:val="-2"/>
        </w:rPr>
        <w:t xml:space="preserve"> </w:t>
      </w:r>
      <w:r w:rsidRPr="00DA3743">
        <w:t>estremi</w:t>
      </w:r>
      <w:r w:rsidRPr="00DA3743">
        <w:rPr>
          <w:spacing w:val="-2"/>
        </w:rPr>
        <w:t xml:space="preserve"> </w:t>
      </w:r>
      <w:r w:rsidRPr="00DA3743">
        <w:t>(bħal</w:t>
      </w:r>
      <w:r w:rsidRPr="00DA3743">
        <w:rPr>
          <w:spacing w:val="-2"/>
        </w:rPr>
        <w:t xml:space="preserve"> </w:t>
      </w:r>
      <w:r w:rsidRPr="00DA3743">
        <w:t>per</w:t>
      </w:r>
      <w:r w:rsidRPr="00DA3743">
        <w:rPr>
          <w:spacing w:val="-2"/>
        </w:rPr>
        <w:t xml:space="preserve"> </w:t>
      </w:r>
      <w:r w:rsidRPr="00DA3743">
        <w:t>eżempju</w:t>
      </w:r>
      <w:r w:rsidRPr="00DA3743">
        <w:rPr>
          <w:spacing w:val="-2"/>
        </w:rPr>
        <w:t xml:space="preserve"> </w:t>
      </w:r>
      <w:r w:rsidRPr="00DA3743">
        <w:t>ġie ffriżat jew imsaħħan aċċidentalment)</w:t>
      </w:r>
    </w:p>
    <w:p w14:paraId="33727FB5" w14:textId="35E3B5FA" w:rsidR="00D31514" w:rsidRPr="00DA3743" w:rsidRDefault="00D31514" w:rsidP="006902F7">
      <w:pPr>
        <w:numPr>
          <w:ilvl w:val="1"/>
          <w:numId w:val="96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il-prodott</w:t>
      </w:r>
      <w:r w:rsidRPr="00DA3743">
        <w:rPr>
          <w:spacing w:val="-5"/>
        </w:rPr>
        <w:t xml:space="preserve"> </w:t>
      </w:r>
      <w:r w:rsidRPr="00DA3743">
        <w:t>ġie</w:t>
      </w:r>
      <w:r w:rsidRPr="00DA3743">
        <w:rPr>
          <w:spacing w:val="-6"/>
        </w:rPr>
        <w:t xml:space="preserve"> </w:t>
      </w:r>
      <w:r w:rsidRPr="00DA3743">
        <w:t>mħawwad</w:t>
      </w:r>
      <w:r w:rsidRPr="00DA3743">
        <w:rPr>
          <w:spacing w:val="-6"/>
        </w:rPr>
        <w:t xml:space="preserve"> </w:t>
      </w:r>
      <w:r w:rsidRPr="00DA3743">
        <w:t>bil-</w:t>
      </w:r>
      <w:r w:rsidRPr="00DA3743">
        <w:rPr>
          <w:spacing w:val="-2"/>
        </w:rPr>
        <w:t>qawwa</w:t>
      </w:r>
    </w:p>
    <w:p w14:paraId="1A135215" w14:textId="77777777" w:rsidR="00A32CA6" w:rsidRPr="00DA3743" w:rsidRDefault="00A32CA6" w:rsidP="006902F7">
      <w:pPr>
        <w:suppressAutoHyphens/>
      </w:pPr>
    </w:p>
    <w:p w14:paraId="14E77585" w14:textId="444052F6" w:rsidR="00D31514" w:rsidRPr="00DA3743" w:rsidRDefault="00332AF3" w:rsidP="006902F7">
      <w:pPr>
        <w:suppressAutoHyphens/>
      </w:pPr>
      <w:r w:rsidRPr="00DA3743">
        <w:t>WEZENLA</w:t>
      </w:r>
      <w:r w:rsidR="00D31514" w:rsidRPr="00DA3743">
        <w:t xml:space="preserve"> qiegħed biex jintuża darba biss. Kull fdal tal-prodott li ma jkunx intuża u li jibqa’ fis</w:t>
      </w:r>
      <w:r w:rsidR="00A4190F" w:rsidRPr="00DA3743">
        <w:t>-</w:t>
      </w:r>
      <w:r w:rsidR="00D31514" w:rsidRPr="00DA3743">
        <w:t>siringa</w:t>
      </w:r>
      <w:r w:rsidR="008C2148" w:rsidRPr="00DA3743">
        <w:t xml:space="preserve"> </w:t>
      </w:r>
      <w:r w:rsidR="00D31514" w:rsidRPr="00DA3743">
        <w:t>għandu jintrema. Tarmix mediċini mal-ilma tad-dranaġġ jew mal-iskart domestiku. Staqsi lillispiżjar</w:t>
      </w:r>
      <w:r w:rsidR="008C2148" w:rsidRPr="00DA3743">
        <w:t xml:space="preserve"> </w:t>
      </w:r>
      <w:r w:rsidR="00D31514" w:rsidRPr="00DA3743">
        <w:t>tiegħek dwar kif għandek tarmi mediċini li m’għadekx tuża. Dawn il-miżuri jgħinu għallprotezzjoni</w:t>
      </w:r>
      <w:r w:rsidR="008C2148" w:rsidRPr="00DA3743">
        <w:t xml:space="preserve"> </w:t>
      </w:r>
      <w:r w:rsidR="00D31514" w:rsidRPr="00DA3743">
        <w:t>tal-ambjent.</w:t>
      </w:r>
    </w:p>
    <w:p w14:paraId="0E943CB8" w14:textId="77777777" w:rsidR="00D31514" w:rsidRPr="00DA3743" w:rsidRDefault="00D31514" w:rsidP="006902F7">
      <w:pPr>
        <w:suppressAutoHyphens/>
      </w:pPr>
    </w:p>
    <w:p w14:paraId="67EA2AAB" w14:textId="77777777" w:rsidR="00D31514" w:rsidRPr="00DA3743" w:rsidRDefault="00D31514" w:rsidP="006902F7">
      <w:pPr>
        <w:suppressAutoHyphens/>
      </w:pPr>
    </w:p>
    <w:p w14:paraId="1D73DB6F" w14:textId="77777777" w:rsidR="00D31514" w:rsidRPr="00DA3743" w:rsidRDefault="00D31514" w:rsidP="006902F7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lastRenderedPageBreak/>
        <w:t>6.</w:t>
      </w:r>
      <w:r w:rsidRPr="00DA3743">
        <w:rPr>
          <w:b/>
          <w:bCs/>
        </w:rPr>
        <w:tab/>
        <w:t>Kontenut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tal-pakkett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informazzjoni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 xml:space="preserve">oħra </w:t>
      </w:r>
    </w:p>
    <w:p w14:paraId="00B5E7BA" w14:textId="77777777" w:rsidR="00D31514" w:rsidRPr="00DA3743" w:rsidRDefault="00D31514" w:rsidP="006902F7">
      <w:pPr>
        <w:keepNext/>
        <w:suppressAutoHyphens/>
      </w:pPr>
    </w:p>
    <w:p w14:paraId="5D877919" w14:textId="1E6F9EE5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 xml:space="preserve">X’fih </w:t>
      </w:r>
      <w:r w:rsidR="00332AF3" w:rsidRPr="00DA3743">
        <w:rPr>
          <w:b/>
          <w:bCs/>
        </w:rPr>
        <w:t>WEZENLA</w:t>
      </w:r>
    </w:p>
    <w:p w14:paraId="313DAC92" w14:textId="1ABF2159" w:rsidR="00D31514" w:rsidRPr="00DA3743" w:rsidRDefault="00D31514" w:rsidP="006902F7">
      <w:pPr>
        <w:keepNext/>
        <w:numPr>
          <w:ilvl w:val="1"/>
          <w:numId w:val="97"/>
        </w:numPr>
        <w:suppressAutoHyphens/>
        <w:ind w:left="567" w:hanging="567"/>
      </w:pPr>
      <w:r w:rsidRPr="00DA3743">
        <w:t>Is-sustanza</w:t>
      </w:r>
      <w:r w:rsidRPr="00DA3743">
        <w:rPr>
          <w:spacing w:val="-6"/>
        </w:rPr>
        <w:t xml:space="preserve"> </w:t>
      </w:r>
      <w:r w:rsidRPr="00DA3743">
        <w:t>attiva</w:t>
      </w:r>
      <w:r w:rsidRPr="00DA3743">
        <w:rPr>
          <w:spacing w:val="-4"/>
        </w:rPr>
        <w:t xml:space="preserve"> </w:t>
      </w:r>
      <w:r w:rsidRPr="00DA3743">
        <w:t>hi</w:t>
      </w:r>
      <w:r w:rsidRPr="00DA3743">
        <w:rPr>
          <w:spacing w:val="-4"/>
        </w:rPr>
        <w:t xml:space="preserve"> </w:t>
      </w:r>
      <w:r w:rsidRPr="00DA3743">
        <w:t>ustekinumab.</w:t>
      </w:r>
      <w:r w:rsidRPr="00DA3743">
        <w:rPr>
          <w:spacing w:val="-5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="00A32CA6" w:rsidRPr="00DA3743">
        <w:t xml:space="preserve">siringa mimlija għal-lest fiha </w:t>
      </w:r>
      <w:r w:rsidRPr="00DA3743">
        <w:t>45</w:t>
      </w:r>
      <w:r w:rsidRPr="00DA3743">
        <w:rPr>
          <w:spacing w:val="-5"/>
        </w:rPr>
        <w:t xml:space="preserve"> mg </w:t>
      </w:r>
      <w:r w:rsidRPr="00DA3743">
        <w:t>ustekinumab</w:t>
      </w:r>
      <w:r w:rsidRPr="00DA3743">
        <w:rPr>
          <w:spacing w:val="-5"/>
        </w:rPr>
        <w:t xml:space="preserve"> </w:t>
      </w:r>
      <w:r w:rsidRPr="00DA3743">
        <w:t>f’</w:t>
      </w:r>
      <w:r w:rsidR="00A32CA6" w:rsidRPr="00DA3743">
        <w:t>0.5</w:t>
      </w:r>
      <w:r w:rsidRPr="00DA3743">
        <w:rPr>
          <w:spacing w:val="-3"/>
        </w:rPr>
        <w:t> mL</w:t>
      </w:r>
      <w:r w:rsidR="004E774D" w:rsidRPr="00DA3743">
        <w:rPr>
          <w:spacing w:val="-3"/>
        </w:rPr>
        <w:t xml:space="preserve"> jew 90 mg </w:t>
      </w:r>
      <w:r w:rsidR="004E774D" w:rsidRPr="00DA3743">
        <w:t>ustekinumab f’1 mL</w:t>
      </w:r>
      <w:r w:rsidRPr="00DA3743">
        <w:rPr>
          <w:spacing w:val="-5"/>
        </w:rPr>
        <w:t>.</w:t>
      </w:r>
    </w:p>
    <w:p w14:paraId="26121EFA" w14:textId="38225A69" w:rsidR="00D31514" w:rsidRPr="00DA3743" w:rsidRDefault="00A32CA6" w:rsidP="006902F7">
      <w:pPr>
        <w:numPr>
          <w:ilvl w:val="1"/>
          <w:numId w:val="97"/>
        </w:numPr>
        <w:suppressAutoHyphens/>
        <w:ind w:left="567" w:hanging="567"/>
      </w:pPr>
      <w:r w:rsidRPr="00DA3743">
        <w:t>Is-sustanzi l-oħra huma L-histidine, L-histidine hydrochloride monohydrate, polysorbate</w:t>
      </w:r>
      <w:r w:rsidR="009A027C" w:rsidRPr="00DA3743">
        <w:t> </w:t>
      </w:r>
      <w:r w:rsidRPr="00DA3743">
        <w:t>80</w:t>
      </w:r>
      <w:r w:rsidR="00CA7FFA">
        <w:t xml:space="preserve"> </w:t>
      </w:r>
      <w:r w:rsidR="00CA7FFA" w:rsidRPr="00A50D07">
        <w:t>(E</w:t>
      </w:r>
      <w:r w:rsidR="00CA7FFA" w:rsidRPr="00A50D07">
        <w:rPr>
          <w:spacing w:val="-2"/>
        </w:rPr>
        <w:t> </w:t>
      </w:r>
      <w:r w:rsidR="00CA7FFA" w:rsidRPr="00A50D07">
        <w:t>433)</w:t>
      </w:r>
      <w:r w:rsidRPr="00DA3743">
        <w:t>, sucrose, u ilma għall-injezzjonijiet.</w:t>
      </w:r>
    </w:p>
    <w:p w14:paraId="203B30AB" w14:textId="77777777" w:rsidR="00D31514" w:rsidRPr="00DA3743" w:rsidRDefault="00D31514" w:rsidP="006902F7">
      <w:pPr>
        <w:suppressAutoHyphens/>
      </w:pPr>
    </w:p>
    <w:p w14:paraId="19C6CD6A" w14:textId="0718ACB4" w:rsidR="00D31514" w:rsidRPr="00DA3743" w:rsidRDefault="00D31514" w:rsidP="006902F7">
      <w:pPr>
        <w:keepNext/>
        <w:suppressAutoHyphens/>
        <w:rPr>
          <w:b/>
          <w:bCs/>
        </w:rPr>
      </w:pPr>
      <w:r w:rsidRPr="00DA3743">
        <w:rPr>
          <w:b/>
          <w:bCs/>
        </w:rPr>
        <w:t>Kif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jidher</w:t>
      </w:r>
      <w:r w:rsidRPr="00DA3743">
        <w:rPr>
          <w:b/>
          <w:bCs/>
          <w:spacing w:val="-6"/>
        </w:rPr>
        <w:t xml:space="preserve"> </w:t>
      </w:r>
      <w:r w:rsidR="00332AF3" w:rsidRPr="00DA3743">
        <w:rPr>
          <w:b/>
          <w:bCs/>
        </w:rPr>
        <w:t>WEZENLA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l-kontenut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tal-</w:t>
      </w:r>
      <w:r w:rsidRPr="00DA3743">
        <w:rPr>
          <w:b/>
          <w:bCs/>
          <w:spacing w:val="-2"/>
        </w:rPr>
        <w:t>pakkett</w:t>
      </w:r>
    </w:p>
    <w:p w14:paraId="0955A266" w14:textId="5A796D99" w:rsidR="00D31514" w:rsidRPr="00DA3743" w:rsidRDefault="00332AF3" w:rsidP="006902F7">
      <w:pPr>
        <w:suppressAutoHyphens/>
      </w:pPr>
      <w:r w:rsidRPr="00DA3743">
        <w:t>WEZENLA</w:t>
      </w:r>
      <w:r w:rsidR="00A4190F" w:rsidRPr="00DA3743">
        <w:t xml:space="preserve"> hija soluzzjoni għall-injezzjonijiet trasparenti sa tkanġi, bla kulur sasafra ċara. Huwa</w:t>
      </w:r>
      <w:r w:rsidR="008C2148" w:rsidRPr="00DA3743">
        <w:t xml:space="preserve"> </w:t>
      </w:r>
      <w:r w:rsidR="00A4190F" w:rsidRPr="00DA3743">
        <w:t>fornut f’pakkett tal-kartun li fih siringa mimlija għal-lest tal-ħġieġ ta’ 1 mL b’doża waħda. Kull</w:t>
      </w:r>
      <w:r w:rsidR="008C2148" w:rsidRPr="00DA3743">
        <w:t xml:space="preserve"> </w:t>
      </w:r>
      <w:r w:rsidR="00A4190F" w:rsidRPr="00DA3743">
        <w:t>siringa</w:t>
      </w:r>
      <w:r w:rsidR="004E774D" w:rsidRPr="00DA3743">
        <w:t xml:space="preserve"> </w:t>
      </w:r>
      <w:r w:rsidR="00A4190F" w:rsidRPr="00DA3743">
        <w:t>mimlija għal-lest fiha 45</w:t>
      </w:r>
      <w:r w:rsidR="00AC603E" w:rsidRPr="00DA3743">
        <w:t> </w:t>
      </w:r>
      <w:r w:rsidR="00A4190F" w:rsidRPr="00DA3743">
        <w:t>mg ustekinumab f’0.5 mL</w:t>
      </w:r>
      <w:r w:rsidR="004E774D" w:rsidRPr="00DA3743">
        <w:t xml:space="preserve"> </w:t>
      </w:r>
      <w:r w:rsidR="004E774D" w:rsidRPr="00DA3743">
        <w:rPr>
          <w:spacing w:val="-3"/>
        </w:rPr>
        <w:t xml:space="preserve">jew 90 mg </w:t>
      </w:r>
      <w:r w:rsidR="004E774D" w:rsidRPr="00DA3743">
        <w:t>ustekinumab f’1 mL</w:t>
      </w:r>
      <w:r w:rsidR="00A4190F" w:rsidRPr="00DA3743">
        <w:t xml:space="preserve"> ta’ soluzzjoni għall-injezzjoni.</w:t>
      </w:r>
    </w:p>
    <w:p w14:paraId="2EBE78D6" w14:textId="77777777" w:rsidR="00A4190F" w:rsidRPr="00DA3743" w:rsidRDefault="00A4190F" w:rsidP="006902F7">
      <w:pPr>
        <w:suppressAutoHyphens/>
      </w:pPr>
    </w:p>
    <w:p w14:paraId="1A60B05D" w14:textId="77777777" w:rsidR="004E774D" w:rsidRPr="00DE6F77" w:rsidRDefault="004E774D" w:rsidP="006902F7">
      <w:pPr>
        <w:keepNext/>
        <w:suppressAutoHyphens/>
        <w:rPr>
          <w:b/>
          <w:bCs/>
          <w:highlight w:val="lightGray"/>
        </w:rPr>
      </w:pPr>
      <w:r w:rsidRPr="00DE6F77">
        <w:rPr>
          <w:b/>
          <w:bCs/>
          <w:highlight w:val="lightGray"/>
        </w:rPr>
        <w:t>Detentur</w:t>
      </w:r>
      <w:r w:rsidRPr="00DE6F77">
        <w:rPr>
          <w:b/>
          <w:bCs/>
          <w:spacing w:val="-12"/>
          <w:highlight w:val="lightGray"/>
        </w:rPr>
        <w:t xml:space="preserve"> </w:t>
      </w:r>
      <w:r w:rsidRPr="00DE6F77">
        <w:rPr>
          <w:b/>
          <w:bCs/>
          <w:highlight w:val="lightGray"/>
        </w:rPr>
        <w:t>tal-Awtorizzazzjoni</w:t>
      </w:r>
      <w:r w:rsidRPr="00DE6F77">
        <w:rPr>
          <w:b/>
          <w:bCs/>
          <w:spacing w:val="-11"/>
          <w:highlight w:val="lightGray"/>
        </w:rPr>
        <w:t xml:space="preserve"> </w:t>
      </w:r>
      <w:r w:rsidRPr="00DE6F77">
        <w:rPr>
          <w:b/>
          <w:bCs/>
          <w:highlight w:val="lightGray"/>
        </w:rPr>
        <w:t>għat-Tqegħid</w:t>
      </w:r>
      <w:r w:rsidRPr="00DE6F77">
        <w:rPr>
          <w:b/>
          <w:bCs/>
          <w:spacing w:val="-11"/>
          <w:highlight w:val="lightGray"/>
        </w:rPr>
        <w:t xml:space="preserve"> </w:t>
      </w:r>
      <w:r w:rsidRPr="00DE6F77">
        <w:rPr>
          <w:b/>
          <w:bCs/>
          <w:highlight w:val="lightGray"/>
        </w:rPr>
        <w:t>fis-</w:t>
      </w:r>
      <w:r w:rsidRPr="00DE6F77">
        <w:rPr>
          <w:b/>
          <w:bCs/>
          <w:spacing w:val="-5"/>
          <w:highlight w:val="lightGray"/>
        </w:rPr>
        <w:t>Suq u Manifattur</w:t>
      </w:r>
    </w:p>
    <w:p w14:paraId="0A5A9789" w14:textId="77777777" w:rsidR="004E774D" w:rsidRPr="00DE6F77" w:rsidRDefault="004E774D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Amgen Technology (Ireland) UC,</w:t>
      </w:r>
    </w:p>
    <w:p w14:paraId="50741BA4" w14:textId="77777777" w:rsidR="004E774D" w:rsidRPr="00DE6F77" w:rsidRDefault="004E774D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Pottery Road,</w:t>
      </w:r>
    </w:p>
    <w:p w14:paraId="11553740" w14:textId="77777777" w:rsidR="004E774D" w:rsidRPr="00DE6F77" w:rsidRDefault="004E774D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Dun Laoghaire,</w:t>
      </w:r>
    </w:p>
    <w:p w14:paraId="0D354F78" w14:textId="77777777" w:rsidR="004E774D" w:rsidRPr="00DE6F77" w:rsidRDefault="004E774D" w:rsidP="006902F7">
      <w:pPr>
        <w:keepNext/>
        <w:suppressAutoHyphens/>
        <w:rPr>
          <w:highlight w:val="lightGray"/>
        </w:rPr>
      </w:pPr>
      <w:r w:rsidRPr="00DE6F77">
        <w:rPr>
          <w:highlight w:val="lightGray"/>
        </w:rPr>
        <w:t>Co Dublin,</w:t>
      </w:r>
    </w:p>
    <w:p w14:paraId="1DC5D6E2" w14:textId="58DAAD89" w:rsidR="00E605A5" w:rsidRPr="00DA3743" w:rsidRDefault="004E774D" w:rsidP="006902F7">
      <w:pPr>
        <w:keepNext/>
        <w:suppressAutoHyphens/>
      </w:pPr>
      <w:r w:rsidRPr="00DE6F77">
        <w:rPr>
          <w:highlight w:val="lightGray"/>
        </w:rPr>
        <w:t>L-Irlanda</w:t>
      </w:r>
    </w:p>
    <w:p w14:paraId="193C140A" w14:textId="77777777" w:rsidR="004E774D" w:rsidRPr="00DA3743" w:rsidRDefault="004E774D" w:rsidP="006902F7">
      <w:pPr>
        <w:suppressAutoHyphens/>
      </w:pPr>
    </w:p>
    <w:p w14:paraId="30D98B7E" w14:textId="77777777" w:rsidR="004E774D" w:rsidRPr="001A48A7" w:rsidRDefault="004E774D" w:rsidP="006902F7">
      <w:pPr>
        <w:suppressAutoHyphens/>
        <w:rPr>
          <w:b/>
          <w:bCs/>
        </w:rPr>
      </w:pPr>
      <w:r w:rsidRPr="00DE6F77">
        <w:rPr>
          <w:b/>
          <w:bCs/>
        </w:rPr>
        <w:t>Detentur tal-Awtorizzazzjoni għat-Tqegħid fis-Suq</w:t>
      </w:r>
    </w:p>
    <w:p w14:paraId="24C91BAB" w14:textId="77777777" w:rsidR="004E774D" w:rsidRPr="00DE6F77" w:rsidRDefault="004E774D" w:rsidP="006902F7">
      <w:pPr>
        <w:keepNext/>
        <w:keepLines/>
        <w:autoSpaceDE/>
        <w:autoSpaceDN/>
      </w:pPr>
      <w:r w:rsidRPr="00DE6F77">
        <w:t>Amgen Technology (Ireland) UC,</w:t>
      </w:r>
    </w:p>
    <w:p w14:paraId="5237401E" w14:textId="77777777" w:rsidR="004E774D" w:rsidRPr="00DE6F77" w:rsidRDefault="004E774D" w:rsidP="006902F7">
      <w:pPr>
        <w:keepNext/>
        <w:keepLines/>
        <w:autoSpaceDE/>
        <w:autoSpaceDN/>
      </w:pPr>
      <w:r w:rsidRPr="00DE6F77">
        <w:t>Pottery Road,</w:t>
      </w:r>
    </w:p>
    <w:p w14:paraId="2CA3A64D" w14:textId="77777777" w:rsidR="004E774D" w:rsidRPr="00DE6F77" w:rsidRDefault="004E774D" w:rsidP="006902F7">
      <w:pPr>
        <w:keepNext/>
        <w:keepLines/>
        <w:autoSpaceDE/>
        <w:autoSpaceDN/>
      </w:pPr>
      <w:r w:rsidRPr="00DE6F77">
        <w:t>Dun Laoghaire,</w:t>
      </w:r>
    </w:p>
    <w:p w14:paraId="1D2FA4ED" w14:textId="77777777" w:rsidR="004E774D" w:rsidRPr="00DE6F77" w:rsidRDefault="004E774D" w:rsidP="006902F7">
      <w:pPr>
        <w:keepNext/>
        <w:keepLines/>
        <w:autoSpaceDE/>
        <w:autoSpaceDN/>
      </w:pPr>
      <w:r w:rsidRPr="00DE6F77">
        <w:t>Co Dublin,</w:t>
      </w:r>
    </w:p>
    <w:p w14:paraId="47D6E07A" w14:textId="77777777" w:rsidR="004E774D" w:rsidRPr="00DE6F77" w:rsidRDefault="004E774D" w:rsidP="006902F7">
      <w:pPr>
        <w:keepNext/>
        <w:keepLines/>
        <w:autoSpaceDE/>
        <w:autoSpaceDN/>
      </w:pPr>
      <w:r w:rsidRPr="00DE6F77">
        <w:t>L-Irlanda</w:t>
      </w:r>
    </w:p>
    <w:p w14:paraId="7A327B76" w14:textId="77777777" w:rsidR="001A48A7" w:rsidRDefault="001A48A7" w:rsidP="006902F7">
      <w:pPr>
        <w:keepNext/>
        <w:keepLines/>
        <w:autoSpaceDE/>
        <w:autoSpaceDN/>
        <w:rPr>
          <w:highlight w:val="lightGray"/>
        </w:rPr>
      </w:pPr>
    </w:p>
    <w:p w14:paraId="1CEA64C9" w14:textId="77777777" w:rsidR="001A48A7" w:rsidRPr="00295EE8" w:rsidRDefault="001A48A7" w:rsidP="001A48A7">
      <w:pPr>
        <w:keepNext/>
        <w:suppressAutoHyphens/>
        <w:rPr>
          <w:b/>
          <w:bCs/>
          <w:spacing w:val="-5"/>
        </w:rPr>
      </w:pPr>
      <w:r w:rsidRPr="00295EE8">
        <w:rPr>
          <w:b/>
          <w:bCs/>
          <w:spacing w:val="-5"/>
        </w:rPr>
        <w:t>Manifattur</w:t>
      </w:r>
    </w:p>
    <w:p w14:paraId="672923F2" w14:textId="77777777" w:rsidR="001A48A7" w:rsidRDefault="001A48A7" w:rsidP="001A48A7">
      <w:pPr>
        <w:keepNext/>
        <w:suppressAutoHyphens/>
      </w:pPr>
      <w:r>
        <w:t xml:space="preserve">Amgen Europe B.V., </w:t>
      </w:r>
    </w:p>
    <w:p w14:paraId="3054EC35" w14:textId="77777777" w:rsidR="001A48A7" w:rsidRDefault="001A48A7" w:rsidP="001A48A7">
      <w:pPr>
        <w:keepNext/>
        <w:suppressAutoHyphens/>
      </w:pPr>
      <w:r>
        <w:t xml:space="preserve">Minervum 7061, </w:t>
      </w:r>
    </w:p>
    <w:p w14:paraId="44F6794E" w14:textId="77777777" w:rsidR="001A48A7" w:rsidRDefault="001A48A7" w:rsidP="001A48A7">
      <w:pPr>
        <w:keepNext/>
        <w:suppressAutoHyphens/>
      </w:pPr>
      <w:r>
        <w:t xml:space="preserve">4817 ZK Breda, </w:t>
      </w:r>
    </w:p>
    <w:p w14:paraId="1AA81442" w14:textId="16AFA994" w:rsidR="001A48A7" w:rsidRPr="001A48A7" w:rsidRDefault="001A48A7" w:rsidP="001A48A7">
      <w:pPr>
        <w:keepNext/>
        <w:suppressAutoHyphens/>
      </w:pPr>
      <w:r>
        <w:t>L-Olanda</w:t>
      </w:r>
    </w:p>
    <w:p w14:paraId="196E93FF" w14:textId="77777777" w:rsidR="004E774D" w:rsidRPr="00DA3743" w:rsidRDefault="004E774D" w:rsidP="006902F7">
      <w:pPr>
        <w:suppressAutoHyphens/>
      </w:pPr>
    </w:p>
    <w:p w14:paraId="423051C9" w14:textId="77777777" w:rsidR="004E774D" w:rsidRPr="00DA3743" w:rsidRDefault="004E774D" w:rsidP="006902F7">
      <w:pPr>
        <w:keepNext/>
        <w:suppressAutoHyphens/>
        <w:rPr>
          <w:b/>
          <w:bCs/>
        </w:rPr>
      </w:pPr>
      <w:r>
        <w:rPr>
          <w:b/>
          <w:bCs/>
          <w:spacing w:val="-2"/>
          <w:highlight w:val="lightGray"/>
        </w:rPr>
        <w:t>Manifattur</w:t>
      </w:r>
    </w:p>
    <w:p w14:paraId="52BE760B" w14:textId="77777777" w:rsidR="004E774D" w:rsidRDefault="004E774D" w:rsidP="006902F7">
      <w:pPr>
        <w:rPr>
          <w:highlight w:val="lightGray"/>
        </w:rPr>
      </w:pPr>
      <w:r>
        <w:rPr>
          <w:highlight w:val="lightGray"/>
        </w:rPr>
        <w:t>Amgen NV</w:t>
      </w:r>
    </w:p>
    <w:p w14:paraId="6FC35EA8" w14:textId="77777777" w:rsidR="004E774D" w:rsidRDefault="004E774D" w:rsidP="006902F7">
      <w:pPr>
        <w:rPr>
          <w:highlight w:val="lightGray"/>
        </w:rPr>
      </w:pPr>
      <w:r>
        <w:rPr>
          <w:highlight w:val="lightGray"/>
        </w:rPr>
        <w:t>Telecomlaan 5-7</w:t>
      </w:r>
    </w:p>
    <w:p w14:paraId="35134AFE" w14:textId="77777777" w:rsidR="004E774D" w:rsidRDefault="004E774D" w:rsidP="006902F7">
      <w:pPr>
        <w:rPr>
          <w:highlight w:val="lightGray"/>
        </w:rPr>
      </w:pPr>
      <w:r>
        <w:rPr>
          <w:highlight w:val="lightGray"/>
        </w:rPr>
        <w:t>1831 Diegem</w:t>
      </w:r>
    </w:p>
    <w:p w14:paraId="4030C4C5" w14:textId="77777777" w:rsidR="004E774D" w:rsidRPr="00DA3743" w:rsidRDefault="004E774D" w:rsidP="006902F7">
      <w:r>
        <w:rPr>
          <w:highlight w:val="lightGray"/>
        </w:rPr>
        <w:t>Il-Belġju</w:t>
      </w:r>
    </w:p>
    <w:p w14:paraId="01FE9B06" w14:textId="77777777" w:rsidR="004E774D" w:rsidRPr="00DA3743" w:rsidRDefault="004E774D" w:rsidP="006902F7">
      <w:pPr>
        <w:suppressAutoHyphens/>
      </w:pPr>
    </w:p>
    <w:p w14:paraId="06206652" w14:textId="77777777" w:rsidR="00D31514" w:rsidRPr="00DA3743" w:rsidRDefault="00D31514" w:rsidP="006902F7">
      <w:pPr>
        <w:keepNext/>
        <w:suppressAutoHyphens/>
      </w:pPr>
      <w:r w:rsidRPr="00DA3743">
        <w:t>Għal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tagħrif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jogħġbok</w:t>
      </w:r>
      <w:r w:rsidRPr="00DA3743">
        <w:rPr>
          <w:spacing w:val="-3"/>
        </w:rPr>
        <w:t xml:space="preserve"> </w:t>
      </w:r>
      <w:r w:rsidRPr="00DA3743">
        <w:t>ikkuntattja</w:t>
      </w:r>
      <w:r w:rsidRPr="00DA3743">
        <w:rPr>
          <w:spacing w:val="-3"/>
        </w:rPr>
        <w:t xml:space="preserve"> </w:t>
      </w:r>
      <w:r w:rsidRPr="00DA3743">
        <w:t>lir-rappreżentant</w:t>
      </w:r>
      <w:r w:rsidRPr="00DA3743">
        <w:rPr>
          <w:spacing w:val="-4"/>
        </w:rPr>
        <w:t xml:space="preserve"> </w:t>
      </w:r>
      <w:r w:rsidRPr="00DA3743">
        <w:t>lokali</w:t>
      </w:r>
      <w:r w:rsidRPr="00DA3743">
        <w:rPr>
          <w:spacing w:val="-2"/>
        </w:rPr>
        <w:t xml:space="preserve"> </w:t>
      </w:r>
      <w:r w:rsidRPr="00DA3743">
        <w:t>tad-Detentur tal-Awtorizzazzjoni għat-Tqegħid fis-Suq:</w:t>
      </w:r>
    </w:p>
    <w:p w14:paraId="4A5A034E" w14:textId="77777777" w:rsidR="00D52EFC" w:rsidRPr="00DA3743" w:rsidRDefault="00D52EFC" w:rsidP="006902F7"/>
    <w:tbl>
      <w:tblPr>
        <w:tblW w:w="9576" w:type="dxa"/>
        <w:tblInd w:w="-142" w:type="dxa"/>
        <w:tblLayout w:type="fixed"/>
        <w:tblLook w:val="04A0" w:firstRow="1" w:lastRow="0" w:firstColumn="1" w:lastColumn="0" w:noHBand="0" w:noVBand="1"/>
      </w:tblPr>
      <w:tblGrid>
        <w:gridCol w:w="4896"/>
        <w:gridCol w:w="4680"/>
      </w:tblGrid>
      <w:tr w:rsidR="004E774D" w:rsidRPr="00DA3743" w14:paraId="1C3526E2" w14:textId="77777777" w:rsidTr="00D7296D">
        <w:trPr>
          <w:cantSplit/>
          <w:trHeight w:val="57"/>
        </w:trPr>
        <w:tc>
          <w:tcPr>
            <w:tcW w:w="4896" w:type="dxa"/>
          </w:tcPr>
          <w:p w14:paraId="40EF6C20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België/Belgique/Belgien</w:t>
            </w:r>
          </w:p>
          <w:p w14:paraId="3C13DACC" w14:textId="77777777" w:rsidR="004E774D" w:rsidRPr="00DA3743" w:rsidRDefault="004E774D" w:rsidP="006902F7">
            <w:r w:rsidRPr="00DA3743">
              <w:t>s.a. Amgen n.v.</w:t>
            </w:r>
          </w:p>
          <w:p w14:paraId="60BD8F69" w14:textId="0A09016F" w:rsidR="004E774D" w:rsidRPr="00DA3743" w:rsidRDefault="001660DD" w:rsidP="006902F7">
            <w:r w:rsidRPr="00DA3743">
              <w:t>Tél/Tel</w:t>
            </w:r>
            <w:r w:rsidR="004E774D" w:rsidRPr="00DA3743">
              <w:t>: +32 (0)2 7752711</w:t>
            </w:r>
          </w:p>
          <w:p w14:paraId="63339E09" w14:textId="77777777" w:rsidR="004E774D" w:rsidRPr="00DA3743" w:rsidRDefault="004E774D" w:rsidP="006902F7"/>
        </w:tc>
        <w:tc>
          <w:tcPr>
            <w:tcW w:w="4680" w:type="dxa"/>
          </w:tcPr>
          <w:p w14:paraId="4E42B8E1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Lietuva</w:t>
            </w:r>
          </w:p>
          <w:p w14:paraId="70BB6202" w14:textId="77777777" w:rsidR="004E774D" w:rsidRPr="00DA3743" w:rsidRDefault="004E774D" w:rsidP="006902F7">
            <w:r w:rsidRPr="00DA3743">
              <w:t>Amgen Switzerland AG Vilniaus filialas</w:t>
            </w:r>
          </w:p>
          <w:p w14:paraId="5FABD17F" w14:textId="77777777" w:rsidR="004E774D" w:rsidRPr="00DA3743" w:rsidRDefault="004E774D" w:rsidP="006902F7">
            <w:r w:rsidRPr="00DA3743">
              <w:t>Tel: +370 5 219 7474</w:t>
            </w:r>
          </w:p>
          <w:p w14:paraId="5D90EF32" w14:textId="77777777" w:rsidR="004E774D" w:rsidRPr="00DA3743" w:rsidRDefault="004E774D" w:rsidP="006902F7"/>
        </w:tc>
      </w:tr>
      <w:tr w:rsidR="004E774D" w:rsidRPr="00DA3743" w14:paraId="406C6251" w14:textId="77777777" w:rsidTr="00D7296D">
        <w:trPr>
          <w:cantSplit/>
          <w:trHeight w:val="57"/>
        </w:trPr>
        <w:tc>
          <w:tcPr>
            <w:tcW w:w="4896" w:type="dxa"/>
          </w:tcPr>
          <w:p w14:paraId="3E217E26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България</w:t>
            </w:r>
          </w:p>
          <w:p w14:paraId="25F14DAD" w14:textId="77777777" w:rsidR="004E774D" w:rsidRPr="00DA3743" w:rsidRDefault="004E774D" w:rsidP="006902F7">
            <w:r w:rsidRPr="00DA3743">
              <w:t>Амджен България ЕООД</w:t>
            </w:r>
          </w:p>
          <w:p w14:paraId="353D9F78" w14:textId="77777777" w:rsidR="004E774D" w:rsidRPr="00DA3743" w:rsidRDefault="004E774D" w:rsidP="006902F7">
            <w:r w:rsidRPr="00DA3743">
              <w:t>Тел.: +359 (0)2 424 7440</w:t>
            </w:r>
          </w:p>
          <w:p w14:paraId="181B8C39" w14:textId="77777777" w:rsidR="004E774D" w:rsidRPr="00DA3743" w:rsidRDefault="004E774D" w:rsidP="006902F7"/>
        </w:tc>
        <w:tc>
          <w:tcPr>
            <w:tcW w:w="4680" w:type="dxa"/>
          </w:tcPr>
          <w:p w14:paraId="73DF2113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Luxembourg/Luxemburg</w:t>
            </w:r>
          </w:p>
          <w:p w14:paraId="5204C2D9" w14:textId="77777777" w:rsidR="004E774D" w:rsidRPr="00DA3743" w:rsidRDefault="004E774D" w:rsidP="006902F7">
            <w:r w:rsidRPr="00DA3743">
              <w:t>s.a. Amgen</w:t>
            </w:r>
          </w:p>
          <w:p w14:paraId="1BB3DCDF" w14:textId="77777777" w:rsidR="004E774D" w:rsidRPr="00DA3743" w:rsidRDefault="004E774D" w:rsidP="006902F7">
            <w:r w:rsidRPr="00DA3743">
              <w:t>Belgique/Belgien</w:t>
            </w:r>
          </w:p>
          <w:p w14:paraId="5E2D08EA" w14:textId="238CA6F7" w:rsidR="004E774D" w:rsidRPr="00DA3743" w:rsidRDefault="001660DD" w:rsidP="006902F7">
            <w:r w:rsidRPr="00DA3743">
              <w:t>Tél/Tel</w:t>
            </w:r>
            <w:r w:rsidR="004E774D" w:rsidRPr="00DA3743">
              <w:t>: +32 (0)2 7752711</w:t>
            </w:r>
          </w:p>
          <w:p w14:paraId="00BBD1CD" w14:textId="77777777" w:rsidR="004E774D" w:rsidRPr="00DA3743" w:rsidRDefault="004E774D" w:rsidP="006902F7">
            <w:pPr>
              <w:rPr>
                <w:bCs/>
              </w:rPr>
            </w:pPr>
          </w:p>
        </w:tc>
      </w:tr>
      <w:tr w:rsidR="004E774D" w:rsidRPr="00DA3743" w14:paraId="7A383BFC" w14:textId="77777777" w:rsidTr="00D7296D">
        <w:trPr>
          <w:cantSplit/>
          <w:trHeight w:val="57"/>
        </w:trPr>
        <w:tc>
          <w:tcPr>
            <w:tcW w:w="4896" w:type="dxa"/>
          </w:tcPr>
          <w:p w14:paraId="190483CA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Česká republika</w:t>
            </w:r>
          </w:p>
          <w:p w14:paraId="5D408A76" w14:textId="77777777" w:rsidR="004E774D" w:rsidRPr="00DA3743" w:rsidRDefault="004E774D" w:rsidP="006902F7">
            <w:r w:rsidRPr="00DA3743">
              <w:t>Amgen s.r.o.</w:t>
            </w:r>
          </w:p>
          <w:p w14:paraId="100CC5E9" w14:textId="77777777" w:rsidR="004E774D" w:rsidRPr="00DA3743" w:rsidRDefault="004E774D" w:rsidP="006902F7">
            <w:r w:rsidRPr="00DA3743">
              <w:t>Tel: +420 221 773 500</w:t>
            </w:r>
          </w:p>
          <w:p w14:paraId="5511247B" w14:textId="77777777" w:rsidR="004E774D" w:rsidRPr="00DA3743" w:rsidRDefault="004E774D" w:rsidP="006902F7">
            <w:pPr>
              <w:rPr>
                <w:bCs/>
              </w:rPr>
            </w:pPr>
          </w:p>
        </w:tc>
        <w:tc>
          <w:tcPr>
            <w:tcW w:w="4680" w:type="dxa"/>
          </w:tcPr>
          <w:p w14:paraId="0DB15C4D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Magyarország</w:t>
            </w:r>
          </w:p>
          <w:p w14:paraId="682EB2BD" w14:textId="77777777" w:rsidR="004E774D" w:rsidRPr="00DA3743" w:rsidRDefault="004E774D" w:rsidP="006902F7">
            <w:r w:rsidRPr="00DA3743">
              <w:t>Amgen Kft.</w:t>
            </w:r>
          </w:p>
          <w:p w14:paraId="628BE269" w14:textId="77777777" w:rsidR="004E774D" w:rsidRPr="00DA3743" w:rsidRDefault="004E774D" w:rsidP="006902F7">
            <w:r w:rsidRPr="00DA3743">
              <w:t>Tel.: +36 1 35 44 700</w:t>
            </w:r>
          </w:p>
          <w:p w14:paraId="2B79C99C" w14:textId="77777777" w:rsidR="004E774D" w:rsidRPr="00DA3743" w:rsidRDefault="004E774D" w:rsidP="006902F7"/>
        </w:tc>
      </w:tr>
      <w:tr w:rsidR="004E774D" w:rsidRPr="00DA3743" w14:paraId="26084F06" w14:textId="77777777" w:rsidTr="00D7296D">
        <w:trPr>
          <w:cantSplit/>
          <w:trHeight w:val="57"/>
        </w:trPr>
        <w:tc>
          <w:tcPr>
            <w:tcW w:w="4896" w:type="dxa"/>
          </w:tcPr>
          <w:p w14:paraId="5A623C57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lastRenderedPageBreak/>
              <w:t>Danmark</w:t>
            </w:r>
          </w:p>
          <w:p w14:paraId="05B1B0F2" w14:textId="77777777" w:rsidR="004E774D" w:rsidRPr="00DA3743" w:rsidRDefault="004E774D" w:rsidP="006902F7">
            <w:r w:rsidRPr="00DA3743">
              <w:t>Amgen, filial af Amgen AB, Sverige</w:t>
            </w:r>
          </w:p>
          <w:p w14:paraId="0CDDF781" w14:textId="77777777" w:rsidR="004E774D" w:rsidRPr="00DA3743" w:rsidRDefault="004E774D" w:rsidP="006902F7">
            <w:r w:rsidRPr="00DA3743">
              <w:t>Tlf.: +45 39617500</w:t>
            </w:r>
          </w:p>
          <w:p w14:paraId="3A6CBD32" w14:textId="77777777" w:rsidR="004E774D" w:rsidRPr="00DA3743" w:rsidRDefault="004E774D" w:rsidP="006902F7">
            <w:pPr>
              <w:pStyle w:val="lbltxt"/>
              <w:rPr>
                <w:szCs w:val="22"/>
                <w:lang w:val="mt-MT"/>
              </w:rPr>
            </w:pPr>
          </w:p>
        </w:tc>
        <w:tc>
          <w:tcPr>
            <w:tcW w:w="4680" w:type="dxa"/>
          </w:tcPr>
          <w:p w14:paraId="78A2FCE1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Malta</w:t>
            </w:r>
          </w:p>
          <w:p w14:paraId="1FCC3C26" w14:textId="77777777" w:rsidR="004E774D" w:rsidRPr="00DA3743" w:rsidRDefault="004E774D" w:rsidP="006902F7">
            <w:r w:rsidRPr="00DA3743">
              <w:t>Amgen S.r.l.</w:t>
            </w:r>
          </w:p>
          <w:p w14:paraId="792C53BF" w14:textId="77777777" w:rsidR="004E774D" w:rsidRPr="00DA3743" w:rsidRDefault="004E774D" w:rsidP="006902F7">
            <w:r w:rsidRPr="00DA3743">
              <w:t>Italy</w:t>
            </w:r>
          </w:p>
          <w:p w14:paraId="3495AD57" w14:textId="77777777" w:rsidR="004E774D" w:rsidRPr="00DA3743" w:rsidRDefault="004E774D" w:rsidP="006902F7">
            <w:r w:rsidRPr="00DA3743">
              <w:t>Tel: +39 02 6241121</w:t>
            </w:r>
          </w:p>
          <w:p w14:paraId="6D27AC42" w14:textId="77777777" w:rsidR="004E774D" w:rsidRPr="00DA3743" w:rsidRDefault="004E774D" w:rsidP="006902F7">
            <w:pPr>
              <w:pStyle w:val="lbltxt"/>
              <w:rPr>
                <w:b/>
                <w:szCs w:val="22"/>
                <w:lang w:val="mt-MT"/>
              </w:rPr>
            </w:pPr>
          </w:p>
        </w:tc>
      </w:tr>
      <w:tr w:rsidR="004E774D" w:rsidRPr="00DA3743" w14:paraId="58E67DDD" w14:textId="77777777" w:rsidTr="00D7296D">
        <w:trPr>
          <w:cantSplit/>
          <w:trHeight w:val="57"/>
        </w:trPr>
        <w:tc>
          <w:tcPr>
            <w:tcW w:w="4896" w:type="dxa"/>
          </w:tcPr>
          <w:p w14:paraId="27CC5426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Deutschland</w:t>
            </w:r>
          </w:p>
          <w:p w14:paraId="64C50DC5" w14:textId="77777777" w:rsidR="004E774D" w:rsidRPr="00DA3743" w:rsidRDefault="004E774D" w:rsidP="006902F7">
            <w:r w:rsidRPr="00DA3743">
              <w:t>Amgen GmbH</w:t>
            </w:r>
          </w:p>
          <w:p w14:paraId="76AE21D8" w14:textId="049D738E" w:rsidR="004E774D" w:rsidRPr="00DA3743" w:rsidRDefault="004E774D" w:rsidP="006902F7">
            <w:r w:rsidRPr="00DA3743">
              <w:t>Tel: +49 89 1490960</w:t>
            </w:r>
          </w:p>
          <w:p w14:paraId="11554F29" w14:textId="77777777" w:rsidR="004E774D" w:rsidRPr="00DA3743" w:rsidRDefault="004E774D" w:rsidP="006902F7">
            <w:pPr>
              <w:pStyle w:val="lbltxt"/>
              <w:rPr>
                <w:b/>
                <w:szCs w:val="22"/>
                <w:lang w:val="mt-MT"/>
              </w:rPr>
            </w:pPr>
          </w:p>
        </w:tc>
        <w:tc>
          <w:tcPr>
            <w:tcW w:w="4680" w:type="dxa"/>
          </w:tcPr>
          <w:p w14:paraId="10CA9CC2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Nederland</w:t>
            </w:r>
          </w:p>
          <w:p w14:paraId="47EC6F2E" w14:textId="77777777" w:rsidR="004E774D" w:rsidRPr="00DA3743" w:rsidRDefault="004E774D" w:rsidP="006902F7">
            <w:r w:rsidRPr="00DA3743">
              <w:t>Amgen B.V.</w:t>
            </w:r>
          </w:p>
          <w:p w14:paraId="54721419" w14:textId="77777777" w:rsidR="004E774D" w:rsidRPr="00DA3743" w:rsidRDefault="004E774D" w:rsidP="006902F7">
            <w:r w:rsidRPr="00DA3743">
              <w:t>Tel: +31 (0)76 5732500</w:t>
            </w:r>
          </w:p>
          <w:p w14:paraId="3779DB80" w14:textId="77777777" w:rsidR="004E774D" w:rsidRPr="00DA3743" w:rsidRDefault="004E774D" w:rsidP="006902F7">
            <w:pPr>
              <w:pStyle w:val="lbltxt"/>
              <w:rPr>
                <w:szCs w:val="22"/>
                <w:lang w:val="mt-MT"/>
              </w:rPr>
            </w:pPr>
          </w:p>
        </w:tc>
      </w:tr>
      <w:tr w:rsidR="004E774D" w:rsidRPr="00DA3743" w14:paraId="483BF0EC" w14:textId="77777777" w:rsidTr="00D7296D">
        <w:trPr>
          <w:cantSplit/>
          <w:trHeight w:val="57"/>
        </w:trPr>
        <w:tc>
          <w:tcPr>
            <w:tcW w:w="4896" w:type="dxa"/>
          </w:tcPr>
          <w:p w14:paraId="1D776240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Eesti</w:t>
            </w:r>
          </w:p>
          <w:p w14:paraId="0800F85C" w14:textId="77777777" w:rsidR="004E774D" w:rsidRPr="00DA3743" w:rsidRDefault="004E774D" w:rsidP="006902F7">
            <w:r w:rsidRPr="00DA3743">
              <w:t>Amgen Switzerland AG Vilniaus filialas</w:t>
            </w:r>
          </w:p>
          <w:p w14:paraId="2844A35C" w14:textId="77777777" w:rsidR="004E774D" w:rsidRPr="00DA3743" w:rsidRDefault="004E774D" w:rsidP="006902F7">
            <w:r w:rsidRPr="00DA3743">
              <w:t>Tel: +372 586 09553</w:t>
            </w:r>
          </w:p>
          <w:p w14:paraId="6C3BD444" w14:textId="77777777" w:rsidR="004E774D" w:rsidRPr="00DA3743" w:rsidRDefault="004E774D" w:rsidP="006902F7">
            <w:pPr>
              <w:rPr>
                <w:b/>
              </w:rPr>
            </w:pPr>
          </w:p>
        </w:tc>
        <w:tc>
          <w:tcPr>
            <w:tcW w:w="4680" w:type="dxa"/>
          </w:tcPr>
          <w:p w14:paraId="4E4B185B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Norge</w:t>
            </w:r>
          </w:p>
          <w:p w14:paraId="31F24B61" w14:textId="77777777" w:rsidR="004E774D" w:rsidRPr="00DA3743" w:rsidRDefault="004E774D" w:rsidP="006902F7">
            <w:r w:rsidRPr="00DA3743">
              <w:t>Amgen AB</w:t>
            </w:r>
          </w:p>
          <w:p w14:paraId="3742866E" w14:textId="77777777" w:rsidR="004E774D" w:rsidRPr="00DA3743" w:rsidRDefault="004E774D" w:rsidP="006902F7">
            <w:r w:rsidRPr="00DA3743">
              <w:t>Tlf: +47 23308000</w:t>
            </w:r>
          </w:p>
          <w:p w14:paraId="0E2BFAA9" w14:textId="77777777" w:rsidR="004E774D" w:rsidRPr="00DA3743" w:rsidRDefault="004E774D" w:rsidP="006902F7">
            <w:pPr>
              <w:pStyle w:val="lbltxt"/>
              <w:rPr>
                <w:szCs w:val="22"/>
                <w:lang w:val="mt-MT"/>
              </w:rPr>
            </w:pPr>
          </w:p>
        </w:tc>
      </w:tr>
      <w:tr w:rsidR="004E774D" w:rsidRPr="00DA3743" w14:paraId="041EC044" w14:textId="77777777" w:rsidTr="00D7296D">
        <w:trPr>
          <w:cantSplit/>
          <w:trHeight w:val="57"/>
        </w:trPr>
        <w:tc>
          <w:tcPr>
            <w:tcW w:w="4896" w:type="dxa"/>
          </w:tcPr>
          <w:p w14:paraId="3E966B2C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Ελλάδα</w:t>
            </w:r>
          </w:p>
          <w:p w14:paraId="2B9A3DDE" w14:textId="77777777" w:rsidR="004E774D" w:rsidRPr="00DA3743" w:rsidRDefault="004E774D" w:rsidP="006902F7">
            <w:r w:rsidRPr="00DA3743">
              <w:t>Amgen Ελλάς Φαρμακευτικά Ε.Π.Ε.</w:t>
            </w:r>
          </w:p>
          <w:p w14:paraId="5744410B" w14:textId="2766CEA7" w:rsidR="004E774D" w:rsidRPr="00DA3743" w:rsidRDefault="004E774D" w:rsidP="006902F7">
            <w:r w:rsidRPr="00DA3743">
              <w:t>Τηλ: +30 210 3447000</w:t>
            </w:r>
          </w:p>
          <w:p w14:paraId="70802334" w14:textId="77777777" w:rsidR="004E774D" w:rsidRPr="00DA3743" w:rsidRDefault="004E774D" w:rsidP="006902F7">
            <w:pPr>
              <w:pStyle w:val="lbltxt"/>
              <w:rPr>
                <w:szCs w:val="22"/>
                <w:lang w:val="mt-MT"/>
              </w:rPr>
            </w:pPr>
          </w:p>
        </w:tc>
        <w:tc>
          <w:tcPr>
            <w:tcW w:w="4680" w:type="dxa"/>
          </w:tcPr>
          <w:p w14:paraId="7ED3646B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Österreich</w:t>
            </w:r>
          </w:p>
          <w:p w14:paraId="0EC057AF" w14:textId="77777777" w:rsidR="004E774D" w:rsidRPr="00DA3743" w:rsidRDefault="004E774D" w:rsidP="006902F7">
            <w:r w:rsidRPr="00DA3743">
              <w:t>Amgen GmbH</w:t>
            </w:r>
          </w:p>
          <w:p w14:paraId="03F07CF7" w14:textId="77777777" w:rsidR="004E774D" w:rsidRPr="00DA3743" w:rsidRDefault="004E774D" w:rsidP="006902F7">
            <w:r w:rsidRPr="00DA3743">
              <w:t>Tel: +43 (0)1 50 217</w:t>
            </w:r>
          </w:p>
          <w:p w14:paraId="3BF6BF89" w14:textId="77777777" w:rsidR="004E774D" w:rsidRPr="00DA3743" w:rsidRDefault="004E774D" w:rsidP="006902F7">
            <w:pPr>
              <w:pStyle w:val="lbltxt"/>
              <w:rPr>
                <w:b/>
                <w:szCs w:val="22"/>
                <w:lang w:val="mt-MT"/>
              </w:rPr>
            </w:pPr>
          </w:p>
        </w:tc>
      </w:tr>
      <w:tr w:rsidR="004E774D" w:rsidRPr="00DA3743" w14:paraId="79C8A158" w14:textId="77777777" w:rsidTr="00D7296D">
        <w:trPr>
          <w:cantSplit/>
          <w:trHeight w:val="57"/>
        </w:trPr>
        <w:tc>
          <w:tcPr>
            <w:tcW w:w="4896" w:type="dxa"/>
          </w:tcPr>
          <w:p w14:paraId="2AC2ADD9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España</w:t>
            </w:r>
          </w:p>
          <w:p w14:paraId="099419B4" w14:textId="77777777" w:rsidR="004E774D" w:rsidRPr="00DA3743" w:rsidRDefault="004E774D" w:rsidP="006902F7">
            <w:r w:rsidRPr="00DA3743">
              <w:t>Amgen S.A.</w:t>
            </w:r>
          </w:p>
          <w:p w14:paraId="11AAC6E4" w14:textId="77777777" w:rsidR="004E774D" w:rsidRPr="00DA3743" w:rsidRDefault="004E774D" w:rsidP="006902F7">
            <w:r w:rsidRPr="00DA3743">
              <w:t>Tel: +34 93 600 18 60</w:t>
            </w:r>
          </w:p>
          <w:p w14:paraId="5F9CCAA7" w14:textId="77777777" w:rsidR="004E774D" w:rsidRPr="00DA3743" w:rsidRDefault="004E774D" w:rsidP="006902F7">
            <w:pPr>
              <w:pStyle w:val="lbltxt"/>
              <w:rPr>
                <w:bCs/>
                <w:szCs w:val="22"/>
                <w:lang w:val="mt-MT"/>
              </w:rPr>
            </w:pPr>
          </w:p>
        </w:tc>
        <w:tc>
          <w:tcPr>
            <w:tcW w:w="4680" w:type="dxa"/>
          </w:tcPr>
          <w:p w14:paraId="1D1760DB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Polska</w:t>
            </w:r>
          </w:p>
          <w:p w14:paraId="24EB7286" w14:textId="77777777" w:rsidR="004E774D" w:rsidRPr="00DA3743" w:rsidRDefault="004E774D" w:rsidP="006902F7">
            <w:r w:rsidRPr="00DA3743">
              <w:t>Amgen Biotechnologia Sp. z o.o.</w:t>
            </w:r>
          </w:p>
          <w:p w14:paraId="779544A9" w14:textId="77777777" w:rsidR="004E774D" w:rsidRPr="00DA3743" w:rsidRDefault="004E774D" w:rsidP="006902F7">
            <w:r w:rsidRPr="00DA3743">
              <w:t>Tel.: +48 22 581 3000</w:t>
            </w:r>
          </w:p>
          <w:p w14:paraId="3477FA43" w14:textId="77777777" w:rsidR="004E774D" w:rsidRPr="00DA3743" w:rsidRDefault="004E774D" w:rsidP="006902F7"/>
        </w:tc>
      </w:tr>
      <w:tr w:rsidR="004E774D" w:rsidRPr="00DA3743" w14:paraId="15148CFA" w14:textId="77777777" w:rsidTr="00D7296D">
        <w:trPr>
          <w:cantSplit/>
          <w:trHeight w:val="57"/>
        </w:trPr>
        <w:tc>
          <w:tcPr>
            <w:tcW w:w="4896" w:type="dxa"/>
          </w:tcPr>
          <w:p w14:paraId="20E2B856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France</w:t>
            </w:r>
          </w:p>
          <w:p w14:paraId="34C68F63" w14:textId="77777777" w:rsidR="004E774D" w:rsidRPr="00DA3743" w:rsidRDefault="004E774D" w:rsidP="006902F7">
            <w:r w:rsidRPr="00DA3743">
              <w:t>Amgen S.A.S.</w:t>
            </w:r>
          </w:p>
          <w:p w14:paraId="4077A221" w14:textId="77777777" w:rsidR="004E774D" w:rsidRPr="00DA3743" w:rsidRDefault="004E774D" w:rsidP="006902F7">
            <w:r w:rsidRPr="00DA3743">
              <w:t>Tél: +33 (0)9 69 363 363</w:t>
            </w:r>
          </w:p>
          <w:p w14:paraId="4893ABAC" w14:textId="77777777" w:rsidR="004E774D" w:rsidRPr="00DA3743" w:rsidRDefault="004E774D" w:rsidP="006902F7">
            <w:pPr>
              <w:rPr>
                <w:b/>
              </w:rPr>
            </w:pPr>
          </w:p>
        </w:tc>
        <w:tc>
          <w:tcPr>
            <w:tcW w:w="4680" w:type="dxa"/>
          </w:tcPr>
          <w:p w14:paraId="642DBD99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Portugal</w:t>
            </w:r>
          </w:p>
          <w:p w14:paraId="49CF87CC" w14:textId="77777777" w:rsidR="004E774D" w:rsidRPr="00DA3743" w:rsidRDefault="004E774D" w:rsidP="006902F7">
            <w:r w:rsidRPr="00DA3743">
              <w:t>Amgen Biofarmacêutica, Lda.</w:t>
            </w:r>
          </w:p>
          <w:p w14:paraId="3999888F" w14:textId="77777777" w:rsidR="004E774D" w:rsidRPr="00DA3743" w:rsidRDefault="004E774D" w:rsidP="006902F7">
            <w:r w:rsidRPr="00DA3743">
              <w:t>Tel: +351 21 4220606</w:t>
            </w:r>
          </w:p>
          <w:p w14:paraId="52189B8F" w14:textId="77777777" w:rsidR="004E774D" w:rsidRPr="00DA3743" w:rsidRDefault="004E774D" w:rsidP="006902F7">
            <w:pPr>
              <w:pStyle w:val="lbltxt"/>
              <w:rPr>
                <w:szCs w:val="22"/>
                <w:lang w:val="mt-MT"/>
              </w:rPr>
            </w:pPr>
          </w:p>
        </w:tc>
      </w:tr>
      <w:tr w:rsidR="004E774D" w:rsidRPr="00DA3743" w14:paraId="65684307" w14:textId="77777777" w:rsidTr="00D7296D">
        <w:trPr>
          <w:cantSplit/>
          <w:trHeight w:val="57"/>
        </w:trPr>
        <w:tc>
          <w:tcPr>
            <w:tcW w:w="4896" w:type="dxa"/>
          </w:tcPr>
          <w:p w14:paraId="507105FF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Hrvatska</w:t>
            </w:r>
          </w:p>
          <w:p w14:paraId="1AFFE3CD" w14:textId="77777777" w:rsidR="004E774D" w:rsidRPr="00DA3743" w:rsidRDefault="004E774D" w:rsidP="006902F7">
            <w:r w:rsidRPr="00DA3743">
              <w:t>Amgen d.o.o.</w:t>
            </w:r>
          </w:p>
          <w:p w14:paraId="65D2F2FB" w14:textId="77777777" w:rsidR="004E774D" w:rsidRPr="00DA3743" w:rsidRDefault="004E774D" w:rsidP="006902F7">
            <w:r w:rsidRPr="00DA3743">
              <w:t>Tel: +385 (0)1 562 57 20</w:t>
            </w:r>
          </w:p>
          <w:p w14:paraId="68C07A45" w14:textId="77777777" w:rsidR="004E774D" w:rsidRPr="00DA3743" w:rsidRDefault="004E774D" w:rsidP="006902F7"/>
        </w:tc>
        <w:tc>
          <w:tcPr>
            <w:tcW w:w="4680" w:type="dxa"/>
          </w:tcPr>
          <w:p w14:paraId="3B1FA945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România</w:t>
            </w:r>
          </w:p>
          <w:p w14:paraId="48AD8DBD" w14:textId="77777777" w:rsidR="004E774D" w:rsidRPr="00DA3743" w:rsidRDefault="004E774D" w:rsidP="006902F7">
            <w:r w:rsidRPr="00DA3743">
              <w:t>Amgen România SRL</w:t>
            </w:r>
          </w:p>
          <w:p w14:paraId="4523650D" w14:textId="77777777" w:rsidR="004E774D" w:rsidRPr="00DA3743" w:rsidRDefault="004E774D" w:rsidP="006902F7">
            <w:r w:rsidRPr="00DA3743">
              <w:t>Tel: +4021 527 3000</w:t>
            </w:r>
          </w:p>
          <w:p w14:paraId="79E871F2" w14:textId="77777777" w:rsidR="004E774D" w:rsidRPr="00DA3743" w:rsidRDefault="004E774D" w:rsidP="006902F7">
            <w:pPr>
              <w:pStyle w:val="lbltxt"/>
              <w:rPr>
                <w:szCs w:val="22"/>
                <w:lang w:val="mt-MT"/>
              </w:rPr>
            </w:pPr>
          </w:p>
        </w:tc>
      </w:tr>
      <w:tr w:rsidR="004E774D" w:rsidRPr="00DA3743" w14:paraId="5C1DFD0D" w14:textId="77777777" w:rsidTr="00D7296D">
        <w:trPr>
          <w:cantSplit/>
          <w:trHeight w:val="57"/>
        </w:trPr>
        <w:tc>
          <w:tcPr>
            <w:tcW w:w="4896" w:type="dxa"/>
          </w:tcPr>
          <w:p w14:paraId="6BE055F5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Ireland</w:t>
            </w:r>
          </w:p>
          <w:p w14:paraId="184E7FDB" w14:textId="77777777" w:rsidR="004E774D" w:rsidRPr="00DA3743" w:rsidRDefault="004E774D" w:rsidP="006902F7">
            <w:r w:rsidRPr="00DA3743">
              <w:t>Amgen Ireland Limited</w:t>
            </w:r>
          </w:p>
          <w:p w14:paraId="168BC51C" w14:textId="77777777" w:rsidR="004E774D" w:rsidRPr="00DA3743" w:rsidRDefault="004E774D" w:rsidP="006902F7">
            <w:r w:rsidRPr="00DA3743">
              <w:t>Tel: +353 1 8527400</w:t>
            </w:r>
          </w:p>
          <w:p w14:paraId="0B1580C4" w14:textId="77777777" w:rsidR="004E774D" w:rsidRPr="00DA3743" w:rsidRDefault="004E774D" w:rsidP="006902F7"/>
        </w:tc>
        <w:tc>
          <w:tcPr>
            <w:tcW w:w="4680" w:type="dxa"/>
          </w:tcPr>
          <w:p w14:paraId="52F99E84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Slovenija</w:t>
            </w:r>
          </w:p>
          <w:p w14:paraId="4D431A73" w14:textId="77777777" w:rsidR="004E774D" w:rsidRPr="00DA3743" w:rsidRDefault="004E774D" w:rsidP="006902F7">
            <w:r w:rsidRPr="00DA3743">
              <w:t>AMGEN zdravila d.o.o.</w:t>
            </w:r>
          </w:p>
          <w:p w14:paraId="225A8838" w14:textId="77777777" w:rsidR="004E774D" w:rsidRPr="00DA3743" w:rsidRDefault="004E774D" w:rsidP="006902F7">
            <w:r w:rsidRPr="00DA3743">
              <w:t>Tel: +386 (0)1 585 1767</w:t>
            </w:r>
          </w:p>
          <w:p w14:paraId="0628890A" w14:textId="77777777" w:rsidR="004E774D" w:rsidRPr="00DA3743" w:rsidRDefault="004E774D" w:rsidP="006902F7"/>
        </w:tc>
      </w:tr>
      <w:tr w:rsidR="004E774D" w:rsidRPr="00DA3743" w14:paraId="2CF59178" w14:textId="77777777" w:rsidTr="00D7296D">
        <w:trPr>
          <w:cantSplit/>
          <w:trHeight w:val="57"/>
        </w:trPr>
        <w:tc>
          <w:tcPr>
            <w:tcW w:w="4896" w:type="dxa"/>
          </w:tcPr>
          <w:p w14:paraId="0581D350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Ísland</w:t>
            </w:r>
          </w:p>
          <w:p w14:paraId="609453A4" w14:textId="6C483BD8" w:rsidR="004E774D" w:rsidRPr="00DA3743" w:rsidRDefault="004E774D" w:rsidP="006902F7">
            <w:r w:rsidRPr="00DA3743">
              <w:t>Vistor</w:t>
            </w:r>
          </w:p>
          <w:p w14:paraId="3559A188" w14:textId="77777777" w:rsidR="004E774D" w:rsidRPr="00DA3743" w:rsidRDefault="004E774D" w:rsidP="006902F7">
            <w:r w:rsidRPr="00DA3743">
              <w:t>Sími: +354 535 7000</w:t>
            </w:r>
          </w:p>
          <w:p w14:paraId="4A96A7E9" w14:textId="77777777" w:rsidR="004E774D" w:rsidRPr="00DA3743" w:rsidRDefault="004E774D" w:rsidP="006902F7">
            <w:pPr>
              <w:pStyle w:val="lbltxt"/>
              <w:rPr>
                <w:b/>
                <w:bCs/>
                <w:szCs w:val="22"/>
                <w:lang w:val="mt-MT"/>
              </w:rPr>
            </w:pPr>
          </w:p>
        </w:tc>
        <w:tc>
          <w:tcPr>
            <w:tcW w:w="4680" w:type="dxa"/>
          </w:tcPr>
          <w:p w14:paraId="10B476C1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Slovenská republika</w:t>
            </w:r>
          </w:p>
          <w:p w14:paraId="763C8D2C" w14:textId="77777777" w:rsidR="004E774D" w:rsidRPr="00DA3743" w:rsidRDefault="004E774D" w:rsidP="006902F7">
            <w:r w:rsidRPr="00DA3743">
              <w:t>Amgen Slovakia s.r.o.</w:t>
            </w:r>
          </w:p>
          <w:p w14:paraId="0C00C0A2" w14:textId="77777777" w:rsidR="004E774D" w:rsidRPr="00DA3743" w:rsidRDefault="004E774D" w:rsidP="006902F7">
            <w:r w:rsidRPr="00DA3743">
              <w:t>Tel: +421 2 321 114 49</w:t>
            </w:r>
          </w:p>
          <w:p w14:paraId="13EAACD8" w14:textId="77777777" w:rsidR="004E774D" w:rsidRPr="00DA3743" w:rsidRDefault="004E774D" w:rsidP="006902F7">
            <w:pPr>
              <w:pStyle w:val="lbltxt"/>
              <w:rPr>
                <w:szCs w:val="22"/>
                <w:lang w:val="mt-MT"/>
              </w:rPr>
            </w:pPr>
          </w:p>
        </w:tc>
      </w:tr>
      <w:tr w:rsidR="004E774D" w:rsidRPr="00DA3743" w14:paraId="01CE8CED" w14:textId="77777777" w:rsidTr="00D7296D">
        <w:trPr>
          <w:cantSplit/>
          <w:trHeight w:val="57"/>
        </w:trPr>
        <w:tc>
          <w:tcPr>
            <w:tcW w:w="4896" w:type="dxa"/>
          </w:tcPr>
          <w:p w14:paraId="63DA6881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Italia</w:t>
            </w:r>
          </w:p>
          <w:p w14:paraId="4CE81ABE" w14:textId="77777777" w:rsidR="004E774D" w:rsidRPr="00DA3743" w:rsidRDefault="004E774D" w:rsidP="006902F7">
            <w:r w:rsidRPr="00DA3743">
              <w:t>Amgen S.r.l.</w:t>
            </w:r>
          </w:p>
          <w:p w14:paraId="7F56CADA" w14:textId="77777777" w:rsidR="004E774D" w:rsidRPr="00DA3743" w:rsidRDefault="004E774D" w:rsidP="006902F7">
            <w:r w:rsidRPr="00DA3743">
              <w:t>Tel: +39 02 6241121</w:t>
            </w:r>
          </w:p>
          <w:p w14:paraId="3FB1199C" w14:textId="77777777" w:rsidR="004E774D" w:rsidRPr="00DA3743" w:rsidRDefault="004E774D" w:rsidP="006902F7"/>
        </w:tc>
        <w:tc>
          <w:tcPr>
            <w:tcW w:w="4680" w:type="dxa"/>
          </w:tcPr>
          <w:p w14:paraId="08305ECD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Suomi/Finland</w:t>
            </w:r>
          </w:p>
          <w:p w14:paraId="42B18BE1" w14:textId="77777777" w:rsidR="004E774D" w:rsidRPr="00DA3743" w:rsidRDefault="004E774D" w:rsidP="006902F7">
            <w:r w:rsidRPr="00DA3743">
              <w:t>Amgen AB, sivuliike Suomessa/Amgen AB, filial i Finland</w:t>
            </w:r>
          </w:p>
          <w:p w14:paraId="3050136D" w14:textId="77777777" w:rsidR="004E774D" w:rsidRPr="00DA3743" w:rsidRDefault="004E774D" w:rsidP="006902F7">
            <w:r w:rsidRPr="00DA3743">
              <w:t>Puh/Tel: +358 (0)9 54900500</w:t>
            </w:r>
          </w:p>
          <w:p w14:paraId="0B060A87" w14:textId="77777777" w:rsidR="004E774D" w:rsidRPr="00DA3743" w:rsidRDefault="004E774D" w:rsidP="006902F7">
            <w:pPr>
              <w:pStyle w:val="lbltxt"/>
              <w:rPr>
                <w:b/>
                <w:szCs w:val="22"/>
                <w:lang w:val="mt-MT"/>
              </w:rPr>
            </w:pPr>
          </w:p>
        </w:tc>
      </w:tr>
      <w:tr w:rsidR="004E774D" w:rsidRPr="00DA3743" w14:paraId="49AE850A" w14:textId="77777777" w:rsidTr="00D7296D">
        <w:trPr>
          <w:cantSplit/>
          <w:trHeight w:val="57"/>
        </w:trPr>
        <w:tc>
          <w:tcPr>
            <w:tcW w:w="4896" w:type="dxa"/>
          </w:tcPr>
          <w:p w14:paraId="6C011632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Kύπρος</w:t>
            </w:r>
          </w:p>
          <w:p w14:paraId="00BD5B8E" w14:textId="77777777" w:rsidR="004E774D" w:rsidRPr="00DA3743" w:rsidRDefault="004E774D" w:rsidP="006902F7">
            <w:r w:rsidRPr="00DA3743">
              <w:t>C.A. Papaellinas Ltd</w:t>
            </w:r>
          </w:p>
          <w:p w14:paraId="7B6E0377" w14:textId="77777777" w:rsidR="004E774D" w:rsidRPr="00DA3743" w:rsidRDefault="004E774D" w:rsidP="006902F7">
            <w:r w:rsidRPr="00DA3743">
              <w:t>Τηλ: +357 22741 741</w:t>
            </w:r>
          </w:p>
          <w:p w14:paraId="4687E4DE" w14:textId="77777777" w:rsidR="004E774D" w:rsidRPr="00DA3743" w:rsidRDefault="004E774D" w:rsidP="006902F7"/>
        </w:tc>
        <w:tc>
          <w:tcPr>
            <w:tcW w:w="4680" w:type="dxa"/>
          </w:tcPr>
          <w:p w14:paraId="6663E898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Sverige</w:t>
            </w:r>
          </w:p>
          <w:p w14:paraId="21DF0828" w14:textId="77777777" w:rsidR="004E774D" w:rsidRPr="00DA3743" w:rsidRDefault="004E774D" w:rsidP="006902F7">
            <w:r w:rsidRPr="00DA3743">
              <w:t>Amgen AB</w:t>
            </w:r>
          </w:p>
          <w:p w14:paraId="0448A074" w14:textId="77777777" w:rsidR="004E774D" w:rsidRPr="00DA3743" w:rsidRDefault="004E774D" w:rsidP="006902F7">
            <w:r w:rsidRPr="00DA3743">
              <w:t>Tel: +46 (0)8 6951100</w:t>
            </w:r>
          </w:p>
          <w:p w14:paraId="71404546" w14:textId="77777777" w:rsidR="004E774D" w:rsidRPr="00DA3743" w:rsidRDefault="004E774D" w:rsidP="006902F7">
            <w:pPr>
              <w:pStyle w:val="lbltxt"/>
              <w:rPr>
                <w:bCs/>
                <w:szCs w:val="22"/>
                <w:lang w:val="mt-MT"/>
              </w:rPr>
            </w:pPr>
          </w:p>
        </w:tc>
      </w:tr>
      <w:tr w:rsidR="004E774D" w:rsidRPr="00DA3743" w14:paraId="1D67F5DE" w14:textId="77777777" w:rsidTr="00D7296D">
        <w:trPr>
          <w:cantSplit/>
          <w:trHeight w:val="57"/>
        </w:trPr>
        <w:tc>
          <w:tcPr>
            <w:tcW w:w="4896" w:type="dxa"/>
          </w:tcPr>
          <w:p w14:paraId="4732BF27" w14:textId="77777777" w:rsidR="004E774D" w:rsidRPr="00DA3743" w:rsidRDefault="004E774D" w:rsidP="006902F7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Latvija</w:t>
            </w:r>
          </w:p>
          <w:p w14:paraId="00DC11F0" w14:textId="77777777" w:rsidR="004E774D" w:rsidRPr="00DA3743" w:rsidRDefault="004E774D" w:rsidP="006902F7">
            <w:r w:rsidRPr="00DA3743">
              <w:t>Amgen Switzerland AG Rīgas filiāle</w:t>
            </w:r>
          </w:p>
          <w:p w14:paraId="15A8E4B4" w14:textId="77777777" w:rsidR="004E774D" w:rsidRPr="00DA3743" w:rsidRDefault="004E774D" w:rsidP="006902F7">
            <w:r w:rsidRPr="00DA3743">
              <w:t>Tel: +371 257 25888</w:t>
            </w:r>
          </w:p>
          <w:p w14:paraId="0B5A8FEF" w14:textId="77777777" w:rsidR="004E774D" w:rsidRPr="00DA3743" w:rsidRDefault="004E774D" w:rsidP="006902F7">
            <w:pPr>
              <w:rPr>
                <w:b/>
              </w:rPr>
            </w:pPr>
          </w:p>
        </w:tc>
        <w:tc>
          <w:tcPr>
            <w:tcW w:w="4680" w:type="dxa"/>
          </w:tcPr>
          <w:p w14:paraId="185C063C" w14:textId="77777777" w:rsidR="004E774D" w:rsidRPr="00DA3743" w:rsidRDefault="004E774D" w:rsidP="006902F7">
            <w:pPr>
              <w:rPr>
                <w:bCs/>
              </w:rPr>
            </w:pPr>
          </w:p>
        </w:tc>
      </w:tr>
    </w:tbl>
    <w:p w14:paraId="5D0B927D" w14:textId="77777777" w:rsidR="004E774D" w:rsidRPr="00DA3743" w:rsidRDefault="004E774D" w:rsidP="006902F7">
      <w:pPr>
        <w:suppressAutoHyphens/>
      </w:pPr>
    </w:p>
    <w:p w14:paraId="1703E1B0" w14:textId="77777777" w:rsidR="00D31514" w:rsidRPr="00DA3743" w:rsidRDefault="00D31514" w:rsidP="000D49F6">
      <w:pPr>
        <w:keepNext/>
        <w:keepLines/>
        <w:suppressAutoHyphens/>
        <w:rPr>
          <w:b/>
          <w:bCs/>
        </w:rPr>
      </w:pPr>
      <w:r w:rsidRPr="00DA3743">
        <w:rPr>
          <w:b/>
          <w:bCs/>
        </w:rPr>
        <w:lastRenderedPageBreak/>
        <w:t>Dan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il-fuljett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kien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rivedut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l-aħħar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  <w:spacing w:val="-5"/>
        </w:rPr>
        <w:t>f’</w:t>
      </w:r>
    </w:p>
    <w:p w14:paraId="0AF5DF54" w14:textId="77777777" w:rsidR="00D31514" w:rsidRPr="00DA3743" w:rsidRDefault="00D31514" w:rsidP="000D49F6">
      <w:pPr>
        <w:keepNext/>
        <w:keepLines/>
        <w:suppressAutoHyphens/>
        <w:rPr>
          <w:bCs/>
        </w:rPr>
      </w:pPr>
    </w:p>
    <w:p w14:paraId="61AE7FDA" w14:textId="41ABDC96" w:rsidR="004E774D" w:rsidRPr="00DA3743" w:rsidRDefault="004E774D" w:rsidP="000D49F6">
      <w:pPr>
        <w:keepNext/>
        <w:keepLines/>
        <w:suppressAutoHyphens/>
        <w:rPr>
          <w:b/>
          <w:bCs/>
        </w:rPr>
      </w:pPr>
      <w:r w:rsidRPr="00DA3743">
        <w:rPr>
          <w:b/>
          <w:bCs/>
        </w:rPr>
        <w:t>Sorsi oħra ta’ informazzjoni</w:t>
      </w:r>
    </w:p>
    <w:p w14:paraId="704E815B" w14:textId="77777777" w:rsidR="004E774D" w:rsidRPr="00DA3743" w:rsidRDefault="004E774D" w:rsidP="000D49F6">
      <w:pPr>
        <w:keepNext/>
        <w:keepLines/>
        <w:suppressAutoHyphens/>
      </w:pPr>
    </w:p>
    <w:p w14:paraId="15854A72" w14:textId="2E129BC2" w:rsidR="00D31514" w:rsidRDefault="00D31514" w:rsidP="000D49F6">
      <w:pPr>
        <w:keepNext/>
        <w:keepLines/>
        <w:suppressAutoHyphens/>
      </w:pPr>
      <w:r w:rsidRPr="00DA3743">
        <w:t>Informazzjoni</w:t>
      </w:r>
      <w:r w:rsidRPr="00DA3743">
        <w:rPr>
          <w:spacing w:val="-3"/>
        </w:rPr>
        <w:t xml:space="preserve"> </w:t>
      </w:r>
      <w:r w:rsidRPr="00DA3743">
        <w:t>dettaljata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tinsab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is-sit</w:t>
      </w:r>
      <w:r w:rsidRPr="00DA3743">
        <w:rPr>
          <w:spacing w:val="-2"/>
        </w:rPr>
        <w:t xml:space="preserve"> </w:t>
      </w:r>
      <w:r w:rsidRPr="00DA3743">
        <w:t>elettroniku</w:t>
      </w:r>
      <w:r w:rsidRPr="00DA3743">
        <w:rPr>
          <w:spacing w:val="-2"/>
        </w:rPr>
        <w:t xml:space="preserve"> </w:t>
      </w:r>
      <w:r w:rsidRPr="00DA3743">
        <w:t>tal-Aġenzija</w:t>
      </w:r>
      <w:r w:rsidRPr="00DA3743">
        <w:rPr>
          <w:spacing w:val="-2"/>
        </w:rPr>
        <w:t xml:space="preserve"> </w:t>
      </w:r>
      <w:r w:rsidRPr="00DA3743">
        <w:t>Ewropea</w:t>
      </w:r>
      <w:r w:rsidRPr="00DA3743">
        <w:rPr>
          <w:spacing w:val="-3"/>
        </w:rPr>
        <w:t xml:space="preserve"> </w:t>
      </w:r>
      <w:r w:rsidRPr="00DA3743">
        <w:t>għall</w:t>
      </w:r>
      <w:r w:rsidR="00D039C5" w:rsidRPr="00DA3743">
        <w:noBreakHyphen/>
      </w:r>
      <w:r w:rsidRPr="00DA3743">
        <w:t xml:space="preserve">Mediċini </w:t>
      </w:r>
      <w:hyperlink r:id="rId40">
        <w:hyperlink r:id="rId41" w:history="1">
          <w:r w:rsidR="00160171" w:rsidRPr="00DA3743">
            <w:rPr>
              <w:rStyle w:val="Hyperlink"/>
            </w:rPr>
            <w:t>https://www.ema.europa.eu</w:t>
          </w:r>
        </w:hyperlink>
        <w:r w:rsidRPr="00DA3743">
          <w:t>.</w:t>
        </w:r>
      </w:hyperlink>
    </w:p>
    <w:p w14:paraId="24B20068" w14:textId="77777777" w:rsidR="004C7D71" w:rsidRPr="00DA3743" w:rsidRDefault="004C7D71" w:rsidP="006902F7">
      <w:pPr>
        <w:suppressAutoHyphens/>
      </w:pPr>
    </w:p>
    <w:p w14:paraId="137F4422" w14:textId="6B268C56" w:rsidR="004E774D" w:rsidRDefault="004C7D71" w:rsidP="006902F7">
      <w:pPr>
        <w:rPr>
          <w:lang w:val="en-GB"/>
        </w:rPr>
      </w:pPr>
      <w:r w:rsidRPr="005D1367">
        <w:rPr>
          <w:lang w:val="en-GB"/>
        </w:rPr>
        <w:t>------------------------------------------------------------------------------------------------</w:t>
      </w:r>
      <w:r w:rsidRPr="005D1367">
        <w:rPr>
          <w:spacing w:val="1"/>
          <w:lang w:val="en-GB"/>
        </w:rPr>
        <w:t>-</w:t>
      </w:r>
      <w:r w:rsidRPr="005D1367">
        <w:rPr>
          <w:lang w:val="en-GB"/>
        </w:rPr>
        <w:t>-------</w:t>
      </w:r>
      <w:r w:rsidRPr="005D1367">
        <w:rPr>
          <w:spacing w:val="1"/>
          <w:lang w:val="en-GB"/>
        </w:rPr>
        <w:t>-</w:t>
      </w:r>
      <w:r w:rsidRPr="005D1367">
        <w:rPr>
          <w:lang w:val="en-GB"/>
        </w:rPr>
        <w:t>-----------------</w:t>
      </w:r>
    </w:p>
    <w:p w14:paraId="754235E2" w14:textId="77777777" w:rsidR="004C7D71" w:rsidRPr="00DA3743" w:rsidRDefault="004C7D71" w:rsidP="000D49F6">
      <w:pPr>
        <w:pageBreakBefore/>
      </w:pPr>
    </w:p>
    <w:tbl>
      <w:tblPr>
        <w:tblW w:w="4935" w:type="pct"/>
        <w:tblInd w:w="74" w:type="dxa"/>
        <w:tblLayout w:type="fixed"/>
        <w:tblLook w:val="04A0" w:firstRow="1" w:lastRow="0" w:firstColumn="1" w:lastColumn="0" w:noHBand="0" w:noVBand="1"/>
      </w:tblPr>
      <w:tblGrid>
        <w:gridCol w:w="8956"/>
      </w:tblGrid>
      <w:tr w:rsidR="004E774D" w:rsidRPr="00DA3743" w14:paraId="14DD1A14" w14:textId="77777777" w:rsidTr="0004540F">
        <w:trPr>
          <w:cantSplit/>
          <w:trHeight w:val="57"/>
        </w:trPr>
        <w:tc>
          <w:tcPr>
            <w:tcW w:w="5000" w:type="pct"/>
          </w:tcPr>
          <w:p w14:paraId="14657F9B" w14:textId="188CFE01" w:rsidR="004E774D" w:rsidRPr="00DA3743" w:rsidRDefault="004E774D" w:rsidP="006902F7">
            <w:pPr>
              <w:pStyle w:val="Stylebold"/>
              <w:keepNext/>
              <w:jc w:val="center"/>
            </w:pPr>
            <w:r w:rsidRPr="00DA3743">
              <w:br w:type="page"/>
            </w:r>
            <w:r w:rsidRPr="00DA3743">
              <w:br w:type="page"/>
            </w:r>
            <w:r w:rsidRPr="00DA3743">
              <w:br w:type="page"/>
              <w:t>ISTRUZZJONIJIET GĦALL-UŻU</w:t>
            </w:r>
          </w:p>
        </w:tc>
      </w:tr>
    </w:tbl>
    <w:p w14:paraId="013E30A9" w14:textId="77777777" w:rsidR="004E774D" w:rsidRPr="00DA3743" w:rsidRDefault="004E774D" w:rsidP="006902F7">
      <w:pPr>
        <w:keepNext/>
        <w:keepLines/>
      </w:pPr>
    </w:p>
    <w:tbl>
      <w:tblPr>
        <w:tblW w:w="4935" w:type="pct"/>
        <w:tblInd w:w="74" w:type="dxa"/>
        <w:tblLayout w:type="fixed"/>
        <w:tblLook w:val="04A0" w:firstRow="1" w:lastRow="0" w:firstColumn="1" w:lastColumn="0" w:noHBand="0" w:noVBand="1"/>
      </w:tblPr>
      <w:tblGrid>
        <w:gridCol w:w="3218"/>
        <w:gridCol w:w="2714"/>
        <w:gridCol w:w="3024"/>
      </w:tblGrid>
      <w:tr w:rsidR="004E774D" w:rsidRPr="00DA3743" w14:paraId="4E3D70AB" w14:textId="77777777" w:rsidTr="0004540F">
        <w:trPr>
          <w:cantSplit/>
          <w:trHeight w:val="57"/>
        </w:trPr>
        <w:tc>
          <w:tcPr>
            <w:tcW w:w="5000" w:type="pct"/>
            <w:gridSpan w:val="3"/>
          </w:tcPr>
          <w:p w14:paraId="6E686FC0" w14:textId="131D59C5" w:rsidR="004E774D" w:rsidRPr="00DA3743" w:rsidRDefault="004E774D" w:rsidP="006902F7">
            <w:pPr>
              <w:keepNext/>
              <w:keepLines/>
            </w:pPr>
            <w:r w:rsidRPr="00DA3743">
              <w:t>Dawn l-Istruzzjonijiet għall-Użu fihom informazzjoni dwar kif tinjetta WEZENLA b’siringa mimlija għal-lest.</w:t>
            </w:r>
          </w:p>
          <w:p w14:paraId="220323CC" w14:textId="77777777" w:rsidR="004E774D" w:rsidRPr="00DA3743" w:rsidRDefault="004E774D" w:rsidP="006902F7">
            <w:pPr>
              <w:keepNext/>
              <w:keepLines/>
            </w:pPr>
          </w:p>
          <w:p w14:paraId="6E31A797" w14:textId="439FE2BE" w:rsidR="004E774D" w:rsidRPr="00DA3743" w:rsidRDefault="004E774D" w:rsidP="006902F7">
            <w:pPr>
              <w:keepNext/>
              <w:keepLines/>
            </w:pPr>
            <w:r w:rsidRPr="00DA3743">
              <w:t>Din is-siringa mimlija għal-lest tagħti WEZENLA b’injezzjoni taħt il-ġilda. Ara l-Fuljett ta’ Tagħrif għal informazzjoni dwar il-mediċina.</w:t>
            </w:r>
          </w:p>
          <w:p w14:paraId="79397D94" w14:textId="77777777" w:rsidR="004E774D" w:rsidRPr="00DA3743" w:rsidRDefault="004E774D" w:rsidP="006902F7">
            <w:pPr>
              <w:keepNext/>
              <w:keepLines/>
            </w:pPr>
          </w:p>
          <w:p w14:paraId="49DD6A22" w14:textId="1CCABFA9" w:rsidR="004E774D" w:rsidRPr="00DA3743" w:rsidRDefault="004E774D" w:rsidP="006902F7">
            <w:pPr>
              <w:keepNext/>
              <w:keepLines/>
              <w:jc w:val="center"/>
              <w:rPr>
                <w:b/>
                <w:bCs/>
              </w:rPr>
            </w:pPr>
            <w:r w:rsidRPr="00DA3743">
              <w:rPr>
                <w:b/>
                <w:bCs/>
              </w:rPr>
              <w:t>Tgħallem dwar is-siringa mimlija għal-lest tiegħek</w:t>
            </w:r>
          </w:p>
        </w:tc>
      </w:tr>
      <w:tr w:rsidR="004E774D" w:rsidRPr="00DA3743" w14:paraId="149DC675" w14:textId="77777777" w:rsidTr="0004540F">
        <w:trPr>
          <w:cantSplit/>
          <w:trHeight w:val="57"/>
        </w:trPr>
        <w:tc>
          <w:tcPr>
            <w:tcW w:w="1797" w:type="pct"/>
          </w:tcPr>
          <w:tbl>
            <w:tblPr>
              <w:tblW w:w="1763" w:type="dxa"/>
              <w:tblInd w:w="1288" w:type="dxa"/>
              <w:tblLayout w:type="fixed"/>
              <w:tblCellMar>
                <w:left w:w="0" w:type="dxa"/>
                <w:right w:w="0" w:type="dxa"/>
              </w:tblCellMar>
              <w:tblLook w:val="04A0" w:firstRow="1" w:lastRow="0" w:firstColumn="1" w:lastColumn="0" w:noHBand="0" w:noVBand="1"/>
            </w:tblPr>
            <w:tblGrid>
              <w:gridCol w:w="1763"/>
            </w:tblGrid>
            <w:tr w:rsidR="004E774D" w:rsidRPr="00DA3743" w14:paraId="0B364FB4" w14:textId="77777777" w:rsidTr="00302FE9">
              <w:trPr>
                <w:trHeight w:val="124"/>
              </w:trPr>
              <w:tc>
                <w:tcPr>
                  <w:tcW w:w="1763" w:type="dxa"/>
                </w:tcPr>
                <w:p w14:paraId="26183F04" w14:textId="77777777" w:rsidR="004E774D" w:rsidRPr="00DA3743" w:rsidRDefault="004E774D" w:rsidP="006902F7">
                  <w:pPr>
                    <w:keepNext/>
                    <w:keepLines/>
                    <w:jc w:val="center"/>
                    <w:rPr>
                      <w:sz w:val="2"/>
                      <w:szCs w:val="2"/>
                    </w:rPr>
                  </w:pPr>
                </w:p>
              </w:tc>
            </w:tr>
            <w:tr w:rsidR="004E774D" w:rsidRPr="00DA3743" w14:paraId="033CF13A" w14:textId="77777777" w:rsidTr="00302FE9">
              <w:trPr>
                <w:trHeight w:val="1060"/>
              </w:trPr>
              <w:tc>
                <w:tcPr>
                  <w:tcW w:w="1763" w:type="dxa"/>
                </w:tcPr>
                <w:p w14:paraId="3D9C584D" w14:textId="77777777" w:rsidR="004E774D" w:rsidRPr="00DA3743" w:rsidRDefault="004E774D" w:rsidP="006902F7">
                  <w:pPr>
                    <w:keepNext/>
                    <w:keepLines/>
                    <w:ind w:right="87"/>
                    <w:jc w:val="right"/>
                  </w:pPr>
                  <w:r w:rsidRPr="00DA3743">
                    <w:t>Ras</w:t>
                  </w:r>
                </w:p>
                <w:p w14:paraId="31F44662" w14:textId="3B8C1D23" w:rsidR="004E774D" w:rsidRPr="00DA3743" w:rsidRDefault="004E774D" w:rsidP="006902F7">
                  <w:pPr>
                    <w:keepNext/>
                    <w:keepLines/>
                    <w:ind w:right="87"/>
                    <w:jc w:val="right"/>
                  </w:pPr>
                  <w:r w:rsidRPr="00DA3743">
                    <w:t>tal-planġer</w:t>
                  </w:r>
                </w:p>
              </w:tc>
            </w:tr>
            <w:tr w:rsidR="004E774D" w:rsidRPr="00DA3743" w14:paraId="34136EFB" w14:textId="77777777" w:rsidTr="00302FE9">
              <w:trPr>
                <w:trHeight w:val="1260"/>
              </w:trPr>
              <w:tc>
                <w:tcPr>
                  <w:tcW w:w="1763" w:type="dxa"/>
                </w:tcPr>
                <w:p w14:paraId="53FEE675" w14:textId="77777777" w:rsidR="004E774D" w:rsidRPr="00DA3743" w:rsidRDefault="004E774D" w:rsidP="006902F7">
                  <w:pPr>
                    <w:keepNext/>
                    <w:keepLines/>
                    <w:jc w:val="right"/>
                  </w:pPr>
                  <w:r w:rsidRPr="00DA3743">
                    <w:t>Klipps</w:t>
                  </w:r>
                </w:p>
                <w:p w14:paraId="74DBECAC" w14:textId="77777777" w:rsidR="004E774D" w:rsidRPr="00DA3743" w:rsidRDefault="004E774D" w:rsidP="006902F7">
                  <w:pPr>
                    <w:keepNext/>
                    <w:keepLines/>
                    <w:jc w:val="right"/>
                  </w:pPr>
                  <w:r w:rsidRPr="00DA3743">
                    <w:t xml:space="preserve">tal-protezzjoni </w:t>
                  </w:r>
                  <w:r w:rsidRPr="00DA3743">
                    <w:br/>
                    <w:t>tal-labra</w:t>
                  </w:r>
                </w:p>
              </w:tc>
            </w:tr>
            <w:tr w:rsidR="004E774D" w:rsidRPr="00DA3743" w14:paraId="2C51E3B6" w14:textId="77777777" w:rsidTr="00302FE9">
              <w:trPr>
                <w:trHeight w:val="866"/>
              </w:trPr>
              <w:tc>
                <w:tcPr>
                  <w:tcW w:w="1763" w:type="dxa"/>
                </w:tcPr>
                <w:p w14:paraId="68956D9F" w14:textId="77777777" w:rsidR="004E774D" w:rsidRPr="00DA3743" w:rsidRDefault="004E774D" w:rsidP="006902F7">
                  <w:pPr>
                    <w:keepNext/>
                    <w:keepLines/>
                    <w:tabs>
                      <w:tab w:val="left" w:pos="458"/>
                    </w:tabs>
                    <w:ind w:right="115"/>
                    <w:jc w:val="right"/>
                  </w:pPr>
                  <w:r w:rsidRPr="00DA3743">
                    <w:t>Maqbad</w:t>
                  </w:r>
                </w:p>
                <w:p w14:paraId="479B4FD1" w14:textId="7708C684" w:rsidR="004E774D" w:rsidRPr="00DA3743" w:rsidRDefault="004E774D" w:rsidP="006902F7">
                  <w:pPr>
                    <w:keepNext/>
                    <w:keepLines/>
                    <w:tabs>
                      <w:tab w:val="left" w:pos="458"/>
                    </w:tabs>
                    <w:ind w:right="115"/>
                    <w:jc w:val="right"/>
                  </w:pPr>
                  <w:r w:rsidRPr="00DA3743">
                    <w:t>tas-swaba’</w:t>
                  </w:r>
                </w:p>
              </w:tc>
            </w:tr>
            <w:tr w:rsidR="004E774D" w:rsidRPr="00DA3743" w14:paraId="4F0862CF" w14:textId="77777777" w:rsidTr="00302FE9">
              <w:trPr>
                <w:trHeight w:val="1419"/>
              </w:trPr>
              <w:tc>
                <w:tcPr>
                  <w:tcW w:w="1763" w:type="dxa"/>
                </w:tcPr>
                <w:p w14:paraId="09F6758D" w14:textId="1EE32FFA" w:rsidR="004E774D" w:rsidRPr="00DA3743" w:rsidRDefault="004E774D" w:rsidP="006902F7">
                  <w:pPr>
                    <w:keepNext/>
                    <w:keepLines/>
                    <w:ind w:right="87"/>
                    <w:jc w:val="right"/>
                  </w:pPr>
                  <w:r w:rsidRPr="00DA3743">
                    <w:t>Tikketta</w:t>
                  </w:r>
                </w:p>
              </w:tc>
            </w:tr>
            <w:tr w:rsidR="004E774D" w:rsidRPr="00DA3743" w14:paraId="2BFE9395" w14:textId="77777777" w:rsidTr="00302FE9">
              <w:trPr>
                <w:trHeight w:val="1128"/>
              </w:trPr>
              <w:tc>
                <w:tcPr>
                  <w:tcW w:w="1763" w:type="dxa"/>
                </w:tcPr>
                <w:p w14:paraId="0FC38F12" w14:textId="77777777" w:rsidR="004E774D" w:rsidRPr="00DA3743" w:rsidRDefault="004E774D" w:rsidP="006902F7">
                  <w:pPr>
                    <w:keepNext/>
                    <w:keepLines/>
                    <w:ind w:right="101"/>
                    <w:jc w:val="right"/>
                  </w:pPr>
                  <w:r w:rsidRPr="00DA3743">
                    <w:t>Għatu tal-labra</w:t>
                  </w:r>
                </w:p>
                <w:p w14:paraId="5C546048" w14:textId="77777777" w:rsidR="004E774D" w:rsidRPr="00DA3743" w:rsidRDefault="004E774D" w:rsidP="006902F7">
                  <w:pPr>
                    <w:keepNext/>
                    <w:keepLines/>
                    <w:ind w:right="101"/>
                    <w:jc w:val="right"/>
                  </w:pPr>
                  <w:r w:rsidRPr="00DA3743">
                    <w:t>(labra ġewwa)</w:t>
                  </w:r>
                </w:p>
              </w:tc>
            </w:tr>
          </w:tbl>
          <w:p w14:paraId="60708468" w14:textId="77777777" w:rsidR="004E774D" w:rsidRPr="00DA3743" w:rsidRDefault="004E774D" w:rsidP="006902F7">
            <w:pPr>
              <w:keepNext/>
              <w:keepLines/>
              <w:jc w:val="right"/>
            </w:pPr>
          </w:p>
        </w:tc>
        <w:tc>
          <w:tcPr>
            <w:tcW w:w="1515" w:type="pct"/>
          </w:tcPr>
          <w:p w14:paraId="57947C58" w14:textId="73C3A13A" w:rsidR="004E774D" w:rsidRPr="00DA3743" w:rsidRDefault="00DE6F77" w:rsidP="006902F7">
            <w:pPr>
              <w:keepNext/>
              <w:keepLines/>
              <w:jc w:val="center"/>
            </w:pPr>
            <w:r>
              <w:rPr>
                <w:lang w:val="en-US" w:eastAsia="zh-CN"/>
              </w:rPr>
              <w:drawing>
                <wp:inline distT="0" distB="0" distL="0" distR="0" wp14:anchorId="4E2B0B55" wp14:editId="7101F93E">
                  <wp:extent cx="1461135" cy="3657600"/>
                  <wp:effectExtent l="0" t="0" r="0" b="0"/>
                  <wp:docPr id="14" name="Picture 1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4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61135" cy="36576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688" w:type="pct"/>
          </w:tcPr>
          <w:tbl>
            <w:tblPr>
              <w:tblW w:w="1852" w:type="dxa"/>
              <w:tblLayout w:type="fixed"/>
              <w:tblCellMar>
                <w:left w:w="0" w:type="dxa"/>
                <w:right w:w="0" w:type="dxa"/>
              </w:tblCellMar>
              <w:tblLook w:val="04A0" w:firstRow="1" w:lastRow="0" w:firstColumn="1" w:lastColumn="0" w:noHBand="0" w:noVBand="1"/>
            </w:tblPr>
            <w:tblGrid>
              <w:gridCol w:w="1852"/>
            </w:tblGrid>
            <w:tr w:rsidR="004E774D" w:rsidRPr="00DA3743" w14:paraId="3C48A7A2" w14:textId="77777777" w:rsidTr="00302FE9">
              <w:trPr>
                <w:trHeight w:val="461"/>
              </w:trPr>
              <w:tc>
                <w:tcPr>
                  <w:tcW w:w="1852" w:type="dxa"/>
                </w:tcPr>
                <w:p w14:paraId="767331C1" w14:textId="77777777" w:rsidR="004E774D" w:rsidRPr="00DA3743" w:rsidRDefault="004E774D" w:rsidP="006902F7">
                  <w:pPr>
                    <w:keepNext/>
                    <w:keepLines/>
                    <w:rPr>
                      <w:sz w:val="2"/>
                      <w:szCs w:val="2"/>
                    </w:rPr>
                  </w:pPr>
                </w:p>
              </w:tc>
            </w:tr>
            <w:tr w:rsidR="004E774D" w:rsidRPr="00DA3743" w14:paraId="0B471C26" w14:textId="77777777" w:rsidTr="0004540F">
              <w:trPr>
                <w:trHeight w:val="1511"/>
              </w:trPr>
              <w:tc>
                <w:tcPr>
                  <w:tcW w:w="1852" w:type="dxa"/>
                </w:tcPr>
                <w:p w14:paraId="5E1E3225" w14:textId="77777777" w:rsidR="00CD08EB" w:rsidRPr="00DA3743" w:rsidRDefault="004E774D" w:rsidP="006902F7">
                  <w:pPr>
                    <w:keepNext/>
                    <w:keepLines/>
                  </w:pPr>
                  <w:r w:rsidRPr="00DA3743">
                    <w:t>Lasta</w:t>
                  </w:r>
                </w:p>
                <w:p w14:paraId="7E23BFEE" w14:textId="2E8B1EFB" w:rsidR="004E774D" w:rsidRPr="00DA3743" w:rsidRDefault="004E774D" w:rsidP="006902F7">
                  <w:pPr>
                    <w:keepNext/>
                    <w:keepLines/>
                  </w:pPr>
                  <w:r w:rsidRPr="00DA3743">
                    <w:t>tal-planġer</w:t>
                  </w:r>
                </w:p>
                <w:p w14:paraId="15DD1AA0" w14:textId="77777777" w:rsidR="00361EC4" w:rsidRPr="00DA3743" w:rsidRDefault="00361EC4" w:rsidP="006902F7">
                  <w:pPr>
                    <w:keepNext/>
                    <w:keepLines/>
                  </w:pPr>
                </w:p>
                <w:p w14:paraId="62443428" w14:textId="77777777" w:rsidR="00361EC4" w:rsidRPr="00DA3743" w:rsidRDefault="00361EC4" w:rsidP="006902F7">
                  <w:pPr>
                    <w:keepNext/>
                    <w:keepLines/>
                  </w:pPr>
                </w:p>
                <w:p w14:paraId="01EDB50A" w14:textId="77777777" w:rsidR="00160171" w:rsidRPr="00DA3743" w:rsidRDefault="00160171" w:rsidP="006902F7">
                  <w:pPr>
                    <w:keepNext/>
                    <w:keepLines/>
                  </w:pPr>
                </w:p>
                <w:p w14:paraId="4A53C8B1" w14:textId="68099801" w:rsidR="004E774D" w:rsidRPr="00DA3743" w:rsidRDefault="00CA7FFA" w:rsidP="006902F7">
                  <w:pPr>
                    <w:keepNext/>
                    <w:keepLines/>
                  </w:pPr>
                  <w:r>
                    <w:t>P</w:t>
                  </w:r>
                  <w:r w:rsidR="004E774D" w:rsidRPr="00DA3743">
                    <w:t>lanġer</w:t>
                  </w:r>
                  <w:r>
                    <w:t xml:space="preserve"> (il-post jista’ jvarja)</w:t>
                  </w:r>
                </w:p>
              </w:tc>
            </w:tr>
            <w:tr w:rsidR="004E774D" w:rsidRPr="00DA3743" w14:paraId="6BE8F5F2" w14:textId="77777777" w:rsidTr="000D49F6">
              <w:trPr>
                <w:trHeight w:val="633"/>
              </w:trPr>
              <w:tc>
                <w:tcPr>
                  <w:tcW w:w="1852" w:type="dxa"/>
                </w:tcPr>
                <w:p w14:paraId="420F9C38" w14:textId="593DCF06" w:rsidR="004E774D" w:rsidRPr="00DA3743" w:rsidRDefault="004E774D" w:rsidP="006902F7">
                  <w:pPr>
                    <w:keepNext/>
                    <w:keepLines/>
                  </w:pPr>
                </w:p>
              </w:tc>
            </w:tr>
            <w:tr w:rsidR="004E774D" w:rsidRPr="00DA3743" w14:paraId="49D90FAF" w14:textId="77777777" w:rsidTr="00302FE9">
              <w:trPr>
                <w:trHeight w:val="907"/>
              </w:trPr>
              <w:tc>
                <w:tcPr>
                  <w:tcW w:w="1852" w:type="dxa"/>
                </w:tcPr>
                <w:p w14:paraId="63302A71" w14:textId="58A17B29" w:rsidR="004E774D" w:rsidRPr="00DA3743" w:rsidRDefault="004E774D" w:rsidP="006902F7">
                  <w:pPr>
                    <w:keepNext/>
                    <w:keepLines/>
                  </w:pPr>
                  <w:r w:rsidRPr="00DA3743">
                    <w:t>Parti prinċipali</w:t>
                  </w:r>
                </w:p>
              </w:tc>
            </w:tr>
            <w:tr w:rsidR="004E774D" w:rsidRPr="00DA3743" w14:paraId="33FEE6E5" w14:textId="77777777" w:rsidTr="00302FE9">
              <w:trPr>
                <w:trHeight w:val="856"/>
              </w:trPr>
              <w:tc>
                <w:tcPr>
                  <w:tcW w:w="1852" w:type="dxa"/>
                </w:tcPr>
                <w:p w14:paraId="1E137D6B" w14:textId="77777777" w:rsidR="00CD08EB" w:rsidRPr="00DA3743" w:rsidRDefault="004E774D" w:rsidP="006902F7">
                  <w:pPr>
                    <w:keepNext/>
                    <w:keepLines/>
                  </w:pPr>
                  <w:r w:rsidRPr="00DA3743">
                    <w:t>Tieqa</w:t>
                  </w:r>
                </w:p>
                <w:p w14:paraId="273B963A" w14:textId="00E26124" w:rsidR="004E774D" w:rsidRPr="00DA3743" w:rsidRDefault="004E774D" w:rsidP="006902F7">
                  <w:pPr>
                    <w:keepNext/>
                    <w:keepLines/>
                  </w:pPr>
                  <w:r w:rsidRPr="00DA3743">
                    <w:t>tal-wiri</w:t>
                  </w:r>
                </w:p>
              </w:tc>
            </w:tr>
          </w:tbl>
          <w:p w14:paraId="54EC9F08" w14:textId="77777777" w:rsidR="004E774D" w:rsidRPr="00DA3743" w:rsidRDefault="004E774D" w:rsidP="006902F7">
            <w:pPr>
              <w:keepNext/>
              <w:keepLines/>
            </w:pPr>
          </w:p>
        </w:tc>
      </w:tr>
    </w:tbl>
    <w:p w14:paraId="03D33419" w14:textId="77777777" w:rsidR="004E774D" w:rsidRPr="00DA3743" w:rsidRDefault="004E774D" w:rsidP="006902F7">
      <w:pPr>
        <w:rPr>
          <w:b/>
          <w:bCs/>
        </w:rPr>
      </w:pPr>
    </w:p>
    <w:tbl>
      <w:tblPr>
        <w:tblW w:w="4944" w:type="pct"/>
        <w:tblInd w:w="57" w:type="dxa"/>
        <w:tblLayout w:type="fixed"/>
        <w:tblCellMar>
          <w:left w:w="28" w:type="dxa"/>
          <w:right w:w="0" w:type="dxa"/>
        </w:tblCellMar>
        <w:tblLook w:val="04A0" w:firstRow="1" w:lastRow="0" w:firstColumn="1" w:lastColumn="0" w:noHBand="0" w:noVBand="1"/>
      </w:tblPr>
      <w:tblGrid>
        <w:gridCol w:w="560"/>
        <w:gridCol w:w="8412"/>
      </w:tblGrid>
      <w:tr w:rsidR="004E774D" w:rsidRPr="00DA3743" w14:paraId="1D05A931" w14:textId="77777777" w:rsidTr="0004540F">
        <w:trPr>
          <w:cantSplit/>
          <w:trHeight w:val="57"/>
        </w:trPr>
        <w:tc>
          <w:tcPr>
            <w:tcW w:w="5000" w:type="pct"/>
            <w:gridSpan w:val="2"/>
            <w:shd w:val="clear" w:color="auto" w:fill="8DB3E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58826265" w14:textId="03C42DE1" w:rsidR="004E774D" w:rsidRPr="00DA3743" w:rsidRDefault="004E774D" w:rsidP="006902F7">
            <w:pPr>
              <w:pStyle w:val="Stylebold"/>
              <w:keepNext/>
              <w:ind w:left="567" w:hanging="567"/>
            </w:pPr>
            <w:r w:rsidRPr="00DA3743">
              <w:rPr>
                <w:rFonts w:eastAsia="Times New Roman"/>
                <w:noProof w:val="0"/>
                <w:szCs w:val="22"/>
                <w:lang w:val="it-IT" w:eastAsia="ja-JP"/>
              </w:rPr>
              <w:lastRenderedPageBreak/>
              <w:t>1</w:t>
            </w:r>
            <w:r w:rsidR="006E4115" w:rsidRPr="00DA3743">
              <w:rPr>
                <w:rFonts w:eastAsia="Times New Roman"/>
                <w:noProof w:val="0"/>
                <w:szCs w:val="22"/>
                <w:lang w:val="it-IT" w:eastAsia="ja-JP"/>
              </w:rPr>
              <w:t xml:space="preserve"> </w:t>
            </w:r>
            <w:r w:rsidRPr="00DA3743">
              <w:rPr>
                <w:rFonts w:eastAsia="Times New Roman"/>
                <w:noProof w:val="0"/>
                <w:szCs w:val="22"/>
                <w:lang w:val="it-IT" w:eastAsia="ja-JP"/>
              </w:rPr>
              <w:t>Informazzjoni importanti li għandek tkun taf qabel ma tinjetta WEZENLA</w:t>
            </w:r>
          </w:p>
        </w:tc>
      </w:tr>
      <w:tr w:rsidR="004E774D" w:rsidRPr="00DA3743" w14:paraId="794F246D" w14:textId="77777777" w:rsidTr="0004540F">
        <w:trPr>
          <w:cantSplit/>
          <w:trHeight w:val="57"/>
        </w:trPr>
        <w:tc>
          <w:tcPr>
            <w:tcW w:w="5000" w:type="pct"/>
            <w:gridSpan w:val="2"/>
            <w:tcMar>
              <w:top w:w="57" w:type="dxa"/>
              <w:left w:w="57" w:type="dxa"/>
              <w:bottom w:w="57" w:type="dxa"/>
              <w:right w:w="57" w:type="dxa"/>
            </w:tcMar>
          </w:tcPr>
          <w:p w14:paraId="07C87510" w14:textId="77777777" w:rsidR="00455CC4" w:rsidRPr="00DA3743" w:rsidRDefault="00455CC4" w:rsidP="006902F7">
            <w:pPr>
              <w:pStyle w:val="Stylebold"/>
              <w:keepNext/>
            </w:pPr>
          </w:p>
          <w:p w14:paraId="2A216C87" w14:textId="729CE34A" w:rsidR="004E774D" w:rsidRPr="00DA3743" w:rsidRDefault="004E774D" w:rsidP="006902F7">
            <w:pPr>
              <w:pStyle w:val="Stylebold"/>
              <w:keepNext/>
            </w:pPr>
            <w:r w:rsidRPr="00DA3743">
              <w:t>Dożaġġ:</w:t>
            </w:r>
          </w:p>
          <w:p w14:paraId="2305DCCC" w14:textId="158D3A05" w:rsidR="004E774D" w:rsidRPr="00DA3743" w:rsidRDefault="004E774D" w:rsidP="006902F7">
            <w:pPr>
              <w:pStyle w:val="Stylebold"/>
              <w:keepNext/>
              <w:numPr>
                <w:ilvl w:val="0"/>
                <w:numId w:val="5"/>
              </w:numPr>
              <w:ind w:left="567" w:hanging="567"/>
              <w:rPr>
                <w:b w:val="0"/>
                <w:bCs/>
              </w:rPr>
            </w:pPr>
            <w:r w:rsidRPr="00DA3743">
              <w:rPr>
                <w:b w:val="0"/>
                <w:bCs/>
              </w:rPr>
              <w:t>WEZENLA jiġi f’żewġ dożi differenti: 45 mg/0.5 mL u 90 mg/1.0 mL. Iċċekkja r-riċetta tiegħek biex tiżgura li għandek id-doża t-tajba.</w:t>
            </w:r>
          </w:p>
          <w:p w14:paraId="1B6D96B4" w14:textId="195AD90C" w:rsidR="004E774D" w:rsidRPr="00DA3743" w:rsidRDefault="004E774D" w:rsidP="006902F7">
            <w:pPr>
              <w:pStyle w:val="Stylebold"/>
              <w:keepNext/>
              <w:numPr>
                <w:ilvl w:val="0"/>
                <w:numId w:val="5"/>
              </w:numPr>
              <w:ind w:left="567" w:hanging="567"/>
              <w:rPr>
                <w:b w:val="0"/>
                <w:bCs/>
              </w:rPr>
            </w:pPr>
            <w:r w:rsidRPr="00DA3743">
              <w:rPr>
                <w:b w:val="0"/>
                <w:bCs/>
              </w:rPr>
              <w:t>Il-mod kif tidher is-siringa mimlija għal-lest se jkun differenti għal kull doża. L-ammont ta’ mediċina fis-siringa mimlija għal-lest ukoll ikun differenti għal kull doża.</w:t>
            </w:r>
          </w:p>
          <w:p w14:paraId="52925D24" w14:textId="7D92355B" w:rsidR="004E774D" w:rsidRPr="00DA3743" w:rsidRDefault="004E774D" w:rsidP="006902F7">
            <w:pPr>
              <w:pStyle w:val="Stylebold"/>
              <w:keepNext/>
              <w:numPr>
                <w:ilvl w:val="0"/>
                <w:numId w:val="5"/>
              </w:numPr>
              <w:ind w:left="567" w:hanging="567"/>
              <w:rPr>
                <w:b w:val="0"/>
                <w:bCs/>
              </w:rPr>
            </w:pPr>
            <w:r w:rsidRPr="00DA3743">
              <w:rPr>
                <w:b w:val="0"/>
                <w:bCs/>
              </w:rPr>
              <w:t>Id-doża ta’ 45 mg/0.5 mL għandha inqas mediċina minn dik ta’ 90 mg/1.0 mL. Ara l-istampi t’hawn taħt biex tara kif tidher id-doża tiegħek fis-siringa mimlija għal-lest.</w:t>
            </w:r>
          </w:p>
          <w:p w14:paraId="4F502C4A" w14:textId="77777777" w:rsidR="004E774D" w:rsidRPr="00DA3743" w:rsidRDefault="004E774D" w:rsidP="006902F7">
            <w:pPr>
              <w:pStyle w:val="Stylebold"/>
              <w:keepNext/>
              <w:rPr>
                <w:b w:val="0"/>
                <w:bCs/>
              </w:rPr>
            </w:pPr>
          </w:p>
          <w:tbl>
            <w:tblPr>
              <w:tblW w:w="0" w:type="auto"/>
              <w:tblLayout w:type="fixed"/>
              <w:tblLook w:val="04A0" w:firstRow="1" w:lastRow="0" w:firstColumn="1" w:lastColumn="0" w:noHBand="0" w:noVBand="1"/>
            </w:tblPr>
            <w:tblGrid>
              <w:gridCol w:w="4638"/>
              <w:gridCol w:w="4502"/>
            </w:tblGrid>
            <w:tr w:rsidR="004E774D" w:rsidRPr="00DA3743" w14:paraId="190384E1" w14:textId="77777777" w:rsidTr="00302FE9">
              <w:tc>
                <w:tcPr>
                  <w:tcW w:w="9140" w:type="dxa"/>
                  <w:gridSpan w:val="2"/>
                </w:tcPr>
                <w:p w14:paraId="2998C604" w14:textId="58678097" w:rsidR="004E774D" w:rsidRPr="00DA3743" w:rsidRDefault="00DE6F77" w:rsidP="006902F7">
                  <w:pPr>
                    <w:keepNext/>
                    <w:keepLines/>
                    <w:suppressAutoHyphens/>
                    <w:adjustRightInd w:val="0"/>
                    <w:jc w:val="center"/>
                    <w:textAlignment w:val="center"/>
                    <w:rPr>
                      <w:b/>
                      <w:bCs/>
                      <w:color w:val="000000"/>
                      <w:spacing w:val="-4"/>
                      <w:lang w:eastAsia="ja-JP"/>
                    </w:rPr>
                  </w:pPr>
                  <w:r>
                    <w:rPr>
                      <w:lang w:val="en-US" w:eastAsia="zh-CN"/>
                    </w:rPr>
                    <w:drawing>
                      <wp:inline distT="0" distB="0" distL="0" distR="0" wp14:anchorId="1F915638" wp14:editId="4DB29E16">
                        <wp:extent cx="3380105" cy="2743200"/>
                        <wp:effectExtent l="0" t="0" r="0" b="0"/>
                        <wp:docPr id="15" name="Picture 10"/>
                        <wp:cNvGraphicFramePr>
                          <a:graphicFrameLocks xmlns:a="http://schemas.openxmlformats.org/drawingml/2006/main" noChangeAspect="1"/>
                        </wp:cNvGraphicFramePr>
                        <a:graphic xmlns:a="http://schemas.openxmlformats.org/drawingml/2006/main">
                          <a:graphicData uri="http://schemas.openxmlformats.org/drawingml/2006/picture">
                            <pic:pic xmlns:pic="http://schemas.openxmlformats.org/drawingml/2006/picture">
                              <pic:nvPicPr>
                                <pic:cNvPr id="0" name="Picture 15"/>
                                <pic:cNvPicPr>
                                  <a:picLocks noChangeAspect="1" noChangeArrowheads="1"/>
                                </pic:cNvPicPr>
                              </pic:nvPicPr>
                              <pic:blipFill>
                                <a:blip r:embed="rId43">
                                  <a:extLst>
                                    <a:ext uri="{28A0092B-C50C-407E-A947-70E740481C1C}">
                                      <a14:useLocalDpi xmlns:a14="http://schemas.microsoft.com/office/drawing/2010/main" val="0"/>
                                    </a:ext>
                                  </a:extLst>
                                </a:blip>
                                <a:srcRect/>
                                <a:stretch>
                                  <a:fillRect/>
                                </a:stretch>
                              </pic:blipFill>
                              <pic:spPr bwMode="auto">
                                <a:xfrm>
                                  <a:off x="0" y="0"/>
                                  <a:ext cx="3380105" cy="2743200"/>
                                </a:xfrm>
                                <a:prstGeom prst="rect">
                                  <a:avLst/>
                                </a:prstGeom>
                                <a:noFill/>
                                <a:ln>
                                  <a:noFill/>
                                </a:ln>
                              </pic:spPr>
                            </pic:pic>
                          </a:graphicData>
                        </a:graphic>
                      </wp:inline>
                    </w:drawing>
                  </w:r>
                </w:p>
                <w:p w14:paraId="64F152D4" w14:textId="401027FA" w:rsidR="004E774D" w:rsidRPr="00DA3743" w:rsidRDefault="004E774D" w:rsidP="006902F7">
                  <w:pPr>
                    <w:keepNext/>
                    <w:keepLines/>
                    <w:suppressAutoHyphens/>
                    <w:adjustRightInd w:val="0"/>
                    <w:textAlignment w:val="center"/>
                    <w:rPr>
                      <w:b/>
                      <w:bCs/>
                      <w:color w:val="000000"/>
                      <w:spacing w:val="-4"/>
                      <w:lang w:eastAsia="ja-JP"/>
                    </w:rPr>
                  </w:pPr>
                </w:p>
              </w:tc>
            </w:tr>
            <w:tr w:rsidR="004E774D" w:rsidRPr="00DA3743" w14:paraId="7F278BB5" w14:textId="77777777" w:rsidTr="00302FE9">
              <w:tc>
                <w:tcPr>
                  <w:tcW w:w="4638" w:type="dxa"/>
                </w:tcPr>
                <w:p w14:paraId="370D7ADD" w14:textId="77777777" w:rsidR="004E774D" w:rsidRPr="00DA3743" w:rsidRDefault="004E774D" w:rsidP="006902F7">
                  <w:pPr>
                    <w:keepNext/>
                    <w:keepLines/>
                    <w:suppressAutoHyphens/>
                    <w:adjustRightInd w:val="0"/>
                    <w:ind w:left="1590"/>
                    <w:textAlignment w:val="center"/>
                    <w:rPr>
                      <w:b/>
                      <w:bCs/>
                      <w:color w:val="000000"/>
                      <w:spacing w:val="-4"/>
                      <w:lang w:eastAsia="ja-JP"/>
                    </w:rPr>
                  </w:pPr>
                  <w:r w:rsidRPr="00DA3743">
                    <w:rPr>
                      <w:b/>
                      <w:bCs/>
                      <w:color w:val="000000"/>
                      <w:spacing w:val="-4"/>
                      <w:lang w:eastAsia="ja-JP"/>
                    </w:rPr>
                    <w:t>45 mg/0.5 mL</w:t>
                  </w:r>
                </w:p>
              </w:tc>
              <w:tc>
                <w:tcPr>
                  <w:tcW w:w="4502" w:type="dxa"/>
                </w:tcPr>
                <w:p w14:paraId="1B2F42EF" w14:textId="77777777" w:rsidR="004E774D" w:rsidRPr="00DA3743" w:rsidRDefault="004E774D" w:rsidP="006902F7">
                  <w:pPr>
                    <w:keepNext/>
                    <w:keepLines/>
                    <w:suppressAutoHyphens/>
                    <w:adjustRightInd w:val="0"/>
                    <w:ind w:left="1378"/>
                    <w:textAlignment w:val="center"/>
                    <w:rPr>
                      <w:b/>
                      <w:bCs/>
                      <w:color w:val="000000"/>
                      <w:spacing w:val="-4"/>
                      <w:lang w:eastAsia="ja-JP"/>
                    </w:rPr>
                  </w:pPr>
                  <w:r w:rsidRPr="00DA3743">
                    <w:rPr>
                      <w:b/>
                      <w:bCs/>
                      <w:color w:val="000000"/>
                      <w:spacing w:val="-4"/>
                      <w:lang w:eastAsia="ja-JP"/>
                    </w:rPr>
                    <w:t>90 mg/1.0 mL</w:t>
                  </w:r>
                </w:p>
              </w:tc>
            </w:tr>
          </w:tbl>
          <w:p w14:paraId="26EA3BCF" w14:textId="77777777" w:rsidR="004E774D" w:rsidRPr="00DA3743" w:rsidRDefault="004E774D" w:rsidP="006902F7">
            <w:pPr>
              <w:pStyle w:val="Stylebold"/>
              <w:keepNext/>
              <w:rPr>
                <w:b w:val="0"/>
                <w:bCs/>
              </w:rPr>
            </w:pPr>
          </w:p>
          <w:p w14:paraId="7D3870DF" w14:textId="56F8965F" w:rsidR="004E774D" w:rsidRPr="00DA3743" w:rsidRDefault="004E774D" w:rsidP="006902F7">
            <w:pPr>
              <w:pStyle w:val="Stylebold"/>
              <w:keepNext/>
            </w:pPr>
            <w:r w:rsidRPr="00DA3743">
              <w:t>Kif tuża s-siringa mimlija għal-lest WEZENLA tiegħek:</w:t>
            </w:r>
          </w:p>
        </w:tc>
      </w:tr>
      <w:tr w:rsidR="004E774D" w:rsidRPr="00DA3743" w14:paraId="768AF857" w14:textId="77777777" w:rsidTr="0004540F">
        <w:trPr>
          <w:cantSplit/>
          <w:trHeight w:val="57"/>
        </w:trPr>
        <w:tc>
          <w:tcPr>
            <w:tcW w:w="312" w:type="pct"/>
          </w:tcPr>
          <w:p w14:paraId="6C356EE5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88" w:type="pct"/>
            <w:tcMar>
              <w:top w:w="57" w:type="dxa"/>
              <w:left w:w="0" w:type="dxa"/>
              <w:bottom w:w="57" w:type="dxa"/>
              <w:right w:w="57" w:type="dxa"/>
            </w:tcMar>
          </w:tcPr>
          <w:p w14:paraId="58EC266D" w14:textId="46DA83C0" w:rsidR="004E774D" w:rsidRPr="00DA3743" w:rsidRDefault="004E774D" w:rsidP="006902F7">
            <w:pPr>
              <w:keepNext/>
            </w:pPr>
            <w:r w:rsidRPr="00DA3743">
              <w:t>Huwa importanti li ma tippruvax tagħti l-injezzjoni lilek innifsek sakemm ma tkunx irċevejt taħriġ mingħand it-tabib jew il-fornitur tal-kura tas-saħħa tiegħek.</w:t>
            </w:r>
          </w:p>
        </w:tc>
      </w:tr>
      <w:tr w:rsidR="004E774D" w:rsidRPr="00DA3743" w14:paraId="277DDBA2" w14:textId="77777777" w:rsidTr="004E774D">
        <w:trPr>
          <w:cantSplit/>
          <w:trHeight w:val="57"/>
        </w:trPr>
        <w:tc>
          <w:tcPr>
            <w:tcW w:w="312" w:type="pct"/>
          </w:tcPr>
          <w:p w14:paraId="43AAB496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88" w:type="pct"/>
            <w:tcMar>
              <w:top w:w="57" w:type="dxa"/>
              <w:left w:w="0" w:type="dxa"/>
              <w:bottom w:w="57" w:type="dxa"/>
              <w:right w:w="57" w:type="dxa"/>
            </w:tcMar>
          </w:tcPr>
          <w:p w14:paraId="06DEAC1F" w14:textId="69A90C3E" w:rsidR="004E774D" w:rsidRPr="00DA3743" w:rsidRDefault="004E774D" w:rsidP="006902F7">
            <w:pPr>
              <w:keepNext/>
            </w:pPr>
            <w:r w:rsidRPr="00DA3743">
              <w:t>Fi tfal ta’ 12-il sena jew aktar bi psorjażi li jiżnu 60 kg jew aktar, huwa rrakkomandat li WEZENLA jintuża minn ġenitur jew minn min jieħu ħsieb it-tifel/tifla jew taħt is-superviżjoni tagħhom.</w:t>
            </w:r>
          </w:p>
        </w:tc>
      </w:tr>
      <w:tr w:rsidR="004E774D" w:rsidRPr="00DA3743" w14:paraId="77B1E4B6" w14:textId="77777777" w:rsidTr="0004540F">
        <w:trPr>
          <w:cantSplit/>
          <w:trHeight w:val="57"/>
        </w:trPr>
        <w:tc>
          <w:tcPr>
            <w:tcW w:w="312" w:type="pct"/>
          </w:tcPr>
          <w:p w14:paraId="5398E5D4" w14:textId="77777777" w:rsidR="004E774D" w:rsidRPr="00DA3743" w:rsidRDefault="004E774D" w:rsidP="006902F7">
            <w:pPr>
              <w:pStyle w:val="ListParagraph"/>
              <w:keepNext/>
              <w:numPr>
                <w:ilvl w:val="0"/>
                <w:numId w:val="2"/>
              </w:numPr>
              <w:tabs>
                <w:tab w:val="left" w:pos="474"/>
                <w:tab w:val="left" w:pos="529"/>
              </w:tabs>
              <w:autoSpaceDE/>
              <w:autoSpaceDN/>
              <w:ind w:left="567" w:hanging="567"/>
              <w:rPr>
                <w:lang w:val="mt-MT"/>
              </w:rPr>
            </w:pPr>
          </w:p>
        </w:tc>
        <w:tc>
          <w:tcPr>
            <w:tcW w:w="4688" w:type="pct"/>
            <w:tcMar>
              <w:top w:w="57" w:type="dxa"/>
              <w:left w:w="0" w:type="dxa"/>
              <w:bottom w:w="57" w:type="dxa"/>
              <w:right w:w="57" w:type="dxa"/>
            </w:tcMar>
          </w:tcPr>
          <w:p w14:paraId="2BB5C777" w14:textId="77777777" w:rsidR="004E774D" w:rsidRPr="00DA3743" w:rsidRDefault="004E774D" w:rsidP="006902F7">
            <w:pPr>
              <w:keepNext/>
              <w:rPr>
                <w:b/>
                <w:bCs/>
              </w:rPr>
            </w:pPr>
            <w:r w:rsidRPr="00DA3743">
              <w:rPr>
                <w:b/>
              </w:rPr>
              <w:t>Tużax</w:t>
            </w:r>
            <w:r w:rsidRPr="00DA3743">
              <w:t xml:space="preserve"> is-siringa mimlija għal-lest jekk il-kartuna tkun saritilha l-ħsara jew is-siġill ikun miksur.</w:t>
            </w:r>
          </w:p>
        </w:tc>
      </w:tr>
      <w:tr w:rsidR="004E774D" w:rsidRPr="00DA3743" w14:paraId="221659DD" w14:textId="77777777" w:rsidTr="004E774D">
        <w:trPr>
          <w:cantSplit/>
          <w:trHeight w:val="57"/>
        </w:trPr>
        <w:tc>
          <w:tcPr>
            <w:tcW w:w="312" w:type="pct"/>
          </w:tcPr>
          <w:p w14:paraId="674541CC" w14:textId="77777777" w:rsidR="004E774D" w:rsidRPr="00DA3743" w:rsidRDefault="004E774D" w:rsidP="006902F7">
            <w:pPr>
              <w:pStyle w:val="ListParagraph"/>
              <w:keepNext/>
              <w:numPr>
                <w:ilvl w:val="0"/>
                <w:numId w:val="2"/>
              </w:numPr>
              <w:tabs>
                <w:tab w:val="left" w:pos="474"/>
                <w:tab w:val="left" w:pos="529"/>
              </w:tabs>
              <w:autoSpaceDE/>
              <w:autoSpaceDN/>
              <w:ind w:left="567" w:hanging="567"/>
              <w:rPr>
                <w:lang w:val="mt-MT"/>
              </w:rPr>
            </w:pPr>
          </w:p>
        </w:tc>
        <w:tc>
          <w:tcPr>
            <w:tcW w:w="4688" w:type="pct"/>
            <w:tcMar>
              <w:top w:w="57" w:type="dxa"/>
              <w:left w:w="0" w:type="dxa"/>
              <w:bottom w:w="57" w:type="dxa"/>
              <w:right w:w="57" w:type="dxa"/>
            </w:tcMar>
          </w:tcPr>
          <w:p w14:paraId="66FA0ECA" w14:textId="16D3AB34" w:rsidR="004E774D" w:rsidRPr="00DA3743" w:rsidRDefault="004E774D" w:rsidP="006902F7">
            <w:pPr>
              <w:keepNext/>
              <w:rPr>
                <w:bCs/>
              </w:rPr>
            </w:pPr>
            <w:r w:rsidRPr="00DA3743">
              <w:rPr>
                <w:b/>
              </w:rPr>
              <w:t xml:space="preserve">Tużax </w:t>
            </w:r>
            <w:r w:rsidRPr="00DA3743">
              <w:rPr>
                <w:bCs/>
              </w:rPr>
              <w:t>is-siringa mimlija għal-lest wara d-data ta’ skadenza fuq it-tikketta.</w:t>
            </w:r>
          </w:p>
        </w:tc>
      </w:tr>
      <w:tr w:rsidR="004E774D" w:rsidRPr="00DA3743" w14:paraId="00E8C41D" w14:textId="77777777" w:rsidTr="0004540F">
        <w:trPr>
          <w:cantSplit/>
          <w:trHeight w:val="57"/>
        </w:trPr>
        <w:tc>
          <w:tcPr>
            <w:tcW w:w="312" w:type="pct"/>
          </w:tcPr>
          <w:p w14:paraId="7EA01B11" w14:textId="77777777" w:rsidR="004E774D" w:rsidRPr="00DA3743" w:rsidRDefault="004E774D" w:rsidP="006902F7">
            <w:pPr>
              <w:pStyle w:val="ListParagraph"/>
              <w:keepNext/>
              <w:numPr>
                <w:ilvl w:val="0"/>
                <w:numId w:val="2"/>
              </w:numPr>
              <w:tabs>
                <w:tab w:val="left" w:pos="567"/>
              </w:tabs>
              <w:autoSpaceDE/>
              <w:autoSpaceDN/>
              <w:ind w:left="567" w:hanging="567"/>
              <w:rPr>
                <w:lang w:val="mt-MT"/>
              </w:rPr>
            </w:pPr>
          </w:p>
        </w:tc>
        <w:tc>
          <w:tcPr>
            <w:tcW w:w="4688" w:type="pct"/>
            <w:tcMar>
              <w:top w:w="57" w:type="dxa"/>
              <w:left w:w="0" w:type="dxa"/>
              <w:bottom w:w="57" w:type="dxa"/>
              <w:right w:w="57" w:type="dxa"/>
            </w:tcMar>
          </w:tcPr>
          <w:p w14:paraId="5F3B4C3E" w14:textId="77777777" w:rsidR="004E774D" w:rsidRPr="00DA3743" w:rsidRDefault="004E774D" w:rsidP="006902F7">
            <w:pPr>
              <w:keepNext/>
              <w:rPr>
                <w:b/>
                <w:bCs/>
              </w:rPr>
            </w:pPr>
            <w:r w:rsidRPr="00DA3743">
              <w:rPr>
                <w:b/>
              </w:rPr>
              <w:t xml:space="preserve">Tħawwadx </w:t>
            </w:r>
            <w:r w:rsidRPr="00DA3743">
              <w:t>is-siringa mimlija għal-lest.</w:t>
            </w:r>
          </w:p>
        </w:tc>
      </w:tr>
      <w:tr w:rsidR="004E774D" w:rsidRPr="00DA3743" w14:paraId="3E905B2B" w14:textId="77777777" w:rsidTr="0004540F">
        <w:trPr>
          <w:cantSplit/>
          <w:trHeight w:val="57"/>
        </w:trPr>
        <w:tc>
          <w:tcPr>
            <w:tcW w:w="312" w:type="pct"/>
          </w:tcPr>
          <w:p w14:paraId="7CB83AFD" w14:textId="77777777" w:rsidR="004E774D" w:rsidRPr="00DA3743" w:rsidRDefault="004E774D" w:rsidP="006902F7">
            <w:pPr>
              <w:pStyle w:val="ListParagraph"/>
              <w:keepNext/>
              <w:numPr>
                <w:ilvl w:val="0"/>
                <w:numId w:val="4"/>
              </w:numPr>
              <w:tabs>
                <w:tab w:val="left" w:pos="567"/>
              </w:tabs>
              <w:autoSpaceDE/>
              <w:autoSpaceDN/>
              <w:ind w:left="567" w:hanging="567"/>
              <w:rPr>
                <w:lang w:val="mt-MT"/>
              </w:rPr>
            </w:pPr>
          </w:p>
        </w:tc>
        <w:tc>
          <w:tcPr>
            <w:tcW w:w="4688" w:type="pct"/>
            <w:tcMar>
              <w:top w:w="57" w:type="dxa"/>
              <w:left w:w="0" w:type="dxa"/>
              <w:bottom w:w="57" w:type="dxa"/>
              <w:right w:w="57" w:type="dxa"/>
            </w:tcMar>
          </w:tcPr>
          <w:p w14:paraId="42BBED6E" w14:textId="77777777" w:rsidR="004E774D" w:rsidRPr="00DA3743" w:rsidRDefault="004E774D" w:rsidP="006902F7">
            <w:pPr>
              <w:keepNext/>
            </w:pPr>
            <w:r w:rsidRPr="00DA3743">
              <w:rPr>
                <w:b/>
              </w:rPr>
              <w:t xml:space="preserve">Tneħħix </w:t>
            </w:r>
            <w:r w:rsidRPr="00DA3743">
              <w:t>l-għatu tal-labra mis-siringa mimlija għal-lest sakemm tkun lest biex tinjetta.</w:t>
            </w:r>
          </w:p>
        </w:tc>
      </w:tr>
      <w:tr w:rsidR="004E774D" w:rsidRPr="00DA3743" w14:paraId="47B5B1B0" w14:textId="77777777" w:rsidTr="004E774D">
        <w:trPr>
          <w:cantSplit/>
          <w:trHeight w:val="57"/>
        </w:trPr>
        <w:tc>
          <w:tcPr>
            <w:tcW w:w="312" w:type="pct"/>
          </w:tcPr>
          <w:p w14:paraId="6932298F" w14:textId="77777777" w:rsidR="004E774D" w:rsidRPr="00DA3743" w:rsidRDefault="004E774D" w:rsidP="006902F7">
            <w:pPr>
              <w:pStyle w:val="ListParagraph"/>
              <w:keepNext/>
              <w:numPr>
                <w:ilvl w:val="0"/>
                <w:numId w:val="4"/>
              </w:numPr>
              <w:tabs>
                <w:tab w:val="left" w:pos="567"/>
              </w:tabs>
              <w:autoSpaceDE/>
              <w:autoSpaceDN/>
              <w:ind w:left="567" w:hanging="567"/>
              <w:rPr>
                <w:lang w:val="mt-MT"/>
              </w:rPr>
            </w:pPr>
          </w:p>
        </w:tc>
        <w:tc>
          <w:tcPr>
            <w:tcW w:w="4688" w:type="pct"/>
            <w:tcMar>
              <w:top w:w="57" w:type="dxa"/>
              <w:left w:w="0" w:type="dxa"/>
              <w:bottom w:w="57" w:type="dxa"/>
              <w:right w:w="57" w:type="dxa"/>
            </w:tcMar>
          </w:tcPr>
          <w:p w14:paraId="4471401F" w14:textId="1DE24E08" w:rsidR="004E774D" w:rsidRPr="00DA3743" w:rsidRDefault="004E774D" w:rsidP="006902F7">
            <w:pPr>
              <w:keepNext/>
              <w:rPr>
                <w:bCs/>
              </w:rPr>
            </w:pPr>
            <w:r w:rsidRPr="00DA3743">
              <w:rPr>
                <w:b/>
              </w:rPr>
              <w:t xml:space="preserve">Tużax </w:t>
            </w:r>
            <w:r w:rsidRPr="00DA3743">
              <w:rPr>
                <w:bCs/>
              </w:rPr>
              <w:t>is-siringa mimlija għal-lest jekk tkun tqiegħdet fil-friża.</w:t>
            </w:r>
          </w:p>
        </w:tc>
      </w:tr>
      <w:tr w:rsidR="004E774D" w:rsidRPr="00DA3743" w14:paraId="746C787A" w14:textId="77777777" w:rsidTr="0004540F">
        <w:trPr>
          <w:cantSplit/>
          <w:trHeight w:val="57"/>
        </w:trPr>
        <w:tc>
          <w:tcPr>
            <w:tcW w:w="312" w:type="pct"/>
          </w:tcPr>
          <w:p w14:paraId="43066207" w14:textId="77777777" w:rsidR="004E774D" w:rsidRPr="00DA3743" w:rsidRDefault="004E774D" w:rsidP="006902F7">
            <w:pPr>
              <w:pStyle w:val="ListParagraph"/>
              <w:keepNext/>
              <w:numPr>
                <w:ilvl w:val="0"/>
                <w:numId w:val="4"/>
              </w:numPr>
              <w:tabs>
                <w:tab w:val="left" w:pos="567"/>
              </w:tabs>
              <w:autoSpaceDE/>
              <w:autoSpaceDN/>
              <w:ind w:left="567" w:hanging="567"/>
              <w:rPr>
                <w:lang w:val="mt-MT"/>
              </w:rPr>
            </w:pPr>
          </w:p>
        </w:tc>
        <w:tc>
          <w:tcPr>
            <w:tcW w:w="4688" w:type="pct"/>
            <w:tcMar>
              <w:top w:w="57" w:type="dxa"/>
              <w:left w:w="0" w:type="dxa"/>
              <w:bottom w:w="57" w:type="dxa"/>
              <w:right w:w="57" w:type="dxa"/>
            </w:tcMar>
          </w:tcPr>
          <w:p w14:paraId="66EB857A" w14:textId="77777777" w:rsidR="004E774D" w:rsidRPr="00DA3743" w:rsidRDefault="004E774D" w:rsidP="006902F7">
            <w:pPr>
              <w:keepNext/>
            </w:pPr>
            <w:r w:rsidRPr="00DA3743">
              <w:rPr>
                <w:b/>
              </w:rPr>
              <w:t>Tużax</w:t>
            </w:r>
            <w:r w:rsidRPr="00DA3743">
              <w:t xml:space="preserve"> is-siringa mimlija għal-lest jekk tkun twaqqgħet fuq wiċċ iebes. Parti mis-siringa mimlija għal-lest tista’ tinkiser anke jekk inti ma tkunx tista’ tara l-ksur. Jekk disponibbli, uża siringa mimlija għal-lest ġdida u ċempel lit-tabib jew lill-fornitur tal-kura tas-saħħa tiegħek.</w:t>
            </w:r>
          </w:p>
        </w:tc>
      </w:tr>
      <w:tr w:rsidR="004E774D" w:rsidRPr="00DA3743" w14:paraId="1E1E9B61" w14:textId="77777777" w:rsidTr="0004540F">
        <w:trPr>
          <w:cantSplit/>
          <w:trHeight w:val="57"/>
        </w:trPr>
        <w:tc>
          <w:tcPr>
            <w:tcW w:w="5000" w:type="pct"/>
            <w:gridSpan w:val="2"/>
          </w:tcPr>
          <w:p w14:paraId="0056D463" w14:textId="33126AF3" w:rsidR="004E774D" w:rsidRPr="00DA3743" w:rsidRDefault="00DE6F77" w:rsidP="006902F7">
            <w:pPr>
              <w:keepNext/>
              <w:rPr>
                <w:b/>
                <w:bCs/>
              </w:rPr>
            </w:pPr>
            <w:r>
              <mc:AlternateContent>
                <mc:Choice Requires="wps">
                  <w:drawing>
                    <wp:anchor distT="45720" distB="45720" distL="114300" distR="114300" simplePos="0" relativeHeight="251653120" behindDoc="0" locked="0" layoutInCell="1" allowOverlap="1" wp14:anchorId="7E4392F9" wp14:editId="4EE7F0EC">
                      <wp:simplePos x="0" y="0"/>
                      <wp:positionH relativeFrom="margin">
                        <wp:posOffset>40640</wp:posOffset>
                      </wp:positionH>
                      <wp:positionV relativeFrom="paragraph">
                        <wp:posOffset>208915</wp:posOffset>
                      </wp:positionV>
                      <wp:extent cx="5610225" cy="409575"/>
                      <wp:effectExtent l="0" t="0" r="9525" b="9525"/>
                      <wp:wrapSquare wrapText="bothSides"/>
                      <wp:docPr id="733218565" name="Text Box 22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5610225" cy="409575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15875">
                                <a:solidFill>
                                  <a:srgbClr val="FF0000"/>
                                </a:solidFill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D906DA9" w14:textId="3C91E041" w:rsidR="00401CE4" w:rsidRPr="000C4892" w:rsidRDefault="00401CE4" w:rsidP="004E774D">
                                  <w:r w:rsidRPr="000C4892">
                                    <w:rPr>
                                      <w:b/>
                                      <w:bCs/>
                                    </w:rPr>
                                    <w:t>Importanti:</w:t>
                                  </w:r>
                                  <w:r w:rsidRPr="000C4892">
                                    <w:t xml:space="preserve"> Żomm is-siringa mimlija għal-lest u l-kontenitur għar-rimi ta’ oġġetti li jaqtgħu fejn ma jidhrux u ma jintlaħqux mit-tfal.</w:t>
                                  </w:r>
                                </w:p>
                                <w:p w14:paraId="08CBE050" w14:textId="77777777" w:rsidR="00401CE4" w:rsidRPr="000C4892" w:rsidRDefault="00401CE4" w:rsidP="004E774D"/>
                              </w:txbxContent>
                            </wps:txbx>
                            <wps:bodyPr rot="0" vert="horz" wrap="square" lIns="91440" tIns="45720" rIns="91440" bIns="4572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type w14:anchorId="7E4392F9" id="_x0000_t202" coordsize="21600,21600" o:spt="202" path="m,l,21600r21600,l21600,xe">
                      <v:stroke joinstyle="miter"/>
                      <v:path gradientshapeok="t" o:connecttype="rect"/>
                    </v:shapetype>
                    <v:shape id="Text Box 22" o:spid="_x0000_s1026" type="#_x0000_t202" style="position:absolute;margin-left:3.2pt;margin-top:16.45pt;width:441.75pt;height:32.25pt;z-index:251653120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E2hloDwIAACAEAAAOAAAAZHJzL2Uyb0RvYy54bWysU9tu2zAMfR+wfxD0vtgJ4jY14hRdugwD&#10;ugvQ7QMUWY6FyaJGKbGzrx+luGl2AQYM04MgitQheXi0vB06ww4KvQZb8ekk50xZCbW2u4p/+bx5&#10;teDMB2FrYcCqih+V57erly+WvSvVDFowtUJGINaXvat4G4Irs8zLVnXCT8ApS84GsBOBTNxlNYqe&#10;0DuTzfL8KusBa4cglfd0e39y8lXCbxolw8em8SowU3GqLaQd076Ne7ZainKHwrVajmWIf6iiE9pS&#10;0jPUvQiC7VH/BtVpieChCRMJXQZNo6VKPVA30/yXbh5b4VTqhcjx7kyT/3+w8sPh0X1CFobXMNAA&#10;UxPePYD86pmFdSvsTt0hQt8qUVPiaaQs650vx6eRal/6CLLt30NNQxb7AAloaLCLrFCfjNBpAMcz&#10;6WoITNJlcTXNZ7OCM0m+eX5TXBcphSifXjv04a2CjsVDxZGGmtDF4cGHWI0on0JiMg9G1xttTDJw&#10;t10bZAdBAtikNaL/FGYs66m3YkHJ/4aR0/oTRqcDSdnoruKLGDOKK/L2xtZJaEFoczpTzcaOREbu&#10;TiyGYTtQYCR0C/WRKEU4SZa+GB1awO+c9STXivtve4GKM/PO0lhupvN51Hcy5sX1jAy89GwvPcJK&#10;gqp44Ox0XIf0J2LrFu5ofI1OzD5XMtZKMkyEj18m6vzSTlHPH3v1AwAA//8DAFBLAwQUAAYACAAA&#10;ACEASLfmA90AAAAHAQAADwAAAGRycy9kb3ducmV2LnhtbEyOQUvDQBSE74L/YXmCN7uxlpjEvBQR&#10;IngQbPXS2zb7moTuvg3ZbRL/vetJbzPMMPOV28UaMdHoe8cI96sEBHHjdM8twtdnfZeB8EGxVsYx&#10;IXyTh211fVWqQruZdzTtQyviCPtCIXQhDIWUvunIKr9yA3HMTm60KkQ7tlKPao7j1sh1kqTSqp7j&#10;Q6cGeumoOe8vFqFODx+HYXqvk9kYWpq3yb32E+LtzfL8BCLQEv7K8Isf0aGKTEd3Ye2FQUg3sYjw&#10;sM5BxDjL8iiOCPnjBmRVyv/81Q8AAAD//wMAUEsBAi0AFAAGAAgAAAAhALaDOJL+AAAA4QEAABMA&#10;AAAAAAAAAAAAAAAAAAAAAFtDb250ZW50X1R5cGVzXS54bWxQSwECLQAUAAYACAAAACEAOP0h/9YA&#10;AACUAQAACwAAAAAAAAAAAAAAAAAvAQAAX3JlbHMvLnJlbHNQSwECLQAUAAYACAAAACEABNoZaA8C&#10;AAAgBAAADgAAAAAAAAAAAAAAAAAuAgAAZHJzL2Uyb0RvYy54bWxQSwECLQAUAAYACAAAACEASLfm&#10;A90AAAAHAQAADwAAAAAAAAAAAAAAAABpBAAAZHJzL2Rvd25yZXYueG1sUEsFBgAAAAAEAAQA8wAA&#10;AHMFAAAAAA==&#10;" strokecolor="red" strokeweight="1.25pt">
                      <v:textbox>
                        <w:txbxContent>
                          <w:p w14:paraId="5D906DA9" w14:textId="3C91E041" w:rsidR="00401CE4" w:rsidRPr="000C4892" w:rsidRDefault="00401CE4" w:rsidP="004E774D">
                            <w:r w:rsidRPr="000C4892">
                              <w:rPr>
                                <w:b/>
                                <w:bCs/>
                              </w:rPr>
                              <w:t>Importanti:</w:t>
                            </w:r>
                            <w:r w:rsidRPr="000C4892">
                              <w:t xml:space="preserve"> Żomm is-siringa mimlija għal-lest u l-kontenitur għar-rimi ta’ oġġetti li jaqtgħu fejn ma jidhrux u ma jintlaħqux mit-tfal.</w:t>
                            </w:r>
                          </w:p>
                          <w:p w14:paraId="08CBE050" w14:textId="77777777" w:rsidR="00401CE4" w:rsidRPr="000C4892" w:rsidRDefault="00401CE4" w:rsidP="004E774D"/>
                        </w:txbxContent>
                      </v:textbox>
                      <w10:wrap type="square" anchorx="margin"/>
                    </v:shape>
                  </w:pict>
                </mc:Fallback>
              </mc:AlternateContent>
            </w:r>
          </w:p>
        </w:tc>
      </w:tr>
    </w:tbl>
    <w:p w14:paraId="130373B2" w14:textId="77777777" w:rsidR="004E774D" w:rsidRPr="00DA3743" w:rsidRDefault="004E774D" w:rsidP="006902F7"/>
    <w:tbl>
      <w:tblPr>
        <w:tblW w:w="4937" w:type="pct"/>
        <w:tblInd w:w="71" w:type="dxa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638"/>
        <w:gridCol w:w="8322"/>
      </w:tblGrid>
      <w:tr w:rsidR="004E774D" w:rsidRPr="00DA3743" w14:paraId="16DAA626" w14:textId="77777777" w:rsidTr="0004540F">
        <w:trPr>
          <w:cantSplit/>
          <w:trHeight w:val="57"/>
        </w:trPr>
        <w:tc>
          <w:tcPr>
            <w:tcW w:w="5000" w:type="pct"/>
            <w:gridSpan w:val="2"/>
            <w:shd w:val="clear" w:color="auto" w:fill="8DB3E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67A2499" w14:textId="143EC3E3" w:rsidR="004E774D" w:rsidRPr="00DA3743" w:rsidRDefault="004E774D" w:rsidP="00A50D07">
            <w:pPr>
              <w:pStyle w:val="Stylebold"/>
              <w:keepNext/>
              <w:tabs>
                <w:tab w:val="left" w:pos="5889"/>
              </w:tabs>
              <w:ind w:left="567" w:hanging="567"/>
            </w:pPr>
            <w:r w:rsidRPr="00DA3743">
              <w:lastRenderedPageBreak/>
              <w:t>2</w:t>
            </w:r>
            <w:r w:rsidR="006E4115" w:rsidRPr="00DA3743">
              <w:t xml:space="preserve"> </w:t>
            </w:r>
            <w:r w:rsidRPr="00DA3743">
              <w:t>Kif tipprepara biex tinjetta WEZENLA</w:t>
            </w:r>
            <w:r w:rsidR="00614D01">
              <w:tab/>
            </w:r>
          </w:p>
        </w:tc>
      </w:tr>
      <w:tr w:rsidR="004E774D" w:rsidRPr="00DA3743" w14:paraId="04F1248C" w14:textId="77777777" w:rsidTr="00B83014">
        <w:trPr>
          <w:cantSplit/>
          <w:trHeight w:val="57"/>
        </w:trPr>
        <w:tc>
          <w:tcPr>
            <w:tcW w:w="356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D24CBDB" w14:textId="35F02649" w:rsidR="004E774D" w:rsidRPr="00DA3743" w:rsidRDefault="004E774D" w:rsidP="006902F7">
            <w:pPr>
              <w:pStyle w:val="Stylebold"/>
              <w:keepNext/>
            </w:pPr>
            <w:r w:rsidRPr="00DA3743">
              <w:t>2a</w:t>
            </w:r>
            <w:r w:rsidR="006E4115" w:rsidRPr="00DA3743">
              <w:t xml:space="preserve"> </w:t>
            </w:r>
          </w:p>
        </w:tc>
        <w:tc>
          <w:tcPr>
            <w:tcW w:w="464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7AD7868" w14:textId="1AA33797" w:rsidR="004E774D" w:rsidRPr="00DA3743" w:rsidRDefault="004E774D" w:rsidP="006902F7">
            <w:pPr>
              <w:pStyle w:val="Stylebold"/>
              <w:keepNext/>
            </w:pPr>
            <w:r w:rsidRPr="00DA3743">
              <w:t>Aqbad is-siringa mimlija għal-lest mit-tubu ċilindriku u oħroġha mill-kartuna.</w:t>
            </w:r>
          </w:p>
        </w:tc>
      </w:tr>
      <w:tr w:rsidR="004E774D" w:rsidRPr="00DA3743" w14:paraId="3A809583" w14:textId="77777777" w:rsidTr="0004540F">
        <w:trPr>
          <w:cantSplit/>
          <w:trHeight w:val="57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213BE84" w14:textId="1482B18A" w:rsidR="004E774D" w:rsidRPr="00DA3743" w:rsidRDefault="00DE6F77" w:rsidP="006902F7">
            <w:pPr>
              <w:pStyle w:val="ListParagraph"/>
              <w:keepNext/>
              <w:ind w:left="567"/>
              <w:jc w:val="center"/>
              <w:rPr>
                <w:b/>
                <w:bCs/>
                <w:lang w:val="mt-MT"/>
              </w:rPr>
            </w:pPr>
            <w:r>
              <w:rPr>
                <w:b/>
                <w:lang w:val="en-US" w:eastAsia="zh-CN"/>
              </w:rPr>
              <w:drawing>
                <wp:inline distT="0" distB="0" distL="0" distR="0" wp14:anchorId="77229DA8" wp14:editId="63DF9C79">
                  <wp:extent cx="2563495" cy="1191895"/>
                  <wp:effectExtent l="0" t="0" r="0" b="0"/>
                  <wp:docPr id="16" name="Picture 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6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563495" cy="11918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4E774D" w:rsidRPr="00DA3743" w14:paraId="295BA92B" w14:textId="77777777" w:rsidTr="00B83014">
        <w:trPr>
          <w:cantSplit/>
          <w:trHeight w:val="57"/>
        </w:trPr>
        <w:tc>
          <w:tcPr>
            <w:tcW w:w="356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1F487F9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4" w:type="pct"/>
            <w:tcMar>
              <w:left w:w="0" w:type="dxa"/>
            </w:tcMar>
          </w:tcPr>
          <w:p w14:paraId="4D113CF0" w14:textId="77777777" w:rsidR="004E774D" w:rsidRPr="00DA3743" w:rsidRDefault="004E774D" w:rsidP="006902F7">
            <w:pPr>
              <w:keepNext/>
              <w:rPr>
                <w:b/>
                <w:bCs/>
              </w:rPr>
            </w:pPr>
            <w:r w:rsidRPr="00DA3743">
              <w:rPr>
                <w:b/>
              </w:rPr>
              <w:t>Taqbadx</w:t>
            </w:r>
            <w:r w:rsidRPr="00DA3743">
              <w:t xml:space="preserve"> il-lasta tal-planġer, il-maqbad tas-swaba’ jew l-għatu tal-labra.</w:t>
            </w:r>
          </w:p>
        </w:tc>
      </w:tr>
      <w:tr w:rsidR="004E774D" w:rsidRPr="00DA3743" w14:paraId="0EB48597" w14:textId="77777777" w:rsidTr="00B83014">
        <w:trPr>
          <w:cantSplit/>
          <w:trHeight w:val="57"/>
        </w:trPr>
        <w:tc>
          <w:tcPr>
            <w:tcW w:w="356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C759244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4" w:type="pct"/>
            <w:tcMar>
              <w:left w:w="0" w:type="dxa"/>
            </w:tcMar>
          </w:tcPr>
          <w:p w14:paraId="057904A9" w14:textId="77777777" w:rsidR="004E774D" w:rsidRPr="00DA3743" w:rsidRDefault="004E774D" w:rsidP="006902F7">
            <w:pPr>
              <w:keepNext/>
              <w:rPr>
                <w:b/>
                <w:bCs/>
              </w:rPr>
            </w:pPr>
            <w:r w:rsidRPr="00DA3743">
              <w:rPr>
                <w:b/>
              </w:rPr>
              <w:t>Taqbadx</w:t>
            </w:r>
            <w:r w:rsidRPr="00DA3743">
              <w:t xml:space="preserve"> il-klipps għall-protezzjoni tal-labra.</w:t>
            </w:r>
          </w:p>
        </w:tc>
      </w:tr>
      <w:tr w:rsidR="004E774D" w:rsidRPr="00DA3743" w14:paraId="74462C54" w14:textId="77777777" w:rsidTr="00B83014">
        <w:trPr>
          <w:cantSplit/>
          <w:trHeight w:val="57"/>
        </w:trPr>
        <w:tc>
          <w:tcPr>
            <w:tcW w:w="356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F073728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4" w:type="pct"/>
            <w:tcMar>
              <w:left w:w="0" w:type="dxa"/>
            </w:tcMar>
          </w:tcPr>
          <w:p w14:paraId="72DBC5F5" w14:textId="710A2C77" w:rsidR="004E774D" w:rsidRPr="00DA3743" w:rsidRDefault="004E774D" w:rsidP="006902F7">
            <w:pPr>
              <w:keepNext/>
              <w:rPr>
                <w:bCs/>
              </w:rPr>
            </w:pPr>
            <w:r w:rsidRPr="00DA3743">
              <w:rPr>
                <w:bCs/>
              </w:rPr>
              <w:t>Neħħi l-ammont meħtieġ ta’ siringi mimlija għal-lest għall-injezzjoni tiegħek.</w:t>
            </w:r>
          </w:p>
        </w:tc>
      </w:tr>
      <w:tr w:rsidR="004E774D" w:rsidRPr="00DA3743" w14:paraId="311FA6F4" w14:textId="77777777" w:rsidTr="00B83014">
        <w:trPr>
          <w:cantSplit/>
          <w:trHeight w:val="57"/>
        </w:trPr>
        <w:tc>
          <w:tcPr>
            <w:tcW w:w="356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E759C31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4" w:type="pct"/>
            <w:tcMar>
              <w:left w:w="0" w:type="dxa"/>
            </w:tcMar>
          </w:tcPr>
          <w:p w14:paraId="40F5CF54" w14:textId="77777777" w:rsidR="004E774D" w:rsidRPr="00DA3743" w:rsidRDefault="004E774D" w:rsidP="006902F7">
            <w:pPr>
              <w:keepNext/>
            </w:pPr>
            <w:r w:rsidRPr="00DA3743">
              <w:t>Erġa’ poġġi kwalunkwe siringa mimlija għal-lest mhux użata fil-friġġ.</w:t>
            </w:r>
          </w:p>
        </w:tc>
      </w:tr>
    </w:tbl>
    <w:p w14:paraId="2654A586" w14:textId="77777777" w:rsidR="004E774D" w:rsidRPr="00DA3743" w:rsidRDefault="004E774D" w:rsidP="006902F7"/>
    <w:tbl>
      <w:tblPr>
        <w:tblW w:w="4937" w:type="pct"/>
        <w:tblInd w:w="71" w:type="dxa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634"/>
        <w:gridCol w:w="8326"/>
      </w:tblGrid>
      <w:tr w:rsidR="004E774D" w:rsidRPr="00DA3743" w14:paraId="54EAAAB4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85ED914" w14:textId="1FC282E1" w:rsidR="004E774D" w:rsidRPr="00DA3743" w:rsidRDefault="004E774D" w:rsidP="006902F7">
            <w:pPr>
              <w:pStyle w:val="Stylebold"/>
              <w:keepNext/>
            </w:pPr>
            <w:r w:rsidRPr="00DA3743">
              <w:t>2b</w:t>
            </w:r>
            <w:r w:rsidR="006E4115" w:rsidRPr="00DA3743">
              <w:t xml:space="preserve"> </w:t>
            </w:r>
          </w:p>
        </w:tc>
        <w:tc>
          <w:tcPr>
            <w:tcW w:w="4646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61720AB" w14:textId="77777777" w:rsidR="004E774D" w:rsidRPr="00DA3743" w:rsidRDefault="004E774D" w:rsidP="006902F7">
            <w:pPr>
              <w:pStyle w:val="Stylebold"/>
              <w:keepNext/>
            </w:pPr>
            <w:r w:rsidRPr="00DA3743">
              <w:t>Stenna 30 minuta biex is-siringa mimlija għal-lest tilħaq it-temperatura tal-kamra.</w:t>
            </w:r>
          </w:p>
          <w:p w14:paraId="09BA8E1D" w14:textId="77777777" w:rsidR="004E774D" w:rsidRPr="00DA3743" w:rsidRDefault="004E774D" w:rsidP="006902F7">
            <w:pPr>
              <w:pStyle w:val="Stylebold"/>
              <w:keepNext/>
            </w:pPr>
          </w:p>
        </w:tc>
      </w:tr>
      <w:tr w:rsidR="004E774D" w:rsidRPr="00DA3743" w14:paraId="7862152D" w14:textId="77777777" w:rsidTr="0004540F">
        <w:trPr>
          <w:cantSplit/>
          <w:trHeight w:val="57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9A38FC2" w14:textId="77777777" w:rsidR="004E774D" w:rsidRPr="00DA3743" w:rsidRDefault="004E774D" w:rsidP="006902F7">
            <w:pPr>
              <w:pStyle w:val="Style18pts"/>
              <w:keepNext/>
              <w:rPr>
                <w:sz w:val="22"/>
                <w:szCs w:val="22"/>
              </w:rPr>
            </w:pPr>
            <w:r w:rsidRPr="00DA3743">
              <w:rPr>
                <w:sz w:val="22"/>
                <w:szCs w:val="22"/>
              </w:rPr>
              <w:t>STENNA</w:t>
            </w:r>
            <w:r w:rsidRPr="00DA3743">
              <w:rPr>
                <w:sz w:val="22"/>
                <w:szCs w:val="22"/>
              </w:rPr>
              <w:br/>
              <w:t>30</w:t>
            </w:r>
            <w:r w:rsidRPr="00DA3743">
              <w:rPr>
                <w:sz w:val="22"/>
                <w:szCs w:val="22"/>
              </w:rPr>
              <w:br/>
              <w:t>minuta</w:t>
            </w:r>
          </w:p>
          <w:p w14:paraId="22CEF38C" w14:textId="77777777" w:rsidR="004E774D" w:rsidRPr="00DA3743" w:rsidRDefault="004E774D" w:rsidP="006902F7">
            <w:pPr>
              <w:pStyle w:val="ListParagraph"/>
              <w:keepNext/>
              <w:ind w:left="567"/>
              <w:rPr>
                <w:b/>
                <w:bCs/>
                <w:lang w:val="mt-MT"/>
              </w:rPr>
            </w:pPr>
          </w:p>
        </w:tc>
      </w:tr>
      <w:tr w:rsidR="004E774D" w:rsidRPr="00DA3743" w14:paraId="6F583C53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5D35EF3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78EE7700" w14:textId="77777777" w:rsidR="004E774D" w:rsidRPr="00DA3743" w:rsidRDefault="004E774D" w:rsidP="006902F7">
            <w:pPr>
              <w:keepNext/>
              <w:rPr>
                <w:b/>
                <w:bCs/>
              </w:rPr>
            </w:pPr>
            <w:r w:rsidRPr="00DA3743">
              <w:t>Ħalli s-siringa mimlija għal-lest tisħon b’mod naturali.</w:t>
            </w:r>
          </w:p>
        </w:tc>
      </w:tr>
      <w:tr w:rsidR="004E774D" w:rsidRPr="00DA3743" w14:paraId="3B0B6A4F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270F29C6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0BC260E2" w14:textId="77777777" w:rsidR="004E774D" w:rsidRPr="00DA3743" w:rsidRDefault="004E774D" w:rsidP="006902F7">
            <w:pPr>
              <w:keepNext/>
            </w:pPr>
            <w:r w:rsidRPr="00DA3743">
              <w:rPr>
                <w:b/>
              </w:rPr>
              <w:t xml:space="preserve">Issaħħanx </w:t>
            </w:r>
            <w:r w:rsidRPr="00DA3743">
              <w:t>bil-misħun, ġo microwave jew fid-dawl tax-xemx dirett.</w:t>
            </w:r>
          </w:p>
        </w:tc>
      </w:tr>
      <w:tr w:rsidR="004E774D" w:rsidRPr="00DA3743" w14:paraId="3B33AFD3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FFA38FB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7D68DEAE" w14:textId="77777777" w:rsidR="004E774D" w:rsidRPr="00DA3743" w:rsidRDefault="004E774D" w:rsidP="006902F7">
            <w:pPr>
              <w:keepNext/>
            </w:pPr>
            <w:r w:rsidRPr="00DA3743">
              <w:rPr>
                <w:b/>
              </w:rPr>
              <w:t xml:space="preserve">Tħawwadx </w:t>
            </w:r>
            <w:r w:rsidRPr="00DA3743">
              <w:t>is-siringa mimlija għal-lest fl-ebda ħin.</w:t>
            </w:r>
          </w:p>
        </w:tc>
      </w:tr>
      <w:tr w:rsidR="004E774D" w:rsidRPr="00DA3743" w14:paraId="7986FA9B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8ECF9CF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463850F7" w14:textId="77777777" w:rsidR="004E774D" w:rsidRPr="00DA3743" w:rsidRDefault="004E774D" w:rsidP="006902F7">
            <w:pPr>
              <w:keepNext/>
            </w:pPr>
            <w:r w:rsidRPr="00DA3743">
              <w:t>L-użu tas-siringa mimlija għal-lest fit-temperatura tal-kamra jippermetti injezzjoni aktar komda.</w:t>
            </w:r>
          </w:p>
        </w:tc>
      </w:tr>
    </w:tbl>
    <w:p w14:paraId="4DA4633F" w14:textId="77777777" w:rsidR="004E774D" w:rsidRPr="00DA3743" w:rsidRDefault="004E774D" w:rsidP="006902F7">
      <w:pPr>
        <w:rPr>
          <w:b/>
          <w:bCs/>
        </w:rPr>
      </w:pPr>
    </w:p>
    <w:tbl>
      <w:tblPr>
        <w:tblW w:w="4944" w:type="pct"/>
        <w:tblInd w:w="57" w:type="dxa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15"/>
        <w:gridCol w:w="545"/>
        <w:gridCol w:w="90"/>
        <w:gridCol w:w="8322"/>
      </w:tblGrid>
      <w:tr w:rsidR="004E774D" w:rsidRPr="00DA3743" w14:paraId="2B91E169" w14:textId="77777777" w:rsidTr="0004540F">
        <w:trPr>
          <w:cantSplit/>
          <w:trHeight w:val="57"/>
        </w:trPr>
        <w:tc>
          <w:tcPr>
            <w:tcW w:w="312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68056A2" w14:textId="62B70454" w:rsidR="004E774D" w:rsidRPr="00DA3743" w:rsidRDefault="004E774D" w:rsidP="006902F7">
            <w:pPr>
              <w:pStyle w:val="Stylebold"/>
              <w:keepNext/>
            </w:pPr>
            <w:r w:rsidRPr="00DA3743">
              <w:t>2c</w:t>
            </w:r>
            <w:r w:rsidR="006E4115" w:rsidRPr="00DA3743">
              <w:t xml:space="preserve"> </w:t>
            </w:r>
          </w:p>
        </w:tc>
        <w:tc>
          <w:tcPr>
            <w:tcW w:w="4688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4884A28" w14:textId="45EA33C2" w:rsidR="004E774D" w:rsidRPr="00DA3743" w:rsidRDefault="004E774D" w:rsidP="006902F7">
            <w:pPr>
              <w:pStyle w:val="Stylebold"/>
              <w:keepNext/>
            </w:pPr>
            <w:r w:rsidRPr="00DA3743">
              <w:t>Iġbor u poġġi l-oġġetti għall-injezzjoni tiegħek fuq wiċċ nadif u mdawwal sew.</w:t>
            </w:r>
          </w:p>
        </w:tc>
      </w:tr>
      <w:tr w:rsidR="004E774D" w:rsidRPr="00DA3743" w14:paraId="67B1746D" w14:textId="77777777" w:rsidTr="0004540F">
        <w:trPr>
          <w:gridBefore w:val="1"/>
          <w:wBefore w:w="8" w:type="pct"/>
          <w:cantSplit/>
          <w:trHeight w:val="57"/>
        </w:trPr>
        <w:tc>
          <w:tcPr>
            <w:tcW w:w="4992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tbl>
            <w:tblPr>
              <w:tblW w:w="8375" w:type="dxa"/>
              <w:tblInd w:w="567" w:type="dxa"/>
              <w:tblLayout w:type="fixed"/>
              <w:tblLook w:val="04A0" w:firstRow="1" w:lastRow="0" w:firstColumn="1" w:lastColumn="0" w:noHBand="0" w:noVBand="1"/>
            </w:tblPr>
            <w:tblGrid>
              <w:gridCol w:w="2508"/>
              <w:gridCol w:w="2704"/>
              <w:gridCol w:w="3163"/>
            </w:tblGrid>
            <w:tr w:rsidR="004E774D" w:rsidRPr="00DA3743" w14:paraId="34FFFE94" w14:textId="77777777" w:rsidTr="0004540F">
              <w:trPr>
                <w:trHeight w:val="624"/>
              </w:trPr>
              <w:tc>
                <w:tcPr>
                  <w:tcW w:w="2760" w:type="dxa"/>
                </w:tcPr>
                <w:p w14:paraId="16813CCF" w14:textId="77777777" w:rsidR="004E774D" w:rsidRPr="00DA3743" w:rsidRDefault="004E774D" w:rsidP="006902F7">
                  <w:pPr>
                    <w:pStyle w:val="ListParagraph"/>
                    <w:keepNext/>
                    <w:ind w:left="0"/>
                    <w:jc w:val="right"/>
                    <w:rPr>
                      <w:b/>
                      <w:bCs/>
                      <w:lang w:val="mt-MT"/>
                    </w:rPr>
                  </w:pPr>
                </w:p>
              </w:tc>
              <w:tc>
                <w:tcPr>
                  <w:tcW w:w="2977" w:type="dxa"/>
                  <w:vMerge w:val="restart"/>
                </w:tcPr>
                <w:p w14:paraId="7706857F" w14:textId="3BB59362" w:rsidR="004E774D" w:rsidRPr="00DA3743" w:rsidRDefault="00DE6F77" w:rsidP="006902F7">
                  <w:pPr>
                    <w:pStyle w:val="ListParagraph"/>
                    <w:keepNext/>
                    <w:ind w:left="0"/>
                    <w:jc w:val="center"/>
                    <w:rPr>
                      <w:b/>
                      <w:bCs/>
                      <w:lang w:val="mt-MT"/>
                    </w:rPr>
                  </w:pPr>
                  <w:r>
                    <w:drawing>
                      <wp:anchor distT="0" distB="0" distL="114300" distR="114300" simplePos="0" relativeHeight="251657216" behindDoc="0" locked="0" layoutInCell="1" allowOverlap="1" wp14:anchorId="4169CE9A" wp14:editId="60CD36A0">
                        <wp:simplePos x="0" y="0"/>
                        <wp:positionH relativeFrom="column">
                          <wp:posOffset>-33020</wp:posOffset>
                        </wp:positionH>
                        <wp:positionV relativeFrom="paragraph">
                          <wp:posOffset>96520</wp:posOffset>
                        </wp:positionV>
                        <wp:extent cx="1618615" cy="1429385"/>
                        <wp:effectExtent l="0" t="0" r="0" b="0"/>
                        <wp:wrapNone/>
                        <wp:docPr id="1863138393" name="Picture 10"/>
                        <wp:cNvGraphicFramePr>
                          <a:graphicFrameLocks xmlns:a="http://schemas.openxmlformats.org/drawingml/2006/main" noChangeAspect="1"/>
                        </wp:cNvGraphicFramePr>
                        <a:graphic xmlns:a="http://schemas.openxmlformats.org/drawingml/2006/main">
                          <a:graphicData uri="http://schemas.openxmlformats.org/drawingml/2006/picture">
                            <pic:pic xmlns:pic="http://schemas.openxmlformats.org/drawingml/2006/picture">
                              <pic:nvPicPr>
                                <pic:cNvPr id="0" name="Picture 10"/>
                                <pic:cNvPicPr>
                                  <a:picLocks noChangeAspect="1" noChangeArrowheads="1"/>
                                </pic:cNvPicPr>
                              </pic:nvPicPr>
                              <pic:blipFill>
                                <a:blip r:embed="rId45">
                                  <a:extLst>
                                    <a:ext uri="{28A0092B-C50C-407E-A947-70E740481C1C}">
                                      <a14:useLocalDpi xmlns:a14="http://schemas.microsoft.com/office/drawing/2010/main" val="0"/>
                                    </a:ext>
                                  </a:extLst>
                                </a:blip>
                                <a:srcRect/>
                                <a:stretch>
                                  <a:fillRect/>
                                </a:stretch>
                              </pic:blipFill>
                              <pic:spPr bwMode="auto">
                                <a:xfrm>
                                  <a:off x="0" y="0"/>
                                  <a:ext cx="1618615" cy="1429385"/>
                                </a:xfrm>
                                <a:prstGeom prst="rect">
                                  <a:avLst/>
                                </a:prstGeom>
                                <a:noFill/>
                              </pic:spPr>
                            </pic:pic>
                          </a:graphicData>
                        </a:graphic>
                        <wp14:sizeRelH relativeFrom="page">
                          <wp14:pctWidth>0</wp14:pctWidth>
                        </wp14:sizeRelH>
                        <wp14:sizeRelV relativeFrom="page">
                          <wp14:pctHeight>0</wp14:pctHeight>
                        </wp14:sizeRelV>
                      </wp:anchor>
                    </w:drawing>
                  </w:r>
                </w:p>
              </w:tc>
              <w:tc>
                <w:tcPr>
                  <w:tcW w:w="3487" w:type="dxa"/>
                  <w:vAlign w:val="bottom"/>
                </w:tcPr>
                <w:p w14:paraId="503C5119" w14:textId="77777777" w:rsidR="004E774D" w:rsidRPr="00DA3743" w:rsidRDefault="004E774D" w:rsidP="006902F7">
                  <w:pPr>
                    <w:pStyle w:val="ListParagraph"/>
                    <w:keepNext/>
                    <w:ind w:left="567"/>
                    <w:rPr>
                      <w:b/>
                      <w:bCs/>
                      <w:lang w:val="mt-MT"/>
                    </w:rPr>
                  </w:pPr>
                  <w:r w:rsidRPr="00DA3743">
                    <w:rPr>
                      <w:lang w:val="mt-MT"/>
                    </w:rPr>
                    <w:t>Imselħa tal-alkoħol</w:t>
                  </w:r>
                </w:p>
              </w:tc>
            </w:tr>
            <w:tr w:rsidR="004E774D" w:rsidRPr="00DA3743" w14:paraId="31A8A636" w14:textId="77777777" w:rsidTr="0004540F">
              <w:trPr>
                <w:trHeight w:val="680"/>
              </w:trPr>
              <w:tc>
                <w:tcPr>
                  <w:tcW w:w="2760" w:type="dxa"/>
                </w:tcPr>
                <w:p w14:paraId="5BD64D14" w14:textId="77777777" w:rsidR="004E774D" w:rsidRPr="00DA3743" w:rsidRDefault="004E774D" w:rsidP="006902F7">
                  <w:pPr>
                    <w:pStyle w:val="ListParagraph"/>
                    <w:keepNext/>
                    <w:ind w:left="0"/>
                    <w:rPr>
                      <w:b/>
                      <w:bCs/>
                      <w:lang w:val="mt-MT"/>
                    </w:rPr>
                  </w:pPr>
                </w:p>
              </w:tc>
              <w:tc>
                <w:tcPr>
                  <w:tcW w:w="2977" w:type="dxa"/>
                  <w:vMerge/>
                </w:tcPr>
                <w:p w14:paraId="4757E5E3" w14:textId="77777777" w:rsidR="004E774D" w:rsidRPr="00DA3743" w:rsidRDefault="004E774D" w:rsidP="006902F7">
                  <w:pPr>
                    <w:pStyle w:val="ListParagraph"/>
                    <w:keepNext/>
                    <w:ind w:left="0"/>
                    <w:rPr>
                      <w:b/>
                      <w:bCs/>
                      <w:lang w:val="mt-MT"/>
                    </w:rPr>
                  </w:pPr>
                </w:p>
              </w:tc>
              <w:tc>
                <w:tcPr>
                  <w:tcW w:w="3487" w:type="dxa"/>
                  <w:vAlign w:val="bottom"/>
                </w:tcPr>
                <w:p w14:paraId="121B0557" w14:textId="77777777" w:rsidR="004E774D" w:rsidRPr="00DA3743" w:rsidRDefault="004E774D" w:rsidP="006902F7">
                  <w:pPr>
                    <w:pStyle w:val="ListParagraph"/>
                    <w:keepNext/>
                    <w:ind w:left="567"/>
                    <w:rPr>
                      <w:b/>
                      <w:bCs/>
                      <w:lang w:val="mt-MT"/>
                    </w:rPr>
                  </w:pPr>
                  <w:r w:rsidRPr="00DA3743">
                    <w:rPr>
                      <w:lang w:val="mt-MT"/>
                    </w:rPr>
                    <w:t>Stikk</w:t>
                  </w:r>
                </w:p>
              </w:tc>
            </w:tr>
            <w:tr w:rsidR="004E774D" w:rsidRPr="00DA3743" w14:paraId="1789A5A9" w14:textId="77777777" w:rsidTr="0004540F">
              <w:trPr>
                <w:trHeight w:val="677"/>
              </w:trPr>
              <w:tc>
                <w:tcPr>
                  <w:tcW w:w="2760" w:type="dxa"/>
                  <w:vAlign w:val="center"/>
                </w:tcPr>
                <w:p w14:paraId="2DFD23A9" w14:textId="77777777" w:rsidR="004E774D" w:rsidRPr="00DA3743" w:rsidRDefault="004E774D" w:rsidP="006902F7">
                  <w:pPr>
                    <w:pStyle w:val="ListParagraph"/>
                    <w:keepNext/>
                    <w:ind w:left="0"/>
                    <w:jc w:val="right"/>
                    <w:rPr>
                      <w:b/>
                      <w:bCs/>
                      <w:lang w:val="mt-MT"/>
                    </w:rPr>
                  </w:pPr>
                  <w:r w:rsidRPr="00DA3743">
                    <w:rPr>
                      <w:lang w:val="mt-MT"/>
                    </w:rPr>
                    <w:t>Kontenitur għar-rimi</w:t>
                  </w:r>
                  <w:r w:rsidRPr="00DA3743">
                    <w:rPr>
                      <w:lang w:val="mt-MT"/>
                    </w:rPr>
                    <w:br/>
                    <w:t>ta’ oġġetti li jaqtgħu</w:t>
                  </w:r>
                </w:p>
              </w:tc>
              <w:tc>
                <w:tcPr>
                  <w:tcW w:w="2977" w:type="dxa"/>
                  <w:vMerge/>
                </w:tcPr>
                <w:p w14:paraId="634DCD27" w14:textId="77777777" w:rsidR="004E774D" w:rsidRPr="00DA3743" w:rsidRDefault="004E774D" w:rsidP="006902F7">
                  <w:pPr>
                    <w:pStyle w:val="ListParagraph"/>
                    <w:keepNext/>
                    <w:ind w:left="0"/>
                    <w:rPr>
                      <w:b/>
                      <w:bCs/>
                      <w:lang w:val="mt-MT"/>
                    </w:rPr>
                  </w:pPr>
                </w:p>
              </w:tc>
              <w:tc>
                <w:tcPr>
                  <w:tcW w:w="3487" w:type="dxa"/>
                  <w:vAlign w:val="bottom"/>
                </w:tcPr>
                <w:p w14:paraId="3AC44B4D" w14:textId="61CD6B36" w:rsidR="004E774D" w:rsidRPr="00DA3743" w:rsidRDefault="004E774D" w:rsidP="006902F7">
                  <w:pPr>
                    <w:pStyle w:val="ListParagraph"/>
                    <w:keepNext/>
                    <w:ind w:left="0" w:firstLine="0"/>
                    <w:rPr>
                      <w:b/>
                      <w:bCs/>
                      <w:lang w:val="mt-MT"/>
                    </w:rPr>
                  </w:pPr>
                  <w:r w:rsidRPr="00DA3743">
                    <w:rPr>
                      <w:lang w:val="mt-MT"/>
                    </w:rPr>
                    <w:t>Ballun tat-tajjar jew garża</w:t>
                  </w:r>
                </w:p>
              </w:tc>
            </w:tr>
            <w:tr w:rsidR="004E774D" w:rsidRPr="00DA3743" w14:paraId="7613E287" w14:textId="77777777" w:rsidTr="0004540F">
              <w:trPr>
                <w:trHeight w:val="424"/>
              </w:trPr>
              <w:tc>
                <w:tcPr>
                  <w:tcW w:w="2760" w:type="dxa"/>
                </w:tcPr>
                <w:p w14:paraId="16A51253" w14:textId="77777777" w:rsidR="004E774D" w:rsidRPr="00DA3743" w:rsidRDefault="004E774D" w:rsidP="006902F7">
                  <w:pPr>
                    <w:pStyle w:val="ListParagraph"/>
                    <w:keepNext/>
                    <w:ind w:left="0"/>
                    <w:rPr>
                      <w:lang w:val="mt-MT"/>
                    </w:rPr>
                  </w:pPr>
                </w:p>
              </w:tc>
              <w:tc>
                <w:tcPr>
                  <w:tcW w:w="2977" w:type="dxa"/>
                  <w:vMerge/>
                </w:tcPr>
                <w:p w14:paraId="55BCAA08" w14:textId="77777777" w:rsidR="004E774D" w:rsidRPr="00DA3743" w:rsidRDefault="004E774D" w:rsidP="006902F7">
                  <w:pPr>
                    <w:pStyle w:val="ListParagraph"/>
                    <w:keepNext/>
                    <w:ind w:left="0"/>
                    <w:rPr>
                      <w:b/>
                      <w:bCs/>
                      <w:lang w:val="mt-MT"/>
                    </w:rPr>
                  </w:pPr>
                </w:p>
              </w:tc>
              <w:tc>
                <w:tcPr>
                  <w:tcW w:w="3487" w:type="dxa"/>
                  <w:vAlign w:val="center"/>
                </w:tcPr>
                <w:p w14:paraId="41D3D15E" w14:textId="77777777" w:rsidR="004E774D" w:rsidRPr="00DA3743" w:rsidRDefault="004E774D" w:rsidP="006902F7">
                  <w:pPr>
                    <w:pStyle w:val="ListParagraph"/>
                    <w:keepNext/>
                    <w:ind w:left="567"/>
                    <w:rPr>
                      <w:lang w:val="mt-MT"/>
                    </w:rPr>
                  </w:pPr>
                </w:p>
              </w:tc>
            </w:tr>
          </w:tbl>
          <w:p w14:paraId="73E65E02" w14:textId="77777777" w:rsidR="004E774D" w:rsidRPr="00DA3743" w:rsidRDefault="004E774D" w:rsidP="006902F7">
            <w:pPr>
              <w:pStyle w:val="ListParagraph"/>
              <w:keepNext/>
              <w:ind w:left="567"/>
              <w:rPr>
                <w:b/>
                <w:bCs/>
                <w:lang w:val="mt-MT"/>
              </w:rPr>
            </w:pPr>
          </w:p>
        </w:tc>
      </w:tr>
      <w:tr w:rsidR="004E774D" w:rsidRPr="00DA3743" w14:paraId="10D51833" w14:textId="77777777" w:rsidTr="0004540F">
        <w:trPr>
          <w:gridBefore w:val="1"/>
          <w:wBefore w:w="8" w:type="pct"/>
          <w:cantSplit/>
          <w:trHeight w:val="57"/>
        </w:trPr>
        <w:tc>
          <w:tcPr>
            <w:tcW w:w="354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DCC63A0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38" w:type="pct"/>
            <w:tcMar>
              <w:left w:w="0" w:type="dxa"/>
            </w:tcMar>
          </w:tcPr>
          <w:p w14:paraId="4516A56D" w14:textId="61508DFF" w:rsidR="004E774D" w:rsidRPr="00DA3743" w:rsidRDefault="004E774D" w:rsidP="006902F7">
            <w:pPr>
              <w:keepNext/>
              <w:rPr>
                <w:b/>
                <w:bCs/>
              </w:rPr>
            </w:pPr>
            <w:r w:rsidRPr="00DA3743">
              <w:t>Siringa mimlija għal-lest WEZENLA (temperatura tal-kamra)</w:t>
            </w:r>
          </w:p>
        </w:tc>
      </w:tr>
      <w:tr w:rsidR="004E774D" w:rsidRPr="00DA3743" w14:paraId="3D33E77C" w14:textId="77777777" w:rsidTr="0004540F">
        <w:trPr>
          <w:gridBefore w:val="1"/>
          <w:wBefore w:w="8" w:type="pct"/>
          <w:cantSplit/>
          <w:trHeight w:val="57"/>
        </w:trPr>
        <w:tc>
          <w:tcPr>
            <w:tcW w:w="354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A0E0895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38" w:type="pct"/>
            <w:tcMar>
              <w:left w:w="0" w:type="dxa"/>
            </w:tcMar>
          </w:tcPr>
          <w:p w14:paraId="676C34D6" w14:textId="77777777" w:rsidR="004E774D" w:rsidRPr="00DA3743" w:rsidRDefault="004E774D" w:rsidP="006902F7">
            <w:pPr>
              <w:keepNext/>
            </w:pPr>
            <w:r w:rsidRPr="00DA3743">
              <w:t>Kontenitur għar-rimi ta’ oġġetti li jaqtgħu</w:t>
            </w:r>
          </w:p>
        </w:tc>
      </w:tr>
      <w:tr w:rsidR="004E774D" w:rsidRPr="00DA3743" w14:paraId="3243A232" w14:textId="77777777" w:rsidTr="0004540F">
        <w:trPr>
          <w:gridBefore w:val="1"/>
          <w:wBefore w:w="8" w:type="pct"/>
          <w:cantSplit/>
          <w:trHeight w:val="57"/>
        </w:trPr>
        <w:tc>
          <w:tcPr>
            <w:tcW w:w="354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B444F8D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38" w:type="pct"/>
            <w:tcMar>
              <w:left w:w="0" w:type="dxa"/>
            </w:tcMar>
          </w:tcPr>
          <w:p w14:paraId="56AC7CFC" w14:textId="77777777" w:rsidR="004E774D" w:rsidRPr="00DA3743" w:rsidRDefault="004E774D" w:rsidP="006902F7">
            <w:pPr>
              <w:keepNext/>
            </w:pPr>
            <w:r w:rsidRPr="00DA3743">
              <w:t>Imselħa tal-alkoħol</w:t>
            </w:r>
          </w:p>
        </w:tc>
      </w:tr>
      <w:tr w:rsidR="004E774D" w:rsidRPr="00DA3743" w14:paraId="31CFCF12" w14:textId="77777777" w:rsidTr="0004540F">
        <w:trPr>
          <w:gridBefore w:val="1"/>
          <w:wBefore w:w="8" w:type="pct"/>
          <w:cantSplit/>
          <w:trHeight w:val="57"/>
        </w:trPr>
        <w:tc>
          <w:tcPr>
            <w:tcW w:w="354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7B2190D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38" w:type="pct"/>
            <w:tcMar>
              <w:left w:w="0" w:type="dxa"/>
            </w:tcMar>
          </w:tcPr>
          <w:p w14:paraId="3677ED1A" w14:textId="77777777" w:rsidR="004E774D" w:rsidRPr="00DA3743" w:rsidRDefault="004E774D" w:rsidP="006902F7">
            <w:pPr>
              <w:keepNext/>
            </w:pPr>
            <w:r w:rsidRPr="00DA3743">
              <w:t>Stikk</w:t>
            </w:r>
          </w:p>
        </w:tc>
      </w:tr>
      <w:tr w:rsidR="004E774D" w:rsidRPr="00DA3743" w14:paraId="4AB5F416" w14:textId="77777777" w:rsidTr="0004540F">
        <w:trPr>
          <w:gridBefore w:val="1"/>
          <w:wBefore w:w="8" w:type="pct"/>
          <w:cantSplit/>
          <w:trHeight w:val="57"/>
        </w:trPr>
        <w:tc>
          <w:tcPr>
            <w:tcW w:w="354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C47AA1A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38" w:type="pct"/>
            <w:tcMar>
              <w:left w:w="0" w:type="dxa"/>
            </w:tcMar>
          </w:tcPr>
          <w:p w14:paraId="345562A4" w14:textId="77777777" w:rsidR="004E774D" w:rsidRPr="00DA3743" w:rsidRDefault="004E774D" w:rsidP="006902F7">
            <w:pPr>
              <w:keepNext/>
            </w:pPr>
            <w:r w:rsidRPr="00DA3743">
              <w:t>Ballun tat-tajjar jew garża</w:t>
            </w:r>
          </w:p>
        </w:tc>
      </w:tr>
    </w:tbl>
    <w:p w14:paraId="4161C6E9" w14:textId="77777777" w:rsidR="004E774D" w:rsidRPr="00DA3743" w:rsidRDefault="004E774D" w:rsidP="006902F7">
      <w:pPr>
        <w:rPr>
          <w:b/>
          <w:bCs/>
        </w:rPr>
      </w:pPr>
    </w:p>
    <w:tbl>
      <w:tblPr>
        <w:tblW w:w="4944" w:type="pct"/>
        <w:tblInd w:w="57" w:type="dxa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560"/>
        <w:gridCol w:w="8412"/>
      </w:tblGrid>
      <w:tr w:rsidR="00455CC4" w:rsidRPr="00DA3743" w14:paraId="2BBE0246" w14:textId="77777777" w:rsidTr="00392CB7">
        <w:trPr>
          <w:cantSplit/>
          <w:trHeight w:val="57"/>
        </w:trPr>
        <w:tc>
          <w:tcPr>
            <w:tcW w:w="312" w:type="pct"/>
            <w:shd w:val="clear" w:color="auto" w:fill="8DB3E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31A0894" w14:textId="67AC1B80" w:rsidR="00455CC4" w:rsidRPr="00DA3743" w:rsidRDefault="00455CC4" w:rsidP="006902F7">
            <w:pPr>
              <w:pStyle w:val="Stylebold"/>
              <w:keepNext/>
            </w:pPr>
            <w:r w:rsidRPr="00DA3743">
              <w:lastRenderedPageBreak/>
              <w:t>3</w:t>
            </w:r>
            <w:r w:rsidR="006E4115" w:rsidRPr="00DA3743">
              <w:t xml:space="preserve"> </w:t>
            </w:r>
          </w:p>
        </w:tc>
        <w:tc>
          <w:tcPr>
            <w:tcW w:w="4688" w:type="pct"/>
            <w:shd w:val="clear" w:color="auto" w:fill="8DB3E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8C8003C" w14:textId="247257A6" w:rsidR="00455CC4" w:rsidRPr="00DA3743" w:rsidRDefault="00455CC4" w:rsidP="006902F7">
            <w:pPr>
              <w:pStyle w:val="Stylebold"/>
              <w:keepNext/>
            </w:pPr>
            <w:r w:rsidRPr="00DA3743">
              <w:t>Kif tħejji għall-injezzjoni tiegħek</w:t>
            </w:r>
          </w:p>
        </w:tc>
      </w:tr>
      <w:tr w:rsidR="004E774D" w:rsidRPr="00DA3743" w14:paraId="714E09D8" w14:textId="77777777" w:rsidTr="004E774D">
        <w:trPr>
          <w:cantSplit/>
          <w:trHeight w:val="57"/>
        </w:trPr>
        <w:tc>
          <w:tcPr>
            <w:tcW w:w="312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8B35CDA" w14:textId="1FDB3328" w:rsidR="004E774D" w:rsidRPr="00DA3743" w:rsidRDefault="004E774D" w:rsidP="006902F7">
            <w:pPr>
              <w:pStyle w:val="Stylebold"/>
              <w:keepNext/>
            </w:pPr>
            <w:r w:rsidRPr="00DA3743">
              <w:t>3a</w:t>
            </w:r>
            <w:r w:rsidR="006E4115" w:rsidRPr="00DA3743">
              <w:t xml:space="preserve"> </w:t>
            </w:r>
          </w:p>
        </w:tc>
        <w:tc>
          <w:tcPr>
            <w:tcW w:w="4688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3FDF933" w14:textId="3C3813D8" w:rsidR="004E774D" w:rsidRPr="00DA3743" w:rsidRDefault="004E774D" w:rsidP="006902F7">
            <w:pPr>
              <w:pStyle w:val="Stylebold"/>
              <w:keepNext/>
            </w:pPr>
            <w:r w:rsidRPr="00DA3743">
              <w:t>Spezzjona l-mediċina. Trid tkun soluzzjoni trasparenti sa tkanġi, bla kulur sa kemxejn safra.</w:t>
            </w:r>
          </w:p>
        </w:tc>
      </w:tr>
      <w:tr w:rsidR="004E774D" w:rsidRPr="00DA3743" w14:paraId="535989B4" w14:textId="77777777" w:rsidTr="0004540F">
        <w:trPr>
          <w:cantSplit/>
          <w:trHeight w:val="57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tbl>
            <w:tblPr>
              <w:tblW w:w="8940" w:type="dxa"/>
              <w:tblInd w:w="567" w:type="dxa"/>
              <w:tblLayout w:type="fixed"/>
              <w:tblLook w:val="04A0" w:firstRow="1" w:lastRow="0" w:firstColumn="1" w:lastColumn="0" w:noHBand="0" w:noVBand="1"/>
            </w:tblPr>
            <w:tblGrid>
              <w:gridCol w:w="4327"/>
              <w:gridCol w:w="4118"/>
              <w:gridCol w:w="495"/>
            </w:tblGrid>
            <w:tr w:rsidR="00D12A0B" w:rsidRPr="00DA3743" w14:paraId="3D05B307" w14:textId="77777777" w:rsidTr="0004540F">
              <w:trPr>
                <w:trHeight w:val="933"/>
              </w:trPr>
              <w:tc>
                <w:tcPr>
                  <w:tcW w:w="4327" w:type="dxa"/>
                  <w:vMerge w:val="restart"/>
                </w:tcPr>
                <w:p w14:paraId="59DC8819" w14:textId="2E0CF7ED" w:rsidR="00D12A0B" w:rsidRPr="00DA3743" w:rsidRDefault="00DE6F77" w:rsidP="006902F7">
                  <w:pPr>
                    <w:pStyle w:val="ListParagraph"/>
                    <w:keepNext/>
                    <w:ind w:left="0"/>
                    <w:rPr>
                      <w:lang w:val="mt-MT"/>
                    </w:rPr>
                  </w:pPr>
                  <w:r>
                    <w:drawing>
                      <wp:anchor distT="0" distB="0" distL="114300" distR="114300" simplePos="0" relativeHeight="251658240" behindDoc="0" locked="0" layoutInCell="1" allowOverlap="1" wp14:anchorId="14D22136" wp14:editId="081523D9">
                        <wp:simplePos x="0" y="0"/>
                        <wp:positionH relativeFrom="column">
                          <wp:posOffset>-64135</wp:posOffset>
                        </wp:positionH>
                        <wp:positionV relativeFrom="paragraph">
                          <wp:posOffset>57785</wp:posOffset>
                        </wp:positionV>
                        <wp:extent cx="2903220" cy="1557655"/>
                        <wp:effectExtent l="0" t="0" r="0" b="0"/>
                        <wp:wrapSquare wrapText="bothSides"/>
                        <wp:docPr id="1074234007" name="Picture 9"/>
                        <wp:cNvGraphicFramePr>
                          <a:graphicFrameLocks xmlns:a="http://schemas.openxmlformats.org/drawingml/2006/main" noChangeAspect="1"/>
                        </wp:cNvGraphicFramePr>
                        <a:graphic xmlns:a="http://schemas.openxmlformats.org/drawingml/2006/main">
                          <a:graphicData uri="http://schemas.openxmlformats.org/drawingml/2006/picture">
                            <pic:pic xmlns:pic="http://schemas.openxmlformats.org/drawingml/2006/picture">
                              <pic:nvPicPr>
                                <pic:cNvPr id="0" name="Picture 9"/>
                                <pic:cNvPicPr>
                                  <a:picLocks noChangeAspect="1" noChangeArrowheads="1"/>
                                </pic:cNvPicPr>
                              </pic:nvPicPr>
                              <pic:blipFill>
                                <a:blip r:embed="rId46">
                                  <a:extLst>
                                    <a:ext uri="{28A0092B-C50C-407E-A947-70E740481C1C}">
                                      <a14:useLocalDpi xmlns:a14="http://schemas.microsoft.com/office/drawing/2010/main" val="0"/>
                                    </a:ext>
                                  </a:extLst>
                                </a:blip>
                                <a:srcRect/>
                                <a:stretch>
                                  <a:fillRect/>
                                </a:stretch>
                              </pic:blipFill>
                              <pic:spPr bwMode="auto">
                                <a:xfrm>
                                  <a:off x="0" y="0"/>
                                  <a:ext cx="2903220" cy="1557655"/>
                                </a:xfrm>
                                <a:prstGeom prst="rect">
                                  <a:avLst/>
                                </a:prstGeom>
                                <a:noFill/>
                              </pic:spPr>
                            </pic:pic>
                          </a:graphicData>
                        </a:graphic>
                        <wp14:sizeRelH relativeFrom="page">
                          <wp14:pctWidth>0</wp14:pctWidth>
                        </wp14:sizeRelH>
                        <wp14:sizeRelV relativeFrom="page">
                          <wp14:pctHeight>0</wp14:pctHeight>
                        </wp14:sizeRelV>
                      </wp:anchor>
                    </w:drawing>
                  </w:r>
                </w:p>
              </w:tc>
              <w:tc>
                <w:tcPr>
                  <w:tcW w:w="4118" w:type="dxa"/>
                  <w:vAlign w:val="bottom"/>
                </w:tcPr>
                <w:p w14:paraId="595C95A3" w14:textId="77777777" w:rsidR="00D12A0B" w:rsidRPr="00DA3743" w:rsidRDefault="00D12A0B" w:rsidP="006902F7">
                  <w:pPr>
                    <w:pStyle w:val="ListParagraph"/>
                    <w:keepNext/>
                    <w:ind w:left="0" w:firstLine="0"/>
                    <w:rPr>
                      <w:lang w:val="mt-MT"/>
                    </w:rPr>
                  </w:pPr>
                  <w:r w:rsidRPr="00DA3743">
                    <w:rPr>
                      <w:lang w:val="mt-MT"/>
                    </w:rPr>
                    <w:t>Mediċina</w:t>
                  </w:r>
                </w:p>
              </w:tc>
              <w:tc>
                <w:tcPr>
                  <w:tcW w:w="495" w:type="dxa"/>
                  <w:vMerge w:val="restart"/>
                  <w:vAlign w:val="bottom"/>
                </w:tcPr>
                <w:p w14:paraId="7C5DFED2" w14:textId="441E4C29" w:rsidR="00D12A0B" w:rsidRPr="00DA3743" w:rsidRDefault="00D12A0B" w:rsidP="006902F7">
                  <w:pPr>
                    <w:pStyle w:val="ListParagraph"/>
                    <w:keepNext/>
                    <w:ind w:left="0" w:firstLine="0"/>
                    <w:rPr>
                      <w:lang w:val="mt-MT"/>
                    </w:rPr>
                  </w:pPr>
                </w:p>
              </w:tc>
            </w:tr>
            <w:tr w:rsidR="00D12A0B" w:rsidRPr="00DA3743" w14:paraId="7CF3A8F8" w14:textId="77777777" w:rsidTr="0004540F">
              <w:trPr>
                <w:trHeight w:val="1395"/>
              </w:trPr>
              <w:tc>
                <w:tcPr>
                  <w:tcW w:w="4327" w:type="dxa"/>
                  <w:vMerge/>
                </w:tcPr>
                <w:p w14:paraId="46DD4961" w14:textId="77777777" w:rsidR="00D12A0B" w:rsidRPr="00DA3743" w:rsidRDefault="00D12A0B" w:rsidP="006902F7">
                  <w:pPr>
                    <w:pStyle w:val="ListParagraph"/>
                    <w:keepNext/>
                    <w:ind w:left="0"/>
                  </w:pPr>
                </w:p>
              </w:tc>
              <w:tc>
                <w:tcPr>
                  <w:tcW w:w="4118" w:type="dxa"/>
                  <w:vAlign w:val="bottom"/>
                </w:tcPr>
                <w:p w14:paraId="0F2CC8C1" w14:textId="77777777" w:rsidR="00D12A0B" w:rsidRPr="00DA3743" w:rsidRDefault="00D12A0B" w:rsidP="006902F7">
                  <w:pPr>
                    <w:pStyle w:val="ListParagraph"/>
                    <w:keepNext/>
                    <w:ind w:left="0" w:firstLine="0"/>
                    <w:rPr>
                      <w:lang w:val="mt-MT"/>
                    </w:rPr>
                  </w:pPr>
                </w:p>
              </w:tc>
              <w:tc>
                <w:tcPr>
                  <w:tcW w:w="495" w:type="dxa"/>
                  <w:vMerge/>
                  <w:vAlign w:val="bottom"/>
                </w:tcPr>
                <w:p w14:paraId="3254DECA" w14:textId="1371C8B0" w:rsidR="00D12A0B" w:rsidRPr="00DA3743" w:rsidRDefault="00D12A0B" w:rsidP="006902F7">
                  <w:pPr>
                    <w:pStyle w:val="ListParagraph"/>
                    <w:keepNext/>
                    <w:ind w:left="0" w:firstLine="0"/>
                    <w:rPr>
                      <w:lang w:val="mt-MT"/>
                    </w:rPr>
                  </w:pPr>
                </w:p>
              </w:tc>
            </w:tr>
          </w:tbl>
          <w:p w14:paraId="30E16E84" w14:textId="77777777" w:rsidR="004E774D" w:rsidRPr="00DA3743" w:rsidRDefault="004E774D" w:rsidP="006902F7">
            <w:pPr>
              <w:pStyle w:val="ListParagraph"/>
              <w:keepNext/>
              <w:ind w:left="567"/>
              <w:rPr>
                <w:b/>
                <w:bCs/>
                <w:lang w:val="mt-MT"/>
              </w:rPr>
            </w:pPr>
          </w:p>
        </w:tc>
      </w:tr>
      <w:tr w:rsidR="004E774D" w:rsidRPr="00DA3743" w14:paraId="4E8CD16B" w14:textId="77777777" w:rsidTr="00CB1EFD">
        <w:trPr>
          <w:cantSplit/>
          <w:trHeight w:val="57"/>
        </w:trPr>
        <w:tc>
          <w:tcPr>
            <w:tcW w:w="312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F1E4884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88" w:type="pct"/>
            <w:tcMar>
              <w:left w:w="0" w:type="dxa"/>
            </w:tcMar>
          </w:tcPr>
          <w:p w14:paraId="67D0C119" w14:textId="77777777" w:rsidR="004E774D" w:rsidRPr="00DA3743" w:rsidRDefault="004E774D" w:rsidP="006902F7">
            <w:pPr>
              <w:keepNext/>
            </w:pPr>
            <w:r w:rsidRPr="00DA3743">
              <w:t>Huwa normali li tara bżieżaq tal-arja fis-siringa mimlija għal-lest.</w:t>
            </w:r>
          </w:p>
        </w:tc>
      </w:tr>
      <w:tr w:rsidR="004E774D" w:rsidRPr="00DA3743" w14:paraId="08F823A1" w14:textId="77777777" w:rsidTr="00CB1EFD">
        <w:trPr>
          <w:cantSplit/>
          <w:trHeight w:val="57"/>
        </w:trPr>
        <w:tc>
          <w:tcPr>
            <w:tcW w:w="312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B4AE0F2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88" w:type="pct"/>
            <w:tcMar>
              <w:left w:w="0" w:type="dxa"/>
            </w:tcMar>
          </w:tcPr>
          <w:p w14:paraId="52A46D0B" w14:textId="230C44C9" w:rsidR="004E774D" w:rsidRPr="00DA3743" w:rsidRDefault="004E774D" w:rsidP="006902F7">
            <w:pPr>
              <w:keepNext/>
            </w:pPr>
            <w:r w:rsidRPr="00DA3743">
              <w:rPr>
                <w:b/>
              </w:rPr>
              <w:t>Tużax</w:t>
            </w:r>
            <w:r w:rsidRPr="00DA3743">
              <w:t xml:space="preserve"> jekk il-mediċina tkun imdardra jew tkun bidlet il-kulur jew jekk ikun fiha frak barrani.</w:t>
            </w:r>
          </w:p>
        </w:tc>
      </w:tr>
    </w:tbl>
    <w:p w14:paraId="4E41BDA6" w14:textId="77777777" w:rsidR="004E774D" w:rsidRPr="00DA3743" w:rsidRDefault="004E774D" w:rsidP="006902F7"/>
    <w:tbl>
      <w:tblPr>
        <w:tblW w:w="4937" w:type="pct"/>
        <w:tblInd w:w="71" w:type="dxa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564"/>
        <w:gridCol w:w="70"/>
        <w:gridCol w:w="8326"/>
      </w:tblGrid>
      <w:tr w:rsidR="004E774D" w:rsidRPr="00DA3743" w14:paraId="27AE35E6" w14:textId="77777777" w:rsidTr="0004540F">
        <w:trPr>
          <w:cantSplit/>
          <w:trHeight w:val="57"/>
        </w:trPr>
        <w:tc>
          <w:tcPr>
            <w:tcW w:w="354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B156B63" w14:textId="13EB985D" w:rsidR="004E774D" w:rsidRPr="00DA3743" w:rsidRDefault="004E774D" w:rsidP="00425F39">
            <w:pPr>
              <w:pStyle w:val="Stylebold"/>
            </w:pPr>
            <w:r w:rsidRPr="00DA3743">
              <w:t>3b</w:t>
            </w:r>
            <w:r w:rsidR="006E4115" w:rsidRPr="00DA3743">
              <w:t xml:space="preserve"> </w:t>
            </w:r>
          </w:p>
        </w:tc>
        <w:tc>
          <w:tcPr>
            <w:tcW w:w="4646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FC585E4" w14:textId="77777777" w:rsidR="004E774D" w:rsidRPr="00DA3743" w:rsidRDefault="004E774D" w:rsidP="00425F39">
            <w:pPr>
              <w:pStyle w:val="Stylebold"/>
            </w:pPr>
            <w:r w:rsidRPr="00DA3743">
              <w:t>Iċċekkja d-data ta’ skadenza (EXP) u spezzjona s-siringa mimlija għal-lest.</w:t>
            </w:r>
          </w:p>
        </w:tc>
      </w:tr>
      <w:tr w:rsidR="004E774D" w:rsidRPr="00DA3743" w14:paraId="21D9A2E5" w14:textId="77777777" w:rsidTr="0004540F">
        <w:trPr>
          <w:cantSplit/>
          <w:trHeight w:val="57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tbl>
            <w:tblPr>
              <w:tblW w:w="8940" w:type="dxa"/>
              <w:tblInd w:w="567" w:type="dxa"/>
              <w:tblLayout w:type="fixed"/>
              <w:tblLook w:val="04A0" w:firstRow="1" w:lastRow="0" w:firstColumn="1" w:lastColumn="0" w:noHBand="0" w:noVBand="1"/>
            </w:tblPr>
            <w:tblGrid>
              <w:gridCol w:w="4891"/>
              <w:gridCol w:w="4049"/>
            </w:tblGrid>
            <w:tr w:rsidR="004E774D" w:rsidRPr="00DA3743" w14:paraId="790EA9F7" w14:textId="77777777" w:rsidTr="00302FE9">
              <w:trPr>
                <w:trHeight w:val="1531"/>
              </w:trPr>
              <w:tc>
                <w:tcPr>
                  <w:tcW w:w="4891" w:type="dxa"/>
                  <w:vMerge w:val="restart"/>
                </w:tcPr>
                <w:p w14:paraId="615689A0" w14:textId="463691B1" w:rsidR="004E774D" w:rsidRPr="00DA3743" w:rsidRDefault="00DE6F77" w:rsidP="00425F39">
                  <w:pPr>
                    <w:pStyle w:val="ListParagraph"/>
                    <w:ind w:left="0"/>
                    <w:jc w:val="right"/>
                    <w:rPr>
                      <w:lang w:val="mt-MT"/>
                    </w:rPr>
                  </w:pPr>
                  <w:r>
                    <w:rPr>
                      <w:lang w:val="en-US" w:eastAsia="zh-CN"/>
                    </w:rPr>
                    <w:drawing>
                      <wp:inline distT="0" distB="0" distL="0" distR="0" wp14:anchorId="35FBCA6F" wp14:editId="4A0BEAAB">
                        <wp:extent cx="2743200" cy="1551305"/>
                        <wp:effectExtent l="0" t="0" r="0" b="0"/>
                        <wp:docPr id="17" name="Picture 8"/>
                        <wp:cNvGraphicFramePr>
                          <a:graphicFrameLocks xmlns:a="http://schemas.openxmlformats.org/drawingml/2006/main" noChangeAspect="1"/>
                        </wp:cNvGraphicFramePr>
                        <a:graphic xmlns:a="http://schemas.openxmlformats.org/drawingml/2006/main">
                          <a:graphicData uri="http://schemas.openxmlformats.org/drawingml/2006/picture">
                            <pic:pic xmlns:pic="http://schemas.openxmlformats.org/drawingml/2006/picture">
                              <pic:nvPicPr>
                                <pic:cNvPr id="0" name="Picture 17"/>
                                <pic:cNvPicPr>
                                  <a:picLocks noChangeAspect="1" noChangeArrowheads="1"/>
                                </pic:cNvPicPr>
                              </pic:nvPicPr>
                              <pic:blipFill>
                                <a:blip r:embed="rId47">
                                  <a:extLst>
                                    <a:ext uri="{28A0092B-C50C-407E-A947-70E740481C1C}">
                                      <a14:useLocalDpi xmlns:a14="http://schemas.microsoft.com/office/drawing/2010/main" val="0"/>
                                    </a:ext>
                                  </a:extLst>
                                </a:blip>
                                <a:srcRect/>
                                <a:stretch>
                                  <a:fillRect/>
                                </a:stretch>
                              </pic:blipFill>
                              <pic:spPr bwMode="auto">
                                <a:xfrm>
                                  <a:off x="0" y="0"/>
                                  <a:ext cx="2743200" cy="1551305"/>
                                </a:xfrm>
                                <a:prstGeom prst="rect">
                                  <a:avLst/>
                                </a:prstGeom>
                                <a:noFill/>
                                <a:ln>
                                  <a:noFill/>
                                </a:ln>
                              </pic:spPr>
                            </pic:pic>
                          </a:graphicData>
                        </a:graphic>
                      </wp:inline>
                    </w:drawing>
                  </w:r>
                </w:p>
              </w:tc>
              <w:tc>
                <w:tcPr>
                  <w:tcW w:w="4049" w:type="dxa"/>
                  <w:vAlign w:val="bottom"/>
                </w:tcPr>
                <w:p w14:paraId="4FEAAD7E" w14:textId="77777777" w:rsidR="004E774D" w:rsidRPr="00DA3743" w:rsidRDefault="004E774D" w:rsidP="00425F39">
                  <w:pPr>
                    <w:pStyle w:val="ListParagraph"/>
                    <w:ind w:left="567"/>
                    <w:rPr>
                      <w:lang w:val="mt-MT"/>
                    </w:rPr>
                  </w:pPr>
                  <w:r w:rsidRPr="00DA3743">
                    <w:rPr>
                      <w:lang w:val="mt-MT"/>
                    </w:rPr>
                    <w:t>Data ta’ skadenza</w:t>
                  </w:r>
                </w:p>
              </w:tc>
            </w:tr>
            <w:tr w:rsidR="004E774D" w:rsidRPr="00DA3743" w14:paraId="1CEFF454" w14:textId="77777777" w:rsidTr="00302FE9">
              <w:trPr>
                <w:trHeight w:val="799"/>
              </w:trPr>
              <w:tc>
                <w:tcPr>
                  <w:tcW w:w="4891" w:type="dxa"/>
                  <w:vMerge/>
                </w:tcPr>
                <w:p w14:paraId="429B57D9" w14:textId="77777777" w:rsidR="004E774D" w:rsidRPr="00DA3743" w:rsidRDefault="004E774D" w:rsidP="0058365E">
                  <w:pPr>
                    <w:pStyle w:val="ListParagraph"/>
                    <w:ind w:left="0"/>
                    <w:rPr>
                      <w:lang w:val="mt-MT"/>
                    </w:rPr>
                  </w:pPr>
                </w:p>
              </w:tc>
              <w:tc>
                <w:tcPr>
                  <w:tcW w:w="4049" w:type="dxa"/>
                  <w:vAlign w:val="bottom"/>
                </w:tcPr>
                <w:p w14:paraId="5C86080E" w14:textId="77777777" w:rsidR="004E774D" w:rsidRPr="00DA3743" w:rsidRDefault="004E774D" w:rsidP="0058365E">
                  <w:pPr>
                    <w:pStyle w:val="ListParagraph"/>
                    <w:ind w:left="0"/>
                    <w:rPr>
                      <w:lang w:val="mt-MT"/>
                    </w:rPr>
                  </w:pPr>
                </w:p>
              </w:tc>
            </w:tr>
          </w:tbl>
          <w:p w14:paraId="3C7CFBEE" w14:textId="77777777" w:rsidR="004E774D" w:rsidRPr="00DA3743" w:rsidRDefault="004E774D" w:rsidP="00425F39">
            <w:pPr>
              <w:pStyle w:val="ListParagraph"/>
              <w:ind w:left="567"/>
              <w:rPr>
                <w:lang w:val="mt-MT"/>
              </w:rPr>
            </w:pPr>
          </w:p>
        </w:tc>
      </w:tr>
      <w:tr w:rsidR="004E774D" w:rsidRPr="00DA3743" w14:paraId="25B047B3" w14:textId="77777777" w:rsidTr="0004540F">
        <w:trPr>
          <w:cantSplit/>
          <w:trHeight w:val="57"/>
        </w:trPr>
        <w:tc>
          <w:tcPr>
            <w:tcW w:w="354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54ADEF8" w14:textId="77777777" w:rsidR="004E774D" w:rsidRPr="00DA3743" w:rsidRDefault="004E774D" w:rsidP="00425F39">
            <w:pPr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14589747" w14:textId="77777777" w:rsidR="004E774D" w:rsidRPr="00DA3743" w:rsidRDefault="004E774D" w:rsidP="00425F39">
            <w:pPr>
              <w:rPr>
                <w:b/>
                <w:bCs/>
              </w:rPr>
            </w:pPr>
            <w:r w:rsidRPr="00DA3743">
              <w:rPr>
                <w:b/>
              </w:rPr>
              <w:t>Tużax</w:t>
            </w:r>
            <w:r w:rsidRPr="00DA3743">
              <w:t xml:space="preserve"> jekk tkun għaddiet id-data ta’ skadenza.</w:t>
            </w:r>
          </w:p>
        </w:tc>
      </w:tr>
      <w:tr w:rsidR="004E774D" w:rsidRPr="00DA3743" w14:paraId="3D95ED69" w14:textId="77777777" w:rsidTr="0004540F">
        <w:trPr>
          <w:cantSplit/>
          <w:trHeight w:val="57"/>
        </w:trPr>
        <w:tc>
          <w:tcPr>
            <w:tcW w:w="354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932810F" w14:textId="77777777" w:rsidR="004E774D" w:rsidRPr="00DA3743" w:rsidRDefault="004E774D" w:rsidP="00425F39">
            <w:pPr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05544DFB" w14:textId="77777777" w:rsidR="004E774D" w:rsidRPr="00DA3743" w:rsidRDefault="004E774D" w:rsidP="00425F39">
            <w:pPr>
              <w:rPr>
                <w:bCs/>
              </w:rPr>
            </w:pPr>
            <w:r w:rsidRPr="00DA3743">
              <w:rPr>
                <w:b/>
              </w:rPr>
              <w:t>Tużax</w:t>
            </w:r>
            <w:r w:rsidRPr="00DA3743">
              <w:rPr>
                <w:bCs/>
              </w:rPr>
              <w:t xml:space="preserve"> is-siringa mimlija għal-lest jekk:</w:t>
            </w:r>
          </w:p>
          <w:p w14:paraId="774990BE" w14:textId="77777777" w:rsidR="004E774D" w:rsidRPr="00DA3743" w:rsidRDefault="004E774D" w:rsidP="00425F39">
            <w:pPr>
              <w:pStyle w:val="ListParagraph"/>
              <w:numPr>
                <w:ilvl w:val="0"/>
                <w:numId w:val="4"/>
              </w:numPr>
              <w:ind w:left="567" w:hanging="567"/>
              <w:rPr>
                <w:bCs/>
                <w:lang w:val="mt-MT"/>
              </w:rPr>
            </w:pPr>
            <w:r w:rsidRPr="00DA3743">
              <w:rPr>
                <w:bCs/>
                <w:lang w:val="mt-MT"/>
              </w:rPr>
              <w:t>Ma jkunx fiha għatu tal-labra jew jekk l-għatu tal-labra jkun laxk.</w:t>
            </w:r>
          </w:p>
          <w:p w14:paraId="4CC99F53" w14:textId="77777777" w:rsidR="004E774D" w:rsidRPr="00DA3743" w:rsidRDefault="004E774D" w:rsidP="00425F39">
            <w:pPr>
              <w:pStyle w:val="ListParagraph"/>
              <w:numPr>
                <w:ilvl w:val="0"/>
                <w:numId w:val="4"/>
              </w:numPr>
              <w:ind w:left="567" w:hanging="567"/>
              <w:rPr>
                <w:bCs/>
                <w:lang w:val="mt-MT"/>
              </w:rPr>
            </w:pPr>
            <w:r w:rsidRPr="00DA3743">
              <w:rPr>
                <w:lang w:val="mt-MT"/>
              </w:rPr>
              <w:t>Ikollha xquq jew partijiet miksurin.</w:t>
            </w:r>
          </w:p>
          <w:p w14:paraId="018DF252" w14:textId="3EEB260A" w:rsidR="004E774D" w:rsidRPr="00DA3743" w:rsidRDefault="004E774D" w:rsidP="00425F39">
            <w:pPr>
              <w:pStyle w:val="ListParagraph"/>
              <w:numPr>
                <w:ilvl w:val="0"/>
                <w:numId w:val="4"/>
              </w:numPr>
              <w:ind w:left="567" w:hanging="567"/>
              <w:rPr>
                <w:bCs/>
              </w:rPr>
            </w:pPr>
            <w:r w:rsidRPr="00DA3743">
              <w:rPr>
                <w:lang w:val="mt-MT"/>
              </w:rPr>
              <w:t>Tkun twaqqgħet fuq wiċċ iebes.</w:t>
            </w:r>
          </w:p>
        </w:tc>
      </w:tr>
      <w:tr w:rsidR="004E774D" w:rsidRPr="00DA3743" w14:paraId="1404B904" w14:textId="77777777" w:rsidTr="0004540F">
        <w:trPr>
          <w:cantSplit/>
          <w:trHeight w:val="57"/>
        </w:trPr>
        <w:tc>
          <w:tcPr>
            <w:tcW w:w="354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6BB6DBF" w14:textId="77777777" w:rsidR="004E774D" w:rsidRPr="00DA3743" w:rsidRDefault="004E774D" w:rsidP="00425F39">
            <w:pPr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0F6E42C8" w14:textId="5522FB42" w:rsidR="004E774D" w:rsidRPr="00DA3743" w:rsidRDefault="004E774D" w:rsidP="00425F39">
            <w:r w:rsidRPr="00DA3743">
              <w:t>Żgura li għandek il-mediċina u d-doża t-tajba.</w:t>
            </w:r>
          </w:p>
        </w:tc>
      </w:tr>
      <w:tr w:rsidR="004E774D" w:rsidRPr="00DA3743" w14:paraId="4C6824DC" w14:textId="77777777" w:rsidTr="0004540F">
        <w:trPr>
          <w:cantSplit/>
          <w:trHeight w:val="57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40484D1" w14:textId="77777777" w:rsidR="004E774D" w:rsidRPr="00DA3743" w:rsidRDefault="004E774D" w:rsidP="00425F39">
            <w:pPr>
              <w:tabs>
                <w:tab w:val="left" w:pos="1134"/>
              </w:tabs>
            </w:pPr>
          </w:p>
        </w:tc>
      </w:tr>
      <w:tr w:rsidR="004E774D" w:rsidRPr="00DA3743" w14:paraId="1E274CC3" w14:textId="77777777" w:rsidTr="0004540F">
        <w:trPr>
          <w:cantSplit/>
          <w:trHeight w:val="57"/>
        </w:trPr>
        <w:tc>
          <w:tcPr>
            <w:tcW w:w="315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3574ECE" w14:textId="4BBBCACA" w:rsidR="004E774D" w:rsidRPr="00DA3743" w:rsidRDefault="004E774D" w:rsidP="000D49F6">
            <w:pPr>
              <w:pStyle w:val="Stylebold"/>
              <w:keepNext/>
              <w:keepLines/>
            </w:pPr>
            <w:r w:rsidRPr="00DA3743">
              <w:lastRenderedPageBreak/>
              <w:t>3c</w:t>
            </w:r>
            <w:r w:rsidR="006E4115" w:rsidRPr="00DA3743">
              <w:t xml:space="preserve"> </w:t>
            </w:r>
          </w:p>
        </w:tc>
        <w:tc>
          <w:tcPr>
            <w:tcW w:w="4685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2777132C" w14:textId="77777777" w:rsidR="004E774D" w:rsidRPr="00DA3743" w:rsidRDefault="004E774D" w:rsidP="000D49F6">
            <w:pPr>
              <w:pStyle w:val="Stylebold"/>
              <w:keepNext/>
              <w:keepLines/>
            </w:pPr>
            <w:r w:rsidRPr="00DA3743">
              <w:t>Injetta f’waħda minn dawn il-postijiet.</w:t>
            </w:r>
          </w:p>
        </w:tc>
      </w:tr>
      <w:tr w:rsidR="004E774D" w:rsidRPr="00DA3743" w14:paraId="19717926" w14:textId="77777777" w:rsidTr="0004540F">
        <w:trPr>
          <w:cantSplit/>
          <w:trHeight w:val="57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tbl>
            <w:tblPr>
              <w:tblW w:w="0" w:type="auto"/>
              <w:tblLayout w:type="fixed"/>
              <w:tblLook w:val="04A0" w:firstRow="1" w:lastRow="0" w:firstColumn="1" w:lastColumn="0" w:noHBand="0" w:noVBand="1"/>
            </w:tblPr>
            <w:tblGrid>
              <w:gridCol w:w="4704"/>
              <w:gridCol w:w="4705"/>
            </w:tblGrid>
            <w:tr w:rsidR="004E774D" w:rsidRPr="00DA3743" w14:paraId="3490099A" w14:textId="77777777" w:rsidTr="00302FE9">
              <w:trPr>
                <w:trHeight w:val="850"/>
              </w:trPr>
              <w:tc>
                <w:tcPr>
                  <w:tcW w:w="4704" w:type="dxa"/>
                  <w:vMerge w:val="restart"/>
                </w:tcPr>
                <w:p w14:paraId="5E7D6BE9" w14:textId="32D6E64B" w:rsidR="004E774D" w:rsidRPr="00DA3743" w:rsidRDefault="00DE6F77" w:rsidP="000D49F6">
                  <w:pPr>
                    <w:keepNext/>
                    <w:keepLines/>
                    <w:jc w:val="right"/>
                    <w:rPr>
                      <w:b/>
                      <w:bCs/>
                    </w:rPr>
                  </w:pPr>
                  <w:r>
                    <w:rPr>
                      <w:b/>
                      <w:lang w:val="en-US" w:eastAsia="zh-CN"/>
                    </w:rPr>
                    <w:drawing>
                      <wp:inline distT="0" distB="0" distL="0" distR="0" wp14:anchorId="25FDF18D" wp14:editId="5CA14B69">
                        <wp:extent cx="1640840" cy="2196465"/>
                        <wp:effectExtent l="0" t="0" r="0" b="0"/>
                        <wp:docPr id="18" name="Picture 7"/>
                        <wp:cNvGraphicFramePr>
                          <a:graphicFrameLocks xmlns:a="http://schemas.openxmlformats.org/drawingml/2006/main" noChangeAspect="1"/>
                        </wp:cNvGraphicFramePr>
                        <a:graphic xmlns:a="http://schemas.openxmlformats.org/drawingml/2006/main">
                          <a:graphicData uri="http://schemas.openxmlformats.org/drawingml/2006/picture">
                            <pic:pic xmlns:pic="http://schemas.openxmlformats.org/drawingml/2006/picture">
                              <pic:nvPicPr>
                                <pic:cNvPr id="0" name="Picture 18"/>
                                <pic:cNvPicPr>
                                  <a:picLocks noChangeAspect="1" noChangeArrowheads="1"/>
                                </pic:cNvPicPr>
                              </pic:nvPicPr>
                              <pic:blipFill>
                                <a:blip r:embed="rId35">
                                  <a:extLst>
                                    <a:ext uri="{28A0092B-C50C-407E-A947-70E740481C1C}">
                                      <a14:useLocalDpi xmlns:a14="http://schemas.microsoft.com/office/drawing/2010/main" val="0"/>
                                    </a:ext>
                                  </a:extLst>
                                </a:blip>
                                <a:srcRect/>
                                <a:stretch>
                                  <a:fillRect/>
                                </a:stretch>
                              </pic:blipFill>
                              <pic:spPr bwMode="auto">
                                <a:xfrm>
                                  <a:off x="0" y="0"/>
                                  <a:ext cx="1640840" cy="2196465"/>
                                </a:xfrm>
                                <a:prstGeom prst="rect">
                                  <a:avLst/>
                                </a:prstGeom>
                                <a:noFill/>
                                <a:ln>
                                  <a:noFill/>
                                </a:ln>
                              </pic:spPr>
                            </pic:pic>
                          </a:graphicData>
                        </a:graphic>
                      </wp:inline>
                    </w:drawing>
                  </w:r>
                </w:p>
              </w:tc>
              <w:tc>
                <w:tcPr>
                  <w:tcW w:w="4705" w:type="dxa"/>
                </w:tcPr>
                <w:p w14:paraId="589A0EAA" w14:textId="77777777" w:rsidR="004E774D" w:rsidRPr="00DA3743" w:rsidRDefault="004E774D" w:rsidP="000D49F6">
                  <w:pPr>
                    <w:keepNext/>
                    <w:keepLines/>
                  </w:pPr>
                </w:p>
                <w:p w14:paraId="3C59AAA3" w14:textId="77777777" w:rsidR="004E774D" w:rsidRPr="00DA3743" w:rsidRDefault="004E774D" w:rsidP="000D49F6">
                  <w:pPr>
                    <w:keepNext/>
                    <w:keepLines/>
                  </w:pPr>
                </w:p>
                <w:p w14:paraId="61015201" w14:textId="77777777" w:rsidR="004E774D" w:rsidRPr="00DA3743" w:rsidRDefault="004E774D" w:rsidP="000D49F6">
                  <w:pPr>
                    <w:keepNext/>
                    <w:keepLines/>
                  </w:pPr>
                </w:p>
                <w:p w14:paraId="0CA1C1AF" w14:textId="03BC11BE" w:rsidR="004E774D" w:rsidRPr="00DA3743" w:rsidRDefault="004E774D" w:rsidP="000D49F6">
                  <w:pPr>
                    <w:keepNext/>
                    <w:keepLines/>
                    <w:rPr>
                      <w:b/>
                      <w:bCs/>
                    </w:rPr>
                  </w:pPr>
                  <w:r w:rsidRPr="00DA3743">
                    <w:t>Il-parti ta’ fuq tad-driegħ</w:t>
                  </w:r>
                </w:p>
              </w:tc>
            </w:tr>
            <w:tr w:rsidR="004E774D" w:rsidRPr="00DA3743" w14:paraId="35C4B4A3" w14:textId="77777777" w:rsidTr="00302FE9">
              <w:trPr>
                <w:trHeight w:val="285"/>
              </w:trPr>
              <w:tc>
                <w:tcPr>
                  <w:tcW w:w="4704" w:type="dxa"/>
                  <w:vMerge/>
                </w:tcPr>
                <w:p w14:paraId="14CD272C" w14:textId="77777777" w:rsidR="004E774D" w:rsidRPr="00DA3743" w:rsidRDefault="004E774D" w:rsidP="000D49F6">
                  <w:pPr>
                    <w:keepNext/>
                    <w:keepLines/>
                    <w:rPr>
                      <w:b/>
                      <w:bCs/>
                    </w:rPr>
                  </w:pPr>
                </w:p>
              </w:tc>
              <w:tc>
                <w:tcPr>
                  <w:tcW w:w="4705" w:type="dxa"/>
                </w:tcPr>
                <w:p w14:paraId="51ADA31E" w14:textId="77777777" w:rsidR="004E774D" w:rsidRPr="00DA3743" w:rsidRDefault="004E774D" w:rsidP="000D49F6">
                  <w:pPr>
                    <w:keepNext/>
                    <w:keepLines/>
                  </w:pPr>
                </w:p>
                <w:p w14:paraId="5803A00B" w14:textId="77777777" w:rsidR="004E774D" w:rsidRPr="00DA3743" w:rsidRDefault="004E774D" w:rsidP="000D49F6">
                  <w:pPr>
                    <w:keepNext/>
                    <w:keepLines/>
                  </w:pPr>
                </w:p>
                <w:p w14:paraId="6F67DA8F" w14:textId="769FFA90" w:rsidR="004E774D" w:rsidRPr="00DA3743" w:rsidRDefault="004E774D" w:rsidP="000D49F6">
                  <w:pPr>
                    <w:keepNext/>
                    <w:keepLines/>
                  </w:pPr>
                  <w:r w:rsidRPr="00DA3743">
                    <w:t>Iż-żaqq</w:t>
                  </w:r>
                </w:p>
                <w:p w14:paraId="59048528" w14:textId="77777777" w:rsidR="004E774D" w:rsidRPr="00DA3743" w:rsidRDefault="004E774D" w:rsidP="000D49F6">
                  <w:pPr>
                    <w:keepNext/>
                    <w:keepLines/>
                    <w:rPr>
                      <w:b/>
                      <w:bCs/>
                    </w:rPr>
                  </w:pPr>
                </w:p>
                <w:p w14:paraId="159B19EB" w14:textId="77777777" w:rsidR="004E774D" w:rsidRPr="00DA3743" w:rsidRDefault="004E774D" w:rsidP="000D49F6">
                  <w:pPr>
                    <w:keepNext/>
                    <w:keepLines/>
                    <w:rPr>
                      <w:b/>
                      <w:bCs/>
                    </w:rPr>
                  </w:pPr>
                </w:p>
                <w:p w14:paraId="1D648EBD" w14:textId="3AD40602" w:rsidR="004E774D" w:rsidRPr="00DA3743" w:rsidRDefault="004E774D" w:rsidP="000D49F6">
                  <w:pPr>
                    <w:keepNext/>
                    <w:keepLines/>
                    <w:rPr>
                      <w:b/>
                      <w:bCs/>
                    </w:rPr>
                  </w:pPr>
                </w:p>
              </w:tc>
            </w:tr>
            <w:tr w:rsidR="004E774D" w:rsidRPr="00DA3743" w14:paraId="08531298" w14:textId="77777777" w:rsidTr="00302FE9">
              <w:trPr>
                <w:trHeight w:val="1513"/>
              </w:trPr>
              <w:tc>
                <w:tcPr>
                  <w:tcW w:w="4704" w:type="dxa"/>
                  <w:vMerge/>
                </w:tcPr>
                <w:p w14:paraId="5652B219" w14:textId="77777777" w:rsidR="004E774D" w:rsidRPr="00DA3743" w:rsidRDefault="004E774D" w:rsidP="000D49F6">
                  <w:pPr>
                    <w:keepNext/>
                    <w:keepLines/>
                    <w:rPr>
                      <w:b/>
                      <w:bCs/>
                    </w:rPr>
                  </w:pPr>
                </w:p>
              </w:tc>
              <w:tc>
                <w:tcPr>
                  <w:tcW w:w="4705" w:type="dxa"/>
                </w:tcPr>
                <w:p w14:paraId="3D873D9A" w14:textId="1FBFB501" w:rsidR="004E774D" w:rsidRPr="00DA3743" w:rsidRDefault="004E774D" w:rsidP="000D49F6">
                  <w:pPr>
                    <w:keepNext/>
                    <w:keepLines/>
                    <w:rPr>
                      <w:b/>
                      <w:bCs/>
                    </w:rPr>
                  </w:pPr>
                  <w:r w:rsidRPr="00DA3743">
                    <w:t>Il-koxxa</w:t>
                  </w:r>
                </w:p>
              </w:tc>
            </w:tr>
          </w:tbl>
          <w:p w14:paraId="64B89D25" w14:textId="457CC3C3" w:rsidR="004E774D" w:rsidRPr="00DA3743" w:rsidRDefault="004E774D" w:rsidP="000D49F6">
            <w:pPr>
              <w:pStyle w:val="ListParagraph"/>
              <w:keepNext/>
              <w:keepLines/>
              <w:ind w:left="567"/>
              <w:jc w:val="center"/>
              <w:rPr>
                <w:lang w:val="mt-MT"/>
              </w:rPr>
            </w:pPr>
          </w:p>
        </w:tc>
      </w:tr>
      <w:tr w:rsidR="004E774D" w:rsidRPr="00DA3743" w14:paraId="171E1069" w14:textId="77777777" w:rsidTr="0004540F">
        <w:trPr>
          <w:cantSplit/>
          <w:trHeight w:val="57"/>
        </w:trPr>
        <w:tc>
          <w:tcPr>
            <w:tcW w:w="315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1415F14" w14:textId="77777777" w:rsidR="004E774D" w:rsidRPr="00DA3743" w:rsidRDefault="004E774D" w:rsidP="000D49F6">
            <w:pPr>
              <w:keepNext/>
              <w:keepLines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85" w:type="pct"/>
            <w:gridSpan w:val="2"/>
            <w:tcMar>
              <w:left w:w="0" w:type="dxa"/>
            </w:tcMar>
          </w:tcPr>
          <w:p w14:paraId="33E9458D" w14:textId="105B5D55" w:rsidR="004E774D" w:rsidRPr="00DA3743" w:rsidRDefault="004E774D" w:rsidP="000D49F6">
            <w:pPr>
              <w:keepNext/>
              <w:keepLines/>
              <w:tabs>
                <w:tab w:val="left" w:pos="1134"/>
              </w:tabs>
              <w:rPr>
                <w:b/>
                <w:bCs/>
              </w:rPr>
            </w:pPr>
            <w:r w:rsidRPr="00DA3743">
              <w:t>Injetta f’koxxtok jew f’żaqqek (minbarra 5 cm madwar iż-żokra tiegħek).</w:t>
            </w:r>
          </w:p>
        </w:tc>
      </w:tr>
      <w:tr w:rsidR="004E774D" w:rsidRPr="00DA3743" w14:paraId="6F102559" w14:textId="77777777" w:rsidTr="0004540F">
        <w:trPr>
          <w:cantSplit/>
          <w:trHeight w:val="57"/>
        </w:trPr>
        <w:tc>
          <w:tcPr>
            <w:tcW w:w="315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549FB4D" w14:textId="77777777" w:rsidR="004E774D" w:rsidRPr="00DA3743" w:rsidRDefault="004E774D" w:rsidP="000D49F6">
            <w:pPr>
              <w:keepNext/>
              <w:keepLines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85" w:type="pct"/>
            <w:gridSpan w:val="2"/>
            <w:tcMar>
              <w:left w:w="0" w:type="dxa"/>
            </w:tcMar>
          </w:tcPr>
          <w:p w14:paraId="123AA672" w14:textId="3B54228B" w:rsidR="004E774D" w:rsidRPr="00DA3743" w:rsidRDefault="004E774D" w:rsidP="000D49F6">
            <w:pPr>
              <w:keepNext/>
              <w:keepLines/>
              <w:tabs>
                <w:tab w:val="left" w:pos="1134"/>
              </w:tabs>
            </w:pPr>
            <w:r w:rsidRPr="00DA3743">
              <w:t>Agħżel post differenti għal kull injezzjoni.</w:t>
            </w:r>
          </w:p>
        </w:tc>
      </w:tr>
      <w:tr w:rsidR="004E774D" w:rsidRPr="00DA3743" w14:paraId="33AA23C0" w14:textId="77777777" w:rsidTr="0004540F">
        <w:trPr>
          <w:cantSplit/>
          <w:trHeight w:val="57"/>
        </w:trPr>
        <w:tc>
          <w:tcPr>
            <w:tcW w:w="315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7684BFB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85" w:type="pct"/>
            <w:gridSpan w:val="2"/>
            <w:tcMar>
              <w:left w:w="0" w:type="dxa"/>
            </w:tcMar>
          </w:tcPr>
          <w:p w14:paraId="7737D317" w14:textId="77777777" w:rsidR="004E774D" w:rsidRPr="00DA3743" w:rsidRDefault="004E774D" w:rsidP="006902F7">
            <w:pPr>
              <w:keepNext/>
              <w:tabs>
                <w:tab w:val="left" w:pos="1134"/>
              </w:tabs>
            </w:pPr>
            <w:r w:rsidRPr="00DA3743">
              <w:t>Xi ħadd ieħor jista’ jinjetta f’koxxtok, f’żaqqek, jew fin-naħa ta’ barra tad-driegħ ta’ fuq.</w:t>
            </w:r>
          </w:p>
        </w:tc>
      </w:tr>
      <w:tr w:rsidR="004E774D" w:rsidRPr="00DA3743" w14:paraId="58E95757" w14:textId="77777777" w:rsidTr="0004540F">
        <w:trPr>
          <w:cantSplit/>
          <w:trHeight w:val="55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39EA9EA" w14:textId="2A6072A8" w:rsidR="004E774D" w:rsidRPr="00DA3743" w:rsidRDefault="00DE6F77" w:rsidP="006902F7">
            <w:pPr>
              <w:keepNext/>
              <w:tabs>
                <w:tab w:val="left" w:pos="1134"/>
              </w:tabs>
              <w:rPr>
                <w:b/>
                <w:bCs/>
              </w:rPr>
            </w:pPr>
            <w:r>
              <mc:AlternateContent>
                <mc:Choice Requires="wps">
                  <w:drawing>
                    <wp:anchor distT="45720" distB="45720" distL="114300" distR="114300" simplePos="0" relativeHeight="251654144" behindDoc="0" locked="0" layoutInCell="1" allowOverlap="1" wp14:anchorId="12F1451A" wp14:editId="145F62DD">
                      <wp:simplePos x="0" y="0"/>
                      <wp:positionH relativeFrom="column">
                        <wp:posOffset>18415</wp:posOffset>
                      </wp:positionH>
                      <wp:positionV relativeFrom="paragraph">
                        <wp:posOffset>210820</wp:posOffset>
                      </wp:positionV>
                      <wp:extent cx="5534025" cy="431800"/>
                      <wp:effectExtent l="0" t="0" r="9525" b="6350"/>
                      <wp:wrapSquare wrapText="bothSides"/>
                      <wp:docPr id="594717513" name="Text Box 21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5534025" cy="43180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19050">
                                <a:solidFill>
                                  <a:srgbClr val="FF0000"/>
                                </a:solidFill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7E874F2" w14:textId="4BFE3982" w:rsidR="00401CE4" w:rsidRPr="000C4892" w:rsidRDefault="00401CE4" w:rsidP="004E774D">
                                  <w:pPr>
                                    <w:suppressAutoHyphens/>
                                    <w:adjustRightInd w:val="0"/>
                                    <w:textAlignment w:val="center"/>
                                  </w:pPr>
                                  <w:r w:rsidRPr="0004540F">
                                    <w:rPr>
                                      <w:b/>
                                      <w:bCs/>
                                      <w:color w:val="000000"/>
                                    </w:rPr>
                                    <w:t xml:space="preserve">Importanti: </w:t>
                                  </w:r>
                                  <w:r w:rsidRPr="000C4892">
                                    <w:t>Evita postijiet b’ċikatriċi, stretch marks, jew fejn il-ġilda hija tenera, imbenġla, ħamra jew iebsa.</w:t>
                                  </w:r>
                                  <w:r w:rsidRPr="0004540F">
                                    <w:rPr>
                                      <w:color w:val="000000"/>
                                    </w:rPr>
                                    <w:t xml:space="preserve"> </w:t>
                                  </w:r>
                                  <w:r w:rsidRPr="0004540F">
                                    <w:t>Jekk possibbli, tużax partijiet tal-ġilda li għandhom sinjal ta’ psorjażi.</w:t>
                                  </w:r>
                                </w:p>
                              </w:txbxContent>
                            </wps:txbx>
                            <wps:bodyPr rot="0" vert="horz" wrap="square" lIns="91440" tIns="45720" rIns="91440" bIns="45720" anchor="t" anchorCtr="0">
                              <a:sp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20000</wp14:pctHeight>
                      </wp14:sizeRelV>
                    </wp:anchor>
                  </w:drawing>
                </mc:Choice>
                <mc:Fallback>
                  <w:pict>
                    <v:shape w14:anchorId="12F1451A" id="Text Box 21" o:spid="_x0000_s1027" type="#_x0000_t202" style="position:absolute;margin-left:1.45pt;margin-top:16.6pt;width:435.75pt;height:34pt;z-index:251654144;visibility:visible;mso-wrap-style:square;mso-width-percent:0;mso-height-percent:20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20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s2BWFAIAACcEAAAOAAAAZHJzL2Uyb0RvYy54bWysU9tu2zAMfR+wfxD0vthJk6014hRdugwD&#10;ugvQ7QNoWY6FyaImKbG7rx8lu2nQDXsYpgdBFKkjnkNyfT10mh2l8wpNyeeznDNpBNbK7Ev+7evu&#10;1SVnPoCpQaORJX+Qnl9vXr5Y97aQC2xR19IxAjG+6G3J2xBskWVetLIDP0MrDTkbdB0EMt0+qx30&#10;hN7pbJHnr7MeXW0dCuk93d6OTr5J+E0jRfjcNF4GpktOuYW0u7RXcc82ayj2DmyrxJQG/EMWHShD&#10;n56gbiEAOzj1G1SnhEOPTZgJ7DJsGiVk4kBs5vkzNvctWJm4kDjenmTy/w9WfDre2y+OheEtDlTA&#10;RMLbOxTfPTO4bcHs5Y1z2LcSavp4HiXLeuuL6WmU2hc+glT9R6ypyHAImICGxnVRFeLJCJ0K8HAS&#10;XQ6BCbpcrS6W+WLFmSDf8mJ+maeqZFA8vrbOh/cSOxYPJXdU1IQOxzsfYjZQPIbEzzxqVe+U1slw&#10;+2qrHTsCNcAurUTgWZg2rCduV/kqHxX4C0ZO608YnQrUylp1JScOUxAUUbd3pk6NFkDp8Uw5azMJ&#10;GbUbVQxDNTBVTypHXSusH0hZh2Pn0qTRoUX3k7Oeurbk/scBnORMfzBUnav5chnbPBnL1ZsFGe7c&#10;U517wAiCKnngbDxuQxqNJJy9oSruVBL4KZMpZerGpPs0ObHdz+0U9TTfm18AAAD//wMAUEsDBBQA&#10;BgAIAAAAIQClIe853gAAAAgBAAAPAAAAZHJzL2Rvd25yZXYueG1sTI/BTsMwEETvSPyDtUjcqNM0&#10;KiXEqRBShcSNFLXXbewmEfY6xG4S/p7lRI+reZp5W2xnZ8VohtB5UrBcJCAM1V531Cj43O8eNiBC&#10;RNJoPRkFPybAtry9KTDXfqIPM1axEVxCIUcFbYx9LmWoW+MwLHxviLOzHxxGPodG6gEnLndWpkmy&#10;lg474oUWe/PamvqrujgFuzWe++NbZuvxvfquD4epO+4bpe7v5pdnENHM8R+GP31Wh5KdTv5COgir&#10;IH1iUMFqlYLgePOYZSBOzCXLFGRZyOsHyl8AAAD//wMAUEsBAi0AFAAGAAgAAAAhALaDOJL+AAAA&#10;4QEAABMAAAAAAAAAAAAAAAAAAAAAAFtDb250ZW50X1R5cGVzXS54bWxQSwECLQAUAAYACAAAACEA&#10;OP0h/9YAAACUAQAACwAAAAAAAAAAAAAAAAAvAQAAX3JlbHMvLnJlbHNQSwECLQAUAAYACAAAACEA&#10;abNgVhQCAAAnBAAADgAAAAAAAAAAAAAAAAAuAgAAZHJzL2Uyb0RvYy54bWxQSwECLQAUAAYACAAA&#10;ACEApSHvOd4AAAAIAQAADwAAAAAAAAAAAAAAAABuBAAAZHJzL2Rvd25yZXYueG1sUEsFBgAAAAAE&#10;AAQA8wAAAHkFAAAAAA==&#10;" strokecolor="red" strokeweight="1.5pt">
                      <v:textbox style="mso-fit-shape-to-text:t">
                        <w:txbxContent>
                          <w:p w14:paraId="07E874F2" w14:textId="4BFE3982" w:rsidR="00401CE4" w:rsidRPr="000C4892" w:rsidRDefault="00401CE4" w:rsidP="004E774D">
                            <w:pPr>
                              <w:suppressAutoHyphens/>
                              <w:adjustRightInd w:val="0"/>
                              <w:textAlignment w:val="center"/>
                            </w:pPr>
                            <w:r w:rsidRPr="0004540F">
                              <w:rPr>
                                <w:b/>
                                <w:bCs/>
                                <w:color w:val="000000"/>
                              </w:rPr>
                              <w:t xml:space="preserve">Importanti: </w:t>
                            </w:r>
                            <w:r w:rsidRPr="000C4892">
                              <w:t>Evita postijiet b’ċikatriċi, stretch marks, jew fejn il-ġilda hija tenera, imbenġla, ħamra jew iebsa.</w:t>
                            </w:r>
                            <w:r w:rsidRPr="0004540F">
                              <w:rPr>
                                <w:color w:val="000000"/>
                              </w:rPr>
                              <w:t xml:space="preserve"> </w:t>
                            </w:r>
                            <w:r w:rsidRPr="0004540F">
                              <w:t>Jekk possibbli, tużax partijiet tal-ġilda li għandhom sinjal ta’ psorjażi.</w:t>
                            </w:r>
                          </w:p>
                        </w:txbxContent>
                      </v:textbox>
                      <w10:wrap type="square"/>
                    </v:shape>
                  </w:pict>
                </mc:Fallback>
              </mc:AlternateContent>
            </w:r>
          </w:p>
        </w:tc>
      </w:tr>
    </w:tbl>
    <w:p w14:paraId="7A3DAD4F" w14:textId="77777777" w:rsidR="00D52EFC" w:rsidRPr="00DA3743" w:rsidRDefault="00D52EFC" w:rsidP="006902F7"/>
    <w:tbl>
      <w:tblPr>
        <w:tblpPr w:leftFromText="180" w:rightFromText="180" w:vertAnchor="text" w:horzAnchor="margin" w:tblpX="56" w:tblpY="228"/>
        <w:tblW w:w="8931" w:type="dxa"/>
        <w:tblLook w:val="04A0" w:firstRow="1" w:lastRow="0" w:firstColumn="1" w:lastColumn="0" w:noHBand="0" w:noVBand="1"/>
      </w:tblPr>
      <w:tblGrid>
        <w:gridCol w:w="675"/>
        <w:gridCol w:w="8256"/>
      </w:tblGrid>
      <w:tr w:rsidR="0004540F" w:rsidRPr="00DA3743" w14:paraId="347D1480" w14:textId="77777777" w:rsidTr="0064639D">
        <w:trPr>
          <w:trHeight w:val="342"/>
        </w:trPr>
        <w:tc>
          <w:tcPr>
            <w:tcW w:w="675" w:type="dxa"/>
          </w:tcPr>
          <w:p w14:paraId="48F51637" w14:textId="09A2D02A" w:rsidR="0004540F" w:rsidRPr="00DA3743" w:rsidRDefault="0004540F" w:rsidP="006902F7">
            <w:pPr>
              <w:suppressAutoHyphens/>
              <w:adjustRightInd w:val="0"/>
              <w:textAlignment w:val="center"/>
              <w:rPr>
                <w:b/>
                <w:bCs/>
                <w:color w:val="000000"/>
                <w:lang w:eastAsia="ja-JP"/>
              </w:rPr>
            </w:pPr>
            <w:r w:rsidRPr="00DA3743">
              <w:rPr>
                <w:b/>
                <w:bCs/>
                <w:color w:val="000000"/>
                <w:lang w:eastAsia="ja-JP"/>
              </w:rPr>
              <w:t xml:space="preserve">3d </w:t>
            </w:r>
          </w:p>
        </w:tc>
        <w:tc>
          <w:tcPr>
            <w:tcW w:w="8256" w:type="dxa"/>
          </w:tcPr>
          <w:p w14:paraId="05088FB0" w14:textId="2AB2B12A" w:rsidR="0004540F" w:rsidRPr="00DA3743" w:rsidRDefault="0004540F" w:rsidP="006902F7">
            <w:pPr>
              <w:suppressAutoHyphens/>
              <w:adjustRightInd w:val="0"/>
              <w:textAlignment w:val="center"/>
              <w:rPr>
                <w:b/>
                <w:bCs/>
                <w:color w:val="000000"/>
                <w:lang w:eastAsia="ja-JP"/>
              </w:rPr>
            </w:pPr>
            <w:r w:rsidRPr="00DA3743">
              <w:rPr>
                <w:b/>
                <w:bCs/>
                <w:color w:val="000000"/>
                <w:lang w:eastAsia="ja-JP"/>
              </w:rPr>
              <w:t>Aħsel idejk sew bis-sapun u bl-ilma.</w:t>
            </w:r>
          </w:p>
        </w:tc>
      </w:tr>
      <w:tr w:rsidR="004E774D" w:rsidRPr="00DA3743" w14:paraId="30869B8C" w14:textId="77777777" w:rsidTr="0064639D">
        <w:trPr>
          <w:trHeight w:val="342"/>
        </w:trPr>
        <w:tc>
          <w:tcPr>
            <w:tcW w:w="8931" w:type="dxa"/>
            <w:gridSpan w:val="2"/>
          </w:tcPr>
          <w:p w14:paraId="3D8849DE" w14:textId="77777777" w:rsidR="004E774D" w:rsidRPr="00DA3743" w:rsidRDefault="004E774D" w:rsidP="006902F7">
            <w:pPr>
              <w:suppressAutoHyphens/>
              <w:adjustRightInd w:val="0"/>
              <w:textAlignment w:val="center"/>
              <w:rPr>
                <w:b/>
                <w:bCs/>
                <w:color w:val="000000"/>
                <w:lang w:eastAsia="ja-JP"/>
              </w:rPr>
            </w:pPr>
          </w:p>
        </w:tc>
      </w:tr>
      <w:tr w:rsidR="0004540F" w:rsidRPr="00DA3743" w14:paraId="18595A9C" w14:textId="77777777" w:rsidTr="0064639D">
        <w:tc>
          <w:tcPr>
            <w:tcW w:w="675" w:type="dxa"/>
          </w:tcPr>
          <w:p w14:paraId="434813EF" w14:textId="68EB7B58" w:rsidR="0004540F" w:rsidRPr="00DA3743" w:rsidRDefault="0004540F" w:rsidP="006902F7">
            <w:pPr>
              <w:tabs>
                <w:tab w:val="left" w:pos="810"/>
              </w:tabs>
              <w:suppressAutoHyphens/>
              <w:adjustRightInd w:val="0"/>
              <w:contextualSpacing/>
              <w:textAlignment w:val="center"/>
              <w:rPr>
                <w:b/>
                <w:bCs/>
                <w:color w:val="000000"/>
                <w:lang w:eastAsia="ja-JP"/>
              </w:rPr>
            </w:pPr>
            <w:r w:rsidRPr="00DA3743">
              <w:rPr>
                <w:b/>
                <w:bCs/>
                <w:color w:val="000000"/>
                <w:lang w:eastAsia="ja-JP"/>
              </w:rPr>
              <w:t xml:space="preserve">3e </w:t>
            </w:r>
          </w:p>
        </w:tc>
        <w:tc>
          <w:tcPr>
            <w:tcW w:w="8256" w:type="dxa"/>
          </w:tcPr>
          <w:p w14:paraId="370A11CB" w14:textId="76A89D05" w:rsidR="0004540F" w:rsidRPr="00DA3743" w:rsidRDefault="0004540F" w:rsidP="006902F7">
            <w:pPr>
              <w:tabs>
                <w:tab w:val="left" w:pos="810"/>
              </w:tabs>
              <w:suppressAutoHyphens/>
              <w:adjustRightInd w:val="0"/>
              <w:contextualSpacing/>
              <w:textAlignment w:val="center"/>
              <w:rPr>
                <w:b/>
                <w:bCs/>
                <w:color w:val="000000"/>
                <w:lang w:eastAsia="ja-JP"/>
              </w:rPr>
            </w:pPr>
            <w:r w:rsidRPr="00DA3743">
              <w:rPr>
                <w:b/>
                <w:bCs/>
                <w:color w:val="000000"/>
                <w:lang w:eastAsia="ja-JP"/>
              </w:rPr>
              <w:t>Naddaf il-post tal-injezzjoni b’imselħa tal-alkoħol.</w:t>
            </w:r>
          </w:p>
        </w:tc>
      </w:tr>
      <w:tr w:rsidR="004E774D" w:rsidRPr="00DA3743" w14:paraId="118DE5A3" w14:textId="77777777" w:rsidTr="0064639D">
        <w:tc>
          <w:tcPr>
            <w:tcW w:w="8931" w:type="dxa"/>
            <w:gridSpan w:val="2"/>
          </w:tcPr>
          <w:p w14:paraId="36F5DF8D" w14:textId="19AE2D2B" w:rsidR="004E774D" w:rsidRPr="00DA3743" w:rsidRDefault="004E774D" w:rsidP="006902F7">
            <w:pPr>
              <w:numPr>
                <w:ilvl w:val="0"/>
                <w:numId w:val="6"/>
              </w:numPr>
              <w:suppressAutoHyphens/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ja-JP"/>
              </w:rPr>
            </w:pPr>
            <w:r w:rsidRPr="00DA3743">
              <w:rPr>
                <w:color w:val="000000"/>
                <w:lang w:eastAsia="ja-JP"/>
              </w:rPr>
              <w:t>Ħalli l-ġilda tiegħek tinxef waħedha.</w:t>
            </w:r>
          </w:p>
        </w:tc>
      </w:tr>
      <w:tr w:rsidR="004E774D" w:rsidRPr="00DA3743" w14:paraId="6327FF14" w14:textId="77777777" w:rsidTr="0064639D">
        <w:tc>
          <w:tcPr>
            <w:tcW w:w="8931" w:type="dxa"/>
            <w:gridSpan w:val="2"/>
          </w:tcPr>
          <w:p w14:paraId="0BAF67A6" w14:textId="32DA542B" w:rsidR="004E774D" w:rsidRPr="00DA3743" w:rsidRDefault="004E774D" w:rsidP="006902F7">
            <w:pPr>
              <w:numPr>
                <w:ilvl w:val="0"/>
                <w:numId w:val="6"/>
              </w:numPr>
              <w:suppressAutoHyphens/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ja-JP"/>
              </w:rPr>
            </w:pPr>
            <w:r w:rsidRPr="00DA3743">
              <w:rPr>
                <w:b/>
                <w:bCs/>
                <w:color w:val="000000"/>
                <w:lang w:eastAsia="ja-JP"/>
              </w:rPr>
              <w:t>Terġax tmiss</w:t>
            </w:r>
            <w:r w:rsidRPr="00DA3743">
              <w:rPr>
                <w:color w:val="000000"/>
                <w:lang w:eastAsia="ja-JP"/>
              </w:rPr>
              <w:t xml:space="preserve"> din il-parti qabel ma tinjetta.</w:t>
            </w:r>
          </w:p>
        </w:tc>
      </w:tr>
    </w:tbl>
    <w:p w14:paraId="1EC7A71E" w14:textId="77777777" w:rsidR="004E774D" w:rsidRPr="00DA3743" w:rsidRDefault="004E774D" w:rsidP="006902F7">
      <w:pPr>
        <w:tabs>
          <w:tab w:val="left" w:pos="1134"/>
        </w:tabs>
      </w:pPr>
    </w:p>
    <w:tbl>
      <w:tblPr>
        <w:tblW w:w="4937" w:type="pct"/>
        <w:tblInd w:w="71" w:type="dxa"/>
        <w:shd w:val="clear" w:color="auto" w:fill="8DB3E2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634"/>
        <w:gridCol w:w="8326"/>
      </w:tblGrid>
      <w:tr w:rsidR="004E774D" w:rsidRPr="00DA3743" w14:paraId="2A6E5F8B" w14:textId="77777777" w:rsidTr="0004540F">
        <w:trPr>
          <w:cantSplit/>
          <w:trHeight w:val="57"/>
        </w:trPr>
        <w:tc>
          <w:tcPr>
            <w:tcW w:w="5000" w:type="pct"/>
            <w:gridSpan w:val="2"/>
            <w:shd w:val="clear" w:color="auto" w:fill="8DB3E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C62EEC1" w14:textId="36114095" w:rsidR="004E774D" w:rsidRPr="00DA3743" w:rsidRDefault="004E774D" w:rsidP="006902F7">
            <w:pPr>
              <w:pStyle w:val="Stylebold"/>
              <w:keepNext/>
              <w:ind w:left="567" w:hanging="567"/>
            </w:pPr>
            <w:r w:rsidRPr="00DA3743">
              <w:lastRenderedPageBreak/>
              <w:t>4</w:t>
            </w:r>
            <w:r w:rsidR="006E4115" w:rsidRPr="00DA3743">
              <w:t xml:space="preserve"> </w:t>
            </w:r>
            <w:r w:rsidRPr="00DA3743">
              <w:t>Kif tinjetta WEZENLA</w:t>
            </w:r>
          </w:p>
        </w:tc>
      </w:tr>
      <w:tr w:rsidR="004E774D" w:rsidRPr="00DA3743" w14:paraId="4E4614B1" w14:textId="77777777" w:rsidTr="0004540F">
        <w:tblPrEx>
          <w:shd w:val="clear" w:color="auto" w:fill="auto"/>
        </w:tblPrEx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75E3240" w14:textId="2AAF4ACA" w:rsidR="004E774D" w:rsidRPr="00DA3743" w:rsidRDefault="004E774D" w:rsidP="006902F7">
            <w:pPr>
              <w:pStyle w:val="Stylebold"/>
              <w:keepNext/>
            </w:pPr>
            <w:r w:rsidRPr="00DA3743">
              <w:t>4a</w:t>
            </w:r>
            <w:r w:rsidR="006E4115" w:rsidRPr="00DA3743">
              <w:t xml:space="preserve"> </w:t>
            </w:r>
          </w:p>
        </w:tc>
        <w:tc>
          <w:tcPr>
            <w:tcW w:w="4646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2A90855F" w14:textId="77777777" w:rsidR="004E774D" w:rsidRPr="00DA3743" w:rsidRDefault="004E774D" w:rsidP="006902F7">
            <w:pPr>
              <w:pStyle w:val="Stylebold"/>
              <w:keepNext/>
            </w:pPr>
            <w:r w:rsidRPr="00DA3743">
              <w:t>Iġbed l-għatu tal-labra dritt ’il barra waqt li żżomm il-parti prinċipali tas-siringa.</w:t>
            </w:r>
          </w:p>
          <w:p w14:paraId="23BABF35" w14:textId="04072047" w:rsidR="004E774D" w:rsidRPr="00DA3743" w:rsidRDefault="00DE6F77" w:rsidP="006902F7">
            <w:pPr>
              <w:pStyle w:val="Stylebold"/>
              <w:keepNext/>
            </w:pPr>
            <w:r>
              <mc:AlternateContent>
                <mc:Choice Requires="wps">
                  <w:drawing>
                    <wp:anchor distT="45720" distB="45720" distL="114300" distR="114300" simplePos="0" relativeHeight="251655168" behindDoc="0" locked="0" layoutInCell="1" allowOverlap="1" wp14:anchorId="23C9196B" wp14:editId="7789FEF6">
                      <wp:simplePos x="0" y="0"/>
                      <wp:positionH relativeFrom="column">
                        <wp:posOffset>-34290</wp:posOffset>
                      </wp:positionH>
                      <wp:positionV relativeFrom="paragraph">
                        <wp:posOffset>206375</wp:posOffset>
                      </wp:positionV>
                      <wp:extent cx="5214620" cy="431800"/>
                      <wp:effectExtent l="0" t="0" r="5080" b="6350"/>
                      <wp:wrapSquare wrapText="bothSides"/>
                      <wp:docPr id="563611362" name="Text Box 20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5214620" cy="43180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19050">
                                <a:solidFill>
                                  <a:srgbClr val="FF0000"/>
                                </a:solidFill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BEB107F" w14:textId="2A438A5F" w:rsidR="00401CE4" w:rsidRPr="000C4892" w:rsidRDefault="00401CE4" w:rsidP="004E774D">
                                  <w:r w:rsidRPr="000C4892">
                                    <w:rPr>
                                      <w:b/>
                                      <w:bCs/>
                                    </w:rPr>
                                    <w:t>Importanti:</w:t>
                                  </w:r>
                                  <w:r w:rsidRPr="000C4892">
                                    <w:t xml:space="preserve"> Neħħi l-għatu tal-labra biss meta tkun tista’ tinjetta mill-ewwel (fi żmien 5 minuti) għax inkella l-mediċina tista’ tinxef.</w:t>
                                  </w:r>
                                </w:p>
                              </w:txbxContent>
                            </wps:txbx>
                            <wps:bodyPr rot="0" vert="horz" wrap="square" lIns="91440" tIns="45720" rIns="91440" bIns="45720" anchor="t" anchorCtr="0">
                              <a:sp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20000</wp14:pctHeight>
                      </wp14:sizeRelV>
                    </wp:anchor>
                  </w:drawing>
                </mc:Choice>
                <mc:Fallback>
                  <w:pict>
                    <v:shape w14:anchorId="23C9196B" id="Text Box 20" o:spid="_x0000_s1028" type="#_x0000_t202" style="position:absolute;margin-left:-2.7pt;margin-top:16.25pt;width:410.6pt;height:34pt;z-index:251655168;visibility:visible;mso-wrap-style:square;mso-width-percent:0;mso-height-percent:20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20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q3wLNFgIAACcEAAAOAAAAZHJzL2Uyb0RvYy54bWysk99u0zAUxu+ReAfL9zRpaccWNZ1GRxHS&#10;+CMNHsBxnMbC8THHbpPx9Bw7WVcNxAUiF5adY38+3+8cr6+HzrCjQq/Blnw+yzlTVkKt7b7k377u&#10;Xl1y5oOwtTBgVckflOfXm5cv1r0r1AJaMLVCRiLWF70reRuCK7LMy1Z1ws/AKUvBBrATgZa4z2oU&#10;Pal3Jlvk+UXWA9YOQSrv6e/tGOSbpN80SobPTeNVYKbklFtII6aximO2WYtij8K1Wk5piH/IohPa&#10;0qUnqVsRBDug/k2q0xLBQxNmEroMmkZLlTyQm3n+zM19K5xKXgiOdydM/v/Jyk/He/cFWRjewkAF&#10;TCa8uwP53TML21bYvbpBhL5VoqaL5xFZ1jtfTEcjal/4KFL1H6GmIotDgCQ0NNhFKuSTkToV4OEE&#10;XQ2BSfq5WsyXFwsKSYotX88v81SVTBSPpx368F5Bx+Kk5EhFTerieOdDzEYUj1viZR6MrnfamLTA&#10;fbU1yI6CGmCXvmTg2TZjWU/ervJVPhL4i0ZO3580Oh2olY3uSk4epk2iiNze2To1WhDajHPK2dgJ&#10;ZGQ3UgxDNTBdl3wRL4hcK6gfiCzC2Ln00mjSAv7krKeuLbn/cRCoODMfLFXnar5cxjZPi+XqTeSK&#10;55HqPCKsJKmSB87G6Takp5HAuRuq4k4nwE+ZTClTNybu08uJ7X6+True3vfmFwAAAP//AwBQSwME&#10;FAAGAAgAAAAhAN+m8h/eAAAACQEAAA8AAABkcnMvZG93bnJldi54bWxMj8tuwjAQRfeV+AdrkLoD&#10;G0oQSuOgqhKq1F0Dgu1gmySqH2lskvTvO121y9E9unNusZ+cZYPpYxu8hNVSADNeBd36WsLpeFjs&#10;gMWEXqMN3kj4NhH25eyhwFyH0X+YoUo1oxIfc5TQpNTlnEfVGIdxGTrjKbuF3mGis6+57nGkcmf5&#10;Wogtd9h6+tBgZ14boz6ru5Nw2OKtu7xtrBreqy91Po/t5VhL+TifXp6BJTOlPxh+9UkdSnK6hrvX&#10;kVkJi2xDpISndQaM8t0qoylXAoXIgJcF/7+g/AEAAP//AwBQSwECLQAUAAYACAAAACEAtoM4kv4A&#10;AADhAQAAEwAAAAAAAAAAAAAAAAAAAAAAW0NvbnRlbnRfVHlwZXNdLnhtbFBLAQItABQABgAIAAAA&#10;IQA4/SH/1gAAAJQBAAALAAAAAAAAAAAAAAAAAC8BAABfcmVscy8ucmVsc1BLAQItABQABgAIAAAA&#10;IQCq3wLNFgIAACcEAAAOAAAAAAAAAAAAAAAAAC4CAABkcnMvZTJvRG9jLnhtbFBLAQItABQABgAI&#10;AAAAIQDfpvIf3gAAAAkBAAAPAAAAAAAAAAAAAAAAAHAEAABkcnMvZG93bnJldi54bWxQSwUGAAAA&#10;AAQABADzAAAAewUAAAAA&#10;" strokecolor="red" strokeweight="1.5pt">
                      <v:textbox style="mso-fit-shape-to-text:t">
                        <w:txbxContent>
                          <w:p w14:paraId="6BEB107F" w14:textId="2A438A5F" w:rsidR="00401CE4" w:rsidRPr="000C4892" w:rsidRDefault="00401CE4" w:rsidP="004E774D">
                            <w:r w:rsidRPr="000C4892">
                              <w:rPr>
                                <w:b/>
                                <w:bCs/>
                              </w:rPr>
                              <w:t>Importanti:</w:t>
                            </w:r>
                            <w:r w:rsidRPr="000C4892">
                              <w:t xml:space="preserve"> Neħħi l-għatu tal-labra biss meta tkun tista’ tinjetta mill-ewwel (fi żmien 5 minuti) għax inkella l-mediċina tista’ tinxef.</w:t>
                            </w:r>
                          </w:p>
                        </w:txbxContent>
                      </v:textbox>
                      <w10:wrap type="square"/>
                    </v:shape>
                  </w:pict>
                </mc:Fallback>
              </mc:AlternateContent>
            </w:r>
          </w:p>
        </w:tc>
      </w:tr>
      <w:tr w:rsidR="004E774D" w:rsidRPr="00DA3743" w14:paraId="6FA03CC8" w14:textId="77777777" w:rsidTr="0004540F">
        <w:tblPrEx>
          <w:shd w:val="clear" w:color="auto" w:fill="auto"/>
        </w:tblPrEx>
        <w:trPr>
          <w:cantSplit/>
          <w:trHeight w:val="57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194AC3B" w14:textId="63A6A6CD" w:rsidR="004E774D" w:rsidRPr="00DA3743" w:rsidRDefault="00DE6F77" w:rsidP="006902F7">
            <w:pPr>
              <w:pStyle w:val="ListParagraph"/>
              <w:keepNext/>
              <w:ind w:left="567"/>
              <w:jc w:val="center"/>
              <w:rPr>
                <w:b/>
                <w:bCs/>
                <w:lang w:val="mt-MT"/>
              </w:rPr>
            </w:pPr>
            <w:r>
              <w:rPr>
                <w:lang w:val="en-US" w:eastAsia="zh-CN"/>
              </w:rPr>
              <w:drawing>
                <wp:inline distT="0" distB="0" distL="0" distR="0" wp14:anchorId="792EB3BF" wp14:editId="4B7F09C5">
                  <wp:extent cx="2098040" cy="1282065"/>
                  <wp:effectExtent l="0" t="0" r="0" b="0"/>
                  <wp:docPr id="19" name="Picture 1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3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8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098040" cy="128206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4E774D" w:rsidRPr="00DA3743" w14:paraId="47A35BAB" w14:textId="77777777" w:rsidTr="0004540F">
        <w:tblPrEx>
          <w:shd w:val="clear" w:color="auto" w:fill="auto"/>
        </w:tblPrEx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148AD7A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0C342606" w14:textId="77777777" w:rsidR="004E774D" w:rsidRPr="00DA3743" w:rsidRDefault="004E774D" w:rsidP="006902F7">
            <w:pPr>
              <w:keepNext/>
              <w:tabs>
                <w:tab w:val="left" w:pos="1134"/>
              </w:tabs>
              <w:rPr>
                <w:b/>
                <w:bCs/>
              </w:rPr>
            </w:pPr>
            <w:r w:rsidRPr="00DA3743">
              <w:rPr>
                <w:b/>
              </w:rPr>
              <w:t>Tilwix</w:t>
            </w:r>
            <w:r w:rsidRPr="00DA3743">
              <w:t xml:space="preserve"> u tgħawwiġx l-għatu tal-labra.</w:t>
            </w:r>
          </w:p>
        </w:tc>
      </w:tr>
      <w:tr w:rsidR="004E774D" w:rsidRPr="00DA3743" w14:paraId="251F6171" w14:textId="77777777" w:rsidTr="0004540F">
        <w:tblPrEx>
          <w:shd w:val="clear" w:color="auto" w:fill="auto"/>
        </w:tblPrEx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1007E65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6AFDC946" w14:textId="77777777" w:rsidR="004E774D" w:rsidRPr="00DA3743" w:rsidRDefault="004E774D" w:rsidP="006902F7">
            <w:pPr>
              <w:keepNext/>
              <w:tabs>
                <w:tab w:val="left" w:pos="1134"/>
              </w:tabs>
            </w:pPr>
            <w:r w:rsidRPr="00DA3743">
              <w:rPr>
                <w:b/>
              </w:rPr>
              <w:t>Qatt ma għandek</w:t>
            </w:r>
            <w:r w:rsidRPr="00DA3743">
              <w:t xml:space="preserve"> tqiegħed lura l-għatu tal-labra. Dan jista’ jagħmel ħsara lil-labra.</w:t>
            </w:r>
          </w:p>
        </w:tc>
      </w:tr>
      <w:tr w:rsidR="004E774D" w:rsidRPr="00DA3743" w14:paraId="3C508EF0" w14:textId="77777777" w:rsidTr="0004540F">
        <w:tblPrEx>
          <w:shd w:val="clear" w:color="auto" w:fill="auto"/>
        </w:tblPrEx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FE9EBD1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0C087A82" w14:textId="77777777" w:rsidR="004E774D" w:rsidRPr="00DA3743" w:rsidRDefault="004E774D" w:rsidP="006902F7">
            <w:pPr>
              <w:keepNext/>
              <w:tabs>
                <w:tab w:val="left" w:pos="1134"/>
              </w:tabs>
            </w:pPr>
            <w:r w:rsidRPr="00DA3743">
              <w:rPr>
                <w:b/>
              </w:rPr>
              <w:t>Tħalli</w:t>
            </w:r>
            <w:r w:rsidRPr="00DA3743">
              <w:t xml:space="preserve"> xejn imiss mal-labra ladarba jitneħħa l-għatu tal-labra.</w:t>
            </w:r>
          </w:p>
        </w:tc>
      </w:tr>
      <w:tr w:rsidR="004E774D" w:rsidRPr="00DA3743" w14:paraId="5F4BE5B7" w14:textId="77777777" w:rsidTr="0004540F">
        <w:tblPrEx>
          <w:shd w:val="clear" w:color="auto" w:fill="auto"/>
        </w:tblPrEx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988727D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029D156F" w14:textId="77777777" w:rsidR="004E774D" w:rsidRPr="00DA3743" w:rsidRDefault="004E774D" w:rsidP="006902F7">
            <w:pPr>
              <w:keepNext/>
              <w:tabs>
                <w:tab w:val="left" w:pos="1134"/>
              </w:tabs>
            </w:pPr>
            <w:r w:rsidRPr="00DA3743">
              <w:rPr>
                <w:b/>
              </w:rPr>
              <w:t>Tpoġġix</w:t>
            </w:r>
            <w:r w:rsidRPr="00DA3743">
              <w:t xml:space="preserve"> is-siringa mimlija għal-lest mingħajr għatu fuq xi wiċċ ladarba jitneħħa l-għatu tal-labra.</w:t>
            </w:r>
          </w:p>
        </w:tc>
      </w:tr>
      <w:tr w:rsidR="004E774D" w:rsidRPr="00DA3743" w14:paraId="25EB3FAC" w14:textId="77777777" w:rsidTr="0004540F">
        <w:tblPrEx>
          <w:shd w:val="clear" w:color="auto" w:fill="auto"/>
        </w:tblPrEx>
        <w:trPr>
          <w:cantSplit/>
          <w:trHeight w:val="55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DB885A1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2AEB74C4" w14:textId="3F28BB29" w:rsidR="004E774D" w:rsidRPr="00DA3743" w:rsidRDefault="004E774D" w:rsidP="006902F7">
            <w:pPr>
              <w:keepNext/>
              <w:tabs>
                <w:tab w:val="left" w:pos="1134"/>
              </w:tabs>
            </w:pPr>
            <w:r w:rsidRPr="00DA3743">
              <w:rPr>
                <w:b/>
              </w:rPr>
              <w:t>Tippruvax</w:t>
            </w:r>
            <w:r w:rsidRPr="00DA3743">
              <w:t xml:space="preserve"> timbotta bżieżaq tal-arja ’l barra. Huwa normali li tara bżieżaq tal-arja.</w:t>
            </w:r>
          </w:p>
        </w:tc>
      </w:tr>
      <w:tr w:rsidR="004E774D" w:rsidRPr="00DA3743" w14:paraId="1BACD555" w14:textId="77777777" w:rsidTr="0004540F">
        <w:tblPrEx>
          <w:shd w:val="clear" w:color="auto" w:fill="auto"/>
        </w:tblPrEx>
        <w:trPr>
          <w:cantSplit/>
          <w:trHeight w:val="55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CF6735D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25B4945F" w14:textId="77777777" w:rsidR="004E774D" w:rsidRPr="00DA3743" w:rsidRDefault="004E774D" w:rsidP="006902F7">
            <w:pPr>
              <w:keepNext/>
              <w:tabs>
                <w:tab w:val="left" w:pos="1134"/>
              </w:tabs>
            </w:pPr>
            <w:r w:rsidRPr="00DA3743">
              <w:t>Qatra mediċina hija normali.</w:t>
            </w:r>
          </w:p>
        </w:tc>
      </w:tr>
    </w:tbl>
    <w:p w14:paraId="5080E908" w14:textId="1970CA3C" w:rsidR="004E774D" w:rsidRPr="00DA3743" w:rsidRDefault="004E774D" w:rsidP="006902F7">
      <w:pPr>
        <w:tabs>
          <w:tab w:val="left" w:pos="1134"/>
        </w:tabs>
      </w:pPr>
    </w:p>
    <w:tbl>
      <w:tblPr>
        <w:tblW w:w="4937" w:type="pct"/>
        <w:tblInd w:w="71" w:type="dxa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634"/>
        <w:gridCol w:w="8326"/>
      </w:tblGrid>
      <w:tr w:rsidR="004E774D" w:rsidRPr="00DA3743" w14:paraId="70746A86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C78B8DC" w14:textId="7AE02D9E" w:rsidR="004E774D" w:rsidRPr="00DA3743" w:rsidRDefault="004E774D" w:rsidP="006902F7">
            <w:pPr>
              <w:pStyle w:val="Stylebold"/>
              <w:keepNext/>
            </w:pPr>
            <w:r w:rsidRPr="00DA3743">
              <w:t>4b</w:t>
            </w:r>
            <w:r w:rsidR="006E4115" w:rsidRPr="00DA3743">
              <w:t xml:space="preserve"> </w:t>
            </w:r>
          </w:p>
        </w:tc>
        <w:tc>
          <w:tcPr>
            <w:tcW w:w="4646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E58D1C6" w14:textId="77777777" w:rsidR="004E774D" w:rsidRPr="00DA3743" w:rsidRDefault="004E774D" w:rsidP="006902F7">
            <w:pPr>
              <w:pStyle w:val="Stylebold"/>
              <w:keepNext/>
            </w:pPr>
            <w:r w:rsidRPr="00DA3743">
              <w:t>Oqros il-ġilda madwar il-post tal-injezzjoni qabel l-injezzjoni.</w:t>
            </w:r>
          </w:p>
        </w:tc>
      </w:tr>
      <w:tr w:rsidR="004E774D" w:rsidRPr="00DA3743" w14:paraId="31B79A94" w14:textId="77777777" w:rsidTr="0004540F">
        <w:trPr>
          <w:cantSplit/>
          <w:trHeight w:val="57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D278F77" w14:textId="77777777" w:rsidR="004E774D" w:rsidRPr="00DA3743" w:rsidRDefault="004E774D" w:rsidP="006902F7">
            <w:pPr>
              <w:pStyle w:val="Stylebold"/>
              <w:keepNext/>
              <w:ind w:left="1418"/>
            </w:pPr>
            <w:r w:rsidRPr="00DA3743">
              <w:t>OQROS</w:t>
            </w:r>
          </w:p>
        </w:tc>
      </w:tr>
      <w:tr w:rsidR="004E774D" w:rsidRPr="00DA3743" w14:paraId="2396B9F1" w14:textId="77777777" w:rsidTr="0004540F">
        <w:trPr>
          <w:cantSplit/>
          <w:trHeight w:val="57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BB1EB24" w14:textId="1801E6B3" w:rsidR="004E774D" w:rsidRPr="00DA3743" w:rsidRDefault="00DE6F77" w:rsidP="006902F7">
            <w:pPr>
              <w:keepNext/>
              <w:tabs>
                <w:tab w:val="left" w:pos="1134"/>
              </w:tabs>
              <w:rPr>
                <w:b/>
                <w:bCs/>
              </w:rPr>
            </w:pPr>
            <w:r>
              <w:rPr>
                <w:lang w:val="en-US" w:eastAsia="zh-CN"/>
              </w:rPr>
              <w:drawing>
                <wp:inline distT="0" distB="0" distL="0" distR="0" wp14:anchorId="4685EC62" wp14:editId="30751DB8">
                  <wp:extent cx="3200400" cy="1191895"/>
                  <wp:effectExtent l="0" t="0" r="0" b="0"/>
                  <wp:docPr id="20" name="Picture 1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4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3200400" cy="11918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4E774D" w:rsidRPr="00DA3743" w14:paraId="1FF27EEB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86821BF" w14:textId="370EBC7A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7DE39C5C" w14:textId="5A7715C1" w:rsidR="004E774D" w:rsidRPr="00DA3743" w:rsidRDefault="004E774D" w:rsidP="006902F7">
            <w:pPr>
              <w:keepNext/>
              <w:tabs>
                <w:tab w:val="left" w:pos="1134"/>
              </w:tabs>
              <w:rPr>
                <w:b/>
                <w:bCs/>
              </w:rPr>
            </w:pPr>
            <w:r w:rsidRPr="00DA3743">
              <w:t>Oqros il-ġilda bejn is-saba</w:t>
            </w:r>
            <w:r w:rsidR="007D5FB0" w:rsidRPr="00DA3743">
              <w:t>’</w:t>
            </w:r>
            <w:r w:rsidRPr="00DA3743">
              <w:t xml:space="preserve"> l-kbir u l-werrej biex toħloq ħotba għall-injezzjoni.</w:t>
            </w:r>
          </w:p>
        </w:tc>
      </w:tr>
      <w:tr w:rsidR="004E774D" w:rsidRPr="00DA3743" w14:paraId="5BEBCAC2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4FBBCD6" w14:textId="55F4A191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388831D0" w14:textId="459FAAE0" w:rsidR="004E774D" w:rsidRPr="00DA3743" w:rsidRDefault="00DE6F77" w:rsidP="006902F7">
            <w:pPr>
              <w:keepNext/>
              <w:tabs>
                <w:tab w:val="left" w:pos="1134"/>
              </w:tabs>
            </w:pPr>
            <w:r>
              <mc:AlternateContent>
                <mc:Choice Requires="wps">
                  <w:drawing>
                    <wp:anchor distT="45720" distB="45720" distL="114300" distR="114300" simplePos="0" relativeHeight="251656192" behindDoc="0" locked="0" layoutInCell="1" allowOverlap="1" wp14:anchorId="301B3191" wp14:editId="710E1DF1">
                      <wp:simplePos x="0" y="0"/>
                      <wp:positionH relativeFrom="column">
                        <wp:posOffset>1905</wp:posOffset>
                      </wp:positionH>
                      <wp:positionV relativeFrom="paragraph">
                        <wp:posOffset>303530</wp:posOffset>
                      </wp:positionV>
                      <wp:extent cx="5243195" cy="274320"/>
                      <wp:effectExtent l="0" t="0" r="0" b="0"/>
                      <wp:wrapSquare wrapText="bothSides"/>
                      <wp:docPr id="1702414561" name="Text Box 19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5243195" cy="27432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19050">
                                <a:solidFill>
                                  <a:srgbClr val="FF0000"/>
                                </a:solidFill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AFDAC9E" w14:textId="0BB07863" w:rsidR="00401CE4" w:rsidRPr="009E3512" w:rsidRDefault="00401CE4" w:rsidP="00036ECD">
                                  <w:pPr>
                                    <w:pStyle w:val="BULLETED"/>
                                    <w:numPr>
                                      <w:ilvl w:val="0"/>
                                      <w:numId w:val="0"/>
                                    </w:numPr>
                                    <w:spacing w:before="0" w:line="240" w:lineRule="auto"/>
                                    <w:rPr>
                                      <w:sz w:val="22"/>
                                      <w:szCs w:val="22"/>
                                      <w:lang w:val="mt-MT"/>
                                    </w:rPr>
                                  </w:pPr>
                                  <w:r w:rsidRPr="009E3512">
                                    <w:rPr>
                                      <w:b/>
                                      <w:bCs/>
                                      <w:sz w:val="22"/>
                                      <w:szCs w:val="22"/>
                                      <w:lang w:val="mt-MT"/>
                                    </w:rPr>
                                    <w:t>Importanti</w:t>
                                  </w:r>
                                  <w:r w:rsidRPr="009E3512">
                                    <w:rPr>
                                      <w:b/>
                                      <w:bCs/>
                                      <w:lang w:val="mt-MT"/>
                                    </w:rPr>
                                    <w:t>:</w:t>
                                  </w:r>
                                  <w:r w:rsidRPr="009E3512">
                                    <w:rPr>
                                      <w:lang w:val="mt-MT"/>
                                    </w:rPr>
                                    <w:t xml:space="preserve"> </w:t>
                                  </w:r>
                                  <w:r w:rsidRPr="009E3512">
                                    <w:rPr>
                                      <w:sz w:val="22"/>
                                      <w:szCs w:val="22"/>
                                      <w:lang w:val="mt-MT"/>
                                    </w:rPr>
                                    <w:t>Kompli oqros il-ġilda sakemm l-injezzjoni tkun lesta.</w:t>
                                  </w:r>
                                </w:p>
                                <w:p w14:paraId="50D40A5B" w14:textId="77777777" w:rsidR="00401CE4" w:rsidRPr="000C4892" w:rsidRDefault="00401CE4" w:rsidP="00036ECD"/>
                              </w:txbxContent>
                            </wps:txbx>
                            <wps:bodyPr rot="0" vert="horz" wrap="square" lIns="91440" tIns="45720" rIns="91440" bIns="4572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01B3191" id="Text Box 19" o:spid="_x0000_s1029" type="#_x0000_t202" style="position:absolute;margin-left:.15pt;margin-top:23.9pt;width:412.85pt;height:21.6pt;z-index:25165619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XPff7FwIAACcEAAAOAAAAZHJzL2Uyb0RvYy54bWysk9uO2yAQhu8r9R0Q942dU3djxVlts01V&#10;aXuQtn0AjHGMCgwFEjt9+h2wNxttq15U9QUCD/zMfPOzvum1IkfhvART0ukkp0QYDrU0+5J+/7Z7&#10;c02JD8zUTIERJT0JT282r1+tO1uIGbSgauEIihhfdLakbQi2yDLPW6GZn4AVBoMNOM0CLt0+qx3r&#10;UF2rbJbnb7MOXG0dcOE9/r0bgnST9JtG8PClabwIRJUUcwtpdGms4pht1qzYO2Zbycc02D9koZk0&#10;eOlZ6o4FRg5O/ialJXfgoQkTDjqDppFcpBqwmmn+opqHllmRakE43p4x+f8nyz8fH+xXR0L/Dnps&#10;YCrC23vgPzwxsG2Z2Ytb56BrBavx4mlElnXWF+PRiNoXPopU3SeoscnsECAJ9Y3TkQrWSVAdG3A6&#10;Qxd9IBx/LmeL+XS1pIRjbHa1mM9SVzJWPJ22zocPAjSJk5I6bGpSZ8d7H2I2rHjaEi/zoGS9k0ql&#10;hdtXW+XIkaEBdulLBbzYpgzpsLZVvswHAn/RyPH7k4aWAa2spC7pddwzmitye2/qZLTApBrmmLMy&#10;I8jIbqAY+qonsi7pPF4QuVZQn5Csg8G5+NJw0oL7RUmHri2p/3lgTlCiPhrszmq6WESbp8VieYUs&#10;ibuMVJcRZjhKlTRQMky3IT2NCM7ALXaxkQnwcyZjyujGxH18OdHul+u06/l9bx4BAAD//wMAUEsD&#10;BBQABgAIAAAAIQCbPflJ3AAAAAYBAAAPAAAAZHJzL2Rvd25yZXYueG1sTI/NTsMwEITvSLyDtUjc&#10;qNOCShqyqSqgBy5FtHB34iUJ+Cey3Tb06dme4Dia0cw35XK0RhwoxN47hOkkA0Gu8bp3LcL7bn2T&#10;g4hJOa2Md4TwQxGW1eVFqQrtj+6NDtvUCi5xsVAIXUpDIWVsOrIqTvxAjr1PH6xKLEMrdVBHLrdG&#10;zrJsLq3qHS90aqDHjprv7d4iPDX14sucvA2vL5t8s3pe5zv5gXh9Na4eQCQa018YzviMDhUz1X7v&#10;dBQG4ZZzCHf3zM9uPpvzsxphMc1AVqX8j1/9AgAA//8DAFBLAQItABQABgAIAAAAIQC2gziS/gAA&#10;AOEBAAATAAAAAAAAAAAAAAAAAAAAAABbQ29udGVudF9UeXBlc10ueG1sUEsBAi0AFAAGAAgAAAAh&#10;ADj9If/WAAAAlAEAAAsAAAAAAAAAAAAAAAAALwEAAF9yZWxzLy5yZWxzUEsBAi0AFAAGAAgAAAAh&#10;AFc99/sXAgAAJwQAAA4AAAAAAAAAAAAAAAAALgIAAGRycy9lMm9Eb2MueG1sUEsBAi0AFAAGAAgA&#10;AAAhAJs9+UncAAAABgEAAA8AAAAAAAAAAAAAAAAAcQQAAGRycy9kb3ducmV2LnhtbFBLBQYAAAAA&#10;BAAEAPMAAAB6BQAAAAA=&#10;" strokecolor="red" strokeweight="1.5pt">
                      <v:textbox>
                        <w:txbxContent>
                          <w:p w14:paraId="5AFDAC9E" w14:textId="0BB07863" w:rsidR="00401CE4" w:rsidRPr="009E3512" w:rsidRDefault="00401CE4" w:rsidP="00036ECD">
                            <w:pPr>
                              <w:pStyle w:val="BULLETED"/>
                              <w:numPr>
                                <w:ilvl w:val="0"/>
                                <w:numId w:val="0"/>
                              </w:numPr>
                              <w:spacing w:before="0" w:line="240" w:lineRule="auto"/>
                              <w:rPr>
                                <w:sz w:val="22"/>
                                <w:szCs w:val="22"/>
                                <w:lang w:val="mt-MT"/>
                              </w:rPr>
                            </w:pPr>
                            <w:r w:rsidRPr="009E3512">
                              <w:rPr>
                                <w:b/>
                                <w:bCs/>
                                <w:sz w:val="22"/>
                                <w:szCs w:val="22"/>
                                <w:lang w:val="mt-MT"/>
                              </w:rPr>
                              <w:t>Importanti</w:t>
                            </w:r>
                            <w:r w:rsidRPr="009E3512">
                              <w:rPr>
                                <w:b/>
                                <w:bCs/>
                                <w:lang w:val="mt-MT"/>
                              </w:rPr>
                              <w:t>:</w:t>
                            </w:r>
                            <w:r w:rsidRPr="009E3512">
                              <w:rPr>
                                <w:lang w:val="mt-MT"/>
                              </w:rPr>
                              <w:t xml:space="preserve"> </w:t>
                            </w:r>
                            <w:r w:rsidRPr="009E3512">
                              <w:rPr>
                                <w:sz w:val="22"/>
                                <w:szCs w:val="22"/>
                                <w:lang w:val="mt-MT"/>
                              </w:rPr>
                              <w:t>Kompli oqros il-ġilda sakemm l-injezzjoni tkun lesta.</w:t>
                            </w:r>
                          </w:p>
                          <w:p w14:paraId="50D40A5B" w14:textId="77777777" w:rsidR="00401CE4" w:rsidRPr="000C4892" w:rsidRDefault="00401CE4" w:rsidP="00036ECD"/>
                        </w:txbxContent>
                      </v:textbox>
                      <w10:wrap type="square"/>
                    </v:shape>
                  </w:pict>
                </mc:Fallback>
              </mc:AlternateContent>
            </w:r>
            <w:r w:rsidR="004E774D" w:rsidRPr="00DA3743">
              <w:t>Jekk ikun possibbli, il-ħotba għandha tkun ta’ wisa’ ta’ madwar 5 cm.</w:t>
            </w:r>
          </w:p>
        </w:tc>
      </w:tr>
    </w:tbl>
    <w:p w14:paraId="4BFAB5F0" w14:textId="77777777" w:rsidR="00036ECD" w:rsidRPr="00DA3743" w:rsidRDefault="00036ECD" w:rsidP="006902F7">
      <w:pPr>
        <w:tabs>
          <w:tab w:val="left" w:pos="1134"/>
        </w:tabs>
      </w:pPr>
    </w:p>
    <w:tbl>
      <w:tblPr>
        <w:tblW w:w="4937" w:type="pct"/>
        <w:tblInd w:w="71" w:type="dxa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634"/>
        <w:gridCol w:w="8326"/>
      </w:tblGrid>
      <w:tr w:rsidR="004E774D" w:rsidRPr="00DA3743" w14:paraId="11CF9606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2A1D99E6" w14:textId="4917139B" w:rsidR="004E774D" w:rsidRPr="00DA3743" w:rsidRDefault="004E774D" w:rsidP="006902F7">
            <w:pPr>
              <w:pStyle w:val="Stylebold"/>
              <w:keepNext/>
            </w:pPr>
            <w:r w:rsidRPr="00DA3743">
              <w:t>4c</w:t>
            </w:r>
            <w:r w:rsidR="006E4115" w:rsidRPr="00DA3743">
              <w:t xml:space="preserve"> </w:t>
            </w:r>
          </w:p>
        </w:tc>
        <w:tc>
          <w:tcPr>
            <w:tcW w:w="4646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CA5DB01" w14:textId="77777777" w:rsidR="004E774D" w:rsidRPr="00DA3743" w:rsidRDefault="004E774D" w:rsidP="006902F7">
            <w:pPr>
              <w:pStyle w:val="Stylebold"/>
              <w:keepNext/>
            </w:pPr>
            <w:r w:rsidRPr="00DA3743">
              <w:t>Daħħal il-labra ġol-ġilda maqrusa.</w:t>
            </w:r>
          </w:p>
        </w:tc>
      </w:tr>
      <w:tr w:rsidR="004E774D" w:rsidRPr="00DA3743" w14:paraId="1D5904C1" w14:textId="77777777" w:rsidTr="0004540F">
        <w:trPr>
          <w:cantSplit/>
          <w:trHeight w:val="57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3BB23CB" w14:textId="77777777" w:rsidR="004E774D" w:rsidRPr="00DA3743" w:rsidRDefault="004E774D" w:rsidP="006902F7">
            <w:pPr>
              <w:pStyle w:val="Stylebold"/>
              <w:keepNext/>
              <w:ind w:left="1701"/>
            </w:pPr>
            <w:r w:rsidRPr="00DA3743">
              <w:t>DAĦĦAL</w:t>
            </w:r>
          </w:p>
        </w:tc>
      </w:tr>
      <w:tr w:rsidR="004E774D" w:rsidRPr="00DA3743" w14:paraId="6912B2BA" w14:textId="77777777" w:rsidTr="0004540F">
        <w:trPr>
          <w:cantSplit/>
          <w:trHeight w:val="57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B182A10" w14:textId="0E4F9C15" w:rsidR="004E774D" w:rsidRPr="00DA3743" w:rsidRDefault="00DE6F77" w:rsidP="006902F7">
            <w:pPr>
              <w:keepNext/>
              <w:tabs>
                <w:tab w:val="left" w:pos="1134"/>
              </w:tabs>
              <w:ind w:left="720"/>
              <w:rPr>
                <w:b/>
                <w:bCs/>
              </w:rPr>
            </w:pPr>
            <w:r>
              <w:rPr>
                <w:lang w:val="en-US" w:eastAsia="zh-CN"/>
              </w:rPr>
              <w:drawing>
                <wp:inline distT="0" distB="0" distL="0" distR="0" wp14:anchorId="10563C39" wp14:editId="77979C2F">
                  <wp:extent cx="3200400" cy="1371600"/>
                  <wp:effectExtent l="0" t="0" r="0" b="0"/>
                  <wp:docPr id="21" name="Picture 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9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3200400" cy="13716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4E774D" w:rsidRPr="00DA3743" w14:paraId="56474474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D5F80C9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23DC521F" w14:textId="5A859691" w:rsidR="004E774D" w:rsidRPr="00DA3743" w:rsidRDefault="004E774D" w:rsidP="006902F7">
            <w:pPr>
              <w:keepNext/>
              <w:tabs>
                <w:tab w:val="left" w:pos="1134"/>
              </w:tabs>
              <w:rPr>
                <w:b/>
                <w:bCs/>
              </w:rPr>
            </w:pPr>
            <w:r w:rsidRPr="00DA3743">
              <w:t>Daħħal il-labra ġol-ġilda maqrusa f’angolu ta’ 45 grad.</w:t>
            </w:r>
          </w:p>
        </w:tc>
      </w:tr>
      <w:tr w:rsidR="004E774D" w:rsidRPr="00DA3743" w14:paraId="62A08C89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71A0424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0C1D7F12" w14:textId="77777777" w:rsidR="004E774D" w:rsidRPr="00DA3743" w:rsidRDefault="004E774D" w:rsidP="006902F7">
            <w:pPr>
              <w:keepNext/>
              <w:tabs>
                <w:tab w:val="left" w:pos="1134"/>
              </w:tabs>
            </w:pPr>
            <w:r w:rsidRPr="00DA3743">
              <w:rPr>
                <w:b/>
              </w:rPr>
              <w:t>Tpoġġix</w:t>
            </w:r>
            <w:r w:rsidRPr="00DA3743">
              <w:t xml:space="preserve"> subgħajk fuq il-lasta tal-planġer waqt li tkun qed iddaħħal il-labra, billi dan jista’ jirriżulta f’telf tal-mediċina.</w:t>
            </w:r>
          </w:p>
        </w:tc>
      </w:tr>
    </w:tbl>
    <w:p w14:paraId="443C4A0C" w14:textId="77777777" w:rsidR="004E774D" w:rsidRPr="00DA3743" w:rsidRDefault="004E774D" w:rsidP="006902F7">
      <w:pPr>
        <w:tabs>
          <w:tab w:val="left" w:pos="1134"/>
        </w:tabs>
      </w:pPr>
    </w:p>
    <w:tbl>
      <w:tblPr>
        <w:tblW w:w="4937" w:type="pct"/>
        <w:tblInd w:w="71" w:type="dxa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634"/>
        <w:gridCol w:w="8326"/>
      </w:tblGrid>
      <w:tr w:rsidR="004E774D" w:rsidRPr="00DA3743" w14:paraId="768C514E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7F185E0" w14:textId="239C8360" w:rsidR="004E774D" w:rsidRPr="00DA3743" w:rsidRDefault="004E774D" w:rsidP="006902F7">
            <w:pPr>
              <w:pStyle w:val="Stylebold"/>
              <w:keepNext/>
            </w:pPr>
            <w:r w:rsidRPr="00DA3743">
              <w:lastRenderedPageBreak/>
              <w:t>4d</w:t>
            </w:r>
            <w:r w:rsidR="006E4115" w:rsidRPr="00DA3743">
              <w:t xml:space="preserve"> </w:t>
            </w:r>
          </w:p>
        </w:tc>
        <w:tc>
          <w:tcPr>
            <w:tcW w:w="4646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7A9C235" w14:textId="27BAE581" w:rsidR="004E774D" w:rsidRPr="00DA3743" w:rsidRDefault="004E774D" w:rsidP="006902F7">
            <w:pPr>
              <w:pStyle w:val="Stylebold"/>
              <w:keepNext/>
            </w:pPr>
            <w:r w:rsidRPr="00DA3743">
              <w:t xml:space="preserve">Imbotta r-ras tal-planġer ’l isfel </w:t>
            </w:r>
            <w:r w:rsidR="00036ECD" w:rsidRPr="00DA3743">
              <w:t xml:space="preserve">bil-mod </w:t>
            </w:r>
            <w:r w:rsidRPr="00DA3743">
              <w:t>sakemm ikun kompletament bejn il-klipps għall-protezzjoni tal-labra.</w:t>
            </w:r>
          </w:p>
        </w:tc>
      </w:tr>
      <w:tr w:rsidR="004E774D" w:rsidRPr="00DA3743" w14:paraId="34B6F0F9" w14:textId="77777777" w:rsidTr="0004540F">
        <w:trPr>
          <w:cantSplit/>
          <w:trHeight w:val="57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0180651" w14:textId="77777777" w:rsidR="004E774D" w:rsidRPr="00DA3743" w:rsidRDefault="004E774D" w:rsidP="006902F7">
            <w:pPr>
              <w:pStyle w:val="Stylebold"/>
              <w:keepNext/>
              <w:ind w:left="1701"/>
            </w:pPr>
            <w:r w:rsidRPr="00DA3743">
              <w:t>INJETTA</w:t>
            </w:r>
          </w:p>
        </w:tc>
      </w:tr>
      <w:tr w:rsidR="004E774D" w:rsidRPr="00DA3743" w14:paraId="6E54F7F7" w14:textId="77777777" w:rsidTr="0004540F">
        <w:trPr>
          <w:cantSplit/>
          <w:trHeight w:val="57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94745FD" w14:textId="73833AB2" w:rsidR="004E774D" w:rsidRPr="00DA3743" w:rsidRDefault="00DE6F77" w:rsidP="006902F7">
            <w:pPr>
              <w:keepNext/>
              <w:tabs>
                <w:tab w:val="left" w:pos="1134"/>
              </w:tabs>
              <w:rPr>
                <w:b/>
                <w:bCs/>
              </w:rPr>
            </w:pPr>
            <w:r>
              <w:rPr>
                <w:lang w:val="en-US" w:eastAsia="zh-CN"/>
              </w:rPr>
              <w:drawing>
                <wp:inline distT="0" distB="0" distL="0" distR="0" wp14:anchorId="67A391A4" wp14:editId="5751ADBE">
                  <wp:extent cx="3200400" cy="1649095"/>
                  <wp:effectExtent l="0" t="0" r="0" b="0"/>
                  <wp:docPr id="22" name="Picture 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3200400" cy="16490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4E774D" w:rsidRPr="00DA3743" w14:paraId="2C66A2A7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CB99EA3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0807C03D" w14:textId="77777777" w:rsidR="004E774D" w:rsidRPr="00DA3743" w:rsidRDefault="004E774D" w:rsidP="006902F7">
            <w:pPr>
              <w:keepNext/>
            </w:pPr>
            <w:r w:rsidRPr="00DA3743">
              <w:rPr>
                <w:b/>
              </w:rPr>
              <w:t>Tiġbidx</w:t>
            </w:r>
            <w:r w:rsidRPr="00DA3743">
              <w:t xml:space="preserve"> il-lasta tal-planġer lura fl-ebda ħin.</w:t>
            </w:r>
          </w:p>
        </w:tc>
      </w:tr>
      <w:tr w:rsidR="004E774D" w:rsidRPr="00DA3743" w14:paraId="5ED09797" w14:textId="77777777" w:rsidTr="0004540F">
        <w:trPr>
          <w:cantSplit/>
          <w:trHeight w:val="57"/>
        </w:trPr>
        <w:tc>
          <w:tcPr>
            <w:tcW w:w="354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87AA6DF" w14:textId="77777777" w:rsidR="004E774D" w:rsidRPr="00DA3743" w:rsidRDefault="004E774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Mar>
              <w:left w:w="0" w:type="dxa"/>
            </w:tcMar>
          </w:tcPr>
          <w:p w14:paraId="1460C0C9" w14:textId="4E353B6A" w:rsidR="004E774D" w:rsidRPr="00DA3743" w:rsidRDefault="004E774D" w:rsidP="006902F7">
            <w:pPr>
              <w:keepNext/>
              <w:tabs>
                <w:tab w:val="left" w:pos="1134"/>
              </w:tabs>
            </w:pPr>
            <w:r w:rsidRPr="00DA3743">
              <w:rPr>
                <w:b/>
              </w:rPr>
              <w:t>Tneħħix</w:t>
            </w:r>
            <w:r w:rsidRPr="00DA3743">
              <w:t xml:space="preserve"> i</w:t>
            </w:r>
            <w:r w:rsidR="00036ECD" w:rsidRPr="00DA3743">
              <w:t>s-siringa mimlija għal-lest</w:t>
            </w:r>
            <w:r w:rsidRPr="00DA3743">
              <w:t xml:space="preserve"> sakemm tkun ingħatat il-mediċina kollha.</w:t>
            </w:r>
          </w:p>
        </w:tc>
      </w:tr>
    </w:tbl>
    <w:p w14:paraId="03545B05" w14:textId="77777777" w:rsidR="004E774D" w:rsidRPr="00DA3743" w:rsidRDefault="004E774D" w:rsidP="006902F7">
      <w:pPr>
        <w:tabs>
          <w:tab w:val="left" w:pos="1134"/>
        </w:tabs>
      </w:pPr>
    </w:p>
    <w:tbl>
      <w:tblPr>
        <w:tblW w:w="4945" w:type="pct"/>
        <w:tblInd w:w="57" w:type="dxa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14"/>
        <w:gridCol w:w="634"/>
        <w:gridCol w:w="52"/>
        <w:gridCol w:w="8260"/>
        <w:gridCol w:w="14"/>
      </w:tblGrid>
      <w:tr w:rsidR="004E774D" w:rsidRPr="00DA3743" w14:paraId="2DA64D7A" w14:textId="77777777" w:rsidTr="0004540F">
        <w:trPr>
          <w:gridBefore w:val="1"/>
          <w:wBefore w:w="8" w:type="pct"/>
          <w:cantSplit/>
          <w:trHeight w:val="57"/>
        </w:trPr>
        <w:tc>
          <w:tcPr>
            <w:tcW w:w="353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6347627" w14:textId="3741F84C" w:rsidR="004E774D" w:rsidRPr="00DA3743" w:rsidRDefault="004E774D" w:rsidP="006902F7">
            <w:pPr>
              <w:pStyle w:val="Stylebold"/>
              <w:keepNext/>
            </w:pPr>
            <w:r w:rsidRPr="00DA3743">
              <w:t>4e</w:t>
            </w:r>
            <w:r w:rsidR="006E4115" w:rsidRPr="00DA3743">
              <w:t xml:space="preserve"> </w:t>
            </w:r>
          </w:p>
        </w:tc>
        <w:tc>
          <w:tcPr>
            <w:tcW w:w="4639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5A59DDF" w14:textId="3781B1AE" w:rsidR="004E774D" w:rsidRPr="00DA3743" w:rsidRDefault="004E774D" w:rsidP="006902F7">
            <w:pPr>
              <w:pStyle w:val="Stylebold"/>
              <w:keepNext/>
            </w:pPr>
            <w:r w:rsidRPr="00DA3743">
              <w:t xml:space="preserve">Kompli </w:t>
            </w:r>
            <w:r w:rsidR="00036ECD" w:rsidRPr="00DA3743">
              <w:t>a</w:t>
            </w:r>
            <w:r w:rsidRPr="00DA3743">
              <w:t>għmel pressjoni fuq ir-ras tal-planġer u neħħi l-labra mill-ġilda.</w:t>
            </w:r>
          </w:p>
        </w:tc>
      </w:tr>
      <w:tr w:rsidR="004E774D" w:rsidRPr="00DA3743" w14:paraId="25278D96" w14:textId="77777777" w:rsidTr="0004540F">
        <w:trPr>
          <w:gridBefore w:val="1"/>
          <w:wBefore w:w="8" w:type="pct"/>
          <w:cantSplit/>
          <w:trHeight w:val="57"/>
        </w:trPr>
        <w:tc>
          <w:tcPr>
            <w:tcW w:w="4992" w:type="pct"/>
            <w:gridSpan w:val="4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FF71683" w14:textId="77777777" w:rsidR="004E774D" w:rsidRPr="00DA3743" w:rsidRDefault="004E774D" w:rsidP="006902F7">
            <w:pPr>
              <w:pStyle w:val="Stylebold"/>
              <w:keepNext/>
              <w:ind w:left="1701"/>
            </w:pPr>
            <w:r w:rsidRPr="00DA3743">
              <w:t>OĦROĠ</w:t>
            </w:r>
          </w:p>
        </w:tc>
      </w:tr>
      <w:tr w:rsidR="004E774D" w:rsidRPr="00DA3743" w14:paraId="45885ED4" w14:textId="77777777" w:rsidTr="0004540F">
        <w:trPr>
          <w:gridBefore w:val="1"/>
          <w:wBefore w:w="8" w:type="pct"/>
          <w:cantSplit/>
          <w:trHeight w:val="57"/>
        </w:trPr>
        <w:tc>
          <w:tcPr>
            <w:tcW w:w="4992" w:type="pct"/>
            <w:gridSpan w:val="4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96F7FD7" w14:textId="2DF4A757" w:rsidR="004E774D" w:rsidRPr="00DA3743" w:rsidRDefault="00DE6F77" w:rsidP="006902F7">
            <w:pPr>
              <w:keepNext/>
              <w:keepLines/>
              <w:tabs>
                <w:tab w:val="left" w:pos="5250"/>
              </w:tabs>
              <w:rPr>
                <w:b/>
                <w:bCs/>
              </w:rPr>
            </w:pPr>
            <w:r>
              <w:rPr>
                <w:lang w:val="en-US" w:eastAsia="zh-CN"/>
              </w:rPr>
              <w:drawing>
                <wp:inline distT="0" distB="0" distL="0" distR="0" wp14:anchorId="067B5B6B" wp14:editId="2BB08540">
                  <wp:extent cx="3200400" cy="1828800"/>
                  <wp:effectExtent l="0" t="0" r="0" b="0"/>
                  <wp:docPr id="23" name="Picture 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3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3200400" cy="18288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4E774D" w:rsidRPr="00DA3743" w14:paraId="26D94975" w14:textId="77777777" w:rsidTr="0004540F">
        <w:trPr>
          <w:gridBefore w:val="1"/>
          <w:wBefore w:w="8" w:type="pct"/>
          <w:cantSplit/>
          <w:trHeight w:val="57"/>
        </w:trPr>
        <w:tc>
          <w:tcPr>
            <w:tcW w:w="353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BAAD172" w14:textId="77777777" w:rsidR="004E774D" w:rsidRPr="00DA3743" w:rsidRDefault="004E774D" w:rsidP="006902F7">
            <w:pPr>
              <w:keepNext/>
              <w:keepLines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39" w:type="pct"/>
            <w:gridSpan w:val="3"/>
            <w:tcMar>
              <w:left w:w="0" w:type="dxa"/>
            </w:tcMar>
          </w:tcPr>
          <w:p w14:paraId="0331C182" w14:textId="093EB38C" w:rsidR="004E774D" w:rsidRPr="00DA3743" w:rsidRDefault="004E774D" w:rsidP="006902F7">
            <w:pPr>
              <w:keepNext/>
              <w:keepLines/>
            </w:pPr>
            <w:r w:rsidRPr="00DA3743">
              <w:t xml:space="preserve">Kompli </w:t>
            </w:r>
            <w:r w:rsidR="00036ECD" w:rsidRPr="00DA3743">
              <w:t>a</w:t>
            </w:r>
            <w:r w:rsidRPr="00DA3743">
              <w:t>għmel pressjoni fuq ir-ras tal-planġer u neħħi l-labra minn ġol-ġilda.</w:t>
            </w:r>
          </w:p>
        </w:tc>
      </w:tr>
      <w:tr w:rsidR="004E774D" w:rsidRPr="00DA3743" w14:paraId="516D687B" w14:textId="77777777" w:rsidTr="0004540F">
        <w:trPr>
          <w:gridBefore w:val="1"/>
          <w:wBefore w:w="8" w:type="pct"/>
          <w:cantSplit/>
          <w:trHeight w:val="57"/>
        </w:trPr>
        <w:tc>
          <w:tcPr>
            <w:tcW w:w="353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8E3CDF1" w14:textId="77777777" w:rsidR="004E774D" w:rsidRPr="00DA3743" w:rsidRDefault="004E774D" w:rsidP="006902F7">
            <w:pPr>
              <w:keepNext/>
              <w:keepLines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39" w:type="pct"/>
            <w:gridSpan w:val="3"/>
            <w:tcMar>
              <w:left w:w="0" w:type="dxa"/>
            </w:tcMar>
          </w:tcPr>
          <w:p w14:paraId="56608F7C" w14:textId="77777777" w:rsidR="004E774D" w:rsidRPr="00DA3743" w:rsidRDefault="004E774D" w:rsidP="006902F7">
            <w:pPr>
              <w:keepNext/>
              <w:keepLines/>
              <w:tabs>
                <w:tab w:val="left" w:pos="1134"/>
              </w:tabs>
            </w:pPr>
            <w:r w:rsidRPr="00DA3743">
              <w:t>Itlaq il-ġilda wara li titneħħa l-labra.</w:t>
            </w:r>
          </w:p>
        </w:tc>
      </w:tr>
      <w:tr w:rsidR="004E774D" w:rsidRPr="00DA3743" w14:paraId="561E0EF3" w14:textId="77777777" w:rsidTr="0004540F">
        <w:trPr>
          <w:gridBefore w:val="1"/>
          <w:wBefore w:w="8" w:type="pct"/>
          <w:cantSplit/>
          <w:trHeight w:val="57"/>
        </w:trPr>
        <w:tc>
          <w:tcPr>
            <w:tcW w:w="353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D4E07C1" w14:textId="77777777" w:rsidR="004E774D" w:rsidRPr="00DA3743" w:rsidRDefault="004E774D" w:rsidP="006902F7">
            <w:pPr>
              <w:keepNext/>
              <w:keepLines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39" w:type="pct"/>
            <w:gridSpan w:val="3"/>
            <w:tcMar>
              <w:left w:w="0" w:type="dxa"/>
            </w:tcMar>
          </w:tcPr>
          <w:p w14:paraId="658C657B" w14:textId="258A83CD" w:rsidR="004E774D" w:rsidRPr="00DA3743" w:rsidRDefault="004E774D" w:rsidP="006902F7">
            <w:pPr>
              <w:keepNext/>
              <w:keepLines/>
            </w:pPr>
            <w:r w:rsidRPr="00DA3743">
              <w:t>Neħħi s-saba</w:t>
            </w:r>
            <w:r w:rsidR="00977140" w:rsidRPr="00DA3743">
              <w:t>’</w:t>
            </w:r>
            <w:r w:rsidRPr="00DA3743">
              <w:t xml:space="preserve"> l-kbir bil-mod minn mar-ras tal-planġer. Dan se jħalli s-siringa vojta timxi ’l fuq sakemm il-labra kollha tkun mgħottija kompletament mill-protezzjoni tal-labra.</w:t>
            </w:r>
          </w:p>
        </w:tc>
      </w:tr>
      <w:tr w:rsidR="00036ECD" w:rsidRPr="00DA3743" w14:paraId="3EB8BF86" w14:textId="77777777" w:rsidTr="0004540F">
        <w:tblPrEx>
          <w:tblCellMar>
            <w:left w:w="108" w:type="dxa"/>
          </w:tblCellMar>
        </w:tblPrEx>
        <w:trPr>
          <w:gridAfter w:val="1"/>
          <w:wAfter w:w="8" w:type="pct"/>
          <w:trHeight w:val="251"/>
        </w:trPr>
        <w:tc>
          <w:tcPr>
            <w:tcW w:w="4992" w:type="pct"/>
            <w:gridSpan w:val="4"/>
          </w:tcPr>
          <w:p w14:paraId="206ADE34" w14:textId="77777777" w:rsidR="00036ECD" w:rsidRPr="00DA3743" w:rsidRDefault="00036ECD" w:rsidP="006902F7">
            <w:pPr>
              <w:adjustRightInd w:val="0"/>
              <w:jc w:val="center"/>
              <w:rPr>
                <w:b/>
                <w:bCs/>
                <w:color w:val="221E1F"/>
                <w:lang w:eastAsia="ja-JP"/>
              </w:rPr>
            </w:pPr>
          </w:p>
          <w:p w14:paraId="3EDB226B" w14:textId="17CBFB02" w:rsidR="00036ECD" w:rsidRPr="00DA3743" w:rsidRDefault="00036ECD" w:rsidP="006902F7">
            <w:pPr>
              <w:keepNext/>
              <w:adjustRightInd w:val="0"/>
              <w:jc w:val="center"/>
              <w:rPr>
                <w:b/>
                <w:bCs/>
                <w:color w:val="221E1F"/>
                <w:lang w:eastAsia="ja-JP"/>
              </w:rPr>
            </w:pPr>
            <w:r w:rsidRPr="00DA3743">
              <w:rPr>
                <w:b/>
                <w:bCs/>
                <w:color w:val="221E1F"/>
                <w:lang w:eastAsia="ja-JP"/>
              </w:rPr>
              <w:t>Jekk tkun meħtieġa injezzjoni oħra…</w:t>
            </w:r>
          </w:p>
          <w:p w14:paraId="77C43F2E" w14:textId="77777777" w:rsidR="00036ECD" w:rsidRPr="00DA3743" w:rsidRDefault="00036ECD" w:rsidP="006902F7">
            <w:pPr>
              <w:adjustRightInd w:val="0"/>
              <w:ind w:left="720"/>
              <w:contextualSpacing/>
              <w:jc w:val="center"/>
              <w:rPr>
                <w:b/>
                <w:bCs/>
                <w:color w:val="221E1F"/>
                <w:lang w:eastAsia="ja-JP"/>
              </w:rPr>
            </w:pPr>
          </w:p>
        </w:tc>
      </w:tr>
      <w:tr w:rsidR="0004540F" w:rsidRPr="00DA3743" w14:paraId="7B4BD1B7" w14:textId="77777777" w:rsidTr="0004540F">
        <w:tblPrEx>
          <w:tblCellMar>
            <w:left w:w="108" w:type="dxa"/>
          </w:tblCellMar>
        </w:tblPrEx>
        <w:trPr>
          <w:gridAfter w:val="1"/>
          <w:wAfter w:w="8" w:type="pct"/>
          <w:trHeight w:val="224"/>
        </w:trPr>
        <w:tc>
          <w:tcPr>
            <w:tcW w:w="390" w:type="pct"/>
            <w:gridSpan w:val="3"/>
          </w:tcPr>
          <w:p w14:paraId="65376DBB" w14:textId="46175C2E" w:rsidR="0004540F" w:rsidRPr="00DA3743" w:rsidRDefault="0004540F" w:rsidP="006902F7">
            <w:pPr>
              <w:keepNext/>
              <w:keepLines/>
              <w:adjustRightInd w:val="0"/>
              <w:rPr>
                <w:b/>
                <w:bCs/>
                <w:color w:val="221E1F"/>
                <w:lang w:eastAsia="ja-JP"/>
              </w:rPr>
            </w:pPr>
            <w:r w:rsidRPr="00DA3743">
              <w:rPr>
                <w:b/>
                <w:bCs/>
                <w:color w:val="221E1F"/>
                <w:lang w:eastAsia="ja-JP"/>
              </w:rPr>
              <w:t xml:space="preserve">4f </w:t>
            </w:r>
          </w:p>
        </w:tc>
        <w:tc>
          <w:tcPr>
            <w:tcW w:w="4602" w:type="pct"/>
          </w:tcPr>
          <w:p w14:paraId="50983C3D" w14:textId="164D0A9B" w:rsidR="0004540F" w:rsidRPr="00DA3743" w:rsidRDefault="0004540F" w:rsidP="006902F7">
            <w:pPr>
              <w:keepNext/>
              <w:keepLines/>
              <w:adjustRightInd w:val="0"/>
              <w:rPr>
                <w:b/>
                <w:bCs/>
                <w:color w:val="221E1F"/>
                <w:lang w:eastAsia="ja-JP"/>
              </w:rPr>
            </w:pPr>
            <w:r w:rsidRPr="00DA3743">
              <w:rPr>
                <w:b/>
                <w:bCs/>
                <w:color w:val="221E1F"/>
                <w:lang w:eastAsia="ja-JP"/>
              </w:rPr>
              <w:t>Irrepeti l-passi 2a-4e jekk tkun meħtieġa injezzjoni oħra.</w:t>
            </w:r>
          </w:p>
        </w:tc>
      </w:tr>
      <w:tr w:rsidR="00036ECD" w:rsidRPr="00DA3743" w14:paraId="462F525B" w14:textId="77777777" w:rsidTr="0004540F">
        <w:tblPrEx>
          <w:tblCellMar>
            <w:left w:w="108" w:type="dxa"/>
          </w:tblCellMar>
        </w:tblPrEx>
        <w:trPr>
          <w:gridAfter w:val="1"/>
          <w:wAfter w:w="8" w:type="pct"/>
          <w:trHeight w:val="224"/>
        </w:trPr>
        <w:tc>
          <w:tcPr>
            <w:tcW w:w="4992" w:type="pct"/>
            <w:gridSpan w:val="4"/>
          </w:tcPr>
          <w:p w14:paraId="26B9465A" w14:textId="354749D1" w:rsidR="00036ECD" w:rsidRPr="00DA3743" w:rsidRDefault="00036ECD" w:rsidP="006902F7">
            <w:pPr>
              <w:keepNext/>
              <w:keepLines/>
              <w:numPr>
                <w:ilvl w:val="0"/>
                <w:numId w:val="8"/>
              </w:numPr>
              <w:adjustRightInd w:val="0"/>
              <w:ind w:left="567" w:hanging="567"/>
              <w:contextualSpacing/>
              <w:rPr>
                <w:color w:val="221E1F"/>
                <w:lang w:eastAsia="ja-JP"/>
              </w:rPr>
            </w:pPr>
            <w:r w:rsidRPr="00DA3743">
              <w:rPr>
                <w:color w:val="221E1F"/>
                <w:lang w:eastAsia="ja-JP"/>
              </w:rPr>
              <w:t>Iċċekkja r-riċetta tiegħek għad-doża tiegħek. Jekk id-doża tiegħek hija 90 mg, se tirċievi jew siringa waħda mimlija għal-lest ta’ 90 mg jew żewġ siringi mimlija għal-lest ta’ 45 mg.</w:t>
            </w:r>
          </w:p>
          <w:p w14:paraId="2CCCC1B0" w14:textId="1B09A780" w:rsidR="00036ECD" w:rsidRPr="00DA3743" w:rsidRDefault="00036ECD" w:rsidP="006902F7">
            <w:pPr>
              <w:keepNext/>
              <w:keepLines/>
              <w:numPr>
                <w:ilvl w:val="0"/>
                <w:numId w:val="9"/>
              </w:numPr>
              <w:adjustRightInd w:val="0"/>
              <w:ind w:left="1134" w:hanging="567"/>
              <w:contextualSpacing/>
              <w:rPr>
                <w:color w:val="221E1F"/>
                <w:lang w:eastAsia="ja-JP"/>
              </w:rPr>
            </w:pPr>
            <w:r w:rsidRPr="00DA3743">
              <w:rPr>
                <w:color w:val="221E1F"/>
                <w:lang w:eastAsia="ja-JP"/>
              </w:rPr>
              <w:t xml:space="preserve">Jekk tirċievi żewġ siringi mimlija għal-lest ta’ 45 mg għal doża ta’ 90 mg, se jkollok tagħti lilek innifsek it-tieni injezzjoni eżatt wara l-ewwel waħda. </w:t>
            </w:r>
          </w:p>
        </w:tc>
      </w:tr>
      <w:tr w:rsidR="00036ECD" w:rsidRPr="00DA3743" w14:paraId="1B4F3293" w14:textId="77777777" w:rsidTr="0004540F">
        <w:tblPrEx>
          <w:tblCellMar>
            <w:left w:w="108" w:type="dxa"/>
          </w:tblCellMar>
        </w:tblPrEx>
        <w:trPr>
          <w:gridAfter w:val="1"/>
          <w:wAfter w:w="8" w:type="pct"/>
          <w:trHeight w:val="251"/>
        </w:trPr>
        <w:tc>
          <w:tcPr>
            <w:tcW w:w="4992" w:type="pct"/>
            <w:gridSpan w:val="4"/>
          </w:tcPr>
          <w:p w14:paraId="20774999" w14:textId="409B06A8" w:rsidR="00036ECD" w:rsidRPr="00DA3743" w:rsidRDefault="00036ECD" w:rsidP="006902F7">
            <w:pPr>
              <w:keepNext/>
              <w:keepLines/>
              <w:numPr>
                <w:ilvl w:val="0"/>
                <w:numId w:val="8"/>
              </w:numPr>
              <w:adjustRightInd w:val="0"/>
              <w:ind w:left="567" w:hanging="567"/>
              <w:contextualSpacing/>
              <w:rPr>
                <w:color w:val="221E1F"/>
                <w:lang w:eastAsia="ja-JP"/>
              </w:rPr>
            </w:pPr>
            <w:r w:rsidRPr="00DA3743">
              <w:rPr>
                <w:color w:val="221E1F"/>
                <w:lang w:eastAsia="ja-JP"/>
              </w:rPr>
              <w:t xml:space="preserve">Irrepeti l-Passi 2a–4e għat-tieni injezzjoni b’siringa mimlija għal-lest ġdida. Agħżel sit differenti għat-tieni injezzjoni. </w:t>
            </w:r>
          </w:p>
        </w:tc>
      </w:tr>
    </w:tbl>
    <w:p w14:paraId="1210D25F" w14:textId="77777777" w:rsidR="00036ECD" w:rsidRPr="00DA3743" w:rsidRDefault="00036ECD" w:rsidP="006902F7">
      <w:pPr>
        <w:tabs>
          <w:tab w:val="left" w:pos="1134"/>
        </w:tabs>
      </w:pPr>
    </w:p>
    <w:tbl>
      <w:tblPr>
        <w:tblW w:w="4937" w:type="pct"/>
        <w:tblInd w:w="7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8960"/>
      </w:tblGrid>
      <w:tr w:rsidR="004E774D" w:rsidRPr="00DA3743" w14:paraId="49B92B13" w14:textId="77777777" w:rsidTr="00CB1EFD">
        <w:trPr>
          <w:cantSplit/>
          <w:trHeight w:val="57"/>
        </w:trPr>
        <w:tc>
          <w:tcPr>
            <w:tcW w:w="5000" w:type="pct"/>
            <w:tcBorders>
              <w:top w:val="nil"/>
              <w:left w:val="nil"/>
              <w:bottom w:val="nil"/>
              <w:right w:val="nil"/>
            </w:tcBorders>
            <w:shd w:val="clear" w:color="auto" w:fill="8DB3E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2CC7BE1" w14:textId="4EE76FFE" w:rsidR="004E774D" w:rsidRPr="00DA3743" w:rsidRDefault="004E774D" w:rsidP="0058365E">
            <w:pPr>
              <w:pStyle w:val="Stylebold"/>
              <w:keepNext/>
              <w:keepLines/>
              <w:ind w:left="567" w:hanging="567"/>
            </w:pPr>
            <w:r w:rsidRPr="00DA3743">
              <w:lastRenderedPageBreak/>
              <w:t>5</w:t>
            </w:r>
            <w:r w:rsidR="006E4115" w:rsidRPr="00DA3743">
              <w:t xml:space="preserve"> </w:t>
            </w:r>
            <w:r w:rsidRPr="00DA3743">
              <w:t xml:space="preserve">Kif tieqaf tagħti u tarmi </w:t>
            </w:r>
            <w:r w:rsidR="00036ECD" w:rsidRPr="00DA3743">
              <w:t>WEZENLA</w:t>
            </w:r>
          </w:p>
        </w:tc>
      </w:tr>
      <w:tr w:rsidR="001C752E" w:rsidRPr="00DA3743" w14:paraId="4DB44251" w14:textId="77777777" w:rsidTr="00CB1EFD">
        <w:trPr>
          <w:cantSplit/>
          <w:trHeight w:val="57"/>
        </w:trPr>
        <w:tc>
          <w:tcPr>
            <w:tcW w:w="5000" w:type="pct"/>
            <w:tcBorders>
              <w:top w:val="nil"/>
              <w:left w:val="nil"/>
              <w:bottom w:val="single" w:sz="12" w:space="0" w:color="FF0000"/>
              <w:right w:val="nil"/>
            </w:tcBorders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D8F4E1C" w14:textId="77777777" w:rsidR="001C752E" w:rsidRPr="00DA3743" w:rsidRDefault="001C752E" w:rsidP="0058365E">
            <w:pPr>
              <w:keepNext/>
              <w:keepLines/>
              <w:tabs>
                <w:tab w:val="left" w:pos="1134"/>
              </w:tabs>
              <w:rPr>
                <w:b/>
                <w:bCs/>
              </w:rPr>
            </w:pPr>
          </w:p>
        </w:tc>
      </w:tr>
      <w:tr w:rsidR="004E774D" w:rsidRPr="00DA3743" w14:paraId="27BC20B3" w14:textId="77777777" w:rsidTr="00302FE9">
        <w:trPr>
          <w:cantSplit/>
          <w:trHeight w:val="57"/>
        </w:trPr>
        <w:tc>
          <w:tcPr>
            <w:tcW w:w="5000" w:type="pct"/>
            <w:tcBorders>
              <w:top w:val="single" w:sz="12" w:space="0" w:color="FF0000"/>
              <w:left w:val="single" w:sz="12" w:space="0" w:color="FF0000"/>
              <w:bottom w:val="single" w:sz="12" w:space="0" w:color="FF0000"/>
              <w:right w:val="single" w:sz="12" w:space="0" w:color="FF0000"/>
            </w:tcBorders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8AD344B" w14:textId="77777777" w:rsidR="004E774D" w:rsidRPr="00DA3743" w:rsidRDefault="004E774D" w:rsidP="0058365E">
            <w:pPr>
              <w:keepNext/>
              <w:keepLines/>
              <w:tabs>
                <w:tab w:val="left" w:pos="1134"/>
              </w:tabs>
              <w:rPr>
                <w:b/>
                <w:bCs/>
              </w:rPr>
            </w:pPr>
            <w:r w:rsidRPr="00DA3743">
              <w:rPr>
                <w:b/>
              </w:rPr>
              <w:t>Importanti:</w:t>
            </w:r>
            <w:r w:rsidRPr="00DA3743">
              <w:t xml:space="preserve"> Qatt ma għandek tqiegħed lura l-għatu tal-labra.</w:t>
            </w:r>
          </w:p>
        </w:tc>
      </w:tr>
    </w:tbl>
    <w:p w14:paraId="773F4BD0" w14:textId="77777777" w:rsidR="004E774D" w:rsidRPr="00DA3743" w:rsidRDefault="004E774D" w:rsidP="0058365E">
      <w:pPr>
        <w:keepNext/>
        <w:keepLines/>
      </w:pPr>
    </w:p>
    <w:tbl>
      <w:tblPr>
        <w:tblW w:w="4937" w:type="pct"/>
        <w:tblInd w:w="71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634"/>
        <w:gridCol w:w="8326"/>
      </w:tblGrid>
      <w:tr w:rsidR="004E774D" w:rsidRPr="00DA3743" w14:paraId="3344C919" w14:textId="77777777" w:rsidTr="0004540F">
        <w:trPr>
          <w:cantSplit/>
          <w:trHeight w:val="57"/>
        </w:trPr>
        <w:tc>
          <w:tcPr>
            <w:tcW w:w="354" w:type="pct"/>
            <w:tcBorders>
              <w:top w:val="nil"/>
              <w:left w:val="nil"/>
              <w:bottom w:val="nil"/>
              <w:right w:val="nil"/>
            </w:tcBorders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24C7421" w14:textId="5B39CD2F" w:rsidR="004E774D" w:rsidRPr="00DA3743" w:rsidRDefault="004E774D" w:rsidP="006902F7">
            <w:pPr>
              <w:pStyle w:val="Stylebold"/>
              <w:keepNext/>
            </w:pPr>
            <w:r w:rsidRPr="00DA3743">
              <w:t>5a</w:t>
            </w:r>
            <w:r w:rsidR="006E4115" w:rsidRPr="00DA3743">
              <w:t xml:space="preserve"> </w:t>
            </w:r>
          </w:p>
        </w:tc>
        <w:tc>
          <w:tcPr>
            <w:tcW w:w="4646" w:type="pct"/>
            <w:tcBorders>
              <w:top w:val="nil"/>
              <w:left w:val="nil"/>
              <w:bottom w:val="nil"/>
              <w:right w:val="nil"/>
            </w:tcBorders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A1002B5" w14:textId="77777777" w:rsidR="004E774D" w:rsidRPr="00DA3743" w:rsidRDefault="004E774D" w:rsidP="006902F7">
            <w:pPr>
              <w:pStyle w:val="Stylebold"/>
              <w:keepNext/>
            </w:pPr>
            <w:r w:rsidRPr="00DA3743">
              <w:t>Armi s-siringa mimlija għal-lest użata u l-għatu tal-labra fil-kontenitur għar-rimi ta’ oġġetti li jaqtgħu.</w:t>
            </w:r>
          </w:p>
        </w:tc>
      </w:tr>
      <w:tr w:rsidR="004E774D" w:rsidRPr="00DA3743" w14:paraId="66B57DD6" w14:textId="77777777" w:rsidTr="0004540F">
        <w:trPr>
          <w:cantSplit/>
          <w:trHeight w:val="57"/>
        </w:trPr>
        <w:tc>
          <w:tcPr>
            <w:tcW w:w="5000" w:type="pct"/>
            <w:gridSpan w:val="2"/>
            <w:tcBorders>
              <w:top w:val="nil"/>
              <w:left w:val="nil"/>
              <w:bottom w:val="nil"/>
              <w:right w:val="nil"/>
            </w:tcBorders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0E39AC5" w14:textId="2438F0B7" w:rsidR="004E774D" w:rsidRPr="00DA3743" w:rsidRDefault="00DE6F77" w:rsidP="006902F7">
            <w:pPr>
              <w:pStyle w:val="ListParagraph"/>
              <w:keepNext/>
              <w:tabs>
                <w:tab w:val="left" w:pos="0"/>
              </w:tabs>
              <w:ind w:left="0"/>
              <w:jc w:val="center"/>
              <w:rPr>
                <w:b/>
                <w:bCs/>
                <w:lang w:val="mt-MT"/>
              </w:rPr>
            </w:pPr>
            <w:r>
              <w:rPr>
                <w:lang w:val="en-US" w:eastAsia="zh-CN"/>
              </w:rPr>
              <w:drawing>
                <wp:inline distT="0" distB="0" distL="0" distR="0" wp14:anchorId="7E337500" wp14:editId="27272812">
                  <wp:extent cx="1918335" cy="1371600"/>
                  <wp:effectExtent l="0" t="0" r="0" b="0"/>
                  <wp:docPr id="24" name="Picture 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4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918335" cy="13716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4E774D" w:rsidRPr="00DA3743" w14:paraId="1BCEDAE0" w14:textId="77777777" w:rsidTr="0004540F">
        <w:trPr>
          <w:cantSplit/>
          <w:trHeight w:val="57"/>
        </w:trPr>
        <w:tc>
          <w:tcPr>
            <w:tcW w:w="354" w:type="pct"/>
            <w:tcBorders>
              <w:top w:val="nil"/>
              <w:left w:val="nil"/>
              <w:bottom w:val="nil"/>
              <w:right w:val="nil"/>
            </w:tcBorders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BA967C3" w14:textId="77777777" w:rsidR="004E774D" w:rsidRPr="00DA3743" w:rsidRDefault="004E774D" w:rsidP="006902F7">
            <w:pPr>
              <w:keepNext/>
              <w:autoSpaceDE/>
              <w:autoSpaceDN/>
              <w:ind w:left="567"/>
            </w:pPr>
          </w:p>
        </w:tc>
        <w:tc>
          <w:tcPr>
            <w:tcW w:w="4646" w:type="pct"/>
            <w:tcBorders>
              <w:top w:val="nil"/>
              <w:left w:val="nil"/>
              <w:bottom w:val="nil"/>
              <w:right w:val="nil"/>
            </w:tcBorders>
            <w:tcMar>
              <w:left w:w="0" w:type="dxa"/>
            </w:tcMar>
          </w:tcPr>
          <w:p w14:paraId="0CFE88B2" w14:textId="6972C65B" w:rsidR="004E774D" w:rsidRPr="00DA3743" w:rsidRDefault="004E774D" w:rsidP="006902F7">
            <w:pPr>
              <w:keepNext/>
            </w:pPr>
          </w:p>
        </w:tc>
      </w:tr>
      <w:tr w:rsidR="00036ECD" w:rsidRPr="00DA3743" w14:paraId="4968490F" w14:textId="77777777" w:rsidTr="00036ECD">
        <w:trPr>
          <w:cantSplit/>
          <w:trHeight w:val="57"/>
        </w:trPr>
        <w:tc>
          <w:tcPr>
            <w:tcW w:w="354" w:type="pct"/>
            <w:tcBorders>
              <w:top w:val="nil"/>
              <w:left w:val="nil"/>
              <w:bottom w:val="nil"/>
              <w:right w:val="nil"/>
            </w:tcBorders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0DB18A9" w14:textId="77777777" w:rsidR="00036ECD" w:rsidRPr="00DA3743" w:rsidRDefault="00036ECD" w:rsidP="006902F7">
            <w:pPr>
              <w:keepNext/>
              <w:numPr>
                <w:ilvl w:val="0"/>
                <w:numId w:val="3"/>
              </w:numPr>
              <w:autoSpaceDE/>
              <w:autoSpaceDN/>
              <w:ind w:left="567" w:hanging="567"/>
            </w:pPr>
          </w:p>
        </w:tc>
        <w:tc>
          <w:tcPr>
            <w:tcW w:w="4646" w:type="pct"/>
            <w:tcBorders>
              <w:top w:val="nil"/>
              <w:left w:val="nil"/>
              <w:bottom w:val="nil"/>
              <w:right w:val="nil"/>
            </w:tcBorders>
            <w:tcMar>
              <w:left w:w="0" w:type="dxa"/>
            </w:tcMar>
          </w:tcPr>
          <w:p w14:paraId="004DF2CD" w14:textId="353F4C3F" w:rsidR="00036ECD" w:rsidRPr="00DA3743" w:rsidRDefault="00036ECD" w:rsidP="006902F7">
            <w:pPr>
              <w:keepNext/>
            </w:pPr>
            <w:r w:rsidRPr="00DA3743">
              <w:rPr>
                <w:b/>
              </w:rPr>
              <w:t>Terġax tuża</w:t>
            </w:r>
            <w:r w:rsidRPr="00DA3743">
              <w:t xml:space="preserve"> s-siringa mimlija għal-lest</w:t>
            </w:r>
            <w:r w:rsidR="00160171" w:rsidRPr="00DA3743">
              <w:t>.</w:t>
            </w:r>
          </w:p>
        </w:tc>
      </w:tr>
      <w:tr w:rsidR="004E774D" w:rsidRPr="00DA3743" w14:paraId="763E8256" w14:textId="77777777" w:rsidTr="00302FE9">
        <w:trPr>
          <w:cantSplit/>
          <w:trHeight w:val="57"/>
        </w:trPr>
        <w:tc>
          <w:tcPr>
            <w:tcW w:w="5000" w:type="pct"/>
            <w:gridSpan w:val="2"/>
            <w:tcBorders>
              <w:top w:val="single" w:sz="12" w:space="0" w:color="FF0000"/>
              <w:left w:val="single" w:sz="12" w:space="0" w:color="FF0000"/>
              <w:bottom w:val="single" w:sz="12" w:space="0" w:color="FF0000"/>
              <w:right w:val="single" w:sz="12" w:space="0" w:color="FF0000"/>
            </w:tcBorders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BC596FF" w14:textId="3030B400" w:rsidR="004E774D" w:rsidRPr="00DA3743" w:rsidRDefault="004E774D" w:rsidP="006902F7">
            <w:pPr>
              <w:keepNext/>
            </w:pPr>
            <w:r w:rsidRPr="00DA3743">
              <w:rPr>
                <w:b/>
              </w:rPr>
              <w:t>T</w:t>
            </w:r>
            <w:r w:rsidR="00036ECD" w:rsidRPr="00DA3743">
              <w:rPr>
                <w:b/>
              </w:rPr>
              <w:t>armi</w:t>
            </w:r>
            <w:r w:rsidRPr="00DA3743">
              <w:rPr>
                <w:b/>
              </w:rPr>
              <w:t>x</w:t>
            </w:r>
            <w:r w:rsidRPr="00DA3743">
              <w:t xml:space="preserve"> is-siringa mimlija għal-lest mal-iskart domestiku.</w:t>
            </w:r>
          </w:p>
        </w:tc>
      </w:tr>
    </w:tbl>
    <w:p w14:paraId="1C7B1506" w14:textId="77777777" w:rsidR="00036ECD" w:rsidRPr="00DA3743" w:rsidRDefault="00036ECD" w:rsidP="006902F7">
      <w:pPr>
        <w:rPr>
          <w:b/>
          <w:color w:val="000000"/>
          <w:lang w:eastAsia="ja-JP"/>
        </w:rPr>
      </w:pPr>
    </w:p>
    <w:tbl>
      <w:tblPr>
        <w:tblW w:w="9180" w:type="dxa"/>
        <w:tblLook w:val="04A0" w:firstRow="1" w:lastRow="0" w:firstColumn="1" w:lastColumn="0" w:noHBand="0" w:noVBand="1"/>
      </w:tblPr>
      <w:tblGrid>
        <w:gridCol w:w="675"/>
        <w:gridCol w:w="8505"/>
      </w:tblGrid>
      <w:tr w:rsidR="0004540F" w:rsidRPr="00DA3743" w14:paraId="5EDEF7ED" w14:textId="77777777" w:rsidTr="0064639D">
        <w:tc>
          <w:tcPr>
            <w:tcW w:w="675" w:type="dxa"/>
          </w:tcPr>
          <w:p w14:paraId="63538E53" w14:textId="7A8F9B19" w:rsidR="0004540F" w:rsidRPr="00DA3743" w:rsidRDefault="0004540F" w:rsidP="006902F7">
            <w:pPr>
              <w:keepNext/>
              <w:tabs>
                <w:tab w:val="left" w:pos="888"/>
              </w:tabs>
              <w:suppressAutoHyphens/>
              <w:adjustRightInd w:val="0"/>
              <w:contextualSpacing/>
              <w:textAlignment w:val="center"/>
              <w:rPr>
                <w:b/>
                <w:bCs/>
                <w:color w:val="000000"/>
                <w:lang w:eastAsia="ja-JP"/>
              </w:rPr>
            </w:pPr>
            <w:r w:rsidRPr="00DA3743">
              <w:rPr>
                <w:b/>
                <w:bCs/>
                <w:color w:val="000000"/>
                <w:lang w:eastAsia="ja-JP"/>
              </w:rPr>
              <w:t xml:space="preserve">5b </w:t>
            </w:r>
          </w:p>
        </w:tc>
        <w:tc>
          <w:tcPr>
            <w:tcW w:w="8505" w:type="dxa"/>
          </w:tcPr>
          <w:p w14:paraId="38E25B8D" w14:textId="2B66CDD4" w:rsidR="0004540F" w:rsidRPr="00DA3743" w:rsidRDefault="0004540F" w:rsidP="006902F7">
            <w:pPr>
              <w:keepNext/>
              <w:tabs>
                <w:tab w:val="left" w:pos="888"/>
              </w:tabs>
              <w:suppressAutoHyphens/>
              <w:adjustRightInd w:val="0"/>
              <w:contextualSpacing/>
              <w:textAlignment w:val="center"/>
              <w:rPr>
                <w:b/>
                <w:bCs/>
                <w:color w:val="000000"/>
                <w:lang w:eastAsia="ja-JP"/>
              </w:rPr>
            </w:pPr>
            <w:r w:rsidRPr="00DA3743">
              <w:rPr>
                <w:b/>
                <w:bCs/>
                <w:color w:val="000000"/>
                <w:lang w:eastAsia="ja-JP"/>
              </w:rPr>
              <w:t>Iċċekkja l-post tal-injezzjoni.</w:t>
            </w:r>
          </w:p>
        </w:tc>
      </w:tr>
      <w:tr w:rsidR="00036ECD" w:rsidRPr="00DA3743" w14:paraId="10C129E6" w14:textId="77777777" w:rsidTr="0064639D">
        <w:tc>
          <w:tcPr>
            <w:tcW w:w="9180" w:type="dxa"/>
            <w:gridSpan w:val="2"/>
          </w:tcPr>
          <w:p w14:paraId="2ADA38C8" w14:textId="1A2C478A" w:rsidR="00036ECD" w:rsidRPr="00DA3743" w:rsidRDefault="00DE6F77" w:rsidP="006902F7">
            <w:pPr>
              <w:tabs>
                <w:tab w:val="left" w:pos="0"/>
              </w:tabs>
              <w:suppressAutoHyphens/>
              <w:adjustRightInd w:val="0"/>
              <w:contextualSpacing/>
              <w:jc w:val="center"/>
              <w:textAlignment w:val="center"/>
              <w:rPr>
                <w:color w:val="000000"/>
                <w:lang w:eastAsia="ja-JP"/>
              </w:rPr>
            </w:pPr>
            <w:r>
              <w:rPr>
                <w:color w:val="000000"/>
                <w:lang w:val="en-US" w:eastAsia="zh-CN"/>
              </w:rPr>
              <w:drawing>
                <wp:inline distT="0" distB="0" distL="0" distR="0" wp14:anchorId="46FB81C2" wp14:editId="27C70C36">
                  <wp:extent cx="1649095" cy="1649095"/>
                  <wp:effectExtent l="0" t="0" r="0" b="0"/>
                  <wp:docPr id="25" name="Picture 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649095" cy="16490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036ECD" w:rsidRPr="00DA3743" w14:paraId="576C5E76" w14:textId="77777777" w:rsidTr="0064639D">
        <w:tc>
          <w:tcPr>
            <w:tcW w:w="9180" w:type="dxa"/>
            <w:gridSpan w:val="2"/>
          </w:tcPr>
          <w:p w14:paraId="5D711CD7" w14:textId="0406B96E" w:rsidR="00036ECD" w:rsidRPr="00DA3743" w:rsidRDefault="00036ECD" w:rsidP="006902F7">
            <w:pPr>
              <w:numPr>
                <w:ilvl w:val="0"/>
                <w:numId w:val="6"/>
              </w:numPr>
              <w:suppressAutoHyphens/>
              <w:adjustRightInd w:val="0"/>
              <w:ind w:left="567" w:hanging="567"/>
              <w:contextualSpacing/>
              <w:textAlignment w:val="center"/>
              <w:rPr>
                <w:lang w:eastAsia="ja-JP"/>
              </w:rPr>
            </w:pPr>
            <w:r w:rsidRPr="00DA3743">
              <w:rPr>
                <w:b/>
                <w:color w:val="000000"/>
                <w:lang w:eastAsia="ja-JP"/>
              </w:rPr>
              <w:t>Togħrokx</w:t>
            </w:r>
            <w:r w:rsidRPr="00DA3743">
              <w:rPr>
                <w:color w:val="000000"/>
                <w:lang w:eastAsia="ja-JP"/>
              </w:rPr>
              <w:t xml:space="preserve"> il-post tal-injezzjoni. </w:t>
            </w:r>
          </w:p>
        </w:tc>
      </w:tr>
      <w:tr w:rsidR="00036ECD" w:rsidRPr="00DA3743" w14:paraId="487A5E6E" w14:textId="77777777" w:rsidTr="0064639D">
        <w:tc>
          <w:tcPr>
            <w:tcW w:w="9180" w:type="dxa"/>
            <w:gridSpan w:val="2"/>
          </w:tcPr>
          <w:p w14:paraId="7370C675" w14:textId="67328DED" w:rsidR="00036ECD" w:rsidRPr="00DA3743" w:rsidRDefault="00036ECD" w:rsidP="006902F7">
            <w:pPr>
              <w:numPr>
                <w:ilvl w:val="0"/>
                <w:numId w:val="6"/>
              </w:numPr>
              <w:suppressAutoHyphens/>
              <w:adjustRightInd w:val="0"/>
              <w:ind w:left="567" w:hanging="567"/>
              <w:contextualSpacing/>
              <w:textAlignment w:val="center"/>
              <w:rPr>
                <w:bCs/>
                <w:color w:val="000000"/>
                <w:spacing w:val="-2"/>
                <w:lang w:eastAsia="ja-JP"/>
              </w:rPr>
            </w:pPr>
            <w:r w:rsidRPr="00DA3743">
              <w:t>Jekk joħroġ xi demm, agħfas ballun tat-tajjar jew garża fuq il-post tal-injezzjoni tiegħek. Waħħal stikk jekk ikun meħtieġ.</w:t>
            </w:r>
          </w:p>
        </w:tc>
      </w:tr>
    </w:tbl>
    <w:p w14:paraId="19857968" w14:textId="77777777" w:rsidR="00036ECD" w:rsidRPr="00DA3743" w:rsidRDefault="00036ECD" w:rsidP="006902F7">
      <w:pPr>
        <w:rPr>
          <w:lang w:eastAsia="ja-JP"/>
        </w:rPr>
      </w:pPr>
    </w:p>
    <w:p w14:paraId="022EDD55" w14:textId="73307C6E" w:rsidR="00036ECD" w:rsidRPr="00DA3743" w:rsidRDefault="00036ECD" w:rsidP="006902F7">
      <w:pPr>
        <w:rPr>
          <w:szCs w:val="20"/>
        </w:rPr>
      </w:pPr>
      <w:r w:rsidRPr="00DA3743">
        <w:t>Kwalunkwe prodott mhux użat li jifdal fis-siringa għandu jintrema. Tarmix mediċini mal-ilma tad-dranaġġ jew mal-iskart domestiku. Staqsi lill-ispiżjar tiegħek dwar kif għandek tarmi mediċini li m’għadekx tuża. Dawn il-miżuri jgħinu għall-protezzjoni tal-ambjent.</w:t>
      </w:r>
    </w:p>
    <w:p w14:paraId="051B5A53" w14:textId="1C55676F" w:rsidR="00237360" w:rsidRPr="00DA3743" w:rsidRDefault="00DF6F05" w:rsidP="00237360">
      <w:pPr>
        <w:suppressAutoHyphens/>
        <w:jc w:val="center"/>
        <w:rPr>
          <w:b/>
          <w:bCs/>
        </w:rPr>
      </w:pPr>
      <w:r w:rsidRPr="00DA3743">
        <w:br w:type="page"/>
      </w:r>
      <w:r w:rsidR="00237360" w:rsidRPr="00DA3743">
        <w:rPr>
          <w:b/>
          <w:bCs/>
        </w:rPr>
        <w:lastRenderedPageBreak/>
        <w:t>Fuljett</w:t>
      </w:r>
      <w:r w:rsidR="00237360" w:rsidRPr="00DA3743">
        <w:rPr>
          <w:b/>
          <w:bCs/>
          <w:spacing w:val="-9"/>
        </w:rPr>
        <w:t xml:space="preserve"> </w:t>
      </w:r>
      <w:r w:rsidR="00237360" w:rsidRPr="00DA3743">
        <w:rPr>
          <w:b/>
          <w:bCs/>
        </w:rPr>
        <w:t>ta’</w:t>
      </w:r>
      <w:r w:rsidR="00237360" w:rsidRPr="00DA3743">
        <w:rPr>
          <w:b/>
          <w:bCs/>
          <w:spacing w:val="-8"/>
        </w:rPr>
        <w:t xml:space="preserve"> </w:t>
      </w:r>
      <w:r w:rsidR="00237360" w:rsidRPr="00DA3743">
        <w:rPr>
          <w:b/>
          <w:bCs/>
        </w:rPr>
        <w:t>tagħrif:</w:t>
      </w:r>
      <w:r w:rsidR="00237360" w:rsidRPr="00DA3743">
        <w:rPr>
          <w:b/>
          <w:bCs/>
          <w:spacing w:val="-9"/>
        </w:rPr>
        <w:t xml:space="preserve"> </w:t>
      </w:r>
      <w:r w:rsidR="00237360" w:rsidRPr="00DA3743">
        <w:rPr>
          <w:b/>
          <w:bCs/>
        </w:rPr>
        <w:t>Informazzjoni</w:t>
      </w:r>
      <w:r w:rsidR="00237360" w:rsidRPr="00DA3743">
        <w:rPr>
          <w:b/>
          <w:bCs/>
          <w:spacing w:val="-9"/>
        </w:rPr>
        <w:t xml:space="preserve"> </w:t>
      </w:r>
      <w:r w:rsidR="00237360" w:rsidRPr="00DA3743">
        <w:rPr>
          <w:b/>
          <w:bCs/>
        </w:rPr>
        <w:t>għall-</w:t>
      </w:r>
      <w:r w:rsidR="00237360" w:rsidRPr="00DA3743">
        <w:rPr>
          <w:b/>
          <w:bCs/>
          <w:spacing w:val="-2"/>
        </w:rPr>
        <w:t>utent</w:t>
      </w:r>
    </w:p>
    <w:p w14:paraId="0564C419" w14:textId="77777777" w:rsidR="00237360" w:rsidRPr="00DA3743" w:rsidRDefault="00237360" w:rsidP="00237360">
      <w:pPr>
        <w:suppressAutoHyphens/>
        <w:jc w:val="center"/>
        <w:rPr>
          <w:b/>
        </w:rPr>
      </w:pPr>
    </w:p>
    <w:p w14:paraId="05C3B16D" w14:textId="77777777" w:rsidR="00237360" w:rsidRPr="00DA3743" w:rsidRDefault="00237360" w:rsidP="00237360">
      <w:pPr>
        <w:suppressAutoHyphens/>
        <w:jc w:val="center"/>
        <w:rPr>
          <w:b/>
          <w:spacing w:val="-2"/>
        </w:rPr>
      </w:pPr>
      <w:r w:rsidRPr="00DA3743">
        <w:rPr>
          <w:b/>
        </w:rPr>
        <w:t>WEZENLA</w:t>
      </w:r>
      <w:r w:rsidRPr="00DA3743">
        <w:rPr>
          <w:b/>
          <w:spacing w:val="-8"/>
        </w:rPr>
        <w:t xml:space="preserve"> </w:t>
      </w:r>
      <w:r w:rsidRPr="00DA3743">
        <w:rPr>
          <w:b/>
        </w:rPr>
        <w:t>45</w:t>
      </w:r>
      <w:r w:rsidRPr="00DA3743">
        <w:rPr>
          <w:b/>
          <w:spacing w:val="-5"/>
        </w:rPr>
        <w:t> mg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soluzzjoni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għall-</w:t>
      </w:r>
      <w:r w:rsidRPr="00DA3743">
        <w:rPr>
          <w:b/>
          <w:spacing w:val="-2"/>
        </w:rPr>
        <w:t>injezzjoni f’pinna mimlija għal-lest</w:t>
      </w:r>
    </w:p>
    <w:p w14:paraId="3F7A5ADF" w14:textId="77777777" w:rsidR="00237360" w:rsidRPr="00DA3743" w:rsidRDefault="00237360" w:rsidP="00237360">
      <w:pPr>
        <w:suppressAutoHyphens/>
        <w:jc w:val="center"/>
        <w:rPr>
          <w:b/>
        </w:rPr>
      </w:pPr>
      <w:r w:rsidRPr="00DA3743">
        <w:rPr>
          <w:b/>
        </w:rPr>
        <w:t>WEZENLA</w:t>
      </w:r>
      <w:r w:rsidRPr="00DA3743">
        <w:rPr>
          <w:b/>
          <w:spacing w:val="-8"/>
        </w:rPr>
        <w:t xml:space="preserve"> </w:t>
      </w:r>
      <w:r w:rsidRPr="00DA3743">
        <w:rPr>
          <w:b/>
        </w:rPr>
        <w:t>90</w:t>
      </w:r>
      <w:r w:rsidRPr="00DA3743">
        <w:rPr>
          <w:b/>
          <w:spacing w:val="-5"/>
        </w:rPr>
        <w:t> mg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soluzzjoni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għall-</w:t>
      </w:r>
      <w:r w:rsidRPr="00DA3743">
        <w:rPr>
          <w:b/>
          <w:spacing w:val="-2"/>
        </w:rPr>
        <w:t>injezzjoni f’pinna mimlija għal-lest</w:t>
      </w:r>
    </w:p>
    <w:p w14:paraId="53FCE04C" w14:textId="77777777" w:rsidR="00237360" w:rsidRPr="00DA3743" w:rsidRDefault="00237360" w:rsidP="00237360">
      <w:pPr>
        <w:suppressAutoHyphens/>
        <w:jc w:val="center"/>
      </w:pPr>
      <w:r w:rsidRPr="00DA3743">
        <w:rPr>
          <w:spacing w:val="-2"/>
        </w:rPr>
        <w:t>ustekinumab</w:t>
      </w:r>
    </w:p>
    <w:p w14:paraId="2735A1CC" w14:textId="77777777" w:rsidR="00237360" w:rsidRPr="00DA3743" w:rsidRDefault="00237360" w:rsidP="00237360">
      <w:pPr>
        <w:suppressAutoHyphens/>
      </w:pPr>
    </w:p>
    <w:p w14:paraId="4F8CCEF3" w14:textId="5F19F961" w:rsidR="00237360" w:rsidRPr="00DA3743" w:rsidRDefault="00DE6F77" w:rsidP="00237360">
      <w:r>
        <w:rPr>
          <w:lang w:val="en-US" w:eastAsia="zh-CN"/>
        </w:rPr>
        <w:drawing>
          <wp:inline distT="0" distB="0" distL="0" distR="0" wp14:anchorId="7AFE2D6B" wp14:editId="36EA8C6D">
            <wp:extent cx="179705" cy="179705"/>
            <wp:effectExtent l="0" t="0" r="0" b="0"/>
            <wp:docPr id="26" name="Picture 6" descr="BT_1000x858px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6" descr="BT_1000x858px"/>
                    <pic:cNvPicPr>
                      <a:picLocks noChangeAspect="1" noChangeArrowheads="1"/>
                    </pic:cNvPicPr>
                  </pic:nvPicPr>
                  <pic:blipFill>
                    <a:blip r:embed="rId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179705" cy="1797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237360" w:rsidRPr="00DA3743">
        <w:t xml:space="preserve">Dan il-prodott mediċinali huwa suġġett għal monitoraġġ addizzjonali. Dan ser jippermetti identifikazzjoni ta’ malajr ta’ informazzjoni ġdida dwar is-sigurtà. Inti tista’ tgħin billi tirrapporta kwalunkwe effett sekondarju li jista’ jkollok. Ara </w:t>
      </w:r>
      <w:r w:rsidR="00237360" w:rsidRPr="00DA3743">
        <w:rPr>
          <w:color w:val="000000"/>
        </w:rPr>
        <w:t xml:space="preserve">t-tmiem ta’ </w:t>
      </w:r>
      <w:r w:rsidR="00237360" w:rsidRPr="00DA3743">
        <w:t xml:space="preserve">sezzjoni 4 </w:t>
      </w:r>
      <w:r w:rsidR="00237360" w:rsidRPr="00DA3743">
        <w:rPr>
          <w:color w:val="000000"/>
        </w:rPr>
        <w:t>biex tara</w:t>
      </w:r>
      <w:r w:rsidR="00237360" w:rsidRPr="00DA3743">
        <w:t xml:space="preserve"> kif </w:t>
      </w:r>
      <w:r w:rsidR="00237360" w:rsidRPr="00DA3743">
        <w:rPr>
          <w:color w:val="000000"/>
        </w:rPr>
        <w:t>għandek tirrapporta</w:t>
      </w:r>
      <w:r w:rsidR="00237360" w:rsidRPr="00DA3743">
        <w:t xml:space="preserve"> effetti sekondarji.</w:t>
      </w:r>
    </w:p>
    <w:p w14:paraId="67EC10D3" w14:textId="77777777" w:rsidR="00237360" w:rsidRPr="00DA3743" w:rsidRDefault="00237360" w:rsidP="00237360">
      <w:pPr>
        <w:suppressAutoHyphens/>
      </w:pPr>
    </w:p>
    <w:p w14:paraId="664E529B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Aqra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sew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dan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il-fuljett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kollu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qabel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tibda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din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il-mediċina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peress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fih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informazzjoni importanti għalik.</w:t>
      </w:r>
    </w:p>
    <w:p w14:paraId="65C3E9FC" w14:textId="77777777" w:rsidR="00237360" w:rsidRPr="00DA3743" w:rsidRDefault="00237360" w:rsidP="00237360">
      <w:pPr>
        <w:keepNext/>
        <w:suppressAutoHyphens/>
        <w:rPr>
          <w:bCs/>
        </w:rPr>
      </w:pPr>
    </w:p>
    <w:p w14:paraId="27F4550B" w14:textId="1B60DFAB" w:rsidR="00237360" w:rsidRPr="00DA3743" w:rsidRDefault="00237360" w:rsidP="00237360">
      <w:pPr>
        <w:keepNext/>
        <w:suppressAutoHyphens/>
        <w:rPr>
          <w:b/>
        </w:rPr>
      </w:pPr>
      <w:r w:rsidRPr="00DA3743">
        <w:rPr>
          <w:b/>
        </w:rPr>
        <w:t>Dan il-fuljett inkiteb għall-persuna li qed tieħu l-mediċina.</w:t>
      </w:r>
    </w:p>
    <w:p w14:paraId="636F616F" w14:textId="77777777" w:rsidR="00237360" w:rsidRPr="00DA3743" w:rsidRDefault="00237360" w:rsidP="00237360">
      <w:pPr>
        <w:suppressAutoHyphens/>
        <w:ind w:left="567" w:hanging="567"/>
      </w:pPr>
      <w:r w:rsidRPr="00DA3743">
        <w:t>-</w:t>
      </w:r>
      <w:r w:rsidRPr="00DA3743">
        <w:tab/>
        <w:t>Żomm</w:t>
      </w:r>
      <w:r w:rsidRPr="00DA3743">
        <w:rPr>
          <w:spacing w:val="-6"/>
        </w:rPr>
        <w:t xml:space="preserve"> </w:t>
      </w:r>
      <w:r w:rsidRPr="00DA3743">
        <w:t>dan</w:t>
      </w:r>
      <w:r w:rsidRPr="00DA3743">
        <w:rPr>
          <w:spacing w:val="-6"/>
        </w:rPr>
        <w:t xml:space="preserve"> </w:t>
      </w:r>
      <w:r w:rsidRPr="00DA3743">
        <w:t>il-fuljett.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jkollok</w:t>
      </w:r>
      <w:r w:rsidRPr="00DA3743">
        <w:rPr>
          <w:spacing w:val="-6"/>
        </w:rPr>
        <w:t xml:space="preserve"> </w:t>
      </w:r>
      <w:r w:rsidRPr="00DA3743">
        <w:t>bżonn</w:t>
      </w:r>
      <w:r w:rsidRPr="00DA3743">
        <w:rPr>
          <w:spacing w:val="-6"/>
        </w:rPr>
        <w:t xml:space="preserve"> </w:t>
      </w:r>
      <w:r w:rsidRPr="00DA3743">
        <w:t>terġa’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taqrah.</w:t>
      </w:r>
    </w:p>
    <w:p w14:paraId="42F9C261" w14:textId="77777777" w:rsidR="00237360" w:rsidRPr="00DA3743" w:rsidRDefault="00237360" w:rsidP="00237360">
      <w:pPr>
        <w:suppressAutoHyphens/>
        <w:ind w:left="567" w:hanging="567"/>
        <w:rPr>
          <w:spacing w:val="-2"/>
        </w:rPr>
      </w:pPr>
      <w:r w:rsidRPr="00DA3743">
        <w:t>-</w:t>
      </w:r>
      <w:r w:rsidRPr="00DA3743">
        <w:tab/>
        <w:t>Jekk</w:t>
      </w:r>
      <w:r w:rsidRPr="00DA3743">
        <w:rPr>
          <w:spacing w:val="-8"/>
        </w:rPr>
        <w:t xml:space="preserve"> </w:t>
      </w:r>
      <w:r w:rsidRPr="00DA3743">
        <w:t>ikollok</w:t>
      </w:r>
      <w:r w:rsidRPr="00DA3743">
        <w:rPr>
          <w:spacing w:val="-8"/>
        </w:rPr>
        <w:t xml:space="preserve"> </w:t>
      </w:r>
      <w:r w:rsidRPr="00DA3743">
        <w:t>aktar</w:t>
      </w:r>
      <w:r w:rsidRPr="00DA3743">
        <w:rPr>
          <w:spacing w:val="-8"/>
        </w:rPr>
        <w:t xml:space="preserve"> </w:t>
      </w:r>
      <w:r w:rsidRPr="00DA3743">
        <w:t>mistoqsijiet,</w:t>
      </w:r>
      <w:r w:rsidRPr="00DA3743">
        <w:rPr>
          <w:spacing w:val="-7"/>
        </w:rPr>
        <w:t xml:space="preserve"> </w:t>
      </w:r>
      <w:r w:rsidRPr="00DA3743">
        <w:t>staqsi</w:t>
      </w:r>
      <w:r w:rsidRPr="00DA3743">
        <w:rPr>
          <w:spacing w:val="-8"/>
        </w:rPr>
        <w:t xml:space="preserve"> </w:t>
      </w:r>
      <w:r w:rsidRPr="00DA3743">
        <w:t>lit-tabib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lill-ispiżjar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tiegħek.</w:t>
      </w:r>
    </w:p>
    <w:p w14:paraId="02A2E207" w14:textId="77777777" w:rsidR="00237360" w:rsidRPr="00DA3743" w:rsidRDefault="00237360" w:rsidP="00237360">
      <w:pPr>
        <w:suppressAutoHyphens/>
        <w:adjustRightInd w:val="0"/>
        <w:ind w:left="567" w:hanging="567"/>
        <w:rPr>
          <w:rFonts w:eastAsia="Calibri"/>
        </w:rPr>
      </w:pPr>
      <w:r w:rsidRPr="00DA3743">
        <w:rPr>
          <w:rFonts w:eastAsia="Calibri"/>
        </w:rPr>
        <w:t>-</w:t>
      </w:r>
      <w:r w:rsidRPr="00DA3743">
        <w:rPr>
          <w:rFonts w:eastAsia="Calibri"/>
        </w:rPr>
        <w:tab/>
        <w:t xml:space="preserve">Din il-mediċina ġiet mogħtija lilek biss. M’għandekx tgħaddiha lil persuni oħra. Tista’ </w:t>
      </w:r>
      <w:r w:rsidRPr="00DA3743">
        <w:t>tagħmlilhom</w:t>
      </w:r>
      <w:r w:rsidRPr="00DA3743">
        <w:rPr>
          <w:rFonts w:eastAsia="Calibri"/>
        </w:rPr>
        <w:t xml:space="preserve"> il-ħsara, anki jekk ikollhom l-istess sinjali ta’ mard bħal tiegħek.</w:t>
      </w:r>
    </w:p>
    <w:p w14:paraId="3DC5D167" w14:textId="77777777" w:rsidR="00237360" w:rsidRPr="00DA3743" w:rsidRDefault="00237360" w:rsidP="00237360">
      <w:pPr>
        <w:suppressAutoHyphens/>
        <w:ind w:left="567" w:hanging="567"/>
      </w:pPr>
      <w:r w:rsidRPr="00DA3743">
        <w:t>-</w:t>
      </w:r>
      <w:r w:rsidRPr="00DA3743">
        <w:tab/>
        <w:t>Jekk</w:t>
      </w:r>
      <w:r w:rsidRPr="00DA3743">
        <w:rPr>
          <w:spacing w:val="-3"/>
        </w:rPr>
        <w:t xml:space="preserve"> </w:t>
      </w:r>
      <w:r w:rsidRPr="00DA3743">
        <w:t>ikollok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effett</w:t>
      </w:r>
      <w:r w:rsidRPr="00DA3743">
        <w:rPr>
          <w:spacing w:val="-3"/>
        </w:rPr>
        <w:t xml:space="preserve"> </w:t>
      </w:r>
      <w:r w:rsidRPr="00DA3743">
        <w:t>sekondarju</w:t>
      </w:r>
      <w:r w:rsidRPr="00DA3743">
        <w:rPr>
          <w:spacing w:val="-3"/>
        </w:rPr>
        <w:t xml:space="preserve"> </w:t>
      </w:r>
      <w:r w:rsidRPr="00DA3743">
        <w:t>kellem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lill-ispiżjar</w:t>
      </w:r>
      <w:r w:rsidRPr="00DA3743">
        <w:rPr>
          <w:spacing w:val="-3"/>
        </w:rPr>
        <w:t xml:space="preserve"> </w:t>
      </w:r>
      <w:r w:rsidRPr="00DA3743">
        <w:t>tiegħek.</w:t>
      </w:r>
      <w:r w:rsidRPr="00DA3743">
        <w:rPr>
          <w:spacing w:val="-3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jinkludi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effett sekondarju possibbli li mhuwiex elenkat f’dan il-fuljett. Ara sezzjoni 4.</w:t>
      </w:r>
    </w:p>
    <w:p w14:paraId="68FF325C" w14:textId="77777777" w:rsidR="00237360" w:rsidRPr="00DA3743" w:rsidRDefault="00237360" w:rsidP="00237360">
      <w:pPr>
        <w:suppressAutoHyphens/>
      </w:pPr>
    </w:p>
    <w:p w14:paraId="213BF161" w14:textId="77777777" w:rsidR="00237360" w:rsidRPr="00DA3743" w:rsidRDefault="00237360" w:rsidP="00237360">
      <w:pPr>
        <w:keepNext/>
        <w:suppressAutoHyphens/>
        <w:rPr>
          <w:b/>
          <w:bCs/>
          <w:spacing w:val="-2"/>
        </w:rPr>
      </w:pPr>
      <w:r w:rsidRPr="00DA3743">
        <w:rPr>
          <w:b/>
          <w:bCs/>
        </w:rPr>
        <w:t>F’dan</w:t>
      </w:r>
      <w:r w:rsidRPr="00DA3743">
        <w:rPr>
          <w:b/>
          <w:bCs/>
          <w:spacing w:val="-7"/>
        </w:rPr>
        <w:t xml:space="preserve"> </w:t>
      </w:r>
      <w:r w:rsidRPr="00DA3743">
        <w:rPr>
          <w:b/>
          <w:bCs/>
        </w:rPr>
        <w:t>il-</w:t>
      </w:r>
      <w:r w:rsidRPr="00DA3743">
        <w:rPr>
          <w:b/>
          <w:bCs/>
          <w:spacing w:val="-2"/>
        </w:rPr>
        <w:t>fuljett:</w:t>
      </w:r>
    </w:p>
    <w:p w14:paraId="13A7D6AE" w14:textId="77777777" w:rsidR="00237360" w:rsidRPr="00DA3743" w:rsidRDefault="00237360" w:rsidP="00237360">
      <w:pPr>
        <w:keepNext/>
        <w:suppressAutoHyphens/>
      </w:pPr>
    </w:p>
    <w:p w14:paraId="28E38CC8" w14:textId="3C984A59" w:rsidR="00237360" w:rsidRPr="00DA3743" w:rsidRDefault="00237360" w:rsidP="00064343">
      <w:pPr>
        <w:numPr>
          <w:ilvl w:val="0"/>
          <w:numId w:val="123"/>
        </w:numPr>
        <w:suppressAutoHyphens/>
        <w:ind w:left="567" w:hanging="567"/>
      </w:pPr>
      <w:r w:rsidRPr="00DA3743">
        <w:t>X’inhu</w:t>
      </w:r>
      <w:r w:rsidRPr="00DA3743">
        <w:rPr>
          <w:spacing w:val="-6"/>
        </w:rPr>
        <w:t xml:space="preserve"> </w:t>
      </w:r>
      <w:r w:rsidRPr="00DA3743">
        <w:t>WEZENLA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għalxiex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jintuża</w:t>
      </w:r>
    </w:p>
    <w:p w14:paraId="3C9C97A5" w14:textId="77777777" w:rsidR="00237360" w:rsidRPr="00DA3743" w:rsidRDefault="00237360" w:rsidP="00064343">
      <w:pPr>
        <w:numPr>
          <w:ilvl w:val="0"/>
          <w:numId w:val="123"/>
        </w:numPr>
        <w:suppressAutoHyphens/>
        <w:ind w:left="567" w:hanging="567"/>
      </w:pPr>
      <w:r w:rsidRPr="00DA3743">
        <w:t>X’għandek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4"/>
        </w:rPr>
        <w:t xml:space="preserve"> </w:t>
      </w:r>
      <w:r w:rsidRPr="00DA3743">
        <w:t>taf</w:t>
      </w:r>
      <w:r w:rsidRPr="00DA3743">
        <w:rPr>
          <w:spacing w:val="-4"/>
        </w:rPr>
        <w:t xml:space="preserve"> </w:t>
      </w:r>
      <w:r w:rsidRPr="00DA3743">
        <w:t>qabel</w:t>
      </w:r>
      <w:r w:rsidRPr="00DA3743">
        <w:rPr>
          <w:spacing w:val="-4"/>
        </w:rPr>
        <w:t xml:space="preserve"> </w:t>
      </w:r>
      <w:r w:rsidRPr="00DA3743">
        <w:t>ma</w:t>
      </w:r>
      <w:r w:rsidRPr="00DA3743">
        <w:rPr>
          <w:spacing w:val="-4"/>
        </w:rPr>
        <w:t xml:space="preserve"> </w:t>
      </w:r>
      <w:r w:rsidRPr="00DA3743">
        <w:t>tuża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WEZENLA</w:t>
      </w:r>
    </w:p>
    <w:p w14:paraId="5E725740" w14:textId="77777777" w:rsidR="00237360" w:rsidRPr="00DA3743" w:rsidRDefault="00237360" w:rsidP="00064343">
      <w:pPr>
        <w:numPr>
          <w:ilvl w:val="0"/>
          <w:numId w:val="123"/>
        </w:numPr>
        <w:suppressAutoHyphens/>
        <w:ind w:left="567" w:hanging="567"/>
      </w:pPr>
      <w:r w:rsidRPr="00DA3743">
        <w:t>Kif</w:t>
      </w:r>
      <w:r w:rsidRPr="00DA3743">
        <w:rPr>
          <w:spacing w:val="-5"/>
        </w:rPr>
        <w:t xml:space="preserve"> </w:t>
      </w:r>
      <w:r w:rsidRPr="00DA3743">
        <w:t xml:space="preserve">għandek tuża </w:t>
      </w:r>
      <w:r w:rsidRPr="00DA3743">
        <w:rPr>
          <w:spacing w:val="-2"/>
        </w:rPr>
        <w:t>WEZENLA</w:t>
      </w:r>
    </w:p>
    <w:p w14:paraId="638A28EF" w14:textId="77777777" w:rsidR="00237360" w:rsidRPr="00DA3743" w:rsidRDefault="00237360" w:rsidP="00064343">
      <w:pPr>
        <w:numPr>
          <w:ilvl w:val="0"/>
          <w:numId w:val="123"/>
        </w:numPr>
        <w:suppressAutoHyphens/>
        <w:ind w:left="567" w:hanging="567"/>
      </w:pPr>
      <w:r w:rsidRPr="00DA3743">
        <w:t>Effetti</w:t>
      </w:r>
      <w:r w:rsidRPr="00DA3743">
        <w:rPr>
          <w:spacing w:val="-9"/>
        </w:rPr>
        <w:t xml:space="preserve"> </w:t>
      </w:r>
      <w:r w:rsidRPr="00DA3743">
        <w:t>sekondarji</w:t>
      </w:r>
      <w:r w:rsidRPr="00DA3743">
        <w:rPr>
          <w:spacing w:val="-8"/>
        </w:rPr>
        <w:t xml:space="preserve"> </w:t>
      </w:r>
      <w:r w:rsidRPr="00DA3743">
        <w:rPr>
          <w:spacing w:val="-2"/>
        </w:rPr>
        <w:t>possibbli</w:t>
      </w:r>
    </w:p>
    <w:p w14:paraId="46514E3D" w14:textId="77777777" w:rsidR="00237360" w:rsidRPr="00DA3743" w:rsidRDefault="00237360" w:rsidP="00064343">
      <w:pPr>
        <w:numPr>
          <w:ilvl w:val="0"/>
          <w:numId w:val="123"/>
        </w:numPr>
        <w:suppressAutoHyphens/>
        <w:ind w:left="567" w:hanging="567"/>
      </w:pPr>
      <w:r w:rsidRPr="00DA3743">
        <w:t>Kif</w:t>
      </w:r>
      <w:r w:rsidRPr="00DA3743">
        <w:rPr>
          <w:spacing w:val="-4"/>
        </w:rPr>
        <w:t xml:space="preserve"> </w:t>
      </w:r>
      <w:r w:rsidRPr="00DA3743">
        <w:t>taħżen</w:t>
      </w:r>
      <w:r w:rsidRPr="00DA3743">
        <w:rPr>
          <w:spacing w:val="-3"/>
        </w:rPr>
        <w:t xml:space="preserve"> </w:t>
      </w:r>
      <w:r w:rsidRPr="00DA3743">
        <w:rPr>
          <w:spacing w:val="-2"/>
        </w:rPr>
        <w:t>WEZENLA</w:t>
      </w:r>
    </w:p>
    <w:p w14:paraId="383345D7" w14:textId="77777777" w:rsidR="00237360" w:rsidRPr="00DA3743" w:rsidRDefault="00237360" w:rsidP="00064343">
      <w:pPr>
        <w:numPr>
          <w:ilvl w:val="0"/>
          <w:numId w:val="123"/>
        </w:numPr>
        <w:suppressAutoHyphens/>
        <w:ind w:left="567" w:hanging="567"/>
      </w:pPr>
      <w:r w:rsidRPr="00DA3743">
        <w:t>Kontenut</w:t>
      </w:r>
      <w:r w:rsidRPr="00DA3743">
        <w:rPr>
          <w:spacing w:val="-9"/>
        </w:rPr>
        <w:t xml:space="preserve"> </w:t>
      </w:r>
      <w:r w:rsidRPr="00DA3743">
        <w:t>tal-pakkett</w:t>
      </w:r>
      <w:r w:rsidRPr="00DA3743">
        <w:rPr>
          <w:spacing w:val="-9"/>
        </w:rPr>
        <w:t xml:space="preserve"> </w:t>
      </w:r>
      <w:r w:rsidRPr="00DA3743">
        <w:t>u</w:t>
      </w:r>
      <w:r w:rsidRPr="00DA3743">
        <w:rPr>
          <w:spacing w:val="-9"/>
        </w:rPr>
        <w:t xml:space="preserve"> </w:t>
      </w:r>
      <w:r w:rsidRPr="00DA3743">
        <w:t>informazzjoni</w:t>
      </w:r>
      <w:r w:rsidRPr="00DA3743">
        <w:rPr>
          <w:spacing w:val="-8"/>
        </w:rPr>
        <w:t xml:space="preserve"> </w:t>
      </w:r>
      <w:r w:rsidRPr="00DA3743">
        <w:rPr>
          <w:spacing w:val="-4"/>
        </w:rPr>
        <w:t>oħra</w:t>
      </w:r>
    </w:p>
    <w:p w14:paraId="220B0E1E" w14:textId="77777777" w:rsidR="00237360" w:rsidRPr="00DA3743" w:rsidRDefault="00237360" w:rsidP="00237360">
      <w:pPr>
        <w:suppressAutoHyphens/>
      </w:pPr>
    </w:p>
    <w:p w14:paraId="1D29538A" w14:textId="77777777" w:rsidR="00237360" w:rsidRPr="00DA3743" w:rsidRDefault="00237360" w:rsidP="00237360">
      <w:pPr>
        <w:suppressAutoHyphens/>
      </w:pPr>
    </w:p>
    <w:p w14:paraId="5576A947" w14:textId="77777777" w:rsidR="00237360" w:rsidRPr="00DA3743" w:rsidRDefault="00237360" w:rsidP="00237360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1.</w:t>
      </w:r>
      <w:r w:rsidRPr="00DA3743">
        <w:rPr>
          <w:b/>
          <w:bCs/>
        </w:rPr>
        <w:tab/>
        <w:t>X’inhu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WEZENLA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għalxiex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 xml:space="preserve">jintuża </w:t>
      </w:r>
    </w:p>
    <w:p w14:paraId="4448E1F5" w14:textId="77777777" w:rsidR="00237360" w:rsidRPr="00DA3743" w:rsidRDefault="00237360" w:rsidP="00237360">
      <w:pPr>
        <w:keepNext/>
        <w:suppressAutoHyphens/>
      </w:pPr>
    </w:p>
    <w:p w14:paraId="3B1153B0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X’inhu WEZENLA</w:t>
      </w:r>
    </w:p>
    <w:p w14:paraId="22C45F0E" w14:textId="77777777" w:rsidR="00237360" w:rsidRPr="00DA3743" w:rsidRDefault="00237360" w:rsidP="00237360">
      <w:pPr>
        <w:suppressAutoHyphens/>
      </w:pPr>
      <w:r w:rsidRPr="00DA3743">
        <w:t>WEZENLA</w:t>
      </w:r>
      <w:r w:rsidRPr="00DA3743">
        <w:rPr>
          <w:spacing w:val="-3"/>
        </w:rPr>
        <w:t xml:space="preserve"> </w:t>
      </w:r>
      <w:r w:rsidRPr="00DA3743">
        <w:t>fih</w:t>
      </w:r>
      <w:r w:rsidRPr="00DA3743">
        <w:rPr>
          <w:spacing w:val="-3"/>
        </w:rPr>
        <w:t xml:space="preserve"> </w:t>
      </w:r>
      <w:r w:rsidRPr="00DA3743">
        <w:t>is-sustanza</w:t>
      </w:r>
      <w:r w:rsidRPr="00DA3743">
        <w:rPr>
          <w:spacing w:val="-3"/>
        </w:rPr>
        <w:t xml:space="preserve"> </w:t>
      </w:r>
      <w:r w:rsidRPr="00DA3743">
        <w:t>attiva</w:t>
      </w:r>
      <w:r w:rsidRPr="00DA3743">
        <w:rPr>
          <w:spacing w:val="-3"/>
        </w:rPr>
        <w:t xml:space="preserve"> </w:t>
      </w:r>
      <w:r w:rsidRPr="00DA3743">
        <w:t>‘ustekinumab’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antikorp</w:t>
      </w:r>
      <w:r w:rsidRPr="00DA3743">
        <w:rPr>
          <w:spacing w:val="-3"/>
        </w:rPr>
        <w:t xml:space="preserve"> </w:t>
      </w:r>
      <w:r w:rsidRPr="00DA3743">
        <w:t>monoklonali.</w:t>
      </w:r>
      <w:r w:rsidRPr="00DA3743">
        <w:rPr>
          <w:spacing w:val="-3"/>
        </w:rPr>
        <w:t xml:space="preserve"> </w:t>
      </w:r>
      <w:r w:rsidRPr="00DA3743">
        <w:t>Antikorpi</w:t>
      </w:r>
      <w:r w:rsidRPr="00DA3743">
        <w:rPr>
          <w:spacing w:val="-3"/>
        </w:rPr>
        <w:t xml:space="preserve"> </w:t>
      </w:r>
      <w:r w:rsidRPr="00DA3743">
        <w:t>monoklonali huma proteini li jagħrfu u jeħlu speċifikament ma’ ċerti proteini fil-ġisem.</w:t>
      </w:r>
    </w:p>
    <w:p w14:paraId="627F66F0" w14:textId="77777777" w:rsidR="00237360" w:rsidRPr="00DA3743" w:rsidRDefault="00237360" w:rsidP="00237360">
      <w:pPr>
        <w:suppressAutoHyphens/>
      </w:pPr>
    </w:p>
    <w:p w14:paraId="4C9CF0A2" w14:textId="77777777" w:rsidR="00237360" w:rsidRPr="00DA3743" w:rsidRDefault="00237360" w:rsidP="00237360">
      <w:pPr>
        <w:suppressAutoHyphens/>
      </w:pPr>
      <w:r w:rsidRPr="00DA3743">
        <w:t>WEZENLA</w:t>
      </w:r>
      <w:r w:rsidRPr="00DA3743">
        <w:rPr>
          <w:spacing w:val="-4"/>
        </w:rPr>
        <w:t xml:space="preserve"> </w:t>
      </w:r>
      <w:r w:rsidRPr="00DA3743">
        <w:t>huwa</w:t>
      </w:r>
      <w:r w:rsidRPr="00DA3743">
        <w:rPr>
          <w:spacing w:val="-4"/>
        </w:rPr>
        <w:t xml:space="preserve"> </w:t>
      </w:r>
      <w:r w:rsidRPr="00DA3743">
        <w:t>wieħed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4"/>
        </w:rPr>
        <w:t xml:space="preserve"> </w:t>
      </w:r>
      <w:r w:rsidRPr="00DA3743">
        <w:t>grupp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t>mediċini</w:t>
      </w:r>
      <w:r w:rsidRPr="00DA3743">
        <w:rPr>
          <w:spacing w:val="-4"/>
        </w:rPr>
        <w:t xml:space="preserve"> </w:t>
      </w:r>
      <w:r w:rsidRPr="00DA3743">
        <w:t>msejħa</w:t>
      </w:r>
      <w:r w:rsidRPr="00DA3743">
        <w:rPr>
          <w:spacing w:val="-4"/>
        </w:rPr>
        <w:t xml:space="preserve"> </w:t>
      </w:r>
      <w:r w:rsidRPr="00DA3743">
        <w:t>‘immunosoppressanti’.</w:t>
      </w:r>
      <w:r w:rsidRPr="00DA3743">
        <w:rPr>
          <w:spacing w:val="-4"/>
        </w:rPr>
        <w:t xml:space="preserve"> </w:t>
      </w:r>
      <w:r w:rsidRPr="00DA3743">
        <w:t>Dawn</w:t>
      </w:r>
      <w:r w:rsidRPr="00DA3743">
        <w:rPr>
          <w:spacing w:val="-4"/>
        </w:rPr>
        <w:t xml:space="preserve"> </w:t>
      </w:r>
      <w:r w:rsidRPr="00DA3743">
        <w:t>il-mediċini jaħdmu billi jdgħajfu parti mis-sistema immuni.</w:t>
      </w:r>
    </w:p>
    <w:p w14:paraId="3BC862D3" w14:textId="77777777" w:rsidR="00237360" w:rsidRPr="00DA3743" w:rsidRDefault="00237360" w:rsidP="00237360">
      <w:pPr>
        <w:suppressAutoHyphens/>
      </w:pPr>
    </w:p>
    <w:p w14:paraId="118408AE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Għalxiex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jintuża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  <w:spacing w:val="-2"/>
        </w:rPr>
        <w:t>WEZENLA</w:t>
      </w:r>
    </w:p>
    <w:p w14:paraId="114DAE64" w14:textId="77777777" w:rsidR="00237360" w:rsidRPr="00DA3743" w:rsidRDefault="00237360" w:rsidP="00237360">
      <w:pPr>
        <w:keepNext/>
        <w:suppressAutoHyphens/>
      </w:pPr>
      <w:r w:rsidRPr="00DA3743">
        <w:t>WEZENLA</w:t>
      </w:r>
      <w:r w:rsidRPr="00DA3743">
        <w:rPr>
          <w:spacing w:val="-9"/>
        </w:rPr>
        <w:t xml:space="preserve"> </w:t>
      </w:r>
      <w:r w:rsidRPr="00DA3743">
        <w:t>jintuża</w:t>
      </w:r>
      <w:r w:rsidRPr="00DA3743">
        <w:rPr>
          <w:spacing w:val="-7"/>
        </w:rPr>
        <w:t xml:space="preserve"> </w:t>
      </w:r>
      <w:r w:rsidRPr="00DA3743">
        <w:t>biex</w:t>
      </w:r>
      <w:r w:rsidRPr="00DA3743">
        <w:rPr>
          <w:spacing w:val="-7"/>
        </w:rPr>
        <w:t xml:space="preserve"> </w:t>
      </w:r>
      <w:r w:rsidRPr="00DA3743">
        <w:t>jittratta</w:t>
      </w:r>
      <w:r w:rsidRPr="00DA3743">
        <w:rPr>
          <w:spacing w:val="-9"/>
        </w:rPr>
        <w:t xml:space="preserve"> </w:t>
      </w:r>
      <w:r w:rsidRPr="00DA3743">
        <w:t>l-mard</w:t>
      </w:r>
      <w:r w:rsidRPr="00DA3743">
        <w:rPr>
          <w:spacing w:val="-7"/>
        </w:rPr>
        <w:t xml:space="preserve"> </w:t>
      </w:r>
      <w:r w:rsidRPr="00DA3743">
        <w:t>infjammatorju</w:t>
      </w:r>
      <w:r w:rsidRPr="00DA3743">
        <w:rPr>
          <w:spacing w:val="-7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rPr>
          <w:spacing w:val="-4"/>
        </w:rPr>
        <w:t>ġej:</w:t>
      </w:r>
    </w:p>
    <w:p w14:paraId="6C27E820" w14:textId="3C104645" w:rsidR="00237360" w:rsidRPr="00DA3743" w:rsidRDefault="00237360" w:rsidP="00237360">
      <w:pPr>
        <w:numPr>
          <w:ilvl w:val="1"/>
          <w:numId w:val="76"/>
        </w:numPr>
        <w:suppressAutoHyphens/>
        <w:ind w:left="567" w:hanging="567"/>
      </w:pPr>
      <w:r w:rsidRPr="00DA3743">
        <w:t>Psorijasi tal-plakka - fl-adulti</w:t>
      </w:r>
    </w:p>
    <w:p w14:paraId="5200FD7F" w14:textId="77777777" w:rsidR="00237360" w:rsidRPr="00DA3743" w:rsidRDefault="00237360" w:rsidP="00237360">
      <w:pPr>
        <w:numPr>
          <w:ilvl w:val="1"/>
          <w:numId w:val="76"/>
        </w:numPr>
        <w:suppressAutoHyphens/>
        <w:ind w:left="567" w:hanging="567"/>
      </w:pPr>
      <w:r w:rsidRPr="00DA3743">
        <w:t>Artrite psorjatika - fl-adulti</w:t>
      </w:r>
    </w:p>
    <w:p w14:paraId="0B09E44E" w14:textId="77777777" w:rsidR="00237360" w:rsidRPr="00DA3743" w:rsidRDefault="00237360" w:rsidP="00237360">
      <w:pPr>
        <w:numPr>
          <w:ilvl w:val="1"/>
          <w:numId w:val="76"/>
        </w:numPr>
        <w:suppressAutoHyphens/>
        <w:ind w:left="567" w:hanging="567"/>
      </w:pPr>
      <w:r w:rsidRPr="00DA3743">
        <w:t>Marda moderata sa severa ta’ Crohn - fl-adulti</w:t>
      </w:r>
    </w:p>
    <w:p w14:paraId="15883EC8" w14:textId="77777777" w:rsidR="00237360" w:rsidRPr="00DA3743" w:rsidRDefault="00237360" w:rsidP="00237360">
      <w:pPr>
        <w:suppressAutoHyphens/>
      </w:pPr>
    </w:p>
    <w:p w14:paraId="26DD4C35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Psorijasi tal-plakka</w:t>
      </w:r>
    </w:p>
    <w:p w14:paraId="12C16705" w14:textId="77777777" w:rsidR="00237360" w:rsidRPr="00DA3743" w:rsidRDefault="00237360" w:rsidP="00237360">
      <w:pPr>
        <w:suppressAutoHyphens/>
      </w:pPr>
      <w:r w:rsidRPr="00DA3743">
        <w:t>Psorijasi bil-qoxra hi kundizzjoni tal-ġilda li tikkawża infjammazzjoni li taffettwa l-ġilda u d-dwiefer.</w:t>
      </w:r>
    </w:p>
    <w:p w14:paraId="2099F586" w14:textId="77777777" w:rsidR="00237360" w:rsidRPr="00DA3743" w:rsidRDefault="00237360" w:rsidP="00237360">
      <w:pPr>
        <w:suppressAutoHyphens/>
      </w:pPr>
      <w:r w:rsidRPr="00DA3743">
        <w:t>WEZENLA se jnaqqas l-infjammazzjoni u sinjali oħra tal-marda.</w:t>
      </w:r>
    </w:p>
    <w:p w14:paraId="4D6CCCD4" w14:textId="77777777" w:rsidR="00237360" w:rsidRPr="00DA3743" w:rsidRDefault="00237360" w:rsidP="00237360">
      <w:pPr>
        <w:suppressAutoHyphens/>
      </w:pPr>
    </w:p>
    <w:p w14:paraId="61FAAEDD" w14:textId="77777777" w:rsidR="00237360" w:rsidRPr="00DA3743" w:rsidRDefault="00237360" w:rsidP="00237360">
      <w:pPr>
        <w:suppressAutoHyphens/>
      </w:pPr>
      <w:r w:rsidRPr="00DA3743">
        <w:t>WEZENLA jintuża f’adulti bi psorijasi bil-qoxra minn moderata sa qawwija, li ma jistgħux jużaw ciclosporin, methotrexate jew fototerapija, jew meta dawn it-trattamenti ma ħadmux.</w:t>
      </w:r>
    </w:p>
    <w:p w14:paraId="58DCD96F" w14:textId="77777777" w:rsidR="00237360" w:rsidRPr="00DA3743" w:rsidRDefault="00237360" w:rsidP="00237360">
      <w:pPr>
        <w:suppressAutoHyphens/>
      </w:pPr>
    </w:p>
    <w:p w14:paraId="2B8E5D74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lastRenderedPageBreak/>
        <w:t>Artrite psorjatika</w:t>
      </w:r>
    </w:p>
    <w:p w14:paraId="1FF01EEC" w14:textId="2B983C2B" w:rsidR="00237360" w:rsidRPr="00DA3743" w:rsidRDefault="00237360" w:rsidP="00425F39">
      <w:pPr>
        <w:suppressAutoHyphens/>
      </w:pPr>
      <w:r w:rsidRPr="00DA3743">
        <w:t>Artrite psorjatika hi marda infjammatorja tal-ġogi, li normalment tkun akkumpanjata minn psorijasi.</w:t>
      </w:r>
      <w:r w:rsidR="003E4326">
        <w:t xml:space="preserve"> </w:t>
      </w:r>
      <w:r w:rsidRPr="00DA3743">
        <w:t>Jekk għandek artrite psorjatika attiva, l-ewwel se tingħata mediċini oħrajn. Jekk ma tirrispondix tajjeb biżżejjed għal dawn il-mediċini, tista’ tingħata WEZENLA biex:</w:t>
      </w:r>
    </w:p>
    <w:p w14:paraId="59DF02AC" w14:textId="77777777" w:rsidR="00237360" w:rsidRPr="00DA3743" w:rsidRDefault="00237360" w:rsidP="00237360">
      <w:pPr>
        <w:keepNext/>
        <w:numPr>
          <w:ilvl w:val="1"/>
          <w:numId w:val="77"/>
        </w:numPr>
        <w:suppressAutoHyphens/>
        <w:ind w:left="567" w:hanging="567"/>
      </w:pPr>
      <w:r w:rsidRPr="00DA3743">
        <w:t>Tnaqqas is-sinjali u s-sintomi tal-marda tiegħek.</w:t>
      </w:r>
    </w:p>
    <w:p w14:paraId="5B767080" w14:textId="77777777" w:rsidR="00237360" w:rsidRPr="00DA3743" w:rsidRDefault="00237360" w:rsidP="00237360">
      <w:pPr>
        <w:keepNext/>
        <w:numPr>
          <w:ilvl w:val="1"/>
          <w:numId w:val="77"/>
        </w:numPr>
        <w:suppressAutoHyphens/>
        <w:ind w:left="567" w:hanging="567"/>
      </w:pPr>
      <w:r w:rsidRPr="00DA3743">
        <w:t>Ittejjeb il-funzjoni fiżika tiegħek.</w:t>
      </w:r>
    </w:p>
    <w:p w14:paraId="69C6CD8B" w14:textId="77777777" w:rsidR="00237360" w:rsidRPr="00DA3743" w:rsidRDefault="00237360" w:rsidP="00237360">
      <w:pPr>
        <w:numPr>
          <w:ilvl w:val="1"/>
          <w:numId w:val="77"/>
        </w:numPr>
        <w:suppressAutoHyphens/>
        <w:ind w:left="567" w:hanging="567"/>
      </w:pPr>
      <w:r w:rsidRPr="00DA3743">
        <w:t>Inaqqas ir-rata li biha ssir ħsara fil-ġogi tiegħek.</w:t>
      </w:r>
    </w:p>
    <w:p w14:paraId="0AC82EAF" w14:textId="77777777" w:rsidR="00237360" w:rsidRPr="00DA3743" w:rsidRDefault="00237360" w:rsidP="00237360">
      <w:pPr>
        <w:suppressAutoHyphens/>
      </w:pPr>
    </w:p>
    <w:p w14:paraId="3CB3933E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Il-</w:t>
      </w:r>
      <w:r w:rsidRPr="00DA3743">
        <w:rPr>
          <w:b/>
          <w:bCs/>
          <w:lang w:val="it-IT"/>
        </w:rPr>
        <w:t>m</w:t>
      </w:r>
      <w:r w:rsidRPr="00DA3743">
        <w:rPr>
          <w:b/>
          <w:bCs/>
        </w:rPr>
        <w:t>arda ta’ Crohn</w:t>
      </w:r>
    </w:p>
    <w:p w14:paraId="502476AE" w14:textId="77777777" w:rsidR="00237360" w:rsidRPr="00DA3743" w:rsidRDefault="00237360" w:rsidP="00237360">
      <w:pPr>
        <w:suppressAutoHyphens/>
      </w:pPr>
      <w:r w:rsidRPr="00DA3743">
        <w:t>Il-marda ta’ Crohn hija marda infjammatorja tal-musrana. Jekk għandek il-marda ta’ Crohn l-ewwel se tingħata mediċini oħra. Jekk ma jkollokx rispons tajjeb biżżejjed jew tkun intolleranti għal dawn ilmediċini, inti tista’ tingħata WEZENLA biex tnaqqas is-sinjali u s-sintomi tal-marda tiegħek.</w:t>
      </w:r>
    </w:p>
    <w:p w14:paraId="21E9E427" w14:textId="77777777" w:rsidR="00237360" w:rsidRPr="00DA3743" w:rsidRDefault="00237360" w:rsidP="00237360">
      <w:pPr>
        <w:suppressAutoHyphens/>
      </w:pPr>
    </w:p>
    <w:p w14:paraId="24E27813" w14:textId="77777777" w:rsidR="00237360" w:rsidRPr="00DA3743" w:rsidRDefault="00237360" w:rsidP="00237360">
      <w:pPr>
        <w:suppressAutoHyphens/>
      </w:pPr>
    </w:p>
    <w:p w14:paraId="1F252475" w14:textId="77777777" w:rsidR="00237360" w:rsidRPr="00DA3743" w:rsidRDefault="00237360" w:rsidP="00237360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2.</w:t>
      </w:r>
      <w:r w:rsidRPr="00DA3743">
        <w:rPr>
          <w:b/>
          <w:bCs/>
        </w:rPr>
        <w:tab/>
        <w:t>X’għandek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tkun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taf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qabel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ma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 xml:space="preserve">WEZENLA </w:t>
      </w:r>
    </w:p>
    <w:p w14:paraId="6EF44EC7" w14:textId="77777777" w:rsidR="00237360" w:rsidRPr="00DA3743" w:rsidRDefault="00237360" w:rsidP="00237360">
      <w:pPr>
        <w:keepNext/>
        <w:suppressAutoHyphens/>
      </w:pPr>
    </w:p>
    <w:p w14:paraId="2D7F23ED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Tużax WEZENLA</w:t>
      </w:r>
    </w:p>
    <w:p w14:paraId="019209DA" w14:textId="77777777" w:rsidR="00237360" w:rsidRPr="00DA3743" w:rsidRDefault="00237360" w:rsidP="00237360">
      <w:pPr>
        <w:keepNext/>
        <w:numPr>
          <w:ilvl w:val="1"/>
          <w:numId w:val="78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inti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allerġiku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ustekinumab</w:t>
      </w:r>
      <w:r w:rsidRPr="00DA3743">
        <w:rPr>
          <w:b/>
          <w:spacing w:val="-5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sustanza</w:t>
      </w:r>
      <w:r w:rsidRPr="00DA3743">
        <w:rPr>
          <w:spacing w:val="-3"/>
        </w:rPr>
        <w:t xml:space="preserve"> </w:t>
      </w:r>
      <w:r w:rsidRPr="00DA3743">
        <w:t>oħra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(elenkati fis-sezzjoni 6).</w:t>
      </w:r>
    </w:p>
    <w:p w14:paraId="5A90A000" w14:textId="77777777" w:rsidR="00237360" w:rsidRPr="00DA3743" w:rsidRDefault="00237360" w:rsidP="00237360">
      <w:pPr>
        <w:numPr>
          <w:ilvl w:val="1"/>
          <w:numId w:val="78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inti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infezzjoni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attiva</w:t>
      </w:r>
      <w:r w:rsidRPr="00DA3743">
        <w:rPr>
          <w:b/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t-tabib</w:t>
      </w:r>
      <w:r w:rsidRPr="00DA3743">
        <w:rPr>
          <w:spacing w:val="-6"/>
        </w:rPr>
        <w:t xml:space="preserve"> </w:t>
      </w:r>
      <w:r w:rsidRPr="00DA3743">
        <w:t>tiegħek</w:t>
      </w:r>
      <w:r w:rsidRPr="00DA3743">
        <w:rPr>
          <w:spacing w:val="-6"/>
        </w:rPr>
        <w:t xml:space="preserve"> </w:t>
      </w:r>
      <w:r w:rsidRPr="00DA3743">
        <w:t>jikkunsidraha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importanti.</w:t>
      </w:r>
    </w:p>
    <w:p w14:paraId="7956F57E" w14:textId="77777777" w:rsidR="00237360" w:rsidRPr="00DA3743" w:rsidRDefault="00237360" w:rsidP="00237360">
      <w:pPr>
        <w:suppressAutoHyphens/>
      </w:pPr>
    </w:p>
    <w:p w14:paraId="1814D1BF" w14:textId="77777777" w:rsidR="00237360" w:rsidRPr="00DA3743" w:rsidRDefault="00237360" w:rsidP="00237360">
      <w:pPr>
        <w:suppressAutoHyphens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m’intix</w:t>
      </w:r>
      <w:r w:rsidRPr="00DA3743">
        <w:rPr>
          <w:spacing w:val="-3"/>
        </w:rPr>
        <w:t xml:space="preserve"> </w:t>
      </w:r>
      <w:r w:rsidRPr="00DA3743">
        <w:t>ċert/a,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minn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t’hawn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tapplikax</w:t>
      </w:r>
      <w:r w:rsidRPr="00DA3743">
        <w:rPr>
          <w:spacing w:val="-3"/>
        </w:rPr>
        <w:t xml:space="preserve"> </w:t>
      </w:r>
      <w:r w:rsidRPr="00DA3743">
        <w:t>għalik,</w:t>
      </w:r>
      <w:r w:rsidRPr="00DA3743">
        <w:rPr>
          <w:spacing w:val="-3"/>
        </w:rPr>
        <w:t xml:space="preserve"> </w:t>
      </w:r>
      <w:r w:rsidRPr="00DA3743">
        <w:t>kellem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 lill</w:t>
      </w:r>
      <w:r w:rsidRPr="00DA3743">
        <w:noBreakHyphen/>
        <w:t>ispiżjar tiegħek qabel ma tuża WEZENLA.</w:t>
      </w:r>
    </w:p>
    <w:p w14:paraId="71BF404F" w14:textId="77777777" w:rsidR="00237360" w:rsidRPr="00DA3743" w:rsidRDefault="00237360" w:rsidP="00237360">
      <w:pPr>
        <w:suppressAutoHyphens/>
      </w:pPr>
    </w:p>
    <w:p w14:paraId="5113122E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Twissijiet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prekawzjonijiet</w:t>
      </w:r>
    </w:p>
    <w:p w14:paraId="63AD55BC" w14:textId="77777777" w:rsidR="00237360" w:rsidRPr="00DA3743" w:rsidRDefault="00237360" w:rsidP="00237360">
      <w:pPr>
        <w:suppressAutoHyphens/>
      </w:pPr>
      <w:r w:rsidRPr="00DA3743">
        <w:t>Kellem lit-tabib jew l-ispiżjar tiegħek qabel tuża WEZENLA. It-tabib tiegħek se jiċċekkja kemm int b’saħħtek qabel kull darba li tieħu l-kura. Kun żgur li tgħid lit-tabib tiegħek dwar kwalunkwe mard li għandek qabel kull darba li tieħu l-kura.</w:t>
      </w:r>
      <w:r w:rsidRPr="00DA3743">
        <w:rPr>
          <w:spacing w:val="-3"/>
        </w:rPr>
        <w:t xml:space="preserve"> </w:t>
      </w:r>
      <w:r w:rsidRPr="00DA3743">
        <w:t>Għid</w:t>
      </w:r>
      <w:r w:rsidRPr="00DA3743">
        <w:rPr>
          <w:spacing w:val="-2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inti</w:t>
      </w:r>
      <w:r w:rsidRPr="00DA3743">
        <w:rPr>
          <w:spacing w:val="-2"/>
        </w:rPr>
        <w:t xml:space="preserve"> </w:t>
      </w:r>
      <w:r w:rsidRPr="00DA3743">
        <w:t>riċentament</w:t>
      </w:r>
      <w:r w:rsidRPr="00DA3743">
        <w:rPr>
          <w:spacing w:val="-3"/>
        </w:rPr>
        <w:t xml:space="preserve"> </w:t>
      </w:r>
      <w:r w:rsidRPr="00DA3743">
        <w:t>kont</w:t>
      </w:r>
      <w:r w:rsidRPr="00DA3743">
        <w:rPr>
          <w:spacing w:val="-3"/>
        </w:rPr>
        <w:t xml:space="preserve"> </w:t>
      </w:r>
      <w:r w:rsidRPr="00DA3743">
        <w:t>qrib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ħadd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seta’</w:t>
      </w:r>
      <w:r w:rsidRPr="00DA3743">
        <w:rPr>
          <w:spacing w:val="-3"/>
        </w:rPr>
        <w:t xml:space="preserve"> </w:t>
      </w:r>
      <w:r w:rsidRPr="00DA3743">
        <w:t>kellu</w:t>
      </w:r>
      <w:r w:rsidRPr="00DA3743">
        <w:rPr>
          <w:spacing w:val="-3"/>
        </w:rPr>
        <w:t xml:space="preserve"> </w:t>
      </w:r>
      <w:r w:rsidRPr="00DA3743">
        <w:t>t-tuberkolożi.</w:t>
      </w:r>
      <w:r w:rsidRPr="00DA3743">
        <w:rPr>
          <w:spacing w:val="-3"/>
        </w:rPr>
        <w:t xml:space="preserve"> </w:t>
      </w:r>
      <w:r w:rsidRPr="00DA3743">
        <w:t>It- tabib tiegħek se jeżaminak u jagħmillek test għat-tuberkolożi, qabel ma jagħtik WEZENLA. Jekk it-tabib tiegħek jaħseb li inti qiegħed f’riskju ta’ tuberkulożi, tista’ tingħata mediċini biex tikkuraha.</w:t>
      </w:r>
    </w:p>
    <w:p w14:paraId="0BBF0423" w14:textId="77777777" w:rsidR="00237360" w:rsidRPr="00DA3743" w:rsidRDefault="00237360" w:rsidP="00237360">
      <w:pPr>
        <w:suppressAutoHyphens/>
      </w:pPr>
    </w:p>
    <w:p w14:paraId="3A0E6957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Oqgħod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attent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għal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effetti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  <w:spacing w:val="-2"/>
        </w:rPr>
        <w:t>serji</w:t>
      </w:r>
    </w:p>
    <w:p w14:paraId="55EBF20A" w14:textId="77777777" w:rsidR="00237360" w:rsidRPr="00DA3743" w:rsidRDefault="00237360" w:rsidP="00237360">
      <w:pPr>
        <w:suppressAutoHyphens/>
      </w:pPr>
      <w:r w:rsidRPr="00DA3743">
        <w:t>WEZENLA</w:t>
      </w:r>
      <w:r w:rsidRPr="00DA3743">
        <w:rPr>
          <w:spacing w:val="-3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jikkawża</w:t>
      </w:r>
      <w:r w:rsidRPr="00DA3743">
        <w:rPr>
          <w:spacing w:val="-3"/>
        </w:rPr>
        <w:t xml:space="preserve"> </w:t>
      </w:r>
      <w:r w:rsidRPr="00DA3743">
        <w:t>effetti</w:t>
      </w:r>
      <w:r w:rsidRPr="00DA3743">
        <w:rPr>
          <w:spacing w:val="-3"/>
        </w:rPr>
        <w:t xml:space="preserve"> </w:t>
      </w:r>
      <w:r w:rsidRPr="00DA3743">
        <w:t>sekondarji</w:t>
      </w:r>
      <w:r w:rsidRPr="00DA3743">
        <w:rPr>
          <w:spacing w:val="-3"/>
        </w:rPr>
        <w:t xml:space="preserve"> </w:t>
      </w:r>
      <w:r w:rsidRPr="00DA3743">
        <w:t>serji,</w:t>
      </w:r>
      <w:r w:rsidRPr="00DA3743">
        <w:rPr>
          <w:spacing w:val="-3"/>
        </w:rPr>
        <w:t xml:space="preserve"> </w:t>
      </w:r>
      <w:r w:rsidRPr="00DA3743">
        <w:t>inklużi</w:t>
      </w:r>
      <w:r w:rsidRPr="00DA3743">
        <w:rPr>
          <w:spacing w:val="-3"/>
        </w:rPr>
        <w:t xml:space="preserve"> </w:t>
      </w:r>
      <w:r w:rsidRPr="00DA3743">
        <w:t>reazzjonijiet</w:t>
      </w:r>
      <w:r w:rsidRPr="00DA3743">
        <w:rPr>
          <w:spacing w:val="-3"/>
        </w:rPr>
        <w:t xml:space="preserve"> </w:t>
      </w:r>
      <w:r w:rsidRPr="00DA3743">
        <w:t>allerġiċi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infezzjonijiet.</w:t>
      </w:r>
      <w:r w:rsidRPr="00DA3743">
        <w:rPr>
          <w:spacing w:val="-3"/>
        </w:rPr>
        <w:t xml:space="preserve"> </w:t>
      </w:r>
      <w:r w:rsidRPr="00DA3743">
        <w:t>Inti għandek toqgħod attent għal ċerti sinjali ta’ mard waqt li tkun qed tieħu WEZENLA. Ara ‘Effetti sekondarji serji’ fit-taqsima 4 għal lista sħiħa ta’ dawn l-effetti sekondarji.</w:t>
      </w:r>
    </w:p>
    <w:p w14:paraId="57B155C1" w14:textId="77777777" w:rsidR="00237360" w:rsidRPr="00DA3743" w:rsidRDefault="00237360" w:rsidP="00237360">
      <w:pPr>
        <w:suppressAutoHyphens/>
      </w:pPr>
    </w:p>
    <w:p w14:paraId="4933AB13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Qabel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ma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WEZENLA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għid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lit-tabib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tiegħek:</w:t>
      </w:r>
    </w:p>
    <w:p w14:paraId="5E36C933" w14:textId="77777777" w:rsidR="00237360" w:rsidRPr="00DA3743" w:rsidRDefault="00237360" w:rsidP="00237360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qatt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kellek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reazzjoni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allerġika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WEZENLA</w:t>
      </w:r>
      <w:r w:rsidRPr="00DA3743">
        <w:t>.</w:t>
      </w:r>
      <w:r w:rsidRPr="00DA3743">
        <w:rPr>
          <w:spacing w:val="-6"/>
        </w:rPr>
        <w:t xml:space="preserve"> </w:t>
      </w:r>
      <w:r w:rsidRPr="00DA3743">
        <w:t>Staqsi</w:t>
      </w:r>
      <w:r w:rsidRPr="00DA3743">
        <w:rPr>
          <w:spacing w:val="-6"/>
        </w:rPr>
        <w:t xml:space="preserve"> </w:t>
      </w:r>
      <w:r w:rsidRPr="00DA3743">
        <w:t>lit-tabib</w:t>
      </w:r>
      <w:r w:rsidRPr="00DA3743">
        <w:rPr>
          <w:spacing w:val="-5"/>
        </w:rPr>
        <w:t xml:space="preserve"> </w:t>
      </w:r>
      <w:r w:rsidRPr="00DA3743">
        <w:t>tiegħek</w:t>
      </w:r>
      <w:r w:rsidRPr="00DA3743">
        <w:rPr>
          <w:spacing w:val="-5"/>
        </w:rPr>
        <w:t xml:space="preserve"> </w:t>
      </w:r>
      <w:r w:rsidRPr="00DA3743">
        <w:t>jekk</w:t>
      </w:r>
      <w:r w:rsidRPr="00DA3743">
        <w:rPr>
          <w:spacing w:val="-6"/>
        </w:rPr>
        <w:t xml:space="preserve"> </w:t>
      </w:r>
      <w:r w:rsidRPr="00DA3743">
        <w:t>m’intix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ċert.</w:t>
      </w:r>
    </w:p>
    <w:p w14:paraId="76D1866F" w14:textId="77777777" w:rsidR="00237360" w:rsidRPr="00DA3743" w:rsidRDefault="00237360" w:rsidP="00237360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qatt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kellek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tip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ta’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kanċer</w:t>
      </w:r>
      <w:r w:rsidRPr="00DA3743">
        <w:rPr>
          <w:b/>
          <w:spacing w:val="-2"/>
        </w:rPr>
        <w:t xml:space="preserve"> </w:t>
      </w:r>
      <w:r w:rsidRPr="00DA3743">
        <w:t>–</w:t>
      </w:r>
      <w:r w:rsidRPr="00DA3743">
        <w:rPr>
          <w:spacing w:val="-5"/>
        </w:rPr>
        <w:t xml:space="preserve"> </w:t>
      </w:r>
      <w:r w:rsidRPr="00DA3743">
        <w:t>dan</w:t>
      </w:r>
      <w:r w:rsidRPr="00DA3743">
        <w:rPr>
          <w:spacing w:val="-3"/>
        </w:rPr>
        <w:t xml:space="preserve"> </w:t>
      </w:r>
      <w:r w:rsidRPr="00DA3743">
        <w:t>huwa</w:t>
      </w:r>
      <w:r w:rsidRPr="00DA3743">
        <w:rPr>
          <w:spacing w:val="-3"/>
        </w:rPr>
        <w:t xml:space="preserve"> </w:t>
      </w:r>
      <w:r w:rsidRPr="00DA3743">
        <w:t>peress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immunosuppressanti</w:t>
      </w:r>
      <w:r w:rsidRPr="00DA3743">
        <w:rPr>
          <w:spacing w:val="-3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Pr="00DA3743">
        <w:t>WEZENLA jnaqqsu l-attività tas-sistema immuni. Dan jista’ jżid ir-riskju ta’ kanċer.</w:t>
      </w:r>
    </w:p>
    <w:p w14:paraId="5F1F5984" w14:textId="77777777" w:rsidR="00237360" w:rsidRPr="00DA3743" w:rsidRDefault="00237360" w:rsidP="00237360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2"/>
        </w:rPr>
        <w:t xml:space="preserve"> </w:t>
      </w:r>
      <w:r w:rsidRPr="00DA3743">
        <w:rPr>
          <w:b/>
        </w:rPr>
        <w:t>ġejt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ittrattat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għal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psorijasi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b’mediċini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oħra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bijoloġiċi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(mediċina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magħmula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minn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 xml:space="preserve">sors bijoloġiku u li ssoltu tingħata b’injezzjoni) </w:t>
      </w:r>
      <w:r w:rsidRPr="00DA3743">
        <w:t>– ir-riskju ta’ kanċer jista’ jkun ogħla.</w:t>
      </w:r>
    </w:p>
    <w:p w14:paraId="50BA0D45" w14:textId="77777777" w:rsidR="00237360" w:rsidRPr="00DA3743" w:rsidRDefault="00237360" w:rsidP="00237360">
      <w:pPr>
        <w:numPr>
          <w:ilvl w:val="1"/>
          <w:numId w:val="79"/>
        </w:numPr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għandek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jew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kellek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infezzjoni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riċenti</w:t>
      </w:r>
      <w:r w:rsidRPr="00DA3743">
        <w:rPr>
          <w:b/>
          <w:bCs/>
          <w:spacing w:val="-3"/>
        </w:rPr>
        <w:t>.</w:t>
      </w:r>
    </w:p>
    <w:p w14:paraId="0C9BF4A0" w14:textId="77777777" w:rsidR="00237360" w:rsidRPr="00DA3743" w:rsidRDefault="00237360" w:rsidP="00237360">
      <w:pPr>
        <w:numPr>
          <w:ilvl w:val="1"/>
          <w:numId w:val="79"/>
        </w:numPr>
        <w:suppressAutoHyphens/>
        <w:ind w:left="567" w:hanging="567"/>
        <w:rPr>
          <w:spacing w:val="-2"/>
        </w:rPr>
      </w:pPr>
      <w:r w:rsidRPr="00DA3743">
        <w:rPr>
          <w:b/>
        </w:rPr>
        <w:t>Jekk</w:t>
      </w:r>
      <w:r w:rsidRPr="00DA3743">
        <w:rPr>
          <w:b/>
          <w:spacing w:val="-7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xi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feriti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ġodda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li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qed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jinbidlu</w:t>
      </w:r>
      <w:r w:rsidRPr="00DA3743">
        <w:rPr>
          <w:b/>
          <w:spacing w:val="-4"/>
        </w:rPr>
        <w:t xml:space="preserve"> </w:t>
      </w:r>
      <w:r w:rsidRPr="00DA3743">
        <w:t>fiż-żona</w:t>
      </w:r>
      <w:r w:rsidRPr="00DA3743">
        <w:rPr>
          <w:spacing w:val="-6"/>
        </w:rPr>
        <w:t xml:space="preserve"> </w:t>
      </w:r>
      <w:r w:rsidRPr="00DA3743">
        <w:t>psorijatika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fuq</w:t>
      </w:r>
      <w:r w:rsidRPr="00DA3743">
        <w:rPr>
          <w:spacing w:val="-5"/>
        </w:rPr>
        <w:t xml:space="preserve"> </w:t>
      </w:r>
      <w:r w:rsidRPr="00DA3743">
        <w:t>il-ġilda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normali.</w:t>
      </w:r>
    </w:p>
    <w:p w14:paraId="56044875" w14:textId="77777777" w:rsidR="00237360" w:rsidRPr="00DA3743" w:rsidRDefault="00237360" w:rsidP="00237360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t xml:space="preserve">Jekk qed tieħu xi kura oħra għal psorijasi u/jew artrite psorjatika </w:t>
      </w:r>
      <w:r w:rsidRPr="00DA3743">
        <w:t>– bħal pereżempju immunosuppressant ieħor jew fototerapija (meta ġismek jiġi kkurat b’dawl speċifiku ultravjola (UV)).</w:t>
      </w:r>
      <w:r w:rsidRPr="00DA3743">
        <w:rPr>
          <w:spacing w:val="-3"/>
        </w:rPr>
        <w:t xml:space="preserve"> </w:t>
      </w:r>
      <w:r w:rsidRPr="00DA3743">
        <w:t>Dawn</w:t>
      </w:r>
      <w:r w:rsidRPr="00DA3743">
        <w:rPr>
          <w:spacing w:val="-3"/>
        </w:rPr>
        <w:t xml:space="preserve"> </w:t>
      </w:r>
      <w:r w:rsidRPr="00DA3743">
        <w:t>il-kuri</w:t>
      </w:r>
      <w:r w:rsidRPr="00DA3743">
        <w:rPr>
          <w:spacing w:val="-2"/>
        </w:rPr>
        <w:t xml:space="preserve"> </w:t>
      </w:r>
      <w:r w:rsidRPr="00DA3743">
        <w:t>wkoll</w:t>
      </w:r>
      <w:r w:rsidRPr="00DA3743">
        <w:rPr>
          <w:spacing w:val="-2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jdgħajfu</w:t>
      </w:r>
      <w:r w:rsidRPr="00DA3743">
        <w:rPr>
          <w:spacing w:val="-5"/>
        </w:rPr>
        <w:t xml:space="preserve"> </w:t>
      </w:r>
      <w:r w:rsidRPr="00DA3743">
        <w:t>parti</w:t>
      </w:r>
      <w:r w:rsidRPr="00DA3743">
        <w:rPr>
          <w:spacing w:val="-3"/>
        </w:rPr>
        <w:t xml:space="preserve"> </w:t>
      </w:r>
      <w:r w:rsidRPr="00DA3743">
        <w:t>mis-sistema</w:t>
      </w:r>
      <w:r w:rsidRPr="00DA3743">
        <w:rPr>
          <w:spacing w:val="-3"/>
        </w:rPr>
        <w:t xml:space="preserve"> </w:t>
      </w:r>
      <w:r w:rsidRPr="00DA3743">
        <w:t>immuni.</w:t>
      </w:r>
      <w:r w:rsidRPr="00DA3743">
        <w:rPr>
          <w:spacing w:val="-3"/>
        </w:rPr>
        <w:t xml:space="preserve"> </w:t>
      </w:r>
      <w:r w:rsidRPr="00DA3743">
        <w:t>L-użu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dawn</w:t>
      </w:r>
      <w:r w:rsidRPr="00DA3743">
        <w:rPr>
          <w:spacing w:val="-2"/>
        </w:rPr>
        <w:t xml:space="preserve"> </w:t>
      </w:r>
      <w:r w:rsidRPr="00DA3743">
        <w:t>it-terapiji flimkien ma’ WEZENLA għadu ma ġiex investigat. Madankollu huwa possibbli li dan jista’ jżid iċ</w:t>
      </w:r>
      <w:r w:rsidRPr="00DA3743">
        <w:noBreakHyphen/>
        <w:t>ċans ta’ mard relatat ma’ sistema immuni aktar dgħajfa.</w:t>
      </w:r>
    </w:p>
    <w:p w14:paraId="7D5CA264" w14:textId="77777777" w:rsidR="00237360" w:rsidRPr="00DA3743" w:rsidRDefault="00237360" w:rsidP="00237360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qed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tieħu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ġieli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ħadt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injezzjonijiet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biex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jikkuraw</w:t>
      </w:r>
      <w:r w:rsidRPr="00DA3743">
        <w:rPr>
          <w:b/>
          <w:spacing w:val="-3"/>
        </w:rPr>
        <w:t xml:space="preserve"> </w:t>
      </w:r>
      <w:r w:rsidRPr="00DA3743">
        <w:rPr>
          <w:b/>
        </w:rPr>
        <w:t>allerġiji</w:t>
      </w:r>
      <w:r w:rsidRPr="00DA3743">
        <w:rPr>
          <w:b/>
          <w:spacing w:val="-1"/>
        </w:rPr>
        <w:t xml:space="preserve"> </w:t>
      </w:r>
      <w:r w:rsidRPr="00DA3743">
        <w:t>–</w:t>
      </w:r>
      <w:r w:rsidRPr="00DA3743">
        <w:rPr>
          <w:spacing w:val="-2"/>
        </w:rPr>
        <w:t xml:space="preserve"> </w:t>
      </w:r>
      <w:r w:rsidRPr="00DA3743">
        <w:t>mhuwiex</w:t>
      </w:r>
      <w:r w:rsidRPr="00DA3743">
        <w:rPr>
          <w:spacing w:val="-4"/>
        </w:rPr>
        <w:t xml:space="preserve"> </w:t>
      </w:r>
      <w:r w:rsidRPr="00DA3743">
        <w:t>magħruf</w:t>
      </w:r>
      <w:r w:rsidRPr="00DA3743">
        <w:rPr>
          <w:spacing w:val="-3"/>
        </w:rPr>
        <w:t xml:space="preserve"> </w:t>
      </w:r>
      <w:r w:rsidRPr="00DA3743">
        <w:t>jekk WEZENLA jistax jaffettwahom.</w:t>
      </w:r>
    </w:p>
    <w:p w14:paraId="65CEDA20" w14:textId="77777777" w:rsidR="00237360" w:rsidRPr="00DA3743" w:rsidRDefault="00237360" w:rsidP="00237360">
      <w:pPr>
        <w:numPr>
          <w:ilvl w:val="1"/>
          <w:numId w:val="79"/>
        </w:numPr>
        <w:suppressAutoHyphens/>
        <w:ind w:left="567" w:hanging="567"/>
      </w:pPr>
      <w:r w:rsidRPr="00DA3743">
        <w:rPr>
          <w:b/>
        </w:rPr>
        <w:t>Jekk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għandek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65 sena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jew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iktar</w:t>
      </w:r>
      <w:r w:rsidRPr="00DA3743">
        <w:rPr>
          <w:b/>
          <w:spacing w:val="-4"/>
        </w:rPr>
        <w:t xml:space="preserve"> </w:t>
      </w:r>
      <w:r w:rsidRPr="00DA3743">
        <w:rPr>
          <w:b/>
        </w:rPr>
        <w:t>–</w:t>
      </w:r>
      <w:r w:rsidRPr="00DA3743">
        <w:rPr>
          <w:b/>
          <w:spacing w:val="-6"/>
        </w:rPr>
        <w:t xml:space="preserve"> </w:t>
      </w:r>
      <w:r w:rsidRPr="00DA3743">
        <w:t>jista’</w:t>
      </w:r>
      <w:r w:rsidRPr="00DA3743">
        <w:rPr>
          <w:spacing w:val="-4"/>
        </w:rPr>
        <w:t xml:space="preserve"> </w:t>
      </w:r>
      <w:r w:rsidRPr="00DA3743">
        <w:t>jkun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jkun</w:t>
      </w:r>
      <w:r w:rsidRPr="00DA3743">
        <w:rPr>
          <w:spacing w:val="-4"/>
        </w:rPr>
        <w:t xml:space="preserve"> </w:t>
      </w:r>
      <w:r w:rsidRPr="00DA3743">
        <w:t>aktar</w:t>
      </w:r>
      <w:r w:rsidRPr="00DA3743">
        <w:rPr>
          <w:spacing w:val="-4"/>
        </w:rPr>
        <w:t xml:space="preserve"> </w:t>
      </w:r>
      <w:r w:rsidRPr="00DA3743">
        <w:t>probabbli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int</w:t>
      </w:r>
      <w:r w:rsidRPr="00DA3743">
        <w:rPr>
          <w:spacing w:val="-4"/>
        </w:rPr>
        <w:t xml:space="preserve"> </w:t>
      </w:r>
      <w:r w:rsidRPr="00DA3743">
        <w:t>tieħu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infezzjonijiet</w:t>
      </w:r>
    </w:p>
    <w:p w14:paraId="4B92EAF2" w14:textId="77777777" w:rsidR="00237360" w:rsidRPr="00DA3743" w:rsidRDefault="00237360" w:rsidP="00237360">
      <w:pPr>
        <w:suppressAutoHyphens/>
      </w:pPr>
    </w:p>
    <w:p w14:paraId="5E4C2047" w14:textId="77777777" w:rsidR="00237360" w:rsidRPr="00DA3743" w:rsidRDefault="00237360" w:rsidP="00237360">
      <w:pPr>
        <w:suppressAutoHyphens/>
      </w:pPr>
      <w:r w:rsidRPr="00DA3743">
        <w:lastRenderedPageBreak/>
        <w:t>Jekk</w:t>
      </w:r>
      <w:r w:rsidRPr="00DA3743">
        <w:rPr>
          <w:spacing w:val="-1"/>
        </w:rPr>
        <w:t xml:space="preserve"> </w:t>
      </w:r>
      <w:r w:rsidRPr="00DA3743">
        <w:t>m’intix</w:t>
      </w:r>
      <w:r w:rsidRPr="00DA3743">
        <w:rPr>
          <w:spacing w:val="-4"/>
        </w:rPr>
        <w:t xml:space="preserve"> </w:t>
      </w:r>
      <w:r w:rsidRPr="00DA3743">
        <w:t>ċert/a</w:t>
      </w:r>
      <w:r w:rsidRPr="00DA3743">
        <w:rPr>
          <w:spacing w:val="-2"/>
        </w:rPr>
        <w:t xml:space="preserve"> </w:t>
      </w:r>
      <w:r w:rsidRPr="00DA3743">
        <w:t>jekk</w:t>
      </w:r>
      <w:r w:rsidRPr="00DA3743">
        <w:rPr>
          <w:spacing w:val="-2"/>
        </w:rPr>
        <w:t xml:space="preserve"> </w:t>
      </w:r>
      <w:r w:rsidRPr="00DA3743">
        <w:t>xi</w:t>
      </w:r>
      <w:r w:rsidRPr="00DA3743">
        <w:rPr>
          <w:spacing w:val="-2"/>
        </w:rPr>
        <w:t xml:space="preserve"> </w:t>
      </w:r>
      <w:r w:rsidRPr="00DA3743">
        <w:t>waħda</w:t>
      </w:r>
      <w:r w:rsidRPr="00DA3743">
        <w:rPr>
          <w:spacing w:val="-2"/>
        </w:rPr>
        <w:t xml:space="preserve"> </w:t>
      </w:r>
      <w:r w:rsidRPr="00DA3743">
        <w:t>minn</w:t>
      </w:r>
      <w:r w:rsidRPr="00DA3743">
        <w:rPr>
          <w:spacing w:val="-2"/>
        </w:rPr>
        <w:t xml:space="preserve"> </w:t>
      </w:r>
      <w:r w:rsidRPr="00DA3743">
        <w:t>dawn</w:t>
      </w:r>
      <w:r w:rsidRPr="00DA3743">
        <w:rPr>
          <w:spacing w:val="-2"/>
        </w:rPr>
        <w:t xml:space="preserve"> </w:t>
      </w:r>
      <w:r w:rsidRPr="00DA3743">
        <w:t>t’hawn</w:t>
      </w:r>
      <w:r w:rsidRPr="00DA3743">
        <w:rPr>
          <w:spacing w:val="-2"/>
        </w:rPr>
        <w:t xml:space="preserve"> </w:t>
      </w:r>
      <w:r w:rsidRPr="00DA3743">
        <w:t>fuq</w:t>
      </w:r>
      <w:r w:rsidRPr="00DA3743">
        <w:rPr>
          <w:spacing w:val="-2"/>
        </w:rPr>
        <w:t xml:space="preserve"> </w:t>
      </w:r>
      <w:r w:rsidRPr="00DA3743">
        <w:t>tapplikax</w:t>
      </w:r>
      <w:r w:rsidRPr="00DA3743">
        <w:rPr>
          <w:spacing w:val="-2"/>
        </w:rPr>
        <w:t xml:space="preserve"> </w:t>
      </w:r>
      <w:r w:rsidRPr="00DA3743">
        <w:t>għalik,</w:t>
      </w:r>
      <w:r w:rsidRPr="00DA3743">
        <w:rPr>
          <w:spacing w:val="-2"/>
        </w:rPr>
        <w:t xml:space="preserve"> </w:t>
      </w:r>
      <w:r w:rsidRPr="00DA3743">
        <w:t>kellem</w:t>
      </w:r>
      <w:r w:rsidRPr="00DA3743">
        <w:rPr>
          <w:spacing w:val="-2"/>
        </w:rPr>
        <w:t xml:space="preserve"> </w:t>
      </w:r>
      <w:r w:rsidRPr="00DA3743">
        <w:t>lit-tabib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lill</w:t>
      </w:r>
      <w:r w:rsidRPr="00DA3743">
        <w:noBreakHyphen/>
        <w:t>ispiżjar tiegħek qabel tuża WEZENLA.</w:t>
      </w:r>
    </w:p>
    <w:p w14:paraId="297F1FE2" w14:textId="77777777" w:rsidR="00237360" w:rsidRPr="00DA3743" w:rsidRDefault="00237360" w:rsidP="00237360">
      <w:pPr>
        <w:suppressAutoHyphens/>
      </w:pPr>
    </w:p>
    <w:p w14:paraId="0CF6DDA6" w14:textId="77777777" w:rsidR="00237360" w:rsidRPr="00DA3743" w:rsidRDefault="00237360" w:rsidP="00237360">
      <w:pPr>
        <w:suppressAutoHyphens/>
      </w:pPr>
      <w:r w:rsidRPr="00DA3743">
        <w:t>Xi pazjenti esperjenzaw reazzjonijiet bħal lupus li jinkludu lupus tal-ġilda jew sindrome bħal lupus waqt trattament b’ustekinumab. Kellem lit-tabib tiegħek minnufih jekk tesperjenza raxx aħmar, imtella’,</w:t>
      </w:r>
      <w:r w:rsidRPr="00DA3743">
        <w:rPr>
          <w:spacing w:val="-3"/>
        </w:rPr>
        <w:t xml:space="preserve"> </w:t>
      </w:r>
      <w:r w:rsidRPr="00DA3743">
        <w:t>bil-qxur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kultant</w:t>
      </w:r>
      <w:r w:rsidRPr="00DA3743">
        <w:rPr>
          <w:spacing w:val="-3"/>
        </w:rPr>
        <w:t xml:space="preserve"> </w:t>
      </w:r>
      <w:r w:rsidRPr="00DA3743">
        <w:t>b’bordura</w:t>
      </w:r>
      <w:r w:rsidRPr="00DA3743">
        <w:rPr>
          <w:spacing w:val="-3"/>
        </w:rPr>
        <w:t xml:space="preserve"> </w:t>
      </w:r>
      <w:r w:rsidRPr="00DA3743">
        <w:t>iktar</w:t>
      </w:r>
      <w:r w:rsidRPr="00DA3743">
        <w:rPr>
          <w:spacing w:val="-3"/>
        </w:rPr>
        <w:t xml:space="preserve"> </w:t>
      </w:r>
      <w:r w:rsidRPr="00DA3743">
        <w:t>skura,</w:t>
      </w:r>
      <w:r w:rsidRPr="00DA3743">
        <w:rPr>
          <w:spacing w:val="-3"/>
        </w:rPr>
        <w:t xml:space="preserve"> </w:t>
      </w:r>
      <w:r w:rsidRPr="00DA3743">
        <w:t>f’partijiet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huma</w:t>
      </w:r>
      <w:r w:rsidRPr="00DA3743">
        <w:rPr>
          <w:spacing w:val="-2"/>
        </w:rPr>
        <w:t xml:space="preserve"> </w:t>
      </w:r>
      <w:r w:rsidRPr="00DA3743">
        <w:t>esposti</w:t>
      </w:r>
      <w:r w:rsidRPr="00DA3743">
        <w:rPr>
          <w:spacing w:val="-2"/>
        </w:rPr>
        <w:t xml:space="preserve"> </w:t>
      </w:r>
      <w:r w:rsidRPr="00DA3743">
        <w:t>għax-xemx</w:t>
      </w:r>
      <w:r w:rsidRPr="00DA3743">
        <w:rPr>
          <w:spacing w:val="-1"/>
        </w:rPr>
        <w:t xml:space="preserve"> </w:t>
      </w:r>
      <w:r w:rsidRPr="00DA3743">
        <w:t>jew b’uġigħ fil-ġogi.</w:t>
      </w:r>
    </w:p>
    <w:p w14:paraId="75A1D3C9" w14:textId="77777777" w:rsidR="00237360" w:rsidRPr="00DA3743" w:rsidRDefault="00237360" w:rsidP="00237360">
      <w:pPr>
        <w:suppressAutoHyphens/>
      </w:pPr>
    </w:p>
    <w:p w14:paraId="5C46C5D9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Attakk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tal-qalb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attakki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puplesija</w:t>
      </w:r>
    </w:p>
    <w:p w14:paraId="2220EB2D" w14:textId="5B3BE230" w:rsidR="00237360" w:rsidRPr="00DA3743" w:rsidRDefault="00237360" w:rsidP="00237360">
      <w:pPr>
        <w:suppressAutoHyphens/>
      </w:pPr>
      <w:r w:rsidRPr="00DA3743">
        <w:t>Attakk tal-qalb u attakki ta’ puplesija ġew osservati fi studju f’pazjenti bi psorijasi ttrattati b</w:t>
      </w:r>
      <w:r w:rsidR="00510E1F">
        <w:t>’</w:t>
      </w:r>
      <w:r w:rsidR="00467FC8" w:rsidRPr="004140BF">
        <w:t>ustekinumab</w:t>
      </w:r>
      <w:r w:rsidRPr="004140BF">
        <w:t>. It</w:t>
      </w:r>
      <w:r w:rsidRPr="00DA3743">
        <w:t>-tabib tiegħek se jiċċekkja regolarment il-fatturi ta’ riskju tiegħek għal attakk tal-qalb u attakk ta’ puplesija</w:t>
      </w:r>
      <w:r w:rsidRPr="00DA3743">
        <w:rPr>
          <w:spacing w:val="-3"/>
        </w:rPr>
        <w:t xml:space="preserve"> </w:t>
      </w:r>
      <w:r w:rsidRPr="00DA3743">
        <w:t>sabiex</w:t>
      </w:r>
      <w:r w:rsidRPr="00DA3743">
        <w:rPr>
          <w:spacing w:val="-3"/>
        </w:rPr>
        <w:t xml:space="preserve"> </w:t>
      </w:r>
      <w:r w:rsidRPr="00DA3743">
        <w:t>jiżgura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jiġu</w:t>
      </w:r>
      <w:r w:rsidRPr="00DA3743">
        <w:rPr>
          <w:spacing w:val="-3"/>
        </w:rPr>
        <w:t xml:space="preserve"> </w:t>
      </w:r>
      <w:r w:rsidRPr="00DA3743">
        <w:t>ttrattati</w:t>
      </w:r>
      <w:r w:rsidRPr="00DA3743">
        <w:rPr>
          <w:spacing w:val="-3"/>
        </w:rPr>
        <w:t xml:space="preserve"> </w:t>
      </w:r>
      <w:r w:rsidRPr="00DA3743">
        <w:t>b’mod</w:t>
      </w:r>
      <w:r w:rsidRPr="00DA3743">
        <w:rPr>
          <w:spacing w:val="-3"/>
        </w:rPr>
        <w:t xml:space="preserve"> </w:t>
      </w:r>
      <w:r w:rsidRPr="00DA3743">
        <w:t>xieraq.</w:t>
      </w:r>
      <w:r w:rsidRPr="00DA3743">
        <w:rPr>
          <w:spacing w:val="-3"/>
        </w:rPr>
        <w:t xml:space="preserve"> </w:t>
      </w:r>
      <w:r w:rsidRPr="00DA3743">
        <w:t>Fittex</w:t>
      </w:r>
      <w:r w:rsidRPr="00DA3743">
        <w:rPr>
          <w:spacing w:val="-3"/>
        </w:rPr>
        <w:t xml:space="preserve"> </w:t>
      </w:r>
      <w:r w:rsidRPr="00DA3743">
        <w:t>attenzjoni</w:t>
      </w:r>
      <w:r w:rsidRPr="00DA3743">
        <w:rPr>
          <w:spacing w:val="-3"/>
        </w:rPr>
        <w:t xml:space="preserve"> </w:t>
      </w:r>
      <w:r w:rsidRPr="00DA3743">
        <w:t>medika</w:t>
      </w:r>
      <w:r w:rsidRPr="00DA3743">
        <w:rPr>
          <w:spacing w:val="-3"/>
        </w:rPr>
        <w:t xml:space="preserve"> </w:t>
      </w:r>
      <w:r w:rsidRPr="00DA3743">
        <w:t>minnufih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tiżviluppa wġigħ fis-sider, dgħufija jew sensazzjoni mhux normali f’naħa waħda ta’ ġismek, wiċċ li jidbiel, jew abnormalitajiet fit-taħdit jew fil-vista.</w:t>
      </w:r>
    </w:p>
    <w:p w14:paraId="63EAF2EA" w14:textId="77777777" w:rsidR="00237360" w:rsidRPr="00DA3743" w:rsidRDefault="00237360" w:rsidP="00237360">
      <w:pPr>
        <w:suppressAutoHyphens/>
      </w:pPr>
    </w:p>
    <w:p w14:paraId="4775E57B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Tfal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2"/>
        </w:rPr>
        <w:t xml:space="preserve"> adoloxxenti</w:t>
      </w:r>
    </w:p>
    <w:p w14:paraId="2974155F" w14:textId="606C67BA" w:rsidR="00256D64" w:rsidRDefault="004C7D71" w:rsidP="00093B40">
      <w:pPr>
        <w:suppressAutoHyphens/>
      </w:pPr>
      <w:r>
        <w:t>Il-pinna mimlija għal-lest ta’</w:t>
      </w:r>
      <w:r w:rsidR="00237360" w:rsidRPr="00DA3743">
        <w:t xml:space="preserve">WEZENLA </w:t>
      </w:r>
      <w:r w:rsidRPr="00DA3743">
        <w:t>mh</w:t>
      </w:r>
      <w:r>
        <w:t>ij</w:t>
      </w:r>
      <w:r w:rsidRPr="00DA3743">
        <w:t xml:space="preserve">iex </w:t>
      </w:r>
      <w:r w:rsidR="00237360" w:rsidRPr="00DA3743">
        <w:t>irrakkomandat</w:t>
      </w:r>
      <w:r>
        <w:t>a</w:t>
      </w:r>
      <w:r w:rsidR="00237360" w:rsidRPr="00DA3743">
        <w:t xml:space="preserve"> biex </w:t>
      </w:r>
      <w:r>
        <w:t>t</w:t>
      </w:r>
      <w:r w:rsidRPr="00DA3743">
        <w:t xml:space="preserve">intuża </w:t>
      </w:r>
      <w:r w:rsidR="00237360" w:rsidRPr="00DA3743">
        <w:t xml:space="preserve">fi tfal </w:t>
      </w:r>
      <w:r>
        <w:t xml:space="preserve">u adolexxenti ta’ taħt it-18-il sena </w:t>
      </w:r>
      <w:r w:rsidR="00237360" w:rsidRPr="00DA3743">
        <w:t>bi psorijasi</w:t>
      </w:r>
      <w:r>
        <w:t xml:space="preserve"> </w:t>
      </w:r>
      <w:r w:rsidR="00DD7566">
        <w:t xml:space="preserve">jew il-marda ta’ Crohn </w:t>
      </w:r>
      <w:r w:rsidR="00093B40" w:rsidRPr="00A50D07">
        <w:t>għax</w:t>
      </w:r>
      <w:r w:rsidR="00093B40" w:rsidRPr="00093B40" w:rsidDel="00093B40">
        <w:t xml:space="preserve"> </w:t>
      </w:r>
      <w:r>
        <w:t>ma ġietx studjata f’dan il-grupp ta’ etajiet.</w:t>
      </w:r>
      <w:r w:rsidR="00093B40" w:rsidRPr="00A50D07">
        <w:rPr>
          <w:rFonts w:ascii="TimesNewRoman" w:eastAsia="TimesNewRoman" w:hAnsi="Calibri" w:cs="TimesNewRoman"/>
          <w:noProof w:val="0"/>
          <w:lang w:eastAsia="en-GB"/>
        </w:rPr>
        <w:t xml:space="preserve"> </w:t>
      </w:r>
      <w:r w:rsidR="00093B40" w:rsidRPr="00A50D07">
        <w:t>Minflok,</w:t>
      </w:r>
      <w:r>
        <w:t xml:space="preserve"> </w:t>
      </w:r>
      <w:r w:rsidR="00093B40">
        <w:t>i</w:t>
      </w:r>
      <w:r>
        <w:t>s-siringa mimlija għal-lest jew il-</w:t>
      </w:r>
      <w:r w:rsidR="00093B40" w:rsidRPr="00A50D07">
        <w:t>fjala</w:t>
      </w:r>
      <w:r>
        <w:t xml:space="preserve"> għandhom jintużaw </w:t>
      </w:r>
      <w:r w:rsidR="00093B40" w:rsidRPr="00A50D07">
        <w:t>għal</w:t>
      </w:r>
      <w:r w:rsidR="00093B40" w:rsidRPr="00093B40" w:rsidDel="00093B40">
        <w:t xml:space="preserve"> </w:t>
      </w:r>
      <w:r>
        <w:t xml:space="preserve">tfal ta’ 6 snin jew aktar </w:t>
      </w:r>
      <w:r w:rsidRPr="00093B40">
        <w:t xml:space="preserve">u </w:t>
      </w:r>
      <w:r>
        <w:t>adolexxenti bi psorijasi.</w:t>
      </w:r>
      <w:r w:rsidR="002F3295">
        <w:t xml:space="preserve"> Minflok,</w:t>
      </w:r>
      <w:r w:rsidR="002F3295" w:rsidRPr="00632137">
        <w:t xml:space="preserve"> </w:t>
      </w:r>
      <w:r w:rsidR="002F3295">
        <w:t>għal tfal li jiżnu mill-inqas 40 kg bil-marda ta’ Crohn, għandhom jintużaw is-soluzzjoni għall-infużjoni, il-fjala jew is-siringa mimlija għal-lest.</w:t>
      </w:r>
    </w:p>
    <w:p w14:paraId="1DA04158" w14:textId="77777777" w:rsidR="00256D64" w:rsidRDefault="00256D64" w:rsidP="00237360">
      <w:pPr>
        <w:suppressAutoHyphens/>
      </w:pPr>
    </w:p>
    <w:p w14:paraId="2295F6F2" w14:textId="37FFED2B" w:rsidR="00256D64" w:rsidRPr="00DA3743" w:rsidRDefault="00256D64" w:rsidP="00237360">
      <w:pPr>
        <w:suppressAutoHyphens/>
      </w:pPr>
      <w:r>
        <w:t>WEZENLA</w:t>
      </w:r>
      <w:r w:rsidRPr="00256D64">
        <w:t xml:space="preserve"> mhuwiex irrakkomandat biex jintuża fi tfal u adolexxenti ta’ taħt it-18-il sena b’artrite psorjatika</w:t>
      </w:r>
      <w:r w:rsidR="00230A78">
        <w:t xml:space="preserve"> </w:t>
      </w:r>
      <w:r w:rsidR="00F91596">
        <w:t xml:space="preserve">jew </w:t>
      </w:r>
      <w:r w:rsidR="007F3059">
        <w:t xml:space="preserve">tfal bil-marda </w:t>
      </w:r>
      <w:r w:rsidR="00F91596" w:rsidRPr="00F91596">
        <w:t>ta’ Crohn</w:t>
      </w:r>
      <w:r w:rsidR="007F3059">
        <w:t xml:space="preserve"> li jiżnu inqas minn 40 kg </w:t>
      </w:r>
      <w:r w:rsidRPr="00256D64">
        <w:t>għax ma ġiex studjat f’dan il-grupp ta’ etajiet.</w:t>
      </w:r>
    </w:p>
    <w:p w14:paraId="1B73B3FC" w14:textId="77777777" w:rsidR="00237360" w:rsidRPr="00DA3743" w:rsidRDefault="00237360" w:rsidP="00237360">
      <w:pPr>
        <w:suppressAutoHyphens/>
      </w:pPr>
    </w:p>
    <w:p w14:paraId="40CC78DA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Mediċini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oħra,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tilqim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  <w:spacing w:val="-2"/>
        </w:rPr>
        <w:t>WEZENLA</w:t>
      </w:r>
    </w:p>
    <w:p w14:paraId="7F4526C5" w14:textId="77777777" w:rsidR="00237360" w:rsidRPr="00DA3743" w:rsidRDefault="00237360" w:rsidP="00237360">
      <w:pPr>
        <w:keepNext/>
        <w:suppressAutoHyphens/>
      </w:pPr>
      <w:r w:rsidRPr="00DA3743">
        <w:t>Għid</w:t>
      </w:r>
      <w:r w:rsidRPr="00DA3743">
        <w:rPr>
          <w:spacing w:val="-7"/>
        </w:rPr>
        <w:t xml:space="preserve"> </w:t>
      </w:r>
      <w:r w:rsidRPr="00DA3743">
        <w:t>lit-tabib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lill-ispiżjar</w:t>
      </w:r>
      <w:r w:rsidRPr="00DA3743">
        <w:rPr>
          <w:spacing w:val="-7"/>
        </w:rPr>
        <w:t xml:space="preserve"> </w:t>
      </w:r>
      <w:r w:rsidRPr="00DA3743">
        <w:rPr>
          <w:spacing w:val="-2"/>
        </w:rPr>
        <w:t>tiegħek:</w:t>
      </w:r>
    </w:p>
    <w:p w14:paraId="1AED6322" w14:textId="77777777" w:rsidR="00237360" w:rsidRPr="00DA3743" w:rsidRDefault="00237360" w:rsidP="00237360">
      <w:pPr>
        <w:keepNext/>
        <w:numPr>
          <w:ilvl w:val="1"/>
          <w:numId w:val="80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qed</w:t>
      </w:r>
      <w:r w:rsidRPr="00DA3743">
        <w:rPr>
          <w:spacing w:val="-5"/>
        </w:rPr>
        <w:t xml:space="preserve"> </w:t>
      </w:r>
      <w:r w:rsidRPr="00DA3743">
        <w:t>tieħu,</w:t>
      </w:r>
      <w:r w:rsidRPr="00DA3743">
        <w:rPr>
          <w:spacing w:val="-5"/>
        </w:rPr>
        <w:t xml:space="preserve"> </w:t>
      </w:r>
      <w:r w:rsidRPr="00DA3743">
        <w:t>ħadt</w:t>
      </w:r>
      <w:r w:rsidRPr="00DA3743">
        <w:rPr>
          <w:spacing w:val="-5"/>
        </w:rPr>
        <w:t xml:space="preserve"> </w:t>
      </w:r>
      <w:r w:rsidRPr="00DA3743">
        <w:t>riċentement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tista’</w:t>
      </w:r>
      <w:r w:rsidRPr="00DA3743">
        <w:rPr>
          <w:spacing w:val="-5"/>
        </w:rPr>
        <w:t xml:space="preserve"> </w:t>
      </w:r>
      <w:r w:rsidRPr="00DA3743">
        <w:t>tieħu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5"/>
        </w:rPr>
        <w:t xml:space="preserve"> </w:t>
      </w:r>
      <w:r w:rsidRPr="00DA3743">
        <w:t>mediċini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oħra.</w:t>
      </w:r>
    </w:p>
    <w:p w14:paraId="2000C3BB" w14:textId="77777777" w:rsidR="00237360" w:rsidRPr="00DA3743" w:rsidRDefault="00237360" w:rsidP="00237360">
      <w:pPr>
        <w:keepNext/>
        <w:numPr>
          <w:ilvl w:val="1"/>
          <w:numId w:val="80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riċentement</w:t>
      </w:r>
      <w:r w:rsidRPr="00DA3743">
        <w:rPr>
          <w:spacing w:val="-5"/>
        </w:rPr>
        <w:t xml:space="preserve"> </w:t>
      </w:r>
      <w:r w:rsidRPr="00DA3743">
        <w:t>ħadt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se</w:t>
      </w:r>
      <w:r w:rsidRPr="00DA3743">
        <w:rPr>
          <w:spacing w:val="-5"/>
        </w:rPr>
        <w:t xml:space="preserve"> </w:t>
      </w:r>
      <w:r w:rsidRPr="00DA3743">
        <w:t>tieħu</w:t>
      </w:r>
      <w:r w:rsidRPr="00DA3743">
        <w:rPr>
          <w:spacing w:val="-5"/>
        </w:rPr>
        <w:t xml:space="preserve"> </w:t>
      </w:r>
      <w:r w:rsidRPr="00DA3743">
        <w:t>tilqima.</w:t>
      </w:r>
      <w:r w:rsidRPr="00DA3743">
        <w:rPr>
          <w:spacing w:val="-5"/>
        </w:rPr>
        <w:t xml:space="preserve"> </w:t>
      </w:r>
      <w:r w:rsidRPr="00DA3743">
        <w:t>Xi</w:t>
      </w:r>
      <w:r w:rsidRPr="00DA3743">
        <w:rPr>
          <w:spacing w:val="-5"/>
        </w:rPr>
        <w:t xml:space="preserve"> </w:t>
      </w:r>
      <w:r w:rsidRPr="00DA3743">
        <w:t>tipi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tilqim</w:t>
      </w:r>
      <w:r w:rsidRPr="00DA3743">
        <w:rPr>
          <w:spacing w:val="-5"/>
        </w:rPr>
        <w:t xml:space="preserve"> </w:t>
      </w:r>
      <w:r w:rsidRPr="00DA3743">
        <w:t>(tilqim</w:t>
      </w:r>
      <w:r w:rsidRPr="00DA3743">
        <w:rPr>
          <w:spacing w:val="-5"/>
        </w:rPr>
        <w:t xml:space="preserve"> </w:t>
      </w:r>
      <w:r w:rsidRPr="00DA3743">
        <w:t>b’vajrus</w:t>
      </w:r>
      <w:r w:rsidRPr="00DA3743">
        <w:rPr>
          <w:spacing w:val="-4"/>
        </w:rPr>
        <w:t xml:space="preserve"> </w:t>
      </w:r>
      <w:r w:rsidRPr="00DA3743">
        <w:rPr>
          <w:spacing w:val="-5"/>
        </w:rPr>
        <w:t>ħaj</w:t>
      </w:r>
      <w:r w:rsidRPr="00DA3743">
        <w:t xml:space="preserve"> imma</w:t>
      </w:r>
      <w:r w:rsidRPr="00DA3743">
        <w:rPr>
          <w:spacing w:val="-6"/>
        </w:rPr>
        <w:t xml:space="preserve"> mg</w:t>
      </w:r>
      <w:r w:rsidRPr="00DA3743">
        <w:t>ħaxxex)</w:t>
      </w:r>
      <w:r w:rsidRPr="00DA3743">
        <w:rPr>
          <w:spacing w:val="-7"/>
        </w:rPr>
        <w:t xml:space="preserve"> </w:t>
      </w:r>
      <w:r w:rsidRPr="00DA3743">
        <w:t>m’għandhomx</w:t>
      </w:r>
      <w:r w:rsidRPr="00DA3743">
        <w:rPr>
          <w:spacing w:val="-6"/>
        </w:rPr>
        <w:t xml:space="preserve"> </w:t>
      </w:r>
      <w:r w:rsidRPr="00DA3743">
        <w:t>jingħataw</w:t>
      </w:r>
      <w:r w:rsidRPr="00DA3743">
        <w:rPr>
          <w:spacing w:val="-6"/>
        </w:rPr>
        <w:t xml:space="preserve"> </w:t>
      </w:r>
      <w:r w:rsidRPr="00DA3743">
        <w:t>waqt</w:t>
      </w:r>
      <w:r w:rsidRPr="00DA3743">
        <w:rPr>
          <w:spacing w:val="-7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tuża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WEZENLA.</w:t>
      </w:r>
    </w:p>
    <w:p w14:paraId="58618F22" w14:textId="0A48FB24" w:rsidR="00237360" w:rsidRPr="00DA3743" w:rsidRDefault="00237360" w:rsidP="00237360">
      <w:pPr>
        <w:numPr>
          <w:ilvl w:val="1"/>
          <w:numId w:val="80"/>
        </w:numPr>
        <w:suppressAutoHyphens/>
        <w:ind w:left="567" w:hanging="567"/>
      </w:pPr>
      <w:r w:rsidRPr="00DA3743">
        <w:t>Jekk</w:t>
      </w:r>
      <w:r w:rsidRPr="00DA3743">
        <w:rPr>
          <w:spacing w:val="-4"/>
        </w:rPr>
        <w:t xml:space="preserve"> </w:t>
      </w:r>
      <w:r w:rsidRPr="00DA3743">
        <w:t>irċevejt</w:t>
      </w:r>
      <w:r w:rsidRPr="00DA3743">
        <w:rPr>
          <w:spacing w:val="-4"/>
        </w:rPr>
        <w:t xml:space="preserve"> </w:t>
      </w:r>
      <w:r w:rsidRPr="00DA3743">
        <w:t>WEZENLA</w:t>
      </w:r>
      <w:r w:rsidRPr="00DA3743">
        <w:rPr>
          <w:spacing w:val="-4"/>
        </w:rPr>
        <w:t xml:space="preserve"> </w:t>
      </w:r>
      <w:r w:rsidRPr="00DA3743">
        <w:t>waqt</w:t>
      </w:r>
      <w:r w:rsidRPr="00DA3743">
        <w:rPr>
          <w:spacing w:val="-4"/>
        </w:rPr>
        <w:t xml:space="preserve"> </w:t>
      </w:r>
      <w:r w:rsidRPr="00DA3743">
        <w:t>it-tqala,</w:t>
      </w:r>
      <w:r w:rsidRPr="00DA3743">
        <w:rPr>
          <w:spacing w:val="-2"/>
        </w:rPr>
        <w:t xml:space="preserve"> </w:t>
      </w:r>
      <w:r w:rsidRPr="00DA3743">
        <w:t>għid</w:t>
      </w:r>
      <w:r w:rsidRPr="00DA3743">
        <w:rPr>
          <w:spacing w:val="-3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tat-tarbija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>dwar</w:t>
      </w:r>
      <w:r w:rsidRPr="00DA3743">
        <w:rPr>
          <w:spacing w:val="-4"/>
        </w:rPr>
        <w:t xml:space="preserve"> </w:t>
      </w:r>
      <w:r w:rsidRPr="00DA3743">
        <w:t>it-trattament</w:t>
      </w:r>
      <w:r w:rsidRPr="00DA3743">
        <w:rPr>
          <w:spacing w:val="-3"/>
        </w:rPr>
        <w:t xml:space="preserve"> </w:t>
      </w:r>
      <w:r w:rsidRPr="00DA3743">
        <w:t>tiegħek</w:t>
      </w:r>
      <w:r w:rsidRPr="00DA3743">
        <w:rPr>
          <w:spacing w:val="-3"/>
        </w:rPr>
        <w:t xml:space="preserve"> </w:t>
      </w:r>
      <w:r w:rsidRPr="00DA3743">
        <w:t xml:space="preserve">ta’ WEZENLA qabel it-tarbija tirċievi kwalunkwe vaċċin, inkluż vaċċini ħajjin, bħall-vaċċin tal-BCG (użat għall-prevenzjoni tat-tuberkulożi). Vaċċini ħajjin mhumiex rakkomandati għat-tarbija tiegħek </w:t>
      </w:r>
      <w:r w:rsidRPr="000C4892">
        <w:t xml:space="preserve">fl-ewwel </w:t>
      </w:r>
      <w:r>
        <w:t>tnax</w:t>
      </w:r>
      <w:r w:rsidR="00AB5E91">
        <w:t>-</w:t>
      </w:r>
      <w:r>
        <w:t>il xahar</w:t>
      </w:r>
      <w:r w:rsidRPr="000C4892">
        <w:t xml:space="preserve"> </w:t>
      </w:r>
      <w:r w:rsidRPr="00DA3743">
        <w:t>wara t-twelid jekk irċevejt WEZENLA waqt it-tqala ħlief jekk it-tabib tat</w:t>
      </w:r>
      <w:r w:rsidRPr="00DA3743">
        <w:noBreakHyphen/>
        <w:t>tarbija</w:t>
      </w:r>
      <w:r w:rsidRPr="00DA3743">
        <w:rPr>
          <w:spacing w:val="-7"/>
        </w:rPr>
        <w:t xml:space="preserve"> </w:t>
      </w:r>
      <w:r w:rsidRPr="00DA3743">
        <w:t>tiegħek</w:t>
      </w:r>
      <w:r w:rsidRPr="00DA3743">
        <w:rPr>
          <w:spacing w:val="-7"/>
        </w:rPr>
        <w:t xml:space="preserve"> </w:t>
      </w:r>
      <w:r w:rsidRPr="00DA3743">
        <w:t>jirrakkomanda</w:t>
      </w:r>
      <w:r w:rsidRPr="00DA3743">
        <w:rPr>
          <w:spacing w:val="-7"/>
        </w:rPr>
        <w:t xml:space="preserve"> </w:t>
      </w:r>
      <w:r w:rsidRPr="00DA3743">
        <w:t>b’mod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ieħor.</w:t>
      </w:r>
    </w:p>
    <w:p w14:paraId="31BD0004" w14:textId="77777777" w:rsidR="00237360" w:rsidRPr="00DA3743" w:rsidRDefault="00237360" w:rsidP="00237360">
      <w:pPr>
        <w:suppressAutoHyphens/>
      </w:pPr>
    </w:p>
    <w:p w14:paraId="3AB66C2D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Tqala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  <w:spacing w:val="-2"/>
        </w:rPr>
        <w:t>treddigħ</w:t>
      </w:r>
    </w:p>
    <w:p w14:paraId="0360C235" w14:textId="77777777" w:rsidR="00237360" w:rsidRDefault="00237360" w:rsidP="00237360">
      <w:pPr>
        <w:numPr>
          <w:ilvl w:val="1"/>
          <w:numId w:val="81"/>
        </w:numPr>
        <w:suppressAutoHyphens/>
        <w:ind w:left="567" w:hanging="567"/>
      </w:pPr>
      <w:r w:rsidRPr="00F74013">
        <w:t>Jekk inti tqila, taħseb li tista’ tkun tqila jew qed tippjana li jkollok tarbija, staqsi lit-tabib tiegħek</w:t>
      </w:r>
      <w:r>
        <w:t xml:space="preserve"> </w:t>
      </w:r>
      <w:r w:rsidRPr="00660875">
        <w:t>għal parir qabel tieħu din il-mediċina.</w:t>
      </w:r>
    </w:p>
    <w:p w14:paraId="32072626" w14:textId="77777777" w:rsidR="00237360" w:rsidRPr="00AB64A6" w:rsidRDefault="00237360" w:rsidP="00237360">
      <w:pPr>
        <w:numPr>
          <w:ilvl w:val="1"/>
          <w:numId w:val="81"/>
        </w:numPr>
        <w:suppressAutoHyphens/>
        <w:ind w:left="567" w:hanging="567"/>
        <w:rPr>
          <w:spacing w:val="-2"/>
        </w:rPr>
      </w:pPr>
      <w:r w:rsidRPr="00F74013">
        <w:t>Ma ġiex osservat riskju akbar ta’ difetti tat-twelid fi trabi esposti għal WEZE</w:t>
      </w:r>
      <w:r>
        <w:t>NLA</w:t>
      </w:r>
      <w:r w:rsidRPr="00F74013">
        <w:t xml:space="preserve"> fil-ġuf.</w:t>
      </w:r>
      <w:r>
        <w:t xml:space="preserve"> </w:t>
      </w:r>
      <w:r w:rsidRPr="00647D9D">
        <w:t xml:space="preserve">Madankollu, hemm esperjenza limitata bi </w:t>
      </w:r>
      <w:r>
        <w:t>WEZENLA</w:t>
      </w:r>
      <w:r w:rsidRPr="00647D9D">
        <w:t xml:space="preserve"> f’nisa tqal. Għalhekk huwa </w:t>
      </w:r>
      <w:r w:rsidRPr="000C4892">
        <w:t xml:space="preserve">preferribli li tevita l-użu ta’ </w:t>
      </w:r>
      <w:r>
        <w:t>WEZENLA</w:t>
      </w:r>
      <w:r w:rsidRPr="000C4892">
        <w:t xml:space="preserve"> waqt it-tqala. </w:t>
      </w:r>
    </w:p>
    <w:p w14:paraId="574F50CD" w14:textId="77777777" w:rsidR="00237360" w:rsidRPr="000C4892" w:rsidRDefault="00237360" w:rsidP="00237360">
      <w:pPr>
        <w:numPr>
          <w:ilvl w:val="0"/>
          <w:numId w:val="120"/>
        </w:numPr>
        <w:suppressAutoHyphens/>
        <w:ind w:left="567" w:hanging="567"/>
      </w:pPr>
      <w:r w:rsidRPr="000C4892">
        <w:t>Jekk</w:t>
      </w:r>
      <w:r w:rsidRPr="000C4892">
        <w:rPr>
          <w:spacing w:val="-2"/>
        </w:rPr>
        <w:t xml:space="preserve"> </w:t>
      </w:r>
      <w:r w:rsidRPr="000C4892">
        <w:t>inti</w:t>
      </w:r>
      <w:r w:rsidRPr="000C4892">
        <w:rPr>
          <w:spacing w:val="-2"/>
        </w:rPr>
        <w:t xml:space="preserve"> </w:t>
      </w:r>
      <w:r w:rsidRPr="000C4892">
        <w:t>mara</w:t>
      </w:r>
      <w:r w:rsidRPr="000C4892">
        <w:rPr>
          <w:spacing w:val="-2"/>
        </w:rPr>
        <w:t xml:space="preserve"> </w:t>
      </w:r>
      <w:r w:rsidRPr="000C4892">
        <w:t>li</w:t>
      </w:r>
      <w:r w:rsidRPr="000C4892">
        <w:rPr>
          <w:spacing w:val="-2"/>
        </w:rPr>
        <w:t xml:space="preserve"> </w:t>
      </w:r>
      <w:r w:rsidRPr="000C4892">
        <w:t>jista’</w:t>
      </w:r>
      <w:r w:rsidRPr="000C4892">
        <w:rPr>
          <w:spacing w:val="-2"/>
        </w:rPr>
        <w:t xml:space="preserve"> </w:t>
      </w:r>
      <w:r w:rsidRPr="000C4892">
        <w:t>jkollok</w:t>
      </w:r>
      <w:r w:rsidRPr="000C4892">
        <w:rPr>
          <w:spacing w:val="-3"/>
        </w:rPr>
        <w:t xml:space="preserve"> </w:t>
      </w:r>
      <w:r w:rsidRPr="000C4892">
        <w:t>it-tfal,</w:t>
      </w:r>
      <w:r w:rsidRPr="000C4892">
        <w:rPr>
          <w:spacing w:val="-2"/>
        </w:rPr>
        <w:t xml:space="preserve"> </w:t>
      </w:r>
      <w:r w:rsidRPr="000C4892">
        <w:t>inti</w:t>
      </w:r>
      <w:r w:rsidRPr="000C4892">
        <w:rPr>
          <w:spacing w:val="-2"/>
        </w:rPr>
        <w:t xml:space="preserve"> </w:t>
      </w:r>
      <w:r w:rsidRPr="000C4892">
        <w:t>għandek</w:t>
      </w:r>
      <w:r w:rsidRPr="000C4892">
        <w:rPr>
          <w:spacing w:val="-2"/>
        </w:rPr>
        <w:t xml:space="preserve"> </w:t>
      </w:r>
      <w:r w:rsidRPr="000C4892">
        <w:t>tevita</w:t>
      </w:r>
      <w:r w:rsidRPr="000C4892">
        <w:rPr>
          <w:spacing w:val="-4"/>
        </w:rPr>
        <w:t xml:space="preserve"> </w:t>
      </w:r>
      <w:r w:rsidRPr="000C4892">
        <w:t>li</w:t>
      </w:r>
      <w:r w:rsidRPr="000C4892">
        <w:rPr>
          <w:spacing w:val="-2"/>
        </w:rPr>
        <w:t xml:space="preserve"> </w:t>
      </w:r>
      <w:r w:rsidRPr="000C4892">
        <w:t>tinqabad</w:t>
      </w:r>
      <w:r w:rsidRPr="000C4892">
        <w:rPr>
          <w:spacing w:val="-2"/>
        </w:rPr>
        <w:t xml:space="preserve"> </w:t>
      </w:r>
      <w:r w:rsidRPr="000C4892">
        <w:t>tqila</w:t>
      </w:r>
      <w:r w:rsidRPr="000C4892">
        <w:rPr>
          <w:spacing w:val="-2"/>
        </w:rPr>
        <w:t xml:space="preserve"> </w:t>
      </w:r>
      <w:r w:rsidRPr="000C4892">
        <w:t xml:space="preserve">u li tuża kontraċettivi xierqa waqt li tkun qed tuża </w:t>
      </w:r>
      <w:r>
        <w:t>WEZENLA</w:t>
      </w:r>
      <w:r w:rsidRPr="000C4892">
        <w:t xml:space="preserve"> u għal mill-anqas 15-il ġimgħa wara l</w:t>
      </w:r>
      <w:r w:rsidRPr="000C4892">
        <w:noBreakHyphen/>
        <w:t xml:space="preserve">aħħar kura bi </w:t>
      </w:r>
      <w:r>
        <w:t>WEZENLA</w:t>
      </w:r>
      <w:r w:rsidRPr="000C4892">
        <w:t>.</w:t>
      </w:r>
    </w:p>
    <w:p w14:paraId="18DBAFE0" w14:textId="77777777" w:rsidR="00237360" w:rsidRPr="000C4892" w:rsidRDefault="00237360" w:rsidP="00237360">
      <w:pPr>
        <w:numPr>
          <w:ilvl w:val="1"/>
          <w:numId w:val="81"/>
        </w:numPr>
        <w:suppressAutoHyphens/>
        <w:ind w:left="567" w:hanging="567"/>
      </w:pPr>
      <w:r>
        <w:t>WEZENLA</w:t>
      </w:r>
      <w:r w:rsidRPr="000C4892">
        <w:rPr>
          <w:spacing w:val="-7"/>
        </w:rPr>
        <w:t xml:space="preserve"> </w:t>
      </w:r>
      <w:r w:rsidRPr="000C4892">
        <w:t>jista’</w:t>
      </w:r>
      <w:r w:rsidRPr="000C4892">
        <w:rPr>
          <w:spacing w:val="-1"/>
        </w:rPr>
        <w:t xml:space="preserve"> </w:t>
      </w:r>
      <w:r w:rsidRPr="000C4892">
        <w:t>jgħaddi</w:t>
      </w:r>
      <w:r w:rsidRPr="000C4892">
        <w:rPr>
          <w:spacing w:val="-3"/>
        </w:rPr>
        <w:t xml:space="preserve"> </w:t>
      </w:r>
      <w:r w:rsidRPr="000C4892">
        <w:t>mill-plaċenta</w:t>
      </w:r>
      <w:r w:rsidRPr="000C4892">
        <w:rPr>
          <w:spacing w:val="-3"/>
        </w:rPr>
        <w:t xml:space="preserve"> </w:t>
      </w:r>
      <w:r w:rsidRPr="000C4892">
        <w:t>għat-tarbija</w:t>
      </w:r>
      <w:r w:rsidRPr="000C4892">
        <w:rPr>
          <w:spacing w:val="-3"/>
        </w:rPr>
        <w:t xml:space="preserve"> </w:t>
      </w:r>
      <w:r w:rsidRPr="000C4892">
        <w:t>mhux</w:t>
      </w:r>
      <w:r w:rsidRPr="000C4892">
        <w:rPr>
          <w:spacing w:val="-3"/>
        </w:rPr>
        <w:t xml:space="preserve"> </w:t>
      </w:r>
      <w:r w:rsidRPr="000C4892">
        <w:t>imwielda.</w:t>
      </w:r>
      <w:r w:rsidRPr="000C4892">
        <w:rPr>
          <w:spacing w:val="-3"/>
        </w:rPr>
        <w:t xml:space="preserve"> </w:t>
      </w:r>
      <w:r w:rsidRPr="000C4892">
        <w:t>Jekk</w:t>
      </w:r>
      <w:r w:rsidRPr="000C4892">
        <w:rPr>
          <w:spacing w:val="-3"/>
        </w:rPr>
        <w:t xml:space="preserve"> </w:t>
      </w:r>
      <w:r w:rsidRPr="000C4892">
        <w:t>irċevejt</w:t>
      </w:r>
      <w:r w:rsidRPr="000C4892">
        <w:rPr>
          <w:spacing w:val="-3"/>
        </w:rPr>
        <w:t xml:space="preserve"> </w:t>
      </w:r>
      <w:r>
        <w:t>WEZENLA</w:t>
      </w:r>
      <w:r w:rsidRPr="000C4892">
        <w:rPr>
          <w:spacing w:val="-3"/>
        </w:rPr>
        <w:t xml:space="preserve"> </w:t>
      </w:r>
      <w:r w:rsidRPr="000C4892">
        <w:t>waqt it-tqala tiegħek, it-tarbija tiegħek jista’ jkollha riskju ogħla li jaqbadha infezzjoni.</w:t>
      </w:r>
    </w:p>
    <w:p w14:paraId="3EF6F154" w14:textId="2CD74C6D" w:rsidR="00237360" w:rsidRPr="00DA3743" w:rsidRDefault="00237360" w:rsidP="00237360">
      <w:pPr>
        <w:numPr>
          <w:ilvl w:val="1"/>
          <w:numId w:val="81"/>
        </w:numPr>
        <w:suppressAutoHyphens/>
        <w:ind w:left="567" w:hanging="567"/>
      </w:pPr>
      <w:r w:rsidRPr="000C4892">
        <w:t xml:space="preserve">Huwa importanti li tgħid lit-tobba tat-tarbija tiegħek u lil professjonisti tal-kura tas-saħħa oħra jekk irċevejt </w:t>
      </w:r>
      <w:r>
        <w:t>WEZENLA</w:t>
      </w:r>
      <w:r w:rsidRPr="000C4892">
        <w:t xml:space="preserve"> waqt it-tqala tiegħek qabel it-tarbija tirċievi kwalunkwe vaċċin. Vaċċini ħajjin bħall-vaċċin tal-BGC (użat għall-prevenzjoni tat-tuberkulożi), mhumiex rakkomandati għat-tarbija</w:t>
      </w:r>
      <w:r w:rsidRPr="000C4892">
        <w:rPr>
          <w:spacing w:val="-2"/>
        </w:rPr>
        <w:t xml:space="preserve"> </w:t>
      </w:r>
      <w:r w:rsidRPr="000C4892">
        <w:t>tiegħek</w:t>
      </w:r>
      <w:r w:rsidRPr="000C4892">
        <w:rPr>
          <w:spacing w:val="-3"/>
        </w:rPr>
        <w:t xml:space="preserve"> </w:t>
      </w:r>
      <w:r w:rsidRPr="000C4892">
        <w:t>fl-ewwel</w:t>
      </w:r>
      <w:r w:rsidRPr="000C4892">
        <w:rPr>
          <w:spacing w:val="-2"/>
        </w:rPr>
        <w:t xml:space="preserve"> </w:t>
      </w:r>
      <w:r>
        <w:t>tnax</w:t>
      </w:r>
      <w:r w:rsidR="00AB5E91">
        <w:t>-</w:t>
      </w:r>
      <w:r>
        <w:t>il xahar</w:t>
      </w:r>
      <w:r w:rsidRPr="000C4892">
        <w:rPr>
          <w:spacing w:val="-2"/>
        </w:rPr>
        <w:t xml:space="preserve"> </w:t>
      </w:r>
      <w:r w:rsidRPr="000C4892">
        <w:t>wara</w:t>
      </w:r>
      <w:r w:rsidRPr="000C4892">
        <w:rPr>
          <w:spacing w:val="-2"/>
        </w:rPr>
        <w:t xml:space="preserve"> </w:t>
      </w:r>
      <w:r w:rsidRPr="000C4892">
        <w:t>t-twelid</w:t>
      </w:r>
      <w:r w:rsidRPr="000C4892">
        <w:rPr>
          <w:spacing w:val="-3"/>
        </w:rPr>
        <w:t xml:space="preserve"> </w:t>
      </w:r>
      <w:r w:rsidRPr="000C4892">
        <w:t>jekk</w:t>
      </w:r>
      <w:r w:rsidRPr="000C4892">
        <w:rPr>
          <w:spacing w:val="-3"/>
        </w:rPr>
        <w:t xml:space="preserve"> </w:t>
      </w:r>
      <w:r w:rsidRPr="000C4892">
        <w:t>irċevejt</w:t>
      </w:r>
      <w:r w:rsidRPr="000C4892">
        <w:rPr>
          <w:spacing w:val="-3"/>
        </w:rPr>
        <w:t xml:space="preserve"> </w:t>
      </w:r>
      <w:r>
        <w:t>WEZENLA</w:t>
      </w:r>
      <w:r w:rsidRPr="000C4892">
        <w:rPr>
          <w:spacing w:val="-3"/>
        </w:rPr>
        <w:t xml:space="preserve"> </w:t>
      </w:r>
      <w:r w:rsidRPr="000C4892">
        <w:t>waqt</w:t>
      </w:r>
      <w:r w:rsidRPr="000C4892">
        <w:rPr>
          <w:spacing w:val="-3"/>
        </w:rPr>
        <w:t xml:space="preserve"> </w:t>
      </w:r>
      <w:r w:rsidRPr="000C4892">
        <w:t>it-tqala</w:t>
      </w:r>
      <w:r w:rsidRPr="000C4892">
        <w:rPr>
          <w:spacing w:val="-4"/>
        </w:rPr>
        <w:t xml:space="preserve"> </w:t>
      </w:r>
      <w:r w:rsidRPr="000C4892">
        <w:t>ħlief</w:t>
      </w:r>
      <w:r w:rsidRPr="000C4892">
        <w:rPr>
          <w:spacing w:val="-3"/>
        </w:rPr>
        <w:t xml:space="preserve"> </w:t>
      </w:r>
      <w:r w:rsidRPr="000C4892">
        <w:t>jekk it-tabib tat-tarbija tiegħek jirrakkomanda b’mod ieħor.</w:t>
      </w:r>
    </w:p>
    <w:p w14:paraId="2294EBE6" w14:textId="77777777" w:rsidR="00237360" w:rsidRPr="00DA3743" w:rsidRDefault="00237360" w:rsidP="00237360">
      <w:pPr>
        <w:numPr>
          <w:ilvl w:val="1"/>
          <w:numId w:val="81"/>
        </w:numPr>
        <w:suppressAutoHyphens/>
        <w:ind w:left="567" w:hanging="567"/>
      </w:pPr>
      <w:r w:rsidRPr="00DA3743">
        <w:t>Ustekinumab jista’ jgħaddi fil-ħalib tas-sider fi kwantitajiet żgħar ħafna. Kellem lit-tabib tiegħek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qed</w:t>
      </w:r>
      <w:r w:rsidRPr="00DA3743">
        <w:rPr>
          <w:spacing w:val="-3"/>
        </w:rPr>
        <w:t xml:space="preserve"> </w:t>
      </w:r>
      <w:r w:rsidRPr="00DA3743">
        <w:t>tredda’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qed</w:t>
      </w:r>
      <w:r w:rsidRPr="00DA3743">
        <w:rPr>
          <w:spacing w:val="-3"/>
        </w:rPr>
        <w:t xml:space="preserve"> </w:t>
      </w:r>
      <w:r w:rsidRPr="00DA3743">
        <w:t>tippjana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tredda’.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t-tabib</w:t>
      </w:r>
      <w:r w:rsidRPr="00DA3743">
        <w:rPr>
          <w:spacing w:val="-2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>għandkom tiddeċiedu jekk għandekx tredda’ jew tuża WEZENLA – tagħmilhomx it-tnejn.</w:t>
      </w:r>
    </w:p>
    <w:p w14:paraId="462A9BDD" w14:textId="77777777" w:rsidR="00237360" w:rsidRPr="00DA3743" w:rsidRDefault="00237360" w:rsidP="00237360">
      <w:pPr>
        <w:suppressAutoHyphens/>
      </w:pPr>
    </w:p>
    <w:p w14:paraId="6BAA47CC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lastRenderedPageBreak/>
        <w:t>Sewqan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tħaddim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  <w:spacing w:val="-2"/>
        </w:rPr>
        <w:t>magni</w:t>
      </w:r>
    </w:p>
    <w:p w14:paraId="7E914721" w14:textId="77777777" w:rsidR="00237360" w:rsidRPr="00DA3743" w:rsidRDefault="00237360" w:rsidP="00237360">
      <w:pPr>
        <w:suppressAutoHyphens/>
      </w:pPr>
      <w:r w:rsidRPr="00DA3743">
        <w:t>WEZENLA</w:t>
      </w:r>
      <w:r w:rsidRPr="00DA3743">
        <w:rPr>
          <w:spacing w:val="-8"/>
        </w:rPr>
        <w:t xml:space="preserve"> </w:t>
      </w:r>
      <w:r w:rsidRPr="00DA3743">
        <w:t>m’għandu</w:t>
      </w:r>
      <w:r w:rsidRPr="00DA3743">
        <w:rPr>
          <w:spacing w:val="-4"/>
        </w:rPr>
        <w:t xml:space="preserve"> </w:t>
      </w:r>
      <w:r w:rsidRPr="00DA3743">
        <w:t>l-ebda</w:t>
      </w:r>
      <w:r w:rsidRPr="00DA3743">
        <w:rPr>
          <w:spacing w:val="-4"/>
        </w:rPr>
        <w:t xml:space="preserve"> </w:t>
      </w:r>
      <w:r w:rsidRPr="00DA3743">
        <w:t>effett</w:t>
      </w:r>
      <w:r w:rsidRPr="00DA3743">
        <w:rPr>
          <w:spacing w:val="-4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ftit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xejn</w:t>
      </w:r>
      <w:r w:rsidRPr="00DA3743">
        <w:rPr>
          <w:spacing w:val="-4"/>
        </w:rPr>
        <w:t xml:space="preserve"> </w:t>
      </w:r>
      <w:r w:rsidRPr="00DA3743">
        <w:t>għandu</w:t>
      </w:r>
      <w:r w:rsidRPr="00DA3743">
        <w:rPr>
          <w:spacing w:val="-5"/>
        </w:rPr>
        <w:t xml:space="preserve"> </w:t>
      </w:r>
      <w:r w:rsidRPr="00DA3743">
        <w:t>effett</w:t>
      </w:r>
      <w:r w:rsidRPr="00DA3743">
        <w:rPr>
          <w:spacing w:val="-6"/>
        </w:rPr>
        <w:t xml:space="preserve"> </w:t>
      </w:r>
      <w:r w:rsidRPr="00DA3743">
        <w:t>fuq</w:t>
      </w:r>
      <w:r w:rsidRPr="00DA3743">
        <w:rPr>
          <w:spacing w:val="-5"/>
        </w:rPr>
        <w:t xml:space="preserve"> </w:t>
      </w:r>
      <w:r w:rsidRPr="00DA3743">
        <w:t>il-ħila</w:t>
      </w:r>
      <w:r w:rsidRPr="00DA3743">
        <w:rPr>
          <w:spacing w:val="-5"/>
        </w:rPr>
        <w:t xml:space="preserve"> </w:t>
      </w:r>
      <w:r w:rsidRPr="00DA3743">
        <w:t>biex</w:t>
      </w:r>
      <w:r w:rsidRPr="00DA3743">
        <w:rPr>
          <w:spacing w:val="-5"/>
        </w:rPr>
        <w:t xml:space="preserve"> </w:t>
      </w:r>
      <w:r w:rsidRPr="00DA3743">
        <w:t>issuq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t>tħaddem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magni.</w:t>
      </w:r>
    </w:p>
    <w:p w14:paraId="2662BE17" w14:textId="77777777" w:rsidR="00237360" w:rsidRPr="00DA3743" w:rsidRDefault="00237360" w:rsidP="00237360">
      <w:pPr>
        <w:suppressAutoHyphens/>
      </w:pPr>
    </w:p>
    <w:p w14:paraId="7BD16D88" w14:textId="77777777" w:rsidR="00614D01" w:rsidRPr="00A50D07" w:rsidRDefault="00614D01" w:rsidP="0058365E">
      <w:pPr>
        <w:keepNext/>
        <w:keepLines/>
        <w:suppressAutoHyphens/>
        <w:rPr>
          <w:b/>
          <w:bCs/>
        </w:rPr>
      </w:pPr>
      <w:r w:rsidRPr="00A50D07">
        <w:rPr>
          <w:b/>
          <w:bCs/>
        </w:rPr>
        <w:t>WEZENLA fih polysorbate 80</w:t>
      </w:r>
    </w:p>
    <w:p w14:paraId="2C63FD02" w14:textId="2472689D" w:rsidR="00614D01" w:rsidRPr="00A50D07" w:rsidRDefault="00614D01" w:rsidP="008D1473">
      <w:pPr>
        <w:suppressAutoHyphens/>
      </w:pPr>
      <w:r w:rsidRPr="00A50D07">
        <w:t>WEZENLA</w:t>
      </w:r>
      <w:r w:rsidRPr="00A50D07">
        <w:rPr>
          <w:b/>
          <w:bCs/>
        </w:rPr>
        <w:t xml:space="preserve"> </w:t>
      </w:r>
      <w:r w:rsidRPr="00A50D07">
        <w:t>fih 0.02 mg (45 mg/0.5 mL) jew 0.04 mg (90 mg/1.0 mL) ta</w:t>
      </w:r>
      <w:r w:rsidRPr="00A50D07">
        <w:rPr>
          <w:rFonts w:hint="eastAsia"/>
        </w:rPr>
        <w:t>’</w:t>
      </w:r>
      <w:r w:rsidRPr="00A50D07">
        <w:t xml:space="preserve"> polysorbate 80 (E 433) f</w:t>
      </w:r>
      <w:r w:rsidRPr="00A50D07">
        <w:rPr>
          <w:rFonts w:hint="eastAsia"/>
        </w:rPr>
        <w:t>’</w:t>
      </w:r>
      <w:r w:rsidRPr="00A50D07">
        <w:t>kull unit</w:t>
      </w:r>
      <w:r w:rsidRPr="00A50D07">
        <w:rPr>
          <w:rFonts w:hint="eastAsia"/>
        </w:rPr>
        <w:t>à</w:t>
      </w:r>
      <w:r w:rsidRPr="00A50D07">
        <w:t xml:space="preserve"> ta</w:t>
      </w:r>
      <w:r w:rsidR="00157BD6">
        <w:t>-</w:t>
      </w:r>
      <w:r w:rsidRPr="00A50D07">
        <w:t>do</w:t>
      </w:r>
      <w:r>
        <w:t>ża</w:t>
      </w:r>
      <w:r w:rsidRPr="00A50D07">
        <w:t xml:space="preserve"> li hija ekwivalenti għal 0.04 mg/mL. </w:t>
      </w:r>
      <w:r w:rsidR="00A50D07">
        <w:t>P</w:t>
      </w:r>
      <w:r w:rsidRPr="00A50D07">
        <w:t>olysorbates jistgħu jikkaw</w:t>
      </w:r>
      <w:r w:rsidRPr="00A50D07">
        <w:rPr>
          <w:rFonts w:hint="eastAsia"/>
        </w:rPr>
        <w:t>ż</w:t>
      </w:r>
      <w:r w:rsidRPr="00A50D07">
        <w:t xml:space="preserve">aw reazzjonijiet allerġiċi. Għid lit-tabib tiegħek jekk għandek xi allerġiji </w:t>
      </w:r>
      <w:r w:rsidR="008D1473" w:rsidRPr="008D1473">
        <w:t>li taf bihom</w:t>
      </w:r>
      <w:r w:rsidRPr="00A50D07">
        <w:t>.</w:t>
      </w:r>
    </w:p>
    <w:p w14:paraId="12EE0049" w14:textId="77777777" w:rsidR="00614D01" w:rsidRDefault="00614D01" w:rsidP="00614D01">
      <w:pPr>
        <w:suppressAutoHyphens/>
      </w:pPr>
    </w:p>
    <w:p w14:paraId="352350FF" w14:textId="77777777" w:rsidR="00237360" w:rsidRPr="00DA3743" w:rsidRDefault="00237360" w:rsidP="00237360">
      <w:pPr>
        <w:suppressAutoHyphens/>
      </w:pPr>
    </w:p>
    <w:p w14:paraId="26E71BE8" w14:textId="77777777" w:rsidR="00237360" w:rsidRPr="00DA3743" w:rsidRDefault="00237360" w:rsidP="00237360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3.</w:t>
      </w:r>
      <w:r w:rsidRPr="00DA3743">
        <w:rPr>
          <w:b/>
          <w:bCs/>
        </w:rPr>
        <w:tab/>
        <w:t>Kif għandek tuża WEZENLA</w:t>
      </w:r>
    </w:p>
    <w:p w14:paraId="0B2661E2" w14:textId="77777777" w:rsidR="00237360" w:rsidRPr="00DA3743" w:rsidRDefault="00237360" w:rsidP="00237360">
      <w:pPr>
        <w:keepNext/>
        <w:suppressAutoHyphens/>
        <w:rPr>
          <w:bCs/>
        </w:rPr>
      </w:pPr>
    </w:p>
    <w:p w14:paraId="5A85E355" w14:textId="77777777" w:rsidR="00237360" w:rsidRPr="00DA3743" w:rsidRDefault="00237360" w:rsidP="00237360">
      <w:pPr>
        <w:suppressAutoHyphens/>
      </w:pPr>
      <w:r w:rsidRPr="00DA3743">
        <w:t>WEZENLA</w:t>
      </w:r>
      <w:r w:rsidRPr="00DA3743">
        <w:rPr>
          <w:spacing w:val="-3"/>
        </w:rPr>
        <w:t xml:space="preserve"> </w:t>
      </w:r>
      <w:r w:rsidRPr="00DA3743">
        <w:t>hu</w:t>
      </w:r>
      <w:r w:rsidRPr="00DA3743">
        <w:rPr>
          <w:spacing w:val="-3"/>
        </w:rPr>
        <w:t xml:space="preserve"> </w:t>
      </w:r>
      <w:r w:rsidRPr="00DA3743">
        <w:t>intenzjonat</w:t>
      </w:r>
      <w:r w:rsidRPr="00DA3743">
        <w:rPr>
          <w:spacing w:val="-3"/>
        </w:rPr>
        <w:t xml:space="preserve"> </w:t>
      </w:r>
      <w:r w:rsidRPr="00DA3743">
        <w:t>għall-użu</w:t>
      </w:r>
      <w:r w:rsidRPr="00DA3743">
        <w:rPr>
          <w:spacing w:val="-2"/>
        </w:rPr>
        <w:t xml:space="preserve"> </w:t>
      </w:r>
      <w:r w:rsidRPr="00DA3743">
        <w:t>taħt</w:t>
      </w:r>
      <w:r w:rsidRPr="00DA3743">
        <w:rPr>
          <w:spacing w:val="-2"/>
        </w:rPr>
        <w:t xml:space="preserve"> </w:t>
      </w:r>
      <w:r w:rsidRPr="00DA3743">
        <w:t>il-gwida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s-superviżjoni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tabib</w:t>
      </w:r>
      <w:r w:rsidRPr="00DA3743">
        <w:rPr>
          <w:spacing w:val="-3"/>
        </w:rPr>
        <w:t xml:space="preserve"> </w:t>
      </w:r>
      <w:r w:rsidRPr="00DA3743">
        <w:t>b’esperjenza</w:t>
      </w:r>
      <w:r w:rsidRPr="00DA3743">
        <w:rPr>
          <w:spacing w:val="-3"/>
        </w:rPr>
        <w:t xml:space="preserve"> </w:t>
      </w:r>
      <w:r w:rsidRPr="00DA3743">
        <w:t>biex jittratta kondizzjonijiet li għalihom huwa maħsub WEZENLA.</w:t>
      </w:r>
    </w:p>
    <w:p w14:paraId="5D6F119D" w14:textId="77777777" w:rsidR="00237360" w:rsidRPr="00DA3743" w:rsidRDefault="00237360" w:rsidP="00237360">
      <w:pPr>
        <w:suppressAutoHyphens/>
      </w:pPr>
    </w:p>
    <w:p w14:paraId="090396CB" w14:textId="77777777" w:rsidR="00237360" w:rsidRPr="00DA3743" w:rsidRDefault="00237360" w:rsidP="00237360">
      <w:pPr>
        <w:suppressAutoHyphens/>
      </w:pPr>
      <w:r w:rsidRPr="00DA3743">
        <w:t>Dejjem għandek tuża din il-mediċina skont il-parir eżatt tat-tabib tiegħek. Dejjem għandek taċċerta ruħek mat-tabib jekk ikollok xi dubju. Kellem lit-tabib tiegħek dwar meta se tieħu l-injezzjonijiet u meta għandek l-appuntamenti ta’ sorveljanza.</w:t>
      </w:r>
    </w:p>
    <w:p w14:paraId="69BCACA8" w14:textId="77777777" w:rsidR="00237360" w:rsidRPr="00DA3743" w:rsidRDefault="00237360" w:rsidP="00237360">
      <w:pPr>
        <w:suppressAutoHyphens/>
      </w:pPr>
    </w:p>
    <w:p w14:paraId="06388ABE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Kemm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jingħata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  <w:spacing w:val="-2"/>
        </w:rPr>
        <w:t>WEZENLA</w:t>
      </w:r>
    </w:p>
    <w:p w14:paraId="422F491B" w14:textId="77777777" w:rsidR="00237360" w:rsidRPr="00DA3743" w:rsidRDefault="00237360" w:rsidP="00237360">
      <w:pPr>
        <w:suppressAutoHyphens/>
      </w:pPr>
      <w:r w:rsidRPr="00DA3743">
        <w:t>It-tabib</w:t>
      </w:r>
      <w:r w:rsidRPr="00DA3743">
        <w:rPr>
          <w:spacing w:val="-6"/>
        </w:rPr>
        <w:t xml:space="preserve"> </w:t>
      </w:r>
      <w:r w:rsidRPr="00DA3743">
        <w:t>tiegħek</w:t>
      </w:r>
      <w:r w:rsidRPr="00DA3743">
        <w:rPr>
          <w:spacing w:val="-4"/>
        </w:rPr>
        <w:t xml:space="preserve"> </w:t>
      </w:r>
      <w:r w:rsidRPr="00DA3743">
        <w:t>jiddeċiedi</w:t>
      </w:r>
      <w:r w:rsidRPr="00DA3743">
        <w:rPr>
          <w:spacing w:val="-5"/>
        </w:rPr>
        <w:t xml:space="preserve"> </w:t>
      </w:r>
      <w:r w:rsidRPr="00DA3743">
        <w:t>kemm</w:t>
      </w:r>
      <w:r w:rsidRPr="00DA3743">
        <w:rPr>
          <w:spacing w:val="-5"/>
        </w:rPr>
        <w:t xml:space="preserve"> </w:t>
      </w:r>
      <w:r w:rsidRPr="00DA3743">
        <w:t>għandek</w:t>
      </w:r>
      <w:r w:rsidRPr="00DA3743">
        <w:rPr>
          <w:spacing w:val="-5"/>
        </w:rPr>
        <w:t xml:space="preserve"> </w:t>
      </w:r>
      <w:r w:rsidRPr="00DA3743">
        <w:t>bżonn</w:t>
      </w:r>
      <w:r w:rsidRPr="00DA3743">
        <w:rPr>
          <w:spacing w:val="-5"/>
        </w:rPr>
        <w:t xml:space="preserve"> </w:t>
      </w:r>
      <w:r w:rsidRPr="00DA3743">
        <w:t>tuża</w:t>
      </w:r>
      <w:r w:rsidRPr="00DA3743">
        <w:rPr>
          <w:spacing w:val="-5"/>
        </w:rPr>
        <w:t xml:space="preserve"> </w:t>
      </w:r>
      <w:r w:rsidRPr="00DA3743">
        <w:t>WEZENLA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5"/>
        </w:rPr>
        <w:t xml:space="preserve"> </w:t>
      </w:r>
      <w:r w:rsidRPr="00DA3743">
        <w:t>kemm</w:t>
      </w:r>
      <w:r w:rsidRPr="00DA3743">
        <w:rPr>
          <w:spacing w:val="-5"/>
        </w:rPr>
        <w:t xml:space="preserve"> </w:t>
      </w:r>
      <w:r w:rsidRPr="00DA3743">
        <w:t>tul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żmien.</w:t>
      </w:r>
    </w:p>
    <w:p w14:paraId="2B145F7C" w14:textId="77777777" w:rsidR="00237360" w:rsidRPr="00DA3743" w:rsidRDefault="00237360" w:rsidP="00237360">
      <w:pPr>
        <w:suppressAutoHyphens/>
      </w:pPr>
    </w:p>
    <w:p w14:paraId="479FE73F" w14:textId="77777777" w:rsidR="00237360" w:rsidRPr="00DA3743" w:rsidRDefault="00237360" w:rsidP="00237360">
      <w:pPr>
        <w:keepNext/>
        <w:suppressAutoHyphens/>
        <w:rPr>
          <w:b/>
          <w:bCs/>
          <w:spacing w:val="-2"/>
        </w:rPr>
      </w:pPr>
      <w:r w:rsidRPr="00DA3743">
        <w:rPr>
          <w:b/>
          <w:bCs/>
        </w:rPr>
        <w:t>Adulti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għandhom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18-il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sena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  <w:spacing w:val="-2"/>
        </w:rPr>
        <w:t>aktar</w:t>
      </w:r>
    </w:p>
    <w:p w14:paraId="5C773580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Psorijasi jew Artrite Psorijatika</w:t>
      </w:r>
    </w:p>
    <w:p w14:paraId="644C52A1" w14:textId="77777777" w:rsidR="00237360" w:rsidRPr="00DA3743" w:rsidRDefault="00237360" w:rsidP="00237360">
      <w:pPr>
        <w:keepNext/>
        <w:numPr>
          <w:ilvl w:val="1"/>
          <w:numId w:val="82"/>
        </w:numPr>
        <w:suppressAutoHyphens/>
        <w:adjustRightInd w:val="0"/>
        <w:ind w:left="567" w:hanging="567"/>
        <w:rPr>
          <w:rFonts w:eastAsia="Calibri"/>
        </w:rPr>
      </w:pPr>
      <w:r w:rsidRPr="00DA3743">
        <w:rPr>
          <w:rFonts w:eastAsia="Calibri"/>
        </w:rPr>
        <w:t>Id-doża rrakkomandata tal-bidu hija ta’ 45 mg WEZENLA. Il-pazjenti li jiżnu aktar minn 100 kilogramma (kg) jistgħu jibdew b’doża ta’ 90 mg minflok 45 mg.</w:t>
      </w:r>
    </w:p>
    <w:p w14:paraId="5F0AD03D" w14:textId="77777777" w:rsidR="00237360" w:rsidRPr="00DA3743" w:rsidRDefault="00237360" w:rsidP="00237360">
      <w:pPr>
        <w:numPr>
          <w:ilvl w:val="1"/>
          <w:numId w:val="82"/>
        </w:numPr>
        <w:suppressAutoHyphens/>
        <w:adjustRightInd w:val="0"/>
        <w:ind w:left="567" w:hanging="567"/>
        <w:rPr>
          <w:rFonts w:eastAsia="Calibri"/>
        </w:rPr>
      </w:pPr>
      <w:r w:rsidRPr="00DA3743">
        <w:rPr>
          <w:rFonts w:eastAsia="Calibri"/>
        </w:rPr>
        <w:t>Wara d-doża tal-bidu, inti se jkollok id-doża li jkun imiss 4 ġimgħat wara, imbagħad kull 12-il ġimgħa. Id-dożi li ġejjin normalment huma l-istess bħad-doża tal-bidu.</w:t>
      </w:r>
    </w:p>
    <w:p w14:paraId="3CE3A7A0" w14:textId="77777777" w:rsidR="00237360" w:rsidRPr="00DA3743" w:rsidRDefault="00237360" w:rsidP="00237360">
      <w:pPr>
        <w:suppressAutoHyphens/>
        <w:rPr>
          <w:rFonts w:ascii="Symbol" w:hAnsi="Symbol"/>
        </w:rPr>
      </w:pPr>
    </w:p>
    <w:p w14:paraId="04A27B72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Il-</w:t>
      </w:r>
      <w:r w:rsidRPr="00DA3743">
        <w:rPr>
          <w:b/>
          <w:bCs/>
          <w:lang w:val="en-GB"/>
        </w:rPr>
        <w:t>m</w:t>
      </w:r>
      <w:r w:rsidRPr="00DA3743">
        <w:rPr>
          <w:b/>
          <w:bCs/>
        </w:rPr>
        <w:t>arda ta’ Crohn</w:t>
      </w:r>
    </w:p>
    <w:p w14:paraId="6866817A" w14:textId="77777777" w:rsidR="00237360" w:rsidRPr="00DA3743" w:rsidRDefault="00237360" w:rsidP="00237360">
      <w:pPr>
        <w:keepNext/>
        <w:numPr>
          <w:ilvl w:val="1"/>
          <w:numId w:val="83"/>
        </w:numPr>
        <w:suppressAutoHyphens/>
        <w:ind w:left="567" w:hanging="567"/>
      </w:pPr>
      <w:r w:rsidRPr="00DA3743">
        <w:t>Waqt it-trattament, l-ewwel doża ta’ madwar 6 mg/kg ta’ WEZENLA se tingħata mit-tabib tiegħek permezz ta’ dripp fil-vina fi driegħ tiegħek (infużjoni fil-vini). Wara d-doża tal-bidu, inti se tirċievi d-doża li jmiss ta’ 90 mg WEZENLA wara 8 ġimgħat, imbagħad kull 12-il ġimgħa wara dan permezz ta’ injezzjoni taħt il-ġilda (‘taħt il-ġilda’).</w:t>
      </w:r>
    </w:p>
    <w:p w14:paraId="3F8226F2" w14:textId="77777777" w:rsidR="00237360" w:rsidRPr="00DA3743" w:rsidRDefault="00237360" w:rsidP="00237360">
      <w:pPr>
        <w:numPr>
          <w:ilvl w:val="1"/>
          <w:numId w:val="83"/>
        </w:numPr>
        <w:suppressAutoHyphens/>
        <w:ind w:left="567" w:hanging="567"/>
      </w:pPr>
      <w:r w:rsidRPr="00DA3743">
        <w:t>F’xi pazjenti, wara l-ewwel injezzjoni taħt il-ġilda, jista’ jingħata 90 mg WEZENLA kull 8 ġimgħat. It-tabib tiegħek se jiddeċiedi meta għandek tirċievi doża li jmiss tiegħek.</w:t>
      </w:r>
    </w:p>
    <w:p w14:paraId="7F1CF4E4" w14:textId="77777777" w:rsidR="00237360" w:rsidRPr="00DA3743" w:rsidRDefault="00237360" w:rsidP="00237360">
      <w:pPr>
        <w:suppressAutoHyphens/>
      </w:pPr>
    </w:p>
    <w:p w14:paraId="49356A07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Kif jingħata WEZENLA</w:t>
      </w:r>
    </w:p>
    <w:p w14:paraId="213163D0" w14:textId="77777777" w:rsidR="00237360" w:rsidRPr="00DA3743" w:rsidRDefault="00237360" w:rsidP="00237360">
      <w:pPr>
        <w:keepNext/>
        <w:numPr>
          <w:ilvl w:val="1"/>
          <w:numId w:val="85"/>
        </w:numPr>
        <w:suppressAutoHyphens/>
        <w:ind w:left="567" w:hanging="567"/>
      </w:pPr>
      <w:r w:rsidRPr="00DA3743">
        <w:t>WEZENLA jingħata bħala injezzjoni taħt il-ġilda. Fil-bidu tat-trattament tiegħek, tobba jew infermiera jistgħu jinjettaw WEZENLA.</w:t>
      </w:r>
    </w:p>
    <w:p w14:paraId="7ECEF129" w14:textId="77777777" w:rsidR="00237360" w:rsidRPr="00DA3743" w:rsidRDefault="00237360" w:rsidP="00237360">
      <w:pPr>
        <w:keepNext/>
        <w:numPr>
          <w:ilvl w:val="1"/>
          <w:numId w:val="85"/>
        </w:numPr>
        <w:suppressAutoHyphens/>
        <w:ind w:left="567" w:hanging="567"/>
      </w:pPr>
      <w:r w:rsidRPr="00DA3743">
        <w:t>Madankollu, inti u t-tabib tiegħek tistgħu tiddeċiedu li inti stess tista’ tinjetta WEZENLA. F’dan ilkaż inti tirċievi taħriġ dwar kif inti stess tinjetta WEZENLA.</w:t>
      </w:r>
    </w:p>
    <w:p w14:paraId="6406A07D" w14:textId="77777777" w:rsidR="00237360" w:rsidRPr="00DA3743" w:rsidRDefault="00237360" w:rsidP="00237360">
      <w:pPr>
        <w:numPr>
          <w:ilvl w:val="1"/>
          <w:numId w:val="85"/>
        </w:numPr>
        <w:suppressAutoHyphens/>
        <w:ind w:left="567" w:hanging="567"/>
      </w:pPr>
      <w:r w:rsidRPr="00DA3743">
        <w:t>Ara hawn taħt fis-sezzjoni ‘Istruzzjonijiet dwar kif jingħata’ għal aktar informazzjoni dwar kif tinjetta WEZENLA.</w:t>
      </w:r>
    </w:p>
    <w:p w14:paraId="6D47B925" w14:textId="77777777" w:rsidR="00237360" w:rsidRPr="00DA3743" w:rsidRDefault="00237360" w:rsidP="00237360">
      <w:pPr>
        <w:suppressAutoHyphens/>
      </w:pPr>
      <w:r w:rsidRPr="00DA3743">
        <w:t>Kellem lit-tabib tiegħek jekk għandek xi mistoqsijiet dwar kif tagħti injezzjoni lilek innifsek.</w:t>
      </w:r>
    </w:p>
    <w:p w14:paraId="7396A332" w14:textId="77777777" w:rsidR="00237360" w:rsidRPr="00DA3743" w:rsidRDefault="00237360" w:rsidP="00237360">
      <w:pPr>
        <w:suppressAutoHyphens/>
      </w:pPr>
    </w:p>
    <w:p w14:paraId="74FF9E96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Jekk tuża WEZENLA aktar milli suppost</w:t>
      </w:r>
    </w:p>
    <w:p w14:paraId="0D73D037" w14:textId="77777777" w:rsidR="00237360" w:rsidRPr="00DA3743" w:rsidRDefault="00237360" w:rsidP="00237360">
      <w:pPr>
        <w:suppressAutoHyphens/>
      </w:pPr>
      <w:r w:rsidRPr="00DA3743">
        <w:t>Jekk inti wżajt jew ingħatajt wisq WEZENLA, kellem lit-tabib jew lill-ispiżjar tiegħek mill-ewwel. Dejjem qis li jkollok miegħek il-kartuna ta’ barra tal-mediċina, anke jekk din tkun vojta.</w:t>
      </w:r>
    </w:p>
    <w:p w14:paraId="2F077ADD" w14:textId="77777777" w:rsidR="00237360" w:rsidRPr="00DA3743" w:rsidRDefault="00237360" w:rsidP="00237360">
      <w:pPr>
        <w:suppressAutoHyphens/>
        <w:rPr>
          <w:b/>
          <w:bCs/>
        </w:rPr>
      </w:pPr>
    </w:p>
    <w:p w14:paraId="4D01428E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tinsa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  <w:spacing w:val="-2"/>
        </w:rPr>
        <w:t>WEZENLA</w:t>
      </w:r>
    </w:p>
    <w:p w14:paraId="44632C5C" w14:textId="77777777" w:rsidR="00237360" w:rsidRPr="00DA3743" w:rsidRDefault="00237360" w:rsidP="00237360">
      <w:pPr>
        <w:suppressAutoHyphens/>
      </w:pPr>
      <w:r w:rsidRPr="00DA3743">
        <w:t>Jekk tinsa doża, ikkuntattja lit-tabib jew lill-ispiżjar tiegħek. M’għandekx tieħu doża doppja biex tpatti għal kull doża li tkun insejt tieħu.</w:t>
      </w:r>
    </w:p>
    <w:p w14:paraId="2BA9990B" w14:textId="77777777" w:rsidR="00237360" w:rsidRPr="00DA3743" w:rsidRDefault="00237360" w:rsidP="00237360">
      <w:pPr>
        <w:suppressAutoHyphens/>
      </w:pPr>
    </w:p>
    <w:p w14:paraId="246109BF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Jekk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tieqaf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tuża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  <w:spacing w:val="-2"/>
        </w:rPr>
        <w:t>WEZENLA</w:t>
      </w:r>
    </w:p>
    <w:p w14:paraId="39BFBA8E" w14:textId="77777777" w:rsidR="00237360" w:rsidRPr="00DA3743" w:rsidRDefault="00237360" w:rsidP="00237360">
      <w:pPr>
        <w:suppressAutoHyphens/>
      </w:pPr>
      <w:r w:rsidRPr="00DA3743">
        <w:t>M’huwiex</w:t>
      </w:r>
      <w:r w:rsidRPr="00DA3743">
        <w:rPr>
          <w:spacing w:val="-3"/>
        </w:rPr>
        <w:t xml:space="preserve"> </w:t>
      </w:r>
      <w:r w:rsidRPr="00DA3743">
        <w:t>perikoluż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tieqaf</w:t>
      </w:r>
      <w:r w:rsidRPr="00DA3743">
        <w:rPr>
          <w:spacing w:val="-3"/>
        </w:rPr>
        <w:t xml:space="preserve"> </w:t>
      </w:r>
      <w:r w:rsidRPr="00DA3743">
        <w:t>tuża</w:t>
      </w:r>
      <w:r w:rsidRPr="00DA3743">
        <w:rPr>
          <w:spacing w:val="-3"/>
        </w:rPr>
        <w:t xml:space="preserve"> </w:t>
      </w:r>
      <w:r w:rsidRPr="00DA3743">
        <w:t>WEZENLA.</w:t>
      </w:r>
      <w:r w:rsidRPr="00DA3743">
        <w:rPr>
          <w:spacing w:val="-3"/>
        </w:rPr>
        <w:t xml:space="preserve"> </w:t>
      </w:r>
      <w:r w:rsidRPr="00DA3743">
        <w:t>Madankollu,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inti</w:t>
      </w:r>
      <w:r w:rsidRPr="00DA3743">
        <w:rPr>
          <w:spacing w:val="-3"/>
        </w:rPr>
        <w:t xml:space="preserve"> </w:t>
      </w:r>
      <w:r w:rsidRPr="00DA3743">
        <w:t>tieqaf,</w:t>
      </w:r>
      <w:r w:rsidRPr="00DA3743">
        <w:rPr>
          <w:spacing w:val="-3"/>
        </w:rPr>
        <w:t xml:space="preserve"> </w:t>
      </w:r>
      <w:r w:rsidRPr="00DA3743">
        <w:t>is-sintomi</w:t>
      </w:r>
      <w:r w:rsidRPr="00DA3743">
        <w:rPr>
          <w:spacing w:val="-2"/>
        </w:rPr>
        <w:t xml:space="preserve"> </w:t>
      </w:r>
      <w:r w:rsidRPr="00DA3743">
        <w:t>tiegħek</w:t>
      </w:r>
      <w:r w:rsidRPr="00DA3743">
        <w:rPr>
          <w:spacing w:val="-3"/>
        </w:rPr>
        <w:t xml:space="preserve"> </w:t>
      </w:r>
      <w:r w:rsidRPr="00DA3743">
        <w:t>jistgħu jerġgħu jitfaċċaw.</w:t>
      </w:r>
    </w:p>
    <w:p w14:paraId="0B64AF15" w14:textId="77777777" w:rsidR="00237360" w:rsidRPr="00DA3743" w:rsidRDefault="00237360" w:rsidP="00844185">
      <w:pPr>
        <w:keepNext/>
        <w:suppressAutoHyphens/>
      </w:pPr>
    </w:p>
    <w:p w14:paraId="309D75C6" w14:textId="77777777" w:rsidR="00237360" w:rsidRPr="00DA3743" w:rsidRDefault="00237360" w:rsidP="00237360">
      <w:pPr>
        <w:suppressAutoHyphens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għandek</w:t>
      </w:r>
      <w:r w:rsidRPr="00DA3743">
        <w:rPr>
          <w:spacing w:val="-6"/>
        </w:rPr>
        <w:t xml:space="preserve"> </w:t>
      </w:r>
      <w:r w:rsidRPr="00DA3743">
        <w:t>aktar</w:t>
      </w:r>
      <w:r w:rsidRPr="00DA3743">
        <w:rPr>
          <w:spacing w:val="-7"/>
        </w:rPr>
        <w:t xml:space="preserve"> </w:t>
      </w:r>
      <w:r w:rsidRPr="00DA3743">
        <w:t>mistoqsijiet</w:t>
      </w:r>
      <w:r w:rsidRPr="00DA3743">
        <w:rPr>
          <w:spacing w:val="-6"/>
        </w:rPr>
        <w:t xml:space="preserve"> </w:t>
      </w:r>
      <w:r w:rsidRPr="00DA3743">
        <w:t>dwar</w:t>
      </w:r>
      <w:r w:rsidRPr="00DA3743">
        <w:rPr>
          <w:spacing w:val="-7"/>
        </w:rPr>
        <w:t xml:space="preserve"> </w:t>
      </w:r>
      <w:r w:rsidRPr="00DA3743">
        <w:t>l-użu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din</w:t>
      </w:r>
      <w:r w:rsidRPr="00DA3743">
        <w:rPr>
          <w:spacing w:val="-6"/>
        </w:rPr>
        <w:t xml:space="preserve"> </w:t>
      </w:r>
      <w:r w:rsidRPr="00DA3743">
        <w:t>il-mediċina,</w:t>
      </w:r>
      <w:r w:rsidRPr="00DA3743">
        <w:rPr>
          <w:spacing w:val="-6"/>
        </w:rPr>
        <w:t xml:space="preserve"> </w:t>
      </w:r>
      <w:r w:rsidRPr="00DA3743">
        <w:t>staqsi</w:t>
      </w:r>
      <w:r w:rsidRPr="00DA3743">
        <w:rPr>
          <w:spacing w:val="-7"/>
        </w:rPr>
        <w:t xml:space="preserve"> </w:t>
      </w:r>
      <w:r w:rsidRPr="00DA3743">
        <w:t>lit-tabib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t>lill-ispiżjar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tiegħek.</w:t>
      </w:r>
    </w:p>
    <w:p w14:paraId="23BBE8CD" w14:textId="77777777" w:rsidR="00237360" w:rsidRPr="00DA3743" w:rsidRDefault="00237360" w:rsidP="00237360">
      <w:pPr>
        <w:suppressAutoHyphens/>
      </w:pPr>
    </w:p>
    <w:p w14:paraId="7ADEB8F7" w14:textId="77777777" w:rsidR="00237360" w:rsidRPr="00DA3743" w:rsidRDefault="00237360" w:rsidP="00237360">
      <w:pPr>
        <w:suppressAutoHyphens/>
      </w:pPr>
    </w:p>
    <w:p w14:paraId="4D6ADA49" w14:textId="77777777" w:rsidR="00237360" w:rsidRPr="00DA3743" w:rsidRDefault="00237360" w:rsidP="00237360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4.</w:t>
      </w:r>
      <w:r w:rsidRPr="00DA3743">
        <w:rPr>
          <w:b/>
          <w:bCs/>
        </w:rPr>
        <w:tab/>
        <w:t>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  <w:spacing w:val="-2"/>
        </w:rPr>
        <w:t>possibbli</w:t>
      </w:r>
    </w:p>
    <w:p w14:paraId="1744F46B" w14:textId="77777777" w:rsidR="00237360" w:rsidRPr="00DA3743" w:rsidRDefault="00237360" w:rsidP="00237360">
      <w:pPr>
        <w:keepNext/>
        <w:suppressAutoHyphens/>
        <w:rPr>
          <w:bCs/>
        </w:rPr>
      </w:pPr>
    </w:p>
    <w:p w14:paraId="4B6174CD" w14:textId="77777777" w:rsidR="00237360" w:rsidRPr="00DA3743" w:rsidRDefault="00237360" w:rsidP="00237360">
      <w:pPr>
        <w:suppressAutoHyphens/>
      </w:pPr>
      <w:r w:rsidRPr="00DA3743">
        <w:t>Bħal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mediċina</w:t>
      </w:r>
      <w:r w:rsidRPr="00DA3743">
        <w:rPr>
          <w:spacing w:val="-3"/>
        </w:rPr>
        <w:t xml:space="preserve"> </w:t>
      </w:r>
      <w:r w:rsidRPr="00DA3743">
        <w:t>oħra,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2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jista’</w:t>
      </w:r>
      <w:r w:rsidRPr="00DA3743">
        <w:rPr>
          <w:spacing w:val="-3"/>
        </w:rPr>
        <w:t xml:space="preserve"> </w:t>
      </w:r>
      <w:r w:rsidRPr="00DA3743">
        <w:t>jkollha</w:t>
      </w:r>
      <w:r w:rsidRPr="00DA3743">
        <w:rPr>
          <w:spacing w:val="-3"/>
        </w:rPr>
        <w:t xml:space="preserve"> </w:t>
      </w:r>
      <w:r w:rsidRPr="00DA3743">
        <w:t>effetti</w:t>
      </w:r>
      <w:r w:rsidRPr="00DA3743">
        <w:rPr>
          <w:spacing w:val="-3"/>
        </w:rPr>
        <w:t xml:space="preserve"> </w:t>
      </w:r>
      <w:r w:rsidRPr="00DA3743">
        <w:t>sekondarji,</w:t>
      </w:r>
      <w:r w:rsidRPr="00DA3743">
        <w:rPr>
          <w:spacing w:val="-3"/>
        </w:rPr>
        <w:t xml:space="preserve"> </w:t>
      </w:r>
      <w:r w:rsidRPr="00DA3743">
        <w:t>għalkemm</w:t>
      </w:r>
      <w:r w:rsidRPr="00DA3743">
        <w:rPr>
          <w:spacing w:val="-3"/>
        </w:rPr>
        <w:t xml:space="preserve"> </w:t>
      </w:r>
      <w:r w:rsidRPr="00DA3743">
        <w:t>ma</w:t>
      </w:r>
      <w:r w:rsidRPr="00DA3743">
        <w:rPr>
          <w:spacing w:val="-3"/>
        </w:rPr>
        <w:t xml:space="preserve"> </w:t>
      </w:r>
      <w:r w:rsidRPr="00DA3743">
        <w:t xml:space="preserve">jidhrux </w:t>
      </w:r>
      <w:r w:rsidRPr="00DA3743">
        <w:rPr>
          <w:spacing w:val="-2"/>
        </w:rPr>
        <w:t>f’kulħadd.</w:t>
      </w:r>
    </w:p>
    <w:p w14:paraId="74CAC4B2" w14:textId="77777777" w:rsidR="00237360" w:rsidRPr="00DA3743" w:rsidRDefault="00237360" w:rsidP="00237360">
      <w:pPr>
        <w:suppressAutoHyphens/>
      </w:pPr>
    </w:p>
    <w:p w14:paraId="21E8D3E8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sekondarji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  <w:spacing w:val="-2"/>
        </w:rPr>
        <w:t>serji</w:t>
      </w:r>
    </w:p>
    <w:p w14:paraId="7C162CD7" w14:textId="77777777" w:rsidR="00237360" w:rsidRPr="00DA3743" w:rsidRDefault="00237360" w:rsidP="00237360">
      <w:pPr>
        <w:suppressAutoHyphens/>
      </w:pPr>
      <w:r w:rsidRPr="00DA3743">
        <w:t>Xi</w:t>
      </w:r>
      <w:r w:rsidRPr="00DA3743">
        <w:rPr>
          <w:spacing w:val="-8"/>
        </w:rPr>
        <w:t xml:space="preserve"> </w:t>
      </w:r>
      <w:r w:rsidRPr="00DA3743">
        <w:t>pazjenti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jkollhom</w:t>
      </w:r>
      <w:r w:rsidRPr="00DA3743">
        <w:rPr>
          <w:spacing w:val="-6"/>
        </w:rPr>
        <w:t xml:space="preserve"> </w:t>
      </w:r>
      <w:r w:rsidRPr="00DA3743">
        <w:t>effetti</w:t>
      </w:r>
      <w:r w:rsidRPr="00DA3743">
        <w:rPr>
          <w:spacing w:val="-6"/>
        </w:rPr>
        <w:t xml:space="preserve"> </w:t>
      </w:r>
      <w:r w:rsidRPr="00DA3743">
        <w:t>sekondarji</w:t>
      </w:r>
      <w:r w:rsidRPr="00DA3743">
        <w:rPr>
          <w:spacing w:val="-6"/>
        </w:rPr>
        <w:t xml:space="preserve"> </w:t>
      </w:r>
      <w:r w:rsidRPr="00DA3743">
        <w:t>serji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6"/>
        </w:rPr>
        <w:t xml:space="preserve"> </w:t>
      </w:r>
      <w:r w:rsidRPr="00DA3743">
        <w:t>jista’</w:t>
      </w:r>
      <w:r w:rsidRPr="00DA3743">
        <w:rPr>
          <w:spacing w:val="-6"/>
        </w:rPr>
        <w:t xml:space="preserve"> </w:t>
      </w:r>
      <w:r w:rsidRPr="00DA3743">
        <w:t>jkollhom</w:t>
      </w:r>
      <w:r w:rsidRPr="00DA3743">
        <w:rPr>
          <w:spacing w:val="-6"/>
        </w:rPr>
        <w:t xml:space="preserve"> </w:t>
      </w:r>
      <w:r w:rsidRPr="00DA3743">
        <w:t>bżonn</w:t>
      </w:r>
      <w:r w:rsidRPr="00DA3743">
        <w:rPr>
          <w:spacing w:val="-6"/>
        </w:rPr>
        <w:t xml:space="preserve"> </w:t>
      </w:r>
      <w:r w:rsidRPr="00DA3743">
        <w:t>kura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urġenti.</w:t>
      </w:r>
    </w:p>
    <w:p w14:paraId="79C331D5" w14:textId="77777777" w:rsidR="00237360" w:rsidRPr="00DA3743" w:rsidRDefault="00237360" w:rsidP="00237360">
      <w:pPr>
        <w:suppressAutoHyphens/>
      </w:pPr>
    </w:p>
    <w:p w14:paraId="505BB0CA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Reazzjonijiet allerġiċi – dawn jistgħu jeħtieġu kura urġenti. Għid lit-tabib tiegħek jew sejjaħ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għajnuna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medika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emerġenza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immedjatament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jekk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tosserva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xi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wieħed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mis-sinjali li ġejjin.</w:t>
      </w:r>
    </w:p>
    <w:p w14:paraId="689A0B53" w14:textId="77777777" w:rsidR="00237360" w:rsidRPr="00DA3743" w:rsidRDefault="00237360" w:rsidP="00237360">
      <w:pPr>
        <w:keepNext/>
        <w:numPr>
          <w:ilvl w:val="1"/>
          <w:numId w:val="86"/>
        </w:numPr>
        <w:suppressAutoHyphens/>
        <w:ind w:left="567" w:hanging="567"/>
      </w:pPr>
      <w:r w:rsidRPr="00DA3743">
        <w:t>Reazzjonijiet</w:t>
      </w:r>
      <w:r w:rsidRPr="00DA3743">
        <w:rPr>
          <w:spacing w:val="-4"/>
        </w:rPr>
        <w:t xml:space="preserve"> </w:t>
      </w:r>
      <w:r w:rsidRPr="00DA3743">
        <w:t>allerġiċi</w:t>
      </w:r>
      <w:r w:rsidRPr="00DA3743">
        <w:rPr>
          <w:spacing w:val="-4"/>
        </w:rPr>
        <w:t xml:space="preserve"> </w:t>
      </w:r>
      <w:r w:rsidRPr="00DA3743">
        <w:t>serji</w:t>
      </w:r>
      <w:r w:rsidRPr="00DA3743">
        <w:rPr>
          <w:spacing w:val="-4"/>
        </w:rPr>
        <w:t xml:space="preserve"> </w:t>
      </w:r>
      <w:r w:rsidRPr="00DA3743">
        <w:t>(‘anafilassi’)</w:t>
      </w:r>
      <w:r w:rsidRPr="00DA3743">
        <w:rPr>
          <w:spacing w:val="-4"/>
        </w:rPr>
        <w:t xml:space="preserve"> </w:t>
      </w:r>
      <w:r w:rsidRPr="00DA3743">
        <w:t>huma</w:t>
      </w:r>
      <w:r w:rsidRPr="00DA3743">
        <w:rPr>
          <w:spacing w:val="-4"/>
        </w:rPr>
        <w:t xml:space="preserve"> </w:t>
      </w:r>
      <w:r w:rsidRPr="00DA3743">
        <w:t>rari</w:t>
      </w:r>
      <w:r w:rsidRPr="00DA3743">
        <w:rPr>
          <w:spacing w:val="-4"/>
        </w:rPr>
        <w:t xml:space="preserve"> </w:t>
      </w:r>
      <w:r w:rsidRPr="00DA3743">
        <w:t>fin-nies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jieħdu</w:t>
      </w:r>
      <w:r w:rsidRPr="00DA3743">
        <w:rPr>
          <w:spacing w:val="-4"/>
        </w:rPr>
        <w:t xml:space="preserve"> </w:t>
      </w:r>
      <w:r w:rsidRPr="00DA3743">
        <w:t>ustekinumab</w:t>
      </w:r>
      <w:r w:rsidRPr="00DA3743">
        <w:rPr>
          <w:spacing w:val="-6"/>
        </w:rPr>
        <w:t xml:space="preserve"> </w:t>
      </w:r>
      <w:r w:rsidRPr="00DA3743">
        <w:t>(jistgħu jaffettwaw sa persuna waħda minn kull 1 000 persuna). Is-sinjali jinkludu:</w:t>
      </w:r>
    </w:p>
    <w:p w14:paraId="78B1561A" w14:textId="634A4A1F" w:rsidR="00237360" w:rsidRPr="00DA3743" w:rsidRDefault="00237360" w:rsidP="00F90006">
      <w:pPr>
        <w:pStyle w:val="ListParagraph"/>
        <w:numPr>
          <w:ilvl w:val="0"/>
          <w:numId w:val="20"/>
        </w:numPr>
        <w:suppressAutoHyphens/>
        <w:ind w:left="1134" w:hanging="567"/>
      </w:pPr>
      <w:r w:rsidRPr="00DA3743">
        <w:rPr>
          <w:lang w:val="mt-MT"/>
        </w:rPr>
        <w:t>diffikultà</w:t>
      </w:r>
      <w:r w:rsidRPr="00DA3743">
        <w:rPr>
          <w:spacing w:val="-6"/>
          <w:lang w:val="mt-MT"/>
        </w:rPr>
        <w:t xml:space="preserve"> </w:t>
      </w:r>
      <w:r w:rsidRPr="00DA3743">
        <w:rPr>
          <w:lang w:val="mt-MT"/>
        </w:rPr>
        <w:t>biex</w:t>
      </w:r>
      <w:r w:rsidRPr="00DA3743">
        <w:rPr>
          <w:spacing w:val="-5"/>
          <w:lang w:val="mt-MT"/>
        </w:rPr>
        <w:t xml:space="preserve"> </w:t>
      </w:r>
      <w:r w:rsidRPr="00DA3743">
        <w:rPr>
          <w:lang w:val="mt-MT"/>
        </w:rPr>
        <w:t>tieħu</w:t>
      </w:r>
      <w:r w:rsidRPr="00DA3743">
        <w:rPr>
          <w:spacing w:val="-5"/>
          <w:lang w:val="mt-MT"/>
        </w:rPr>
        <w:t xml:space="preserve"> </w:t>
      </w:r>
      <w:r w:rsidRPr="00DA3743">
        <w:rPr>
          <w:lang w:val="mt-MT"/>
        </w:rPr>
        <w:t>nifs</w:t>
      </w:r>
      <w:r w:rsidRPr="00DA3743">
        <w:rPr>
          <w:spacing w:val="-5"/>
          <w:lang w:val="mt-MT"/>
        </w:rPr>
        <w:t xml:space="preserve"> </w:t>
      </w:r>
      <w:r w:rsidRPr="00DA3743">
        <w:rPr>
          <w:lang w:val="mt-MT"/>
        </w:rPr>
        <w:t>jew</w:t>
      </w:r>
      <w:r w:rsidRPr="00DA3743">
        <w:rPr>
          <w:spacing w:val="-5"/>
          <w:lang w:val="mt-MT"/>
        </w:rPr>
        <w:t xml:space="preserve"> </w:t>
      </w:r>
      <w:r w:rsidRPr="00DA3743">
        <w:rPr>
          <w:spacing w:val="-2"/>
          <w:lang w:val="mt-MT"/>
        </w:rPr>
        <w:t>tibla’</w:t>
      </w:r>
    </w:p>
    <w:p w14:paraId="46411350" w14:textId="03D210FE" w:rsidR="00237360" w:rsidRPr="00DA3743" w:rsidRDefault="00237360" w:rsidP="00F90006">
      <w:pPr>
        <w:pStyle w:val="ListParagraph"/>
        <w:numPr>
          <w:ilvl w:val="0"/>
          <w:numId w:val="20"/>
        </w:numPr>
        <w:suppressAutoHyphens/>
        <w:ind w:left="1134" w:hanging="567"/>
      </w:pPr>
      <w:r w:rsidRPr="00DA3743">
        <w:rPr>
          <w:lang w:val="mt-MT"/>
        </w:rPr>
        <w:t>pressjoni</w:t>
      </w:r>
      <w:r w:rsidRPr="00DA3743">
        <w:rPr>
          <w:spacing w:val="-9"/>
          <w:lang w:val="mt-MT"/>
        </w:rPr>
        <w:t xml:space="preserve"> </w:t>
      </w:r>
      <w:r w:rsidRPr="00DA3743">
        <w:rPr>
          <w:lang w:val="mt-MT"/>
        </w:rPr>
        <w:t>baxxa</w:t>
      </w:r>
      <w:r w:rsidRPr="00DA3743">
        <w:rPr>
          <w:spacing w:val="-7"/>
          <w:lang w:val="mt-MT"/>
        </w:rPr>
        <w:t xml:space="preserve"> </w:t>
      </w:r>
      <w:r w:rsidRPr="00DA3743">
        <w:rPr>
          <w:lang w:val="mt-MT"/>
        </w:rPr>
        <w:t>tad-demm,</w:t>
      </w:r>
      <w:r w:rsidRPr="00DA3743">
        <w:rPr>
          <w:spacing w:val="-7"/>
          <w:lang w:val="mt-MT"/>
        </w:rPr>
        <w:t xml:space="preserve"> </w:t>
      </w:r>
      <w:r w:rsidRPr="00DA3743">
        <w:rPr>
          <w:lang w:val="mt-MT"/>
        </w:rPr>
        <w:t>li</w:t>
      </w:r>
      <w:r w:rsidRPr="00DA3743">
        <w:rPr>
          <w:spacing w:val="-7"/>
          <w:lang w:val="mt-MT"/>
        </w:rPr>
        <w:t xml:space="preserve"> </w:t>
      </w:r>
      <w:r w:rsidRPr="00DA3743">
        <w:rPr>
          <w:lang w:val="mt-MT"/>
        </w:rPr>
        <w:t>tista’</w:t>
      </w:r>
      <w:r w:rsidRPr="00DA3743">
        <w:rPr>
          <w:spacing w:val="-7"/>
          <w:lang w:val="mt-MT"/>
        </w:rPr>
        <w:t xml:space="preserve"> </w:t>
      </w:r>
      <w:r w:rsidRPr="00DA3743">
        <w:rPr>
          <w:lang w:val="mt-MT"/>
        </w:rPr>
        <w:t>tikkawża</w:t>
      </w:r>
      <w:r w:rsidRPr="00DA3743">
        <w:rPr>
          <w:spacing w:val="-7"/>
          <w:lang w:val="mt-MT"/>
        </w:rPr>
        <w:t xml:space="preserve"> </w:t>
      </w:r>
      <w:r w:rsidRPr="00DA3743">
        <w:rPr>
          <w:spacing w:val="-2"/>
          <w:lang w:val="mt-MT"/>
        </w:rPr>
        <w:t>sturdament</w:t>
      </w:r>
    </w:p>
    <w:p w14:paraId="498EC53F" w14:textId="29A6365B" w:rsidR="00237360" w:rsidRPr="00DA3743" w:rsidRDefault="00237360" w:rsidP="00F90006">
      <w:pPr>
        <w:pStyle w:val="ListParagraph"/>
        <w:numPr>
          <w:ilvl w:val="0"/>
          <w:numId w:val="20"/>
        </w:numPr>
        <w:suppressAutoHyphens/>
        <w:ind w:left="1134" w:hanging="567"/>
      </w:pPr>
      <w:r w:rsidRPr="00DA3743">
        <w:rPr>
          <w:lang w:val="mt-MT"/>
        </w:rPr>
        <w:t>nefħa</w:t>
      </w:r>
      <w:r w:rsidRPr="00DA3743">
        <w:rPr>
          <w:spacing w:val="-6"/>
          <w:lang w:val="mt-MT"/>
        </w:rPr>
        <w:t xml:space="preserve"> </w:t>
      </w:r>
      <w:r w:rsidRPr="00DA3743">
        <w:rPr>
          <w:lang w:val="mt-MT"/>
        </w:rPr>
        <w:t>fil-wiċċ,</w:t>
      </w:r>
      <w:r w:rsidRPr="00DA3743">
        <w:rPr>
          <w:spacing w:val="-6"/>
          <w:lang w:val="mt-MT"/>
        </w:rPr>
        <w:t xml:space="preserve"> </w:t>
      </w:r>
      <w:r w:rsidRPr="00DA3743">
        <w:rPr>
          <w:lang w:val="mt-MT"/>
        </w:rPr>
        <w:t>xufftejn,</w:t>
      </w:r>
      <w:r w:rsidRPr="00DA3743">
        <w:rPr>
          <w:spacing w:val="-5"/>
          <w:lang w:val="mt-MT"/>
        </w:rPr>
        <w:t xml:space="preserve"> </w:t>
      </w:r>
      <w:r w:rsidRPr="00DA3743">
        <w:rPr>
          <w:lang w:val="mt-MT"/>
        </w:rPr>
        <w:t>il-ħalq</w:t>
      </w:r>
      <w:r w:rsidRPr="00DA3743">
        <w:rPr>
          <w:spacing w:val="-5"/>
          <w:lang w:val="mt-MT"/>
        </w:rPr>
        <w:t xml:space="preserve"> </w:t>
      </w:r>
      <w:r w:rsidRPr="00DA3743">
        <w:rPr>
          <w:lang w:val="mt-MT"/>
        </w:rPr>
        <w:t>jew</w:t>
      </w:r>
      <w:r w:rsidRPr="00DA3743">
        <w:rPr>
          <w:spacing w:val="-4"/>
          <w:lang w:val="mt-MT"/>
        </w:rPr>
        <w:t xml:space="preserve"> </w:t>
      </w:r>
      <w:r w:rsidRPr="00DA3743">
        <w:rPr>
          <w:lang w:val="mt-MT"/>
        </w:rPr>
        <w:t>il-</w:t>
      </w:r>
      <w:r w:rsidRPr="00DA3743">
        <w:rPr>
          <w:spacing w:val="-2"/>
          <w:lang w:val="mt-MT"/>
        </w:rPr>
        <w:t>gerżuma.</w:t>
      </w:r>
    </w:p>
    <w:p w14:paraId="0531CBEB" w14:textId="77777777" w:rsidR="00237360" w:rsidRPr="00DA3743" w:rsidRDefault="00237360" w:rsidP="00237360">
      <w:pPr>
        <w:numPr>
          <w:ilvl w:val="1"/>
          <w:numId w:val="87"/>
        </w:numPr>
        <w:suppressAutoHyphens/>
        <w:ind w:left="567" w:hanging="567"/>
      </w:pPr>
      <w:r w:rsidRPr="00DA3743">
        <w:t>Sinjali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reazzjoni</w:t>
      </w:r>
      <w:r w:rsidRPr="00DA3743">
        <w:rPr>
          <w:spacing w:val="-3"/>
        </w:rPr>
        <w:t xml:space="preserve"> </w:t>
      </w:r>
      <w:r w:rsidRPr="00DA3743">
        <w:t>allerġika</w:t>
      </w:r>
      <w:r w:rsidRPr="00DA3743">
        <w:rPr>
          <w:spacing w:val="-3"/>
        </w:rPr>
        <w:t xml:space="preserve"> </w:t>
      </w:r>
      <w:r w:rsidRPr="00DA3743">
        <w:t>jinkludu</w:t>
      </w:r>
      <w:r w:rsidRPr="00DA3743">
        <w:rPr>
          <w:spacing w:val="-3"/>
        </w:rPr>
        <w:t xml:space="preserve"> </w:t>
      </w:r>
      <w:r w:rsidRPr="00DA3743">
        <w:t>raxx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urtikarja</w:t>
      </w:r>
      <w:r w:rsidRPr="00DA3743">
        <w:rPr>
          <w:spacing w:val="-3"/>
        </w:rPr>
        <w:t xml:space="preserve"> </w:t>
      </w:r>
      <w:r w:rsidRPr="00DA3743">
        <w:t>(dawn</w:t>
      </w:r>
      <w:r w:rsidRPr="00DA3743">
        <w:rPr>
          <w:spacing w:val="-3"/>
        </w:rPr>
        <w:t xml:space="preserve"> </w:t>
      </w:r>
      <w:r w:rsidRPr="00DA3743">
        <w:t>jistgħu</w:t>
      </w:r>
      <w:r w:rsidRPr="00DA3743">
        <w:rPr>
          <w:spacing w:val="-3"/>
        </w:rPr>
        <w:t xml:space="preserve"> </w:t>
      </w:r>
      <w:r w:rsidRPr="00DA3743">
        <w:t>jaffettwaw sa persuna waħda minn kull 100).</w:t>
      </w:r>
    </w:p>
    <w:p w14:paraId="6268BB87" w14:textId="77777777" w:rsidR="00237360" w:rsidRPr="00DA3743" w:rsidRDefault="00237360" w:rsidP="00237360">
      <w:pPr>
        <w:suppressAutoHyphens/>
        <w:rPr>
          <w:bCs/>
        </w:rPr>
      </w:pPr>
    </w:p>
    <w:p w14:paraId="66EF1CFB" w14:textId="77777777" w:rsidR="00237360" w:rsidRPr="00DA3743" w:rsidRDefault="00237360" w:rsidP="00237360">
      <w:pPr>
        <w:suppressAutoHyphens/>
        <w:rPr>
          <w:b/>
        </w:rPr>
      </w:pPr>
      <w:r w:rsidRPr="00DA3743">
        <w:rPr>
          <w:b/>
        </w:rPr>
        <w:t>F’każijiet rari, ġew irrappuratati reazzjonijiet allerġiċi fil-pulmun u infjammazzjoni filpulmun f’pazjenti li jirċievu ustekinumab. Għid lit-tabib tiegħek minnufih jekk tiżviluppa sintomi bħal sogħla, qtugħ ta’ nifs, u deni.</w:t>
      </w:r>
    </w:p>
    <w:p w14:paraId="7E37BB72" w14:textId="77777777" w:rsidR="00237360" w:rsidRPr="00DA3743" w:rsidRDefault="00237360" w:rsidP="00237360">
      <w:pPr>
        <w:suppressAutoHyphens/>
        <w:rPr>
          <w:bCs/>
        </w:rPr>
      </w:pPr>
    </w:p>
    <w:p w14:paraId="3B1F04B1" w14:textId="77777777" w:rsidR="00237360" w:rsidRPr="00DA3743" w:rsidRDefault="00237360" w:rsidP="00237360">
      <w:pPr>
        <w:suppressAutoHyphens/>
        <w:rPr>
          <w:bCs/>
        </w:rPr>
      </w:pPr>
      <w:r w:rsidRPr="00DA3743">
        <w:rPr>
          <w:bCs/>
        </w:rPr>
        <w:t>Jekk għandek reazzjoni allerġika serja, it-tabib tiegħek jista’ jiddeċiedi li m’għandekx terġa’</w:t>
      </w:r>
    </w:p>
    <w:p w14:paraId="3003D2F1" w14:textId="77777777" w:rsidR="00237360" w:rsidRPr="00DA3743" w:rsidRDefault="00237360" w:rsidP="00237360">
      <w:pPr>
        <w:suppressAutoHyphens/>
        <w:rPr>
          <w:bCs/>
        </w:rPr>
      </w:pPr>
      <w:r w:rsidRPr="00DA3743">
        <w:rPr>
          <w:bCs/>
        </w:rPr>
        <w:t>tuża WEZENLA.</w:t>
      </w:r>
    </w:p>
    <w:p w14:paraId="1DC03CD2" w14:textId="77777777" w:rsidR="00237360" w:rsidRPr="00DA3743" w:rsidRDefault="00237360" w:rsidP="00237360">
      <w:pPr>
        <w:suppressAutoHyphens/>
      </w:pPr>
    </w:p>
    <w:p w14:paraId="72EA12E3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Infezzjonijiet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–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dawn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jistgħu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jeħtieġu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kura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urġenti.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Għid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lit-tabib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tiegħek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immedjatament jekk tosserva xi wieħed mis-sinjali li ġejjin.</w:t>
      </w:r>
    </w:p>
    <w:p w14:paraId="18E37D10" w14:textId="77777777" w:rsidR="00237360" w:rsidRPr="00DA3743" w:rsidRDefault="00237360" w:rsidP="00237360">
      <w:pPr>
        <w:numPr>
          <w:ilvl w:val="1"/>
          <w:numId w:val="88"/>
        </w:numPr>
        <w:suppressAutoHyphens/>
        <w:ind w:left="567" w:hanging="567"/>
      </w:pP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fl-imnifsejn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l-griżmejn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riħ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huma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(jistgħu</w:t>
      </w:r>
      <w:r w:rsidRPr="00DA3743">
        <w:rPr>
          <w:spacing w:val="-3"/>
        </w:rPr>
        <w:t xml:space="preserve"> </w:t>
      </w:r>
      <w:r w:rsidRPr="00DA3743">
        <w:t>jaffettwaw</w:t>
      </w:r>
      <w:r w:rsidRPr="00DA3743">
        <w:rPr>
          <w:spacing w:val="-3"/>
        </w:rPr>
        <w:t xml:space="preserve"> </w:t>
      </w:r>
      <w:r w:rsidRPr="00DA3743">
        <w:t>sa persuna waħda minn kull 10)</w:t>
      </w:r>
    </w:p>
    <w:p w14:paraId="6A41862F" w14:textId="77777777" w:rsidR="00237360" w:rsidRPr="00DA3743" w:rsidRDefault="00237360" w:rsidP="00237360">
      <w:pPr>
        <w:numPr>
          <w:ilvl w:val="1"/>
          <w:numId w:val="88"/>
        </w:numPr>
        <w:suppressAutoHyphens/>
        <w:ind w:left="567" w:hanging="567"/>
      </w:pPr>
      <w:r w:rsidRPr="00DA3743">
        <w:t>Infezzjonijiet</w:t>
      </w:r>
      <w:r w:rsidRPr="00DA3743">
        <w:rPr>
          <w:spacing w:val="-3"/>
        </w:rPr>
        <w:t xml:space="preserve"> </w:t>
      </w:r>
      <w:r w:rsidRPr="00DA3743">
        <w:t>fis-sider</w:t>
      </w:r>
      <w:r w:rsidRPr="00DA3743">
        <w:rPr>
          <w:spacing w:val="-4"/>
        </w:rPr>
        <w:t xml:space="preserve"> </w:t>
      </w:r>
      <w:r w:rsidRPr="00DA3743">
        <w:t>mhumiex</w:t>
      </w:r>
      <w:r w:rsidRPr="00DA3743">
        <w:rPr>
          <w:spacing w:val="-4"/>
        </w:rPr>
        <w:t xml:space="preserve"> </w:t>
      </w:r>
      <w:r w:rsidRPr="00DA3743">
        <w:t>komuni</w:t>
      </w:r>
      <w:r w:rsidRPr="00DA3743">
        <w:rPr>
          <w:spacing w:val="-4"/>
        </w:rPr>
        <w:t xml:space="preserve"> </w:t>
      </w:r>
      <w:r w:rsidRPr="00DA3743">
        <w:t>(jistgħu</w:t>
      </w:r>
      <w:r w:rsidRPr="00DA3743">
        <w:rPr>
          <w:spacing w:val="-4"/>
        </w:rPr>
        <w:t xml:space="preserve"> </w:t>
      </w:r>
      <w:r w:rsidRPr="00DA3743">
        <w:t>jaffettwaw</w:t>
      </w:r>
      <w:r w:rsidRPr="00DA3743">
        <w:rPr>
          <w:spacing w:val="-4"/>
        </w:rPr>
        <w:t xml:space="preserve"> </w:t>
      </w:r>
      <w:r w:rsidRPr="00DA3743">
        <w:t>sa</w:t>
      </w:r>
      <w:r w:rsidRPr="00DA3743">
        <w:rPr>
          <w:spacing w:val="-4"/>
        </w:rPr>
        <w:t xml:space="preserve"> </w:t>
      </w:r>
      <w:r w:rsidRPr="00DA3743">
        <w:t>persuna</w:t>
      </w:r>
      <w:r w:rsidRPr="00DA3743">
        <w:rPr>
          <w:spacing w:val="-4"/>
        </w:rPr>
        <w:t xml:space="preserve"> </w:t>
      </w:r>
      <w:r w:rsidRPr="00DA3743">
        <w:t>waħda</w:t>
      </w:r>
      <w:r w:rsidRPr="00DA3743">
        <w:rPr>
          <w:spacing w:val="-4"/>
        </w:rPr>
        <w:t xml:space="preserve"> </w:t>
      </w:r>
      <w:r w:rsidRPr="00DA3743">
        <w:t>minn</w:t>
      </w:r>
      <w:r w:rsidRPr="00DA3743">
        <w:rPr>
          <w:spacing w:val="-4"/>
        </w:rPr>
        <w:t xml:space="preserve"> </w:t>
      </w:r>
      <w:r w:rsidRPr="00DA3743">
        <w:t xml:space="preserve">kull </w:t>
      </w:r>
      <w:r w:rsidRPr="00DA3743">
        <w:rPr>
          <w:spacing w:val="-4"/>
        </w:rPr>
        <w:t>100)</w:t>
      </w:r>
    </w:p>
    <w:p w14:paraId="6EC59BD4" w14:textId="77777777" w:rsidR="00237360" w:rsidRPr="00DA3743" w:rsidRDefault="00237360" w:rsidP="00237360">
      <w:pPr>
        <w:numPr>
          <w:ilvl w:val="1"/>
          <w:numId w:val="88"/>
        </w:numPr>
        <w:suppressAutoHyphens/>
        <w:ind w:left="567" w:hanging="567"/>
      </w:pPr>
      <w:r w:rsidRPr="00DA3743">
        <w:t>Infjammazzjoni</w:t>
      </w:r>
      <w:r w:rsidRPr="00DA3743">
        <w:rPr>
          <w:spacing w:val="-4"/>
        </w:rPr>
        <w:t xml:space="preserve"> </w:t>
      </w:r>
      <w:r w:rsidRPr="00DA3743">
        <w:t>tat-tessut</w:t>
      </w:r>
      <w:r w:rsidRPr="00DA3743">
        <w:rPr>
          <w:spacing w:val="-3"/>
        </w:rPr>
        <w:t xml:space="preserve"> </w:t>
      </w:r>
      <w:r w:rsidRPr="00DA3743">
        <w:t>taħt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4"/>
        </w:rPr>
        <w:t xml:space="preserve"> </w:t>
      </w:r>
      <w:r w:rsidRPr="00DA3743">
        <w:t>(‘ċellulite’)</w:t>
      </w:r>
      <w:r w:rsidRPr="00DA3743">
        <w:rPr>
          <w:spacing w:val="-4"/>
        </w:rPr>
        <w:t xml:space="preserve"> </w:t>
      </w:r>
      <w:r w:rsidRPr="00DA3743">
        <w:t>mhijiex</w:t>
      </w:r>
      <w:r w:rsidRPr="00DA3743">
        <w:rPr>
          <w:spacing w:val="-4"/>
        </w:rPr>
        <w:t xml:space="preserve"> </w:t>
      </w:r>
      <w:r w:rsidRPr="00DA3743">
        <w:t>komuni</w:t>
      </w:r>
      <w:r w:rsidRPr="00DA3743">
        <w:rPr>
          <w:spacing w:val="-4"/>
        </w:rPr>
        <w:t xml:space="preserve"> </w:t>
      </w:r>
      <w:r w:rsidRPr="00DA3743">
        <w:t>(tista’</w:t>
      </w:r>
      <w:r w:rsidRPr="00DA3743">
        <w:rPr>
          <w:spacing w:val="-4"/>
        </w:rPr>
        <w:t xml:space="preserve"> </w:t>
      </w:r>
      <w:r w:rsidRPr="00DA3743">
        <w:t>taffettwa</w:t>
      </w:r>
      <w:r w:rsidRPr="00DA3743">
        <w:rPr>
          <w:spacing w:val="-4"/>
        </w:rPr>
        <w:t xml:space="preserve"> </w:t>
      </w:r>
      <w:r w:rsidRPr="00DA3743">
        <w:t>sa persuna waħda minn kull 100)</w:t>
      </w:r>
    </w:p>
    <w:p w14:paraId="2DF7FD4B" w14:textId="77777777" w:rsidR="00237360" w:rsidRPr="00DA3743" w:rsidRDefault="00237360" w:rsidP="00237360">
      <w:pPr>
        <w:numPr>
          <w:ilvl w:val="1"/>
          <w:numId w:val="88"/>
        </w:numPr>
        <w:suppressAutoHyphens/>
        <w:ind w:left="567" w:hanging="567"/>
      </w:pPr>
      <w:r w:rsidRPr="00DA3743">
        <w:t>Ħruq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Sant’Antnin</w:t>
      </w:r>
      <w:r w:rsidRPr="00DA3743">
        <w:rPr>
          <w:spacing w:val="-3"/>
        </w:rPr>
        <w:t xml:space="preserve"> </w:t>
      </w:r>
      <w:r w:rsidRPr="00DA3743">
        <w:t>(tip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raxx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jweġġa’</w:t>
      </w:r>
      <w:r w:rsidRPr="00DA3743">
        <w:rPr>
          <w:spacing w:val="-3"/>
        </w:rPr>
        <w:t xml:space="preserve"> </w:t>
      </w:r>
      <w:r w:rsidRPr="00DA3743">
        <w:t>bl-infafet)</w:t>
      </w:r>
      <w:r w:rsidRPr="00DA3743">
        <w:rPr>
          <w:spacing w:val="-3"/>
        </w:rPr>
        <w:t xml:space="preserve"> </w:t>
      </w:r>
      <w:r w:rsidRPr="00DA3743">
        <w:t>mhuwiex</w:t>
      </w:r>
      <w:r w:rsidRPr="00DA3743">
        <w:rPr>
          <w:spacing w:val="-3"/>
        </w:rPr>
        <w:t xml:space="preserve"> </w:t>
      </w:r>
      <w:r w:rsidRPr="00DA3743">
        <w:t>komuni</w:t>
      </w:r>
      <w:r w:rsidRPr="00DA3743">
        <w:rPr>
          <w:spacing w:val="-3"/>
        </w:rPr>
        <w:t xml:space="preserve"> </w:t>
      </w:r>
      <w:r w:rsidRPr="00DA3743">
        <w:t>(jista’</w:t>
      </w:r>
      <w:r w:rsidRPr="00DA3743">
        <w:rPr>
          <w:spacing w:val="-3"/>
        </w:rPr>
        <w:t xml:space="preserve"> </w:t>
      </w:r>
      <w:r w:rsidRPr="00DA3743">
        <w:t>jaffettwa sa persuna waħda minn kull 100 persuna)</w:t>
      </w:r>
    </w:p>
    <w:p w14:paraId="1DBCE1AB" w14:textId="77777777" w:rsidR="00237360" w:rsidRPr="00DA3743" w:rsidRDefault="00237360" w:rsidP="00237360">
      <w:pPr>
        <w:suppressAutoHyphens/>
      </w:pPr>
    </w:p>
    <w:p w14:paraId="722A122B" w14:textId="77777777" w:rsidR="00237360" w:rsidRPr="00DA3743" w:rsidRDefault="00237360" w:rsidP="00237360">
      <w:pPr>
        <w:suppressAutoHyphens/>
      </w:pPr>
      <w:r w:rsidRPr="00DA3743">
        <w:t>WEZENLA jista’ jġiegħlek tkun inqas kapaċi tikkumbatti infezzjonijiet. Xi wħud mill-infezzjonijiet jistgħu jsiru serji u jistgħu jinkludu infezzjonijiet minn viruses, moffa, batterja (li tinkludi tuberkulożi), jew parassiti, ikluż infezzjonijiet li jistgħu jseħħu prinċipalment f’persuni li għandhom</w:t>
      </w:r>
      <w:r w:rsidRPr="00DA3743">
        <w:rPr>
          <w:spacing w:val="-5"/>
        </w:rPr>
        <w:t xml:space="preserve"> </w:t>
      </w:r>
      <w:r w:rsidRPr="00DA3743">
        <w:t>sistema</w:t>
      </w:r>
      <w:r w:rsidRPr="00DA3743">
        <w:rPr>
          <w:spacing w:val="-5"/>
        </w:rPr>
        <w:t xml:space="preserve"> </w:t>
      </w:r>
      <w:r w:rsidRPr="00DA3743">
        <w:t>immuni</w:t>
      </w:r>
      <w:r w:rsidRPr="00DA3743">
        <w:rPr>
          <w:spacing w:val="-5"/>
        </w:rPr>
        <w:t xml:space="preserve"> </w:t>
      </w:r>
      <w:r w:rsidRPr="00DA3743">
        <w:t>mdgħajfa</w:t>
      </w:r>
      <w:r w:rsidRPr="00DA3743">
        <w:rPr>
          <w:spacing w:val="-5"/>
        </w:rPr>
        <w:t xml:space="preserve"> </w:t>
      </w:r>
      <w:r w:rsidRPr="00DA3743">
        <w:t>(infezzjonijiet</w:t>
      </w:r>
      <w:r w:rsidRPr="00DA3743">
        <w:rPr>
          <w:spacing w:val="-5"/>
        </w:rPr>
        <w:t xml:space="preserve"> </w:t>
      </w:r>
      <w:r w:rsidRPr="00DA3743">
        <w:t>opportunistiċi).</w:t>
      </w:r>
      <w:r w:rsidRPr="00DA3743">
        <w:rPr>
          <w:spacing w:val="-4"/>
        </w:rPr>
        <w:t xml:space="preserve"> </w:t>
      </w:r>
      <w:r w:rsidRPr="00DA3743">
        <w:t>Infezzjonijiet</w:t>
      </w:r>
      <w:r w:rsidRPr="00DA3743">
        <w:rPr>
          <w:spacing w:val="-5"/>
        </w:rPr>
        <w:t xml:space="preserve"> </w:t>
      </w:r>
      <w:r w:rsidRPr="00DA3743">
        <w:t>opportunistiċi tal-moħħ (enċefalite, meninġite), tal-pulmun u tal-għajn ġew irrappurtati f’pazjenti li kienu qed jirċievu trattament b’ustekinumab.</w:t>
      </w:r>
    </w:p>
    <w:p w14:paraId="5307EC8A" w14:textId="77777777" w:rsidR="00237360" w:rsidRPr="00DA3743" w:rsidRDefault="00237360" w:rsidP="00237360">
      <w:pPr>
        <w:suppressAutoHyphens/>
      </w:pPr>
    </w:p>
    <w:p w14:paraId="720A39C7" w14:textId="77777777" w:rsidR="00237360" w:rsidRPr="00DA3743" w:rsidRDefault="00237360" w:rsidP="00237360">
      <w:pPr>
        <w:keepNext/>
        <w:suppressAutoHyphens/>
      </w:pPr>
      <w:r w:rsidRPr="00DA3743">
        <w:t>Għandek</w:t>
      </w:r>
      <w:r w:rsidRPr="00DA3743">
        <w:rPr>
          <w:spacing w:val="-8"/>
        </w:rPr>
        <w:t xml:space="preserve"> </w:t>
      </w:r>
      <w:r w:rsidRPr="00DA3743">
        <w:t>toqgħod</w:t>
      </w:r>
      <w:r w:rsidRPr="00DA3743">
        <w:rPr>
          <w:spacing w:val="-5"/>
        </w:rPr>
        <w:t xml:space="preserve"> </w:t>
      </w:r>
      <w:r w:rsidRPr="00DA3743">
        <w:t>attent</w:t>
      </w:r>
      <w:r w:rsidRPr="00DA3743">
        <w:rPr>
          <w:spacing w:val="-5"/>
        </w:rPr>
        <w:t xml:space="preserve"> </w:t>
      </w:r>
      <w:r w:rsidRPr="00DA3743">
        <w:t>għal</w:t>
      </w:r>
      <w:r w:rsidRPr="00DA3743">
        <w:rPr>
          <w:spacing w:val="-6"/>
        </w:rPr>
        <w:t xml:space="preserve"> </w:t>
      </w:r>
      <w:r w:rsidRPr="00DA3743">
        <w:t>sinjali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infezzjoni</w:t>
      </w:r>
      <w:r w:rsidRPr="00DA3743">
        <w:rPr>
          <w:spacing w:val="-5"/>
        </w:rPr>
        <w:t xml:space="preserve"> </w:t>
      </w:r>
      <w:r w:rsidRPr="00DA3743">
        <w:t>waqt</w:t>
      </w:r>
      <w:r w:rsidRPr="00DA3743">
        <w:rPr>
          <w:spacing w:val="-6"/>
        </w:rPr>
        <w:t xml:space="preserve"> </w:t>
      </w:r>
      <w:r w:rsidRPr="00DA3743">
        <w:t>li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qed</w:t>
      </w:r>
      <w:r w:rsidRPr="00DA3743">
        <w:rPr>
          <w:spacing w:val="-6"/>
        </w:rPr>
        <w:t xml:space="preserve"> </w:t>
      </w:r>
      <w:r w:rsidRPr="00DA3743">
        <w:t>tuża</w:t>
      </w:r>
      <w:r w:rsidRPr="00DA3743">
        <w:rPr>
          <w:spacing w:val="-5"/>
        </w:rPr>
        <w:t xml:space="preserve"> </w:t>
      </w:r>
      <w:r w:rsidRPr="00DA3743">
        <w:t>WEZENLA.</w:t>
      </w:r>
      <w:r w:rsidRPr="00DA3743">
        <w:rPr>
          <w:spacing w:val="-5"/>
        </w:rPr>
        <w:t xml:space="preserve"> </w:t>
      </w:r>
      <w:r w:rsidRPr="00DA3743">
        <w:t>Dawn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jinkludu:</w:t>
      </w:r>
    </w:p>
    <w:p w14:paraId="0D578AB8" w14:textId="77777777" w:rsidR="00237360" w:rsidRPr="00DA3743" w:rsidRDefault="00237360" w:rsidP="00237360">
      <w:pPr>
        <w:numPr>
          <w:ilvl w:val="1"/>
          <w:numId w:val="89"/>
        </w:numPr>
        <w:suppressAutoHyphens/>
        <w:ind w:left="567" w:hanging="567"/>
      </w:pPr>
      <w:r w:rsidRPr="00DA3743">
        <w:t>deni,</w:t>
      </w:r>
      <w:r w:rsidRPr="00DA3743">
        <w:rPr>
          <w:spacing w:val="-7"/>
        </w:rPr>
        <w:t xml:space="preserve"> </w:t>
      </w:r>
      <w:r w:rsidRPr="00DA3743">
        <w:t>sintomi</w:t>
      </w:r>
      <w:r w:rsidRPr="00DA3743">
        <w:rPr>
          <w:spacing w:val="-7"/>
        </w:rPr>
        <w:t xml:space="preserve"> </w:t>
      </w:r>
      <w:r w:rsidRPr="00DA3743">
        <w:t>jixbhu</w:t>
      </w:r>
      <w:r w:rsidRPr="00DA3743">
        <w:rPr>
          <w:spacing w:val="-7"/>
        </w:rPr>
        <w:t xml:space="preserve"> </w:t>
      </w:r>
      <w:r w:rsidRPr="00DA3743">
        <w:t>l-influwenza,</w:t>
      </w:r>
      <w:r w:rsidRPr="00DA3743">
        <w:rPr>
          <w:spacing w:val="-7"/>
        </w:rPr>
        <w:t xml:space="preserve"> </w:t>
      </w:r>
      <w:r w:rsidRPr="00DA3743">
        <w:t>għaraq</w:t>
      </w:r>
      <w:r w:rsidRPr="00DA3743">
        <w:rPr>
          <w:spacing w:val="-5"/>
        </w:rPr>
        <w:t xml:space="preserve"> </w:t>
      </w:r>
      <w:r w:rsidRPr="00DA3743">
        <w:t>matul</w:t>
      </w:r>
      <w:r w:rsidRPr="00DA3743">
        <w:rPr>
          <w:spacing w:val="-6"/>
        </w:rPr>
        <w:t xml:space="preserve"> </w:t>
      </w:r>
      <w:r w:rsidRPr="00DA3743">
        <w:t>il-lejl,</w:t>
      </w:r>
      <w:r w:rsidRPr="00DA3743">
        <w:rPr>
          <w:spacing w:val="-7"/>
        </w:rPr>
        <w:t xml:space="preserve"> </w:t>
      </w:r>
      <w:r w:rsidRPr="00DA3743">
        <w:t>telf</w:t>
      </w:r>
      <w:r w:rsidRPr="00DA3743">
        <w:rPr>
          <w:spacing w:val="-7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rPr>
          <w:spacing w:val="-5"/>
        </w:rPr>
        <w:t>piż</w:t>
      </w:r>
    </w:p>
    <w:p w14:paraId="72717F65" w14:textId="77777777" w:rsidR="00237360" w:rsidRPr="00DA3743" w:rsidRDefault="00237360" w:rsidP="00237360">
      <w:pPr>
        <w:numPr>
          <w:ilvl w:val="1"/>
          <w:numId w:val="89"/>
        </w:numPr>
        <w:suppressAutoHyphens/>
        <w:ind w:left="567" w:hanging="567"/>
      </w:pPr>
      <w:r w:rsidRPr="00DA3743">
        <w:t>tħossok</w:t>
      </w:r>
      <w:r w:rsidRPr="00DA3743">
        <w:rPr>
          <w:spacing w:val="-5"/>
        </w:rPr>
        <w:t xml:space="preserve"> </w:t>
      </w:r>
      <w:r w:rsidRPr="00DA3743">
        <w:t>għajjien/a</w:t>
      </w:r>
      <w:r w:rsidRPr="00DA3743">
        <w:rPr>
          <w:spacing w:val="-5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bi</w:t>
      </w:r>
      <w:r w:rsidRPr="00DA3743">
        <w:rPr>
          <w:spacing w:val="-5"/>
        </w:rPr>
        <w:t xml:space="preserve"> </w:t>
      </w:r>
      <w:r w:rsidRPr="00DA3743">
        <w:t>qtugħ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nifs;</w:t>
      </w:r>
      <w:r w:rsidRPr="00DA3743">
        <w:rPr>
          <w:spacing w:val="-5"/>
        </w:rPr>
        <w:t xml:space="preserve"> </w:t>
      </w:r>
      <w:r w:rsidRPr="00DA3743">
        <w:t>sogħla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persistenti</w:t>
      </w:r>
    </w:p>
    <w:p w14:paraId="07313BA2" w14:textId="77777777" w:rsidR="00237360" w:rsidRPr="00DA3743" w:rsidRDefault="00237360" w:rsidP="00237360">
      <w:pPr>
        <w:numPr>
          <w:ilvl w:val="1"/>
          <w:numId w:val="89"/>
        </w:numPr>
        <w:suppressAutoHyphens/>
        <w:ind w:left="567" w:hanging="567"/>
      </w:pPr>
      <w:r w:rsidRPr="00DA3743">
        <w:t>sħana,</w:t>
      </w:r>
      <w:r w:rsidRPr="00DA3743">
        <w:rPr>
          <w:spacing w:val="-8"/>
        </w:rPr>
        <w:t xml:space="preserve"> </w:t>
      </w:r>
      <w:r w:rsidRPr="00DA3743">
        <w:t>ħmura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6"/>
        </w:rPr>
        <w:t xml:space="preserve"> </w:t>
      </w:r>
      <w:r w:rsidRPr="00DA3743">
        <w:t>uġiegħ</w:t>
      </w:r>
      <w:r w:rsidRPr="00DA3743">
        <w:rPr>
          <w:spacing w:val="-5"/>
        </w:rPr>
        <w:t xml:space="preserve"> </w:t>
      </w:r>
      <w:r w:rsidRPr="00DA3743">
        <w:t>fil-ġilda,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5"/>
        </w:rPr>
        <w:t xml:space="preserve"> </w:t>
      </w:r>
      <w:r w:rsidRPr="00DA3743">
        <w:t>raxx</w:t>
      </w:r>
      <w:r w:rsidRPr="00DA3743">
        <w:rPr>
          <w:spacing w:val="-6"/>
        </w:rPr>
        <w:t xml:space="preserve"> </w:t>
      </w:r>
      <w:r w:rsidRPr="00DA3743">
        <w:t>fil-ġilda</w:t>
      </w:r>
      <w:r w:rsidRPr="00DA3743">
        <w:rPr>
          <w:spacing w:val="-4"/>
        </w:rPr>
        <w:t xml:space="preserve"> </w:t>
      </w:r>
      <w:r w:rsidRPr="00DA3743">
        <w:t>b’infafet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uġiegħ</w:t>
      </w:r>
    </w:p>
    <w:p w14:paraId="06C965BC" w14:textId="77777777" w:rsidR="00237360" w:rsidRPr="00DA3743" w:rsidRDefault="00237360" w:rsidP="00237360">
      <w:pPr>
        <w:numPr>
          <w:ilvl w:val="1"/>
          <w:numId w:val="89"/>
        </w:numPr>
        <w:suppressAutoHyphens/>
        <w:ind w:left="567" w:hanging="567"/>
      </w:pPr>
      <w:r w:rsidRPr="00DA3743">
        <w:t>ħruq</w:t>
      </w:r>
      <w:r w:rsidRPr="00DA3743">
        <w:rPr>
          <w:spacing w:val="-7"/>
        </w:rPr>
        <w:t xml:space="preserve"> </w:t>
      </w:r>
      <w:r w:rsidRPr="00DA3743">
        <w:t>meta</w:t>
      </w:r>
      <w:r w:rsidRPr="00DA3743">
        <w:rPr>
          <w:spacing w:val="-6"/>
        </w:rPr>
        <w:t xml:space="preserve"> </w:t>
      </w:r>
      <w:r w:rsidRPr="00DA3743">
        <w:t>tgħaddi</w:t>
      </w:r>
      <w:r w:rsidRPr="00DA3743">
        <w:rPr>
          <w:spacing w:val="-6"/>
        </w:rPr>
        <w:t xml:space="preserve"> </w:t>
      </w:r>
      <w:r w:rsidRPr="00DA3743">
        <w:t>l-</w:t>
      </w:r>
      <w:r w:rsidRPr="00DA3743">
        <w:rPr>
          <w:spacing w:val="-2"/>
        </w:rPr>
        <w:t>awrina</w:t>
      </w:r>
    </w:p>
    <w:p w14:paraId="77509364" w14:textId="77777777" w:rsidR="00237360" w:rsidRPr="00DA3743" w:rsidRDefault="00237360" w:rsidP="00237360">
      <w:pPr>
        <w:numPr>
          <w:ilvl w:val="1"/>
          <w:numId w:val="89"/>
        </w:numPr>
        <w:suppressAutoHyphens/>
        <w:ind w:left="567" w:hanging="567"/>
      </w:pPr>
      <w:r w:rsidRPr="00DA3743">
        <w:rPr>
          <w:spacing w:val="-2"/>
        </w:rPr>
        <w:t>dijarea.</w:t>
      </w:r>
    </w:p>
    <w:p w14:paraId="69336913" w14:textId="77777777" w:rsidR="00237360" w:rsidRPr="00DA3743" w:rsidRDefault="00237360" w:rsidP="00237360">
      <w:pPr>
        <w:numPr>
          <w:ilvl w:val="1"/>
          <w:numId w:val="89"/>
        </w:numPr>
        <w:suppressAutoHyphens/>
        <w:ind w:left="567" w:hanging="567"/>
      </w:pPr>
      <w:r w:rsidRPr="00DA3743">
        <w:t>disturb</w:t>
      </w:r>
      <w:r w:rsidRPr="00DA3743">
        <w:rPr>
          <w:spacing w:val="-8"/>
        </w:rPr>
        <w:t xml:space="preserve"> </w:t>
      </w:r>
      <w:r w:rsidRPr="00DA3743">
        <w:t>tal-vista</w:t>
      </w:r>
      <w:r w:rsidRPr="00DA3743">
        <w:rPr>
          <w:spacing w:val="-7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telf</w:t>
      </w:r>
      <w:r w:rsidRPr="00DA3743">
        <w:rPr>
          <w:spacing w:val="-7"/>
        </w:rPr>
        <w:t xml:space="preserve"> </w:t>
      </w:r>
      <w:r w:rsidRPr="00DA3743">
        <w:t>tal-</w:t>
      </w:r>
      <w:r w:rsidRPr="00DA3743">
        <w:rPr>
          <w:spacing w:val="-2"/>
        </w:rPr>
        <w:t>vista.</w:t>
      </w:r>
    </w:p>
    <w:p w14:paraId="7452E094" w14:textId="77777777" w:rsidR="00237360" w:rsidRPr="00DA3743" w:rsidRDefault="00237360" w:rsidP="00237360">
      <w:pPr>
        <w:numPr>
          <w:ilvl w:val="1"/>
          <w:numId w:val="89"/>
        </w:numPr>
        <w:suppressAutoHyphens/>
        <w:ind w:left="567" w:hanging="567"/>
      </w:pPr>
      <w:r w:rsidRPr="00DA3743">
        <w:t>uġigħ</w:t>
      </w:r>
      <w:r w:rsidRPr="00DA3743">
        <w:rPr>
          <w:spacing w:val="-6"/>
        </w:rPr>
        <w:t xml:space="preserve"> </w:t>
      </w:r>
      <w:r w:rsidRPr="00DA3743">
        <w:t>ta’</w:t>
      </w:r>
      <w:r w:rsidRPr="00DA3743">
        <w:rPr>
          <w:spacing w:val="-6"/>
        </w:rPr>
        <w:t xml:space="preserve"> </w:t>
      </w:r>
      <w:r w:rsidRPr="00DA3743">
        <w:t>ras,</w:t>
      </w:r>
      <w:r w:rsidRPr="00DA3743">
        <w:rPr>
          <w:spacing w:val="-6"/>
        </w:rPr>
        <w:t xml:space="preserve"> </w:t>
      </w:r>
      <w:r w:rsidRPr="00DA3743">
        <w:t>ebusija</w:t>
      </w:r>
      <w:r w:rsidRPr="00DA3743">
        <w:rPr>
          <w:spacing w:val="-6"/>
        </w:rPr>
        <w:t xml:space="preserve"> </w:t>
      </w:r>
      <w:r w:rsidRPr="00DA3743">
        <w:t>tal-għonq,</w:t>
      </w:r>
      <w:r w:rsidRPr="00DA3743">
        <w:rPr>
          <w:spacing w:val="-6"/>
        </w:rPr>
        <w:t xml:space="preserve"> </w:t>
      </w:r>
      <w:r w:rsidRPr="00DA3743">
        <w:t>sensittività</w:t>
      </w:r>
      <w:r w:rsidRPr="00DA3743">
        <w:rPr>
          <w:spacing w:val="-7"/>
        </w:rPr>
        <w:t xml:space="preserve"> </w:t>
      </w:r>
      <w:r w:rsidRPr="00DA3743">
        <w:t>għad-dawl,</w:t>
      </w:r>
      <w:r w:rsidRPr="00DA3743">
        <w:rPr>
          <w:spacing w:val="-5"/>
        </w:rPr>
        <w:t xml:space="preserve"> </w:t>
      </w:r>
      <w:r w:rsidRPr="00DA3743">
        <w:t>dardir</w:t>
      </w:r>
      <w:r w:rsidRPr="00DA3743">
        <w:rPr>
          <w:spacing w:val="-4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konfużjoni.</w:t>
      </w:r>
    </w:p>
    <w:p w14:paraId="2A7E9670" w14:textId="77777777" w:rsidR="00237360" w:rsidRPr="00DA3743" w:rsidRDefault="00237360" w:rsidP="00237360">
      <w:pPr>
        <w:suppressAutoHyphens/>
      </w:pPr>
    </w:p>
    <w:p w14:paraId="555E0627" w14:textId="77777777" w:rsidR="00237360" w:rsidRPr="00DA3743" w:rsidRDefault="00237360" w:rsidP="00237360">
      <w:pPr>
        <w:suppressAutoHyphens/>
      </w:pPr>
      <w:r w:rsidRPr="00DA3743">
        <w:t xml:space="preserve">Għid lit-tabib tiegħek immedjatament jekk tosserva xi wieħed minn dawn is-sinjali ta’ infezzjoni. Dawn jistgħu jkunu sinjali ta’ infezzjonijiet bħal infezzjonijiet fis-sider, infezzjonijiet fil-ġilda, ħruq </w:t>
      </w:r>
      <w:r w:rsidRPr="00DA3743">
        <w:lastRenderedPageBreak/>
        <w:t>ta’ Sant’Antnin jew infezzjonijiet opportunistiċi li jista’ jkollhom kumplikazzjonijiet serji. Għid lit</w:t>
      </w:r>
      <w:r w:rsidRPr="00DA3743">
        <w:noBreakHyphen/>
        <w:t>tabib tiegħek jekk ikollok xi tip ta’ infezzjoni li ma tkunx trid titlaq jew li terġa tiġi lura. It-tabib tiegħek jista’ jiddeċiedi li m’għandekx tuża WEZENLA qabel ma titlaq</w:t>
      </w:r>
      <w:r w:rsidRPr="00DA3743">
        <w:rPr>
          <w:spacing w:val="-2"/>
        </w:rPr>
        <w:t xml:space="preserve"> </w:t>
      </w:r>
      <w:r w:rsidRPr="00DA3743">
        <w:t>l-infezzjoni.</w:t>
      </w:r>
      <w:r w:rsidRPr="00DA3743">
        <w:rPr>
          <w:spacing w:val="-2"/>
        </w:rPr>
        <w:t xml:space="preserve"> </w:t>
      </w:r>
      <w:r w:rsidRPr="00DA3743">
        <w:t>Għid</w:t>
      </w:r>
      <w:r w:rsidRPr="00DA3743">
        <w:rPr>
          <w:spacing w:val="-4"/>
        </w:rPr>
        <w:t xml:space="preserve"> </w:t>
      </w:r>
      <w:r w:rsidRPr="00DA3743">
        <w:t>lit-tabib</w:t>
      </w:r>
      <w:r w:rsidRPr="00DA3743">
        <w:rPr>
          <w:spacing w:val="-3"/>
        </w:rPr>
        <w:t xml:space="preserve"> </w:t>
      </w:r>
      <w:r w:rsidRPr="00DA3743">
        <w:t>ukoll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ikollok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feriti</w:t>
      </w:r>
      <w:r w:rsidRPr="00DA3743">
        <w:rPr>
          <w:spacing w:val="-3"/>
        </w:rPr>
        <w:t xml:space="preserve"> </w:t>
      </w:r>
      <w:r w:rsidRPr="00DA3743">
        <w:t>miftuħin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selħiet,</w:t>
      </w:r>
      <w:r w:rsidRPr="00DA3743">
        <w:rPr>
          <w:spacing w:val="-3"/>
        </w:rPr>
        <w:t xml:space="preserve"> </w:t>
      </w:r>
      <w:r w:rsidRPr="00DA3743">
        <w:t>peress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jistgħu jiġu infettati.</w:t>
      </w:r>
    </w:p>
    <w:p w14:paraId="131EDA3E" w14:textId="77777777" w:rsidR="00237360" w:rsidRPr="00DA3743" w:rsidRDefault="00237360" w:rsidP="00237360">
      <w:pPr>
        <w:suppressAutoHyphens/>
      </w:pPr>
    </w:p>
    <w:p w14:paraId="21A7285C" w14:textId="77777777" w:rsidR="00237360" w:rsidRPr="00DA3743" w:rsidRDefault="00237360" w:rsidP="00237360">
      <w:pPr>
        <w:suppressAutoHyphens/>
        <w:rPr>
          <w:b/>
          <w:bCs/>
        </w:rPr>
      </w:pPr>
      <w:r w:rsidRPr="00DA3743">
        <w:rPr>
          <w:b/>
          <w:bCs/>
        </w:rPr>
        <w:t>Ġilda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titqaxxar–żieda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fil-ħmura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ta’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ġilda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li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titqaxxar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aktar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fuq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parti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kbira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tal-ġisem</w:t>
      </w:r>
      <w:r w:rsidRPr="00DA3743">
        <w:rPr>
          <w:b/>
          <w:bCs/>
          <w:spacing w:val="-3"/>
        </w:rPr>
        <w:t xml:space="preserve"> </w:t>
      </w:r>
      <w:r w:rsidRPr="00DA3743">
        <w:rPr>
          <w:b/>
          <w:bCs/>
        </w:rPr>
        <w:t>tista’ tkun sintomu ta’ psorijasi eritrodermika jew dermatite fejn il-ġilda taqa’ qxur qxur, li huma kundizzjonijiet serji fil-ġilda. Inti għandek tgħid lit-tabib tiegħek minnufih jekk tinnota xi wieħed minn dawn is-sintomi.</w:t>
      </w:r>
    </w:p>
    <w:p w14:paraId="24C40EDD" w14:textId="77777777" w:rsidR="00237360" w:rsidRPr="00DA3743" w:rsidRDefault="00237360" w:rsidP="00237360">
      <w:pPr>
        <w:suppressAutoHyphens/>
        <w:rPr>
          <w:bCs/>
        </w:rPr>
      </w:pPr>
    </w:p>
    <w:p w14:paraId="107B0C08" w14:textId="77777777" w:rsidR="00237360" w:rsidRPr="00DA3743" w:rsidRDefault="00237360" w:rsidP="00237360">
      <w:pPr>
        <w:suppressAutoHyphens/>
        <w:rPr>
          <w:b/>
          <w:spacing w:val="-4"/>
        </w:rPr>
      </w:pPr>
      <w:r w:rsidRPr="00DA3743">
        <w:rPr>
          <w:b/>
        </w:rPr>
        <w:t>Effetti</w:t>
      </w:r>
      <w:r w:rsidRPr="00DA3743">
        <w:rPr>
          <w:b/>
          <w:spacing w:val="-9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8"/>
        </w:rPr>
        <w:t xml:space="preserve"> </w:t>
      </w:r>
      <w:r w:rsidRPr="00DA3743">
        <w:rPr>
          <w:b/>
          <w:spacing w:val="-4"/>
        </w:rPr>
        <w:t>oħra</w:t>
      </w:r>
    </w:p>
    <w:p w14:paraId="5B8936EB" w14:textId="77777777" w:rsidR="00237360" w:rsidRPr="00DA3743" w:rsidRDefault="00237360" w:rsidP="00237360">
      <w:pPr>
        <w:suppressAutoHyphens/>
        <w:rPr>
          <w:bCs/>
        </w:rPr>
      </w:pPr>
    </w:p>
    <w:p w14:paraId="3A0CAF10" w14:textId="77777777" w:rsidR="00237360" w:rsidRPr="00DA3743" w:rsidRDefault="00237360" w:rsidP="00237360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8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komuni</w:t>
      </w:r>
      <w:r w:rsidRPr="00DA3743">
        <w:rPr>
          <w:b/>
          <w:spacing w:val="-7"/>
        </w:rPr>
        <w:t xml:space="preserve"> </w:t>
      </w:r>
      <w:r w:rsidRPr="00DA3743">
        <w:t>(jistgħu</w:t>
      </w:r>
      <w:r w:rsidRPr="00DA3743">
        <w:rPr>
          <w:spacing w:val="-5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4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waħda</w:t>
      </w:r>
      <w:r w:rsidRPr="00DA3743">
        <w:rPr>
          <w:spacing w:val="-5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t>10</w:t>
      </w:r>
      <w:r w:rsidRPr="00DA3743">
        <w:rPr>
          <w:spacing w:val="-4"/>
        </w:rPr>
        <w:t xml:space="preserve"> </w:t>
      </w:r>
      <w:r w:rsidRPr="00DA3743">
        <w:rPr>
          <w:spacing w:val="-2"/>
        </w:rPr>
        <w:t>persuni):</w:t>
      </w:r>
    </w:p>
    <w:p w14:paraId="13A4BC8D" w14:textId="77777777" w:rsidR="00237360" w:rsidRPr="00DA3743" w:rsidRDefault="00237360" w:rsidP="00237360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Dijarea</w:t>
      </w:r>
    </w:p>
    <w:p w14:paraId="31E2287E" w14:textId="77777777" w:rsidR="00237360" w:rsidRPr="00DA3743" w:rsidRDefault="00237360" w:rsidP="00237360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Dardir</w:t>
      </w:r>
    </w:p>
    <w:p w14:paraId="4C383740" w14:textId="77777777" w:rsidR="00237360" w:rsidRPr="00DA3743" w:rsidRDefault="00237360" w:rsidP="00237360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Rimettar</w:t>
      </w:r>
    </w:p>
    <w:p w14:paraId="23AC650C" w14:textId="77777777" w:rsidR="00237360" w:rsidRPr="00DA3743" w:rsidRDefault="00237360" w:rsidP="00237360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Għeja</w:t>
      </w:r>
    </w:p>
    <w:p w14:paraId="27AD4C30" w14:textId="77777777" w:rsidR="00237360" w:rsidRPr="00DA3743" w:rsidRDefault="00237360" w:rsidP="00237360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Sturdament</w:t>
      </w:r>
    </w:p>
    <w:p w14:paraId="3E508436" w14:textId="77777777" w:rsidR="00237360" w:rsidRPr="00DA3743" w:rsidRDefault="00237360" w:rsidP="00237360">
      <w:pPr>
        <w:numPr>
          <w:ilvl w:val="1"/>
          <w:numId w:val="90"/>
        </w:numPr>
        <w:suppressAutoHyphens/>
        <w:ind w:left="567" w:hanging="567"/>
      </w:pPr>
      <w:r w:rsidRPr="00DA3743">
        <w:t>Uġigħ</w:t>
      </w:r>
      <w:r w:rsidRPr="00DA3743">
        <w:rPr>
          <w:spacing w:val="-5"/>
        </w:rPr>
        <w:t xml:space="preserve"> </w:t>
      </w:r>
      <w:r w:rsidRPr="00DA3743">
        <w:t>ta’</w:t>
      </w:r>
      <w:r w:rsidRPr="00DA3743">
        <w:rPr>
          <w:spacing w:val="-4"/>
        </w:rPr>
        <w:t xml:space="preserve"> </w:t>
      </w:r>
      <w:r w:rsidRPr="00DA3743">
        <w:rPr>
          <w:spacing w:val="-5"/>
        </w:rPr>
        <w:t>ras</w:t>
      </w:r>
    </w:p>
    <w:p w14:paraId="31ECDCFE" w14:textId="77777777" w:rsidR="00237360" w:rsidRPr="00DA3743" w:rsidRDefault="00237360" w:rsidP="00237360">
      <w:pPr>
        <w:numPr>
          <w:ilvl w:val="1"/>
          <w:numId w:val="90"/>
        </w:numPr>
        <w:suppressAutoHyphens/>
        <w:ind w:left="567" w:hanging="567"/>
      </w:pPr>
      <w:r w:rsidRPr="00DA3743">
        <w:t>Ħakk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(‘pruritus’)</w:t>
      </w:r>
    </w:p>
    <w:p w14:paraId="66E6B9CA" w14:textId="77777777" w:rsidR="00237360" w:rsidRPr="00DA3743" w:rsidRDefault="00237360" w:rsidP="00237360">
      <w:pPr>
        <w:numPr>
          <w:ilvl w:val="1"/>
          <w:numId w:val="90"/>
        </w:numPr>
        <w:suppressAutoHyphens/>
        <w:ind w:left="567" w:hanging="567"/>
      </w:pPr>
      <w:r w:rsidRPr="00DA3743">
        <w:t>Uġigħ</w:t>
      </w:r>
      <w:r w:rsidRPr="00DA3743">
        <w:rPr>
          <w:spacing w:val="-8"/>
        </w:rPr>
        <w:t xml:space="preserve"> </w:t>
      </w:r>
      <w:r w:rsidRPr="00DA3743">
        <w:t>f’dahrek,</w:t>
      </w:r>
      <w:r w:rsidRPr="00DA3743">
        <w:rPr>
          <w:spacing w:val="-8"/>
        </w:rPr>
        <w:t xml:space="preserve"> </w:t>
      </w:r>
      <w:r w:rsidRPr="00DA3743">
        <w:t>il-muskoli</w:t>
      </w:r>
      <w:r w:rsidRPr="00DA3743">
        <w:rPr>
          <w:spacing w:val="-8"/>
        </w:rPr>
        <w:t xml:space="preserve"> </w:t>
      </w:r>
      <w:r w:rsidRPr="00DA3743">
        <w:t>jew</w:t>
      </w:r>
      <w:r w:rsidRPr="00DA3743">
        <w:rPr>
          <w:spacing w:val="-7"/>
        </w:rPr>
        <w:t xml:space="preserve"> </w:t>
      </w:r>
      <w:r w:rsidRPr="00DA3743">
        <w:t>fl-</w:t>
      </w:r>
      <w:r w:rsidRPr="00DA3743">
        <w:rPr>
          <w:spacing w:val="-2"/>
        </w:rPr>
        <w:t>għekiesi</w:t>
      </w:r>
    </w:p>
    <w:p w14:paraId="3C725918" w14:textId="77777777" w:rsidR="00237360" w:rsidRPr="00DA3743" w:rsidRDefault="00237360" w:rsidP="00237360">
      <w:pPr>
        <w:numPr>
          <w:ilvl w:val="1"/>
          <w:numId w:val="90"/>
        </w:numPr>
        <w:suppressAutoHyphens/>
        <w:ind w:left="567" w:hanging="567"/>
      </w:pPr>
      <w:r w:rsidRPr="00DA3743">
        <w:t>Uġigħ</w:t>
      </w:r>
      <w:r w:rsidRPr="00DA3743">
        <w:rPr>
          <w:spacing w:val="-4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rPr>
          <w:spacing w:val="-2"/>
        </w:rPr>
        <w:t>griżmejn</w:t>
      </w:r>
    </w:p>
    <w:p w14:paraId="09D0B7FA" w14:textId="77777777" w:rsidR="00237360" w:rsidRPr="00DA3743" w:rsidRDefault="00237360" w:rsidP="00237360">
      <w:pPr>
        <w:numPr>
          <w:ilvl w:val="1"/>
          <w:numId w:val="90"/>
        </w:numPr>
        <w:suppressAutoHyphens/>
        <w:ind w:left="567" w:hanging="567"/>
      </w:pPr>
      <w:r w:rsidRPr="00DA3743">
        <w:t>Ħmura</w:t>
      </w:r>
      <w:r w:rsidRPr="00DA3743">
        <w:rPr>
          <w:spacing w:val="-5"/>
        </w:rPr>
        <w:t xml:space="preserve"> </w:t>
      </w:r>
      <w:r w:rsidRPr="00DA3743">
        <w:t>u</w:t>
      </w:r>
      <w:r w:rsidRPr="00DA3743">
        <w:rPr>
          <w:spacing w:val="-4"/>
        </w:rPr>
        <w:t xml:space="preserve"> </w:t>
      </w:r>
      <w:r w:rsidRPr="00DA3743">
        <w:t>wġigħ</w:t>
      </w:r>
      <w:r w:rsidRPr="00DA3743">
        <w:rPr>
          <w:spacing w:val="-5"/>
        </w:rPr>
        <w:t xml:space="preserve"> </w:t>
      </w:r>
      <w:r w:rsidRPr="00DA3743">
        <w:t>fejn</w:t>
      </w:r>
      <w:r w:rsidRPr="00DA3743">
        <w:rPr>
          <w:spacing w:val="-5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ingħatat</w:t>
      </w:r>
      <w:r w:rsidRPr="00DA3743">
        <w:rPr>
          <w:spacing w:val="-5"/>
        </w:rPr>
        <w:t xml:space="preserve"> </w:t>
      </w:r>
      <w:r w:rsidRPr="00DA3743">
        <w:t>l-</w:t>
      </w:r>
      <w:r w:rsidRPr="00DA3743">
        <w:rPr>
          <w:spacing w:val="-2"/>
        </w:rPr>
        <w:t>injezzjoni</w:t>
      </w:r>
    </w:p>
    <w:p w14:paraId="272EA586" w14:textId="77777777" w:rsidR="00237360" w:rsidRPr="00DA3743" w:rsidRDefault="00237360" w:rsidP="00237360">
      <w:pPr>
        <w:numPr>
          <w:ilvl w:val="1"/>
          <w:numId w:val="90"/>
        </w:numPr>
        <w:suppressAutoHyphens/>
        <w:ind w:left="567" w:hanging="567"/>
      </w:pPr>
      <w:r w:rsidRPr="00DA3743">
        <w:rPr>
          <w:spacing w:val="-2"/>
        </w:rPr>
        <w:t>Infezzjoni</w:t>
      </w:r>
      <w:r w:rsidRPr="00DA3743">
        <w:rPr>
          <w:spacing w:val="12"/>
        </w:rPr>
        <w:t xml:space="preserve"> </w:t>
      </w:r>
      <w:r w:rsidRPr="00DA3743">
        <w:rPr>
          <w:spacing w:val="-2"/>
        </w:rPr>
        <w:t>fis-sinus</w:t>
      </w:r>
    </w:p>
    <w:p w14:paraId="4390C5E5" w14:textId="77777777" w:rsidR="00237360" w:rsidRPr="00DA3743" w:rsidRDefault="00237360" w:rsidP="00237360">
      <w:pPr>
        <w:suppressAutoHyphens/>
        <w:rPr>
          <w:bCs/>
        </w:rPr>
      </w:pPr>
    </w:p>
    <w:p w14:paraId="2404AF38" w14:textId="77777777" w:rsidR="00237360" w:rsidRPr="00DA3743" w:rsidRDefault="00237360" w:rsidP="00237360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skondarji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mhux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komuni</w:t>
      </w:r>
      <w:r w:rsidRPr="00DA3743">
        <w:rPr>
          <w:b/>
          <w:spacing w:val="-9"/>
        </w:rPr>
        <w:t xml:space="preserve"> </w:t>
      </w:r>
      <w:r w:rsidRPr="00DA3743">
        <w:t>(jistgħu</w:t>
      </w:r>
      <w:r w:rsidRPr="00DA3743">
        <w:rPr>
          <w:spacing w:val="-6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waħda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6"/>
        </w:rPr>
        <w:t xml:space="preserve"> </w:t>
      </w:r>
      <w:r w:rsidRPr="00DA3743">
        <w:t>100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persuna):</w:t>
      </w:r>
    </w:p>
    <w:p w14:paraId="62C2C6B1" w14:textId="77777777" w:rsidR="00237360" w:rsidRPr="00DA3743" w:rsidRDefault="00237360" w:rsidP="00237360">
      <w:pPr>
        <w:numPr>
          <w:ilvl w:val="1"/>
          <w:numId w:val="91"/>
        </w:numPr>
        <w:suppressAutoHyphens/>
        <w:ind w:left="567" w:hanging="567"/>
      </w:pPr>
      <w:r w:rsidRPr="00DA3743">
        <w:rPr>
          <w:spacing w:val="-2"/>
        </w:rPr>
        <w:t>Infezzjonijiet</w:t>
      </w:r>
      <w:r w:rsidRPr="00DA3743">
        <w:rPr>
          <w:spacing w:val="15"/>
        </w:rPr>
        <w:t xml:space="preserve"> </w:t>
      </w:r>
      <w:r w:rsidRPr="00DA3743">
        <w:rPr>
          <w:spacing w:val="-2"/>
        </w:rPr>
        <w:t>fis-snien</w:t>
      </w:r>
    </w:p>
    <w:p w14:paraId="654D5BDA" w14:textId="77777777" w:rsidR="00237360" w:rsidRPr="00DA3743" w:rsidRDefault="00237360" w:rsidP="00237360">
      <w:pPr>
        <w:numPr>
          <w:ilvl w:val="1"/>
          <w:numId w:val="91"/>
        </w:numPr>
        <w:suppressAutoHyphens/>
        <w:ind w:left="567" w:hanging="567"/>
      </w:pPr>
      <w:r w:rsidRPr="00DA3743">
        <w:t>Infezzjoni</w:t>
      </w:r>
      <w:r w:rsidRPr="00DA3743">
        <w:rPr>
          <w:spacing w:val="-13"/>
        </w:rPr>
        <w:t xml:space="preserve"> </w:t>
      </w:r>
      <w:r w:rsidRPr="00DA3743">
        <w:t>fil-vaġina</w:t>
      </w:r>
      <w:r w:rsidRPr="00DA3743">
        <w:rPr>
          <w:spacing w:val="-11"/>
        </w:rPr>
        <w:t xml:space="preserve"> </w:t>
      </w:r>
      <w:r w:rsidRPr="00DA3743">
        <w:t>kkawżata</w:t>
      </w:r>
      <w:r w:rsidRPr="00DA3743">
        <w:rPr>
          <w:spacing w:val="-11"/>
        </w:rPr>
        <w:t xml:space="preserve"> </w:t>
      </w:r>
      <w:r w:rsidRPr="00DA3743">
        <w:t>mill-</w:t>
      </w:r>
      <w:r w:rsidRPr="00DA3743">
        <w:rPr>
          <w:spacing w:val="-2"/>
        </w:rPr>
        <w:t>moffa</w:t>
      </w:r>
    </w:p>
    <w:p w14:paraId="63C99515" w14:textId="77777777" w:rsidR="00237360" w:rsidRPr="00DA3743" w:rsidRDefault="00237360" w:rsidP="00237360">
      <w:pPr>
        <w:numPr>
          <w:ilvl w:val="1"/>
          <w:numId w:val="91"/>
        </w:numPr>
        <w:suppressAutoHyphens/>
        <w:ind w:left="567" w:hanging="567"/>
      </w:pPr>
      <w:r w:rsidRPr="00DA3743">
        <w:rPr>
          <w:spacing w:val="-2"/>
        </w:rPr>
        <w:t>Dipressjoni</w:t>
      </w:r>
    </w:p>
    <w:p w14:paraId="47692D21" w14:textId="77777777" w:rsidR="00237360" w:rsidRPr="00DA3743" w:rsidRDefault="00237360" w:rsidP="00237360">
      <w:pPr>
        <w:numPr>
          <w:ilvl w:val="1"/>
          <w:numId w:val="91"/>
        </w:numPr>
        <w:suppressAutoHyphens/>
        <w:ind w:left="567" w:hanging="567"/>
      </w:pPr>
      <w:r w:rsidRPr="00DA3743">
        <w:t>Imnieħer</w:t>
      </w:r>
      <w:r w:rsidRPr="00DA3743">
        <w:rPr>
          <w:spacing w:val="-7"/>
        </w:rPr>
        <w:t xml:space="preserve"> </w:t>
      </w:r>
      <w:r w:rsidRPr="00DA3743">
        <w:t>imblukkat</w:t>
      </w:r>
      <w:r w:rsidRPr="00DA3743">
        <w:rPr>
          <w:spacing w:val="-6"/>
        </w:rPr>
        <w:t xml:space="preserve"> </w:t>
      </w:r>
      <w:r w:rsidRPr="00DA3743">
        <w:t>jew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misdud</w:t>
      </w:r>
    </w:p>
    <w:p w14:paraId="28F53769" w14:textId="77777777" w:rsidR="00237360" w:rsidRPr="00DA3743" w:rsidRDefault="00237360" w:rsidP="00237360">
      <w:pPr>
        <w:numPr>
          <w:ilvl w:val="1"/>
          <w:numId w:val="91"/>
        </w:numPr>
        <w:suppressAutoHyphens/>
        <w:ind w:left="567" w:hanging="567"/>
      </w:pPr>
      <w:r w:rsidRPr="00DA3743">
        <w:t>Ħruġ</w:t>
      </w:r>
      <w:r w:rsidRPr="00DA3743">
        <w:rPr>
          <w:spacing w:val="-8"/>
        </w:rPr>
        <w:t xml:space="preserve"> </w:t>
      </w:r>
      <w:r w:rsidRPr="00DA3743">
        <w:t>ta’</w:t>
      </w:r>
      <w:r w:rsidRPr="00DA3743">
        <w:rPr>
          <w:spacing w:val="-5"/>
        </w:rPr>
        <w:t xml:space="preserve"> </w:t>
      </w:r>
      <w:r w:rsidRPr="00DA3743">
        <w:t>demm,</w:t>
      </w:r>
      <w:r w:rsidRPr="00DA3743">
        <w:rPr>
          <w:spacing w:val="-6"/>
        </w:rPr>
        <w:t xml:space="preserve"> </w:t>
      </w:r>
      <w:r w:rsidRPr="00DA3743">
        <w:t>tbenġil,</w:t>
      </w:r>
      <w:r w:rsidRPr="00DA3743">
        <w:rPr>
          <w:spacing w:val="-5"/>
        </w:rPr>
        <w:t xml:space="preserve"> </w:t>
      </w:r>
      <w:r w:rsidRPr="00DA3743">
        <w:t>ebusija,</w:t>
      </w:r>
      <w:r w:rsidRPr="00DA3743">
        <w:rPr>
          <w:spacing w:val="-5"/>
        </w:rPr>
        <w:t xml:space="preserve"> </w:t>
      </w:r>
      <w:r w:rsidRPr="00DA3743">
        <w:t>nefħa</w:t>
      </w:r>
      <w:r w:rsidRPr="00DA3743">
        <w:rPr>
          <w:spacing w:val="-6"/>
        </w:rPr>
        <w:t xml:space="preserve"> </w:t>
      </w:r>
      <w:r w:rsidRPr="00DA3743">
        <w:t>u</w:t>
      </w:r>
      <w:r w:rsidRPr="00DA3743">
        <w:rPr>
          <w:spacing w:val="-5"/>
        </w:rPr>
        <w:t xml:space="preserve"> </w:t>
      </w:r>
      <w:r w:rsidRPr="00DA3743">
        <w:t>ħakk</w:t>
      </w:r>
      <w:r w:rsidRPr="00DA3743">
        <w:rPr>
          <w:spacing w:val="-5"/>
        </w:rPr>
        <w:t xml:space="preserve"> </w:t>
      </w:r>
      <w:r w:rsidRPr="00DA3743">
        <w:t>fejn</w:t>
      </w:r>
      <w:r w:rsidRPr="00DA3743">
        <w:rPr>
          <w:spacing w:val="-6"/>
        </w:rPr>
        <w:t xml:space="preserve"> </w:t>
      </w:r>
      <w:r w:rsidRPr="00DA3743">
        <w:t>tkun</w:t>
      </w:r>
      <w:r w:rsidRPr="00DA3743">
        <w:rPr>
          <w:spacing w:val="-5"/>
        </w:rPr>
        <w:t xml:space="preserve"> </w:t>
      </w:r>
      <w:r w:rsidRPr="00DA3743">
        <w:t>ingħatat</w:t>
      </w:r>
      <w:r w:rsidRPr="00DA3743">
        <w:rPr>
          <w:spacing w:val="-5"/>
        </w:rPr>
        <w:t xml:space="preserve"> </w:t>
      </w:r>
      <w:r w:rsidRPr="00DA3743">
        <w:t>l-</w:t>
      </w:r>
      <w:r w:rsidRPr="00DA3743">
        <w:rPr>
          <w:spacing w:val="-2"/>
        </w:rPr>
        <w:t>injezzjoni</w:t>
      </w:r>
    </w:p>
    <w:p w14:paraId="625B8A9D" w14:textId="77777777" w:rsidR="00237360" w:rsidRPr="00DA3743" w:rsidRDefault="00237360" w:rsidP="00237360">
      <w:pPr>
        <w:numPr>
          <w:ilvl w:val="1"/>
          <w:numId w:val="91"/>
        </w:numPr>
        <w:suppressAutoHyphens/>
        <w:ind w:left="567" w:hanging="567"/>
      </w:pPr>
      <w:r w:rsidRPr="00DA3743">
        <w:t>Tħossok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debboli</w:t>
      </w:r>
    </w:p>
    <w:p w14:paraId="6CE19036" w14:textId="77777777" w:rsidR="00237360" w:rsidRPr="00DA3743" w:rsidRDefault="00237360" w:rsidP="00237360">
      <w:pPr>
        <w:numPr>
          <w:ilvl w:val="1"/>
          <w:numId w:val="91"/>
        </w:numPr>
        <w:suppressAutoHyphens/>
        <w:ind w:left="567" w:hanging="567"/>
      </w:pPr>
      <w:r w:rsidRPr="00DA3743">
        <w:t>Tebqet</w:t>
      </w:r>
      <w:r w:rsidRPr="00DA3743">
        <w:rPr>
          <w:spacing w:val="-3"/>
        </w:rPr>
        <w:t xml:space="preserve"> </w:t>
      </w:r>
      <w:r w:rsidRPr="00DA3743">
        <w:t>il-għajn</w:t>
      </w:r>
      <w:r w:rsidRPr="00DA3743">
        <w:rPr>
          <w:spacing w:val="-3"/>
        </w:rPr>
        <w:t xml:space="preserve"> </w:t>
      </w:r>
      <w:r w:rsidRPr="00DA3743">
        <w:t>imdendla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muskoli</w:t>
      </w:r>
      <w:r w:rsidRPr="00DA3743">
        <w:rPr>
          <w:spacing w:val="-3"/>
        </w:rPr>
        <w:t xml:space="preserve"> </w:t>
      </w:r>
      <w:r w:rsidRPr="00DA3743">
        <w:t>mitluqin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naħa</w:t>
      </w:r>
      <w:r w:rsidRPr="00DA3743">
        <w:rPr>
          <w:spacing w:val="-3"/>
        </w:rPr>
        <w:t xml:space="preserve"> </w:t>
      </w:r>
      <w:r w:rsidRPr="00DA3743">
        <w:t>waħda</w:t>
      </w:r>
      <w:r w:rsidRPr="00DA3743">
        <w:rPr>
          <w:spacing w:val="-3"/>
        </w:rPr>
        <w:t xml:space="preserve"> </w:t>
      </w:r>
      <w:r w:rsidRPr="00DA3743">
        <w:t>tal-wiċċ</w:t>
      </w:r>
      <w:r w:rsidRPr="00DA3743">
        <w:rPr>
          <w:spacing w:val="-2"/>
        </w:rPr>
        <w:t xml:space="preserve"> </w:t>
      </w:r>
      <w:r w:rsidRPr="00DA3743">
        <w:t>(‘paraliżi</w:t>
      </w:r>
      <w:r w:rsidRPr="00DA3743">
        <w:rPr>
          <w:spacing w:val="-2"/>
        </w:rPr>
        <w:t xml:space="preserve"> </w:t>
      </w:r>
      <w:r w:rsidRPr="00DA3743">
        <w:t>tal- wiċċ’ jew ‘paraliżi ta’ Bell’), li ġeneralment huwa temporanju.</w:t>
      </w:r>
    </w:p>
    <w:p w14:paraId="24664607" w14:textId="77777777" w:rsidR="00237360" w:rsidRPr="00DA3743" w:rsidRDefault="00237360" w:rsidP="00237360">
      <w:pPr>
        <w:numPr>
          <w:ilvl w:val="1"/>
          <w:numId w:val="91"/>
        </w:numPr>
        <w:suppressAutoHyphens/>
        <w:ind w:left="567" w:hanging="567"/>
      </w:pPr>
      <w:r w:rsidRPr="00DA3743">
        <w:t>Bidla</w:t>
      </w:r>
      <w:r w:rsidRPr="00DA3743">
        <w:rPr>
          <w:spacing w:val="-3"/>
        </w:rPr>
        <w:t xml:space="preserve"> </w:t>
      </w:r>
      <w:r w:rsidRPr="00DA3743">
        <w:t>fil-psorijasi</w:t>
      </w:r>
      <w:r w:rsidRPr="00DA3743">
        <w:rPr>
          <w:spacing w:val="-2"/>
        </w:rPr>
        <w:t xml:space="preserve"> </w:t>
      </w:r>
      <w:r w:rsidRPr="00DA3743">
        <w:t>bi</w:t>
      </w:r>
      <w:r w:rsidRPr="00DA3743">
        <w:rPr>
          <w:spacing w:val="-3"/>
        </w:rPr>
        <w:t xml:space="preserve"> </w:t>
      </w:r>
      <w:r w:rsidRPr="00DA3743">
        <w:t>ħmura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nfafet</w:t>
      </w:r>
      <w:r w:rsidRPr="00DA3743">
        <w:rPr>
          <w:spacing w:val="-3"/>
        </w:rPr>
        <w:t xml:space="preserve"> </w:t>
      </w:r>
      <w:r w:rsidRPr="00DA3743">
        <w:t>sofor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bojod</w:t>
      </w:r>
      <w:r w:rsidRPr="00DA3743">
        <w:rPr>
          <w:spacing w:val="-3"/>
        </w:rPr>
        <w:t xml:space="preserve"> </w:t>
      </w:r>
      <w:r w:rsidRPr="00DA3743">
        <w:t>ġodda</w:t>
      </w:r>
      <w:r w:rsidRPr="00DA3743">
        <w:rPr>
          <w:spacing w:val="-3"/>
        </w:rPr>
        <w:t xml:space="preserve"> </w:t>
      </w:r>
      <w:r w:rsidRPr="00DA3743">
        <w:t>żgħar</w:t>
      </w:r>
      <w:r w:rsidRPr="00DA3743">
        <w:rPr>
          <w:spacing w:val="-3"/>
        </w:rPr>
        <w:t xml:space="preserve"> </w:t>
      </w:r>
      <w:r w:rsidRPr="00DA3743">
        <w:t>ħafna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il-ġilda,</w:t>
      </w:r>
      <w:r w:rsidRPr="00DA3743">
        <w:rPr>
          <w:spacing w:val="-3"/>
        </w:rPr>
        <w:t xml:space="preserve"> </w:t>
      </w:r>
      <w:r w:rsidRPr="00DA3743">
        <w:t>xi kultant akkumpanjati minn deni (psorijasi bil-ponot)</w:t>
      </w:r>
    </w:p>
    <w:p w14:paraId="02994F4A" w14:textId="77777777" w:rsidR="00237360" w:rsidRPr="00DA3743" w:rsidRDefault="00237360" w:rsidP="00237360">
      <w:pPr>
        <w:numPr>
          <w:ilvl w:val="1"/>
          <w:numId w:val="91"/>
        </w:numPr>
        <w:suppressAutoHyphens/>
        <w:ind w:left="567" w:hanging="567"/>
      </w:pPr>
      <w:r w:rsidRPr="00DA3743">
        <w:t>Ġilda</w:t>
      </w:r>
      <w:r w:rsidRPr="00DA3743">
        <w:rPr>
          <w:spacing w:val="-6"/>
        </w:rPr>
        <w:t xml:space="preserve"> </w:t>
      </w:r>
      <w:r w:rsidRPr="00DA3743">
        <w:rPr>
          <w:spacing w:val="-2"/>
        </w:rPr>
        <w:t>titqaxxar</w:t>
      </w:r>
    </w:p>
    <w:p w14:paraId="4E838E11" w14:textId="77777777" w:rsidR="00237360" w:rsidRPr="00DA3743" w:rsidRDefault="00237360" w:rsidP="00237360">
      <w:pPr>
        <w:numPr>
          <w:ilvl w:val="1"/>
          <w:numId w:val="91"/>
        </w:numPr>
        <w:suppressAutoHyphens/>
        <w:ind w:left="567" w:hanging="567"/>
      </w:pPr>
      <w:r w:rsidRPr="00DA3743">
        <w:rPr>
          <w:spacing w:val="-4"/>
        </w:rPr>
        <w:t>Akne</w:t>
      </w:r>
    </w:p>
    <w:p w14:paraId="27EE0742" w14:textId="77777777" w:rsidR="00237360" w:rsidRPr="00DA3743" w:rsidRDefault="00237360" w:rsidP="00237360">
      <w:pPr>
        <w:suppressAutoHyphens/>
      </w:pPr>
    </w:p>
    <w:p w14:paraId="71993ABA" w14:textId="77777777" w:rsidR="00237360" w:rsidRPr="00DA3743" w:rsidRDefault="00237360" w:rsidP="00237360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rari</w:t>
      </w:r>
      <w:r w:rsidRPr="00DA3743">
        <w:rPr>
          <w:b/>
          <w:spacing w:val="-9"/>
        </w:rPr>
        <w:t xml:space="preserve"> </w:t>
      </w:r>
      <w:r w:rsidRPr="00DA3743">
        <w:t>(jistgħu</w:t>
      </w:r>
      <w:r w:rsidRPr="00DA3743">
        <w:rPr>
          <w:spacing w:val="-6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1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1</w:t>
      </w:r>
      <w:r w:rsidRPr="00DA3743">
        <w:t> </w:t>
      </w:r>
      <w:r w:rsidRPr="00DA3743">
        <w:rPr>
          <w:spacing w:val="-2"/>
        </w:rPr>
        <w:t>000):</w:t>
      </w:r>
    </w:p>
    <w:p w14:paraId="1E6EE3EA" w14:textId="77777777" w:rsidR="00237360" w:rsidRPr="00DA3743" w:rsidRDefault="00237360" w:rsidP="00237360">
      <w:pPr>
        <w:keepNext/>
        <w:numPr>
          <w:ilvl w:val="1"/>
          <w:numId w:val="92"/>
        </w:numPr>
        <w:suppressAutoHyphens/>
        <w:ind w:left="567" w:hanging="567"/>
      </w:pPr>
      <w:r w:rsidRPr="00DA3743">
        <w:t>Ħmura u ġilda titqaxxar fuq parti kbira tal-ġisem, li tista’ tkun bil-ħakk jew bl-uġigħ (dermatite</w:t>
      </w:r>
      <w:r w:rsidRPr="00DA3743">
        <w:rPr>
          <w:spacing w:val="-3"/>
        </w:rPr>
        <w:t xml:space="preserve"> </w:t>
      </w:r>
      <w:r w:rsidRPr="00DA3743">
        <w:t>fejn</w:t>
      </w:r>
      <w:r w:rsidRPr="00DA3743">
        <w:rPr>
          <w:spacing w:val="-3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taqa’</w:t>
      </w:r>
      <w:r w:rsidRPr="00DA3743">
        <w:rPr>
          <w:spacing w:val="-3"/>
        </w:rPr>
        <w:t xml:space="preserve"> </w:t>
      </w:r>
      <w:r w:rsidRPr="00DA3743">
        <w:t>qxur</w:t>
      </w:r>
      <w:r w:rsidRPr="00DA3743">
        <w:rPr>
          <w:spacing w:val="-3"/>
        </w:rPr>
        <w:t xml:space="preserve"> </w:t>
      </w:r>
      <w:r w:rsidRPr="00DA3743">
        <w:t>qxur).</w:t>
      </w:r>
      <w:r w:rsidRPr="00DA3743">
        <w:rPr>
          <w:spacing w:val="-3"/>
        </w:rPr>
        <w:t xml:space="preserve"> </w:t>
      </w:r>
      <w:r w:rsidRPr="00DA3743">
        <w:t>Sintomi</w:t>
      </w:r>
      <w:r w:rsidRPr="00DA3743">
        <w:rPr>
          <w:spacing w:val="-3"/>
        </w:rPr>
        <w:t xml:space="preserve"> </w:t>
      </w:r>
      <w:r w:rsidRPr="00DA3743">
        <w:t>simili</w:t>
      </w:r>
      <w:r w:rsidRPr="00DA3743">
        <w:rPr>
          <w:spacing w:val="-3"/>
        </w:rPr>
        <w:t xml:space="preserve"> </w:t>
      </w:r>
      <w:r w:rsidRPr="00DA3743">
        <w:t>xi</w:t>
      </w:r>
      <w:r w:rsidRPr="00DA3743">
        <w:rPr>
          <w:spacing w:val="-3"/>
        </w:rPr>
        <w:t xml:space="preserve"> </w:t>
      </w:r>
      <w:r w:rsidRPr="00DA3743">
        <w:t>drabi</w:t>
      </w:r>
      <w:r w:rsidRPr="00DA3743">
        <w:rPr>
          <w:spacing w:val="-3"/>
        </w:rPr>
        <w:t xml:space="preserve"> </w:t>
      </w:r>
      <w:r w:rsidRPr="00DA3743">
        <w:t>jiżviluppaw</w:t>
      </w:r>
      <w:r w:rsidRPr="00DA3743">
        <w:rPr>
          <w:spacing w:val="-3"/>
        </w:rPr>
        <w:t xml:space="preserve"> </w:t>
      </w:r>
      <w:r w:rsidRPr="00DA3743">
        <w:t>bħala</w:t>
      </w:r>
      <w:r w:rsidRPr="00DA3743">
        <w:rPr>
          <w:spacing w:val="-3"/>
        </w:rPr>
        <w:t xml:space="preserve"> </w:t>
      </w:r>
      <w:r w:rsidRPr="00DA3743">
        <w:t>bidla naturali fit-tip ta’ sintomi tal-psorijasi (psorijasi eritrodermika)</w:t>
      </w:r>
    </w:p>
    <w:p w14:paraId="1F2A42AE" w14:textId="77777777" w:rsidR="00237360" w:rsidRPr="00DA3743" w:rsidRDefault="00237360" w:rsidP="00237360">
      <w:pPr>
        <w:numPr>
          <w:ilvl w:val="1"/>
          <w:numId w:val="92"/>
        </w:numPr>
        <w:suppressAutoHyphens/>
        <w:ind w:left="567" w:hanging="567"/>
      </w:pPr>
      <w:r w:rsidRPr="00DA3743">
        <w:t>Infjammazzjoni</w:t>
      </w:r>
      <w:r w:rsidRPr="00DA3743">
        <w:rPr>
          <w:spacing w:val="-4"/>
        </w:rPr>
        <w:t xml:space="preserve"> </w:t>
      </w:r>
      <w:r w:rsidRPr="00DA3743">
        <w:t>tal-kanali</w:t>
      </w:r>
      <w:r w:rsidRPr="00DA3743">
        <w:rPr>
          <w:spacing w:val="-3"/>
        </w:rPr>
        <w:t xml:space="preserve"> </w:t>
      </w:r>
      <w:r w:rsidRPr="00DA3743">
        <w:t>tad-demm</w:t>
      </w:r>
      <w:r w:rsidRPr="00DA3743">
        <w:rPr>
          <w:spacing w:val="-3"/>
        </w:rPr>
        <w:t xml:space="preserve"> </w:t>
      </w:r>
      <w:r w:rsidRPr="00DA3743">
        <w:t>żgħar,</w:t>
      </w:r>
      <w:r w:rsidRPr="00DA3743">
        <w:rPr>
          <w:spacing w:val="-4"/>
        </w:rPr>
        <w:t xml:space="preserve"> </w:t>
      </w:r>
      <w:r w:rsidRPr="00DA3743">
        <w:t>li</w:t>
      </w:r>
      <w:r w:rsidRPr="00DA3743">
        <w:rPr>
          <w:spacing w:val="-4"/>
        </w:rPr>
        <w:t xml:space="preserve"> </w:t>
      </w:r>
      <w:r w:rsidRPr="00DA3743">
        <w:t>tista’</w:t>
      </w:r>
      <w:r w:rsidRPr="00DA3743">
        <w:rPr>
          <w:spacing w:val="-4"/>
        </w:rPr>
        <w:t xml:space="preserve"> </w:t>
      </w:r>
      <w:r w:rsidRPr="00DA3743">
        <w:t>twassal</w:t>
      </w:r>
      <w:r w:rsidRPr="00DA3743">
        <w:rPr>
          <w:spacing w:val="-4"/>
        </w:rPr>
        <w:t xml:space="preserve"> </w:t>
      </w:r>
      <w:r w:rsidRPr="00DA3743">
        <w:t>għal</w:t>
      </w:r>
      <w:r w:rsidRPr="00DA3743">
        <w:rPr>
          <w:spacing w:val="-4"/>
        </w:rPr>
        <w:t xml:space="preserve"> </w:t>
      </w:r>
      <w:r w:rsidRPr="00DA3743">
        <w:t>raxx</w:t>
      </w:r>
      <w:r w:rsidRPr="00DA3743">
        <w:rPr>
          <w:spacing w:val="-4"/>
        </w:rPr>
        <w:t xml:space="preserve"> </w:t>
      </w:r>
      <w:r w:rsidRPr="00DA3743">
        <w:t>fil-ġilda</w:t>
      </w:r>
      <w:r w:rsidRPr="00DA3743">
        <w:rPr>
          <w:spacing w:val="-4"/>
        </w:rPr>
        <w:t xml:space="preserve"> </w:t>
      </w:r>
      <w:r w:rsidRPr="00DA3743">
        <w:t>b’ħotob żgħar ħomor jew vjola, deni jew uġigħ fl-ġogi (vaskulite)</w:t>
      </w:r>
    </w:p>
    <w:p w14:paraId="334CC94E" w14:textId="77777777" w:rsidR="00237360" w:rsidRPr="00DA3743" w:rsidRDefault="00237360" w:rsidP="00237360">
      <w:pPr>
        <w:suppressAutoHyphens/>
        <w:rPr>
          <w:bCs/>
        </w:rPr>
      </w:pPr>
    </w:p>
    <w:p w14:paraId="23D382BD" w14:textId="77777777" w:rsidR="00237360" w:rsidRPr="00DA3743" w:rsidRDefault="00237360" w:rsidP="00237360">
      <w:pPr>
        <w:keepNext/>
        <w:suppressAutoHyphens/>
      </w:pPr>
      <w:r w:rsidRPr="00DA3743">
        <w:rPr>
          <w:b/>
        </w:rPr>
        <w:t>Effetti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sekondarji</w:t>
      </w:r>
      <w:r w:rsidRPr="00DA3743">
        <w:rPr>
          <w:b/>
          <w:spacing w:val="-5"/>
        </w:rPr>
        <w:t xml:space="preserve"> </w:t>
      </w:r>
      <w:r w:rsidRPr="00DA3743">
        <w:rPr>
          <w:b/>
        </w:rPr>
        <w:t>rari</w:t>
      </w:r>
      <w:r w:rsidRPr="00DA3743">
        <w:rPr>
          <w:b/>
          <w:spacing w:val="-6"/>
        </w:rPr>
        <w:t xml:space="preserve"> </w:t>
      </w:r>
      <w:r w:rsidRPr="00DA3743">
        <w:rPr>
          <w:b/>
        </w:rPr>
        <w:t>ħafna</w:t>
      </w:r>
      <w:r w:rsidRPr="00DA3743">
        <w:rPr>
          <w:b/>
          <w:spacing w:val="-5"/>
        </w:rPr>
        <w:t xml:space="preserve"> </w:t>
      </w:r>
      <w:r w:rsidRPr="00DA3743">
        <w:t>(jistgħu</w:t>
      </w:r>
      <w:r w:rsidRPr="00DA3743">
        <w:rPr>
          <w:spacing w:val="-8"/>
        </w:rPr>
        <w:t xml:space="preserve"> </w:t>
      </w:r>
      <w:r w:rsidRPr="00DA3743">
        <w:t>jaffettwaw</w:t>
      </w:r>
      <w:r w:rsidRPr="00DA3743">
        <w:rPr>
          <w:spacing w:val="-6"/>
        </w:rPr>
        <w:t xml:space="preserve"> </w:t>
      </w:r>
      <w:r w:rsidRPr="00DA3743">
        <w:t>sa</w:t>
      </w:r>
      <w:r w:rsidRPr="00DA3743">
        <w:rPr>
          <w:spacing w:val="-6"/>
        </w:rPr>
        <w:t xml:space="preserve"> </w:t>
      </w:r>
      <w:r w:rsidRPr="00DA3743">
        <w:t>persuna</w:t>
      </w:r>
      <w:r w:rsidRPr="00DA3743">
        <w:rPr>
          <w:spacing w:val="-6"/>
        </w:rPr>
        <w:t xml:space="preserve"> </w:t>
      </w:r>
      <w:r w:rsidRPr="00DA3743">
        <w:t>1</w:t>
      </w:r>
      <w:r w:rsidRPr="00DA3743">
        <w:rPr>
          <w:spacing w:val="-6"/>
        </w:rPr>
        <w:t xml:space="preserve"> </w:t>
      </w:r>
      <w:r w:rsidRPr="00DA3743">
        <w:t>minn</w:t>
      </w:r>
      <w:r w:rsidRPr="00DA3743">
        <w:rPr>
          <w:spacing w:val="-6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rPr>
          <w:spacing w:val="-2"/>
        </w:rPr>
        <w:t>10</w:t>
      </w:r>
      <w:r w:rsidRPr="00DA3743">
        <w:t> </w:t>
      </w:r>
      <w:r w:rsidRPr="00DA3743">
        <w:rPr>
          <w:spacing w:val="-2"/>
        </w:rPr>
        <w:t>000):</w:t>
      </w:r>
    </w:p>
    <w:p w14:paraId="044B587E" w14:textId="77777777" w:rsidR="00237360" w:rsidRPr="00DA3743" w:rsidRDefault="00237360" w:rsidP="00237360">
      <w:pPr>
        <w:keepNext/>
        <w:numPr>
          <w:ilvl w:val="1"/>
          <w:numId w:val="93"/>
        </w:numPr>
        <w:suppressAutoHyphens/>
        <w:ind w:left="567" w:hanging="567"/>
      </w:pPr>
      <w:r w:rsidRPr="00DA3743">
        <w:t>Infafet</w:t>
      </w:r>
      <w:r w:rsidRPr="00DA3743">
        <w:rPr>
          <w:spacing w:val="-4"/>
        </w:rPr>
        <w:t xml:space="preserve"> </w:t>
      </w:r>
      <w:r w:rsidRPr="00DA3743">
        <w:t>fuq</w:t>
      </w:r>
      <w:r w:rsidRPr="00DA3743">
        <w:rPr>
          <w:spacing w:val="-4"/>
        </w:rPr>
        <w:t xml:space="preserve"> </w:t>
      </w:r>
      <w:r w:rsidRPr="00DA3743">
        <w:t>il-ġilda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jistgħu</w:t>
      </w:r>
      <w:r w:rsidRPr="00DA3743">
        <w:rPr>
          <w:spacing w:val="-7"/>
        </w:rPr>
        <w:t xml:space="preserve"> </w:t>
      </w:r>
      <w:r w:rsidRPr="00DA3743">
        <w:t>jkunu</w:t>
      </w:r>
      <w:r w:rsidRPr="00DA3743">
        <w:rPr>
          <w:spacing w:val="-4"/>
        </w:rPr>
        <w:t xml:space="preserve"> </w:t>
      </w:r>
      <w:r w:rsidRPr="00DA3743">
        <w:t>ħomor,</w:t>
      </w:r>
      <w:r w:rsidRPr="00DA3743">
        <w:rPr>
          <w:spacing w:val="-4"/>
        </w:rPr>
        <w:t xml:space="preserve"> </w:t>
      </w:r>
      <w:r w:rsidRPr="00DA3743">
        <w:t>iqabbduk</w:t>
      </w:r>
      <w:r w:rsidRPr="00DA3743">
        <w:rPr>
          <w:spacing w:val="-4"/>
        </w:rPr>
        <w:t xml:space="preserve"> </w:t>
      </w:r>
      <w:r w:rsidRPr="00DA3743">
        <w:t>il-ħakk,</w:t>
      </w:r>
      <w:r w:rsidRPr="00DA3743">
        <w:rPr>
          <w:spacing w:val="-3"/>
        </w:rPr>
        <w:t xml:space="preserve"> </w:t>
      </w:r>
      <w:r w:rsidRPr="00DA3743">
        <w:t>u</w:t>
      </w:r>
      <w:r w:rsidRPr="00DA3743">
        <w:rPr>
          <w:spacing w:val="-3"/>
        </w:rPr>
        <w:t xml:space="preserve"> </w:t>
      </w:r>
      <w:r w:rsidRPr="00DA3743">
        <w:t>bl-uġigħ</w:t>
      </w:r>
      <w:r w:rsidRPr="00DA3743">
        <w:rPr>
          <w:spacing w:val="-3"/>
        </w:rPr>
        <w:t xml:space="preserve"> </w:t>
      </w:r>
      <w:r w:rsidRPr="00DA3743">
        <w:t xml:space="preserve">(Infafet </w:t>
      </w:r>
      <w:r w:rsidRPr="00DA3743">
        <w:rPr>
          <w:spacing w:val="-2"/>
        </w:rPr>
        <w:t>pemfigojdi).</w:t>
      </w:r>
    </w:p>
    <w:p w14:paraId="598E865B" w14:textId="77777777" w:rsidR="00237360" w:rsidRPr="00DA3743" w:rsidRDefault="00237360" w:rsidP="00237360">
      <w:pPr>
        <w:numPr>
          <w:ilvl w:val="1"/>
          <w:numId w:val="93"/>
        </w:numPr>
        <w:suppressAutoHyphens/>
        <w:ind w:left="567" w:hanging="567"/>
      </w:pPr>
      <w:r w:rsidRPr="00DA3743">
        <w:t>Lupus</w:t>
      </w:r>
      <w:r w:rsidRPr="00DA3743">
        <w:rPr>
          <w:spacing w:val="-3"/>
        </w:rPr>
        <w:t xml:space="preserve"> </w:t>
      </w:r>
      <w:r w:rsidRPr="00DA3743">
        <w:t>tal-ġilda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sindrome</w:t>
      </w:r>
      <w:r w:rsidRPr="00DA3743">
        <w:rPr>
          <w:spacing w:val="-3"/>
        </w:rPr>
        <w:t xml:space="preserve"> </w:t>
      </w:r>
      <w:r w:rsidRPr="00DA3743">
        <w:t>bħal</w:t>
      </w:r>
      <w:r w:rsidRPr="00DA3743">
        <w:rPr>
          <w:spacing w:val="-3"/>
        </w:rPr>
        <w:t xml:space="preserve"> </w:t>
      </w:r>
      <w:r w:rsidRPr="00DA3743">
        <w:t>lupus</w:t>
      </w:r>
      <w:r w:rsidRPr="00DA3743">
        <w:rPr>
          <w:spacing w:val="-3"/>
        </w:rPr>
        <w:t xml:space="preserve"> </w:t>
      </w:r>
      <w:r w:rsidRPr="00DA3743">
        <w:t>(raxx</w:t>
      </w:r>
      <w:r w:rsidRPr="00DA3743">
        <w:rPr>
          <w:spacing w:val="-3"/>
        </w:rPr>
        <w:t xml:space="preserve"> </w:t>
      </w:r>
      <w:r w:rsidRPr="00DA3743">
        <w:t>aħmar,</w:t>
      </w:r>
      <w:r w:rsidRPr="00DA3743">
        <w:rPr>
          <w:spacing w:val="-3"/>
        </w:rPr>
        <w:t xml:space="preserve"> </w:t>
      </w:r>
      <w:r w:rsidRPr="00DA3743">
        <w:t>imtella’,</w:t>
      </w:r>
      <w:r w:rsidRPr="00DA3743">
        <w:rPr>
          <w:spacing w:val="-3"/>
        </w:rPr>
        <w:t xml:space="preserve"> </w:t>
      </w:r>
      <w:r w:rsidRPr="00DA3743">
        <w:t>bil-qxur</w:t>
      </w:r>
      <w:r w:rsidRPr="00DA3743">
        <w:rPr>
          <w:spacing w:val="-2"/>
        </w:rPr>
        <w:t xml:space="preserve"> </w:t>
      </w:r>
      <w:r w:rsidRPr="00DA3743">
        <w:t>fuq</w:t>
      </w:r>
      <w:r w:rsidRPr="00DA3743">
        <w:rPr>
          <w:spacing w:val="-2"/>
        </w:rPr>
        <w:t xml:space="preserve"> </w:t>
      </w:r>
      <w:r w:rsidRPr="00DA3743">
        <w:t>partijiet tal-ġilda li huma esposti għax-xemx possibilment b’uġigħ fil-ġogi).</w:t>
      </w:r>
    </w:p>
    <w:p w14:paraId="4BC52DD2" w14:textId="77777777" w:rsidR="00237360" w:rsidRPr="00DA3743" w:rsidRDefault="00237360" w:rsidP="00237360">
      <w:pPr>
        <w:suppressAutoHyphens/>
      </w:pPr>
    </w:p>
    <w:p w14:paraId="667BA62E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Rappurtar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</w:rPr>
        <w:t>tal-effetti</w:t>
      </w:r>
      <w:r w:rsidRPr="00DA3743">
        <w:rPr>
          <w:b/>
          <w:bCs/>
          <w:spacing w:val="-9"/>
        </w:rPr>
        <w:t xml:space="preserve"> </w:t>
      </w:r>
      <w:r w:rsidRPr="00DA3743">
        <w:rPr>
          <w:b/>
          <w:bCs/>
          <w:spacing w:val="-2"/>
        </w:rPr>
        <w:t>sekondarji</w:t>
      </w:r>
    </w:p>
    <w:p w14:paraId="30A32B32" w14:textId="5A9BBBDA" w:rsidR="00237360" w:rsidRPr="00DA3743" w:rsidRDefault="00237360" w:rsidP="00237360">
      <w:pPr>
        <w:suppressAutoHyphens/>
      </w:pPr>
      <w:r w:rsidRPr="00DA3743">
        <w:t>Jekk ikollok xi effett sekondarju, kellem lit-tabib jew lill-ispiżjar tiegħek. Dan jinkludi xi effett sekondarju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mhuwiex</w:t>
      </w:r>
      <w:r w:rsidRPr="00DA3743">
        <w:rPr>
          <w:spacing w:val="-3"/>
        </w:rPr>
        <w:t xml:space="preserve"> </w:t>
      </w:r>
      <w:r w:rsidRPr="00DA3743">
        <w:t>elenkat</w:t>
      </w:r>
      <w:r w:rsidRPr="00DA3743">
        <w:rPr>
          <w:spacing w:val="-3"/>
        </w:rPr>
        <w:t xml:space="preserve"> </w:t>
      </w:r>
      <w:r w:rsidRPr="00DA3743">
        <w:t>f’dan</w:t>
      </w:r>
      <w:r w:rsidRPr="00DA3743">
        <w:rPr>
          <w:spacing w:val="-3"/>
        </w:rPr>
        <w:t xml:space="preserve"> </w:t>
      </w:r>
      <w:r w:rsidRPr="00DA3743">
        <w:t>il-fuljett.</w:t>
      </w:r>
      <w:r w:rsidRPr="00DA3743">
        <w:rPr>
          <w:spacing w:val="-7"/>
        </w:rPr>
        <w:t xml:space="preserve"> </w:t>
      </w:r>
      <w:r w:rsidRPr="00DA3743">
        <w:t>Tista’</w:t>
      </w:r>
      <w:r w:rsidRPr="00DA3743">
        <w:rPr>
          <w:spacing w:val="-3"/>
        </w:rPr>
        <w:t xml:space="preserve"> </w:t>
      </w:r>
      <w:r w:rsidRPr="00DA3743">
        <w:t>wkoll</w:t>
      </w:r>
      <w:r w:rsidRPr="00DA3743">
        <w:rPr>
          <w:spacing w:val="-3"/>
        </w:rPr>
        <w:t xml:space="preserve"> </w:t>
      </w:r>
      <w:r w:rsidRPr="00DA3743">
        <w:t>tirrapporta</w:t>
      </w:r>
      <w:r w:rsidRPr="00DA3743">
        <w:rPr>
          <w:spacing w:val="-3"/>
        </w:rPr>
        <w:t xml:space="preserve"> </w:t>
      </w:r>
      <w:r w:rsidRPr="00DA3743">
        <w:t>effetti</w:t>
      </w:r>
      <w:r w:rsidRPr="00DA3743">
        <w:rPr>
          <w:spacing w:val="-4"/>
        </w:rPr>
        <w:t xml:space="preserve"> </w:t>
      </w:r>
      <w:r w:rsidRPr="00DA3743">
        <w:t>sekondarji</w:t>
      </w:r>
      <w:r w:rsidRPr="00DA3743">
        <w:rPr>
          <w:spacing w:val="-3"/>
        </w:rPr>
        <w:t xml:space="preserve"> </w:t>
      </w:r>
      <w:r w:rsidRPr="00DA3743">
        <w:t>permezz</w:t>
      </w:r>
      <w:r w:rsidRPr="00DA3743">
        <w:rPr>
          <w:spacing w:val="-5"/>
        </w:rPr>
        <w:t xml:space="preserve"> </w:t>
      </w:r>
      <w:r>
        <w:rPr>
          <w:color w:val="000000"/>
          <w:highlight w:val="lightGray"/>
        </w:rPr>
        <w:t>tas</w:t>
      </w:r>
      <w:r w:rsidR="00AB5E91">
        <w:rPr>
          <w:color w:val="000000"/>
          <w:highlight w:val="lightGray"/>
        </w:rPr>
        <w:t>-</w:t>
      </w:r>
      <w:r>
        <w:rPr>
          <w:color w:val="000000"/>
          <w:highlight w:val="lightGray"/>
        </w:rPr>
        <w:t>sistema ta’ rappurtar nazzjonali imniżżla f’</w:t>
      </w:r>
      <w:hyperlink r:id="rId55" w:history="1">
        <w:r>
          <w:rPr>
            <w:color w:val="0000FF"/>
            <w:szCs w:val="20"/>
            <w:highlight w:val="lightGray"/>
            <w:u w:val="single"/>
            <w:lang w:eastAsia="mt-MT" w:bidi="mt-MT"/>
          </w:rPr>
          <w:t>Appendiċi V</w:t>
        </w:r>
      </w:hyperlink>
      <w:r w:rsidRPr="00DA3743">
        <w:rPr>
          <w:color w:val="000000"/>
        </w:rPr>
        <w:t>. Billi tirrapporta l-effetti sekondarji tista’ tgħin biex tiġi pprovduta aktar informazzjoni dwar is-sigurtà ta’ din il-mediċina.</w:t>
      </w:r>
    </w:p>
    <w:p w14:paraId="7EBCF9FF" w14:textId="77777777" w:rsidR="00237360" w:rsidRPr="00DA3743" w:rsidRDefault="00237360" w:rsidP="00237360">
      <w:pPr>
        <w:suppressAutoHyphens/>
      </w:pPr>
    </w:p>
    <w:p w14:paraId="32CFADDD" w14:textId="77777777" w:rsidR="00237360" w:rsidRPr="00DA3743" w:rsidRDefault="00237360" w:rsidP="00237360">
      <w:pPr>
        <w:suppressAutoHyphens/>
      </w:pPr>
    </w:p>
    <w:p w14:paraId="644DC56F" w14:textId="77777777" w:rsidR="00237360" w:rsidRPr="00DA3743" w:rsidRDefault="00237360" w:rsidP="00237360">
      <w:pPr>
        <w:keepNext/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5.</w:t>
      </w:r>
      <w:r w:rsidRPr="00DA3743">
        <w:rPr>
          <w:b/>
          <w:bCs/>
        </w:rPr>
        <w:tab/>
        <w:t>Kif</w:t>
      </w:r>
      <w:r w:rsidRPr="00DA3743">
        <w:rPr>
          <w:b/>
          <w:bCs/>
          <w:spacing w:val="-2"/>
        </w:rPr>
        <w:t xml:space="preserve"> </w:t>
      </w:r>
      <w:r w:rsidRPr="00DA3743">
        <w:rPr>
          <w:b/>
          <w:bCs/>
        </w:rPr>
        <w:t>taħżen</w:t>
      </w:r>
      <w:r w:rsidRPr="00DA3743">
        <w:rPr>
          <w:b/>
          <w:bCs/>
          <w:spacing w:val="-2"/>
        </w:rPr>
        <w:t xml:space="preserve"> WEZENLA</w:t>
      </w:r>
    </w:p>
    <w:p w14:paraId="169C1E79" w14:textId="77777777" w:rsidR="00237360" w:rsidRPr="00DA3743" w:rsidRDefault="00237360" w:rsidP="00237360">
      <w:pPr>
        <w:keepNext/>
        <w:suppressAutoHyphens/>
        <w:rPr>
          <w:bCs/>
        </w:rPr>
      </w:pPr>
    </w:p>
    <w:p w14:paraId="7E49D80D" w14:textId="77777777" w:rsidR="00237360" w:rsidRPr="00DA3743" w:rsidRDefault="00237360" w:rsidP="00237360">
      <w:pPr>
        <w:numPr>
          <w:ilvl w:val="1"/>
          <w:numId w:val="94"/>
        </w:numPr>
        <w:suppressAutoHyphens/>
        <w:ind w:left="567" w:hanging="567"/>
      </w:pPr>
      <w:r w:rsidRPr="00DA3743">
        <w:t>Żomm din il-mediċina fejn ma tidhirx u ma tintlaħaqx mit-tfal.</w:t>
      </w:r>
    </w:p>
    <w:p w14:paraId="71F27197" w14:textId="77777777" w:rsidR="00237360" w:rsidRPr="00DA3743" w:rsidRDefault="00237360" w:rsidP="00237360">
      <w:pPr>
        <w:numPr>
          <w:ilvl w:val="1"/>
          <w:numId w:val="94"/>
        </w:numPr>
        <w:suppressAutoHyphens/>
        <w:ind w:left="567" w:hanging="567"/>
      </w:pPr>
      <w:r w:rsidRPr="00DA3743">
        <w:t>Aħżen fi friġġ (2°C–8°C). Tagħmlux fil-friża.</w:t>
      </w:r>
    </w:p>
    <w:p w14:paraId="7CFCAC42" w14:textId="77777777" w:rsidR="00237360" w:rsidRPr="00DA3743" w:rsidRDefault="00237360" w:rsidP="00237360">
      <w:pPr>
        <w:numPr>
          <w:ilvl w:val="1"/>
          <w:numId w:val="94"/>
        </w:numPr>
        <w:suppressAutoHyphens/>
        <w:ind w:left="567" w:hanging="567"/>
      </w:pPr>
      <w:r w:rsidRPr="00DA3743">
        <w:t>Żomm il-pinna mimlija għal-lest fil-kartuna ta’ barra sabiex tilqa’ mid-dawl.</w:t>
      </w:r>
    </w:p>
    <w:p w14:paraId="04694A4E" w14:textId="77777777" w:rsidR="00237360" w:rsidRPr="00DA3743" w:rsidRDefault="00237360" w:rsidP="00237360">
      <w:pPr>
        <w:numPr>
          <w:ilvl w:val="1"/>
          <w:numId w:val="94"/>
        </w:numPr>
        <w:suppressAutoHyphens/>
        <w:ind w:left="567" w:hanging="567"/>
      </w:pPr>
      <w:r w:rsidRPr="00DA3743">
        <w:t>Jekk ikun meħtieġ, pinen individwali mimlija għal-lest ta’ WEZENLA jistgħu jinħażnu f’temperatura talkamra sa 30°C għal perjodu massimu wieħed sa 30 jum fil-kartuna oriġinali sabiex tipproteġi mid</w:t>
      </w:r>
      <w:r w:rsidRPr="00DA3743">
        <w:noBreakHyphen/>
        <w:t>dawl. Niżżel id-data ta’ meta l-pinna tkun inħarġet mill-friġġ l-ewwel darba u d-data ta’ meta għandha tintrema. Id-data meta għandha tintrema m’għandhiex taqbeż id-data oriġinali ta’ meta tiskadi stampata fuq il-kartuna. Ladarba pinna mimlija għal-lest tkun inħażnet f’temperatura tal-kamra (sa 30°C), hija m’għandhiex terġa’ titpoġġa lura fil-friġġ. Armi l-pinna mimlija għal-lest jekk ma tintużax fi żmien 30 jum ta’ ħażna f’temperatura tal-kamra jew sad-data oriġinali ta’ skadenza, skont liema waħda tasal l-ewwel.</w:t>
      </w:r>
    </w:p>
    <w:p w14:paraId="56543C38" w14:textId="77777777" w:rsidR="00237360" w:rsidRPr="00DA3743" w:rsidRDefault="00237360" w:rsidP="00237360">
      <w:pPr>
        <w:numPr>
          <w:ilvl w:val="1"/>
          <w:numId w:val="95"/>
        </w:numPr>
        <w:suppressAutoHyphens/>
        <w:ind w:left="567" w:hanging="567"/>
      </w:pPr>
      <w:r w:rsidRPr="00DA3743">
        <w:t>Tħawwadx il-pinen mimlija għal-lest ta’ WEZENLA. Jekk ġiet imħawwda bil-qawwa għal-tul ta’ ħin il-mediċina tista’ ma tibqax tajba biex tintuża.</w:t>
      </w:r>
    </w:p>
    <w:p w14:paraId="78971EC9" w14:textId="77777777" w:rsidR="00237360" w:rsidRPr="00DA3743" w:rsidRDefault="00237360" w:rsidP="00237360">
      <w:pPr>
        <w:suppressAutoHyphens/>
      </w:pPr>
    </w:p>
    <w:p w14:paraId="5884FB2E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Tużax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din</w:t>
      </w:r>
      <w:r w:rsidRPr="00DA3743">
        <w:rPr>
          <w:b/>
          <w:bCs/>
          <w:spacing w:val="-4"/>
        </w:rPr>
        <w:t xml:space="preserve"> </w:t>
      </w:r>
      <w:r w:rsidRPr="00DA3743">
        <w:rPr>
          <w:b/>
          <w:bCs/>
        </w:rPr>
        <w:t>il-</w:t>
      </w:r>
      <w:r w:rsidRPr="00DA3743">
        <w:rPr>
          <w:b/>
          <w:bCs/>
          <w:spacing w:val="-2"/>
        </w:rPr>
        <w:t>mediċina</w:t>
      </w:r>
    </w:p>
    <w:p w14:paraId="00A4FECA" w14:textId="77777777" w:rsidR="00237360" w:rsidRPr="00DA3743" w:rsidRDefault="00237360" w:rsidP="00237360">
      <w:pPr>
        <w:numPr>
          <w:ilvl w:val="1"/>
          <w:numId w:val="96"/>
        </w:numPr>
        <w:suppressAutoHyphens/>
        <w:ind w:left="567" w:hanging="567"/>
      </w:pPr>
      <w:r w:rsidRPr="00DA3743">
        <w:t>Wara</w:t>
      </w:r>
      <w:r w:rsidRPr="00DA3743">
        <w:rPr>
          <w:spacing w:val="-2"/>
        </w:rPr>
        <w:t xml:space="preserve"> </w:t>
      </w:r>
      <w:r w:rsidRPr="00DA3743">
        <w:t>d-data</w:t>
      </w:r>
      <w:r w:rsidRPr="00DA3743">
        <w:rPr>
          <w:spacing w:val="-3"/>
        </w:rPr>
        <w:t xml:space="preserve"> </w:t>
      </w:r>
      <w:r w:rsidRPr="00DA3743">
        <w:t>ta’</w:t>
      </w:r>
      <w:r w:rsidRPr="00DA3743">
        <w:rPr>
          <w:spacing w:val="-3"/>
        </w:rPr>
        <w:t xml:space="preserve"> </w:t>
      </w:r>
      <w:r w:rsidRPr="00DA3743">
        <w:t>meta</w:t>
      </w:r>
      <w:r w:rsidRPr="00DA3743">
        <w:rPr>
          <w:spacing w:val="-3"/>
        </w:rPr>
        <w:t xml:space="preserve"> </w:t>
      </w:r>
      <w:r w:rsidRPr="00DA3743">
        <w:t>tiskadi</w:t>
      </w:r>
      <w:r w:rsidRPr="00DA3743">
        <w:rPr>
          <w:spacing w:val="-3"/>
        </w:rPr>
        <w:t xml:space="preserve"> </w:t>
      </w:r>
      <w:r w:rsidRPr="00DA3743">
        <w:t>li</w:t>
      </w:r>
      <w:r w:rsidRPr="00DA3743">
        <w:rPr>
          <w:spacing w:val="-3"/>
        </w:rPr>
        <w:t xml:space="preserve"> </w:t>
      </w:r>
      <w:r w:rsidRPr="00DA3743">
        <w:t>tidher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it-tikketta</w:t>
      </w:r>
      <w:r w:rsidRPr="00DA3743">
        <w:rPr>
          <w:spacing w:val="-2"/>
        </w:rPr>
        <w:t xml:space="preserve"> </w:t>
      </w:r>
      <w:r w:rsidRPr="00DA3743">
        <w:t>u</w:t>
      </w:r>
      <w:r w:rsidRPr="00DA3743">
        <w:rPr>
          <w:spacing w:val="-2"/>
        </w:rPr>
        <w:t xml:space="preserve"> </w:t>
      </w:r>
      <w:r w:rsidRPr="00DA3743">
        <w:t>l-kartuna</w:t>
      </w:r>
      <w:r w:rsidRPr="00DA3743">
        <w:rPr>
          <w:spacing w:val="-3"/>
        </w:rPr>
        <w:t xml:space="preserve"> </w:t>
      </w:r>
      <w:r w:rsidRPr="00DA3743">
        <w:t>wara</w:t>
      </w:r>
      <w:r w:rsidRPr="00DA3743">
        <w:rPr>
          <w:spacing w:val="-3"/>
        </w:rPr>
        <w:t xml:space="preserve"> </w:t>
      </w:r>
      <w:r w:rsidRPr="00DA3743">
        <w:t>‘EXP’.</w:t>
      </w:r>
      <w:r w:rsidRPr="00DA3743">
        <w:rPr>
          <w:spacing w:val="-3"/>
        </w:rPr>
        <w:t xml:space="preserve"> </w:t>
      </w:r>
      <w:r w:rsidRPr="00DA3743">
        <w:t>Id-data</w:t>
      </w:r>
      <w:r w:rsidRPr="00DA3743">
        <w:rPr>
          <w:spacing w:val="-2"/>
        </w:rPr>
        <w:t xml:space="preserve"> </w:t>
      </w:r>
      <w:r w:rsidRPr="00DA3743">
        <w:t>ta’</w:t>
      </w:r>
      <w:r w:rsidRPr="00DA3743">
        <w:rPr>
          <w:spacing w:val="-2"/>
        </w:rPr>
        <w:t xml:space="preserve"> </w:t>
      </w:r>
      <w:r w:rsidRPr="00DA3743">
        <w:t>meta tiskadi tirreferi għall-aħħar ġurnata ta’ dak ix-xahar</w:t>
      </w:r>
    </w:p>
    <w:p w14:paraId="54CF2E26" w14:textId="77777777" w:rsidR="00237360" w:rsidRPr="00DA3743" w:rsidRDefault="00237360" w:rsidP="00237360">
      <w:pPr>
        <w:numPr>
          <w:ilvl w:val="1"/>
          <w:numId w:val="96"/>
        </w:numPr>
        <w:suppressAutoHyphens/>
        <w:ind w:left="567" w:hanging="567"/>
      </w:pPr>
      <w:r w:rsidRPr="00DA3743">
        <w:t>Jekk</w:t>
      </w:r>
      <w:r w:rsidRPr="00DA3743">
        <w:rPr>
          <w:spacing w:val="-3"/>
        </w:rPr>
        <w:t xml:space="preserve"> </w:t>
      </w:r>
      <w:r w:rsidRPr="00DA3743">
        <w:t>il-likwidu</w:t>
      </w:r>
      <w:r w:rsidRPr="00DA3743">
        <w:rPr>
          <w:spacing w:val="-2"/>
        </w:rPr>
        <w:t xml:space="preserve"> </w:t>
      </w:r>
      <w:r w:rsidRPr="00DA3743">
        <w:t>tilef</w:t>
      </w:r>
      <w:r w:rsidRPr="00DA3743">
        <w:rPr>
          <w:spacing w:val="-2"/>
        </w:rPr>
        <w:t xml:space="preserve"> </w:t>
      </w:r>
      <w:r w:rsidRPr="00DA3743">
        <w:t>il-kulur,</w:t>
      </w:r>
      <w:r w:rsidRPr="00DA3743">
        <w:rPr>
          <w:spacing w:val="-3"/>
        </w:rPr>
        <w:t xml:space="preserve"> </w:t>
      </w:r>
      <w:r w:rsidRPr="00DA3743">
        <w:t>imdardar</w:t>
      </w:r>
      <w:r w:rsidRPr="00DA3743">
        <w:rPr>
          <w:spacing w:val="-3"/>
        </w:rPr>
        <w:t xml:space="preserve"> </w:t>
      </w:r>
      <w:r w:rsidRPr="00DA3743">
        <w:t>jew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tara</w:t>
      </w:r>
      <w:r w:rsidRPr="00DA3743">
        <w:rPr>
          <w:spacing w:val="-3"/>
        </w:rPr>
        <w:t xml:space="preserve"> </w:t>
      </w:r>
      <w:r w:rsidRPr="00DA3743">
        <w:t>frak</w:t>
      </w:r>
      <w:r w:rsidRPr="00DA3743">
        <w:rPr>
          <w:spacing w:val="-3"/>
        </w:rPr>
        <w:t xml:space="preserve"> </w:t>
      </w:r>
      <w:r w:rsidRPr="00DA3743">
        <w:t>jgħum</w:t>
      </w:r>
      <w:r w:rsidRPr="00DA3743">
        <w:rPr>
          <w:spacing w:val="-2"/>
        </w:rPr>
        <w:t xml:space="preserve"> </w:t>
      </w:r>
      <w:r w:rsidRPr="00DA3743">
        <w:t>fih</w:t>
      </w:r>
      <w:r w:rsidRPr="00DA3743">
        <w:rPr>
          <w:spacing w:val="-3"/>
        </w:rPr>
        <w:t xml:space="preserve"> </w:t>
      </w:r>
      <w:r w:rsidRPr="00DA3743">
        <w:t>(ara</w:t>
      </w:r>
      <w:r w:rsidRPr="00DA3743">
        <w:rPr>
          <w:spacing w:val="-2"/>
        </w:rPr>
        <w:t xml:space="preserve"> </w:t>
      </w:r>
      <w:r w:rsidRPr="00DA3743">
        <w:t>s-sezzjoni</w:t>
      </w:r>
      <w:r w:rsidRPr="00DA3743">
        <w:rPr>
          <w:spacing w:val="-4"/>
        </w:rPr>
        <w:t> </w:t>
      </w:r>
      <w:r w:rsidRPr="00DA3743">
        <w:t>6</w:t>
      </w:r>
      <w:r w:rsidRPr="00DA3743">
        <w:rPr>
          <w:spacing w:val="-4"/>
        </w:rPr>
        <w:t xml:space="preserve"> </w:t>
      </w:r>
      <w:r w:rsidRPr="00DA3743">
        <w:t>‘Id-dehra ta’ WEZENLA u l-kontenut tal-pakkett’)</w:t>
      </w:r>
    </w:p>
    <w:p w14:paraId="2B2A4C70" w14:textId="77777777" w:rsidR="00237360" w:rsidRPr="00DA3743" w:rsidRDefault="00237360" w:rsidP="00237360">
      <w:pPr>
        <w:numPr>
          <w:ilvl w:val="1"/>
          <w:numId w:val="96"/>
        </w:numPr>
        <w:suppressAutoHyphens/>
        <w:ind w:left="567" w:hanging="567"/>
      </w:pPr>
      <w:r w:rsidRPr="00DA3743">
        <w:t>Jekk</w:t>
      </w:r>
      <w:r w:rsidRPr="00DA3743">
        <w:rPr>
          <w:spacing w:val="-2"/>
        </w:rPr>
        <w:t xml:space="preserve"> </w:t>
      </w:r>
      <w:r w:rsidRPr="00DA3743">
        <w:t>taf,</w:t>
      </w:r>
      <w:r w:rsidRPr="00DA3743">
        <w:rPr>
          <w:spacing w:val="-2"/>
        </w:rPr>
        <w:t xml:space="preserve"> </w:t>
      </w:r>
      <w:r w:rsidRPr="00DA3743">
        <w:t>jew</w:t>
      </w:r>
      <w:r w:rsidRPr="00DA3743">
        <w:rPr>
          <w:spacing w:val="-2"/>
        </w:rPr>
        <w:t xml:space="preserve"> </w:t>
      </w:r>
      <w:r w:rsidRPr="00DA3743">
        <w:t>taħseb</w:t>
      </w:r>
      <w:r w:rsidRPr="00DA3743">
        <w:rPr>
          <w:spacing w:val="-2"/>
        </w:rPr>
        <w:t xml:space="preserve"> </w:t>
      </w:r>
      <w:r w:rsidRPr="00DA3743">
        <w:t>li</w:t>
      </w:r>
      <w:r w:rsidRPr="00DA3743">
        <w:rPr>
          <w:spacing w:val="-2"/>
        </w:rPr>
        <w:t xml:space="preserve"> </w:t>
      </w:r>
      <w:r w:rsidRPr="00DA3743">
        <w:t>huwa</w:t>
      </w:r>
      <w:r w:rsidRPr="00DA3743">
        <w:rPr>
          <w:spacing w:val="-2"/>
        </w:rPr>
        <w:t xml:space="preserve"> </w:t>
      </w:r>
      <w:r w:rsidRPr="00DA3743">
        <w:t>seta’</w:t>
      </w:r>
      <w:r w:rsidRPr="00DA3743">
        <w:rPr>
          <w:spacing w:val="-1"/>
        </w:rPr>
        <w:t xml:space="preserve"> </w:t>
      </w:r>
      <w:r w:rsidRPr="00DA3743">
        <w:t>ġie</w:t>
      </w:r>
      <w:r w:rsidRPr="00DA3743">
        <w:rPr>
          <w:spacing w:val="-2"/>
        </w:rPr>
        <w:t xml:space="preserve"> </w:t>
      </w:r>
      <w:r w:rsidRPr="00DA3743">
        <w:t>espost</w:t>
      </w:r>
      <w:r w:rsidRPr="00DA3743">
        <w:rPr>
          <w:spacing w:val="-2"/>
        </w:rPr>
        <w:t xml:space="preserve"> </w:t>
      </w:r>
      <w:r w:rsidRPr="00DA3743">
        <w:t>għal</w:t>
      </w:r>
      <w:r w:rsidRPr="00DA3743">
        <w:rPr>
          <w:spacing w:val="-2"/>
        </w:rPr>
        <w:t xml:space="preserve"> </w:t>
      </w:r>
      <w:r w:rsidRPr="00DA3743">
        <w:t>temperaturi</w:t>
      </w:r>
      <w:r w:rsidRPr="00DA3743">
        <w:rPr>
          <w:spacing w:val="-2"/>
        </w:rPr>
        <w:t xml:space="preserve"> </w:t>
      </w:r>
      <w:r w:rsidRPr="00DA3743">
        <w:t>estremi</w:t>
      </w:r>
      <w:r w:rsidRPr="00DA3743">
        <w:rPr>
          <w:spacing w:val="-2"/>
        </w:rPr>
        <w:t xml:space="preserve"> </w:t>
      </w:r>
      <w:r w:rsidRPr="00DA3743">
        <w:t>(bħal</w:t>
      </w:r>
      <w:r w:rsidRPr="00DA3743">
        <w:rPr>
          <w:spacing w:val="-2"/>
        </w:rPr>
        <w:t xml:space="preserve"> </w:t>
      </w:r>
      <w:r w:rsidRPr="00DA3743">
        <w:t>per</w:t>
      </w:r>
      <w:r w:rsidRPr="00DA3743">
        <w:rPr>
          <w:spacing w:val="-2"/>
        </w:rPr>
        <w:t xml:space="preserve"> </w:t>
      </w:r>
      <w:r w:rsidRPr="00DA3743">
        <w:t>eżempju</w:t>
      </w:r>
      <w:r w:rsidRPr="00DA3743">
        <w:rPr>
          <w:spacing w:val="-2"/>
        </w:rPr>
        <w:t xml:space="preserve"> </w:t>
      </w:r>
      <w:r w:rsidRPr="00DA3743">
        <w:t>ġie ffriżat jew imsaħħan aċċidentalment)</w:t>
      </w:r>
    </w:p>
    <w:p w14:paraId="10C32175" w14:textId="77777777" w:rsidR="00237360" w:rsidRPr="00DA3743" w:rsidRDefault="00237360" w:rsidP="00237360">
      <w:pPr>
        <w:numPr>
          <w:ilvl w:val="1"/>
          <w:numId w:val="96"/>
        </w:numPr>
        <w:suppressAutoHyphens/>
        <w:ind w:left="567" w:hanging="567"/>
      </w:pPr>
      <w:r w:rsidRPr="00DA3743">
        <w:t>Jekk</w:t>
      </w:r>
      <w:r w:rsidRPr="00DA3743">
        <w:rPr>
          <w:spacing w:val="-7"/>
        </w:rPr>
        <w:t xml:space="preserve"> </w:t>
      </w:r>
      <w:r w:rsidRPr="00DA3743">
        <w:t>il-prodott</w:t>
      </w:r>
      <w:r w:rsidRPr="00DA3743">
        <w:rPr>
          <w:spacing w:val="-5"/>
        </w:rPr>
        <w:t xml:space="preserve"> </w:t>
      </w:r>
      <w:r w:rsidRPr="00DA3743">
        <w:t>ġie</w:t>
      </w:r>
      <w:r w:rsidRPr="00DA3743">
        <w:rPr>
          <w:spacing w:val="-6"/>
        </w:rPr>
        <w:t xml:space="preserve"> </w:t>
      </w:r>
      <w:r w:rsidRPr="00DA3743">
        <w:t>mħawwad</w:t>
      </w:r>
      <w:r w:rsidRPr="00DA3743">
        <w:rPr>
          <w:spacing w:val="-6"/>
        </w:rPr>
        <w:t xml:space="preserve"> </w:t>
      </w:r>
      <w:r w:rsidRPr="00DA3743">
        <w:t>bil-</w:t>
      </w:r>
      <w:r w:rsidRPr="00DA3743">
        <w:rPr>
          <w:spacing w:val="-2"/>
        </w:rPr>
        <w:t>qawwa</w:t>
      </w:r>
    </w:p>
    <w:p w14:paraId="28E744E5" w14:textId="77777777" w:rsidR="00237360" w:rsidRPr="00DA3743" w:rsidRDefault="00237360" w:rsidP="00237360">
      <w:pPr>
        <w:suppressAutoHyphens/>
      </w:pPr>
    </w:p>
    <w:p w14:paraId="4B4AD24B" w14:textId="77777777" w:rsidR="00237360" w:rsidRPr="00DA3743" w:rsidRDefault="00237360" w:rsidP="00237360">
      <w:pPr>
        <w:suppressAutoHyphens/>
      </w:pPr>
      <w:r w:rsidRPr="00DA3743">
        <w:t>WEZENLA qiegħed biex jintuża darba biss. Kull fdal tal-prodott li ma jkunx intuża u li jibqa’ fil-pinna mimlija għal-lest għandu jintrema. Tarmix mediċini mal-ilma tad-dranaġġ jew mal-iskart domestiku. Staqsi lillispiżjar tiegħek dwar kif għandek tarmi mediċini li m’għadekx tuża. Dawn il-miżuri jgħinu għallprotezzjoni tal-ambjent.</w:t>
      </w:r>
    </w:p>
    <w:p w14:paraId="10725D91" w14:textId="77777777" w:rsidR="00237360" w:rsidRPr="00DA3743" w:rsidRDefault="00237360" w:rsidP="00237360">
      <w:pPr>
        <w:suppressAutoHyphens/>
      </w:pPr>
    </w:p>
    <w:p w14:paraId="0E7C40BF" w14:textId="77777777" w:rsidR="00237360" w:rsidRPr="00DA3743" w:rsidRDefault="00237360" w:rsidP="00237360">
      <w:pPr>
        <w:suppressAutoHyphens/>
      </w:pPr>
    </w:p>
    <w:p w14:paraId="4FCC9449" w14:textId="77777777" w:rsidR="00237360" w:rsidRPr="00DA3743" w:rsidRDefault="00237360" w:rsidP="009D747C">
      <w:pPr>
        <w:suppressAutoHyphens/>
        <w:ind w:left="567" w:hanging="567"/>
        <w:rPr>
          <w:b/>
          <w:bCs/>
        </w:rPr>
      </w:pPr>
      <w:r w:rsidRPr="00DA3743">
        <w:rPr>
          <w:b/>
          <w:bCs/>
        </w:rPr>
        <w:t>6.</w:t>
      </w:r>
      <w:r w:rsidRPr="00DA3743">
        <w:rPr>
          <w:b/>
          <w:bCs/>
        </w:rPr>
        <w:tab/>
        <w:t>Kontenut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tal-pakkett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>informazzjoni</w:t>
      </w:r>
      <w:r w:rsidRPr="00DA3743">
        <w:rPr>
          <w:b/>
          <w:bCs/>
          <w:spacing w:val="-8"/>
        </w:rPr>
        <w:t xml:space="preserve"> </w:t>
      </w:r>
      <w:r w:rsidRPr="00DA3743">
        <w:rPr>
          <w:b/>
          <w:bCs/>
        </w:rPr>
        <w:t xml:space="preserve">oħra </w:t>
      </w:r>
    </w:p>
    <w:p w14:paraId="7661977F" w14:textId="77777777" w:rsidR="00237360" w:rsidRPr="00DA3743" w:rsidRDefault="00237360" w:rsidP="009D747C">
      <w:pPr>
        <w:suppressAutoHyphens/>
      </w:pPr>
    </w:p>
    <w:p w14:paraId="18FDE152" w14:textId="77777777" w:rsidR="00237360" w:rsidRPr="00DA3743" w:rsidRDefault="00237360" w:rsidP="009D747C">
      <w:pPr>
        <w:suppressAutoHyphens/>
        <w:rPr>
          <w:b/>
          <w:bCs/>
        </w:rPr>
      </w:pPr>
      <w:r w:rsidRPr="00DA3743">
        <w:rPr>
          <w:b/>
          <w:bCs/>
        </w:rPr>
        <w:t>X’fih WEZENLA</w:t>
      </w:r>
    </w:p>
    <w:p w14:paraId="5EB9B5C4" w14:textId="77777777" w:rsidR="00237360" w:rsidRPr="00DA3743" w:rsidRDefault="00237360" w:rsidP="009D747C">
      <w:pPr>
        <w:numPr>
          <w:ilvl w:val="1"/>
          <w:numId w:val="97"/>
        </w:numPr>
        <w:suppressAutoHyphens/>
        <w:ind w:left="567" w:hanging="567"/>
      </w:pPr>
      <w:r w:rsidRPr="00DA3743">
        <w:t>Is-sustanza</w:t>
      </w:r>
      <w:r w:rsidRPr="00DA3743">
        <w:rPr>
          <w:spacing w:val="-6"/>
        </w:rPr>
        <w:t xml:space="preserve"> </w:t>
      </w:r>
      <w:r w:rsidRPr="00DA3743">
        <w:t>attiva</w:t>
      </w:r>
      <w:r w:rsidRPr="00DA3743">
        <w:rPr>
          <w:spacing w:val="-4"/>
        </w:rPr>
        <w:t xml:space="preserve"> </w:t>
      </w:r>
      <w:r w:rsidRPr="00DA3743">
        <w:t>hi</w:t>
      </w:r>
      <w:r w:rsidRPr="00DA3743">
        <w:rPr>
          <w:spacing w:val="-4"/>
        </w:rPr>
        <w:t xml:space="preserve"> </w:t>
      </w:r>
      <w:r w:rsidRPr="00DA3743">
        <w:t>ustekinumab.</w:t>
      </w:r>
      <w:r w:rsidRPr="00DA3743">
        <w:rPr>
          <w:spacing w:val="-5"/>
        </w:rPr>
        <w:t xml:space="preserve"> </w:t>
      </w:r>
      <w:r w:rsidRPr="00DA3743">
        <w:t>Kull</w:t>
      </w:r>
      <w:r w:rsidRPr="00DA3743">
        <w:rPr>
          <w:spacing w:val="-5"/>
        </w:rPr>
        <w:t xml:space="preserve"> </w:t>
      </w:r>
      <w:r w:rsidRPr="00DA3743">
        <w:t>pinna mimlija għal-lest fiha 45</w:t>
      </w:r>
      <w:r w:rsidRPr="00DA3743">
        <w:rPr>
          <w:spacing w:val="-5"/>
        </w:rPr>
        <w:t xml:space="preserve"> mg </w:t>
      </w:r>
      <w:r w:rsidRPr="00DA3743">
        <w:t>ustekinumab</w:t>
      </w:r>
      <w:r w:rsidRPr="00DA3743">
        <w:rPr>
          <w:spacing w:val="-5"/>
        </w:rPr>
        <w:t xml:space="preserve"> </w:t>
      </w:r>
      <w:r w:rsidRPr="00DA3743">
        <w:t>f’0.5</w:t>
      </w:r>
      <w:r w:rsidRPr="00DA3743">
        <w:rPr>
          <w:spacing w:val="-3"/>
        </w:rPr>
        <w:t xml:space="preserve"> mL jew 90 mg </w:t>
      </w:r>
      <w:r w:rsidRPr="00DA3743">
        <w:t>ustekinumab f’1 mL</w:t>
      </w:r>
      <w:r w:rsidRPr="00DA3743">
        <w:rPr>
          <w:spacing w:val="-5"/>
        </w:rPr>
        <w:t>.</w:t>
      </w:r>
    </w:p>
    <w:p w14:paraId="157F1C23" w14:textId="1910584B" w:rsidR="00237360" w:rsidRPr="00DA3743" w:rsidRDefault="00237360" w:rsidP="00237360">
      <w:pPr>
        <w:numPr>
          <w:ilvl w:val="1"/>
          <w:numId w:val="97"/>
        </w:numPr>
        <w:suppressAutoHyphens/>
        <w:ind w:left="567" w:hanging="567"/>
      </w:pPr>
      <w:r w:rsidRPr="00DA3743">
        <w:t>Is-sustanzi l-oħra huma L-histidine, L-histidine hydrochloride monohydrate, polysorbate 80</w:t>
      </w:r>
      <w:r w:rsidR="00614D01">
        <w:t xml:space="preserve"> </w:t>
      </w:r>
      <w:r w:rsidR="00614D01" w:rsidRPr="00A50D07">
        <w:t>(E</w:t>
      </w:r>
      <w:r w:rsidR="00614D01" w:rsidRPr="00A50D07">
        <w:rPr>
          <w:spacing w:val="-2"/>
        </w:rPr>
        <w:t> </w:t>
      </w:r>
      <w:r w:rsidR="00614D01" w:rsidRPr="00A50D07">
        <w:t>433)</w:t>
      </w:r>
      <w:r w:rsidRPr="00DA3743">
        <w:t>, sucrose, u ilma għall-injezzjonijiet.</w:t>
      </w:r>
    </w:p>
    <w:p w14:paraId="48672ED3" w14:textId="77777777" w:rsidR="00237360" w:rsidRPr="00DA3743" w:rsidRDefault="00237360" w:rsidP="00237360">
      <w:pPr>
        <w:suppressAutoHyphens/>
      </w:pPr>
    </w:p>
    <w:p w14:paraId="397C32C3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Kif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jidher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WEZENLA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u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l-kontenut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tal-</w:t>
      </w:r>
      <w:r w:rsidRPr="00DA3743">
        <w:rPr>
          <w:b/>
          <w:bCs/>
          <w:spacing w:val="-2"/>
        </w:rPr>
        <w:t>pakkett</w:t>
      </w:r>
    </w:p>
    <w:p w14:paraId="6CB44212" w14:textId="77777777" w:rsidR="00237360" w:rsidRPr="00DA3743" w:rsidRDefault="00237360" w:rsidP="00237360">
      <w:pPr>
        <w:suppressAutoHyphens/>
      </w:pPr>
      <w:r w:rsidRPr="00DA3743">
        <w:t xml:space="preserve">WEZENLA hija soluzzjoni għall-injezzjonijiet trasparenti sa tkanġi, bla kulur sasafra ċara. Huwa fornut f’pakkett tal-kartun li fih il-pinna mimlija għal-lest tal-ħġieġ ta’ 1 mL b’doża waħda. Kull pinna mimlija għal-lest fiha 45 mg ustekinumab f’0.5 mL </w:t>
      </w:r>
      <w:r w:rsidRPr="00DA3743">
        <w:rPr>
          <w:spacing w:val="-3"/>
        </w:rPr>
        <w:t xml:space="preserve">jew 90 mg </w:t>
      </w:r>
      <w:r w:rsidRPr="00DA3743">
        <w:t>ustekinumab f’1 mL ta’ soluzzjoni għall-injezzjoni.</w:t>
      </w:r>
    </w:p>
    <w:p w14:paraId="5A57A792" w14:textId="77777777" w:rsidR="00237360" w:rsidRPr="00DA3743" w:rsidRDefault="00237360" w:rsidP="00237360">
      <w:pPr>
        <w:suppressAutoHyphens/>
      </w:pPr>
    </w:p>
    <w:p w14:paraId="6FC46FC4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Detentur</w:t>
      </w:r>
      <w:r w:rsidRPr="00DA3743">
        <w:rPr>
          <w:b/>
          <w:bCs/>
          <w:spacing w:val="-12"/>
        </w:rPr>
        <w:t xml:space="preserve"> </w:t>
      </w:r>
      <w:r w:rsidRPr="00DA3743">
        <w:rPr>
          <w:b/>
          <w:bCs/>
        </w:rPr>
        <w:t>tal-Awtorizzazzjoni</w:t>
      </w:r>
      <w:r w:rsidRPr="00DA3743">
        <w:rPr>
          <w:b/>
          <w:bCs/>
          <w:spacing w:val="-11"/>
        </w:rPr>
        <w:t xml:space="preserve"> </w:t>
      </w:r>
      <w:r w:rsidRPr="00DA3743">
        <w:rPr>
          <w:b/>
          <w:bCs/>
        </w:rPr>
        <w:t>għat-Tqegħid</w:t>
      </w:r>
      <w:r w:rsidRPr="00DA3743">
        <w:rPr>
          <w:b/>
          <w:bCs/>
          <w:spacing w:val="-11"/>
        </w:rPr>
        <w:t xml:space="preserve"> </w:t>
      </w:r>
      <w:r w:rsidRPr="00DA3743">
        <w:rPr>
          <w:b/>
          <w:bCs/>
        </w:rPr>
        <w:t>fis-</w:t>
      </w:r>
      <w:r w:rsidRPr="00DA3743">
        <w:rPr>
          <w:b/>
          <w:bCs/>
          <w:spacing w:val="-5"/>
        </w:rPr>
        <w:t>Suq u Manifattur</w:t>
      </w:r>
    </w:p>
    <w:p w14:paraId="5E00A956" w14:textId="77777777" w:rsidR="00237360" w:rsidRPr="00DA3743" w:rsidRDefault="00237360" w:rsidP="00237360">
      <w:pPr>
        <w:keepNext/>
        <w:suppressAutoHyphens/>
      </w:pPr>
      <w:r w:rsidRPr="00DA3743">
        <w:t>Amgen Technology (Ireland) UC,</w:t>
      </w:r>
    </w:p>
    <w:p w14:paraId="5A6D4140" w14:textId="77777777" w:rsidR="00237360" w:rsidRPr="00DA3743" w:rsidRDefault="00237360" w:rsidP="00237360">
      <w:pPr>
        <w:keepNext/>
        <w:suppressAutoHyphens/>
      </w:pPr>
      <w:r w:rsidRPr="00DA3743">
        <w:t>Pottery Road,</w:t>
      </w:r>
    </w:p>
    <w:p w14:paraId="2C6D1B81" w14:textId="77777777" w:rsidR="00237360" w:rsidRPr="00DA3743" w:rsidRDefault="00237360" w:rsidP="00237360">
      <w:pPr>
        <w:keepNext/>
        <w:suppressAutoHyphens/>
      </w:pPr>
      <w:r w:rsidRPr="00DA3743">
        <w:t>Dun Laoghaire,</w:t>
      </w:r>
    </w:p>
    <w:p w14:paraId="70C4E2E0" w14:textId="77777777" w:rsidR="00237360" w:rsidRPr="00DA3743" w:rsidRDefault="00237360" w:rsidP="00237360">
      <w:pPr>
        <w:keepNext/>
        <w:suppressAutoHyphens/>
      </w:pPr>
      <w:r w:rsidRPr="00DA3743">
        <w:t>Co Dublin,</w:t>
      </w:r>
    </w:p>
    <w:p w14:paraId="4C40A25C" w14:textId="77777777" w:rsidR="00237360" w:rsidRPr="00DA3743" w:rsidRDefault="00237360" w:rsidP="00237360">
      <w:pPr>
        <w:keepNext/>
        <w:suppressAutoHyphens/>
      </w:pPr>
      <w:r w:rsidRPr="00DA3743">
        <w:t>L-Irlanda</w:t>
      </w:r>
    </w:p>
    <w:p w14:paraId="66A18E58" w14:textId="77777777" w:rsidR="00237360" w:rsidRPr="00DA3743" w:rsidRDefault="00237360" w:rsidP="00237360">
      <w:pPr>
        <w:suppressAutoHyphens/>
      </w:pPr>
    </w:p>
    <w:p w14:paraId="5EDEA786" w14:textId="77777777" w:rsidR="00237360" w:rsidRPr="00DA3743" w:rsidRDefault="00237360" w:rsidP="0058365E">
      <w:pPr>
        <w:keepNext/>
        <w:keepLines/>
        <w:suppressAutoHyphens/>
        <w:rPr>
          <w:b/>
          <w:bCs/>
        </w:rPr>
      </w:pPr>
      <w:r>
        <w:rPr>
          <w:b/>
          <w:bCs/>
          <w:highlight w:val="lightGray"/>
        </w:rPr>
        <w:lastRenderedPageBreak/>
        <w:t>Detentur tal-Awtorizzazzjoni għat-Tqegħid fis-Suq</w:t>
      </w:r>
    </w:p>
    <w:p w14:paraId="1ECDAC8E" w14:textId="77777777" w:rsidR="00237360" w:rsidRDefault="00237360" w:rsidP="00237360">
      <w:pPr>
        <w:keepNext/>
        <w:keepLines/>
        <w:autoSpaceDE/>
        <w:autoSpaceDN/>
        <w:rPr>
          <w:highlight w:val="lightGray"/>
        </w:rPr>
      </w:pPr>
      <w:r>
        <w:rPr>
          <w:highlight w:val="lightGray"/>
        </w:rPr>
        <w:t>Amgen Technology (Ireland) UC,</w:t>
      </w:r>
    </w:p>
    <w:p w14:paraId="53617423" w14:textId="77777777" w:rsidR="00237360" w:rsidRDefault="00237360" w:rsidP="00237360">
      <w:pPr>
        <w:keepNext/>
        <w:keepLines/>
        <w:autoSpaceDE/>
        <w:autoSpaceDN/>
        <w:rPr>
          <w:highlight w:val="lightGray"/>
        </w:rPr>
      </w:pPr>
      <w:r>
        <w:rPr>
          <w:highlight w:val="lightGray"/>
        </w:rPr>
        <w:t>Pottery Road,</w:t>
      </w:r>
    </w:p>
    <w:p w14:paraId="5CB15787" w14:textId="77777777" w:rsidR="00237360" w:rsidRDefault="00237360" w:rsidP="00237360">
      <w:pPr>
        <w:keepNext/>
        <w:keepLines/>
        <w:autoSpaceDE/>
        <w:autoSpaceDN/>
        <w:rPr>
          <w:highlight w:val="lightGray"/>
        </w:rPr>
      </w:pPr>
      <w:r>
        <w:rPr>
          <w:highlight w:val="lightGray"/>
        </w:rPr>
        <w:t>Dun Laoghaire,</w:t>
      </w:r>
    </w:p>
    <w:p w14:paraId="1A77B6B4" w14:textId="77777777" w:rsidR="00237360" w:rsidRDefault="00237360" w:rsidP="00237360">
      <w:pPr>
        <w:keepNext/>
        <w:keepLines/>
        <w:autoSpaceDE/>
        <w:autoSpaceDN/>
        <w:rPr>
          <w:highlight w:val="lightGray"/>
        </w:rPr>
      </w:pPr>
      <w:r>
        <w:rPr>
          <w:highlight w:val="lightGray"/>
        </w:rPr>
        <w:t>Co Dublin,</w:t>
      </w:r>
    </w:p>
    <w:p w14:paraId="7DA8D700" w14:textId="77777777" w:rsidR="00237360" w:rsidRDefault="00237360" w:rsidP="00237360">
      <w:pPr>
        <w:keepNext/>
        <w:keepLines/>
        <w:autoSpaceDE/>
        <w:autoSpaceDN/>
        <w:rPr>
          <w:highlight w:val="lightGray"/>
        </w:rPr>
      </w:pPr>
      <w:r>
        <w:rPr>
          <w:highlight w:val="lightGray"/>
        </w:rPr>
        <w:t>L-Irlanda</w:t>
      </w:r>
    </w:p>
    <w:p w14:paraId="514D235E" w14:textId="77777777" w:rsidR="00237360" w:rsidRPr="00DA3743" w:rsidRDefault="00237360" w:rsidP="00237360">
      <w:pPr>
        <w:suppressAutoHyphens/>
      </w:pPr>
    </w:p>
    <w:p w14:paraId="1752BD78" w14:textId="77777777" w:rsidR="00237360" w:rsidRPr="00DA3743" w:rsidRDefault="00237360" w:rsidP="00237360">
      <w:pPr>
        <w:keepNext/>
        <w:suppressAutoHyphens/>
        <w:rPr>
          <w:b/>
          <w:bCs/>
        </w:rPr>
      </w:pPr>
      <w:r>
        <w:rPr>
          <w:b/>
          <w:bCs/>
          <w:spacing w:val="-2"/>
          <w:highlight w:val="lightGray"/>
        </w:rPr>
        <w:t>Manifattur</w:t>
      </w:r>
    </w:p>
    <w:p w14:paraId="5C3B62C8" w14:textId="77777777" w:rsidR="00237360" w:rsidRDefault="00237360" w:rsidP="00237360">
      <w:pPr>
        <w:rPr>
          <w:highlight w:val="lightGray"/>
        </w:rPr>
      </w:pPr>
      <w:r>
        <w:rPr>
          <w:highlight w:val="lightGray"/>
        </w:rPr>
        <w:t>Amgen NV</w:t>
      </w:r>
    </w:p>
    <w:p w14:paraId="6D4989B7" w14:textId="77777777" w:rsidR="00237360" w:rsidRDefault="00237360" w:rsidP="00237360">
      <w:pPr>
        <w:rPr>
          <w:highlight w:val="lightGray"/>
        </w:rPr>
      </w:pPr>
      <w:r>
        <w:rPr>
          <w:highlight w:val="lightGray"/>
        </w:rPr>
        <w:t>Telecomlaan 5-7</w:t>
      </w:r>
    </w:p>
    <w:p w14:paraId="3935235F" w14:textId="77777777" w:rsidR="00237360" w:rsidRDefault="00237360" w:rsidP="00237360">
      <w:pPr>
        <w:rPr>
          <w:highlight w:val="lightGray"/>
        </w:rPr>
      </w:pPr>
      <w:r>
        <w:rPr>
          <w:highlight w:val="lightGray"/>
        </w:rPr>
        <w:t>1831 Diegem</w:t>
      </w:r>
    </w:p>
    <w:p w14:paraId="469AD0F2" w14:textId="77777777" w:rsidR="00237360" w:rsidRPr="00DA3743" w:rsidRDefault="00237360" w:rsidP="00237360">
      <w:r>
        <w:rPr>
          <w:highlight w:val="lightGray"/>
        </w:rPr>
        <w:t>Il-Belġju</w:t>
      </w:r>
    </w:p>
    <w:p w14:paraId="3C4EC129" w14:textId="77777777" w:rsidR="00237360" w:rsidRPr="00DA3743" w:rsidRDefault="00237360" w:rsidP="00237360">
      <w:pPr>
        <w:suppressAutoHyphens/>
      </w:pPr>
    </w:p>
    <w:p w14:paraId="3455154A" w14:textId="77777777" w:rsidR="00237360" w:rsidRPr="00DA3743" w:rsidRDefault="00237360" w:rsidP="00237360">
      <w:pPr>
        <w:keepNext/>
        <w:suppressAutoHyphens/>
      </w:pPr>
      <w:r w:rsidRPr="00DA3743">
        <w:t>Għal</w:t>
      </w:r>
      <w:r w:rsidRPr="00DA3743">
        <w:rPr>
          <w:spacing w:val="-3"/>
        </w:rPr>
        <w:t xml:space="preserve"> </w:t>
      </w:r>
      <w:r w:rsidRPr="00DA3743">
        <w:t>kull</w:t>
      </w:r>
      <w:r w:rsidRPr="00DA3743">
        <w:rPr>
          <w:spacing w:val="-3"/>
        </w:rPr>
        <w:t xml:space="preserve"> </w:t>
      </w:r>
      <w:r w:rsidRPr="00DA3743">
        <w:t>tagħrif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il-mediċina,</w:t>
      </w:r>
      <w:r w:rsidRPr="00DA3743">
        <w:rPr>
          <w:spacing w:val="-3"/>
        </w:rPr>
        <w:t xml:space="preserve"> </w:t>
      </w:r>
      <w:r w:rsidRPr="00DA3743">
        <w:t>jekk</w:t>
      </w:r>
      <w:r w:rsidRPr="00DA3743">
        <w:rPr>
          <w:spacing w:val="-3"/>
        </w:rPr>
        <w:t xml:space="preserve"> </w:t>
      </w:r>
      <w:r w:rsidRPr="00DA3743">
        <w:t>jogħġbok</w:t>
      </w:r>
      <w:r w:rsidRPr="00DA3743">
        <w:rPr>
          <w:spacing w:val="-3"/>
        </w:rPr>
        <w:t xml:space="preserve"> </w:t>
      </w:r>
      <w:r w:rsidRPr="00DA3743">
        <w:t>ikkuntattja</w:t>
      </w:r>
      <w:r w:rsidRPr="00DA3743">
        <w:rPr>
          <w:spacing w:val="-3"/>
        </w:rPr>
        <w:t xml:space="preserve"> </w:t>
      </w:r>
      <w:r w:rsidRPr="00DA3743">
        <w:t>lir-rappreżentant</w:t>
      </w:r>
      <w:r w:rsidRPr="00DA3743">
        <w:rPr>
          <w:spacing w:val="-4"/>
        </w:rPr>
        <w:t xml:space="preserve"> </w:t>
      </w:r>
      <w:r w:rsidRPr="00DA3743">
        <w:t>lokali</w:t>
      </w:r>
      <w:r w:rsidRPr="00DA3743">
        <w:rPr>
          <w:spacing w:val="-2"/>
        </w:rPr>
        <w:t xml:space="preserve"> </w:t>
      </w:r>
      <w:r w:rsidRPr="00DA3743">
        <w:t>tad-Detentur tal-Awtorizzazzjoni għat-Tqegħid fis-Suq:</w:t>
      </w:r>
    </w:p>
    <w:p w14:paraId="3F1E9817" w14:textId="77777777" w:rsidR="00237360" w:rsidRPr="00DA3743" w:rsidRDefault="00237360" w:rsidP="00237360"/>
    <w:tbl>
      <w:tblPr>
        <w:tblW w:w="9576" w:type="dxa"/>
        <w:tblInd w:w="-142" w:type="dxa"/>
        <w:tblLayout w:type="fixed"/>
        <w:tblLook w:val="04A0" w:firstRow="1" w:lastRow="0" w:firstColumn="1" w:lastColumn="0" w:noHBand="0" w:noVBand="1"/>
      </w:tblPr>
      <w:tblGrid>
        <w:gridCol w:w="4896"/>
        <w:gridCol w:w="4680"/>
      </w:tblGrid>
      <w:tr w:rsidR="00237360" w:rsidRPr="00DA3743" w14:paraId="4D3F386B" w14:textId="77777777" w:rsidTr="00D7296D">
        <w:trPr>
          <w:cantSplit/>
          <w:trHeight w:val="57"/>
        </w:trPr>
        <w:tc>
          <w:tcPr>
            <w:tcW w:w="4896" w:type="dxa"/>
          </w:tcPr>
          <w:p w14:paraId="13BD8CE4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België/Belgique/Belgien</w:t>
            </w:r>
          </w:p>
          <w:p w14:paraId="69D2B4D5" w14:textId="77777777" w:rsidR="00237360" w:rsidRPr="00DA3743" w:rsidRDefault="00237360" w:rsidP="003B2504">
            <w:r w:rsidRPr="00DA3743">
              <w:t>s.a. Amgen n.v.</w:t>
            </w:r>
          </w:p>
          <w:p w14:paraId="53703D73" w14:textId="77777777" w:rsidR="00237360" w:rsidRPr="00DA3743" w:rsidRDefault="00237360" w:rsidP="003B2504">
            <w:r w:rsidRPr="00DA3743">
              <w:t>Tél/Tel: +32 (0)2 7752711</w:t>
            </w:r>
          </w:p>
          <w:p w14:paraId="13F2381A" w14:textId="77777777" w:rsidR="00237360" w:rsidRPr="00DA3743" w:rsidRDefault="00237360" w:rsidP="003B2504"/>
        </w:tc>
        <w:tc>
          <w:tcPr>
            <w:tcW w:w="4680" w:type="dxa"/>
          </w:tcPr>
          <w:p w14:paraId="4E5EF052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Lietuva</w:t>
            </w:r>
          </w:p>
          <w:p w14:paraId="2B366071" w14:textId="77777777" w:rsidR="00237360" w:rsidRPr="00DA3743" w:rsidRDefault="00237360" w:rsidP="003B2504">
            <w:r w:rsidRPr="00DA3743">
              <w:t>Amgen Switzerland AG Vilniaus filialas</w:t>
            </w:r>
          </w:p>
          <w:p w14:paraId="601EA30B" w14:textId="77777777" w:rsidR="00237360" w:rsidRPr="00DA3743" w:rsidRDefault="00237360" w:rsidP="003B2504">
            <w:r w:rsidRPr="00DA3743">
              <w:t>Tel: +370 5 219 7474</w:t>
            </w:r>
          </w:p>
          <w:p w14:paraId="1261CE97" w14:textId="77777777" w:rsidR="00237360" w:rsidRPr="00DA3743" w:rsidRDefault="00237360" w:rsidP="003B2504"/>
        </w:tc>
      </w:tr>
      <w:tr w:rsidR="00237360" w:rsidRPr="00DA3743" w14:paraId="784DF6C2" w14:textId="77777777" w:rsidTr="00D7296D">
        <w:trPr>
          <w:cantSplit/>
          <w:trHeight w:val="57"/>
        </w:trPr>
        <w:tc>
          <w:tcPr>
            <w:tcW w:w="4896" w:type="dxa"/>
          </w:tcPr>
          <w:p w14:paraId="0D64383E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България</w:t>
            </w:r>
          </w:p>
          <w:p w14:paraId="58CE4E0E" w14:textId="77777777" w:rsidR="00237360" w:rsidRPr="00DA3743" w:rsidRDefault="00237360" w:rsidP="003B2504">
            <w:r w:rsidRPr="00DA3743">
              <w:t>Амджен България ЕООД</w:t>
            </w:r>
          </w:p>
          <w:p w14:paraId="7D955D60" w14:textId="77777777" w:rsidR="00237360" w:rsidRPr="00DA3743" w:rsidRDefault="00237360" w:rsidP="003B2504">
            <w:r w:rsidRPr="00DA3743">
              <w:t>Тел.: +359 (0)2 424 7440</w:t>
            </w:r>
          </w:p>
          <w:p w14:paraId="662C3A76" w14:textId="77777777" w:rsidR="00237360" w:rsidRPr="00DA3743" w:rsidRDefault="00237360" w:rsidP="003B2504"/>
        </w:tc>
        <w:tc>
          <w:tcPr>
            <w:tcW w:w="4680" w:type="dxa"/>
          </w:tcPr>
          <w:p w14:paraId="49CBB42E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Luxembourg/Luxemburg</w:t>
            </w:r>
          </w:p>
          <w:p w14:paraId="26CC3775" w14:textId="77777777" w:rsidR="00237360" w:rsidRPr="00DA3743" w:rsidRDefault="00237360" w:rsidP="003B2504">
            <w:r w:rsidRPr="00DA3743">
              <w:t>s.a. Amgen</w:t>
            </w:r>
          </w:p>
          <w:p w14:paraId="037848D1" w14:textId="77777777" w:rsidR="00237360" w:rsidRPr="00DA3743" w:rsidRDefault="00237360" w:rsidP="003B2504">
            <w:r w:rsidRPr="00DA3743">
              <w:t>Belgique/Belgien</w:t>
            </w:r>
          </w:p>
          <w:p w14:paraId="388E2E14" w14:textId="77777777" w:rsidR="00237360" w:rsidRPr="00DA3743" w:rsidRDefault="00237360" w:rsidP="003B2504">
            <w:r w:rsidRPr="00DA3743">
              <w:t>Tél/Tel: +32 (0)2 7752711</w:t>
            </w:r>
          </w:p>
          <w:p w14:paraId="418A78ED" w14:textId="77777777" w:rsidR="00237360" w:rsidRPr="00DA3743" w:rsidRDefault="00237360" w:rsidP="003B2504">
            <w:pPr>
              <w:rPr>
                <w:bCs/>
              </w:rPr>
            </w:pPr>
          </w:p>
        </w:tc>
      </w:tr>
      <w:tr w:rsidR="00237360" w:rsidRPr="00DA3743" w14:paraId="01076105" w14:textId="77777777" w:rsidTr="00D7296D">
        <w:trPr>
          <w:cantSplit/>
          <w:trHeight w:val="57"/>
        </w:trPr>
        <w:tc>
          <w:tcPr>
            <w:tcW w:w="4896" w:type="dxa"/>
          </w:tcPr>
          <w:p w14:paraId="6200686F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Česká republika</w:t>
            </w:r>
          </w:p>
          <w:p w14:paraId="44B3632F" w14:textId="77777777" w:rsidR="00237360" w:rsidRPr="00DA3743" w:rsidRDefault="00237360" w:rsidP="003B2504">
            <w:r w:rsidRPr="00DA3743">
              <w:t>Amgen s.r.o.</w:t>
            </w:r>
          </w:p>
          <w:p w14:paraId="30F0DB64" w14:textId="77777777" w:rsidR="00237360" w:rsidRPr="00DA3743" w:rsidRDefault="00237360" w:rsidP="003B2504">
            <w:r w:rsidRPr="00DA3743">
              <w:t>Tel: +420 221 773 500</w:t>
            </w:r>
          </w:p>
          <w:p w14:paraId="231D5296" w14:textId="77777777" w:rsidR="00237360" w:rsidRPr="00DA3743" w:rsidRDefault="00237360" w:rsidP="003B2504">
            <w:pPr>
              <w:rPr>
                <w:bCs/>
              </w:rPr>
            </w:pPr>
          </w:p>
        </w:tc>
        <w:tc>
          <w:tcPr>
            <w:tcW w:w="4680" w:type="dxa"/>
          </w:tcPr>
          <w:p w14:paraId="36F6145E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Magyarország</w:t>
            </w:r>
          </w:p>
          <w:p w14:paraId="197825C1" w14:textId="77777777" w:rsidR="00237360" w:rsidRPr="00DA3743" w:rsidRDefault="00237360" w:rsidP="003B2504">
            <w:r w:rsidRPr="00DA3743">
              <w:t>Amgen Kft.</w:t>
            </w:r>
          </w:p>
          <w:p w14:paraId="314D1B28" w14:textId="77777777" w:rsidR="00237360" w:rsidRPr="00DA3743" w:rsidRDefault="00237360" w:rsidP="003B2504">
            <w:r w:rsidRPr="00DA3743">
              <w:t>Tel.: +36 1 35 44 700</w:t>
            </w:r>
          </w:p>
          <w:p w14:paraId="7617904A" w14:textId="77777777" w:rsidR="00237360" w:rsidRPr="00DA3743" w:rsidRDefault="00237360" w:rsidP="003B2504"/>
        </w:tc>
      </w:tr>
      <w:tr w:rsidR="00237360" w:rsidRPr="00DA3743" w14:paraId="05283578" w14:textId="77777777" w:rsidTr="00D7296D">
        <w:trPr>
          <w:cantSplit/>
          <w:trHeight w:val="57"/>
        </w:trPr>
        <w:tc>
          <w:tcPr>
            <w:tcW w:w="4896" w:type="dxa"/>
          </w:tcPr>
          <w:p w14:paraId="1321B34B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Danmark</w:t>
            </w:r>
          </w:p>
          <w:p w14:paraId="0EE7F9C0" w14:textId="77777777" w:rsidR="00237360" w:rsidRPr="00DA3743" w:rsidRDefault="00237360" w:rsidP="003B2504">
            <w:r w:rsidRPr="00DA3743">
              <w:t>Amgen, filial af Amgen AB, Sverige</w:t>
            </w:r>
          </w:p>
          <w:p w14:paraId="7464EDE3" w14:textId="77777777" w:rsidR="00237360" w:rsidRPr="00DA3743" w:rsidRDefault="00237360" w:rsidP="003B2504">
            <w:r w:rsidRPr="00DA3743">
              <w:t>Tlf.: +45 39617500</w:t>
            </w:r>
          </w:p>
          <w:p w14:paraId="5F070953" w14:textId="77777777" w:rsidR="00237360" w:rsidRPr="00DA3743" w:rsidRDefault="00237360" w:rsidP="003B2504">
            <w:pPr>
              <w:pStyle w:val="lbltxt"/>
              <w:rPr>
                <w:szCs w:val="22"/>
                <w:lang w:val="mt-MT"/>
              </w:rPr>
            </w:pPr>
          </w:p>
        </w:tc>
        <w:tc>
          <w:tcPr>
            <w:tcW w:w="4680" w:type="dxa"/>
          </w:tcPr>
          <w:p w14:paraId="2BFD8DF2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Malta</w:t>
            </w:r>
          </w:p>
          <w:p w14:paraId="393B39C2" w14:textId="77777777" w:rsidR="00237360" w:rsidRPr="00DA3743" w:rsidRDefault="00237360" w:rsidP="003B2504">
            <w:r w:rsidRPr="00DA3743">
              <w:t>Amgen S.r.l.</w:t>
            </w:r>
          </w:p>
          <w:p w14:paraId="30238DD6" w14:textId="77777777" w:rsidR="00237360" w:rsidRPr="00DA3743" w:rsidRDefault="00237360" w:rsidP="003B2504">
            <w:r w:rsidRPr="00DA3743">
              <w:t>Italy</w:t>
            </w:r>
          </w:p>
          <w:p w14:paraId="5F0513B9" w14:textId="77777777" w:rsidR="00237360" w:rsidRPr="00DA3743" w:rsidRDefault="00237360" w:rsidP="003B2504">
            <w:r w:rsidRPr="00DA3743">
              <w:t>Tel: +39 02 6241121</w:t>
            </w:r>
          </w:p>
          <w:p w14:paraId="60D276E6" w14:textId="77777777" w:rsidR="00237360" w:rsidRPr="00DA3743" w:rsidRDefault="00237360" w:rsidP="003B2504">
            <w:pPr>
              <w:pStyle w:val="lbltxt"/>
              <w:rPr>
                <w:b/>
                <w:szCs w:val="22"/>
                <w:lang w:val="mt-MT"/>
              </w:rPr>
            </w:pPr>
          </w:p>
        </w:tc>
      </w:tr>
      <w:tr w:rsidR="00237360" w:rsidRPr="00DA3743" w14:paraId="6FADA3CF" w14:textId="77777777" w:rsidTr="00D7296D">
        <w:trPr>
          <w:cantSplit/>
          <w:trHeight w:val="57"/>
        </w:trPr>
        <w:tc>
          <w:tcPr>
            <w:tcW w:w="4896" w:type="dxa"/>
          </w:tcPr>
          <w:p w14:paraId="7297DCE3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Deutschland</w:t>
            </w:r>
          </w:p>
          <w:p w14:paraId="4701D551" w14:textId="77777777" w:rsidR="00237360" w:rsidRPr="00DA3743" w:rsidRDefault="00237360" w:rsidP="003B2504">
            <w:r w:rsidRPr="00DA3743">
              <w:t>Amgen GmbH</w:t>
            </w:r>
          </w:p>
          <w:p w14:paraId="2C617126" w14:textId="77777777" w:rsidR="00237360" w:rsidRPr="00DA3743" w:rsidRDefault="00237360" w:rsidP="003B2504">
            <w:r w:rsidRPr="00DA3743">
              <w:t>Tel: +49 89 1490960</w:t>
            </w:r>
          </w:p>
          <w:p w14:paraId="313E87C9" w14:textId="77777777" w:rsidR="00237360" w:rsidRPr="00DA3743" w:rsidRDefault="00237360" w:rsidP="003B2504">
            <w:pPr>
              <w:pStyle w:val="lbltxt"/>
              <w:rPr>
                <w:b/>
                <w:szCs w:val="22"/>
                <w:lang w:val="mt-MT"/>
              </w:rPr>
            </w:pPr>
          </w:p>
        </w:tc>
        <w:tc>
          <w:tcPr>
            <w:tcW w:w="4680" w:type="dxa"/>
          </w:tcPr>
          <w:p w14:paraId="46EC00B6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Nederland</w:t>
            </w:r>
          </w:p>
          <w:p w14:paraId="66E42606" w14:textId="77777777" w:rsidR="00237360" w:rsidRPr="00DA3743" w:rsidRDefault="00237360" w:rsidP="003B2504">
            <w:r w:rsidRPr="00DA3743">
              <w:t>Amgen B.V.</w:t>
            </w:r>
          </w:p>
          <w:p w14:paraId="5993A133" w14:textId="77777777" w:rsidR="00237360" w:rsidRPr="00DA3743" w:rsidRDefault="00237360" w:rsidP="003B2504">
            <w:r w:rsidRPr="00DA3743">
              <w:t>Tel: +31 (0)76 5732500</w:t>
            </w:r>
          </w:p>
          <w:p w14:paraId="0F9C0662" w14:textId="77777777" w:rsidR="00237360" w:rsidRPr="00DA3743" w:rsidRDefault="00237360" w:rsidP="003B2504">
            <w:pPr>
              <w:pStyle w:val="lbltxt"/>
              <w:rPr>
                <w:szCs w:val="22"/>
                <w:lang w:val="mt-MT"/>
              </w:rPr>
            </w:pPr>
          </w:p>
        </w:tc>
      </w:tr>
      <w:tr w:rsidR="00237360" w:rsidRPr="00DA3743" w14:paraId="0AFEBD5C" w14:textId="77777777" w:rsidTr="00D7296D">
        <w:trPr>
          <w:cantSplit/>
          <w:trHeight w:val="57"/>
        </w:trPr>
        <w:tc>
          <w:tcPr>
            <w:tcW w:w="4896" w:type="dxa"/>
          </w:tcPr>
          <w:p w14:paraId="73721D9A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Eesti</w:t>
            </w:r>
          </w:p>
          <w:p w14:paraId="7BE6A23D" w14:textId="77777777" w:rsidR="00237360" w:rsidRPr="00DA3743" w:rsidRDefault="00237360" w:rsidP="003B2504">
            <w:r w:rsidRPr="00DA3743">
              <w:t>Amgen Switzerland AG Vilniaus filialas</w:t>
            </w:r>
          </w:p>
          <w:p w14:paraId="59EB03C2" w14:textId="77777777" w:rsidR="00237360" w:rsidRPr="00DA3743" w:rsidRDefault="00237360" w:rsidP="003B2504">
            <w:r w:rsidRPr="00DA3743">
              <w:t>Tel: +372 586 09553</w:t>
            </w:r>
          </w:p>
          <w:p w14:paraId="27FBFE39" w14:textId="77777777" w:rsidR="00237360" w:rsidRPr="00DA3743" w:rsidRDefault="00237360" w:rsidP="003B2504">
            <w:pPr>
              <w:rPr>
                <w:b/>
              </w:rPr>
            </w:pPr>
          </w:p>
        </w:tc>
        <w:tc>
          <w:tcPr>
            <w:tcW w:w="4680" w:type="dxa"/>
          </w:tcPr>
          <w:p w14:paraId="095494E5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Norge</w:t>
            </w:r>
          </w:p>
          <w:p w14:paraId="0CE0D3E9" w14:textId="77777777" w:rsidR="00237360" w:rsidRPr="00DA3743" w:rsidRDefault="00237360" w:rsidP="003B2504">
            <w:r w:rsidRPr="00DA3743">
              <w:t>Amgen AB</w:t>
            </w:r>
          </w:p>
          <w:p w14:paraId="282E4665" w14:textId="77777777" w:rsidR="00237360" w:rsidRPr="00DA3743" w:rsidRDefault="00237360" w:rsidP="003B2504">
            <w:r w:rsidRPr="00DA3743">
              <w:t>Tlf: +47 23308000</w:t>
            </w:r>
          </w:p>
          <w:p w14:paraId="124F65BD" w14:textId="77777777" w:rsidR="00237360" w:rsidRPr="00DA3743" w:rsidRDefault="00237360" w:rsidP="003B2504">
            <w:pPr>
              <w:pStyle w:val="lbltxt"/>
              <w:rPr>
                <w:szCs w:val="22"/>
                <w:lang w:val="mt-MT"/>
              </w:rPr>
            </w:pPr>
          </w:p>
        </w:tc>
      </w:tr>
      <w:tr w:rsidR="00237360" w:rsidRPr="00DA3743" w14:paraId="5ED18E51" w14:textId="77777777" w:rsidTr="00D7296D">
        <w:trPr>
          <w:cantSplit/>
          <w:trHeight w:val="57"/>
        </w:trPr>
        <w:tc>
          <w:tcPr>
            <w:tcW w:w="4896" w:type="dxa"/>
          </w:tcPr>
          <w:p w14:paraId="69B320A7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Ελλάδα</w:t>
            </w:r>
          </w:p>
          <w:p w14:paraId="17F88348" w14:textId="77777777" w:rsidR="00237360" w:rsidRPr="00DA3743" w:rsidRDefault="00237360" w:rsidP="003B2504">
            <w:r w:rsidRPr="00DA3743">
              <w:t>Amgen Ελλάς Φαρμακευτικά Ε.Π.Ε.</w:t>
            </w:r>
          </w:p>
          <w:p w14:paraId="33D1281D" w14:textId="77777777" w:rsidR="00237360" w:rsidRPr="00DA3743" w:rsidRDefault="00237360" w:rsidP="003B2504">
            <w:r w:rsidRPr="00DA3743">
              <w:t>Τηλ: +30 210 3447000</w:t>
            </w:r>
          </w:p>
          <w:p w14:paraId="79FCBAE5" w14:textId="77777777" w:rsidR="00237360" w:rsidRPr="00DA3743" w:rsidRDefault="00237360" w:rsidP="003B2504">
            <w:pPr>
              <w:pStyle w:val="lbltxt"/>
              <w:rPr>
                <w:szCs w:val="22"/>
                <w:lang w:val="mt-MT"/>
              </w:rPr>
            </w:pPr>
          </w:p>
        </w:tc>
        <w:tc>
          <w:tcPr>
            <w:tcW w:w="4680" w:type="dxa"/>
          </w:tcPr>
          <w:p w14:paraId="6F9AE5A4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Österreich</w:t>
            </w:r>
          </w:p>
          <w:p w14:paraId="2468A78F" w14:textId="77777777" w:rsidR="00237360" w:rsidRPr="00DA3743" w:rsidRDefault="00237360" w:rsidP="003B2504">
            <w:r w:rsidRPr="00DA3743">
              <w:t>Amgen GmbH</w:t>
            </w:r>
          </w:p>
          <w:p w14:paraId="5DF0F0D7" w14:textId="77777777" w:rsidR="00237360" w:rsidRPr="00DA3743" w:rsidRDefault="00237360" w:rsidP="003B2504">
            <w:r w:rsidRPr="00DA3743">
              <w:t>Tel: +43 (0)1 50 217</w:t>
            </w:r>
          </w:p>
          <w:p w14:paraId="7F54446A" w14:textId="77777777" w:rsidR="00237360" w:rsidRPr="00DA3743" w:rsidRDefault="00237360" w:rsidP="003B2504">
            <w:pPr>
              <w:pStyle w:val="lbltxt"/>
              <w:rPr>
                <w:b/>
                <w:szCs w:val="22"/>
                <w:lang w:val="mt-MT"/>
              </w:rPr>
            </w:pPr>
          </w:p>
        </w:tc>
      </w:tr>
      <w:tr w:rsidR="00237360" w:rsidRPr="00DA3743" w14:paraId="5C794C0A" w14:textId="77777777" w:rsidTr="00D7296D">
        <w:trPr>
          <w:cantSplit/>
          <w:trHeight w:val="57"/>
        </w:trPr>
        <w:tc>
          <w:tcPr>
            <w:tcW w:w="4896" w:type="dxa"/>
          </w:tcPr>
          <w:p w14:paraId="284DA45A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España</w:t>
            </w:r>
          </w:p>
          <w:p w14:paraId="45A6CBE3" w14:textId="77777777" w:rsidR="00237360" w:rsidRPr="00DA3743" w:rsidRDefault="00237360" w:rsidP="003B2504">
            <w:r w:rsidRPr="00DA3743">
              <w:t>Amgen S.A.</w:t>
            </w:r>
          </w:p>
          <w:p w14:paraId="2AE8B056" w14:textId="77777777" w:rsidR="00237360" w:rsidRPr="00DA3743" w:rsidRDefault="00237360" w:rsidP="003B2504">
            <w:r w:rsidRPr="00DA3743">
              <w:t>Tel: +34 93 600 18 60</w:t>
            </w:r>
          </w:p>
          <w:p w14:paraId="3BC1AA29" w14:textId="77777777" w:rsidR="00237360" w:rsidRPr="00DA3743" w:rsidRDefault="00237360" w:rsidP="003B2504">
            <w:pPr>
              <w:pStyle w:val="lbltxt"/>
              <w:rPr>
                <w:bCs/>
                <w:szCs w:val="22"/>
                <w:lang w:val="mt-MT"/>
              </w:rPr>
            </w:pPr>
          </w:p>
        </w:tc>
        <w:tc>
          <w:tcPr>
            <w:tcW w:w="4680" w:type="dxa"/>
          </w:tcPr>
          <w:p w14:paraId="0FA9B559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Polska</w:t>
            </w:r>
          </w:p>
          <w:p w14:paraId="7C9ED19F" w14:textId="77777777" w:rsidR="00237360" w:rsidRPr="00DA3743" w:rsidRDefault="00237360" w:rsidP="003B2504">
            <w:r w:rsidRPr="00DA3743">
              <w:t>Amgen Biotechnologia Sp. z o.o.</w:t>
            </w:r>
          </w:p>
          <w:p w14:paraId="73DCCD19" w14:textId="77777777" w:rsidR="00237360" w:rsidRPr="00DA3743" w:rsidRDefault="00237360" w:rsidP="003B2504">
            <w:r w:rsidRPr="00DA3743">
              <w:t>Tel.: +48 22 581 3000</w:t>
            </w:r>
          </w:p>
          <w:p w14:paraId="78B54086" w14:textId="77777777" w:rsidR="00237360" w:rsidRPr="00DA3743" w:rsidRDefault="00237360" w:rsidP="003B2504"/>
        </w:tc>
      </w:tr>
      <w:tr w:rsidR="00237360" w:rsidRPr="00DA3743" w14:paraId="5A6BDFA2" w14:textId="77777777" w:rsidTr="00D7296D">
        <w:trPr>
          <w:cantSplit/>
          <w:trHeight w:val="57"/>
        </w:trPr>
        <w:tc>
          <w:tcPr>
            <w:tcW w:w="4896" w:type="dxa"/>
          </w:tcPr>
          <w:p w14:paraId="3467031C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France</w:t>
            </w:r>
          </w:p>
          <w:p w14:paraId="6EEF1D17" w14:textId="77777777" w:rsidR="00237360" w:rsidRPr="00DA3743" w:rsidRDefault="00237360" w:rsidP="003B2504">
            <w:r w:rsidRPr="00DA3743">
              <w:t>Amgen S.A.S.</w:t>
            </w:r>
          </w:p>
          <w:p w14:paraId="663BE5FA" w14:textId="77777777" w:rsidR="00237360" w:rsidRPr="00DA3743" w:rsidRDefault="00237360" w:rsidP="003B2504">
            <w:r w:rsidRPr="00DA3743">
              <w:t>Tél: +33 (0)9 69 363 363</w:t>
            </w:r>
          </w:p>
          <w:p w14:paraId="22F293F2" w14:textId="77777777" w:rsidR="00237360" w:rsidRPr="00DA3743" w:rsidRDefault="00237360" w:rsidP="003B2504">
            <w:pPr>
              <w:rPr>
                <w:b/>
              </w:rPr>
            </w:pPr>
          </w:p>
        </w:tc>
        <w:tc>
          <w:tcPr>
            <w:tcW w:w="4680" w:type="dxa"/>
          </w:tcPr>
          <w:p w14:paraId="4F226283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Portugal</w:t>
            </w:r>
          </w:p>
          <w:p w14:paraId="752A0CE2" w14:textId="77777777" w:rsidR="00237360" w:rsidRPr="00DA3743" w:rsidRDefault="00237360" w:rsidP="003B2504">
            <w:r w:rsidRPr="00DA3743">
              <w:t>Amgen Biofarmacêutica, Lda.</w:t>
            </w:r>
          </w:p>
          <w:p w14:paraId="693D3D60" w14:textId="77777777" w:rsidR="00237360" w:rsidRPr="00DA3743" w:rsidRDefault="00237360" w:rsidP="003B2504">
            <w:r w:rsidRPr="00DA3743">
              <w:t>Tel: +351 21 4220606</w:t>
            </w:r>
          </w:p>
          <w:p w14:paraId="6D686EB4" w14:textId="77777777" w:rsidR="00237360" w:rsidRPr="00DA3743" w:rsidRDefault="00237360" w:rsidP="003B2504">
            <w:pPr>
              <w:pStyle w:val="lbltxt"/>
              <w:rPr>
                <w:szCs w:val="22"/>
                <w:lang w:val="mt-MT"/>
              </w:rPr>
            </w:pPr>
          </w:p>
        </w:tc>
      </w:tr>
      <w:tr w:rsidR="00237360" w:rsidRPr="00DA3743" w14:paraId="484B6955" w14:textId="77777777" w:rsidTr="00D7296D">
        <w:trPr>
          <w:cantSplit/>
          <w:trHeight w:val="57"/>
        </w:trPr>
        <w:tc>
          <w:tcPr>
            <w:tcW w:w="4896" w:type="dxa"/>
          </w:tcPr>
          <w:p w14:paraId="776F2795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lastRenderedPageBreak/>
              <w:t>Hrvatska</w:t>
            </w:r>
          </w:p>
          <w:p w14:paraId="7E4E883F" w14:textId="77777777" w:rsidR="00237360" w:rsidRPr="00DA3743" w:rsidRDefault="00237360" w:rsidP="003B2504">
            <w:r w:rsidRPr="00DA3743">
              <w:t>Amgen d.o.o.</w:t>
            </w:r>
          </w:p>
          <w:p w14:paraId="25CDC250" w14:textId="77777777" w:rsidR="00237360" w:rsidRPr="00DA3743" w:rsidRDefault="00237360" w:rsidP="003B2504">
            <w:r w:rsidRPr="00DA3743">
              <w:t>Tel: +385 (0)1 562 57 20</w:t>
            </w:r>
          </w:p>
          <w:p w14:paraId="61A4406A" w14:textId="77777777" w:rsidR="00237360" w:rsidRPr="00DA3743" w:rsidRDefault="00237360" w:rsidP="003B2504"/>
        </w:tc>
        <w:tc>
          <w:tcPr>
            <w:tcW w:w="4680" w:type="dxa"/>
          </w:tcPr>
          <w:p w14:paraId="75481C0A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România</w:t>
            </w:r>
          </w:p>
          <w:p w14:paraId="6A689D4C" w14:textId="77777777" w:rsidR="00237360" w:rsidRPr="00DA3743" w:rsidRDefault="00237360" w:rsidP="003B2504">
            <w:r w:rsidRPr="00DA3743">
              <w:t>Amgen România SRL</w:t>
            </w:r>
          </w:p>
          <w:p w14:paraId="4A675B94" w14:textId="77777777" w:rsidR="00237360" w:rsidRPr="00DA3743" w:rsidRDefault="00237360" w:rsidP="003B2504">
            <w:r w:rsidRPr="00DA3743">
              <w:t>Tel: +4021 527 3000</w:t>
            </w:r>
          </w:p>
          <w:p w14:paraId="7A3116FA" w14:textId="77777777" w:rsidR="00237360" w:rsidRPr="00DA3743" w:rsidRDefault="00237360" w:rsidP="003B2504">
            <w:pPr>
              <w:pStyle w:val="lbltxt"/>
              <w:rPr>
                <w:szCs w:val="22"/>
                <w:lang w:val="mt-MT"/>
              </w:rPr>
            </w:pPr>
          </w:p>
        </w:tc>
      </w:tr>
      <w:tr w:rsidR="00237360" w:rsidRPr="00DA3743" w14:paraId="28A0543E" w14:textId="77777777" w:rsidTr="00D7296D">
        <w:trPr>
          <w:cantSplit/>
          <w:trHeight w:val="57"/>
        </w:trPr>
        <w:tc>
          <w:tcPr>
            <w:tcW w:w="4896" w:type="dxa"/>
          </w:tcPr>
          <w:p w14:paraId="1014CD1B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Ireland</w:t>
            </w:r>
          </w:p>
          <w:p w14:paraId="090D3584" w14:textId="77777777" w:rsidR="00237360" w:rsidRPr="00DA3743" w:rsidRDefault="00237360" w:rsidP="003B2504">
            <w:r w:rsidRPr="00DA3743">
              <w:t>Amgen Ireland Limited</w:t>
            </w:r>
          </w:p>
          <w:p w14:paraId="5ACABEFA" w14:textId="77777777" w:rsidR="00237360" w:rsidRPr="00DA3743" w:rsidRDefault="00237360" w:rsidP="003B2504">
            <w:r w:rsidRPr="00DA3743">
              <w:t>Tel: +353 1 8527400</w:t>
            </w:r>
          </w:p>
          <w:p w14:paraId="2F0D553D" w14:textId="77777777" w:rsidR="00237360" w:rsidRPr="00DA3743" w:rsidRDefault="00237360" w:rsidP="003B2504"/>
        </w:tc>
        <w:tc>
          <w:tcPr>
            <w:tcW w:w="4680" w:type="dxa"/>
          </w:tcPr>
          <w:p w14:paraId="2D8BC586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Slovenija</w:t>
            </w:r>
          </w:p>
          <w:p w14:paraId="662580A4" w14:textId="77777777" w:rsidR="00237360" w:rsidRPr="00DA3743" w:rsidRDefault="00237360" w:rsidP="003B2504">
            <w:r w:rsidRPr="00DA3743">
              <w:t>AMGEN zdravila d.o.o.</w:t>
            </w:r>
          </w:p>
          <w:p w14:paraId="47C5010C" w14:textId="77777777" w:rsidR="00237360" w:rsidRPr="00DA3743" w:rsidRDefault="00237360" w:rsidP="003B2504">
            <w:r w:rsidRPr="00DA3743">
              <w:t>Tel: +386 (0)1 585 1767</w:t>
            </w:r>
          </w:p>
          <w:p w14:paraId="6BC611A8" w14:textId="77777777" w:rsidR="00237360" w:rsidRPr="00DA3743" w:rsidRDefault="00237360" w:rsidP="003B2504"/>
        </w:tc>
      </w:tr>
      <w:tr w:rsidR="00237360" w:rsidRPr="00DA3743" w14:paraId="0741E3B0" w14:textId="77777777" w:rsidTr="00D7296D">
        <w:trPr>
          <w:cantSplit/>
          <w:trHeight w:val="57"/>
        </w:trPr>
        <w:tc>
          <w:tcPr>
            <w:tcW w:w="4896" w:type="dxa"/>
          </w:tcPr>
          <w:p w14:paraId="29CC8BE4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Ísland</w:t>
            </w:r>
          </w:p>
          <w:p w14:paraId="271F7A9A" w14:textId="23827443" w:rsidR="00237360" w:rsidRPr="00DA3743" w:rsidRDefault="00237360" w:rsidP="003B2504">
            <w:r w:rsidRPr="00DA3743">
              <w:t>Vistor</w:t>
            </w:r>
          </w:p>
          <w:p w14:paraId="7DAF3870" w14:textId="77777777" w:rsidR="00237360" w:rsidRPr="00DA3743" w:rsidRDefault="00237360" w:rsidP="003B2504">
            <w:r w:rsidRPr="00DA3743">
              <w:t>Sími: +354 535 7000</w:t>
            </w:r>
          </w:p>
          <w:p w14:paraId="4615205E" w14:textId="77777777" w:rsidR="00237360" w:rsidRPr="00DA3743" w:rsidRDefault="00237360" w:rsidP="003B2504">
            <w:pPr>
              <w:pStyle w:val="lbltxt"/>
              <w:rPr>
                <w:b/>
                <w:bCs/>
                <w:szCs w:val="22"/>
                <w:lang w:val="mt-MT"/>
              </w:rPr>
            </w:pPr>
          </w:p>
        </w:tc>
        <w:tc>
          <w:tcPr>
            <w:tcW w:w="4680" w:type="dxa"/>
          </w:tcPr>
          <w:p w14:paraId="33877D68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Slovenská republika</w:t>
            </w:r>
          </w:p>
          <w:p w14:paraId="6FE2CEA7" w14:textId="77777777" w:rsidR="00237360" w:rsidRPr="00DA3743" w:rsidRDefault="00237360" w:rsidP="003B2504">
            <w:r w:rsidRPr="00DA3743">
              <w:t>Amgen Slovakia s.r.o.</w:t>
            </w:r>
          </w:p>
          <w:p w14:paraId="6B1ECEA2" w14:textId="77777777" w:rsidR="00237360" w:rsidRPr="00DA3743" w:rsidRDefault="00237360" w:rsidP="003B2504">
            <w:r w:rsidRPr="00DA3743">
              <w:t>Tel: +421 2 321 114 49</w:t>
            </w:r>
          </w:p>
          <w:p w14:paraId="17EA0155" w14:textId="77777777" w:rsidR="00237360" w:rsidRPr="00DA3743" w:rsidRDefault="00237360" w:rsidP="003B2504">
            <w:pPr>
              <w:pStyle w:val="lbltxt"/>
              <w:rPr>
                <w:szCs w:val="22"/>
                <w:lang w:val="mt-MT"/>
              </w:rPr>
            </w:pPr>
          </w:p>
        </w:tc>
      </w:tr>
      <w:tr w:rsidR="00237360" w:rsidRPr="00DA3743" w14:paraId="33FF2D98" w14:textId="77777777" w:rsidTr="00D7296D">
        <w:trPr>
          <w:cantSplit/>
          <w:trHeight w:val="57"/>
        </w:trPr>
        <w:tc>
          <w:tcPr>
            <w:tcW w:w="4896" w:type="dxa"/>
          </w:tcPr>
          <w:p w14:paraId="05C88732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Italia</w:t>
            </w:r>
          </w:p>
          <w:p w14:paraId="78F73BBD" w14:textId="77777777" w:rsidR="00237360" w:rsidRPr="00DA3743" w:rsidRDefault="00237360" w:rsidP="003B2504">
            <w:r w:rsidRPr="00DA3743">
              <w:t>Amgen S.r.l.</w:t>
            </w:r>
          </w:p>
          <w:p w14:paraId="3FBBB2CD" w14:textId="77777777" w:rsidR="00237360" w:rsidRPr="00DA3743" w:rsidRDefault="00237360" w:rsidP="003B2504">
            <w:r w:rsidRPr="00DA3743">
              <w:t>Tel: +39 02 6241121</w:t>
            </w:r>
          </w:p>
          <w:p w14:paraId="1EC7471B" w14:textId="77777777" w:rsidR="00237360" w:rsidRPr="00DA3743" w:rsidRDefault="00237360" w:rsidP="003B2504"/>
        </w:tc>
        <w:tc>
          <w:tcPr>
            <w:tcW w:w="4680" w:type="dxa"/>
          </w:tcPr>
          <w:p w14:paraId="5DFF881C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Suomi/Finland</w:t>
            </w:r>
          </w:p>
          <w:p w14:paraId="2F1587F1" w14:textId="77777777" w:rsidR="00237360" w:rsidRPr="00DA3743" w:rsidRDefault="00237360" w:rsidP="003B2504">
            <w:r w:rsidRPr="00DA3743">
              <w:t>Amgen AB, sivuliike Suomessa/Amgen AB, filial i Finland</w:t>
            </w:r>
          </w:p>
          <w:p w14:paraId="680D065C" w14:textId="77777777" w:rsidR="00237360" w:rsidRPr="00DA3743" w:rsidRDefault="00237360" w:rsidP="003B2504">
            <w:r w:rsidRPr="00DA3743">
              <w:t>Puh/Tel: +358 (0)9 54900500</w:t>
            </w:r>
          </w:p>
          <w:p w14:paraId="56B9E125" w14:textId="77777777" w:rsidR="00237360" w:rsidRPr="00DA3743" w:rsidRDefault="00237360" w:rsidP="003B2504">
            <w:pPr>
              <w:pStyle w:val="lbltxt"/>
              <w:rPr>
                <w:b/>
                <w:szCs w:val="22"/>
                <w:lang w:val="mt-MT"/>
              </w:rPr>
            </w:pPr>
          </w:p>
        </w:tc>
      </w:tr>
      <w:tr w:rsidR="00237360" w:rsidRPr="00DA3743" w14:paraId="6BCA6D9E" w14:textId="77777777" w:rsidTr="00D7296D">
        <w:trPr>
          <w:cantSplit/>
          <w:trHeight w:val="57"/>
        </w:trPr>
        <w:tc>
          <w:tcPr>
            <w:tcW w:w="4896" w:type="dxa"/>
          </w:tcPr>
          <w:p w14:paraId="5F85024C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Kύπρος</w:t>
            </w:r>
          </w:p>
          <w:p w14:paraId="0CB614E6" w14:textId="77777777" w:rsidR="00237360" w:rsidRPr="00DA3743" w:rsidRDefault="00237360" w:rsidP="003B2504">
            <w:r w:rsidRPr="00DA3743">
              <w:t>C.A. Papaellinas Ltd</w:t>
            </w:r>
          </w:p>
          <w:p w14:paraId="404C75A0" w14:textId="77777777" w:rsidR="00237360" w:rsidRPr="00DA3743" w:rsidRDefault="00237360" w:rsidP="003B2504">
            <w:r w:rsidRPr="00DA3743">
              <w:t>Τηλ: +357 22741 741</w:t>
            </w:r>
          </w:p>
          <w:p w14:paraId="50494C32" w14:textId="77777777" w:rsidR="00237360" w:rsidRPr="00DA3743" w:rsidRDefault="00237360" w:rsidP="003B2504"/>
        </w:tc>
        <w:tc>
          <w:tcPr>
            <w:tcW w:w="4680" w:type="dxa"/>
          </w:tcPr>
          <w:p w14:paraId="26FD0889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Sverige</w:t>
            </w:r>
          </w:p>
          <w:p w14:paraId="543D3899" w14:textId="77777777" w:rsidR="00237360" w:rsidRPr="00DA3743" w:rsidRDefault="00237360" w:rsidP="003B2504">
            <w:r w:rsidRPr="00DA3743">
              <w:t>Amgen AB</w:t>
            </w:r>
          </w:p>
          <w:p w14:paraId="4BB134B3" w14:textId="77777777" w:rsidR="00237360" w:rsidRPr="00DA3743" w:rsidRDefault="00237360" w:rsidP="003B2504">
            <w:r w:rsidRPr="00DA3743">
              <w:t>Tel: +46 (0)8 6951100</w:t>
            </w:r>
          </w:p>
          <w:p w14:paraId="683F9F2D" w14:textId="77777777" w:rsidR="00237360" w:rsidRPr="00DA3743" w:rsidRDefault="00237360" w:rsidP="003B2504">
            <w:pPr>
              <w:pStyle w:val="lbltxt"/>
              <w:rPr>
                <w:bCs/>
                <w:szCs w:val="22"/>
                <w:lang w:val="mt-MT"/>
              </w:rPr>
            </w:pPr>
          </w:p>
        </w:tc>
      </w:tr>
      <w:tr w:rsidR="00237360" w:rsidRPr="00DA3743" w14:paraId="028D95EF" w14:textId="77777777" w:rsidTr="00D7296D">
        <w:trPr>
          <w:cantSplit/>
          <w:trHeight w:val="57"/>
        </w:trPr>
        <w:tc>
          <w:tcPr>
            <w:tcW w:w="4896" w:type="dxa"/>
          </w:tcPr>
          <w:p w14:paraId="4FDC324B" w14:textId="77777777" w:rsidR="00237360" w:rsidRPr="00DA3743" w:rsidRDefault="00237360" w:rsidP="003B2504">
            <w:pPr>
              <w:rPr>
                <w:b/>
                <w:bCs/>
              </w:rPr>
            </w:pPr>
            <w:r w:rsidRPr="00DA3743">
              <w:rPr>
                <w:b/>
                <w:bCs/>
              </w:rPr>
              <w:t>Latvija</w:t>
            </w:r>
          </w:p>
          <w:p w14:paraId="4D8256AA" w14:textId="77777777" w:rsidR="00237360" w:rsidRPr="00DA3743" w:rsidRDefault="00237360" w:rsidP="003B2504">
            <w:r w:rsidRPr="00DA3743">
              <w:t>Amgen Switzerland AG Rīgas filiāle</w:t>
            </w:r>
          </w:p>
          <w:p w14:paraId="1C43956C" w14:textId="77777777" w:rsidR="00237360" w:rsidRPr="00DA3743" w:rsidRDefault="00237360" w:rsidP="003B2504">
            <w:r w:rsidRPr="00DA3743">
              <w:t>Tel: +371 257 25888</w:t>
            </w:r>
          </w:p>
          <w:p w14:paraId="67C805A8" w14:textId="77777777" w:rsidR="00237360" w:rsidRPr="00DA3743" w:rsidRDefault="00237360" w:rsidP="003B2504">
            <w:pPr>
              <w:rPr>
                <w:b/>
              </w:rPr>
            </w:pPr>
          </w:p>
        </w:tc>
        <w:tc>
          <w:tcPr>
            <w:tcW w:w="4680" w:type="dxa"/>
          </w:tcPr>
          <w:p w14:paraId="7F8DEB6C" w14:textId="77777777" w:rsidR="00237360" w:rsidRPr="00DA3743" w:rsidRDefault="00237360" w:rsidP="003B2504">
            <w:pPr>
              <w:rPr>
                <w:bCs/>
              </w:rPr>
            </w:pPr>
          </w:p>
        </w:tc>
      </w:tr>
    </w:tbl>
    <w:p w14:paraId="0CBDA381" w14:textId="77777777" w:rsidR="00237360" w:rsidRPr="00DA3743" w:rsidRDefault="00237360" w:rsidP="00237360">
      <w:pPr>
        <w:suppressAutoHyphens/>
      </w:pPr>
    </w:p>
    <w:p w14:paraId="62364FC0" w14:textId="77777777" w:rsidR="00237360" w:rsidRPr="00DA3743" w:rsidRDefault="00237360" w:rsidP="00237360">
      <w:pPr>
        <w:keepNext/>
        <w:suppressAutoHyphens/>
        <w:rPr>
          <w:b/>
          <w:bCs/>
        </w:rPr>
      </w:pPr>
      <w:r w:rsidRPr="00DA3743">
        <w:rPr>
          <w:b/>
          <w:bCs/>
        </w:rPr>
        <w:t>Dan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il-fuljett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kien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</w:rPr>
        <w:t>rivedut</w:t>
      </w:r>
      <w:r w:rsidRPr="00DA3743">
        <w:rPr>
          <w:b/>
          <w:bCs/>
          <w:spacing w:val="-5"/>
        </w:rPr>
        <w:t xml:space="preserve"> </w:t>
      </w:r>
      <w:r w:rsidRPr="00DA3743">
        <w:rPr>
          <w:b/>
          <w:bCs/>
        </w:rPr>
        <w:t>l-aħħar</w:t>
      </w:r>
      <w:r w:rsidRPr="00DA3743">
        <w:rPr>
          <w:b/>
          <w:bCs/>
          <w:spacing w:val="-6"/>
        </w:rPr>
        <w:t xml:space="preserve"> </w:t>
      </w:r>
      <w:r w:rsidRPr="00DA3743">
        <w:rPr>
          <w:b/>
          <w:bCs/>
          <w:spacing w:val="-5"/>
        </w:rPr>
        <w:t>f’</w:t>
      </w:r>
    </w:p>
    <w:p w14:paraId="589E58F3" w14:textId="77777777" w:rsidR="00237360" w:rsidRPr="00DA3743" w:rsidRDefault="00237360" w:rsidP="00237360">
      <w:pPr>
        <w:keepNext/>
        <w:suppressAutoHyphens/>
        <w:rPr>
          <w:bCs/>
        </w:rPr>
      </w:pPr>
    </w:p>
    <w:p w14:paraId="4DC73586" w14:textId="77777777" w:rsidR="00237360" w:rsidRPr="00DA3743" w:rsidRDefault="00237360" w:rsidP="00237360">
      <w:pPr>
        <w:suppressAutoHyphens/>
        <w:rPr>
          <w:b/>
          <w:bCs/>
        </w:rPr>
      </w:pPr>
      <w:r w:rsidRPr="00DA3743">
        <w:rPr>
          <w:b/>
          <w:bCs/>
        </w:rPr>
        <w:t>Sorsi oħra ta’ informazzjoni</w:t>
      </w:r>
    </w:p>
    <w:p w14:paraId="6E5D27F3" w14:textId="77777777" w:rsidR="00237360" w:rsidRPr="00DA3743" w:rsidRDefault="00237360" w:rsidP="00237360">
      <w:pPr>
        <w:suppressAutoHyphens/>
      </w:pPr>
    </w:p>
    <w:p w14:paraId="06D2800E" w14:textId="77777777" w:rsidR="00237360" w:rsidRPr="00DA3743" w:rsidRDefault="00237360" w:rsidP="00237360">
      <w:pPr>
        <w:suppressAutoHyphens/>
      </w:pPr>
      <w:r w:rsidRPr="00DA3743">
        <w:t>Informazzjoni</w:t>
      </w:r>
      <w:r w:rsidRPr="00DA3743">
        <w:rPr>
          <w:spacing w:val="-3"/>
        </w:rPr>
        <w:t xml:space="preserve"> </w:t>
      </w:r>
      <w:r w:rsidRPr="00DA3743">
        <w:t>dettaljata</w:t>
      </w:r>
      <w:r w:rsidRPr="00DA3743">
        <w:rPr>
          <w:spacing w:val="-3"/>
        </w:rPr>
        <w:t xml:space="preserve"> </w:t>
      </w:r>
      <w:r w:rsidRPr="00DA3743">
        <w:t>dwar</w:t>
      </w:r>
      <w:r w:rsidRPr="00DA3743">
        <w:rPr>
          <w:spacing w:val="-3"/>
        </w:rPr>
        <w:t xml:space="preserve"> </w:t>
      </w:r>
      <w:r w:rsidRPr="00DA3743">
        <w:t>din</w:t>
      </w:r>
      <w:r w:rsidRPr="00DA3743">
        <w:rPr>
          <w:spacing w:val="-3"/>
        </w:rPr>
        <w:t xml:space="preserve"> </w:t>
      </w:r>
      <w:r w:rsidRPr="00DA3743">
        <w:t>il-mediċina</w:t>
      </w:r>
      <w:r w:rsidRPr="00DA3743">
        <w:rPr>
          <w:spacing w:val="-3"/>
        </w:rPr>
        <w:t xml:space="preserve"> </w:t>
      </w:r>
      <w:r w:rsidRPr="00DA3743">
        <w:t>tinsab</w:t>
      </w:r>
      <w:r w:rsidRPr="00DA3743">
        <w:rPr>
          <w:spacing w:val="-3"/>
        </w:rPr>
        <w:t xml:space="preserve"> </w:t>
      </w:r>
      <w:r w:rsidRPr="00DA3743">
        <w:t>fuq</w:t>
      </w:r>
      <w:r w:rsidRPr="00DA3743">
        <w:rPr>
          <w:spacing w:val="-3"/>
        </w:rPr>
        <w:t xml:space="preserve"> </w:t>
      </w:r>
      <w:r w:rsidRPr="00DA3743">
        <w:t>is-sit</w:t>
      </w:r>
      <w:r w:rsidRPr="00DA3743">
        <w:rPr>
          <w:spacing w:val="-2"/>
        </w:rPr>
        <w:t xml:space="preserve"> </w:t>
      </w:r>
      <w:r w:rsidRPr="00DA3743">
        <w:t>elettroniku</w:t>
      </w:r>
      <w:r w:rsidRPr="00DA3743">
        <w:rPr>
          <w:spacing w:val="-2"/>
        </w:rPr>
        <w:t xml:space="preserve"> </w:t>
      </w:r>
      <w:r w:rsidRPr="00DA3743">
        <w:t>tal-Aġenzija</w:t>
      </w:r>
      <w:r w:rsidRPr="00DA3743">
        <w:rPr>
          <w:spacing w:val="-2"/>
        </w:rPr>
        <w:t xml:space="preserve"> </w:t>
      </w:r>
      <w:r w:rsidRPr="00DA3743">
        <w:t>Ewropea</w:t>
      </w:r>
      <w:r w:rsidRPr="00DA3743">
        <w:rPr>
          <w:spacing w:val="-3"/>
        </w:rPr>
        <w:t xml:space="preserve"> </w:t>
      </w:r>
      <w:r w:rsidRPr="00DA3743">
        <w:t>għall</w:t>
      </w:r>
      <w:r w:rsidRPr="00DA3743">
        <w:noBreakHyphen/>
        <w:t xml:space="preserve">Mediċini </w:t>
      </w:r>
      <w:hyperlink r:id="rId56">
        <w:hyperlink r:id="rId57" w:history="1">
          <w:r w:rsidRPr="00DA3743">
            <w:rPr>
              <w:rStyle w:val="Hyperlink"/>
            </w:rPr>
            <w:t>https://www.ema.europa.eu</w:t>
          </w:r>
        </w:hyperlink>
        <w:r w:rsidRPr="00DA3743">
          <w:t>.</w:t>
        </w:r>
      </w:hyperlink>
    </w:p>
    <w:p w14:paraId="5B1BFE58" w14:textId="77777777" w:rsidR="004C7D71" w:rsidRDefault="004C7D71" w:rsidP="00490D41">
      <w:pPr>
        <w:suppressAutoHyphens/>
      </w:pPr>
    </w:p>
    <w:p w14:paraId="05FD5068" w14:textId="77777777" w:rsidR="004C7D71" w:rsidRDefault="004C7D71" w:rsidP="00490D41">
      <w:pPr>
        <w:suppressAutoHyphens/>
        <w:rPr>
          <w:lang w:val="en-GB"/>
        </w:rPr>
      </w:pPr>
      <w:r w:rsidRPr="005D1367">
        <w:rPr>
          <w:lang w:val="en-GB"/>
        </w:rPr>
        <w:t>------------------------------------------------------------------------------------------------</w:t>
      </w:r>
      <w:r w:rsidRPr="005D1367">
        <w:rPr>
          <w:spacing w:val="1"/>
          <w:lang w:val="en-GB"/>
        </w:rPr>
        <w:t>-</w:t>
      </w:r>
      <w:r w:rsidRPr="005D1367">
        <w:rPr>
          <w:lang w:val="en-GB"/>
        </w:rPr>
        <w:t>-------</w:t>
      </w:r>
      <w:r w:rsidRPr="005D1367">
        <w:rPr>
          <w:spacing w:val="1"/>
          <w:lang w:val="en-GB"/>
        </w:rPr>
        <w:t>-</w:t>
      </w:r>
      <w:r w:rsidRPr="005D1367">
        <w:rPr>
          <w:lang w:val="en-GB"/>
        </w:rPr>
        <w:t>-----------------</w:t>
      </w:r>
    </w:p>
    <w:p w14:paraId="34780EE7" w14:textId="4D13A713" w:rsidR="00237360" w:rsidRPr="00DA3743" w:rsidRDefault="00237360" w:rsidP="00490D41">
      <w:pPr>
        <w:suppressAutoHyphens/>
      </w:pPr>
      <w:r w:rsidRPr="00DA3743">
        <w:br w:type="page"/>
      </w:r>
    </w:p>
    <w:tbl>
      <w:tblPr>
        <w:tblW w:w="5000" w:type="pct"/>
        <w:tblLook w:val="04A0" w:firstRow="1" w:lastRow="0" w:firstColumn="1" w:lastColumn="0" w:noHBand="0" w:noVBand="1"/>
      </w:tblPr>
      <w:tblGrid>
        <w:gridCol w:w="9074"/>
      </w:tblGrid>
      <w:tr w:rsidR="00095D62" w:rsidRPr="00DA3743" w14:paraId="1758F17D" w14:textId="77777777" w:rsidTr="003B2504">
        <w:trPr>
          <w:trHeight w:val="470"/>
        </w:trPr>
        <w:tc>
          <w:tcPr>
            <w:tcW w:w="5000" w:type="pct"/>
          </w:tcPr>
          <w:p w14:paraId="7CE089C8" w14:textId="77777777" w:rsidR="00237360" w:rsidRPr="00DA3743" w:rsidRDefault="00237360" w:rsidP="003B2504">
            <w:pPr>
              <w:adjustRightInd w:val="0"/>
              <w:jc w:val="center"/>
              <w:rPr>
                <w:rFonts w:eastAsia="Malgun Gothic"/>
                <w:b/>
                <w:bCs/>
                <w:color w:val="000000"/>
                <w:lang w:val="en-IN" w:eastAsia="ko-KR" w:bidi="he-IL"/>
              </w:rPr>
            </w:pPr>
            <w:r w:rsidRPr="00A9775F">
              <w:rPr>
                <w:b/>
                <w:bCs/>
              </w:rPr>
              <w:lastRenderedPageBreak/>
              <w:t>ISTRUZZJONIJIET GĦALL-UŻU</w:t>
            </w:r>
          </w:p>
          <w:p w14:paraId="4D12C401" w14:textId="77777777" w:rsidR="00237360" w:rsidRPr="00DA3743" w:rsidRDefault="00237360" w:rsidP="003B2504">
            <w:pPr>
              <w:widowControl w:val="0"/>
              <w:adjustRightInd w:val="0"/>
              <w:jc w:val="center"/>
              <w:rPr>
                <w:lang w:val="en-GB"/>
              </w:rPr>
            </w:pPr>
          </w:p>
        </w:tc>
      </w:tr>
      <w:tr w:rsidR="00095D62" w:rsidRPr="00DA3743" w14:paraId="706A85B5" w14:textId="77777777" w:rsidTr="003B2504">
        <w:trPr>
          <w:trHeight w:val="375"/>
        </w:trPr>
        <w:tc>
          <w:tcPr>
            <w:tcW w:w="5000" w:type="pct"/>
          </w:tcPr>
          <w:p w14:paraId="756BD583" w14:textId="11768A9E" w:rsidR="00237360" w:rsidRPr="00A9775F" w:rsidRDefault="00237360" w:rsidP="003B2504">
            <w:pPr>
              <w:adjustRightInd w:val="0"/>
              <w:rPr>
                <w:rFonts w:eastAsia="Malgun Gothic"/>
                <w:color w:val="000000"/>
                <w:lang w:eastAsia="ko-KR" w:bidi="he-IL"/>
              </w:rPr>
            </w:pPr>
            <w:r w:rsidRPr="00DA3743">
              <w:t xml:space="preserve">Dawn l-Istruzzjonijiet għall-Użu fihom informazzjoni dwar kif tinjetta WEZENLA b’pinna mimlija għal-lest </w:t>
            </w:r>
            <w:r w:rsidRPr="00A9775F">
              <w:rPr>
                <w:rFonts w:eastAsia="Malgun Gothic"/>
                <w:color w:val="000000"/>
                <w:lang w:eastAsia="ko-KR" w:bidi="he-IL"/>
              </w:rPr>
              <w:t>(ConfiPen).</w:t>
            </w:r>
          </w:p>
        </w:tc>
      </w:tr>
      <w:tr w:rsidR="00095D62" w:rsidRPr="00DA3743" w14:paraId="0F88A04F" w14:textId="77777777" w:rsidTr="003B2504">
        <w:trPr>
          <w:trHeight w:val="283"/>
        </w:trPr>
        <w:tc>
          <w:tcPr>
            <w:tcW w:w="5000" w:type="pct"/>
          </w:tcPr>
          <w:p w14:paraId="03561FD9" w14:textId="77777777" w:rsidR="00237360" w:rsidRPr="00A9775F" w:rsidRDefault="00237360" w:rsidP="003B2504">
            <w:pPr>
              <w:adjustRightInd w:val="0"/>
              <w:jc w:val="both"/>
              <w:rPr>
                <w:rFonts w:eastAsia="Malgun Gothic"/>
                <w:color w:val="000000"/>
                <w:lang w:val="sv-SE" w:eastAsia="ko-KR" w:bidi="he-IL"/>
              </w:rPr>
            </w:pPr>
            <w:r w:rsidRPr="00DA3743">
              <w:t>Din il-pinna mimlija għal-lest tagħti WEZENLA b’injezzjoni taħt il-ġilda. Ara l-Fuljett ta’ Tagħrif għal informazzjoni dwar il-mediċina.</w:t>
            </w:r>
          </w:p>
        </w:tc>
      </w:tr>
    </w:tbl>
    <w:p w14:paraId="03888C32" w14:textId="77777777" w:rsidR="00237360" w:rsidRPr="00A9775F" w:rsidRDefault="00237360" w:rsidP="00237360">
      <w:pPr>
        <w:widowControl w:val="0"/>
        <w:tabs>
          <w:tab w:val="left" w:pos="567"/>
        </w:tabs>
        <w:jc w:val="both"/>
        <w:rPr>
          <w:lang w:val="sv-SE"/>
        </w:rPr>
      </w:pPr>
    </w:p>
    <w:tbl>
      <w:tblPr>
        <w:tblW w:w="9322" w:type="dxa"/>
        <w:tblLook w:val="04A0" w:firstRow="1" w:lastRow="0" w:firstColumn="1" w:lastColumn="0" w:noHBand="0" w:noVBand="1"/>
      </w:tblPr>
      <w:tblGrid>
        <w:gridCol w:w="2934"/>
        <w:gridCol w:w="3067"/>
        <w:gridCol w:w="3321"/>
      </w:tblGrid>
      <w:tr w:rsidR="00237360" w:rsidRPr="00DA3743" w14:paraId="7BF3EB7F" w14:textId="77777777" w:rsidTr="003B2504">
        <w:tc>
          <w:tcPr>
            <w:tcW w:w="9322" w:type="dxa"/>
            <w:gridSpan w:val="3"/>
          </w:tcPr>
          <w:p w14:paraId="28771882" w14:textId="77777777" w:rsidR="00237360" w:rsidRPr="00A9775F" w:rsidRDefault="00237360" w:rsidP="003B2504">
            <w:pPr>
              <w:widowControl w:val="0"/>
              <w:tabs>
                <w:tab w:val="left" w:pos="567"/>
              </w:tabs>
              <w:rPr>
                <w:b/>
                <w:bCs/>
                <w:lang w:val="sv-SE"/>
              </w:rPr>
            </w:pPr>
            <w:r w:rsidRPr="00DA3743">
              <w:rPr>
                <w:b/>
                <w:bCs/>
              </w:rPr>
              <w:t>Tgħallem dwar il-pinna mimlija għal-lest tiegħek</w:t>
            </w:r>
          </w:p>
        </w:tc>
      </w:tr>
      <w:tr w:rsidR="00237360" w:rsidRPr="00DA3743" w14:paraId="484F5DBC" w14:textId="77777777" w:rsidTr="003B2504">
        <w:trPr>
          <w:trHeight w:val="2069"/>
        </w:trPr>
        <w:tc>
          <w:tcPr>
            <w:tcW w:w="2934" w:type="dxa"/>
          </w:tcPr>
          <w:p w14:paraId="579E50C9" w14:textId="77777777" w:rsidR="00237360" w:rsidRPr="00A9775F" w:rsidRDefault="00237360" w:rsidP="003B2504">
            <w:pPr>
              <w:adjustRightInd w:val="0"/>
              <w:jc w:val="right"/>
              <w:rPr>
                <w:rFonts w:eastAsia="Malgun Gothic"/>
                <w:color w:val="000000"/>
                <w:lang w:val="sv-SE" w:eastAsia="ko-KR" w:bidi="he-IL"/>
              </w:rPr>
            </w:pPr>
          </w:p>
          <w:p w14:paraId="6F8E0D5A" w14:textId="77777777" w:rsidR="00237360" w:rsidRPr="00A9775F" w:rsidRDefault="00237360" w:rsidP="003B2504">
            <w:pPr>
              <w:widowControl w:val="0"/>
              <w:tabs>
                <w:tab w:val="left" w:pos="567"/>
              </w:tabs>
              <w:jc w:val="right"/>
              <w:rPr>
                <w:lang w:val="sv-SE"/>
              </w:rPr>
            </w:pPr>
          </w:p>
        </w:tc>
        <w:tc>
          <w:tcPr>
            <w:tcW w:w="3067" w:type="dxa"/>
            <w:vMerge w:val="restart"/>
            <w:vAlign w:val="center"/>
          </w:tcPr>
          <w:p w14:paraId="37A329D6" w14:textId="70315CC9" w:rsidR="00237360" w:rsidRPr="00DA3743" w:rsidRDefault="00DE6F77" w:rsidP="003B2504">
            <w:pPr>
              <w:widowControl w:val="0"/>
              <w:tabs>
                <w:tab w:val="left" w:pos="567"/>
              </w:tabs>
              <w:jc w:val="center"/>
              <w:rPr>
                <w:lang w:val="en-GB"/>
              </w:rPr>
            </w:pPr>
            <w:r>
              <w:rPr>
                <w:lang w:val="en-US" w:eastAsia="zh-CN"/>
              </w:rPr>
              <w:drawing>
                <wp:inline distT="0" distB="0" distL="0" distR="0" wp14:anchorId="64AA6E8C" wp14:editId="1E384810">
                  <wp:extent cx="1461135" cy="3837305"/>
                  <wp:effectExtent l="0" t="0" r="0" b="0"/>
                  <wp:docPr id="27" name="Picture 1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8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8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61135" cy="383730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3321" w:type="dxa"/>
          </w:tcPr>
          <w:p w14:paraId="0988BF34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both"/>
              <w:rPr>
                <w:lang w:val="en-GB"/>
              </w:rPr>
            </w:pPr>
          </w:p>
          <w:p w14:paraId="5E1BD3CE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both"/>
              <w:rPr>
                <w:lang w:val="en-GB"/>
              </w:rPr>
            </w:pPr>
          </w:p>
          <w:p w14:paraId="6C995C3A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both"/>
              <w:rPr>
                <w:lang w:val="en-GB"/>
              </w:rPr>
            </w:pPr>
          </w:p>
          <w:p w14:paraId="52740778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rPr>
                <w:lang w:val="en-GB"/>
              </w:rPr>
            </w:pPr>
            <w:r w:rsidRPr="00DA3743">
              <w:t>Data ta’ meta tiskadi</w:t>
            </w:r>
          </w:p>
        </w:tc>
      </w:tr>
      <w:tr w:rsidR="00237360" w:rsidRPr="00DA3743" w14:paraId="00FB832D" w14:textId="77777777" w:rsidTr="003B2504">
        <w:trPr>
          <w:trHeight w:val="2420"/>
        </w:trPr>
        <w:tc>
          <w:tcPr>
            <w:tcW w:w="2934" w:type="dxa"/>
          </w:tcPr>
          <w:p w14:paraId="27CBD8A7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right"/>
              <w:rPr>
                <w:lang w:val="en-GB"/>
              </w:rPr>
            </w:pPr>
          </w:p>
          <w:p w14:paraId="524352F6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right"/>
              <w:rPr>
                <w:lang w:val="en-GB"/>
              </w:rPr>
            </w:pPr>
          </w:p>
          <w:p w14:paraId="7BD28E77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right"/>
              <w:rPr>
                <w:lang w:val="en-GB"/>
              </w:rPr>
            </w:pPr>
          </w:p>
          <w:p w14:paraId="57B06909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right"/>
              <w:rPr>
                <w:lang w:val="en-GB"/>
              </w:rPr>
            </w:pPr>
          </w:p>
          <w:p w14:paraId="25BA5736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right"/>
              <w:rPr>
                <w:lang w:val="en-GB"/>
              </w:rPr>
            </w:pPr>
          </w:p>
          <w:p w14:paraId="78B07D64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right"/>
              <w:rPr>
                <w:lang w:val="en-GB"/>
              </w:rPr>
            </w:pPr>
          </w:p>
          <w:p w14:paraId="25C7702C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right"/>
              <w:rPr>
                <w:lang w:val="en-GB"/>
              </w:rPr>
            </w:pPr>
            <w:r w:rsidRPr="00DA3743">
              <w:t>Tieqa</w:t>
            </w:r>
          </w:p>
        </w:tc>
        <w:tc>
          <w:tcPr>
            <w:tcW w:w="3067" w:type="dxa"/>
            <w:vMerge/>
          </w:tcPr>
          <w:p w14:paraId="6F2711C9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rPr>
                <w:lang w:val="en-GB"/>
              </w:rPr>
            </w:pPr>
          </w:p>
        </w:tc>
        <w:tc>
          <w:tcPr>
            <w:tcW w:w="3321" w:type="dxa"/>
          </w:tcPr>
          <w:p w14:paraId="48E24900" w14:textId="77777777" w:rsidR="00237360" w:rsidRPr="00C83DDB" w:rsidRDefault="00237360" w:rsidP="003B2504">
            <w:pPr>
              <w:widowControl w:val="0"/>
              <w:tabs>
                <w:tab w:val="left" w:pos="567"/>
              </w:tabs>
              <w:rPr>
                <w:color w:val="000000"/>
                <w:lang w:val="fi-FI"/>
              </w:rPr>
            </w:pPr>
            <w:r w:rsidRPr="00DA3743">
              <w:t>Bastun (jista’ jkun viżibbli fit-tieqa; il-post jista’ jvarja)</w:t>
            </w:r>
          </w:p>
          <w:p w14:paraId="2C175DF1" w14:textId="77777777" w:rsidR="00237360" w:rsidRPr="00C83DDB" w:rsidRDefault="00237360" w:rsidP="003B2504">
            <w:pPr>
              <w:widowControl w:val="0"/>
              <w:tabs>
                <w:tab w:val="left" w:pos="567"/>
              </w:tabs>
              <w:jc w:val="both"/>
              <w:rPr>
                <w:color w:val="000000"/>
                <w:lang w:val="fi-FI"/>
              </w:rPr>
            </w:pPr>
          </w:p>
          <w:p w14:paraId="177BB155" w14:textId="77777777" w:rsidR="00237360" w:rsidRPr="00C83DDB" w:rsidRDefault="00237360" w:rsidP="003B2504">
            <w:pPr>
              <w:widowControl w:val="0"/>
              <w:tabs>
                <w:tab w:val="left" w:pos="567"/>
              </w:tabs>
              <w:jc w:val="both"/>
              <w:rPr>
                <w:color w:val="000000"/>
                <w:lang w:val="fi-FI"/>
              </w:rPr>
            </w:pPr>
          </w:p>
          <w:p w14:paraId="7F4EC7FE" w14:textId="77777777" w:rsidR="00237360" w:rsidRPr="00C83DDB" w:rsidRDefault="00237360" w:rsidP="003B2504">
            <w:pPr>
              <w:widowControl w:val="0"/>
              <w:tabs>
                <w:tab w:val="left" w:pos="567"/>
              </w:tabs>
              <w:jc w:val="both"/>
              <w:rPr>
                <w:color w:val="000000"/>
                <w:lang w:val="fi-FI"/>
              </w:rPr>
            </w:pPr>
          </w:p>
          <w:p w14:paraId="0C5B4B5F" w14:textId="77777777" w:rsidR="00237360" w:rsidRPr="00C83DDB" w:rsidRDefault="00237360" w:rsidP="003B2504">
            <w:pPr>
              <w:widowControl w:val="0"/>
              <w:tabs>
                <w:tab w:val="left" w:pos="567"/>
              </w:tabs>
              <w:jc w:val="both"/>
              <w:rPr>
                <w:color w:val="000000"/>
                <w:lang w:val="fi-FI"/>
              </w:rPr>
            </w:pPr>
          </w:p>
          <w:p w14:paraId="256724CD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rPr>
                <w:color w:val="000000"/>
                <w:lang w:val="en-GB"/>
              </w:rPr>
            </w:pPr>
            <w:r w:rsidRPr="00DA3743">
              <w:t>Mediċina</w:t>
            </w:r>
          </w:p>
        </w:tc>
      </w:tr>
      <w:tr w:rsidR="00237360" w:rsidRPr="00DA3743" w14:paraId="33946338" w14:textId="77777777" w:rsidTr="003B2504">
        <w:trPr>
          <w:trHeight w:val="756"/>
        </w:trPr>
        <w:tc>
          <w:tcPr>
            <w:tcW w:w="2934" w:type="dxa"/>
          </w:tcPr>
          <w:p w14:paraId="4BE3F963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right"/>
              <w:rPr>
                <w:lang w:val="en-GB"/>
              </w:rPr>
            </w:pPr>
          </w:p>
          <w:p w14:paraId="03E332F8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right"/>
              <w:rPr>
                <w:lang w:val="en-GB"/>
              </w:rPr>
            </w:pPr>
          </w:p>
        </w:tc>
        <w:tc>
          <w:tcPr>
            <w:tcW w:w="3067" w:type="dxa"/>
            <w:vMerge/>
          </w:tcPr>
          <w:p w14:paraId="3E271788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rPr>
                <w:lang w:val="en-GB"/>
              </w:rPr>
            </w:pPr>
          </w:p>
        </w:tc>
        <w:tc>
          <w:tcPr>
            <w:tcW w:w="3321" w:type="dxa"/>
          </w:tcPr>
          <w:p w14:paraId="7CBE8229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jc w:val="both"/>
              <w:rPr>
                <w:lang w:val="en-GB"/>
              </w:rPr>
            </w:pPr>
          </w:p>
        </w:tc>
      </w:tr>
      <w:tr w:rsidR="00237360" w:rsidRPr="00DA3743" w14:paraId="6A91A1CE" w14:textId="77777777" w:rsidTr="003B2504">
        <w:trPr>
          <w:trHeight w:val="900"/>
        </w:trPr>
        <w:tc>
          <w:tcPr>
            <w:tcW w:w="2934" w:type="dxa"/>
          </w:tcPr>
          <w:p w14:paraId="5EAF2CCA" w14:textId="77777777" w:rsidR="00237360" w:rsidRPr="00DA3743" w:rsidRDefault="00237360" w:rsidP="003B2504">
            <w:pPr>
              <w:jc w:val="right"/>
            </w:pPr>
            <w:r w:rsidRPr="00DA3743">
              <w:t>Protettur isfar taħt l-għatu</w:t>
            </w:r>
          </w:p>
          <w:p w14:paraId="01562C3C" w14:textId="77777777" w:rsidR="00237360" w:rsidRPr="00A9775F" w:rsidRDefault="00237360" w:rsidP="003B2504">
            <w:pPr>
              <w:widowControl w:val="0"/>
              <w:tabs>
                <w:tab w:val="left" w:pos="567"/>
              </w:tabs>
              <w:jc w:val="right"/>
            </w:pPr>
            <w:r w:rsidRPr="00DA3743">
              <w:t xml:space="preserve"> (bil-labra ġewwa)</w:t>
            </w:r>
          </w:p>
        </w:tc>
        <w:tc>
          <w:tcPr>
            <w:tcW w:w="3067" w:type="dxa"/>
            <w:vMerge/>
          </w:tcPr>
          <w:p w14:paraId="61EBAE05" w14:textId="77777777" w:rsidR="00237360" w:rsidRPr="00A9775F" w:rsidRDefault="00237360" w:rsidP="003B2504">
            <w:pPr>
              <w:widowControl w:val="0"/>
              <w:tabs>
                <w:tab w:val="left" w:pos="567"/>
              </w:tabs>
            </w:pPr>
          </w:p>
        </w:tc>
        <w:tc>
          <w:tcPr>
            <w:tcW w:w="3321" w:type="dxa"/>
          </w:tcPr>
          <w:p w14:paraId="297FE6D0" w14:textId="77777777" w:rsidR="00237360" w:rsidRPr="00A9775F" w:rsidRDefault="00237360" w:rsidP="003B2504">
            <w:pPr>
              <w:widowControl w:val="0"/>
              <w:tabs>
                <w:tab w:val="left" w:pos="567"/>
              </w:tabs>
              <w:jc w:val="both"/>
              <w:rPr>
                <w:color w:val="000000"/>
              </w:rPr>
            </w:pPr>
          </w:p>
          <w:p w14:paraId="2AC67535" w14:textId="77777777" w:rsidR="00237360" w:rsidRPr="00A9775F" w:rsidRDefault="00237360" w:rsidP="003B2504">
            <w:pPr>
              <w:widowControl w:val="0"/>
              <w:tabs>
                <w:tab w:val="left" w:pos="567"/>
              </w:tabs>
              <w:jc w:val="both"/>
              <w:rPr>
                <w:color w:val="000000"/>
              </w:rPr>
            </w:pPr>
          </w:p>
          <w:p w14:paraId="1A8B3C36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rPr>
                <w:lang w:val="en-GB"/>
              </w:rPr>
            </w:pPr>
            <w:r w:rsidRPr="00DA3743">
              <w:t>Għatu</w:t>
            </w:r>
          </w:p>
        </w:tc>
      </w:tr>
    </w:tbl>
    <w:p w14:paraId="6FF952E5" w14:textId="77777777" w:rsidR="00237360" w:rsidRPr="00DA3743" w:rsidRDefault="00237360" w:rsidP="00237360">
      <w:pPr>
        <w:widowControl w:val="0"/>
        <w:tabs>
          <w:tab w:val="left" w:pos="567"/>
        </w:tabs>
        <w:jc w:val="both"/>
        <w:rPr>
          <w:lang w:val="en-GB"/>
        </w:rPr>
      </w:pPr>
    </w:p>
    <w:tbl>
      <w:tblPr>
        <w:tblW w:w="5000" w:type="pct"/>
        <w:tblInd w:w="1" w:type="dxa"/>
        <w:tblLayout w:type="fixed"/>
        <w:tblLook w:val="04A0" w:firstRow="1" w:lastRow="0" w:firstColumn="1" w:lastColumn="0" w:noHBand="0" w:noVBand="1"/>
      </w:tblPr>
      <w:tblGrid>
        <w:gridCol w:w="495"/>
        <w:gridCol w:w="4076"/>
        <w:gridCol w:w="4503"/>
      </w:tblGrid>
      <w:tr w:rsidR="00095D62" w:rsidRPr="00DA3743" w14:paraId="2C23D9A0" w14:textId="77777777" w:rsidTr="003B2504">
        <w:trPr>
          <w:trHeight w:val="360"/>
        </w:trPr>
        <w:tc>
          <w:tcPr>
            <w:tcW w:w="5000" w:type="pct"/>
            <w:gridSpan w:val="3"/>
            <w:shd w:val="clear" w:color="auto" w:fill="9CC2E5"/>
            <w:vAlign w:val="center"/>
          </w:tcPr>
          <w:p w14:paraId="4AEE0D15" w14:textId="77777777" w:rsidR="00237360" w:rsidRPr="00A9775F" w:rsidRDefault="00237360" w:rsidP="003B2504">
            <w:pPr>
              <w:keepNext/>
              <w:tabs>
                <w:tab w:val="left" w:pos="567"/>
              </w:tabs>
              <w:rPr>
                <w:b/>
                <w:bCs/>
                <w:lang w:val="it-IT"/>
              </w:rPr>
            </w:pPr>
            <w:r w:rsidRPr="00A9775F">
              <w:rPr>
                <w:b/>
                <w:bCs/>
                <w:noProof w:val="0"/>
                <w:lang w:val="it-IT" w:eastAsia="ja-JP"/>
              </w:rPr>
              <w:lastRenderedPageBreak/>
              <w:t>Informazzjoni importanti li għandek tkun taf qabel ma tinjetta WEZENLA</w:t>
            </w:r>
          </w:p>
        </w:tc>
      </w:tr>
      <w:tr w:rsidR="00095D62" w:rsidRPr="00DA3743" w14:paraId="66BDCBED" w14:textId="77777777" w:rsidTr="003B2504">
        <w:trPr>
          <w:trHeight w:val="238"/>
        </w:trPr>
        <w:tc>
          <w:tcPr>
            <w:tcW w:w="5000" w:type="pct"/>
            <w:gridSpan w:val="3"/>
          </w:tcPr>
          <w:p w14:paraId="17D39F10" w14:textId="77777777" w:rsidR="00237360" w:rsidRPr="00DA3743" w:rsidRDefault="00237360" w:rsidP="003B2504">
            <w:pPr>
              <w:keepNext/>
              <w:tabs>
                <w:tab w:val="left" w:pos="567"/>
              </w:tabs>
              <w:jc w:val="both"/>
              <w:rPr>
                <w:b/>
                <w:bCs/>
                <w:lang w:val="en-GB"/>
              </w:rPr>
            </w:pPr>
            <w:r w:rsidRPr="00A9775F">
              <w:rPr>
                <w:b/>
                <w:bCs/>
              </w:rPr>
              <w:t>Dożaġġ:</w:t>
            </w:r>
          </w:p>
        </w:tc>
      </w:tr>
      <w:tr w:rsidR="006557B4" w:rsidRPr="00DA3743" w14:paraId="5264A2D4" w14:textId="77777777" w:rsidTr="00A50D07">
        <w:trPr>
          <w:trHeight w:val="550"/>
        </w:trPr>
        <w:tc>
          <w:tcPr>
            <w:tcW w:w="273" w:type="pct"/>
          </w:tcPr>
          <w:p w14:paraId="3EDD9FAD" w14:textId="77777777" w:rsidR="00237360" w:rsidRPr="00DA3743" w:rsidRDefault="00237360" w:rsidP="003B2504">
            <w:pPr>
              <w:keepNext/>
              <w:numPr>
                <w:ilvl w:val="0"/>
                <w:numId w:val="104"/>
              </w:numPr>
              <w:tabs>
                <w:tab w:val="left" w:pos="567"/>
              </w:tabs>
              <w:autoSpaceDE/>
              <w:autoSpaceDN/>
              <w:ind w:left="0" w:firstLine="0"/>
              <w:jc w:val="both"/>
              <w:rPr>
                <w:lang w:val="en-GB"/>
              </w:rPr>
            </w:pPr>
          </w:p>
        </w:tc>
        <w:tc>
          <w:tcPr>
            <w:tcW w:w="4727" w:type="pct"/>
            <w:gridSpan w:val="2"/>
          </w:tcPr>
          <w:p w14:paraId="57439261" w14:textId="77777777" w:rsidR="00237360" w:rsidRPr="00A9775F" w:rsidRDefault="00237360" w:rsidP="003B2504">
            <w:pPr>
              <w:keepNext/>
              <w:adjustRightInd w:val="0"/>
              <w:rPr>
                <w:rFonts w:eastAsia="Malgun Gothic"/>
                <w:color w:val="000000"/>
                <w:lang w:eastAsia="ko-KR" w:bidi="he-IL"/>
              </w:rPr>
            </w:pPr>
            <w:r w:rsidRPr="00DA3743">
              <w:rPr>
                <w:bCs/>
              </w:rPr>
              <w:t>WEZENLA jiġi f’żewġ dożi differenti: 45 mg/0.5 mL u 90 mg/1.0 mL. Iċċekkja r-riċetta tiegħek biex tiżgura li għandek id-doża t-tajba.</w:t>
            </w:r>
          </w:p>
        </w:tc>
      </w:tr>
      <w:tr w:rsidR="006557B4" w:rsidRPr="00DA3743" w14:paraId="2BB9C9AD" w14:textId="77777777" w:rsidTr="00A50D07">
        <w:trPr>
          <w:trHeight w:val="624"/>
        </w:trPr>
        <w:tc>
          <w:tcPr>
            <w:tcW w:w="273" w:type="pct"/>
          </w:tcPr>
          <w:p w14:paraId="58BA9361" w14:textId="77777777" w:rsidR="00237360" w:rsidRPr="00A9775F" w:rsidRDefault="00237360" w:rsidP="003B2504">
            <w:pPr>
              <w:keepNext/>
              <w:numPr>
                <w:ilvl w:val="0"/>
                <w:numId w:val="104"/>
              </w:numPr>
              <w:tabs>
                <w:tab w:val="left" w:pos="567"/>
              </w:tabs>
              <w:autoSpaceDE/>
              <w:autoSpaceDN/>
              <w:ind w:left="0" w:firstLine="0"/>
              <w:jc w:val="both"/>
              <w:rPr>
                <w:color w:val="000000"/>
              </w:rPr>
            </w:pPr>
          </w:p>
        </w:tc>
        <w:tc>
          <w:tcPr>
            <w:tcW w:w="4727" w:type="pct"/>
            <w:gridSpan w:val="2"/>
          </w:tcPr>
          <w:p w14:paraId="08B4C390" w14:textId="77777777" w:rsidR="00237360" w:rsidRPr="00A9775F" w:rsidRDefault="00237360" w:rsidP="003B2504">
            <w:pPr>
              <w:keepNext/>
              <w:adjustRightInd w:val="0"/>
              <w:rPr>
                <w:rFonts w:eastAsia="Malgun Gothic"/>
                <w:color w:val="000000"/>
                <w:lang w:eastAsia="ko-KR" w:bidi="he-IL"/>
              </w:rPr>
            </w:pPr>
            <w:r w:rsidRPr="00A9775F">
              <w:rPr>
                <w:rFonts w:eastAsia="Malgun Gothic" w:hint="eastAsia"/>
                <w:color w:val="000000"/>
                <w:lang w:eastAsia="ko-KR" w:bidi="he-IL"/>
              </w:rPr>
              <w:t xml:space="preserve">Il-kulur tat-tikketta u d-daqs tat-tieqa tal-pinna mimlija għal-lest </w:t>
            </w:r>
            <w:r w:rsidRPr="00DA3743">
              <w:rPr>
                <w:bCs/>
              </w:rPr>
              <w:t>se jkunu differenti għal kull doża. L-ammont ta’ mediċina fil-pinna mimlija għal-lest ukoll ikun differenti għal kull doża</w:t>
            </w:r>
            <w:r w:rsidRPr="00A9775F">
              <w:rPr>
                <w:rFonts w:eastAsia="Malgun Gothic"/>
                <w:color w:val="000000"/>
                <w:lang w:eastAsia="ko-KR" w:bidi="he-IL"/>
              </w:rPr>
              <w:t>.</w:t>
            </w:r>
          </w:p>
        </w:tc>
      </w:tr>
      <w:tr w:rsidR="006557B4" w:rsidRPr="00DA3743" w14:paraId="18E3A4FA" w14:textId="77777777" w:rsidTr="003B2504">
        <w:trPr>
          <w:trHeight w:val="624"/>
        </w:trPr>
        <w:tc>
          <w:tcPr>
            <w:tcW w:w="2519" w:type="pct"/>
            <w:gridSpan w:val="2"/>
          </w:tcPr>
          <w:p w14:paraId="53F5FE17" w14:textId="3F2B7190" w:rsidR="00237360" w:rsidRPr="00DA3743" w:rsidRDefault="00DE6F77" w:rsidP="003B2504">
            <w:pPr>
              <w:keepNext/>
              <w:tabs>
                <w:tab w:val="left" w:pos="567"/>
              </w:tabs>
              <w:jc w:val="center"/>
              <w:rPr>
                <w:color w:val="000000"/>
                <w:lang w:val="en-GB"/>
              </w:rPr>
            </w:pPr>
            <w:r>
              <w:rPr>
                <w:color w:val="000000"/>
                <w:lang w:val="en-US" w:eastAsia="zh-CN"/>
              </w:rPr>
              <w:drawing>
                <wp:inline distT="0" distB="0" distL="0" distR="0" wp14:anchorId="24ED3982" wp14:editId="40C0CAA8">
                  <wp:extent cx="457200" cy="2196465"/>
                  <wp:effectExtent l="0" t="0" r="0" b="0"/>
                  <wp:docPr id="28" name="Picture 1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7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457200" cy="219646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1F218C5A" w14:textId="77777777" w:rsidR="00237360" w:rsidRPr="00DA3743" w:rsidRDefault="00237360" w:rsidP="003B2504">
            <w:pPr>
              <w:keepNext/>
              <w:tabs>
                <w:tab w:val="left" w:pos="567"/>
              </w:tabs>
              <w:jc w:val="center"/>
              <w:rPr>
                <w:color w:val="000000"/>
                <w:lang w:val="en-GB"/>
              </w:rPr>
            </w:pPr>
            <w:r w:rsidRPr="00DA3743">
              <w:rPr>
                <w:color w:val="000000"/>
                <w:lang w:val="en-GB"/>
              </w:rPr>
              <w:t>45 mg/0.5 mL</w:t>
            </w:r>
          </w:p>
        </w:tc>
        <w:tc>
          <w:tcPr>
            <w:tcW w:w="2481" w:type="pct"/>
          </w:tcPr>
          <w:p w14:paraId="651223EC" w14:textId="2AF2AECF" w:rsidR="00237360" w:rsidRPr="00DA3743" w:rsidRDefault="00DE6F77" w:rsidP="003B2504">
            <w:pPr>
              <w:keepNext/>
              <w:adjustRightInd w:val="0"/>
              <w:jc w:val="center"/>
              <w:rPr>
                <w:rFonts w:eastAsia="Malgun Gothic"/>
                <w:color w:val="000000"/>
                <w:lang w:val="en-IN" w:eastAsia="ko-KR" w:bidi="he-IL"/>
              </w:rPr>
            </w:pPr>
            <w:r>
              <w:rPr>
                <w:rFonts w:ascii="Source Sans Variable" w:eastAsia="Malgun Gothic" w:hAnsi="Source Sans Variable" w:cs="Source Sans Variable"/>
                <w:color w:val="000000"/>
                <w:sz w:val="24"/>
                <w:szCs w:val="24"/>
                <w:lang w:val="en-US" w:eastAsia="zh-CN"/>
              </w:rPr>
              <w:drawing>
                <wp:inline distT="0" distB="0" distL="0" distR="0" wp14:anchorId="5A3CCA07" wp14:editId="5071706C">
                  <wp:extent cx="546735" cy="2196465"/>
                  <wp:effectExtent l="0" t="0" r="0" b="0"/>
                  <wp:docPr id="29" name="Picture 1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6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546735" cy="219646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03F8FCAA" w14:textId="77777777" w:rsidR="00237360" w:rsidRPr="00DA3743" w:rsidRDefault="00237360" w:rsidP="003B2504">
            <w:pPr>
              <w:keepNext/>
              <w:adjustRightInd w:val="0"/>
              <w:jc w:val="center"/>
              <w:rPr>
                <w:rFonts w:eastAsia="Malgun Gothic"/>
                <w:color w:val="000000"/>
                <w:lang w:val="en-IN" w:eastAsia="ko-KR" w:bidi="he-IL"/>
              </w:rPr>
            </w:pPr>
            <w:r w:rsidRPr="00DA3743">
              <w:rPr>
                <w:rFonts w:eastAsia="Malgun Gothic"/>
                <w:color w:val="000000"/>
                <w:lang w:val="en-IN" w:eastAsia="ko-KR" w:bidi="he-IL"/>
              </w:rPr>
              <w:t>90 mg/1.0 mL</w:t>
            </w:r>
          </w:p>
        </w:tc>
      </w:tr>
      <w:tr w:rsidR="00095D62" w:rsidRPr="00DA3743" w14:paraId="4B58E334" w14:textId="77777777" w:rsidTr="003B2504">
        <w:trPr>
          <w:trHeight w:val="2547"/>
        </w:trPr>
        <w:tc>
          <w:tcPr>
            <w:tcW w:w="5000" w:type="pct"/>
            <w:gridSpan w:val="3"/>
          </w:tcPr>
          <w:p w14:paraId="16CD28BD" w14:textId="235A281E" w:rsidR="00237360" w:rsidRPr="00DA3743" w:rsidRDefault="00DE6F77" w:rsidP="003B2504">
            <w:pPr>
              <w:keepNext/>
              <w:tabs>
                <w:tab w:val="left" w:pos="567"/>
              </w:tabs>
              <w:jc w:val="both"/>
              <w:rPr>
                <w:b/>
                <w:bCs/>
                <w:shd w:val="clear" w:color="auto" w:fill="FFFFFF"/>
              </w:rPr>
            </w:pPr>
            <w:r>
              <mc:AlternateContent>
                <mc:Choice Requires="wps">
                  <w:drawing>
                    <wp:anchor distT="45720" distB="45720" distL="114300" distR="114300" simplePos="0" relativeHeight="251660288" behindDoc="0" locked="0" layoutInCell="1" allowOverlap="1" wp14:anchorId="1BE4C2B0" wp14:editId="4D572603">
                      <wp:simplePos x="0" y="0"/>
                      <wp:positionH relativeFrom="column">
                        <wp:posOffset>-68580</wp:posOffset>
                      </wp:positionH>
                      <wp:positionV relativeFrom="paragraph">
                        <wp:posOffset>194310</wp:posOffset>
                      </wp:positionV>
                      <wp:extent cx="5751830" cy="1257300"/>
                      <wp:effectExtent l="0" t="0" r="1270" b="0"/>
                      <wp:wrapSquare wrapText="bothSides"/>
                      <wp:docPr id="1402690285" name="Text Box 18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5751830" cy="125730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15875">
                                <a:solidFill>
                                  <a:srgbClr val="FF0000"/>
                                </a:solidFill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21AA8DD" w14:textId="77777777" w:rsidR="00237360" w:rsidRDefault="00237360" w:rsidP="00237360">
                                  <w:pPr>
                                    <w:rPr>
                                      <w:b/>
                                      <w:bCs/>
                                    </w:rPr>
                                  </w:pPr>
                                  <w:r>
                                    <w:rPr>
                                      <w:b/>
                                      <w:bCs/>
                                    </w:rPr>
                                    <w:t>Importanti</w:t>
                                  </w:r>
                                  <w:r w:rsidRPr="00B821C6">
                                    <w:rPr>
                                      <w:b/>
                                      <w:bCs/>
                                    </w:rPr>
                                    <w:t>:</w:t>
                                  </w:r>
                                </w:p>
                                <w:p w14:paraId="13CD1050" w14:textId="77777777" w:rsidR="00237360" w:rsidRDefault="00237360" w:rsidP="00237360">
                                  <w:pPr>
                                    <w:numPr>
                                      <w:ilvl w:val="0"/>
                                      <w:numId w:val="102"/>
                                    </w:numPr>
                                    <w:tabs>
                                      <w:tab w:val="left" w:pos="567"/>
                                    </w:tabs>
                                    <w:autoSpaceDE/>
                                    <w:autoSpaceDN/>
                                    <w:ind w:left="567" w:hanging="567"/>
                                  </w:pPr>
                                  <w:r w:rsidRPr="0004540F">
                                    <w:rPr>
                                      <w:color w:val="221E1F"/>
                                      <w:lang w:eastAsia="ja-JP"/>
                                    </w:rPr>
                                    <w:t xml:space="preserve">Jekk id-doża hija 90 mg, se tirċievi jew </w:t>
                                  </w:r>
                                  <w:r>
                                    <w:rPr>
                                      <w:color w:val="221E1F"/>
                                      <w:lang w:eastAsia="ja-JP"/>
                                    </w:rPr>
                                    <w:t>pinna</w:t>
                                  </w:r>
                                  <w:r w:rsidRPr="0004540F">
                                    <w:rPr>
                                      <w:color w:val="221E1F"/>
                                      <w:lang w:eastAsia="ja-JP"/>
                                    </w:rPr>
                                    <w:t xml:space="preserve"> waħda mimlija għal-lest ta’ 90 mg jew żewġ </w:t>
                                  </w:r>
                                  <w:r>
                                    <w:rPr>
                                      <w:color w:val="221E1F"/>
                                      <w:lang w:eastAsia="ja-JP"/>
                                    </w:rPr>
                                    <w:t>pinen</w:t>
                                  </w:r>
                                  <w:r w:rsidRPr="0004540F">
                                    <w:rPr>
                                      <w:color w:val="221E1F"/>
                                      <w:lang w:eastAsia="ja-JP"/>
                                    </w:rPr>
                                    <w:t xml:space="preserve"> mimlija għal-lest ta’ 45 mg</w:t>
                                  </w:r>
                                  <w:r>
                                    <w:rPr>
                                      <w:color w:val="221E1F"/>
                                      <w:lang w:eastAsia="ja-JP"/>
                                    </w:rPr>
                                    <w:t>.</w:t>
                                  </w:r>
                                </w:p>
                                <w:p w14:paraId="3CF7815D" w14:textId="77777777" w:rsidR="00237360" w:rsidRDefault="00237360" w:rsidP="00237360">
                                  <w:pPr>
                                    <w:numPr>
                                      <w:ilvl w:val="0"/>
                                      <w:numId w:val="105"/>
                                    </w:numPr>
                                    <w:autoSpaceDE/>
                                    <w:autoSpaceDN/>
                                    <w:ind w:left="1134" w:hanging="567"/>
                                  </w:pPr>
                                  <w:r>
                                    <w:t>Jekk</w:t>
                                  </w:r>
                                  <w:r w:rsidRPr="00003724">
                                    <w:rPr>
                                      <w:color w:val="221E1F"/>
                                      <w:lang w:eastAsia="ja-JP"/>
                                    </w:rPr>
                                    <w:t xml:space="preserve"> </w:t>
                                  </w:r>
                                  <w:r w:rsidRPr="0004540F">
                                    <w:rPr>
                                      <w:color w:val="221E1F"/>
                                      <w:lang w:eastAsia="ja-JP"/>
                                    </w:rPr>
                                    <w:t xml:space="preserve">tirċievi żewġ </w:t>
                                  </w:r>
                                  <w:r>
                                    <w:rPr>
                                      <w:color w:val="221E1F"/>
                                      <w:lang w:eastAsia="ja-JP"/>
                                    </w:rPr>
                                    <w:t>pinen</w:t>
                                  </w:r>
                                  <w:r w:rsidRPr="0004540F">
                                    <w:rPr>
                                      <w:color w:val="221E1F"/>
                                      <w:lang w:eastAsia="ja-JP"/>
                                    </w:rPr>
                                    <w:t xml:space="preserve"> mimlija għal-lest ta’ 45 mg għal doża ta’ 90 mg, se jkollok tagħti lilek innifsek it-tieni injezzjoni eżatt wara l-ewwel waħda</w:t>
                                  </w:r>
                                  <w:r>
                                    <w:rPr>
                                      <w:color w:val="221E1F"/>
                                      <w:lang w:eastAsia="ja-JP"/>
                                    </w:rPr>
                                    <w:t>.</w:t>
                                  </w:r>
                                </w:p>
                                <w:p w14:paraId="7E2A9E61" w14:textId="77777777" w:rsidR="00237360" w:rsidRDefault="00237360" w:rsidP="00237360">
                                  <w:pPr>
                                    <w:numPr>
                                      <w:ilvl w:val="0"/>
                                      <w:numId w:val="105"/>
                                    </w:numPr>
                                    <w:autoSpaceDE/>
                                    <w:autoSpaceDN/>
                                    <w:ind w:left="1134" w:hanging="567"/>
                                  </w:pPr>
                                  <w:r>
                                    <w:t>Irrepeti</w:t>
                                  </w:r>
                                  <w:r w:rsidRPr="00003724">
                                    <w:rPr>
                                      <w:color w:val="221E1F"/>
                                      <w:lang w:eastAsia="ja-JP"/>
                                    </w:rPr>
                                    <w:t xml:space="preserve"> </w:t>
                                  </w:r>
                                  <w:r w:rsidRPr="0004540F">
                                    <w:rPr>
                                      <w:color w:val="221E1F"/>
                                      <w:lang w:eastAsia="ja-JP"/>
                                    </w:rPr>
                                    <w:t xml:space="preserve">l-Passi </w:t>
                                  </w:r>
                                  <w:r>
                                    <w:rPr>
                                      <w:color w:val="221E1F"/>
                                      <w:lang w:eastAsia="ja-JP"/>
                                    </w:rPr>
                                    <w:t>1</w:t>
                                  </w:r>
                                  <w:r>
                                    <w:rPr>
                                      <w:color w:val="221E1F"/>
                                      <w:lang w:eastAsia="ja-JP"/>
                                    </w:rPr>
                                    <w:noBreakHyphen/>
                                    <w:t>14</w:t>
                                  </w:r>
                                  <w:r w:rsidRPr="0004540F">
                                    <w:rPr>
                                      <w:color w:val="221E1F"/>
                                      <w:lang w:eastAsia="ja-JP"/>
                                    </w:rPr>
                                    <w:t xml:space="preserve"> għat-tieni injezzjoni </w:t>
                                  </w:r>
                                  <w:r>
                                    <w:rPr>
                                      <w:color w:val="221E1F"/>
                                      <w:lang w:eastAsia="ja-JP"/>
                                    </w:rPr>
                                    <w:t>b’pinna</w:t>
                                  </w:r>
                                  <w:r w:rsidRPr="0004540F">
                                    <w:rPr>
                                      <w:color w:val="221E1F"/>
                                      <w:lang w:eastAsia="ja-JP"/>
                                    </w:rPr>
                                    <w:t xml:space="preserve"> mimlija għal-lest ġdida</w:t>
                                  </w:r>
                                  <w:r>
                                    <w:rPr>
                                      <w:color w:val="221E1F"/>
                                      <w:lang w:eastAsia="ja-JP"/>
                                    </w:rPr>
                                    <w:t>.</w:t>
                                  </w:r>
                                </w:p>
                                <w:p w14:paraId="440AE806" w14:textId="77777777" w:rsidR="00237360" w:rsidRPr="00B821C6" w:rsidRDefault="00237360" w:rsidP="00237360">
                                  <w:pPr>
                                    <w:numPr>
                                      <w:ilvl w:val="0"/>
                                      <w:numId w:val="105"/>
                                    </w:numPr>
                                    <w:autoSpaceDE/>
                                    <w:autoSpaceDN/>
                                    <w:ind w:left="1134" w:hanging="567"/>
                                  </w:pPr>
                                  <w:r w:rsidRPr="0004540F">
                                    <w:rPr>
                                      <w:color w:val="221E1F"/>
                                      <w:lang w:eastAsia="ja-JP"/>
                                    </w:rPr>
                                    <w:t>Agħżel sit differenti għat-tieni injezzjoni</w:t>
                                  </w:r>
                                  <w:r>
                                    <w:rPr>
                                      <w:color w:val="221E1F"/>
                                      <w:lang w:eastAsia="ja-JP"/>
                                    </w:rPr>
                                    <w:t>.</w:t>
                                  </w:r>
                                </w:p>
                              </w:txbxContent>
                            </wps:txbx>
                            <wps:bodyPr rot="0" vert="horz" wrap="square" lIns="91440" tIns="45720" rIns="91440" bIns="45720" anchor="t" anchorCtr="0" upright="1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BE4C2B0" id="Text Box 18" o:spid="_x0000_s1030" type="#_x0000_t202" style="position:absolute;left:0;text-align:left;margin-left:-5.4pt;margin-top:15.3pt;width:452.9pt;height:99pt;z-index:25166028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4qJY9HQIAADQEAAAOAAAAZHJzL2Uyb0RvYy54bWysU9uO0zAQfUfiHyy/0yTdhpao6WrpUoS0&#10;XKSFD3AcJ7FwPMZ2myxfz9jJdqsF8YDwg+Xx2GdmzpzZXo+9IidhnQRd0myRUiI0h1rqtqTfvh5e&#10;bShxnumaKdCipA/C0evdyxfbwRRiCR2oWliCINoVgylp570pksTxTvTMLcAIjc4GbM88mrZNassG&#10;RO9VskzT18kAtjYWuHAOb28nJ91F/KYR3H9uGic8USXF3HzcbdyrsCe7LStay0wn+ZwG+4cseiY1&#10;Bj1D3TLPyNHK36B6yS04aPyCQ59A00guYg1YTZY+q+a+Y0bEWpAcZ840uf8Hyz+d7s0XS/z4FkZs&#10;YCzCmTvg3x3RsO+YbsWNtTB0gtUYOAuUJYNxxfw1UO0KF0Cq4SPU2GR29BCBxsb2gRWskyA6NuDh&#10;TLoYPeF4ma/zbHOFLo6+bJmvr9LYloQVj9+Ndf69gJ6EQ0ktdjXCs9Od8yEdVjw+CdEcKFkfpFLR&#10;sG21V5acGCrgEFes4NkzpcmA4fPNOp8o+AtGiutPGL30qGUl+5JuwptZXYG4d7qOSvNMqumMOSs9&#10;MxnIm2j0YzUSWZd0FQIEYiuoH5BaC5N0cdTw0IH9ScmAsi2p+3FkVlCiPmhsz5tstQo6j8YqXy/R&#10;sJee6tLDNEeoknpKpuPeT7NxNFa2HUaaBKHhBlvayEj2U1Zz+ijN2IN5jIL2L+346mnYd78AAAD/&#10;/wMAUEsDBBQABgAIAAAAIQDsYfMx3gAAAAoBAAAPAAAAZHJzL2Rvd25yZXYueG1sTI9BS8QwFITv&#10;gv8hPMHbbrIVS61NFxEqeBB09bK3bPtsi8lLabJp/fc+T3ocZpj5ptqvzoqEcxg9adhtFQik1ncj&#10;9Ro+3ptNASJEQ52xnlDDNwbY15cXlSk7v9AbpkPsBZdQKI2GIcaplDK0AzoTtn5CYu/Tz85ElnMv&#10;u9ksXO6szJTKpTMj8cJgJnwcsP06nJ2GJj++Hqf00qjFWlzb5+SfxqT19dX6cA8i4hr/wvCLz+hQ&#10;M9PJn6kLwmrY7BSjRw03KgfBgeLuls+dNGRZkYOsK/n/Qv0DAAD//wMAUEsBAi0AFAAGAAgAAAAh&#10;ALaDOJL+AAAA4QEAABMAAAAAAAAAAAAAAAAAAAAAAFtDb250ZW50X1R5cGVzXS54bWxQSwECLQAU&#10;AAYACAAAACEAOP0h/9YAAACUAQAACwAAAAAAAAAAAAAAAAAvAQAAX3JlbHMvLnJlbHNQSwECLQAU&#10;AAYACAAAACEA+KiWPR0CAAA0BAAADgAAAAAAAAAAAAAAAAAuAgAAZHJzL2Uyb0RvYy54bWxQSwEC&#10;LQAUAAYACAAAACEA7GHzMd4AAAAKAQAADwAAAAAAAAAAAAAAAAB3BAAAZHJzL2Rvd25yZXYueG1s&#10;UEsFBgAAAAAEAAQA8wAAAIIFAAAAAA==&#10;" strokecolor="red" strokeweight="1.25pt">
                      <v:textbox>
                        <w:txbxContent>
                          <w:p w14:paraId="421AA8DD" w14:textId="77777777" w:rsidR="00237360" w:rsidRDefault="00237360" w:rsidP="00237360">
                            <w:pPr>
                              <w:rPr>
                                <w:b/>
                                <w:bCs/>
                              </w:rPr>
                            </w:pPr>
                            <w:r>
                              <w:rPr>
                                <w:b/>
                                <w:bCs/>
                              </w:rPr>
                              <w:t>Importanti</w:t>
                            </w:r>
                            <w:r w:rsidRPr="00B821C6">
                              <w:rPr>
                                <w:b/>
                                <w:bCs/>
                              </w:rPr>
                              <w:t>:</w:t>
                            </w:r>
                          </w:p>
                          <w:p w14:paraId="13CD1050" w14:textId="77777777" w:rsidR="00237360" w:rsidRDefault="00237360" w:rsidP="00237360">
                            <w:pPr>
                              <w:numPr>
                                <w:ilvl w:val="0"/>
                                <w:numId w:val="102"/>
                              </w:numPr>
                              <w:tabs>
                                <w:tab w:val="left" w:pos="567"/>
                              </w:tabs>
                              <w:autoSpaceDE/>
                              <w:autoSpaceDN/>
                              <w:ind w:left="567" w:hanging="567"/>
                            </w:pPr>
                            <w:r w:rsidRPr="0004540F">
                              <w:rPr>
                                <w:color w:val="221E1F"/>
                                <w:lang w:eastAsia="ja-JP"/>
                              </w:rPr>
                              <w:t xml:space="preserve">Jekk id-doża hija 90 mg, se tirċievi jew </w:t>
                            </w:r>
                            <w:r>
                              <w:rPr>
                                <w:color w:val="221E1F"/>
                                <w:lang w:eastAsia="ja-JP"/>
                              </w:rPr>
                              <w:t>pinna</w:t>
                            </w:r>
                            <w:r w:rsidRPr="0004540F">
                              <w:rPr>
                                <w:color w:val="221E1F"/>
                                <w:lang w:eastAsia="ja-JP"/>
                              </w:rPr>
                              <w:t xml:space="preserve"> waħda mimlija għal-lest ta’ 90 mg jew żewġ </w:t>
                            </w:r>
                            <w:r>
                              <w:rPr>
                                <w:color w:val="221E1F"/>
                                <w:lang w:eastAsia="ja-JP"/>
                              </w:rPr>
                              <w:t>pinen</w:t>
                            </w:r>
                            <w:r w:rsidRPr="0004540F">
                              <w:rPr>
                                <w:color w:val="221E1F"/>
                                <w:lang w:eastAsia="ja-JP"/>
                              </w:rPr>
                              <w:t xml:space="preserve"> mimlija għal-lest ta’ 45 mg</w:t>
                            </w:r>
                            <w:r>
                              <w:rPr>
                                <w:color w:val="221E1F"/>
                                <w:lang w:eastAsia="ja-JP"/>
                              </w:rPr>
                              <w:t>.</w:t>
                            </w:r>
                          </w:p>
                          <w:p w14:paraId="3CF7815D" w14:textId="77777777" w:rsidR="00237360" w:rsidRDefault="00237360" w:rsidP="00237360">
                            <w:pPr>
                              <w:numPr>
                                <w:ilvl w:val="0"/>
                                <w:numId w:val="105"/>
                              </w:numPr>
                              <w:autoSpaceDE/>
                              <w:autoSpaceDN/>
                              <w:ind w:left="1134" w:hanging="567"/>
                            </w:pPr>
                            <w:r>
                              <w:t>Jekk</w:t>
                            </w:r>
                            <w:r w:rsidRPr="00003724">
                              <w:rPr>
                                <w:color w:val="221E1F"/>
                                <w:lang w:eastAsia="ja-JP"/>
                              </w:rPr>
                              <w:t xml:space="preserve"> </w:t>
                            </w:r>
                            <w:r w:rsidRPr="0004540F">
                              <w:rPr>
                                <w:color w:val="221E1F"/>
                                <w:lang w:eastAsia="ja-JP"/>
                              </w:rPr>
                              <w:t xml:space="preserve">tirċievi żewġ </w:t>
                            </w:r>
                            <w:r>
                              <w:rPr>
                                <w:color w:val="221E1F"/>
                                <w:lang w:eastAsia="ja-JP"/>
                              </w:rPr>
                              <w:t>pinen</w:t>
                            </w:r>
                            <w:r w:rsidRPr="0004540F">
                              <w:rPr>
                                <w:color w:val="221E1F"/>
                                <w:lang w:eastAsia="ja-JP"/>
                              </w:rPr>
                              <w:t xml:space="preserve"> mimlija għal-lest ta’ 45 mg għal doża ta’ 90 mg, se jkollok tagħti lilek innifsek it-tieni injezzjoni eżatt wara l-ewwel waħda</w:t>
                            </w:r>
                            <w:r>
                              <w:rPr>
                                <w:color w:val="221E1F"/>
                                <w:lang w:eastAsia="ja-JP"/>
                              </w:rPr>
                              <w:t>.</w:t>
                            </w:r>
                          </w:p>
                          <w:p w14:paraId="7E2A9E61" w14:textId="77777777" w:rsidR="00237360" w:rsidRDefault="00237360" w:rsidP="00237360">
                            <w:pPr>
                              <w:numPr>
                                <w:ilvl w:val="0"/>
                                <w:numId w:val="105"/>
                              </w:numPr>
                              <w:autoSpaceDE/>
                              <w:autoSpaceDN/>
                              <w:ind w:left="1134" w:hanging="567"/>
                            </w:pPr>
                            <w:r>
                              <w:t>Irrepeti</w:t>
                            </w:r>
                            <w:r w:rsidRPr="00003724">
                              <w:rPr>
                                <w:color w:val="221E1F"/>
                                <w:lang w:eastAsia="ja-JP"/>
                              </w:rPr>
                              <w:t xml:space="preserve"> </w:t>
                            </w:r>
                            <w:r w:rsidRPr="0004540F">
                              <w:rPr>
                                <w:color w:val="221E1F"/>
                                <w:lang w:eastAsia="ja-JP"/>
                              </w:rPr>
                              <w:t xml:space="preserve">l-Passi </w:t>
                            </w:r>
                            <w:r>
                              <w:rPr>
                                <w:color w:val="221E1F"/>
                                <w:lang w:eastAsia="ja-JP"/>
                              </w:rPr>
                              <w:t>1</w:t>
                            </w:r>
                            <w:r>
                              <w:rPr>
                                <w:color w:val="221E1F"/>
                                <w:lang w:eastAsia="ja-JP"/>
                              </w:rPr>
                              <w:noBreakHyphen/>
                              <w:t>14</w:t>
                            </w:r>
                            <w:r w:rsidRPr="0004540F">
                              <w:rPr>
                                <w:color w:val="221E1F"/>
                                <w:lang w:eastAsia="ja-JP"/>
                              </w:rPr>
                              <w:t xml:space="preserve"> għat-tieni injezzjoni </w:t>
                            </w:r>
                            <w:r>
                              <w:rPr>
                                <w:color w:val="221E1F"/>
                                <w:lang w:eastAsia="ja-JP"/>
                              </w:rPr>
                              <w:t>b’pinna</w:t>
                            </w:r>
                            <w:r w:rsidRPr="0004540F">
                              <w:rPr>
                                <w:color w:val="221E1F"/>
                                <w:lang w:eastAsia="ja-JP"/>
                              </w:rPr>
                              <w:t xml:space="preserve"> mimlija għal-lest ġdida</w:t>
                            </w:r>
                            <w:r>
                              <w:rPr>
                                <w:color w:val="221E1F"/>
                                <w:lang w:eastAsia="ja-JP"/>
                              </w:rPr>
                              <w:t>.</w:t>
                            </w:r>
                          </w:p>
                          <w:p w14:paraId="440AE806" w14:textId="77777777" w:rsidR="00237360" w:rsidRPr="00B821C6" w:rsidRDefault="00237360" w:rsidP="00237360">
                            <w:pPr>
                              <w:numPr>
                                <w:ilvl w:val="0"/>
                                <w:numId w:val="105"/>
                              </w:numPr>
                              <w:autoSpaceDE/>
                              <w:autoSpaceDN/>
                              <w:ind w:left="1134" w:hanging="567"/>
                            </w:pPr>
                            <w:r w:rsidRPr="0004540F">
                              <w:rPr>
                                <w:color w:val="221E1F"/>
                                <w:lang w:eastAsia="ja-JP"/>
                              </w:rPr>
                              <w:t>Agħżel sit differenti għat-tieni injezzjoni</w:t>
                            </w:r>
                            <w:r>
                              <w:rPr>
                                <w:color w:val="221E1F"/>
                                <w:lang w:eastAsia="ja-JP"/>
                              </w:rPr>
                              <w:t>.</w:t>
                            </w:r>
                          </w:p>
                        </w:txbxContent>
                      </v:textbox>
                      <w10:wrap type="square"/>
                    </v:shape>
                  </w:pict>
                </mc:Fallback>
              </mc:AlternateContent>
            </w:r>
            <w:r w:rsidR="00237360" w:rsidRPr="00A9775F">
              <w:rPr>
                <w:b/>
                <w:bCs/>
              </w:rPr>
              <w:t>Kif tuża l-pinna mimlija għal-lest WEZENLA tiegħek</w:t>
            </w:r>
            <w:r w:rsidR="00237360" w:rsidRPr="00DA3743">
              <w:rPr>
                <w:b/>
                <w:bCs/>
              </w:rPr>
              <w:t>:</w:t>
            </w:r>
          </w:p>
        </w:tc>
      </w:tr>
      <w:tr w:rsidR="006557B4" w:rsidRPr="00DA3743" w14:paraId="0410BE11" w14:textId="77777777" w:rsidTr="003B2504">
        <w:trPr>
          <w:trHeight w:val="488"/>
        </w:trPr>
        <w:tc>
          <w:tcPr>
            <w:tcW w:w="273" w:type="pct"/>
          </w:tcPr>
          <w:p w14:paraId="488A7A15" w14:textId="77777777" w:rsidR="00237360" w:rsidRPr="00A9775F" w:rsidRDefault="00237360" w:rsidP="003B2504">
            <w:pPr>
              <w:numPr>
                <w:ilvl w:val="0"/>
                <w:numId w:val="103"/>
              </w:numPr>
              <w:tabs>
                <w:tab w:val="left" w:pos="567"/>
              </w:tabs>
              <w:adjustRightInd w:val="0"/>
              <w:ind w:left="0" w:right="-1" w:firstLine="0"/>
              <w:rPr>
                <w:rFonts w:eastAsia="Malgun Gothic"/>
                <w:color w:val="000000"/>
                <w:lang w:eastAsia="ko-KR" w:bidi="he-IL"/>
              </w:rPr>
            </w:pPr>
          </w:p>
        </w:tc>
        <w:tc>
          <w:tcPr>
            <w:tcW w:w="4727" w:type="pct"/>
            <w:gridSpan w:val="2"/>
          </w:tcPr>
          <w:p w14:paraId="037A61CE" w14:textId="77777777" w:rsidR="00237360" w:rsidRPr="00A9775F" w:rsidRDefault="00237360" w:rsidP="003B2504">
            <w:pPr>
              <w:tabs>
                <w:tab w:val="left" w:pos="567"/>
              </w:tabs>
              <w:adjustRightInd w:val="0"/>
              <w:rPr>
                <w:rFonts w:eastAsia="Malgun Gothic"/>
                <w:color w:val="000000"/>
                <w:lang w:eastAsia="ko-KR" w:bidi="he-IL"/>
              </w:rPr>
            </w:pPr>
            <w:r w:rsidRPr="00A9775F">
              <w:rPr>
                <w:rFonts w:eastAsia="Malgun Gothic"/>
                <w:color w:val="000000"/>
                <w:lang w:eastAsia="ko-KR" w:bidi="he-IL"/>
              </w:rPr>
              <w:t xml:space="preserve">Huwa </w:t>
            </w:r>
            <w:r w:rsidRPr="00DA3743">
              <w:t>importanti li inti jew min jieħu ħsiebek ma tippruvawx tagħtu l-injezzjoni sakemm ma tkunux irċevejtu taħriġ mingħand it-tabib jew il-fornitur tal-kura tas-saħħa tiegħek.</w:t>
            </w:r>
          </w:p>
        </w:tc>
      </w:tr>
      <w:tr w:rsidR="006557B4" w:rsidRPr="00DA3743" w14:paraId="4F2792C2" w14:textId="77777777" w:rsidTr="003B2504">
        <w:trPr>
          <w:trHeight w:val="284"/>
        </w:trPr>
        <w:tc>
          <w:tcPr>
            <w:tcW w:w="273" w:type="pct"/>
          </w:tcPr>
          <w:p w14:paraId="68127AB3" w14:textId="77777777" w:rsidR="00237360" w:rsidRPr="00A9775F" w:rsidRDefault="00237360" w:rsidP="003B2504">
            <w:pPr>
              <w:numPr>
                <w:ilvl w:val="0"/>
                <w:numId w:val="103"/>
              </w:numPr>
              <w:tabs>
                <w:tab w:val="left" w:pos="567"/>
              </w:tabs>
              <w:adjustRightInd w:val="0"/>
              <w:ind w:left="0" w:firstLine="0"/>
              <w:rPr>
                <w:rFonts w:eastAsia="Malgun Gothic"/>
                <w:color w:val="000000"/>
                <w:lang w:eastAsia="ko-KR" w:bidi="he-IL"/>
              </w:rPr>
            </w:pPr>
          </w:p>
        </w:tc>
        <w:tc>
          <w:tcPr>
            <w:tcW w:w="4727" w:type="pct"/>
            <w:gridSpan w:val="2"/>
          </w:tcPr>
          <w:p w14:paraId="27FA1EA3" w14:textId="77777777" w:rsidR="00237360" w:rsidRPr="00A9775F" w:rsidRDefault="00237360" w:rsidP="003B2504">
            <w:pPr>
              <w:adjustRightInd w:val="0"/>
              <w:rPr>
                <w:rFonts w:eastAsia="Malgun Gothic"/>
                <w:color w:val="000000"/>
                <w:lang w:eastAsia="ko-KR" w:bidi="he-IL"/>
              </w:rPr>
            </w:pPr>
            <w:r w:rsidRPr="00A9775F">
              <w:rPr>
                <w:rFonts w:eastAsia="Malgun Gothic"/>
                <w:b/>
                <w:bCs/>
                <w:color w:val="000000"/>
                <w:lang w:eastAsia="ko-KR" w:bidi="he-IL"/>
              </w:rPr>
              <w:t>Tużax</w:t>
            </w:r>
            <w:r w:rsidRPr="00DA3743">
              <w:rPr>
                <w:rFonts w:eastAsia="Malgun Gothic"/>
                <w:color w:val="000000"/>
                <w:lang w:eastAsia="ko-KR" w:bidi="he-IL"/>
              </w:rPr>
              <w:t xml:space="preserve"> </w:t>
            </w:r>
            <w:r w:rsidRPr="00DA3743">
              <w:t>il-pinna mimlija għal-lest jekk il-kartuna tkun saritilha l-ħsara jew is-siġill ikun miksur.</w:t>
            </w:r>
            <w:r w:rsidRPr="00A9775F">
              <w:rPr>
                <w:rFonts w:eastAsia="Malgun Gothic"/>
                <w:color w:val="000000"/>
                <w:lang w:eastAsia="ko-KR" w:bidi="he-IL"/>
              </w:rPr>
              <w:t xml:space="preserve"> </w:t>
            </w:r>
          </w:p>
        </w:tc>
      </w:tr>
      <w:tr w:rsidR="006557B4" w:rsidRPr="00DA3743" w14:paraId="7DD4B87F" w14:textId="77777777" w:rsidTr="003B2504">
        <w:trPr>
          <w:trHeight w:val="244"/>
        </w:trPr>
        <w:tc>
          <w:tcPr>
            <w:tcW w:w="273" w:type="pct"/>
          </w:tcPr>
          <w:p w14:paraId="6C88F0D1" w14:textId="77777777" w:rsidR="00237360" w:rsidRPr="00A9775F" w:rsidRDefault="00237360" w:rsidP="003B2504">
            <w:pPr>
              <w:numPr>
                <w:ilvl w:val="0"/>
                <w:numId w:val="103"/>
              </w:numPr>
              <w:tabs>
                <w:tab w:val="left" w:pos="567"/>
              </w:tabs>
              <w:adjustRightInd w:val="0"/>
              <w:ind w:left="0" w:firstLine="0"/>
              <w:rPr>
                <w:rFonts w:eastAsia="Malgun Gothic"/>
                <w:color w:val="000000"/>
                <w:lang w:eastAsia="ko-KR" w:bidi="he-IL"/>
              </w:rPr>
            </w:pPr>
          </w:p>
        </w:tc>
        <w:tc>
          <w:tcPr>
            <w:tcW w:w="4727" w:type="pct"/>
            <w:gridSpan w:val="2"/>
          </w:tcPr>
          <w:p w14:paraId="5C8B7BE8" w14:textId="77777777" w:rsidR="00237360" w:rsidRPr="00A9775F" w:rsidRDefault="00237360" w:rsidP="003B2504">
            <w:pPr>
              <w:tabs>
                <w:tab w:val="left" w:pos="567"/>
              </w:tabs>
              <w:adjustRightInd w:val="0"/>
              <w:rPr>
                <w:rFonts w:eastAsia="Malgun Gothic"/>
                <w:color w:val="000000"/>
                <w:lang w:eastAsia="ko-KR" w:bidi="he-IL"/>
              </w:rPr>
            </w:pPr>
            <w:r w:rsidRPr="00A9775F">
              <w:rPr>
                <w:rFonts w:eastAsia="Malgun Gothic"/>
                <w:b/>
                <w:bCs/>
                <w:color w:val="000000"/>
                <w:lang w:eastAsia="ko-KR" w:bidi="he-IL"/>
              </w:rPr>
              <w:t>Tu</w:t>
            </w:r>
            <w:r w:rsidRPr="00DA3743">
              <w:rPr>
                <w:rFonts w:eastAsia="Malgun Gothic"/>
                <w:b/>
                <w:bCs/>
                <w:color w:val="000000"/>
                <w:lang w:eastAsia="ko-KR" w:bidi="he-IL"/>
              </w:rPr>
              <w:t>żax</w:t>
            </w:r>
            <w:r w:rsidRPr="00DA3743">
              <w:rPr>
                <w:rFonts w:eastAsia="Malgun Gothic"/>
                <w:color w:val="000000"/>
                <w:lang w:eastAsia="ko-KR" w:bidi="he-IL"/>
              </w:rPr>
              <w:t xml:space="preserve"> </w:t>
            </w:r>
            <w:r w:rsidRPr="00DA3743">
              <w:t xml:space="preserve">il-pinna </w:t>
            </w:r>
            <w:r w:rsidRPr="00DA3743">
              <w:rPr>
                <w:bCs/>
              </w:rPr>
              <w:t>mimlija għal-lest wara d-data ta’ skadenza fuq it-tikketta.</w:t>
            </w:r>
          </w:p>
        </w:tc>
      </w:tr>
      <w:tr w:rsidR="006557B4" w:rsidRPr="00DA3743" w14:paraId="242BBE0F" w14:textId="77777777" w:rsidTr="003B2504">
        <w:trPr>
          <w:trHeight w:val="284"/>
        </w:trPr>
        <w:tc>
          <w:tcPr>
            <w:tcW w:w="273" w:type="pct"/>
          </w:tcPr>
          <w:p w14:paraId="793AC0DB" w14:textId="77777777" w:rsidR="00237360" w:rsidRPr="00A9775F" w:rsidRDefault="00237360" w:rsidP="003B2504">
            <w:pPr>
              <w:numPr>
                <w:ilvl w:val="0"/>
                <w:numId w:val="103"/>
              </w:numPr>
              <w:tabs>
                <w:tab w:val="left" w:pos="567"/>
              </w:tabs>
              <w:adjustRightInd w:val="0"/>
              <w:ind w:left="0" w:firstLine="0"/>
              <w:rPr>
                <w:rFonts w:eastAsia="Malgun Gothic"/>
                <w:b/>
                <w:bCs/>
                <w:color w:val="000000"/>
                <w:lang w:eastAsia="ko-KR" w:bidi="he-IL"/>
              </w:rPr>
            </w:pPr>
          </w:p>
        </w:tc>
        <w:tc>
          <w:tcPr>
            <w:tcW w:w="4727" w:type="pct"/>
            <w:gridSpan w:val="2"/>
          </w:tcPr>
          <w:p w14:paraId="5E058D90" w14:textId="77777777" w:rsidR="00237360" w:rsidRPr="00A9775F" w:rsidRDefault="00237360" w:rsidP="003B2504">
            <w:pPr>
              <w:tabs>
                <w:tab w:val="left" w:pos="567"/>
              </w:tabs>
              <w:adjustRightInd w:val="0"/>
              <w:rPr>
                <w:rFonts w:eastAsia="Malgun Gothic"/>
                <w:b/>
                <w:bCs/>
                <w:color w:val="000000"/>
                <w:lang w:eastAsia="ko-KR" w:bidi="he-IL"/>
              </w:rPr>
            </w:pPr>
            <w:r w:rsidRPr="00A9775F">
              <w:rPr>
                <w:rFonts w:eastAsia="Malgun Gothic" w:hint="eastAsia"/>
                <w:b/>
                <w:bCs/>
                <w:color w:val="000000"/>
                <w:lang w:eastAsia="ko-KR" w:bidi="he-IL"/>
              </w:rPr>
              <w:t>Tħawwadx</w:t>
            </w:r>
            <w:r w:rsidRPr="00A9775F">
              <w:rPr>
                <w:rFonts w:eastAsia="Malgun Gothic"/>
                <w:color w:val="000000"/>
                <w:lang w:eastAsia="ko-KR" w:bidi="he-IL"/>
              </w:rPr>
              <w:t xml:space="preserve"> </w:t>
            </w:r>
            <w:r w:rsidRPr="00DA3743">
              <w:t>il-pinna mimlija għal-lest.</w:t>
            </w:r>
            <w:r w:rsidRPr="00A9775F">
              <w:rPr>
                <w:rFonts w:eastAsia="Malgun Gothic"/>
                <w:color w:val="000000"/>
                <w:lang w:eastAsia="ko-KR" w:bidi="he-IL"/>
              </w:rPr>
              <w:t xml:space="preserve"> </w:t>
            </w:r>
          </w:p>
        </w:tc>
      </w:tr>
      <w:tr w:rsidR="006557B4" w:rsidRPr="00DA3743" w14:paraId="334DD4F1" w14:textId="77777777" w:rsidTr="003B2504">
        <w:trPr>
          <w:trHeight w:val="233"/>
        </w:trPr>
        <w:tc>
          <w:tcPr>
            <w:tcW w:w="273" w:type="pct"/>
          </w:tcPr>
          <w:p w14:paraId="34E9ABF9" w14:textId="77777777" w:rsidR="00237360" w:rsidRPr="00A9775F" w:rsidRDefault="00237360" w:rsidP="003B2504">
            <w:pPr>
              <w:numPr>
                <w:ilvl w:val="0"/>
                <w:numId w:val="103"/>
              </w:numPr>
              <w:tabs>
                <w:tab w:val="left" w:pos="567"/>
              </w:tabs>
              <w:adjustRightInd w:val="0"/>
              <w:ind w:left="0" w:firstLine="0"/>
              <w:rPr>
                <w:rFonts w:eastAsia="Malgun Gothic"/>
                <w:b/>
                <w:bCs/>
                <w:color w:val="000000"/>
                <w:lang w:eastAsia="ko-KR" w:bidi="he-IL"/>
              </w:rPr>
            </w:pPr>
          </w:p>
        </w:tc>
        <w:tc>
          <w:tcPr>
            <w:tcW w:w="4727" w:type="pct"/>
            <w:gridSpan w:val="2"/>
          </w:tcPr>
          <w:p w14:paraId="03774AF3" w14:textId="77777777" w:rsidR="00237360" w:rsidRPr="00A9775F" w:rsidRDefault="00237360" w:rsidP="003B2504">
            <w:pPr>
              <w:tabs>
                <w:tab w:val="left" w:pos="567"/>
              </w:tabs>
              <w:adjustRightInd w:val="0"/>
              <w:rPr>
                <w:rFonts w:eastAsia="Malgun Gothic"/>
                <w:b/>
                <w:bCs/>
                <w:color w:val="000000"/>
                <w:lang w:eastAsia="ko-KR" w:bidi="he-IL"/>
              </w:rPr>
            </w:pPr>
            <w:r w:rsidRPr="00A9775F">
              <w:rPr>
                <w:rFonts w:eastAsia="Malgun Gothic" w:hint="eastAsia"/>
                <w:b/>
                <w:bCs/>
                <w:color w:val="000000"/>
                <w:lang w:eastAsia="ko-KR" w:bidi="he-IL"/>
              </w:rPr>
              <w:t>Tneħħix</w:t>
            </w:r>
            <w:r w:rsidRPr="00A9775F">
              <w:rPr>
                <w:rFonts w:eastAsia="Malgun Gothic"/>
                <w:color w:val="000000"/>
                <w:lang w:eastAsia="ko-KR" w:bidi="he-IL"/>
              </w:rPr>
              <w:t xml:space="preserve"> </w:t>
            </w:r>
            <w:r w:rsidRPr="00DA3743">
              <w:t>l-għatu tal-labra mill-pinna mimlija għal-lest sakemm tkun lest biex tinjetta.</w:t>
            </w:r>
          </w:p>
        </w:tc>
      </w:tr>
      <w:tr w:rsidR="006557B4" w:rsidRPr="00DA3743" w14:paraId="1318D630" w14:textId="77777777" w:rsidTr="003B2504">
        <w:trPr>
          <w:trHeight w:val="213"/>
        </w:trPr>
        <w:tc>
          <w:tcPr>
            <w:tcW w:w="273" w:type="pct"/>
          </w:tcPr>
          <w:p w14:paraId="455B4F24" w14:textId="77777777" w:rsidR="00237360" w:rsidRPr="00A9775F" w:rsidRDefault="00237360" w:rsidP="003B2504">
            <w:pPr>
              <w:numPr>
                <w:ilvl w:val="0"/>
                <w:numId w:val="103"/>
              </w:numPr>
              <w:tabs>
                <w:tab w:val="left" w:pos="567"/>
              </w:tabs>
              <w:adjustRightInd w:val="0"/>
              <w:ind w:left="0" w:firstLine="0"/>
              <w:rPr>
                <w:rFonts w:eastAsia="Malgun Gothic"/>
                <w:b/>
                <w:bCs/>
                <w:color w:val="000000"/>
                <w:lang w:eastAsia="ko-KR" w:bidi="he-IL"/>
              </w:rPr>
            </w:pPr>
          </w:p>
        </w:tc>
        <w:tc>
          <w:tcPr>
            <w:tcW w:w="4727" w:type="pct"/>
            <w:gridSpan w:val="2"/>
          </w:tcPr>
          <w:p w14:paraId="5AF7EE8B" w14:textId="77777777" w:rsidR="00237360" w:rsidRPr="00A9775F" w:rsidRDefault="00237360" w:rsidP="003B2504">
            <w:pPr>
              <w:tabs>
                <w:tab w:val="left" w:pos="567"/>
              </w:tabs>
              <w:adjustRightInd w:val="0"/>
              <w:rPr>
                <w:rFonts w:eastAsia="Malgun Gothic"/>
                <w:b/>
                <w:bCs/>
                <w:color w:val="000000"/>
                <w:lang w:eastAsia="ko-KR" w:bidi="he-IL"/>
              </w:rPr>
            </w:pPr>
            <w:r w:rsidRPr="00A9775F">
              <w:rPr>
                <w:rFonts w:eastAsia="Malgun Gothic"/>
                <w:b/>
                <w:bCs/>
                <w:color w:val="000000"/>
                <w:lang w:eastAsia="ko-KR" w:bidi="he-IL"/>
              </w:rPr>
              <w:t>Tu</w:t>
            </w:r>
            <w:r w:rsidRPr="00DA3743">
              <w:rPr>
                <w:rFonts w:eastAsia="Malgun Gothic"/>
                <w:b/>
                <w:bCs/>
                <w:color w:val="000000"/>
                <w:lang w:eastAsia="ko-KR" w:bidi="he-IL"/>
              </w:rPr>
              <w:t>żax</w:t>
            </w:r>
            <w:r w:rsidRPr="00DA3743">
              <w:rPr>
                <w:rFonts w:eastAsia="Malgun Gothic"/>
                <w:color w:val="000000"/>
                <w:lang w:eastAsia="ko-KR" w:bidi="he-IL"/>
              </w:rPr>
              <w:t xml:space="preserve"> </w:t>
            </w:r>
            <w:r w:rsidRPr="00DA3743">
              <w:t xml:space="preserve">il-pinna </w:t>
            </w:r>
            <w:r w:rsidRPr="00DA3743">
              <w:rPr>
                <w:bCs/>
              </w:rPr>
              <w:t>mimlija għal-lest jekk tkun tqiegħdet fil-friża.</w:t>
            </w:r>
          </w:p>
        </w:tc>
      </w:tr>
      <w:tr w:rsidR="006557B4" w:rsidRPr="00DA3743" w14:paraId="6F04468A" w14:textId="77777777" w:rsidTr="003B2504">
        <w:trPr>
          <w:trHeight w:val="964"/>
        </w:trPr>
        <w:tc>
          <w:tcPr>
            <w:tcW w:w="273" w:type="pct"/>
          </w:tcPr>
          <w:p w14:paraId="0310604F" w14:textId="77777777" w:rsidR="00237360" w:rsidRPr="00A9775F" w:rsidRDefault="00237360" w:rsidP="003B2504">
            <w:pPr>
              <w:numPr>
                <w:ilvl w:val="0"/>
                <w:numId w:val="103"/>
              </w:numPr>
              <w:tabs>
                <w:tab w:val="left" w:pos="567"/>
              </w:tabs>
              <w:adjustRightInd w:val="0"/>
              <w:ind w:left="0" w:firstLine="0"/>
              <w:rPr>
                <w:rFonts w:eastAsia="Malgun Gothic"/>
                <w:b/>
                <w:bCs/>
                <w:color w:val="000000"/>
                <w:lang w:eastAsia="ko-KR" w:bidi="he-IL"/>
              </w:rPr>
            </w:pPr>
          </w:p>
        </w:tc>
        <w:tc>
          <w:tcPr>
            <w:tcW w:w="4727" w:type="pct"/>
            <w:gridSpan w:val="2"/>
          </w:tcPr>
          <w:p w14:paraId="264B7411" w14:textId="77777777" w:rsidR="00237360" w:rsidRPr="00A9775F" w:rsidRDefault="00237360" w:rsidP="003B2504">
            <w:pPr>
              <w:tabs>
                <w:tab w:val="left" w:pos="567"/>
              </w:tabs>
              <w:adjustRightInd w:val="0"/>
              <w:rPr>
                <w:rFonts w:eastAsia="Malgun Gothic"/>
                <w:b/>
                <w:bCs/>
                <w:color w:val="000000"/>
                <w:lang w:eastAsia="ko-KR" w:bidi="he-IL"/>
              </w:rPr>
            </w:pPr>
            <w:r w:rsidRPr="00A9775F">
              <w:rPr>
                <w:rFonts w:eastAsia="Malgun Gothic"/>
                <w:b/>
                <w:bCs/>
                <w:color w:val="000000"/>
                <w:lang w:eastAsia="ko-KR" w:bidi="he-IL"/>
              </w:rPr>
              <w:t>Tu</w:t>
            </w:r>
            <w:r w:rsidRPr="00DA3743">
              <w:rPr>
                <w:rFonts w:eastAsia="Malgun Gothic"/>
                <w:b/>
                <w:bCs/>
                <w:color w:val="000000"/>
                <w:lang w:eastAsia="ko-KR" w:bidi="he-IL"/>
              </w:rPr>
              <w:t>żax</w:t>
            </w:r>
            <w:r w:rsidRPr="00DA3743">
              <w:rPr>
                <w:rFonts w:eastAsia="Malgun Gothic"/>
                <w:color w:val="000000"/>
                <w:lang w:eastAsia="ko-KR" w:bidi="he-IL"/>
              </w:rPr>
              <w:t xml:space="preserve"> </w:t>
            </w:r>
            <w:r w:rsidRPr="00DA3743">
              <w:t xml:space="preserve">il-pinna </w:t>
            </w:r>
            <w:r w:rsidRPr="00DA3743">
              <w:rPr>
                <w:bCs/>
              </w:rPr>
              <w:t xml:space="preserve">mimlija għal-lest </w:t>
            </w:r>
            <w:r w:rsidRPr="00DA3743">
              <w:t>jekk tkun twaqqgħet fuq wiċċ iebes. Parti mill-pinna mimlija għal-lest tista’ tinkiser anke jekk inti ma tkunx tista’ tara l-ksur. Jekk disponibbli, uża pinna mimlija għal-lest ġdida u ċempel lit-tabib jew lill-fornitur tal-kura tas-saħħa tiegħek.</w:t>
            </w:r>
          </w:p>
        </w:tc>
      </w:tr>
      <w:tr w:rsidR="00095D62" w:rsidRPr="00DA3743" w14:paraId="567C498A" w14:textId="77777777" w:rsidTr="003B2504">
        <w:trPr>
          <w:trHeight w:val="340"/>
        </w:trPr>
        <w:tc>
          <w:tcPr>
            <w:tcW w:w="5000" w:type="pct"/>
            <w:gridSpan w:val="3"/>
          </w:tcPr>
          <w:p w14:paraId="094FD3C8" w14:textId="7D20D02C" w:rsidR="00237360" w:rsidRPr="00A9775F" w:rsidRDefault="00DE6F77" w:rsidP="003B2504">
            <w:pPr>
              <w:widowControl w:val="0"/>
              <w:tabs>
                <w:tab w:val="left" w:pos="567"/>
              </w:tabs>
              <w:jc w:val="both"/>
              <w:rPr>
                <w:b/>
                <w:bCs/>
                <w:shd w:val="clear" w:color="auto" w:fill="FFFFFF"/>
              </w:rPr>
            </w:pPr>
            <w:r>
              <mc:AlternateContent>
                <mc:Choice Requires="wps">
                  <w:drawing>
                    <wp:anchor distT="45720" distB="45720" distL="114300" distR="114300" simplePos="0" relativeHeight="251659264" behindDoc="0" locked="0" layoutInCell="1" allowOverlap="1" wp14:anchorId="6AEE22E2" wp14:editId="3492C1C7">
                      <wp:simplePos x="0" y="0"/>
                      <wp:positionH relativeFrom="column">
                        <wp:posOffset>-64770</wp:posOffset>
                      </wp:positionH>
                      <wp:positionV relativeFrom="paragraph">
                        <wp:posOffset>10795</wp:posOffset>
                      </wp:positionV>
                      <wp:extent cx="5655945" cy="447675"/>
                      <wp:effectExtent l="0" t="0" r="1905" b="9525"/>
                      <wp:wrapSquare wrapText="bothSides"/>
                      <wp:docPr id="492190021" name="Text Box 17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5655945" cy="447675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15875">
                                <a:solidFill>
                                  <a:srgbClr val="FF0000"/>
                                </a:solidFill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A45066D" w14:textId="77777777" w:rsidR="00237360" w:rsidRPr="00B821C6" w:rsidRDefault="00237360" w:rsidP="00237360">
                                  <w:r w:rsidRPr="000C4892">
                                    <w:rPr>
                                      <w:b/>
                                      <w:bCs/>
                                    </w:rPr>
                                    <w:t>Importanti:</w:t>
                                  </w:r>
                                  <w:r w:rsidRPr="000C4892">
                                    <w:t xml:space="preserve"> Żomm </w:t>
                                  </w:r>
                                  <w:r>
                                    <w:t>il-pinna</w:t>
                                  </w:r>
                                  <w:r w:rsidRPr="000C4892">
                                    <w:t xml:space="preserve"> mimlija għal-lest u l-kontenitur għar-rimi ta’ oġġetti li jaqtgħu fejn ma jidhrux u ma jintlaħqux mit-tfal</w:t>
                                  </w:r>
                                  <w:r>
                                    <w:t>.</w:t>
                                  </w:r>
                                </w:p>
                              </w:txbxContent>
                            </wps:txbx>
                            <wps:bodyPr rot="0" vert="horz" wrap="square" lIns="91440" tIns="45720" rIns="91440" bIns="4572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AEE22E2" id="Text Box 17" o:spid="_x0000_s1031" type="#_x0000_t202" style="position:absolute;left:0;text-align:left;margin-left:-5.1pt;margin-top:.85pt;width:445.35pt;height:35.25pt;z-index:25165926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9bmYqEwIAACcEAAAOAAAAZHJzL2Uyb0RvYy54bWysU9uO2yAQfa/Uf0C8N04iO8lacVbbbFNV&#10;2l6kbT8AA45RMUOBxE6/vgPxZtOLVKkqD4hh4MzMmTPr26HT5CidV2AqOptMKZGGg1BmX9Evn3ev&#10;VpT4wIxgGoys6El6ert5+WLd21LOoQUtpCMIYnzZ24q2IdgyyzxvZcf8BKw06GzAdSyg6faZcKxH&#10;9E5n8+l0kfXghHXApfd4e3920k3CbxrJw8em8TIQXVHMLaTdpb2Oe7ZZs3LvmG0VH9Ng/5BFx5TB&#10;oBeoexYYOTj1G1SnuAMPTZhw6DJoGsVlqgGrmU1/qeaxZVamWpAcby80+f8Hyz8cH+0nR8LwGgZs&#10;YCrC2wfgXz0xsG2Z2cs756BvJRMYeBYpy3rry/FrpNqXPoLU/XsQ2GR2CJCAhsZ1kRWskyA6NuB0&#10;IV0OgXC8LBZFcZMXlHD05flysSxSCFY+/bbOh7cSOhIPFXXY1ITOjg8+xGxY+fQkBvOgldgprZPh&#10;9vVWO3JkKIBdWiP6T8+0IT3WVqww+N8wprj+hNGpgFLWqqvoKr4ZxRV5e2NEElpgSp/PmLM2I5GR&#10;uzOLYagHogSSEgNEXmsQJ2TWwVm5OGl4aMF9p6RH1VbUfzswJynR7wx252aW51HmyciL5RwNd+2p&#10;rz3McISqaKDkfNyGNBqRAQN32MVGJYKfMxlTRjUm3sfJiXK/ttOr5/ne/AAAAP//AwBQSwMEFAAG&#10;AAgAAAAhAJF502zdAAAACAEAAA8AAABkcnMvZG93bnJldi54bWxMj0FLw0AQhe+C/2EZwVu724Bt&#10;iNmUIkTwIGj10ts2GZPQ3dmQ3W7iv3c86XH4Hu99U+4XZ0XCKQyeNGzWCgRS49uBOg2fH/UqBxGi&#10;odZYT6jhGwPsq9ub0hStn+kd0zF2gksoFEZDH+NYSBmaHp0Jaz8iMfvykzORz6mT7WRmLndWZkpt&#10;pTMD8UJvRnzqsbkcr05DvT29ncb0WqvZWlyal+Sfh6T1/d1yeAQRcYl/YfjVZ3Wo2Onsr9QGYTWs&#10;NirjKIMdCOZ5rh5AnDXssgxkVcr/D1Q/AAAA//8DAFBLAQItABQABgAIAAAAIQC2gziS/gAAAOEB&#10;AAATAAAAAAAAAAAAAAAAAAAAAABbQ29udGVudF9UeXBlc10ueG1sUEsBAi0AFAAGAAgAAAAhADj9&#10;If/WAAAAlAEAAAsAAAAAAAAAAAAAAAAALwEAAF9yZWxzLy5yZWxzUEsBAi0AFAAGAAgAAAAhAL1u&#10;ZioTAgAAJwQAAA4AAAAAAAAAAAAAAAAALgIAAGRycy9lMm9Eb2MueG1sUEsBAi0AFAAGAAgAAAAh&#10;AJF502zdAAAACAEAAA8AAAAAAAAAAAAAAAAAbQQAAGRycy9kb3ducmV2LnhtbFBLBQYAAAAABAAE&#10;APMAAAB3BQAAAAA=&#10;" strokecolor="red" strokeweight="1.25pt">
                      <v:textbox>
                        <w:txbxContent>
                          <w:p w14:paraId="0A45066D" w14:textId="77777777" w:rsidR="00237360" w:rsidRPr="00B821C6" w:rsidRDefault="00237360" w:rsidP="00237360">
                            <w:r w:rsidRPr="000C4892">
                              <w:rPr>
                                <w:b/>
                                <w:bCs/>
                              </w:rPr>
                              <w:t>Importanti:</w:t>
                            </w:r>
                            <w:r w:rsidRPr="000C4892">
                              <w:t xml:space="preserve"> Żomm </w:t>
                            </w:r>
                            <w:r>
                              <w:t>il-pinna</w:t>
                            </w:r>
                            <w:r w:rsidRPr="000C4892">
                              <w:t xml:space="preserve"> mimlija għal-lest u l-kontenitur għar-rimi ta’ oġġetti li jaqtgħu fejn ma jidhrux u ma jintlaħqux mit-tfal</w:t>
                            </w:r>
                            <w:r>
                              <w:t>.</w:t>
                            </w:r>
                          </w:p>
                        </w:txbxContent>
                      </v:textbox>
                      <w10:wrap type="square"/>
                    </v:shape>
                  </w:pict>
                </mc:Fallback>
              </mc:AlternateContent>
            </w:r>
          </w:p>
        </w:tc>
      </w:tr>
    </w:tbl>
    <w:p w14:paraId="791E2193" w14:textId="77777777" w:rsidR="00237360" w:rsidRPr="00A9775F" w:rsidRDefault="00237360" w:rsidP="00237360">
      <w:pPr>
        <w:tabs>
          <w:tab w:val="left" w:pos="567"/>
        </w:tabs>
        <w:jc w:val="both"/>
      </w:pPr>
    </w:p>
    <w:tbl>
      <w:tblPr>
        <w:tblW w:w="5074" w:type="pct"/>
        <w:tblInd w:w="-90" w:type="dxa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540"/>
        <w:gridCol w:w="8668"/>
      </w:tblGrid>
      <w:tr w:rsidR="00095D62" w:rsidRPr="00DA3743" w14:paraId="1E6B5163" w14:textId="77777777" w:rsidTr="003B2504">
        <w:trPr>
          <w:trHeight w:val="360"/>
        </w:trPr>
        <w:tc>
          <w:tcPr>
            <w:tcW w:w="5000" w:type="pct"/>
            <w:gridSpan w:val="2"/>
            <w:shd w:val="clear" w:color="auto" w:fill="9CC2E5"/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13FAFA91" w14:textId="77777777" w:rsidR="00237360" w:rsidRPr="00A9775F" w:rsidRDefault="00237360" w:rsidP="003B2504">
            <w:pPr>
              <w:keepNext/>
              <w:tabs>
                <w:tab w:val="left" w:pos="375"/>
              </w:tabs>
              <w:adjustRightInd w:val="0"/>
              <w:textAlignment w:val="center"/>
              <w:rPr>
                <w:b/>
                <w:bCs/>
                <w:color w:val="000000"/>
              </w:rPr>
            </w:pPr>
            <w:r w:rsidRPr="00A9775F">
              <w:rPr>
                <w:b/>
                <w:bCs/>
              </w:rPr>
              <w:lastRenderedPageBreak/>
              <w:t>Kif tipprepara biex tinjetta WEZENLA</w:t>
            </w:r>
          </w:p>
        </w:tc>
      </w:tr>
      <w:tr w:rsidR="0050132A" w:rsidRPr="00DA3743" w14:paraId="5DAB0E0E" w14:textId="77777777" w:rsidTr="003B2504">
        <w:tc>
          <w:tcPr>
            <w:tcW w:w="293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61E0C19" w14:textId="77777777" w:rsidR="00237360" w:rsidRPr="00DA3743" w:rsidRDefault="00237360" w:rsidP="003B2504">
            <w:pPr>
              <w:keepNext/>
              <w:tabs>
                <w:tab w:val="left" w:pos="0"/>
              </w:tabs>
              <w:adjustRightInd w:val="0"/>
              <w:textAlignment w:val="center"/>
              <w:rPr>
                <w:b/>
                <w:bCs/>
                <w:shd w:val="clear" w:color="auto" w:fill="FFFFFF"/>
                <w:lang w:val="en-GB"/>
              </w:rPr>
            </w:pPr>
            <w:r w:rsidRPr="00DA3743">
              <w:rPr>
                <w:b/>
                <w:bCs/>
                <w:lang w:val="en-GB"/>
              </w:rPr>
              <w:t>1</w:t>
            </w:r>
          </w:p>
        </w:tc>
        <w:tc>
          <w:tcPr>
            <w:tcW w:w="4707" w:type="pct"/>
          </w:tcPr>
          <w:p w14:paraId="19C2D95A" w14:textId="77777777" w:rsidR="00237360" w:rsidRPr="00A50D07" w:rsidRDefault="00237360" w:rsidP="003B2504">
            <w:pPr>
              <w:keepNext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it-IT"/>
              </w:rPr>
            </w:pPr>
            <w:r w:rsidRPr="00A9775F">
              <w:rPr>
                <w:b/>
                <w:bCs/>
              </w:rPr>
              <w:t>Stenna 30 minuta biex il-pinna mimlija għal-lest tilħaq it-temperatura tal-kamra.</w:t>
            </w:r>
          </w:p>
        </w:tc>
      </w:tr>
      <w:tr w:rsidR="00095D62" w:rsidRPr="00DA3743" w14:paraId="7BFA850F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194DE68" w14:textId="77777777" w:rsidR="00237360" w:rsidRPr="00A50D07" w:rsidRDefault="00237360" w:rsidP="003B2504">
            <w:pPr>
              <w:keepNext/>
              <w:tabs>
                <w:tab w:val="left" w:pos="567"/>
              </w:tabs>
              <w:jc w:val="center"/>
              <w:rPr>
                <w:b/>
                <w:bCs/>
                <w:lang w:val="it-IT" w:eastAsia="ja-JP"/>
              </w:rPr>
            </w:pPr>
          </w:p>
          <w:p w14:paraId="57251997" w14:textId="77777777" w:rsidR="00237360" w:rsidRPr="00DA3743" w:rsidRDefault="00237360" w:rsidP="003B2504">
            <w:pPr>
              <w:keepNext/>
              <w:tabs>
                <w:tab w:val="left" w:pos="567"/>
              </w:tabs>
              <w:jc w:val="center"/>
              <w:rPr>
                <w:b/>
                <w:bCs/>
                <w:lang w:val="en-IN" w:eastAsia="ja-JP"/>
              </w:rPr>
            </w:pPr>
            <w:r w:rsidRPr="00DA3743">
              <w:rPr>
                <w:b/>
                <w:bCs/>
                <w:lang w:val="en-IN" w:eastAsia="ja-JP"/>
              </w:rPr>
              <w:t>STENNA</w:t>
            </w:r>
          </w:p>
          <w:p w14:paraId="45539F94" w14:textId="77777777" w:rsidR="00237360" w:rsidRPr="00DA3743" w:rsidRDefault="00237360" w:rsidP="003B2504">
            <w:pPr>
              <w:keepNext/>
              <w:tabs>
                <w:tab w:val="left" w:pos="567"/>
              </w:tabs>
              <w:jc w:val="center"/>
              <w:rPr>
                <w:b/>
                <w:bCs/>
                <w:lang w:val="en-IN" w:eastAsia="ja-JP"/>
              </w:rPr>
            </w:pPr>
            <w:r w:rsidRPr="00DA3743">
              <w:rPr>
                <w:b/>
                <w:bCs/>
                <w:lang w:val="en-IN" w:eastAsia="ja-JP"/>
              </w:rPr>
              <w:t>30</w:t>
            </w:r>
          </w:p>
          <w:p w14:paraId="341DD5EB" w14:textId="77777777" w:rsidR="00237360" w:rsidRPr="00DA3743" w:rsidRDefault="00237360" w:rsidP="003B2504">
            <w:pPr>
              <w:keepNext/>
              <w:tabs>
                <w:tab w:val="left" w:pos="567"/>
              </w:tabs>
              <w:jc w:val="center"/>
              <w:rPr>
                <w:b/>
                <w:bCs/>
                <w:lang w:val="en-IN" w:eastAsia="ja-JP"/>
              </w:rPr>
            </w:pPr>
            <w:r w:rsidRPr="00DA3743">
              <w:rPr>
                <w:b/>
                <w:bCs/>
                <w:lang w:val="en-IN" w:eastAsia="ja-JP"/>
              </w:rPr>
              <w:t>minuta</w:t>
            </w:r>
          </w:p>
          <w:p w14:paraId="77A47A73" w14:textId="77777777" w:rsidR="00237360" w:rsidRPr="00DA3743" w:rsidRDefault="00237360" w:rsidP="003B2504">
            <w:pPr>
              <w:keepNext/>
              <w:ind w:left="360"/>
              <w:contextualSpacing/>
              <w:jc w:val="both"/>
              <w:rPr>
                <w:shd w:val="clear" w:color="auto" w:fill="FFFFFF"/>
                <w:lang w:val="en-GB" w:eastAsia="en-GB"/>
              </w:rPr>
            </w:pPr>
          </w:p>
        </w:tc>
      </w:tr>
      <w:tr w:rsidR="00095D62" w:rsidRPr="00DA3743" w14:paraId="3AEA1D09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4CF973F" w14:textId="77777777" w:rsidR="00237360" w:rsidRPr="00A9775F" w:rsidRDefault="00237360" w:rsidP="003B2504">
            <w:pPr>
              <w:keepNext/>
              <w:numPr>
                <w:ilvl w:val="0"/>
                <w:numId w:val="106"/>
              </w:numPr>
              <w:autoSpaceDE/>
              <w:autoSpaceDN/>
              <w:ind w:left="567" w:hanging="567"/>
              <w:contextualSpacing/>
              <w:rPr>
                <w:color w:val="000000"/>
                <w:lang w:eastAsia="en-GB"/>
              </w:rPr>
            </w:pPr>
            <w:r w:rsidRPr="00A9775F">
              <w:rPr>
                <w:shd w:val="clear" w:color="auto" w:fill="FFFFFF"/>
                <w:lang w:eastAsia="en-GB"/>
              </w:rPr>
              <w:t>Neħħi</w:t>
            </w:r>
            <w:r w:rsidRPr="00DA3743">
              <w:rPr>
                <w:bCs/>
              </w:rPr>
              <w:t xml:space="preserve"> l-ammont meħtieġ ta’ pinen mimlija għal-lest għall-injezzjoni tiegħek mill-friġġ.</w:t>
            </w:r>
          </w:p>
        </w:tc>
      </w:tr>
      <w:tr w:rsidR="00095D62" w:rsidRPr="00DA3743" w14:paraId="45648299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268B13E" w14:textId="77777777" w:rsidR="00237360" w:rsidRPr="00A9775F" w:rsidRDefault="00237360" w:rsidP="003B2504">
            <w:pPr>
              <w:keepNext/>
              <w:numPr>
                <w:ilvl w:val="0"/>
                <w:numId w:val="106"/>
              </w:numPr>
              <w:autoSpaceDE/>
              <w:autoSpaceDN/>
              <w:ind w:left="567" w:hanging="567"/>
              <w:contextualSpacing/>
              <w:rPr>
                <w:color w:val="000000"/>
                <w:lang w:eastAsia="en-GB"/>
              </w:rPr>
            </w:pPr>
            <w:r w:rsidRPr="00A9775F">
              <w:rPr>
                <w:shd w:val="clear" w:color="auto" w:fill="FFFFFF"/>
                <w:lang w:eastAsia="en-GB"/>
              </w:rPr>
              <w:t>Ħalli l-pinna</w:t>
            </w:r>
            <w:r w:rsidRPr="00DA3743">
              <w:t xml:space="preserve"> mimlija għal-lest tisħon b’mod naturali.</w:t>
            </w:r>
          </w:p>
        </w:tc>
      </w:tr>
      <w:tr w:rsidR="00095D62" w:rsidRPr="00DA3743" w14:paraId="72095ABE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BF2F0B6" w14:textId="77777777" w:rsidR="00237360" w:rsidRPr="00A9775F" w:rsidRDefault="00237360" w:rsidP="003B2504">
            <w:pPr>
              <w:keepNext/>
              <w:numPr>
                <w:ilvl w:val="0"/>
                <w:numId w:val="106"/>
              </w:numPr>
              <w:autoSpaceDE/>
              <w:autoSpaceDN/>
              <w:ind w:left="567" w:hanging="567"/>
              <w:contextualSpacing/>
              <w:rPr>
                <w:color w:val="000000"/>
                <w:lang w:eastAsia="en-GB"/>
              </w:rPr>
            </w:pPr>
            <w:r w:rsidRPr="00A9775F">
              <w:rPr>
                <w:b/>
                <w:bCs/>
                <w:shd w:val="clear" w:color="auto" w:fill="FFFFFF"/>
                <w:lang w:eastAsia="en-GB"/>
              </w:rPr>
              <w:t>Issaħħanx</w:t>
            </w:r>
            <w:r w:rsidRPr="00A9775F">
              <w:rPr>
                <w:shd w:val="clear" w:color="auto" w:fill="FFFFFF"/>
                <w:lang w:eastAsia="en-GB"/>
              </w:rPr>
              <w:t xml:space="preserve"> il-pinna mimlija għal-lest </w:t>
            </w:r>
            <w:r w:rsidRPr="00DA3743">
              <w:t>bil-misħun, ġo microwave jew fid-dawl tax-xemx dirett.</w:t>
            </w:r>
          </w:p>
        </w:tc>
      </w:tr>
      <w:tr w:rsidR="00095D62" w:rsidRPr="00DA3743" w14:paraId="3792C5A5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BEB290D" w14:textId="77777777" w:rsidR="00237360" w:rsidRPr="00A9775F" w:rsidRDefault="00237360" w:rsidP="003B2504">
            <w:pPr>
              <w:keepNext/>
              <w:numPr>
                <w:ilvl w:val="0"/>
                <w:numId w:val="106"/>
              </w:numPr>
              <w:autoSpaceDE/>
              <w:autoSpaceDN/>
              <w:ind w:left="567" w:hanging="567"/>
              <w:contextualSpacing/>
              <w:rPr>
                <w:b/>
                <w:bCs/>
                <w:shd w:val="clear" w:color="auto" w:fill="FFFFFF"/>
                <w:lang w:eastAsia="en-GB"/>
              </w:rPr>
            </w:pPr>
            <w:r w:rsidRPr="00A9775F">
              <w:rPr>
                <w:b/>
                <w:bCs/>
                <w:color w:val="000000"/>
                <w:lang w:eastAsia="en-GB"/>
              </w:rPr>
              <w:t>Terġax</w:t>
            </w:r>
            <w:r w:rsidRPr="00A9775F">
              <w:rPr>
                <w:color w:val="000000"/>
                <w:lang w:eastAsia="en-GB"/>
              </w:rPr>
              <w:t xml:space="preserve"> tpoġġiha fil-friġġ ladarba l-pinna mimlija għal-lest tilħaq it-temperatura tal-kamra.</w:t>
            </w:r>
          </w:p>
        </w:tc>
      </w:tr>
      <w:tr w:rsidR="00095D62" w:rsidRPr="00DA3743" w14:paraId="01430182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4B51067" w14:textId="77777777" w:rsidR="00237360" w:rsidRPr="00A9775F" w:rsidRDefault="00237360" w:rsidP="003B2504">
            <w:pPr>
              <w:keepNext/>
              <w:numPr>
                <w:ilvl w:val="0"/>
                <w:numId w:val="106"/>
              </w:numPr>
              <w:autoSpaceDE/>
              <w:autoSpaceDN/>
              <w:ind w:left="567" w:hanging="567"/>
              <w:contextualSpacing/>
              <w:rPr>
                <w:color w:val="000000"/>
                <w:lang w:eastAsia="en-GB"/>
              </w:rPr>
            </w:pPr>
            <w:r w:rsidRPr="00A9775F">
              <w:rPr>
                <w:b/>
                <w:bCs/>
                <w:shd w:val="clear" w:color="auto" w:fill="FFFFFF"/>
                <w:lang w:eastAsia="en-GB"/>
              </w:rPr>
              <w:t>Tħawwadx</w:t>
            </w:r>
            <w:r w:rsidRPr="00A9775F">
              <w:rPr>
                <w:shd w:val="clear" w:color="auto" w:fill="FFFFFF"/>
                <w:lang w:eastAsia="en-GB"/>
              </w:rPr>
              <w:t xml:space="preserve"> il-pinna </w:t>
            </w:r>
            <w:r w:rsidRPr="00DA3743">
              <w:t>mimlija għal-lest fl-ebda ħin.</w:t>
            </w:r>
          </w:p>
        </w:tc>
      </w:tr>
      <w:tr w:rsidR="00095D62" w:rsidRPr="00DA3743" w14:paraId="7235FC5A" w14:textId="77777777" w:rsidTr="003B2504">
        <w:trPr>
          <w:trHeight w:val="599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29D93A6" w14:textId="77777777" w:rsidR="00237360" w:rsidRPr="00A9775F" w:rsidRDefault="00237360" w:rsidP="003B2504">
            <w:pPr>
              <w:keepNext/>
              <w:numPr>
                <w:ilvl w:val="0"/>
                <w:numId w:val="106"/>
              </w:numPr>
              <w:autoSpaceDE/>
              <w:autoSpaceDN/>
              <w:ind w:left="567" w:hanging="567"/>
              <w:contextualSpacing/>
              <w:rPr>
                <w:b/>
                <w:bCs/>
                <w:shd w:val="clear" w:color="auto" w:fill="FFFFFF"/>
                <w:lang w:eastAsia="en-GB"/>
              </w:rPr>
            </w:pPr>
            <w:r w:rsidRPr="00A9775F">
              <w:rPr>
                <w:shd w:val="clear" w:color="auto" w:fill="FFFFFF"/>
                <w:lang w:eastAsia="en-GB"/>
              </w:rPr>
              <w:t xml:space="preserve">L-użu tal-pinna </w:t>
            </w:r>
            <w:r w:rsidRPr="00DA3743">
              <w:t>mimlija għal-lest fit-temperatura tal-kamra jiżgura li tingħata d-doża sħiħa u jippermetti injezzjoni aktar komda.</w:t>
            </w:r>
          </w:p>
        </w:tc>
      </w:tr>
    </w:tbl>
    <w:p w14:paraId="1C1F051D" w14:textId="77777777" w:rsidR="00237360" w:rsidRPr="00A9775F" w:rsidRDefault="00237360" w:rsidP="00237360">
      <w:pPr>
        <w:keepNext/>
        <w:tabs>
          <w:tab w:val="left" w:pos="567"/>
        </w:tabs>
      </w:pPr>
    </w:p>
    <w:tbl>
      <w:tblPr>
        <w:tblW w:w="5028" w:type="pct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3"/>
        <w:gridCol w:w="5192"/>
        <w:gridCol w:w="3480"/>
      </w:tblGrid>
      <w:tr w:rsidR="0050132A" w:rsidRPr="00DA3743" w14:paraId="375988FE" w14:textId="77777777" w:rsidTr="003B2504">
        <w:tc>
          <w:tcPr>
            <w:tcW w:w="3093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6D13F0CA" w14:textId="63824D05" w:rsidR="00237360" w:rsidRPr="00DA3743" w:rsidRDefault="00DE6F77" w:rsidP="003B2504">
            <w:pPr>
              <w:keepNext/>
              <w:adjustRightInd w:val="0"/>
              <w:jc w:val="right"/>
              <w:rPr>
                <w:b/>
                <w:bCs/>
                <w:lang w:val="en-GB"/>
              </w:rPr>
            </w:pPr>
            <w:r>
              <w:rPr>
                <w:b/>
                <w:lang w:val="en-US" w:eastAsia="zh-CN"/>
              </w:rPr>
              <w:drawing>
                <wp:inline distT="0" distB="0" distL="0" distR="0" wp14:anchorId="7B40E04F" wp14:editId="24120CD0">
                  <wp:extent cx="2106295" cy="1649095"/>
                  <wp:effectExtent l="0" t="0" r="0" b="0"/>
                  <wp:docPr id="30" name="Picture 1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106295" cy="16490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07" w:type="pct"/>
          </w:tcPr>
          <w:p w14:paraId="31096B9F" w14:textId="77777777" w:rsidR="00237360" w:rsidRPr="00DA3743" w:rsidRDefault="00237360" w:rsidP="003B2504">
            <w:pPr>
              <w:keepNext/>
              <w:adjustRightInd w:val="0"/>
              <w:rPr>
                <w:b/>
                <w:bCs/>
                <w:lang w:val="en-GB"/>
              </w:rPr>
            </w:pPr>
          </w:p>
          <w:p w14:paraId="51727E83" w14:textId="77777777" w:rsidR="00237360" w:rsidRPr="00DA3743" w:rsidRDefault="00237360" w:rsidP="003B2504">
            <w:pPr>
              <w:keepNext/>
              <w:adjustRightInd w:val="0"/>
              <w:rPr>
                <w:b/>
                <w:bCs/>
                <w:lang w:val="en-GB"/>
              </w:rPr>
            </w:pPr>
          </w:p>
          <w:p w14:paraId="306C59EF" w14:textId="77777777" w:rsidR="00237360" w:rsidRPr="00DA3743" w:rsidRDefault="00237360" w:rsidP="003B2504">
            <w:pPr>
              <w:keepNext/>
              <w:adjustRightInd w:val="0"/>
              <w:rPr>
                <w:b/>
                <w:bCs/>
                <w:lang w:val="en-GB"/>
              </w:rPr>
            </w:pPr>
          </w:p>
          <w:p w14:paraId="47C2E058" w14:textId="77777777" w:rsidR="00237360" w:rsidRPr="00DA3743" w:rsidRDefault="00237360" w:rsidP="003B2504">
            <w:pPr>
              <w:keepNext/>
              <w:adjustRightInd w:val="0"/>
              <w:rPr>
                <w:b/>
                <w:bCs/>
                <w:lang w:val="en-GB"/>
              </w:rPr>
            </w:pPr>
          </w:p>
          <w:p w14:paraId="1A25647E" w14:textId="77777777" w:rsidR="00237360" w:rsidRDefault="00237360" w:rsidP="003B2504">
            <w:pPr>
              <w:keepNext/>
              <w:adjustRightInd w:val="0"/>
              <w:rPr>
                <w:b/>
                <w:bCs/>
                <w:lang w:val="en-GB"/>
              </w:rPr>
            </w:pPr>
          </w:p>
          <w:p w14:paraId="278CE50E" w14:textId="77777777" w:rsidR="00237360" w:rsidRPr="00DA3743" w:rsidRDefault="00237360" w:rsidP="003B2504">
            <w:pPr>
              <w:keepNext/>
              <w:adjustRightInd w:val="0"/>
              <w:rPr>
                <w:b/>
                <w:bCs/>
                <w:lang w:val="en-GB"/>
              </w:rPr>
            </w:pPr>
          </w:p>
          <w:p w14:paraId="633C152A" w14:textId="77777777" w:rsidR="00237360" w:rsidRPr="00DA3743" w:rsidRDefault="00237360" w:rsidP="003B2504">
            <w:pPr>
              <w:keepNext/>
              <w:adjustRightInd w:val="0"/>
              <w:rPr>
                <w:shd w:val="clear" w:color="auto" w:fill="FFFFFF"/>
              </w:rPr>
            </w:pPr>
            <w:r w:rsidRPr="00DA3743">
              <w:rPr>
                <w:shd w:val="clear" w:color="auto" w:fill="FFFFFF"/>
              </w:rPr>
              <w:t>Mediċina</w:t>
            </w:r>
          </w:p>
          <w:p w14:paraId="1304C640" w14:textId="77777777" w:rsidR="00237360" w:rsidRPr="00DA3743" w:rsidRDefault="00237360" w:rsidP="003B2504">
            <w:pPr>
              <w:keepNext/>
              <w:adjustRightInd w:val="0"/>
              <w:rPr>
                <w:b/>
                <w:bCs/>
                <w:lang w:val="en-GB"/>
              </w:rPr>
            </w:pPr>
          </w:p>
          <w:p w14:paraId="39363E7F" w14:textId="77777777" w:rsidR="00237360" w:rsidRPr="00DA3743" w:rsidRDefault="00237360" w:rsidP="003B2504">
            <w:pPr>
              <w:keepNext/>
              <w:adjustRightInd w:val="0"/>
              <w:rPr>
                <w:b/>
                <w:bCs/>
                <w:lang w:val="en-GB"/>
              </w:rPr>
            </w:pPr>
          </w:p>
        </w:tc>
      </w:tr>
      <w:tr w:rsidR="0050132A" w:rsidRPr="00DA3743" w14:paraId="2329518A" w14:textId="77777777" w:rsidTr="003B2504">
        <w:tc>
          <w:tcPr>
            <w:tcW w:w="248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93C427E" w14:textId="77777777" w:rsidR="00237360" w:rsidRPr="00DA3743" w:rsidRDefault="00237360" w:rsidP="003B2504">
            <w:pPr>
              <w:keepNext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2</w:t>
            </w:r>
          </w:p>
        </w:tc>
        <w:tc>
          <w:tcPr>
            <w:tcW w:w="4752" w:type="pct"/>
            <w:gridSpan w:val="2"/>
          </w:tcPr>
          <w:p w14:paraId="47CFC6FF" w14:textId="77777777" w:rsidR="00237360" w:rsidRPr="00A50D07" w:rsidRDefault="00237360" w:rsidP="003B2504">
            <w:pPr>
              <w:widowControl w:val="0"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it-IT"/>
              </w:rPr>
            </w:pPr>
            <w:r w:rsidRPr="00A9775F">
              <w:rPr>
                <w:b/>
                <w:bCs/>
              </w:rPr>
              <w:t>Spezzjona l-mediċina. Trid tkun soluzzjoni trasparenti sa tkanġi, bla kulur sa kemxejn safra.</w:t>
            </w:r>
          </w:p>
        </w:tc>
      </w:tr>
      <w:tr w:rsidR="00095D62" w:rsidRPr="00DA3743" w14:paraId="0CAE1EB6" w14:textId="77777777" w:rsidTr="003B2504"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1F204C8" w14:textId="77777777" w:rsidR="00237360" w:rsidRPr="00660875" w:rsidRDefault="00237360" w:rsidP="003B2504">
            <w:pPr>
              <w:numPr>
                <w:ilvl w:val="0"/>
                <w:numId w:val="107"/>
              </w:numPr>
              <w:autoSpaceDE/>
              <w:autoSpaceDN/>
              <w:ind w:left="567" w:hanging="567"/>
              <w:contextualSpacing/>
              <w:rPr>
                <w:color w:val="000000"/>
                <w:lang w:val="it-IT" w:eastAsia="en-GB"/>
              </w:rPr>
            </w:pPr>
            <w:r w:rsidRPr="00660875">
              <w:rPr>
                <w:shd w:val="clear" w:color="auto" w:fill="FFFFFF"/>
                <w:lang w:val="it-IT" w:eastAsia="en-GB"/>
              </w:rPr>
              <w:t xml:space="preserve">Huwa normali </w:t>
            </w:r>
            <w:r w:rsidRPr="00DA3743">
              <w:t>li tara bżieżaq tal-arja.</w:t>
            </w:r>
          </w:p>
        </w:tc>
      </w:tr>
      <w:tr w:rsidR="00095D62" w:rsidRPr="00DA3743" w14:paraId="4C6905A5" w14:textId="77777777" w:rsidTr="003B2504">
        <w:trPr>
          <w:trHeight w:val="567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EDCEC7C" w14:textId="77777777" w:rsidR="00237360" w:rsidRPr="00A9775F" w:rsidRDefault="00237360" w:rsidP="003B2504">
            <w:pPr>
              <w:numPr>
                <w:ilvl w:val="0"/>
                <w:numId w:val="107"/>
              </w:numPr>
              <w:autoSpaceDE/>
              <w:autoSpaceDN/>
              <w:ind w:left="567" w:hanging="567"/>
              <w:contextualSpacing/>
              <w:rPr>
                <w:color w:val="000000"/>
                <w:lang w:eastAsia="en-GB"/>
              </w:rPr>
            </w:pPr>
            <w:r w:rsidRPr="00A9775F">
              <w:rPr>
                <w:b/>
                <w:bCs/>
                <w:shd w:val="clear" w:color="auto" w:fill="FFFFFF"/>
                <w:lang w:eastAsia="en-GB"/>
              </w:rPr>
              <w:t>Tużax</w:t>
            </w:r>
            <w:r w:rsidRPr="00A9775F">
              <w:rPr>
                <w:shd w:val="clear" w:color="auto" w:fill="FFFFFF"/>
                <w:lang w:eastAsia="en-GB"/>
              </w:rPr>
              <w:t xml:space="preserve"> WEZENLA </w:t>
            </w:r>
            <w:r w:rsidRPr="00DA3743">
              <w:t>jekk il-mediċina tkun iffriżata, imdardra jew tkun bidlet il-kulur jew jekk ikun fiha ħafna frak jew frak barrani.</w:t>
            </w:r>
          </w:p>
        </w:tc>
      </w:tr>
    </w:tbl>
    <w:p w14:paraId="740A7869" w14:textId="77777777" w:rsidR="00237360" w:rsidRPr="00A9775F" w:rsidRDefault="00237360" w:rsidP="00237360">
      <w:pPr>
        <w:widowControl w:val="0"/>
        <w:tabs>
          <w:tab w:val="left" w:pos="567"/>
        </w:tabs>
        <w:jc w:val="both"/>
      </w:pPr>
    </w:p>
    <w:tbl>
      <w:tblPr>
        <w:tblW w:w="5001" w:type="pct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2"/>
        <w:gridCol w:w="5155"/>
        <w:gridCol w:w="3469"/>
      </w:tblGrid>
      <w:tr w:rsidR="0050132A" w:rsidRPr="00DA3743" w14:paraId="5FA8C47C" w14:textId="77777777" w:rsidTr="003B2504">
        <w:trPr>
          <w:trHeight w:val="2767"/>
        </w:trPr>
        <w:tc>
          <w:tcPr>
            <w:tcW w:w="3089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50BA3C72" w14:textId="38238041" w:rsidR="00237360" w:rsidRPr="00DA3743" w:rsidRDefault="00DE6F77" w:rsidP="003B2504">
            <w:pPr>
              <w:adjustRightInd w:val="0"/>
              <w:jc w:val="right"/>
              <w:rPr>
                <w:b/>
                <w:bCs/>
                <w:lang w:val="en-GB"/>
              </w:rPr>
            </w:pPr>
            <w:r>
              <w:rPr>
                <w:b/>
                <w:lang w:val="en-US" w:eastAsia="zh-CN"/>
              </w:rPr>
              <w:drawing>
                <wp:inline distT="0" distB="0" distL="0" distR="0" wp14:anchorId="4062F334" wp14:editId="78C1A6A8">
                  <wp:extent cx="2196465" cy="1649095"/>
                  <wp:effectExtent l="0" t="0" r="0" b="0"/>
                  <wp:docPr id="31" name="Picture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196465" cy="16490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911" w:type="pct"/>
          </w:tcPr>
          <w:p w14:paraId="13ADB543" w14:textId="77777777" w:rsidR="00237360" w:rsidRPr="00DA3743" w:rsidRDefault="00237360" w:rsidP="003B2504">
            <w:pPr>
              <w:keepNext/>
              <w:keepLines/>
              <w:adjustRightInd w:val="0"/>
              <w:rPr>
                <w:b/>
                <w:bCs/>
                <w:lang w:val="en-GB"/>
              </w:rPr>
            </w:pPr>
          </w:p>
          <w:p w14:paraId="0A0F88A3" w14:textId="77777777" w:rsidR="00237360" w:rsidRPr="00DA3743" w:rsidRDefault="00237360" w:rsidP="003B2504">
            <w:pPr>
              <w:keepNext/>
              <w:keepLines/>
              <w:adjustRightInd w:val="0"/>
              <w:rPr>
                <w:b/>
                <w:bCs/>
                <w:lang w:val="en-GB"/>
              </w:rPr>
            </w:pPr>
          </w:p>
          <w:p w14:paraId="10F978A9" w14:textId="77777777" w:rsidR="00237360" w:rsidRPr="00DA3743" w:rsidRDefault="00237360" w:rsidP="003B2504">
            <w:pPr>
              <w:keepNext/>
              <w:keepLines/>
              <w:adjustRightInd w:val="0"/>
              <w:rPr>
                <w:b/>
                <w:bCs/>
                <w:lang w:val="en-GB"/>
              </w:rPr>
            </w:pPr>
          </w:p>
          <w:p w14:paraId="4D969BA6" w14:textId="77777777" w:rsidR="00237360" w:rsidRDefault="00237360" w:rsidP="003B2504">
            <w:pPr>
              <w:keepNext/>
              <w:keepLines/>
              <w:adjustRightInd w:val="0"/>
              <w:rPr>
                <w:b/>
                <w:bCs/>
                <w:lang w:val="en-GB"/>
              </w:rPr>
            </w:pPr>
          </w:p>
          <w:p w14:paraId="25DE083F" w14:textId="77777777" w:rsidR="00237360" w:rsidRPr="00DA3743" w:rsidRDefault="00237360" w:rsidP="003B2504">
            <w:pPr>
              <w:keepNext/>
              <w:keepLines/>
              <w:adjustRightInd w:val="0"/>
              <w:rPr>
                <w:b/>
                <w:bCs/>
                <w:lang w:val="en-GB"/>
              </w:rPr>
            </w:pPr>
          </w:p>
          <w:p w14:paraId="51EF23AA" w14:textId="77777777" w:rsidR="00237360" w:rsidRPr="00DA3743" w:rsidRDefault="00237360" w:rsidP="003B2504">
            <w:pPr>
              <w:keepNext/>
              <w:keepLines/>
              <w:adjustRightInd w:val="0"/>
              <w:rPr>
                <w:shd w:val="clear" w:color="auto" w:fill="FFFFFF"/>
              </w:rPr>
            </w:pPr>
            <w:r w:rsidRPr="00DA3743">
              <w:rPr>
                <w:shd w:val="clear" w:color="auto" w:fill="FFFFFF"/>
              </w:rPr>
              <w:t>Data ta’ skadenza</w:t>
            </w:r>
          </w:p>
          <w:p w14:paraId="5E38153C" w14:textId="77777777" w:rsidR="00237360" w:rsidRPr="00DA3743" w:rsidRDefault="00237360" w:rsidP="003B2504">
            <w:pPr>
              <w:keepNext/>
              <w:keepLines/>
              <w:adjustRightInd w:val="0"/>
              <w:rPr>
                <w:b/>
                <w:bCs/>
                <w:lang w:val="en-GB"/>
              </w:rPr>
            </w:pPr>
          </w:p>
          <w:p w14:paraId="28938EE4" w14:textId="77777777" w:rsidR="00237360" w:rsidRPr="00DA3743" w:rsidRDefault="00237360" w:rsidP="003B2504">
            <w:pPr>
              <w:keepNext/>
              <w:keepLines/>
              <w:adjustRightInd w:val="0"/>
              <w:rPr>
                <w:b/>
                <w:bCs/>
                <w:lang w:val="en-GB"/>
              </w:rPr>
            </w:pPr>
          </w:p>
        </w:tc>
      </w:tr>
      <w:tr w:rsidR="0050132A" w:rsidRPr="00DA3743" w14:paraId="57C98247" w14:textId="77777777" w:rsidTr="003B2504">
        <w:trPr>
          <w:trHeight w:val="249"/>
        </w:trPr>
        <w:tc>
          <w:tcPr>
            <w:tcW w:w="249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1FC7562" w14:textId="77777777" w:rsidR="00237360" w:rsidRPr="00DA3743" w:rsidRDefault="00237360" w:rsidP="003B2504">
            <w:pPr>
              <w:keepNext/>
              <w:keepLines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 xml:space="preserve">3 </w:t>
            </w:r>
          </w:p>
        </w:tc>
        <w:tc>
          <w:tcPr>
            <w:tcW w:w="4751" w:type="pct"/>
            <w:gridSpan w:val="2"/>
          </w:tcPr>
          <w:p w14:paraId="3D2FFB01" w14:textId="77777777" w:rsidR="00237360" w:rsidRPr="00A9775F" w:rsidRDefault="00237360" w:rsidP="003B2504">
            <w:pPr>
              <w:keepNext/>
              <w:keepLines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sv-SE"/>
              </w:rPr>
            </w:pPr>
            <w:r w:rsidRPr="00A9775F">
              <w:rPr>
                <w:b/>
                <w:bCs/>
              </w:rPr>
              <w:t>Iċċekkja d-data ta’ skadenza (EXP) u spezzjona l-pinna mimlija għal-lest</w:t>
            </w:r>
            <w:r w:rsidRPr="00DA3743">
              <w:rPr>
                <w:b/>
                <w:bCs/>
              </w:rPr>
              <w:t xml:space="preserve"> għal ħsara</w:t>
            </w:r>
            <w:r w:rsidRPr="00A9775F">
              <w:rPr>
                <w:b/>
                <w:bCs/>
              </w:rPr>
              <w:t>.</w:t>
            </w:r>
          </w:p>
        </w:tc>
      </w:tr>
      <w:tr w:rsidR="00095D62" w:rsidRPr="00DA3743" w14:paraId="50002E1D" w14:textId="77777777" w:rsidTr="003B2504">
        <w:trPr>
          <w:trHeight w:val="262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AE7F71F" w14:textId="77777777" w:rsidR="00237360" w:rsidRPr="00A9775F" w:rsidRDefault="00237360" w:rsidP="003B2504">
            <w:pPr>
              <w:keepNext/>
              <w:keepLines/>
              <w:numPr>
                <w:ilvl w:val="0"/>
                <w:numId w:val="108"/>
              </w:numPr>
              <w:autoSpaceDE/>
              <w:autoSpaceDN/>
              <w:ind w:left="567" w:hanging="567"/>
              <w:contextualSpacing/>
              <w:rPr>
                <w:color w:val="000000"/>
                <w:lang w:eastAsia="en-GB"/>
              </w:rPr>
            </w:pPr>
            <w:r w:rsidRPr="00A9775F">
              <w:rPr>
                <w:b/>
                <w:bCs/>
                <w:shd w:val="clear" w:color="auto" w:fill="FFFFFF"/>
                <w:lang w:eastAsia="en-GB"/>
              </w:rPr>
              <w:t>Tużax</w:t>
            </w:r>
            <w:r w:rsidRPr="00A9775F">
              <w:rPr>
                <w:shd w:val="clear" w:color="auto" w:fill="FFFFFF"/>
                <w:lang w:eastAsia="en-GB"/>
              </w:rPr>
              <w:t xml:space="preserve"> il-pinna mimlija għal-lest </w:t>
            </w:r>
            <w:r w:rsidRPr="00DA3743">
              <w:t>jekk tkun għaddiet id-data ta’ skadenza.</w:t>
            </w:r>
          </w:p>
        </w:tc>
      </w:tr>
      <w:tr w:rsidR="00095D62" w:rsidRPr="00DA3743" w14:paraId="404B2EC8" w14:textId="77777777" w:rsidTr="003B2504">
        <w:trPr>
          <w:trHeight w:val="262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1F5DDCF" w14:textId="77777777" w:rsidR="00237360" w:rsidRPr="00A9775F" w:rsidRDefault="00237360" w:rsidP="003B2504">
            <w:pPr>
              <w:keepNext/>
              <w:keepLines/>
              <w:numPr>
                <w:ilvl w:val="0"/>
                <w:numId w:val="108"/>
              </w:numPr>
              <w:autoSpaceDE/>
              <w:autoSpaceDN/>
              <w:ind w:left="567" w:hanging="567"/>
              <w:contextualSpacing/>
              <w:rPr>
                <w:color w:val="000000"/>
                <w:lang w:eastAsia="en-GB"/>
              </w:rPr>
            </w:pPr>
            <w:r w:rsidRPr="00A9775F">
              <w:rPr>
                <w:b/>
                <w:bCs/>
                <w:shd w:val="clear" w:color="auto" w:fill="FFFFFF"/>
                <w:lang w:eastAsia="en-GB"/>
              </w:rPr>
              <w:t>Tużax</w:t>
            </w:r>
            <w:r w:rsidRPr="00A9775F">
              <w:rPr>
                <w:shd w:val="clear" w:color="auto" w:fill="FFFFFF"/>
                <w:lang w:eastAsia="en-GB"/>
              </w:rPr>
              <w:t xml:space="preserve"> il-pinna mimlija għal-lest </w:t>
            </w:r>
            <w:r w:rsidRPr="00DA3743">
              <w:t>jekk:</w:t>
            </w:r>
          </w:p>
        </w:tc>
      </w:tr>
      <w:tr w:rsidR="00095D62" w:rsidRPr="00DA3743" w14:paraId="239D98E3" w14:textId="77777777" w:rsidTr="003B2504">
        <w:trPr>
          <w:trHeight w:val="236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F4E8DAB" w14:textId="77777777" w:rsidR="00237360" w:rsidRPr="00A9775F" w:rsidRDefault="00237360" w:rsidP="003B2504">
            <w:pPr>
              <w:keepNext/>
              <w:keepLines/>
              <w:numPr>
                <w:ilvl w:val="0"/>
                <w:numId w:val="101"/>
              </w:numPr>
              <w:adjustRightInd w:val="0"/>
              <w:ind w:left="1134" w:hanging="567"/>
              <w:contextualSpacing/>
              <w:textAlignment w:val="center"/>
              <w:rPr>
                <w:shd w:val="clear" w:color="auto" w:fill="FFFFFF"/>
                <w:lang w:eastAsia="en-GB"/>
              </w:rPr>
            </w:pPr>
            <w:r w:rsidRPr="00A9775F">
              <w:rPr>
                <w:shd w:val="clear" w:color="auto" w:fill="FFFFFF"/>
                <w:lang w:eastAsia="en-GB"/>
              </w:rPr>
              <w:t>ma</w:t>
            </w:r>
            <w:r w:rsidRPr="00DA3743">
              <w:rPr>
                <w:bCs/>
              </w:rPr>
              <w:t xml:space="preserve"> jkunx fiha għatu tal-labra jew jekk l-għatu tal-labra jkun laxk,</w:t>
            </w:r>
          </w:p>
        </w:tc>
      </w:tr>
      <w:tr w:rsidR="00095D62" w:rsidRPr="00DA3743" w14:paraId="2597BC13" w14:textId="77777777" w:rsidTr="003B2504">
        <w:trPr>
          <w:trHeight w:val="249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FFF060B" w14:textId="77777777" w:rsidR="00237360" w:rsidRPr="00A9775F" w:rsidRDefault="00237360" w:rsidP="003B2504">
            <w:pPr>
              <w:keepNext/>
              <w:keepLines/>
              <w:numPr>
                <w:ilvl w:val="0"/>
                <w:numId w:val="101"/>
              </w:numPr>
              <w:adjustRightInd w:val="0"/>
              <w:ind w:left="1134" w:hanging="567"/>
              <w:contextualSpacing/>
              <w:textAlignment w:val="center"/>
              <w:rPr>
                <w:shd w:val="clear" w:color="auto" w:fill="FFFFFF"/>
                <w:lang w:eastAsia="en-GB"/>
              </w:rPr>
            </w:pPr>
            <w:r w:rsidRPr="00A9775F">
              <w:rPr>
                <w:shd w:val="clear" w:color="auto" w:fill="FFFFFF"/>
                <w:lang w:eastAsia="en-GB"/>
              </w:rPr>
              <w:t xml:space="preserve">ikollha </w:t>
            </w:r>
            <w:r w:rsidRPr="00DA3743">
              <w:t>xquq jew partijiet miksurin, jew</w:t>
            </w:r>
          </w:p>
        </w:tc>
      </w:tr>
      <w:tr w:rsidR="00095D62" w:rsidRPr="00DA3743" w14:paraId="0E327EFF" w14:textId="77777777" w:rsidTr="003B2504">
        <w:trPr>
          <w:trHeight w:val="249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916E3EB" w14:textId="77777777" w:rsidR="00237360" w:rsidRPr="00A9775F" w:rsidRDefault="00237360" w:rsidP="003B2504">
            <w:pPr>
              <w:keepNext/>
              <w:keepLines/>
              <w:numPr>
                <w:ilvl w:val="0"/>
                <w:numId w:val="101"/>
              </w:numPr>
              <w:adjustRightInd w:val="0"/>
              <w:ind w:left="1134" w:hanging="567"/>
              <w:contextualSpacing/>
              <w:textAlignment w:val="center"/>
              <w:rPr>
                <w:shd w:val="clear" w:color="auto" w:fill="FFFFFF"/>
                <w:lang w:eastAsia="en-GB"/>
              </w:rPr>
            </w:pPr>
            <w:r w:rsidRPr="00A9775F">
              <w:rPr>
                <w:shd w:val="clear" w:color="auto" w:fill="FFFFFF"/>
                <w:lang w:eastAsia="en-GB"/>
              </w:rPr>
              <w:t>t</w:t>
            </w:r>
            <w:r w:rsidRPr="00DA3743">
              <w:t>kun twaqqgħet fuq wiċċ iebes.</w:t>
            </w:r>
          </w:p>
        </w:tc>
      </w:tr>
      <w:tr w:rsidR="00095D62" w:rsidRPr="00DA3743" w14:paraId="7C867CB8" w14:textId="77777777" w:rsidTr="003B2504">
        <w:trPr>
          <w:trHeight w:val="413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23EC132" w14:textId="77777777" w:rsidR="00237360" w:rsidRPr="00A9775F" w:rsidRDefault="00237360" w:rsidP="003B2504">
            <w:pPr>
              <w:numPr>
                <w:ilvl w:val="0"/>
                <w:numId w:val="109"/>
              </w:numPr>
              <w:autoSpaceDE/>
              <w:autoSpaceDN/>
              <w:ind w:left="567" w:hanging="567"/>
              <w:contextualSpacing/>
              <w:rPr>
                <w:color w:val="000000"/>
                <w:lang w:eastAsia="en-GB"/>
              </w:rPr>
            </w:pPr>
            <w:r w:rsidRPr="00A9775F">
              <w:rPr>
                <w:lang w:eastAsia="en-GB"/>
              </w:rPr>
              <w:t xml:space="preserve">Żgura </w:t>
            </w:r>
            <w:r w:rsidRPr="00DA3743">
              <w:t>li għandek il-mediċina u d-doża t-tajba.</w:t>
            </w:r>
          </w:p>
        </w:tc>
      </w:tr>
    </w:tbl>
    <w:p w14:paraId="4E6B8BB7" w14:textId="77777777" w:rsidR="00237360" w:rsidRPr="00A9775F" w:rsidRDefault="00237360" w:rsidP="00237360">
      <w:pPr>
        <w:widowControl w:val="0"/>
        <w:tabs>
          <w:tab w:val="left" w:pos="567"/>
        </w:tabs>
        <w:jc w:val="both"/>
      </w:pPr>
    </w:p>
    <w:tbl>
      <w:tblPr>
        <w:tblW w:w="5054" w:type="pct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9"/>
        <w:gridCol w:w="5145"/>
        <w:gridCol w:w="3568"/>
      </w:tblGrid>
      <w:tr w:rsidR="00095D62" w:rsidRPr="00DA3743" w14:paraId="1FC07161" w14:textId="77777777" w:rsidTr="003B2504">
        <w:trPr>
          <w:trHeight w:val="360"/>
        </w:trPr>
        <w:tc>
          <w:tcPr>
            <w:tcW w:w="5000" w:type="pct"/>
            <w:gridSpan w:val="3"/>
            <w:shd w:val="clear" w:color="auto" w:fill="9CC2E5"/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0EDBC27A" w14:textId="77777777" w:rsidR="00237360" w:rsidRPr="00A9775F" w:rsidRDefault="00237360" w:rsidP="003B2504">
            <w:pPr>
              <w:keepNext/>
              <w:keepLines/>
              <w:adjustRightInd w:val="0"/>
              <w:rPr>
                <w:b/>
                <w:bCs/>
                <w:color w:val="000000"/>
              </w:rPr>
            </w:pPr>
            <w:r w:rsidRPr="00A9775F">
              <w:rPr>
                <w:b/>
                <w:bCs/>
              </w:rPr>
              <w:lastRenderedPageBreak/>
              <w:t>Ħejji ruħek biex tinjetta WEZENLA</w:t>
            </w:r>
          </w:p>
        </w:tc>
      </w:tr>
      <w:tr w:rsidR="0050132A" w:rsidRPr="00DA3743" w14:paraId="16ABE031" w14:textId="77777777" w:rsidTr="003B2504">
        <w:trPr>
          <w:trHeight w:val="1236"/>
        </w:trPr>
        <w:tc>
          <w:tcPr>
            <w:tcW w:w="3055" w:type="pct"/>
            <w:gridSpan w:val="2"/>
            <w:vMerge w:val="restar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4CA4C6A" w14:textId="77777777" w:rsidR="00237360" w:rsidRPr="00A9775F" w:rsidRDefault="00237360" w:rsidP="003B2504">
            <w:pPr>
              <w:keepNext/>
              <w:keepLines/>
              <w:adjustRightInd w:val="0"/>
              <w:jc w:val="right"/>
            </w:pPr>
          </w:p>
          <w:p w14:paraId="4FE23E7F" w14:textId="77777777" w:rsidR="00237360" w:rsidRPr="00A9775F" w:rsidRDefault="00237360" w:rsidP="003B2504">
            <w:pPr>
              <w:keepNext/>
              <w:keepLines/>
              <w:adjustRightInd w:val="0"/>
              <w:jc w:val="right"/>
            </w:pPr>
          </w:p>
          <w:p w14:paraId="35846C9F" w14:textId="19B1F75A" w:rsidR="00237360" w:rsidRPr="00DA3743" w:rsidRDefault="00DE6F77" w:rsidP="003B2504">
            <w:pPr>
              <w:keepNext/>
              <w:keepLines/>
              <w:adjustRightInd w:val="0"/>
              <w:jc w:val="right"/>
              <w:rPr>
                <w:lang w:val="en-GB"/>
              </w:rPr>
            </w:pPr>
            <w:r>
              <mc:AlternateContent>
                <mc:Choice Requires="wps">
                  <w:drawing>
                    <wp:anchor distT="0" distB="0" distL="114300" distR="114300" simplePos="0" relativeHeight="251662336" behindDoc="0" locked="0" layoutInCell="1" allowOverlap="1" wp14:anchorId="7EC0746B" wp14:editId="007EC0AA">
                      <wp:simplePos x="0" y="0"/>
                      <wp:positionH relativeFrom="column">
                        <wp:posOffset>622300</wp:posOffset>
                      </wp:positionH>
                      <wp:positionV relativeFrom="paragraph">
                        <wp:posOffset>749935</wp:posOffset>
                      </wp:positionV>
                      <wp:extent cx="1163955" cy="874395"/>
                      <wp:effectExtent l="0" t="0" r="0" b="0"/>
                      <wp:wrapNone/>
                      <wp:docPr id="995024616" name="Text Box 16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/>
                            </wps:cNvSpPr>
                            <wps:spPr>
                              <a:xfrm>
                                <a:off x="0" y="0"/>
                                <a:ext cx="1163955" cy="874395"/>
                              </a:xfrm>
                              <a:prstGeom prst="rect">
                                <a:avLst/>
                              </a:prstGeom>
                              <a:noFill/>
                              <a:ln w="6350">
                                <a:noFill/>
                              </a:ln>
                            </wps:spPr>
                            <wps:txbx>
                              <w:txbxContent>
                                <w:p w14:paraId="420AB72A" w14:textId="790D4837" w:rsidR="00237360" w:rsidRDefault="00BE0E4B" w:rsidP="00237360">
                                  <w:r w:rsidRPr="009E3512">
                                    <w:t>Kontenitur għar-rimi</w:t>
                                  </w:r>
                                  <w:r>
                                    <w:t xml:space="preserve"> </w:t>
                                  </w:r>
                                  <w:r w:rsidRPr="009E3512">
                                    <w:t>ta’ oġġetti li jaqtgħu</w:t>
                                  </w:r>
                                  <w:r w:rsidR="0002028E">
                                    <w:t xml:space="preserve"> 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page">
                        <wp14:pctWidth>0</wp14:pctWidth>
                      </wp14:sizeRelH>
                      <wp14:sizeRelV relativeFrom="page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EC0746B" id="Text Box 16" o:spid="_x0000_s1032" type="#_x0000_t202" style="position:absolute;left:0;text-align:left;margin-left:49pt;margin-top:59.05pt;width:91.65pt;height:68.85pt;z-index:2516623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8ucnJwIAAEwEAAAOAAAAZHJzL2Uyb0RvYy54bWysVF1v2yAUfZ+0/4B4X5ykSdpacaqsVaZJ&#10;UVsprfpMMMTWgMuAxO5+/S7Y+VC3p2kvmMu93I9zDp7ftVqRg3C+BlPQ0WBIiTAcytrsCvr6svpy&#10;Q4kPzJRMgREFfRee3i0+f5o3NhdjqECVwhFMYnze2IJWIdg8yzyvhGZ+AFYYdEpwmgU03S4rHWsw&#10;u1bZeDicZQ240jrgwns8feicdJHySyl4eJLSi0BUQbG3kFaX1m1cs8Wc5TvHbFXzvg32D11oVhss&#10;ekr1wAIje1f/kUrX3IEHGQYcdAZS1lykGXCa0fDDNJuKWZFmQXC8PcHk/19a/njY2GdHQvsVWiQw&#10;DeHtGvgPj9hkjfV5HxMx9bnH6DhoK52OXxyB4EXE9v2Ep2gD4THbaHZ1O51SwtF3cz1BIwKenW9b&#10;58M3AZrETUEd8pU6YIe1D13oMSQWM7CqlUqcKUOags6upsN04eTB5Mr0jXe9xq5Du21JXeKF2EA8&#10;2UL5jnM76CThLV/V2MOa+fDMHGoAJ0JdhydcpAKsBf2Okgrcr7+dx3ikBr2UNKipgvqfe+YEJeq7&#10;QdJuR5NJFGEyJtPrMRru0rO99Ji9vgeU7QhfkOVpG+ODOm6lA/2G8l/GquhihmPtgobj9j50Ssfn&#10;w8VymYJQdpaFtdlYfqQ7IvzSvjFnexoCEvgIR/Wx/AMbXWzHx3IfQNaJqjOqPfwo2UR2/7zim7i0&#10;U9T5J7D4DQAA//8DAFBLAwQUAAYACAAAACEAe38UJOEAAAAKAQAADwAAAGRycy9kb3ducmV2Lnht&#10;bEyPwU7DMBBE70j8g7WVuFEnQUEmxKmqSBUSgkNLL9yc2E2i2usQu23g61lO9La7M5p9U65mZ9nZ&#10;TGHwKCFdJsAMtl4P2EnYf2zuBbAQFWplPRoJ3ybAqrq9KVWh/QW35ryLHaMQDIWS0Mc4FpyHtjdO&#10;haUfDZJ28JNTkdap43pSFwp3lmdJ8sidGpA+9Go0dW/a4+7kJLzWm3e1bTInfmz98nZYj1/7z1zK&#10;u8W8fgYWzRz/zfCHT+hQEVPjT6gDsxKeBFWJdE9FCowMmUgfgDU05LkAXpX8ukL1CwAA//8DAFBL&#10;AQItABQABgAIAAAAIQC2gziS/gAAAOEBAAATAAAAAAAAAAAAAAAAAAAAAABbQ29udGVudF9UeXBl&#10;c10ueG1sUEsBAi0AFAAGAAgAAAAhADj9If/WAAAAlAEAAAsAAAAAAAAAAAAAAAAALwEAAF9yZWxz&#10;Ly5yZWxzUEsBAi0AFAAGAAgAAAAhAMvy5ycnAgAATAQAAA4AAAAAAAAAAAAAAAAALgIAAGRycy9l&#10;Mm9Eb2MueG1sUEsBAi0AFAAGAAgAAAAhAHt/FCThAAAACgEAAA8AAAAAAAAAAAAAAAAAgQQAAGRy&#10;cy9kb3ducmV2LnhtbFBLBQYAAAAABAAEAPMAAACPBQAAAAA=&#10;" filled="f" stroked="f" strokeweight=".5pt">
                      <v:textbox>
                        <w:txbxContent>
                          <w:p w14:paraId="420AB72A" w14:textId="790D4837" w:rsidR="00237360" w:rsidRDefault="00BE0E4B" w:rsidP="00237360">
                            <w:r w:rsidRPr="009E3512">
                              <w:t>Kontenitur għar-rimi</w:t>
                            </w:r>
                            <w:r>
                              <w:t xml:space="preserve"> </w:t>
                            </w:r>
                            <w:r w:rsidRPr="009E3512">
                              <w:t>ta’ oġġetti li jaqtgħu</w:t>
                            </w:r>
                            <w:r w:rsidR="0002028E">
                              <w:t xml:space="preserve"> 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>
              <w:rPr>
                <w:b/>
                <w:lang w:val="en-US" w:eastAsia="zh-CN"/>
              </w:rPr>
              <w:drawing>
                <wp:inline distT="0" distB="0" distL="0" distR="0" wp14:anchorId="34B3401A" wp14:editId="1FD0AC4F">
                  <wp:extent cx="2008505" cy="1649095"/>
                  <wp:effectExtent l="0" t="0" r="0" b="0"/>
                  <wp:docPr id="32" name="Picture 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008505" cy="16490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3447EB7A" w14:textId="77777777" w:rsidR="00237360" w:rsidRPr="00DA3743" w:rsidRDefault="00237360" w:rsidP="003B2504">
            <w:pPr>
              <w:keepNext/>
              <w:keepLines/>
              <w:adjustRightInd w:val="0"/>
              <w:jc w:val="center"/>
              <w:rPr>
                <w:b/>
                <w:bCs/>
                <w:lang w:val="en-GB"/>
              </w:rPr>
            </w:pPr>
          </w:p>
        </w:tc>
        <w:tc>
          <w:tcPr>
            <w:tcW w:w="1945" w:type="pct"/>
          </w:tcPr>
          <w:p w14:paraId="46216762" w14:textId="77777777" w:rsidR="00237360" w:rsidRPr="00DA3743" w:rsidRDefault="00237360" w:rsidP="003B2504">
            <w:pPr>
              <w:keepNext/>
              <w:keepLines/>
              <w:adjustRightInd w:val="0"/>
              <w:rPr>
                <w:shd w:val="clear" w:color="auto" w:fill="FFFFFF"/>
                <w:lang w:val="en-GB"/>
              </w:rPr>
            </w:pPr>
          </w:p>
          <w:p w14:paraId="0A88000F" w14:textId="77777777" w:rsidR="00237360" w:rsidRPr="00DA3743" w:rsidRDefault="00237360" w:rsidP="003B2504">
            <w:pPr>
              <w:keepNext/>
              <w:keepLines/>
              <w:adjustRightInd w:val="0"/>
              <w:rPr>
                <w:shd w:val="clear" w:color="auto" w:fill="FFFFFF"/>
                <w:lang w:val="en-GB"/>
              </w:rPr>
            </w:pPr>
          </w:p>
          <w:p w14:paraId="1E76F0AE" w14:textId="77777777" w:rsidR="00237360" w:rsidRPr="00DA3743" w:rsidRDefault="00237360" w:rsidP="003B2504">
            <w:pPr>
              <w:keepNext/>
              <w:keepLines/>
              <w:adjustRightInd w:val="0"/>
              <w:rPr>
                <w:shd w:val="clear" w:color="auto" w:fill="FFFFFF"/>
                <w:lang w:val="en-GB"/>
              </w:rPr>
            </w:pPr>
          </w:p>
          <w:p w14:paraId="53FC03A6" w14:textId="77777777" w:rsidR="00237360" w:rsidRPr="00DA3743" w:rsidRDefault="00237360" w:rsidP="003B2504">
            <w:pPr>
              <w:keepNext/>
              <w:keepLines/>
              <w:adjustRightInd w:val="0"/>
              <w:rPr>
                <w:shd w:val="clear" w:color="auto" w:fill="FFFFFF"/>
                <w:lang w:val="en-GB"/>
              </w:rPr>
            </w:pPr>
            <w:r w:rsidRPr="00DA3743">
              <w:t>Imselħa tal-alkoħol</w:t>
            </w:r>
          </w:p>
          <w:p w14:paraId="0624D93D" w14:textId="77777777" w:rsidR="00237360" w:rsidRPr="00DA3743" w:rsidRDefault="00237360" w:rsidP="003B2504">
            <w:pPr>
              <w:keepNext/>
              <w:keepLines/>
              <w:adjustRightInd w:val="0"/>
              <w:rPr>
                <w:lang w:val="en-GB"/>
              </w:rPr>
            </w:pPr>
          </w:p>
          <w:p w14:paraId="4EAEBC25" w14:textId="77777777" w:rsidR="00237360" w:rsidRPr="00DA3743" w:rsidRDefault="00237360" w:rsidP="003B2504">
            <w:pPr>
              <w:keepNext/>
              <w:keepLines/>
              <w:adjustRightInd w:val="0"/>
              <w:rPr>
                <w:b/>
                <w:bCs/>
                <w:lang w:val="en-GB"/>
              </w:rPr>
            </w:pPr>
          </w:p>
        </w:tc>
      </w:tr>
      <w:tr w:rsidR="0050132A" w:rsidRPr="00DA3743" w14:paraId="4AB237B7" w14:textId="77777777" w:rsidTr="003B2504">
        <w:trPr>
          <w:trHeight w:val="513"/>
        </w:trPr>
        <w:tc>
          <w:tcPr>
            <w:tcW w:w="3055" w:type="pct"/>
            <w:gridSpan w:val="2"/>
            <w:vMerge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9FB0F39" w14:textId="77777777" w:rsidR="00237360" w:rsidRPr="00DA3743" w:rsidRDefault="00237360" w:rsidP="003B2504">
            <w:pPr>
              <w:adjustRightInd w:val="0"/>
              <w:jc w:val="right"/>
              <w:rPr>
                <w:lang w:val="en-GB"/>
              </w:rPr>
            </w:pPr>
          </w:p>
        </w:tc>
        <w:tc>
          <w:tcPr>
            <w:tcW w:w="1945" w:type="pct"/>
          </w:tcPr>
          <w:p w14:paraId="6F83CCC1" w14:textId="77777777" w:rsidR="00237360" w:rsidRPr="00DA3743" w:rsidRDefault="00237360" w:rsidP="003B2504">
            <w:pPr>
              <w:adjustRightInd w:val="0"/>
              <w:rPr>
                <w:b/>
                <w:bCs/>
                <w:lang w:val="en-GB"/>
              </w:rPr>
            </w:pPr>
            <w:r w:rsidRPr="00DA3743">
              <w:t>Stikk</w:t>
            </w:r>
          </w:p>
        </w:tc>
      </w:tr>
      <w:tr w:rsidR="0050132A" w:rsidRPr="00DA3743" w14:paraId="24848FFD" w14:textId="77777777" w:rsidTr="003B2504">
        <w:trPr>
          <w:trHeight w:val="581"/>
        </w:trPr>
        <w:tc>
          <w:tcPr>
            <w:tcW w:w="3055" w:type="pct"/>
            <w:gridSpan w:val="2"/>
            <w:vMerge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05395B1" w14:textId="77777777" w:rsidR="00237360" w:rsidRPr="00DA3743" w:rsidRDefault="00237360" w:rsidP="003B2504">
            <w:pPr>
              <w:adjustRightInd w:val="0"/>
              <w:jc w:val="right"/>
              <w:rPr>
                <w:lang w:val="en-GB"/>
              </w:rPr>
            </w:pPr>
          </w:p>
        </w:tc>
        <w:tc>
          <w:tcPr>
            <w:tcW w:w="1945" w:type="pct"/>
          </w:tcPr>
          <w:p w14:paraId="61A273E0" w14:textId="77777777" w:rsidR="00237360" w:rsidRPr="00A9775F" w:rsidRDefault="00237360" w:rsidP="003B2504">
            <w:pPr>
              <w:adjustRightInd w:val="0"/>
              <w:rPr>
                <w:b/>
                <w:bCs/>
                <w:lang w:val="de-DE"/>
              </w:rPr>
            </w:pPr>
            <w:r w:rsidRPr="00DA3743">
              <w:t>Ballun tat-tajjar jew garża</w:t>
            </w:r>
          </w:p>
        </w:tc>
      </w:tr>
      <w:tr w:rsidR="0050132A" w:rsidRPr="00DA3743" w14:paraId="328F633F" w14:textId="77777777" w:rsidTr="003B2504">
        <w:tc>
          <w:tcPr>
            <w:tcW w:w="250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6F04F7E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4</w:t>
            </w:r>
          </w:p>
        </w:tc>
        <w:tc>
          <w:tcPr>
            <w:tcW w:w="4750" w:type="pct"/>
            <w:gridSpan w:val="2"/>
          </w:tcPr>
          <w:p w14:paraId="0C266D6B" w14:textId="77777777" w:rsidR="00237360" w:rsidRPr="00DA3743" w:rsidRDefault="00237360" w:rsidP="003B2504">
            <w:pPr>
              <w:keepNext/>
              <w:widowControl w:val="0"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A9775F">
              <w:rPr>
                <w:b/>
                <w:bCs/>
              </w:rPr>
              <w:t>Iġbor u poġġi l-oġġetti li ġejjin għall-injezzjoni fuq wiċċ nadif, ċatt u mdawwal sew:</w:t>
            </w:r>
          </w:p>
        </w:tc>
      </w:tr>
      <w:tr w:rsidR="00095D62" w:rsidRPr="00DA3743" w14:paraId="6BFA096C" w14:textId="77777777" w:rsidTr="003B2504"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367B0E4" w14:textId="77777777" w:rsidR="00237360" w:rsidRPr="00A9775F" w:rsidRDefault="00237360" w:rsidP="003B2504">
            <w:pPr>
              <w:numPr>
                <w:ilvl w:val="0"/>
                <w:numId w:val="109"/>
              </w:numPr>
              <w:autoSpaceDE/>
              <w:autoSpaceDN/>
              <w:ind w:left="567" w:hanging="567"/>
              <w:contextualSpacing/>
              <w:rPr>
                <w:color w:val="000000"/>
                <w:lang w:val="sv-SE" w:eastAsia="en-GB"/>
              </w:rPr>
            </w:pPr>
            <w:r w:rsidRPr="00A9775F">
              <w:rPr>
                <w:shd w:val="clear" w:color="auto" w:fill="FFFFFF"/>
                <w:lang w:val="sv-SE" w:eastAsia="en-GB"/>
              </w:rPr>
              <w:t>Pinna</w:t>
            </w:r>
            <w:r w:rsidRPr="00DA3743">
              <w:t xml:space="preserve"> mimlija għal-lest WEZENLA (temperatura tal-kamra),</w:t>
            </w:r>
          </w:p>
        </w:tc>
      </w:tr>
      <w:tr w:rsidR="00095D62" w:rsidRPr="00DA3743" w14:paraId="5B7D79EC" w14:textId="77777777" w:rsidTr="003B2504"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24851F8" w14:textId="77777777" w:rsidR="00237360" w:rsidRPr="00A9775F" w:rsidRDefault="00237360" w:rsidP="003B2504">
            <w:pPr>
              <w:numPr>
                <w:ilvl w:val="0"/>
                <w:numId w:val="109"/>
              </w:numPr>
              <w:autoSpaceDE/>
              <w:autoSpaceDN/>
              <w:ind w:left="567" w:hanging="567"/>
              <w:contextualSpacing/>
              <w:rPr>
                <w:color w:val="000000"/>
                <w:lang w:val="it-IT" w:eastAsia="en-GB"/>
              </w:rPr>
            </w:pPr>
            <w:r w:rsidRPr="00A9775F">
              <w:rPr>
                <w:shd w:val="clear" w:color="auto" w:fill="FFFFFF"/>
                <w:lang w:val="it-IT" w:eastAsia="en-GB"/>
              </w:rPr>
              <w:t>Kontenitur</w:t>
            </w:r>
            <w:r w:rsidRPr="00DA3743">
              <w:t xml:space="preserve"> għar-rimi ta’ oġġetti li jaqtgħu,</w:t>
            </w:r>
          </w:p>
        </w:tc>
      </w:tr>
      <w:tr w:rsidR="00095D62" w:rsidRPr="00DA3743" w14:paraId="66082E46" w14:textId="77777777" w:rsidTr="003B2504"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7BB430C" w14:textId="77777777" w:rsidR="00237360" w:rsidRPr="00DA3743" w:rsidRDefault="00237360" w:rsidP="003B2504">
            <w:pPr>
              <w:numPr>
                <w:ilvl w:val="0"/>
                <w:numId w:val="109"/>
              </w:numPr>
              <w:autoSpaceDE/>
              <w:autoSpaceDN/>
              <w:ind w:left="567" w:hanging="567"/>
              <w:contextualSpacing/>
              <w:rPr>
                <w:color w:val="000000"/>
                <w:lang w:val="en-GB" w:eastAsia="en-GB"/>
              </w:rPr>
            </w:pPr>
            <w:r w:rsidRPr="00DA3743">
              <w:t>Imselħa tal-alkoħol,</w:t>
            </w:r>
          </w:p>
        </w:tc>
      </w:tr>
      <w:tr w:rsidR="00095D62" w:rsidRPr="00DA3743" w14:paraId="6644AF0A" w14:textId="77777777" w:rsidTr="003B2504"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2E42AA4" w14:textId="77777777" w:rsidR="00237360" w:rsidRPr="00DA3743" w:rsidRDefault="00237360" w:rsidP="003B2504">
            <w:pPr>
              <w:numPr>
                <w:ilvl w:val="0"/>
                <w:numId w:val="109"/>
              </w:numPr>
              <w:autoSpaceDE/>
              <w:autoSpaceDN/>
              <w:ind w:left="567" w:hanging="567"/>
              <w:contextualSpacing/>
              <w:rPr>
                <w:color w:val="000000"/>
                <w:lang w:val="en-GB" w:eastAsia="en-GB"/>
              </w:rPr>
            </w:pPr>
            <w:r w:rsidRPr="00DA3743">
              <w:t>Stikk, u</w:t>
            </w:r>
          </w:p>
        </w:tc>
      </w:tr>
      <w:tr w:rsidR="00095D62" w:rsidRPr="00DA3743" w14:paraId="27B9356F" w14:textId="77777777" w:rsidTr="003B2504">
        <w:trPr>
          <w:trHeight w:val="283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3FC0E30" w14:textId="77777777" w:rsidR="00237360" w:rsidRPr="00A9775F" w:rsidRDefault="00237360" w:rsidP="003B2504">
            <w:pPr>
              <w:numPr>
                <w:ilvl w:val="0"/>
                <w:numId w:val="109"/>
              </w:numPr>
              <w:autoSpaceDE/>
              <w:autoSpaceDN/>
              <w:ind w:left="567" w:hanging="567"/>
              <w:contextualSpacing/>
              <w:rPr>
                <w:color w:val="000000"/>
                <w:lang w:val="de-DE" w:eastAsia="en-GB"/>
              </w:rPr>
            </w:pPr>
            <w:r w:rsidRPr="00A9775F">
              <w:rPr>
                <w:shd w:val="clear" w:color="auto" w:fill="FFFFFF"/>
                <w:lang w:val="de-DE" w:eastAsia="en-GB"/>
              </w:rPr>
              <w:t>Ballun</w:t>
            </w:r>
            <w:r w:rsidRPr="00DA3743">
              <w:t xml:space="preserve"> tat-tajjar jew garża.</w:t>
            </w:r>
          </w:p>
        </w:tc>
      </w:tr>
      <w:tr w:rsidR="00095D62" w:rsidRPr="00DA3743" w14:paraId="3BB184BD" w14:textId="77777777" w:rsidTr="003B2504">
        <w:trPr>
          <w:trHeight w:val="2948"/>
        </w:trPr>
        <w:tc>
          <w:tcPr>
            <w:tcW w:w="5000" w:type="pct"/>
            <w:gridSpan w:val="3"/>
            <w:tcMar>
              <w:top w:w="28" w:type="dxa"/>
              <w:left w:w="57" w:type="dxa"/>
              <w:bottom w:w="28" w:type="dxa"/>
              <w:right w:w="57" w:type="dxa"/>
            </w:tcMar>
          </w:tcPr>
          <w:tbl>
            <w:tblPr>
              <w:tblW w:w="0" w:type="auto"/>
              <w:tblLook w:val="04A0" w:firstRow="1" w:lastRow="0" w:firstColumn="1" w:lastColumn="0" w:noHBand="0" w:noVBand="1"/>
            </w:tblPr>
            <w:tblGrid>
              <w:gridCol w:w="4596"/>
              <w:gridCol w:w="4462"/>
            </w:tblGrid>
            <w:tr w:rsidR="0050132A" w:rsidRPr="00DA3743" w14:paraId="3EE14DFE" w14:textId="77777777" w:rsidTr="003B2504">
              <w:trPr>
                <w:trHeight w:val="850"/>
              </w:trPr>
              <w:tc>
                <w:tcPr>
                  <w:tcW w:w="4704" w:type="dxa"/>
                  <w:vMerge w:val="restart"/>
                </w:tcPr>
                <w:p w14:paraId="0743AFAE" w14:textId="76C24299" w:rsidR="00237360" w:rsidRPr="00DA3743" w:rsidRDefault="00DE6F77" w:rsidP="003B2504">
                  <w:pPr>
                    <w:tabs>
                      <w:tab w:val="left" w:pos="567"/>
                    </w:tabs>
                    <w:jc w:val="right"/>
                    <w:rPr>
                      <w:b/>
                      <w:bCs/>
                      <w:lang w:val="en-GB"/>
                    </w:rPr>
                  </w:pPr>
                  <w:r>
                    <w:rPr>
                      <w:b/>
                      <w:lang w:val="en-US" w:eastAsia="zh-CN"/>
                    </w:rPr>
                    <w:drawing>
                      <wp:inline distT="0" distB="0" distL="0" distR="0" wp14:anchorId="09332908" wp14:editId="26BE8A09">
                        <wp:extent cx="1739265" cy="2375535"/>
                        <wp:effectExtent l="0" t="0" r="0" b="0"/>
                        <wp:docPr id="33" name="Picture 4"/>
                        <wp:cNvGraphicFramePr>
                          <a:graphicFrameLocks xmlns:a="http://schemas.openxmlformats.org/drawingml/2006/main" noChangeAspect="1"/>
                        </wp:cNvGraphicFramePr>
                        <a:graphic xmlns:a="http://schemas.openxmlformats.org/drawingml/2006/main">
                          <a:graphicData uri="http://schemas.openxmlformats.org/drawingml/2006/picture">
                            <pic:pic xmlns:pic="http://schemas.openxmlformats.org/drawingml/2006/picture">
                              <pic:nvPicPr>
                                <pic:cNvPr id="0" name="Picture 4"/>
                                <pic:cNvPicPr>
                                  <a:picLocks noChangeAspect="1" noChangeArrowheads="1"/>
                                </pic:cNvPicPr>
                              </pic:nvPicPr>
                              <pic:blipFill>
                                <a:blip r:embed="rId64">
                                  <a:extLst>
                                    <a:ext uri="{28A0092B-C50C-407E-A947-70E740481C1C}">
                                      <a14:useLocalDpi xmlns:a14="http://schemas.microsoft.com/office/drawing/2010/main" val="0"/>
                                    </a:ext>
                                  </a:extLst>
                                </a:blip>
                                <a:srcRect/>
                                <a:stretch>
                                  <a:fillRect/>
                                </a:stretch>
                              </pic:blipFill>
                              <pic:spPr bwMode="auto">
                                <a:xfrm>
                                  <a:off x="0" y="0"/>
                                  <a:ext cx="1739265" cy="2375535"/>
                                </a:xfrm>
                                <a:prstGeom prst="rect">
                                  <a:avLst/>
                                </a:prstGeom>
                                <a:noFill/>
                                <a:ln>
                                  <a:noFill/>
                                </a:ln>
                              </pic:spPr>
                            </pic:pic>
                          </a:graphicData>
                        </a:graphic>
                      </wp:inline>
                    </w:drawing>
                  </w:r>
                </w:p>
              </w:tc>
              <w:tc>
                <w:tcPr>
                  <w:tcW w:w="4705" w:type="dxa"/>
                </w:tcPr>
                <w:p w14:paraId="4AB75D35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lang w:val="en-GB"/>
                    </w:rPr>
                  </w:pPr>
                </w:p>
                <w:p w14:paraId="777FA087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lang w:val="en-GB"/>
                    </w:rPr>
                  </w:pPr>
                </w:p>
                <w:p w14:paraId="763E58EB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lang w:val="en-GB"/>
                    </w:rPr>
                  </w:pPr>
                </w:p>
                <w:p w14:paraId="50E63591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b/>
                      <w:bCs/>
                      <w:lang w:val="en-GB"/>
                    </w:rPr>
                  </w:pPr>
                </w:p>
              </w:tc>
            </w:tr>
            <w:tr w:rsidR="0050132A" w:rsidRPr="00DA3743" w14:paraId="55D47AEC" w14:textId="77777777" w:rsidTr="003B2504">
              <w:trPr>
                <w:trHeight w:val="444"/>
              </w:trPr>
              <w:tc>
                <w:tcPr>
                  <w:tcW w:w="4704" w:type="dxa"/>
                  <w:vMerge/>
                </w:tcPr>
                <w:p w14:paraId="1F60656B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b/>
                      <w:bCs/>
                      <w:lang w:val="en-GB"/>
                    </w:rPr>
                  </w:pPr>
                </w:p>
              </w:tc>
              <w:tc>
                <w:tcPr>
                  <w:tcW w:w="4705" w:type="dxa"/>
                </w:tcPr>
                <w:p w14:paraId="501F7B95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lang w:val="en-GB"/>
                    </w:rPr>
                  </w:pPr>
                </w:p>
                <w:p w14:paraId="62D4E86E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lang w:val="en-GB"/>
                    </w:rPr>
                  </w:pPr>
                </w:p>
                <w:p w14:paraId="1CE5B3FB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sz w:val="16"/>
                      <w:szCs w:val="16"/>
                      <w:lang w:val="en-GB"/>
                    </w:rPr>
                  </w:pPr>
                </w:p>
                <w:p w14:paraId="33366CDD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b/>
                      <w:bCs/>
                      <w:lang w:val="en-GB"/>
                    </w:rPr>
                  </w:pPr>
                  <w:r w:rsidRPr="00DA3743">
                    <w:t>Iż-żaqq</w:t>
                  </w:r>
                </w:p>
              </w:tc>
            </w:tr>
            <w:tr w:rsidR="0050132A" w:rsidRPr="00DA3743" w14:paraId="01096B20" w14:textId="77777777" w:rsidTr="003B2504">
              <w:trPr>
                <w:trHeight w:val="1513"/>
              </w:trPr>
              <w:tc>
                <w:tcPr>
                  <w:tcW w:w="4704" w:type="dxa"/>
                  <w:vMerge/>
                </w:tcPr>
                <w:p w14:paraId="4625349F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b/>
                      <w:bCs/>
                      <w:lang w:val="en-GB"/>
                    </w:rPr>
                  </w:pPr>
                </w:p>
              </w:tc>
              <w:tc>
                <w:tcPr>
                  <w:tcW w:w="4705" w:type="dxa"/>
                </w:tcPr>
                <w:p w14:paraId="1C60A349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lang w:val="en-GB"/>
                    </w:rPr>
                  </w:pPr>
                </w:p>
                <w:p w14:paraId="4264F419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lang w:val="en-GB"/>
                    </w:rPr>
                  </w:pPr>
                </w:p>
                <w:p w14:paraId="35F52EFC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lang w:val="en-GB"/>
                    </w:rPr>
                  </w:pPr>
                </w:p>
                <w:p w14:paraId="1A185377" w14:textId="77777777" w:rsidR="00237360" w:rsidRPr="00DA3743" w:rsidRDefault="00237360" w:rsidP="003B2504">
                  <w:pPr>
                    <w:tabs>
                      <w:tab w:val="left" w:pos="567"/>
                    </w:tabs>
                    <w:rPr>
                      <w:b/>
                      <w:bCs/>
                      <w:lang w:val="en-GB"/>
                    </w:rPr>
                  </w:pPr>
                  <w:r w:rsidRPr="00DA3743">
                    <w:rPr>
                      <w:lang w:val="en-GB"/>
                    </w:rPr>
                    <w:t>Il-koxxa</w:t>
                  </w:r>
                </w:p>
              </w:tc>
            </w:tr>
          </w:tbl>
          <w:p w14:paraId="5CA1867E" w14:textId="77777777" w:rsidR="00237360" w:rsidRPr="00DA3743" w:rsidRDefault="00237360" w:rsidP="003B2504">
            <w:pPr>
              <w:keepLines/>
              <w:adjustRightInd w:val="0"/>
              <w:jc w:val="center"/>
              <w:rPr>
                <w:b/>
                <w:bCs/>
                <w:lang w:val="en-GB"/>
              </w:rPr>
            </w:pPr>
          </w:p>
        </w:tc>
      </w:tr>
    </w:tbl>
    <w:p w14:paraId="243E0EE5" w14:textId="77777777" w:rsidR="00237360" w:rsidRPr="00DA3743" w:rsidRDefault="00237360" w:rsidP="00237360"/>
    <w:tbl>
      <w:tblPr>
        <w:tblW w:w="5028" w:type="pct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6"/>
        <w:gridCol w:w="8669"/>
      </w:tblGrid>
      <w:tr w:rsidR="0050132A" w:rsidRPr="00DA3743" w14:paraId="2FB2177C" w14:textId="77777777" w:rsidTr="003B2504">
        <w:tc>
          <w:tcPr>
            <w:tcW w:w="250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BCE1E8F" w14:textId="77777777" w:rsidR="00237360" w:rsidRPr="00DA3743" w:rsidRDefault="00237360" w:rsidP="003B2504">
            <w:pPr>
              <w:keepLines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5</w:t>
            </w:r>
          </w:p>
        </w:tc>
        <w:tc>
          <w:tcPr>
            <w:tcW w:w="4750" w:type="pct"/>
            <w:tcMar>
              <w:left w:w="57" w:type="dxa"/>
            </w:tcMar>
          </w:tcPr>
          <w:p w14:paraId="2D775D12" w14:textId="77777777" w:rsidR="00237360" w:rsidRPr="00DA3743" w:rsidRDefault="00237360" w:rsidP="003B2504">
            <w:pPr>
              <w:keepLines/>
              <w:adjustRightInd w:val="0"/>
              <w:jc w:val="both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shd w:val="clear" w:color="auto" w:fill="FFFFFF"/>
                <w:lang w:val="en-GB"/>
              </w:rPr>
              <w:t>Agħżel waħda minn dawn il-postijiet għall-injezzjoni.</w:t>
            </w:r>
          </w:p>
        </w:tc>
      </w:tr>
      <w:tr w:rsidR="00095D62" w:rsidRPr="00DA3743" w14:paraId="086B7447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0806339" w14:textId="77777777" w:rsidR="00237360" w:rsidRPr="00A9775F" w:rsidRDefault="00237360" w:rsidP="003B2504">
            <w:pPr>
              <w:keepLines/>
              <w:numPr>
                <w:ilvl w:val="0"/>
                <w:numId w:val="110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en-GB"/>
              </w:rPr>
            </w:pPr>
            <w:r w:rsidRPr="00A9775F">
              <w:rPr>
                <w:shd w:val="clear" w:color="auto" w:fill="FFFFFF"/>
                <w:lang w:eastAsia="en-GB"/>
              </w:rPr>
              <w:t xml:space="preserve">Agħżel in-naħa ta’ quddiem ta’ koxxtok jew ta’ żaqqek </w:t>
            </w:r>
            <w:r w:rsidRPr="00DA3743">
              <w:t>(minbarra 5 cm madwar iż-żokra tiegħek).</w:t>
            </w:r>
          </w:p>
        </w:tc>
      </w:tr>
      <w:tr w:rsidR="00095D62" w:rsidRPr="00DA3743" w14:paraId="64F12995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D5870EE" w14:textId="77777777" w:rsidR="00237360" w:rsidRPr="00A9775F" w:rsidRDefault="00237360" w:rsidP="003B2504">
            <w:pPr>
              <w:keepLines/>
              <w:numPr>
                <w:ilvl w:val="0"/>
                <w:numId w:val="110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en-GB"/>
              </w:rPr>
            </w:pPr>
            <w:r w:rsidRPr="00A9775F">
              <w:rPr>
                <w:shd w:val="clear" w:color="auto" w:fill="FFFFFF"/>
                <w:lang w:eastAsia="en-GB"/>
              </w:rPr>
              <w:t xml:space="preserve">Xi </w:t>
            </w:r>
            <w:r w:rsidRPr="00DA3743">
              <w:t>ħadd ieħor jista’ jinjetta f’koxxtok jew f’żaqqek.</w:t>
            </w:r>
          </w:p>
        </w:tc>
      </w:tr>
      <w:tr w:rsidR="00095D62" w:rsidRPr="00DA3743" w14:paraId="17F14FF8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2D53224" w14:textId="77777777" w:rsidR="00237360" w:rsidRPr="00A9775F" w:rsidRDefault="00237360" w:rsidP="003B2504">
            <w:pPr>
              <w:keepLines/>
              <w:adjustRightInd w:val="0"/>
              <w:contextualSpacing/>
              <w:jc w:val="both"/>
              <w:textAlignment w:val="center"/>
              <w:rPr>
                <w:shd w:val="clear" w:color="auto" w:fill="FFFFFF"/>
                <w:lang w:eastAsia="en-GB"/>
              </w:rPr>
            </w:pPr>
          </w:p>
        </w:tc>
      </w:tr>
      <w:tr w:rsidR="00095D62" w:rsidRPr="00DA3743" w14:paraId="4992AECB" w14:textId="77777777" w:rsidTr="003B2504">
        <w:trPr>
          <w:trHeight w:val="360"/>
        </w:trPr>
        <w:tc>
          <w:tcPr>
            <w:tcW w:w="5000" w:type="pct"/>
            <w:gridSpan w:val="2"/>
            <w:tcBorders>
              <w:top w:val="single" w:sz="12" w:space="0" w:color="FF0000"/>
              <w:left w:val="single" w:sz="12" w:space="0" w:color="FF0000"/>
              <w:bottom w:val="single" w:sz="12" w:space="0" w:color="FF0000"/>
              <w:right w:val="single" w:sz="12" w:space="0" w:color="FF0000"/>
            </w:tcBorders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1F959C1C" w14:textId="77777777" w:rsidR="00237360" w:rsidRPr="00A9775F" w:rsidRDefault="00237360" w:rsidP="003B2504">
            <w:pPr>
              <w:keepLines/>
              <w:adjustRightInd w:val="0"/>
              <w:ind w:left="72"/>
              <w:contextualSpacing/>
              <w:textAlignment w:val="center"/>
              <w:rPr>
                <w:shd w:val="clear" w:color="auto" w:fill="FFFFFF"/>
                <w:lang w:eastAsia="en-GB"/>
              </w:rPr>
            </w:pPr>
            <w:r w:rsidRPr="00DA3743">
              <w:rPr>
                <w:b/>
                <w:bCs/>
                <w:color w:val="000000"/>
              </w:rPr>
              <w:t xml:space="preserve">Importanti: </w:t>
            </w:r>
            <w:r w:rsidRPr="00DA3743">
              <w:t>Evita postijiet b’ċikatriċi, stretch marks, jew fejn il-ġilda hija tenera, imbenġla, ħamra jew iebsa.</w:t>
            </w:r>
            <w:r w:rsidRPr="00DA3743">
              <w:rPr>
                <w:color w:val="000000"/>
              </w:rPr>
              <w:t xml:space="preserve"> </w:t>
            </w:r>
            <w:r w:rsidRPr="00DA3743">
              <w:t>Jekk possibbli, tużax partijiet tal-ġilda li għandhom sinjal ta’ psorjażi.</w:t>
            </w:r>
          </w:p>
        </w:tc>
      </w:tr>
    </w:tbl>
    <w:p w14:paraId="1B488CAC" w14:textId="77777777" w:rsidR="00237360" w:rsidRPr="00A9775F" w:rsidRDefault="00237360" w:rsidP="00237360">
      <w:pPr>
        <w:tabs>
          <w:tab w:val="left" w:pos="567"/>
        </w:tabs>
      </w:pPr>
    </w:p>
    <w:tbl>
      <w:tblPr>
        <w:tblW w:w="5000" w:type="pct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2"/>
        <w:gridCol w:w="8622"/>
      </w:tblGrid>
      <w:tr w:rsidR="0050132A" w:rsidRPr="00DA3743" w14:paraId="66B0EC78" w14:textId="77777777" w:rsidTr="003B2504">
        <w:trPr>
          <w:trHeight w:val="283"/>
        </w:trPr>
        <w:tc>
          <w:tcPr>
            <w:tcW w:w="249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9495DAD" w14:textId="77777777" w:rsidR="00237360" w:rsidRPr="00DA3743" w:rsidRDefault="00237360" w:rsidP="0058365E">
            <w:pPr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6</w:t>
            </w:r>
          </w:p>
        </w:tc>
        <w:tc>
          <w:tcPr>
            <w:tcW w:w="4751" w:type="pct"/>
            <w:tcMar>
              <w:left w:w="57" w:type="dxa"/>
            </w:tcMar>
          </w:tcPr>
          <w:p w14:paraId="1E9BA2B9" w14:textId="77777777" w:rsidR="00237360" w:rsidRPr="0058365E" w:rsidRDefault="00237360" w:rsidP="0058365E">
            <w:pPr>
              <w:adjustRightInd w:val="0"/>
              <w:rPr>
                <w:b/>
                <w:bCs/>
                <w:lang w:val="de-DE"/>
              </w:rPr>
            </w:pPr>
            <w:r w:rsidRPr="0058365E">
              <w:rPr>
                <w:b/>
                <w:bCs/>
                <w:shd w:val="clear" w:color="auto" w:fill="FFFFFF"/>
                <w:lang w:val="de-DE"/>
              </w:rPr>
              <w:t>A</w:t>
            </w:r>
            <w:r w:rsidRPr="00DA3743">
              <w:rPr>
                <w:b/>
                <w:bCs/>
                <w:color w:val="000000"/>
                <w:lang w:eastAsia="ja-JP"/>
              </w:rPr>
              <w:t>ħsel idejk sew bis-sapun u bl-ilma.</w:t>
            </w:r>
          </w:p>
        </w:tc>
      </w:tr>
    </w:tbl>
    <w:p w14:paraId="453A5E4A" w14:textId="77777777" w:rsidR="00237360" w:rsidRPr="0058365E" w:rsidRDefault="00237360" w:rsidP="0058365E">
      <w:pPr>
        <w:tabs>
          <w:tab w:val="left" w:pos="567"/>
        </w:tabs>
        <w:rPr>
          <w:lang w:val="de-DE"/>
        </w:rPr>
      </w:pPr>
    </w:p>
    <w:tbl>
      <w:tblPr>
        <w:tblW w:w="5028" w:type="pct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3"/>
        <w:gridCol w:w="8672"/>
      </w:tblGrid>
      <w:tr w:rsidR="006557B4" w:rsidRPr="00DA3743" w14:paraId="253AEE53" w14:textId="77777777" w:rsidTr="003B2504">
        <w:tc>
          <w:tcPr>
            <w:tcW w:w="248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B401D8A" w14:textId="77777777" w:rsidR="00237360" w:rsidRPr="00DA3743" w:rsidRDefault="00237360" w:rsidP="0058365E">
            <w:pPr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shd w:val="clear" w:color="auto" w:fill="FFFFFF"/>
                <w:lang w:val="en-GB"/>
              </w:rPr>
              <w:t>7</w:t>
            </w:r>
          </w:p>
        </w:tc>
        <w:tc>
          <w:tcPr>
            <w:tcW w:w="4752" w:type="pct"/>
          </w:tcPr>
          <w:p w14:paraId="15BA1D1D" w14:textId="77777777" w:rsidR="00237360" w:rsidRPr="00C83DDB" w:rsidRDefault="00237360" w:rsidP="0058365E">
            <w:pPr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da-DK"/>
              </w:rPr>
            </w:pPr>
            <w:r w:rsidRPr="00DA3743">
              <w:rPr>
                <w:b/>
                <w:bCs/>
                <w:color w:val="000000"/>
                <w:lang w:eastAsia="ja-JP"/>
              </w:rPr>
              <w:t>Naddaf il-post tal-injezzjoni b’imselħa tal-alkoħol.</w:t>
            </w:r>
          </w:p>
        </w:tc>
      </w:tr>
      <w:tr w:rsidR="006557B4" w:rsidRPr="00DA3743" w14:paraId="5BABB71C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2CC978A" w14:textId="77777777" w:rsidR="00237360" w:rsidRPr="00A9775F" w:rsidRDefault="00237360" w:rsidP="0058365E">
            <w:pPr>
              <w:numPr>
                <w:ilvl w:val="0"/>
                <w:numId w:val="111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en-GB"/>
              </w:rPr>
            </w:pPr>
            <w:r w:rsidRPr="00DA3743">
              <w:rPr>
                <w:shd w:val="clear" w:color="auto" w:fill="FFFFFF"/>
                <w:lang w:eastAsia="en-GB"/>
              </w:rPr>
              <w:t xml:space="preserve">Ħalli </w:t>
            </w:r>
            <w:r w:rsidRPr="00DA3743">
              <w:rPr>
                <w:color w:val="000000"/>
                <w:lang w:eastAsia="ja-JP"/>
              </w:rPr>
              <w:t>l-ġilda tinxef waħedha.</w:t>
            </w:r>
          </w:p>
        </w:tc>
      </w:tr>
      <w:tr w:rsidR="006557B4" w:rsidRPr="00DA3743" w14:paraId="43A350DA" w14:textId="77777777" w:rsidTr="003B2504">
        <w:trPr>
          <w:trHeight w:val="283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2C4F2F6" w14:textId="77777777" w:rsidR="00237360" w:rsidRPr="00A9775F" w:rsidRDefault="00237360" w:rsidP="0058365E">
            <w:pPr>
              <w:numPr>
                <w:ilvl w:val="0"/>
                <w:numId w:val="111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en-GB"/>
              </w:rPr>
            </w:pPr>
            <w:r w:rsidRPr="00A9775F">
              <w:rPr>
                <w:b/>
                <w:bCs/>
                <w:shd w:val="clear" w:color="auto" w:fill="FFFFFF"/>
                <w:lang w:eastAsia="en-GB"/>
              </w:rPr>
              <w:t>Terġax</w:t>
            </w:r>
            <w:r w:rsidRPr="00DA3743">
              <w:rPr>
                <w:b/>
              </w:rPr>
              <w:t xml:space="preserve"> tmiss</w:t>
            </w:r>
            <w:r w:rsidRPr="00DA3743">
              <w:t xml:space="preserve"> din il-parti qabel tagħti l-injezzjoni.</w:t>
            </w:r>
          </w:p>
        </w:tc>
      </w:tr>
    </w:tbl>
    <w:p w14:paraId="61ADDC7D" w14:textId="77777777" w:rsidR="00237360" w:rsidRPr="00A9775F" w:rsidRDefault="00237360" w:rsidP="0058365E">
      <w:pPr>
        <w:tabs>
          <w:tab w:val="left" w:pos="567"/>
        </w:tabs>
        <w:jc w:val="both"/>
      </w:pPr>
    </w:p>
    <w:tbl>
      <w:tblPr>
        <w:tblW w:w="5026" w:type="pct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4"/>
        <w:gridCol w:w="8667"/>
      </w:tblGrid>
      <w:tr w:rsidR="006557B4" w:rsidRPr="00DA3743" w14:paraId="6B318CAD" w14:textId="77777777" w:rsidTr="003B2504">
        <w:trPr>
          <w:trHeight w:val="360"/>
        </w:trPr>
        <w:tc>
          <w:tcPr>
            <w:tcW w:w="5000" w:type="pct"/>
            <w:gridSpan w:val="2"/>
            <w:shd w:val="clear" w:color="auto" w:fill="9CC2E5"/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65F09687" w14:textId="77777777" w:rsidR="00237360" w:rsidRPr="00DA3743" w:rsidRDefault="00237360" w:rsidP="003B2504">
            <w:pPr>
              <w:keepNext/>
              <w:keepLines/>
              <w:adjustRightInd w:val="0"/>
              <w:rPr>
                <w:b/>
                <w:bCs/>
                <w:color w:val="000000"/>
                <w:lang w:val="en-GB"/>
              </w:rPr>
            </w:pPr>
            <w:r w:rsidRPr="00A9775F">
              <w:lastRenderedPageBreak/>
              <w:br w:type="page"/>
            </w:r>
            <w:r w:rsidRPr="00DA3743">
              <w:rPr>
                <w:b/>
                <w:bCs/>
                <w:lang w:val="en-GB"/>
              </w:rPr>
              <w:t>Kif tinjetta WEZENLA</w:t>
            </w:r>
          </w:p>
        </w:tc>
      </w:tr>
      <w:tr w:rsidR="006557B4" w:rsidRPr="00DA3743" w14:paraId="6D3733E6" w14:textId="77777777" w:rsidTr="003B2504">
        <w:trPr>
          <w:trHeight w:val="269"/>
        </w:trPr>
        <w:tc>
          <w:tcPr>
            <w:tcW w:w="249" w:type="pct"/>
            <w:tcBorders>
              <w:bottom w:val="single" w:sz="4" w:space="0" w:color="auto"/>
            </w:tcBorders>
            <w:shd w:val="clear" w:color="auto" w:fill="FFFFFF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3F3C112" w14:textId="77777777" w:rsidR="00237360" w:rsidRPr="00DA3743" w:rsidRDefault="00237360" w:rsidP="003B2504">
            <w:pPr>
              <w:keepNext/>
              <w:keepLines/>
              <w:adjustRightInd w:val="0"/>
              <w:jc w:val="both"/>
              <w:rPr>
                <w:b/>
                <w:bCs/>
                <w:color w:val="000000"/>
                <w:lang w:val="en-GB"/>
              </w:rPr>
            </w:pPr>
          </w:p>
        </w:tc>
        <w:tc>
          <w:tcPr>
            <w:tcW w:w="4751" w:type="pct"/>
            <w:shd w:val="clear" w:color="auto" w:fill="FFFFFF"/>
          </w:tcPr>
          <w:p w14:paraId="6942BB6F" w14:textId="77777777" w:rsidR="00237360" w:rsidRPr="00DA3743" w:rsidRDefault="00237360" w:rsidP="003B2504">
            <w:pPr>
              <w:keepNext/>
              <w:keepLines/>
              <w:adjustRightInd w:val="0"/>
              <w:jc w:val="both"/>
              <w:rPr>
                <w:b/>
                <w:bCs/>
                <w:sz w:val="24"/>
                <w:lang w:val="en-GB"/>
              </w:rPr>
            </w:pPr>
          </w:p>
        </w:tc>
      </w:tr>
      <w:tr w:rsidR="006557B4" w:rsidRPr="00DA3743" w14:paraId="3A6A6DD2" w14:textId="77777777" w:rsidTr="003B2504">
        <w:trPr>
          <w:trHeight w:val="720"/>
        </w:trPr>
        <w:tc>
          <w:tcPr>
            <w:tcW w:w="5000" w:type="pct"/>
            <w:gridSpan w:val="2"/>
            <w:tcBorders>
              <w:top w:val="single" w:sz="12" w:space="0" w:color="FF0000"/>
              <w:left w:val="single" w:sz="12" w:space="0" w:color="FF0000"/>
              <w:bottom w:val="single" w:sz="12" w:space="0" w:color="FF0000"/>
              <w:right w:val="single" w:sz="12" w:space="0" w:color="FF0000"/>
            </w:tcBorders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46E0D6AF" w14:textId="77777777" w:rsidR="00237360" w:rsidRPr="00A9775F" w:rsidRDefault="00237360" w:rsidP="003B2504">
            <w:pPr>
              <w:keepNext/>
              <w:keepLines/>
              <w:adjustRightInd w:val="0"/>
              <w:ind w:left="72"/>
              <w:rPr>
                <w:b/>
                <w:bCs/>
                <w:shd w:val="clear" w:color="auto" w:fill="FFFFFF"/>
              </w:rPr>
            </w:pPr>
            <w:r w:rsidRPr="00DA3743">
              <w:rPr>
                <w:b/>
              </w:rPr>
              <w:t>Importanti:</w:t>
            </w:r>
            <w:r w:rsidRPr="00DA3743">
              <w:t xml:space="preserve"> Neħħi l-għatu tal-labra biss meta tkun tista’ tinjetta minnufih (fi żmien 5 minuti) għax il-mediċina tista’ tinxef. </w:t>
            </w:r>
            <w:r w:rsidRPr="00A9775F">
              <w:rPr>
                <w:b/>
                <w:bCs/>
              </w:rPr>
              <w:t>Terġax</w:t>
            </w:r>
            <w:r w:rsidRPr="00DA3743">
              <w:t xml:space="preserve"> tpoġġi l-għatu tal-labra.</w:t>
            </w:r>
          </w:p>
        </w:tc>
      </w:tr>
      <w:tr w:rsidR="006557B4" w:rsidRPr="00DA3743" w14:paraId="4EF33E98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13F15DD2" w14:textId="1B8A887A" w:rsidR="00237360" w:rsidRPr="00DA3743" w:rsidRDefault="00DE6F77" w:rsidP="003B2504">
            <w:pPr>
              <w:adjustRightInd w:val="0"/>
              <w:jc w:val="center"/>
              <w:rPr>
                <w:shd w:val="clear" w:color="auto" w:fill="FFFFFF"/>
                <w:lang w:val="en-GB"/>
              </w:rPr>
            </w:pPr>
            <w:r>
              <mc:AlternateContent>
                <mc:Choice Requires="wps">
                  <w:drawing>
                    <wp:anchor distT="0" distB="0" distL="114300" distR="114300" simplePos="0" relativeHeight="251661312" behindDoc="0" locked="0" layoutInCell="1" allowOverlap="1" wp14:anchorId="3D5E8BD3" wp14:editId="02A553BF">
                      <wp:simplePos x="0" y="0"/>
                      <wp:positionH relativeFrom="column">
                        <wp:posOffset>1038225</wp:posOffset>
                      </wp:positionH>
                      <wp:positionV relativeFrom="paragraph">
                        <wp:posOffset>260985</wp:posOffset>
                      </wp:positionV>
                      <wp:extent cx="1127125" cy="946150"/>
                      <wp:effectExtent l="0" t="0" r="0" b="0"/>
                      <wp:wrapNone/>
                      <wp:docPr id="1380691804" name="Text Box 15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/>
                            </wps:cNvSpPr>
                            <wps:spPr>
                              <a:xfrm>
                                <a:off x="0" y="0"/>
                                <a:ext cx="1127125" cy="946150"/>
                              </a:xfrm>
                              <a:prstGeom prst="rect">
                                <a:avLst/>
                              </a:prstGeom>
                              <a:noFill/>
                              <a:ln w="6350">
                                <a:noFill/>
                              </a:ln>
                            </wps:spPr>
                            <wps:txbx>
                              <w:txbxContent>
                                <w:p w14:paraId="12B78B66" w14:textId="258A09D7" w:rsidR="00237360" w:rsidRPr="00B006B8" w:rsidRDefault="002D3ED7" w:rsidP="00237360">
                                  <w:pPr>
                                    <w:adjustRightInd w:val="0"/>
                                    <w:rPr>
                                      <w:shd w:val="clear" w:color="auto" w:fill="FFFFFF"/>
                                    </w:rPr>
                                  </w:pPr>
                                  <w:r>
                                    <w:t>It-tieqa għandha tkun viżibbli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D5E8BD3" id="Text Box 15" o:spid="_x0000_s1033" type="#_x0000_t202" style="position:absolute;left:0;text-align:left;margin-left:81.75pt;margin-top:20.55pt;width:88.75pt;height:74.5pt;z-index:2516613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/ZHxKAIAAEwEAAAOAAAAZHJzL2Uyb0RvYy54bWysVMlu2zAQvRfoPxC817JcL41gOXATuChg&#10;JAGcImeaIi0hFIclaUvu13dIyUvSnopeqCFnOMt7j5rftrUiB2FdBTqn6WBIidAcikrvcvrjefXp&#10;CyXOM10wBVrk9CgcvV18/DBvTCZGUIIqhCWYRLusMTktvTdZkjheipq5ARih0SnB1szj1u6SwrIG&#10;s9cqGQ2H06QBWxgLXDiHp/edky5ifikF949SOuGJyin25uNq47oNa7KYs2xnmSkr3rfB/qGLmlUa&#10;i55T3TPPyN5Wf6SqK27BgfQDDnUCUlZcxBlwmnT4bppNyYyIsyA4zpxhcv8vLX84bMyTJb79Ci0S&#10;GIdwZg381SE2SWNc1scETF3mMDoM2kpbhy+OQPAiYns84ylaT3jIlo5m6WhCCUffzXiaTiLgyeW2&#10;sc5/E1CTYOTUIl+xA3ZYOx/qs+wUEoppWFVKRc6UJk1Op58x5RsP3lC6b7zrNXTt221LqiKns8B4&#10;ONlCccS5LXSScIavKuxhzZx/YhY1gBOhrv0jLlIB1oLeoqQE++tv5yEeqUEvJQ1qKqfu555ZQYn6&#10;rpG0m3Q8DiKMm/FkNsKNvfZsrz16X98ByjbFF2R4NEO8VydTWqhfUP7LUBVdTHOsnVN/Mu98p3R8&#10;PlwslzEIZWeYX+uN4Se6A8LP7QuzpqfBI4EPcFIfy96x0cV2qC/3HmQVqbqg2sOPko0M9s8rvInr&#10;fYy6/AQWvwEAAP//AwBQSwMEFAAGAAgAAAAhADHVr8ngAAAACgEAAA8AAABkcnMvZG93bnJldi54&#10;bWxMj81OwzAQhO9IvIO1SNyo4/6phDhVFalCQnBo6YXbJnaTiHgdYrcNPD3LqRxHM5r5JluPrhNn&#10;O4TWkwY1SUBYqrxpqdZweN8+rECEiGSw82Q1fNsA6/z2JsPU+Avt7Hkfa8ElFFLU0MTYp1KGqrEO&#10;w8T3ltg7+sFhZDnU0gx44XLXyWmSLKXDlnihwd4Wja0+9yen4aXYvuGunLrVT1c8vx43/dfhY6H1&#10;/d24eQIR7RivYfjDZ3TIman0JzJBdKyXswVHNcyVAsGB2VzxuZKdx0SBzDP5/0L+CwAA//8DAFBL&#10;AQItABQABgAIAAAAIQC2gziS/gAAAOEBAAATAAAAAAAAAAAAAAAAAAAAAABbQ29udGVudF9UeXBl&#10;c10ueG1sUEsBAi0AFAAGAAgAAAAhADj9If/WAAAAlAEAAAsAAAAAAAAAAAAAAAAALwEAAF9yZWxz&#10;Ly5yZWxzUEsBAi0AFAAGAAgAAAAhABb9kfEoAgAATAQAAA4AAAAAAAAAAAAAAAAALgIAAGRycy9l&#10;Mm9Eb2MueG1sUEsBAi0AFAAGAAgAAAAhADHVr8ngAAAACgEAAA8AAAAAAAAAAAAAAAAAggQAAGRy&#10;cy9kb3ducmV2LnhtbFBLBQYAAAAABAAEAPMAAACPBQAAAAA=&#10;" filled="f" stroked="f" strokeweight=".5pt">
                      <v:textbox>
                        <w:txbxContent>
                          <w:p w14:paraId="12B78B66" w14:textId="258A09D7" w:rsidR="00237360" w:rsidRPr="00B006B8" w:rsidRDefault="002D3ED7" w:rsidP="00237360">
                            <w:pPr>
                              <w:adjustRightInd w:val="0"/>
                              <w:rPr>
                                <w:shd w:val="clear" w:color="auto" w:fill="FFFFFF"/>
                              </w:rPr>
                            </w:pPr>
                            <w:r>
                              <w:t>It-tieqa għandha tkun viżibbli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>
              <w:rPr>
                <w:shd w:val="clear" w:color="auto" w:fill="FFFFFF"/>
                <w:lang w:val="en-US" w:eastAsia="zh-CN"/>
              </w:rPr>
              <w:drawing>
                <wp:inline distT="0" distB="0" distL="0" distR="0" wp14:anchorId="2D9A047C" wp14:editId="78692598">
                  <wp:extent cx="2922905" cy="1739265"/>
                  <wp:effectExtent l="0" t="0" r="0" b="0"/>
                  <wp:docPr id="34" name="Picture 1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0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5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922905" cy="173926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6557B4" w:rsidRPr="00DA3743" w14:paraId="42E2B5C6" w14:textId="77777777" w:rsidTr="003B2504">
        <w:tc>
          <w:tcPr>
            <w:tcW w:w="249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6E247F1" w14:textId="77777777" w:rsidR="00237360" w:rsidRPr="00DA3743" w:rsidRDefault="00237360" w:rsidP="003B2504">
            <w:pPr>
              <w:keepNext/>
              <w:keepLines/>
              <w:tabs>
                <w:tab w:val="left" w:pos="567"/>
              </w:tabs>
              <w:adjustRightInd w:val="0"/>
              <w:ind w:left="360" w:hanging="360"/>
              <w:textAlignment w:val="center"/>
              <w:rPr>
                <w:b/>
                <w:bCs/>
                <w:shd w:val="clear" w:color="auto" w:fill="FFFFFF"/>
                <w:lang w:val="en-GB"/>
              </w:rPr>
            </w:pPr>
            <w:r w:rsidRPr="00DA3743">
              <w:rPr>
                <w:b/>
                <w:bCs/>
                <w:lang w:val="en-GB"/>
              </w:rPr>
              <w:t>8</w:t>
            </w:r>
          </w:p>
        </w:tc>
        <w:tc>
          <w:tcPr>
            <w:tcW w:w="4751" w:type="pct"/>
          </w:tcPr>
          <w:p w14:paraId="71EECBD4" w14:textId="77777777" w:rsidR="00237360" w:rsidRPr="00A9775F" w:rsidRDefault="00237360" w:rsidP="003B2504">
            <w:pPr>
              <w:keepNext/>
              <w:keepLines/>
              <w:adjustRightInd w:val="0"/>
              <w:textAlignment w:val="center"/>
              <w:rPr>
                <w:b/>
                <w:bCs/>
                <w:shd w:val="clear" w:color="auto" w:fill="FFFFFF"/>
              </w:rPr>
            </w:pPr>
            <w:r w:rsidRPr="00DA3743">
              <w:rPr>
                <w:b/>
                <w:bCs/>
                <w:shd w:val="clear" w:color="auto" w:fill="FFFFFF"/>
                <w:lang w:val="en-GB"/>
              </w:rPr>
              <w:t>Aqbad</w:t>
            </w:r>
            <w:r w:rsidRPr="00DA3743">
              <w:rPr>
                <w:b/>
              </w:rPr>
              <w:t xml:space="preserve"> il-pinna mimlija għal-lest b’tali mod li tkun tista’ tara t-tieqa, Iġbed sew biex tneħħi l-għatu tal-labra. Tista’ ddawwar l-għatu tal-labra biex tkun tista’ tneħħiħ faċilment.</w:t>
            </w:r>
          </w:p>
        </w:tc>
      </w:tr>
      <w:tr w:rsidR="006557B4" w:rsidRPr="00DA3743" w14:paraId="15E2AD1C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3131F9D" w14:textId="77777777" w:rsidR="00237360" w:rsidRPr="00A9775F" w:rsidRDefault="00237360" w:rsidP="003B2504">
            <w:pPr>
              <w:keepNext/>
              <w:keepLines/>
              <w:numPr>
                <w:ilvl w:val="0"/>
                <w:numId w:val="112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en-GB"/>
              </w:rPr>
            </w:pPr>
            <w:r w:rsidRPr="00DA3743">
              <w:rPr>
                <w:b/>
              </w:rPr>
              <w:t>Qatt</w:t>
            </w:r>
            <w:r w:rsidRPr="00DA3743">
              <w:t xml:space="preserve"> tpoġġi l-għatu tal-labra lura fuq il-labra. Dan jista’ jagħmel ħsara lil-labra.</w:t>
            </w:r>
          </w:p>
        </w:tc>
      </w:tr>
      <w:tr w:rsidR="006557B4" w:rsidRPr="00DA3743" w14:paraId="1CA09EFE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6241EB4" w14:textId="77777777" w:rsidR="00237360" w:rsidRPr="00660875" w:rsidRDefault="00237360" w:rsidP="003B2504">
            <w:pPr>
              <w:keepNext/>
              <w:keepLines/>
              <w:numPr>
                <w:ilvl w:val="0"/>
                <w:numId w:val="112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val="it-IT" w:eastAsia="en-GB"/>
              </w:rPr>
            </w:pPr>
            <w:r w:rsidRPr="00660875">
              <w:rPr>
                <w:shd w:val="clear" w:color="auto" w:fill="FFFFFF"/>
                <w:lang w:val="it-IT" w:eastAsia="en-GB"/>
              </w:rPr>
              <w:t xml:space="preserve">Huwa </w:t>
            </w:r>
            <w:r w:rsidRPr="00DA3743">
              <w:rPr>
                <w:color w:val="000000"/>
              </w:rPr>
              <w:t>normali li tara taqtira tal-mediċina fit-tarf tal-labra jew tal-protettur isfar.</w:t>
            </w:r>
          </w:p>
          <w:p w14:paraId="42BAB3AF" w14:textId="77777777" w:rsidR="00237360" w:rsidRPr="00660875" w:rsidRDefault="00237360" w:rsidP="003B2504">
            <w:pPr>
              <w:keepNext/>
              <w:keepLines/>
              <w:adjustRightInd w:val="0"/>
              <w:ind w:left="567" w:hanging="567"/>
              <w:contextualSpacing/>
              <w:jc w:val="both"/>
              <w:textAlignment w:val="center"/>
              <w:rPr>
                <w:shd w:val="clear" w:color="auto" w:fill="FFFFFF"/>
                <w:lang w:val="it-IT" w:eastAsia="en-GB"/>
              </w:rPr>
            </w:pPr>
          </w:p>
        </w:tc>
      </w:tr>
      <w:tr w:rsidR="006557B4" w:rsidRPr="00DA3743" w14:paraId="7A6D6CF5" w14:textId="77777777" w:rsidTr="003B2504">
        <w:trPr>
          <w:trHeight w:val="720"/>
        </w:trPr>
        <w:tc>
          <w:tcPr>
            <w:tcW w:w="5000" w:type="pct"/>
            <w:gridSpan w:val="2"/>
            <w:tcBorders>
              <w:top w:val="single" w:sz="12" w:space="0" w:color="FF0000"/>
              <w:left w:val="single" w:sz="12" w:space="0" w:color="FF0000"/>
              <w:bottom w:val="single" w:sz="12" w:space="0" w:color="FF0000"/>
              <w:right w:val="single" w:sz="12" w:space="0" w:color="FF0000"/>
            </w:tcBorders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0EDAEF4B" w14:textId="77777777" w:rsidR="00237360" w:rsidRPr="00A9775F" w:rsidRDefault="00237360" w:rsidP="003B2504">
            <w:pPr>
              <w:keepNext/>
              <w:keepLines/>
              <w:adjustRightInd w:val="0"/>
              <w:ind w:left="72"/>
              <w:contextualSpacing/>
              <w:textAlignment w:val="center"/>
              <w:rPr>
                <w:shd w:val="clear" w:color="auto" w:fill="FFFFFF"/>
                <w:lang w:eastAsia="en-GB"/>
              </w:rPr>
            </w:pPr>
            <w:r w:rsidRPr="00A9775F">
              <w:rPr>
                <w:b/>
                <w:bCs/>
                <w:color w:val="000000"/>
                <w:lang w:eastAsia="en-GB"/>
              </w:rPr>
              <w:t>Importanti:</w:t>
            </w:r>
            <w:r w:rsidRPr="00A9775F">
              <w:rPr>
                <w:color w:val="000000"/>
                <w:lang w:eastAsia="en-GB"/>
              </w:rPr>
              <w:t xml:space="preserve"> Tmissx jew tagħfasx il-protettur isfar. Tpoġġix </w:t>
            </w:r>
            <w:r w:rsidRPr="00DA3743">
              <w:rPr>
                <w:color w:val="000000"/>
              </w:rPr>
              <w:t>subgħajk fil-protettur isfar.</w:t>
            </w:r>
          </w:p>
        </w:tc>
      </w:tr>
    </w:tbl>
    <w:p w14:paraId="1DAE0390" w14:textId="77777777" w:rsidR="00237360" w:rsidRPr="00A9775F" w:rsidRDefault="00237360" w:rsidP="00237360">
      <w:pPr>
        <w:widowControl w:val="0"/>
        <w:tabs>
          <w:tab w:val="left" w:pos="567"/>
        </w:tabs>
      </w:pPr>
    </w:p>
    <w:tbl>
      <w:tblPr>
        <w:tblW w:w="5028" w:type="pct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471"/>
        <w:gridCol w:w="8654"/>
      </w:tblGrid>
      <w:tr w:rsidR="006557B4" w:rsidRPr="00DA3743" w14:paraId="72D764DE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37CB6D8D" w14:textId="7C14370D" w:rsidR="00237360" w:rsidRPr="00DA3743" w:rsidRDefault="00DE6F77" w:rsidP="003B2504">
            <w:pPr>
              <w:widowControl w:val="0"/>
              <w:adjustRightInd w:val="0"/>
              <w:jc w:val="center"/>
              <w:rPr>
                <w:shd w:val="clear" w:color="auto" w:fill="FFFFFF"/>
                <w:lang w:val="en-GB"/>
              </w:rPr>
            </w:pPr>
            <w:r>
              <w:rPr>
                <w:shd w:val="clear" w:color="auto" w:fill="FFFFFF"/>
                <w:lang w:val="en-US" w:eastAsia="zh-CN"/>
              </w:rPr>
              <w:drawing>
                <wp:inline distT="0" distB="0" distL="0" distR="0" wp14:anchorId="210B3E66" wp14:editId="53B5AF55">
                  <wp:extent cx="2743200" cy="1828800"/>
                  <wp:effectExtent l="0" t="0" r="0" b="0"/>
                  <wp:docPr id="35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6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743200" cy="18288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6557B4" w:rsidRPr="00DA3743" w14:paraId="5C7BCB2C" w14:textId="77777777" w:rsidTr="003B2504">
        <w:tc>
          <w:tcPr>
            <w:tcW w:w="258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28A7F1B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9</w:t>
            </w:r>
          </w:p>
        </w:tc>
        <w:tc>
          <w:tcPr>
            <w:tcW w:w="4742" w:type="pct"/>
            <w:tcMar>
              <w:left w:w="57" w:type="dxa"/>
            </w:tcMar>
          </w:tcPr>
          <w:p w14:paraId="263B0880" w14:textId="77777777" w:rsidR="00237360" w:rsidRPr="00DA3743" w:rsidRDefault="00237360" w:rsidP="003B2504">
            <w:pPr>
              <w:adjustRightInd w:val="0"/>
              <w:rPr>
                <w:rFonts w:eastAsia="Malgun Gothic"/>
                <w:b/>
                <w:bCs/>
                <w:color w:val="000000"/>
                <w:shd w:val="clear" w:color="auto" w:fill="FFFFFF"/>
                <w:lang w:val="en-IN" w:eastAsia="ko-KR" w:bidi="he-IL"/>
              </w:rPr>
            </w:pPr>
            <w:r w:rsidRPr="00DA3743">
              <w:rPr>
                <w:b/>
              </w:rPr>
              <w:t>Oqros il-ġilda biex tifforma wiċċ sod fis-sit tal-injezzjoni.</w:t>
            </w:r>
          </w:p>
          <w:p w14:paraId="41C1DA3C" w14:textId="77777777" w:rsidR="00237360" w:rsidRPr="00DA3743" w:rsidRDefault="00237360" w:rsidP="003B2504">
            <w:pPr>
              <w:adjustRightInd w:val="0"/>
              <w:rPr>
                <w:rFonts w:eastAsia="Malgun Gothic"/>
                <w:b/>
                <w:bCs/>
                <w:color w:val="000000"/>
                <w:lang w:val="en-IN" w:eastAsia="ko-KR" w:bidi="he-IL"/>
              </w:rPr>
            </w:pPr>
            <w:r w:rsidRPr="00DA3743">
              <w:rPr>
                <w:b/>
              </w:rPr>
              <w:t>Poġġi l-protettur isfar eżatt mal-ġilda maqrusa.</w:t>
            </w:r>
          </w:p>
        </w:tc>
      </w:tr>
      <w:tr w:rsidR="006557B4" w:rsidRPr="00DA3743" w14:paraId="4895FB14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64F7671" w14:textId="77777777" w:rsidR="00237360" w:rsidRPr="00A9775F" w:rsidRDefault="00237360" w:rsidP="003B2504">
            <w:pPr>
              <w:widowControl w:val="0"/>
              <w:numPr>
                <w:ilvl w:val="0"/>
                <w:numId w:val="113"/>
              </w:numPr>
              <w:adjustRightInd w:val="0"/>
              <w:ind w:left="567" w:hanging="567"/>
              <w:contextualSpacing/>
              <w:textAlignment w:val="center"/>
              <w:rPr>
                <w:lang w:eastAsia="en-GB"/>
              </w:rPr>
            </w:pPr>
            <w:r w:rsidRPr="00A9775F">
              <w:rPr>
                <w:lang w:eastAsia="en-GB"/>
              </w:rPr>
              <w:t>Żomm</w:t>
            </w:r>
            <w:r w:rsidRPr="00DA3743">
              <w:t xml:space="preserve"> il-ġilda </w:t>
            </w:r>
            <w:r w:rsidRPr="00DA3743">
              <w:rPr>
                <w:b/>
              </w:rPr>
              <w:t>maqrusa</w:t>
            </w:r>
            <w:r w:rsidRPr="00DA3743">
              <w:t xml:space="preserve"> sakemm tispiċċa l-injezzjoni</w:t>
            </w:r>
            <w:r w:rsidRPr="00A9775F">
              <w:rPr>
                <w:lang w:eastAsia="en-GB"/>
              </w:rPr>
              <w:t>.</w:t>
            </w:r>
          </w:p>
        </w:tc>
      </w:tr>
      <w:tr w:rsidR="006557B4" w:rsidRPr="00DA3743" w14:paraId="4A21F991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26458E0" w14:textId="77777777" w:rsidR="00237360" w:rsidRPr="00A514DF" w:rsidRDefault="00237360" w:rsidP="003B2504">
            <w:pPr>
              <w:widowControl w:val="0"/>
              <w:numPr>
                <w:ilvl w:val="0"/>
                <w:numId w:val="113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val="it-IT" w:eastAsia="en-GB"/>
              </w:rPr>
            </w:pPr>
            <w:r w:rsidRPr="00A514DF">
              <w:rPr>
                <w:shd w:val="clear" w:color="auto" w:fill="FFFFFF"/>
                <w:lang w:val="it-IT" w:eastAsia="en-GB"/>
              </w:rPr>
              <w:t xml:space="preserve">Żgura </w:t>
            </w:r>
            <w:r w:rsidRPr="00DA3743">
              <w:t>li tkun tista’ tara t-tieqa.</w:t>
            </w:r>
          </w:p>
        </w:tc>
      </w:tr>
      <w:tr w:rsidR="006557B4" w:rsidRPr="00DA3743" w14:paraId="27B70F4F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753CEAF" w14:textId="77777777" w:rsidR="00237360" w:rsidRPr="00A9775F" w:rsidRDefault="00237360" w:rsidP="003B2504">
            <w:pPr>
              <w:widowControl w:val="0"/>
              <w:numPr>
                <w:ilvl w:val="0"/>
                <w:numId w:val="113"/>
              </w:numPr>
              <w:adjustRightInd w:val="0"/>
              <w:ind w:left="567" w:hanging="567"/>
              <w:contextualSpacing/>
              <w:textAlignment w:val="center"/>
              <w:rPr>
                <w:shd w:val="clear" w:color="auto" w:fill="FFFFFF"/>
                <w:lang w:eastAsia="en-GB"/>
              </w:rPr>
            </w:pPr>
            <w:r w:rsidRPr="00A9775F">
              <w:rPr>
                <w:shd w:val="clear" w:color="auto" w:fill="FFFFFF"/>
                <w:lang w:eastAsia="en-GB"/>
              </w:rPr>
              <w:t xml:space="preserve">Żgura </w:t>
            </w:r>
            <w:r w:rsidRPr="00DA3743">
              <w:t>li l-pinna mimlija għal-lest titqiegħed dritt fuq is-sit tal-injezzjoni (f’angolu ta’ 90 grad).</w:t>
            </w:r>
          </w:p>
        </w:tc>
      </w:tr>
    </w:tbl>
    <w:p w14:paraId="0F370300" w14:textId="77777777" w:rsidR="00237360" w:rsidRPr="00A9775F" w:rsidRDefault="00237360" w:rsidP="00237360">
      <w:pPr>
        <w:widowControl w:val="0"/>
        <w:tabs>
          <w:tab w:val="left" w:pos="567"/>
        </w:tabs>
      </w:pPr>
    </w:p>
    <w:tbl>
      <w:tblPr>
        <w:tblW w:w="5027" w:type="pct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4"/>
        <w:gridCol w:w="8669"/>
      </w:tblGrid>
      <w:tr w:rsidR="006557B4" w:rsidRPr="00DA3743" w14:paraId="7D18B391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C7ACE09" w14:textId="77777777" w:rsidR="00237360" w:rsidRPr="00DA3743" w:rsidRDefault="00237360" w:rsidP="003B2504">
            <w:pPr>
              <w:keepNext/>
              <w:keepLines/>
              <w:adjustRightInd w:val="0"/>
              <w:jc w:val="center"/>
              <w:rPr>
                <w:b/>
                <w:bCs/>
                <w:shd w:val="clear" w:color="auto" w:fill="FFFFFF"/>
                <w:lang w:val="en-GB"/>
              </w:rPr>
            </w:pPr>
            <w:r w:rsidRPr="00DA3743">
              <w:rPr>
                <w:b/>
                <w:bCs/>
                <w:shd w:val="clear" w:color="auto" w:fill="FFFFFF"/>
                <w:lang w:val="en-GB"/>
              </w:rPr>
              <w:lastRenderedPageBreak/>
              <w:t>IMBOTTA U ŻOMM</w:t>
            </w:r>
          </w:p>
        </w:tc>
      </w:tr>
      <w:tr w:rsidR="006557B4" w:rsidRPr="00DA3743" w14:paraId="202A441B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2D03E6E" w14:textId="77777777" w:rsidR="00237360" w:rsidRPr="00660875" w:rsidRDefault="00237360" w:rsidP="003B2504">
            <w:pPr>
              <w:keepNext/>
              <w:keepLines/>
              <w:adjustRightInd w:val="0"/>
              <w:jc w:val="center"/>
              <w:rPr>
                <w:b/>
                <w:bCs/>
                <w:shd w:val="clear" w:color="auto" w:fill="FFFFFF"/>
                <w:lang w:val="it-IT"/>
              </w:rPr>
            </w:pPr>
            <w:r w:rsidRPr="00660875">
              <w:rPr>
                <w:b/>
                <w:bCs/>
                <w:color w:val="000000"/>
                <w:lang w:val="it-IT"/>
              </w:rPr>
              <w:t>’l isfel biex tibda l-injezzjoni</w:t>
            </w:r>
          </w:p>
        </w:tc>
      </w:tr>
      <w:tr w:rsidR="006557B4" w:rsidRPr="00DA3743" w14:paraId="1FB394A1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77FF7374" w14:textId="2AF10D9C" w:rsidR="00237360" w:rsidRPr="00DA3743" w:rsidRDefault="00DE6F77" w:rsidP="003B2504">
            <w:pPr>
              <w:keepNext/>
              <w:keepLines/>
              <w:adjustRightInd w:val="0"/>
              <w:jc w:val="center"/>
              <w:rPr>
                <w:lang w:val="en-GB"/>
              </w:rPr>
            </w:pPr>
            <w:r>
              <w:rPr>
                <w:lang w:val="en-US" w:eastAsia="zh-CN"/>
              </w:rPr>
              <w:drawing>
                <wp:inline distT="0" distB="0" distL="0" distR="0" wp14:anchorId="0D5EAA04" wp14:editId="5B8F7E67">
                  <wp:extent cx="2563495" cy="1551305"/>
                  <wp:effectExtent l="0" t="0" r="0" b="0"/>
                  <wp:docPr id="36" name="Picture 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563495" cy="155130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6557B4" w:rsidRPr="00DA3743" w14:paraId="0C28E9F0" w14:textId="77777777" w:rsidTr="003B2504">
        <w:tc>
          <w:tcPr>
            <w:tcW w:w="249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30593DB" w14:textId="77777777" w:rsidR="00237360" w:rsidRPr="00DA3743" w:rsidRDefault="00237360" w:rsidP="003B2504">
            <w:pPr>
              <w:keepNext/>
              <w:keepLines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10</w:t>
            </w:r>
          </w:p>
        </w:tc>
        <w:tc>
          <w:tcPr>
            <w:tcW w:w="4751" w:type="pct"/>
            <w:tcMar>
              <w:left w:w="57" w:type="dxa"/>
            </w:tcMar>
          </w:tcPr>
          <w:p w14:paraId="5805F3C0" w14:textId="77777777" w:rsidR="00237360" w:rsidRPr="00DA3743" w:rsidRDefault="00237360" w:rsidP="003B2504">
            <w:pPr>
              <w:keepNext/>
              <w:keepLines/>
              <w:adjustRightInd w:val="0"/>
              <w:rPr>
                <w:b/>
                <w:bCs/>
                <w:lang w:val="en-GB"/>
              </w:rPr>
            </w:pPr>
            <w:r w:rsidRPr="00DA3743">
              <w:rPr>
                <w:b/>
              </w:rPr>
              <w:t>Agħfas il-pinna mimlija għal-lest ’l isfel bis-saħħa sakemm il-protettur isfar jieqaf jiċċaqlaq. Żomm il-pinna mimlija għal-lest ’l isfel, tgħollihiex.</w:t>
            </w:r>
          </w:p>
        </w:tc>
      </w:tr>
      <w:tr w:rsidR="006557B4" w:rsidRPr="00DA3743" w14:paraId="1924F2F0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7C91FAD" w14:textId="77777777" w:rsidR="00237360" w:rsidRPr="00A9775F" w:rsidRDefault="00237360" w:rsidP="003B2504">
            <w:pPr>
              <w:widowControl w:val="0"/>
              <w:numPr>
                <w:ilvl w:val="0"/>
                <w:numId w:val="114"/>
              </w:numPr>
              <w:adjustRightInd w:val="0"/>
              <w:ind w:left="567" w:hanging="567"/>
              <w:contextualSpacing/>
              <w:textAlignment w:val="center"/>
              <w:rPr>
                <w:b/>
                <w:bCs/>
                <w:lang w:eastAsia="en-GB"/>
              </w:rPr>
            </w:pPr>
            <w:r w:rsidRPr="00A9775F">
              <w:rPr>
                <w:lang w:eastAsia="en-GB"/>
              </w:rPr>
              <w:t xml:space="preserve">Il-labra tidħol awtomatikament u tibda l-injezzjoni. </w:t>
            </w:r>
          </w:p>
        </w:tc>
      </w:tr>
      <w:tr w:rsidR="006557B4" w:rsidRPr="00DA3743" w14:paraId="4A81B383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7784820" w14:textId="77777777" w:rsidR="00237360" w:rsidRPr="00A9775F" w:rsidRDefault="00237360" w:rsidP="003B2504">
            <w:pPr>
              <w:widowControl w:val="0"/>
              <w:numPr>
                <w:ilvl w:val="0"/>
                <w:numId w:val="114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en-GB"/>
              </w:rPr>
            </w:pPr>
            <w:r w:rsidRPr="00DA3743">
              <w:t>Tista’ tisma’ jew tħoss klikk.</w:t>
            </w:r>
          </w:p>
        </w:tc>
      </w:tr>
      <w:tr w:rsidR="006557B4" w:rsidRPr="00DA3743" w14:paraId="161A2848" w14:textId="77777777" w:rsidTr="003B2504">
        <w:trPr>
          <w:trHeight w:val="283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47DFECB" w14:textId="77777777" w:rsidR="00237360" w:rsidRPr="00DA5C0D" w:rsidRDefault="00237360" w:rsidP="003B2504">
            <w:pPr>
              <w:widowControl w:val="0"/>
              <w:numPr>
                <w:ilvl w:val="0"/>
                <w:numId w:val="114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en-GB"/>
              </w:rPr>
            </w:pPr>
            <w:r w:rsidRPr="00DA5C0D">
              <w:rPr>
                <w:lang w:eastAsia="en-GB"/>
              </w:rPr>
              <w:t xml:space="preserve">Żomm il-pinna mimlija għal-lest dritta u soda fuq il-ġilda. </w:t>
            </w:r>
          </w:p>
        </w:tc>
      </w:tr>
    </w:tbl>
    <w:p w14:paraId="465A6AD5" w14:textId="77777777" w:rsidR="00237360" w:rsidRPr="00DA5C0D" w:rsidRDefault="00237360" w:rsidP="00237360">
      <w:pPr>
        <w:widowControl w:val="0"/>
        <w:tabs>
          <w:tab w:val="left" w:pos="567"/>
        </w:tabs>
      </w:pPr>
    </w:p>
    <w:tbl>
      <w:tblPr>
        <w:tblW w:w="5027" w:type="pct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4"/>
        <w:gridCol w:w="8669"/>
      </w:tblGrid>
      <w:tr w:rsidR="006557B4" w:rsidRPr="00DA3743" w14:paraId="7CEB418B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5C14C51" w14:textId="77777777" w:rsidR="00237360" w:rsidRPr="00DA3743" w:rsidRDefault="00237360" w:rsidP="003B2504">
            <w:pPr>
              <w:keepNext/>
              <w:widowControl w:val="0"/>
              <w:adjustRightInd w:val="0"/>
              <w:jc w:val="center"/>
              <w:rPr>
                <w:b/>
                <w:bCs/>
                <w:shd w:val="clear" w:color="auto" w:fill="FFFFFF"/>
                <w:lang w:val="en-GB"/>
              </w:rPr>
            </w:pPr>
            <w:r w:rsidRPr="00DA3743">
              <w:rPr>
                <w:b/>
                <w:bCs/>
                <w:shd w:val="clear" w:color="auto" w:fill="FFFFFF"/>
                <w:lang w:val="en-GB"/>
              </w:rPr>
              <w:t>ĦARES</w:t>
            </w:r>
          </w:p>
        </w:tc>
      </w:tr>
      <w:tr w:rsidR="006557B4" w:rsidRPr="00DA3743" w14:paraId="408B1B88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235DBC9F" w14:textId="77777777" w:rsidR="00237360" w:rsidRPr="00DA3743" w:rsidRDefault="00237360" w:rsidP="003B2504">
            <w:pPr>
              <w:keepNext/>
              <w:widowControl w:val="0"/>
              <w:adjustRightInd w:val="0"/>
              <w:jc w:val="center"/>
              <w:rPr>
                <w:b/>
                <w:bCs/>
                <w:shd w:val="clear" w:color="auto" w:fill="FFFFFF"/>
                <w:lang w:val="en-GB"/>
              </w:rPr>
            </w:pPr>
            <w:r w:rsidRPr="00DA3743">
              <w:rPr>
                <w:b/>
                <w:bCs/>
                <w:color w:val="000000"/>
                <w:lang w:val="en-GB"/>
              </w:rPr>
              <w:t>it-tieqa ssir kompletament safra</w:t>
            </w:r>
          </w:p>
        </w:tc>
      </w:tr>
      <w:tr w:rsidR="006557B4" w:rsidRPr="00DA3743" w14:paraId="684E98DC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251C1F89" w14:textId="695AA3CC" w:rsidR="00237360" w:rsidRPr="00DA3743" w:rsidRDefault="00DE6F77" w:rsidP="003B2504">
            <w:pPr>
              <w:keepNext/>
              <w:widowControl w:val="0"/>
              <w:adjustRightInd w:val="0"/>
              <w:jc w:val="center"/>
              <w:rPr>
                <w:lang w:val="en-GB"/>
              </w:rPr>
            </w:pPr>
            <w:r>
              <w:rPr>
                <w:lang w:val="en-US" w:eastAsia="zh-CN"/>
              </w:rPr>
              <w:drawing>
                <wp:inline distT="0" distB="0" distL="0" distR="0" wp14:anchorId="55103B49" wp14:editId="5C5CA60A">
                  <wp:extent cx="3388360" cy="1461135"/>
                  <wp:effectExtent l="0" t="0" r="0" b="0"/>
                  <wp:docPr id="37" name="Picture 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7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8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3388360" cy="146113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6557B4" w:rsidRPr="00DA3743" w14:paraId="27FE8647" w14:textId="77777777" w:rsidTr="003B2504">
        <w:tc>
          <w:tcPr>
            <w:tcW w:w="249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C4983E7" w14:textId="77777777" w:rsidR="00237360" w:rsidRPr="00DA3743" w:rsidRDefault="00237360" w:rsidP="003B2504">
            <w:pPr>
              <w:keepNext/>
              <w:widowControl w:val="0"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11</w:t>
            </w:r>
          </w:p>
        </w:tc>
        <w:tc>
          <w:tcPr>
            <w:tcW w:w="4751" w:type="pct"/>
            <w:tcMar>
              <w:left w:w="57" w:type="dxa"/>
            </w:tcMar>
          </w:tcPr>
          <w:p w14:paraId="5B561367" w14:textId="77777777" w:rsidR="00237360" w:rsidRPr="003B2504" w:rsidRDefault="00237360" w:rsidP="003B2504">
            <w:pPr>
              <w:keepNext/>
              <w:widowControl w:val="0"/>
              <w:adjustRightInd w:val="0"/>
              <w:rPr>
                <w:b/>
                <w:bCs/>
                <w:lang w:val="fi-FI"/>
              </w:rPr>
            </w:pPr>
            <w:r w:rsidRPr="00DA3743">
              <w:rPr>
                <w:b/>
              </w:rPr>
              <w:t>Kompli mbotta l-pinna mimlija għal-lest ’l isfel. Stenna sakemm it-tieqa tkun kompletament safra.</w:t>
            </w:r>
          </w:p>
        </w:tc>
      </w:tr>
      <w:tr w:rsidR="006557B4" w:rsidRPr="00DA3743" w14:paraId="0AF46027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719E24A" w14:textId="77777777" w:rsidR="00237360" w:rsidRPr="0058365E" w:rsidRDefault="00237360" w:rsidP="003B2504">
            <w:pPr>
              <w:keepNext/>
              <w:widowControl w:val="0"/>
              <w:numPr>
                <w:ilvl w:val="0"/>
                <w:numId w:val="115"/>
              </w:numPr>
              <w:adjustRightInd w:val="0"/>
              <w:ind w:left="567" w:hanging="567"/>
              <w:contextualSpacing/>
              <w:textAlignment w:val="center"/>
              <w:rPr>
                <w:b/>
                <w:bCs/>
                <w:lang w:val="nb-NO" w:eastAsia="en-GB"/>
              </w:rPr>
            </w:pPr>
            <w:r w:rsidRPr="00457D4F">
              <w:rPr>
                <w:lang w:val="it-IT" w:eastAsia="en-GB"/>
              </w:rPr>
              <w:t>L-</w:t>
            </w:r>
            <w:r w:rsidRPr="00DA3743">
              <w:t xml:space="preserve">injezzjoni tista’ tieħu sa </w:t>
            </w:r>
            <w:r w:rsidRPr="00DA3743">
              <w:rPr>
                <w:b/>
              </w:rPr>
              <w:t>15</w:t>
            </w:r>
            <w:r w:rsidRPr="00A9775F">
              <w:rPr>
                <w:bCs/>
              </w:rPr>
              <w:t>-il</w:t>
            </w:r>
            <w:r w:rsidRPr="00DA3743">
              <w:t> sekonda biex titlesta</w:t>
            </w:r>
            <w:r w:rsidRPr="00457D4F">
              <w:rPr>
                <w:lang w:val="it-IT" w:eastAsia="en-GB"/>
              </w:rPr>
              <w:t xml:space="preserve">. </w:t>
            </w:r>
            <w:r w:rsidRPr="0058365E">
              <w:rPr>
                <w:lang w:val="nb-NO" w:eastAsia="en-GB"/>
              </w:rPr>
              <w:t xml:space="preserve">Tista’ </w:t>
            </w:r>
            <w:r w:rsidRPr="00DA3743">
              <w:t>tisma’ jew tħoss klikk.</w:t>
            </w:r>
          </w:p>
        </w:tc>
      </w:tr>
      <w:tr w:rsidR="006557B4" w:rsidRPr="00DA3743" w14:paraId="55D06FC9" w14:textId="77777777" w:rsidTr="003B2504">
        <w:trPr>
          <w:trHeight w:val="351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906E229" w14:textId="77777777" w:rsidR="00237360" w:rsidRPr="00A9775F" w:rsidRDefault="00237360" w:rsidP="003B2504">
            <w:pPr>
              <w:keepNext/>
              <w:widowControl w:val="0"/>
              <w:numPr>
                <w:ilvl w:val="0"/>
                <w:numId w:val="115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en-GB"/>
              </w:rPr>
            </w:pPr>
            <w:r w:rsidRPr="00A9775F">
              <w:rPr>
                <w:lang w:eastAsia="en-GB"/>
              </w:rPr>
              <w:t>Wara li t-tieqa ssir kompletament safra, neħħi l-pinna mimlija għal-lest mill-ġilda.</w:t>
            </w:r>
          </w:p>
        </w:tc>
      </w:tr>
    </w:tbl>
    <w:p w14:paraId="5D6EE5AC" w14:textId="77777777" w:rsidR="00237360" w:rsidRPr="00A9775F" w:rsidRDefault="00237360" w:rsidP="00237360">
      <w:pPr>
        <w:widowControl w:val="0"/>
        <w:tabs>
          <w:tab w:val="left" w:pos="567"/>
        </w:tabs>
      </w:pPr>
    </w:p>
    <w:tbl>
      <w:tblPr>
        <w:tblW w:w="5027" w:type="pct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4"/>
        <w:gridCol w:w="2533"/>
        <w:gridCol w:w="2987"/>
        <w:gridCol w:w="3149"/>
      </w:tblGrid>
      <w:tr w:rsidR="006557B4" w:rsidRPr="00DA3743" w14:paraId="4980C3C7" w14:textId="77777777" w:rsidTr="003B2504">
        <w:trPr>
          <w:trHeight w:val="360"/>
        </w:trPr>
        <w:tc>
          <w:tcPr>
            <w:tcW w:w="5000" w:type="pct"/>
            <w:gridSpan w:val="4"/>
            <w:shd w:val="clear" w:color="auto" w:fill="9CC2E5"/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026DE2B6" w14:textId="77777777" w:rsidR="00237360" w:rsidRPr="00A9775F" w:rsidRDefault="00237360" w:rsidP="005F5C3E">
            <w:pPr>
              <w:keepNext/>
              <w:keepLines/>
              <w:adjustRightInd w:val="0"/>
              <w:rPr>
                <w:b/>
                <w:bCs/>
                <w:color w:val="000000"/>
              </w:rPr>
            </w:pPr>
            <w:r w:rsidRPr="00A9775F">
              <w:rPr>
                <w:b/>
                <w:bCs/>
              </w:rPr>
              <w:lastRenderedPageBreak/>
              <w:t>Kif tiċċekkja s-sit tal-injezzjoni u tarmi l-pinna mimlija għal-lest</w:t>
            </w:r>
          </w:p>
        </w:tc>
      </w:tr>
      <w:tr w:rsidR="006557B4" w:rsidRPr="00DA3743" w14:paraId="7F42750C" w14:textId="77777777" w:rsidTr="003B2504">
        <w:tc>
          <w:tcPr>
            <w:tcW w:w="5000" w:type="pct"/>
            <w:gridSpan w:val="4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D5524AE" w14:textId="77777777" w:rsidR="00237360" w:rsidRPr="00DA3743" w:rsidRDefault="00237360" w:rsidP="005F5C3E">
            <w:pPr>
              <w:keepNext/>
              <w:keepLines/>
              <w:adjustRightInd w:val="0"/>
              <w:jc w:val="center"/>
              <w:rPr>
                <w:b/>
                <w:bCs/>
                <w:shd w:val="clear" w:color="auto" w:fill="FFFFFF"/>
                <w:lang w:val="en-GB"/>
              </w:rPr>
            </w:pPr>
            <w:r w:rsidRPr="00DA3743">
              <w:rPr>
                <w:b/>
                <w:bCs/>
                <w:shd w:val="clear" w:color="auto" w:fill="FFFFFF"/>
                <w:lang w:val="en-GB"/>
              </w:rPr>
              <w:t>IKKONFERMA</w:t>
            </w:r>
          </w:p>
        </w:tc>
      </w:tr>
      <w:tr w:rsidR="006557B4" w:rsidRPr="00DA3743" w14:paraId="776EA897" w14:textId="77777777" w:rsidTr="003B2504">
        <w:trPr>
          <w:trHeight w:val="2277"/>
        </w:trPr>
        <w:tc>
          <w:tcPr>
            <w:tcW w:w="1637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C4A3E5C" w14:textId="77777777" w:rsidR="00237360" w:rsidRPr="00A9775F" w:rsidRDefault="00237360" w:rsidP="0058365E">
            <w:pPr>
              <w:keepNext/>
              <w:keepLines/>
              <w:adjustRightInd w:val="0"/>
              <w:jc w:val="right"/>
              <w:rPr>
                <w:shd w:val="clear" w:color="auto" w:fill="FFFFFF"/>
              </w:rPr>
            </w:pPr>
          </w:p>
          <w:p w14:paraId="77475192" w14:textId="77777777" w:rsidR="00237360" w:rsidRPr="00A9775F" w:rsidRDefault="00237360" w:rsidP="0058365E">
            <w:pPr>
              <w:keepNext/>
              <w:keepLines/>
              <w:adjustRightInd w:val="0"/>
              <w:jc w:val="right"/>
              <w:rPr>
                <w:shd w:val="clear" w:color="auto" w:fill="FFFFFF"/>
              </w:rPr>
            </w:pPr>
          </w:p>
          <w:p w14:paraId="06113B83" w14:textId="77777777" w:rsidR="00237360" w:rsidRPr="00A9775F" w:rsidRDefault="00237360" w:rsidP="0058365E">
            <w:pPr>
              <w:keepNext/>
              <w:keepLines/>
              <w:adjustRightInd w:val="0"/>
              <w:jc w:val="right"/>
              <w:rPr>
                <w:shd w:val="clear" w:color="auto" w:fill="FFFFFF"/>
              </w:rPr>
            </w:pPr>
          </w:p>
          <w:p w14:paraId="5E24D29A" w14:textId="77777777" w:rsidR="00237360" w:rsidRPr="00A9775F" w:rsidRDefault="00237360" w:rsidP="0058365E">
            <w:pPr>
              <w:keepNext/>
              <w:keepLines/>
              <w:adjustRightInd w:val="0"/>
              <w:jc w:val="right"/>
              <w:rPr>
                <w:b/>
                <w:bCs/>
              </w:rPr>
            </w:pPr>
            <w:r w:rsidRPr="00A9775F">
              <w:rPr>
                <w:shd w:val="clear" w:color="auto" w:fill="FFFFFF"/>
              </w:rPr>
              <w:t>Ma ħarġet l-ebda mediċina (ma jimpurtax jekk toħroġ taqtira żgħira)</w:t>
            </w:r>
          </w:p>
        </w:tc>
        <w:tc>
          <w:tcPr>
            <w:tcW w:w="1637" w:type="pct"/>
            <w:vAlign w:val="center"/>
          </w:tcPr>
          <w:p w14:paraId="45B038C2" w14:textId="7F5B2F48" w:rsidR="00237360" w:rsidRPr="00DA3743" w:rsidRDefault="00DE6F77" w:rsidP="0058365E">
            <w:pPr>
              <w:keepNext/>
              <w:keepLines/>
              <w:adjustRightInd w:val="0"/>
              <w:jc w:val="center"/>
              <w:rPr>
                <w:b/>
                <w:bCs/>
                <w:lang w:val="en-GB"/>
              </w:rPr>
            </w:pPr>
            <w:r>
              <w:rPr>
                <w:b/>
                <w:lang w:val="en-US" w:eastAsia="zh-CN"/>
              </w:rPr>
              <w:drawing>
                <wp:inline distT="0" distB="0" distL="0" distR="0" wp14:anchorId="13C329C0" wp14:editId="4A0A11D7">
                  <wp:extent cx="1828800" cy="1918335"/>
                  <wp:effectExtent l="0" t="0" r="0" b="0"/>
                  <wp:docPr id="38" name="Picture 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6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828800" cy="191833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1726" w:type="pct"/>
          </w:tcPr>
          <w:p w14:paraId="147E4A03" w14:textId="77777777" w:rsidR="00237360" w:rsidRPr="00DA3743" w:rsidRDefault="00237360" w:rsidP="0058365E">
            <w:pPr>
              <w:keepNext/>
              <w:keepLines/>
              <w:tabs>
                <w:tab w:val="left" w:pos="567"/>
              </w:tabs>
              <w:adjustRightInd w:val="0"/>
              <w:rPr>
                <w:shd w:val="clear" w:color="auto" w:fill="FFFFFF"/>
                <w:lang w:val="en-GB"/>
              </w:rPr>
            </w:pPr>
          </w:p>
          <w:p w14:paraId="4BEA1F45" w14:textId="77777777" w:rsidR="00237360" w:rsidRPr="00DA3743" w:rsidRDefault="00237360" w:rsidP="0058365E">
            <w:pPr>
              <w:keepNext/>
              <w:keepLines/>
              <w:tabs>
                <w:tab w:val="left" w:pos="567"/>
              </w:tabs>
              <w:adjustRightInd w:val="0"/>
              <w:rPr>
                <w:shd w:val="clear" w:color="auto" w:fill="FFFFFF"/>
                <w:lang w:val="en-GB"/>
              </w:rPr>
            </w:pPr>
          </w:p>
          <w:p w14:paraId="6FBE6D29" w14:textId="77777777" w:rsidR="00237360" w:rsidRPr="00DA3743" w:rsidRDefault="00237360" w:rsidP="0058365E">
            <w:pPr>
              <w:keepNext/>
              <w:keepLines/>
              <w:tabs>
                <w:tab w:val="left" w:pos="567"/>
              </w:tabs>
              <w:adjustRightInd w:val="0"/>
              <w:rPr>
                <w:b/>
                <w:bCs/>
                <w:lang w:val="en-GB"/>
              </w:rPr>
            </w:pPr>
            <w:r w:rsidRPr="00DA3743">
              <w:rPr>
                <w:shd w:val="clear" w:color="auto" w:fill="FFFFFF"/>
                <w:lang w:val="en-GB"/>
              </w:rPr>
              <w:t>It-tieqa hija kompletament safra</w:t>
            </w:r>
          </w:p>
        </w:tc>
      </w:tr>
      <w:tr w:rsidR="006557B4" w:rsidRPr="00DA3743" w14:paraId="15BE7EBF" w14:textId="77777777" w:rsidTr="003B2504">
        <w:tc>
          <w:tcPr>
            <w:tcW w:w="249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6B469BDE" w14:textId="77777777" w:rsidR="00237360" w:rsidRPr="00DA3743" w:rsidRDefault="00237360" w:rsidP="0058365E">
            <w:pPr>
              <w:keepNext/>
              <w:keepLines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12</w:t>
            </w:r>
          </w:p>
        </w:tc>
        <w:tc>
          <w:tcPr>
            <w:tcW w:w="4751" w:type="pct"/>
            <w:gridSpan w:val="3"/>
            <w:tcMar>
              <w:left w:w="57" w:type="dxa"/>
            </w:tcMar>
          </w:tcPr>
          <w:p w14:paraId="0ED68CF6" w14:textId="77777777" w:rsidR="00237360" w:rsidRPr="00082F1F" w:rsidRDefault="00237360" w:rsidP="0058365E">
            <w:pPr>
              <w:keepNext/>
              <w:keepLines/>
              <w:adjustRightInd w:val="0"/>
              <w:rPr>
                <w:b/>
                <w:bCs/>
                <w:lang w:val="en-GB"/>
              </w:rPr>
            </w:pPr>
            <w:r w:rsidRPr="00082F1F">
              <w:rPr>
                <w:b/>
                <w:bCs/>
                <w:color w:val="000000"/>
                <w:lang w:val="en-GB"/>
              </w:rPr>
              <w:t>Ikkonferma li tkun ġiet injettata doża sħiħa tal-mediċina.</w:t>
            </w:r>
          </w:p>
        </w:tc>
      </w:tr>
      <w:tr w:rsidR="006557B4" w:rsidRPr="00DA3743" w14:paraId="262ACC82" w14:textId="77777777" w:rsidTr="003B2504">
        <w:tc>
          <w:tcPr>
            <w:tcW w:w="5000" w:type="pct"/>
            <w:gridSpan w:val="4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7D166F7" w14:textId="77777777" w:rsidR="00237360" w:rsidRPr="00DA3743" w:rsidRDefault="00237360" w:rsidP="003B2504">
            <w:pPr>
              <w:keepNext/>
              <w:numPr>
                <w:ilvl w:val="0"/>
                <w:numId w:val="116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val="en-GB" w:eastAsia="en-GB"/>
              </w:rPr>
            </w:pPr>
            <w:r w:rsidRPr="00A9775F">
              <w:rPr>
                <w:b/>
                <w:bCs/>
                <w:shd w:val="clear" w:color="auto" w:fill="FFFFFF"/>
                <w:lang w:val="en-GB" w:eastAsia="en-GB"/>
              </w:rPr>
              <w:t>Tmissx</w:t>
            </w:r>
            <w:r w:rsidRPr="00DA3743">
              <w:rPr>
                <w:shd w:val="clear" w:color="auto" w:fill="FFFFFF"/>
                <w:lang w:val="en-GB" w:eastAsia="en-GB"/>
              </w:rPr>
              <w:t xml:space="preserve"> il-protettur isfar.</w:t>
            </w:r>
          </w:p>
        </w:tc>
      </w:tr>
      <w:tr w:rsidR="006557B4" w:rsidRPr="00DA3743" w14:paraId="06941700" w14:textId="77777777" w:rsidTr="003B2504">
        <w:tc>
          <w:tcPr>
            <w:tcW w:w="5000" w:type="pct"/>
            <w:gridSpan w:val="4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CBEA3EF" w14:textId="77777777" w:rsidR="00237360" w:rsidRPr="00A9775F" w:rsidRDefault="00237360" w:rsidP="003B2504">
            <w:pPr>
              <w:keepNext/>
              <w:numPr>
                <w:ilvl w:val="0"/>
                <w:numId w:val="116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en-GB"/>
              </w:rPr>
            </w:pPr>
            <w:r w:rsidRPr="00A9775F">
              <w:rPr>
                <w:shd w:val="clear" w:color="auto" w:fill="FFFFFF"/>
                <w:lang w:eastAsia="en-GB"/>
              </w:rPr>
              <w:t>Huwa normali li jkun hemm ammont żgħir ta’ likwidu fuq is-sit tal-injezzjoni.</w:t>
            </w:r>
          </w:p>
        </w:tc>
      </w:tr>
      <w:tr w:rsidR="006557B4" w:rsidRPr="00DA3743" w14:paraId="79081611" w14:textId="77777777" w:rsidTr="003B2504">
        <w:tc>
          <w:tcPr>
            <w:tcW w:w="5000" w:type="pct"/>
            <w:gridSpan w:val="4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C1BCD3C" w14:textId="77777777" w:rsidR="00237360" w:rsidRPr="00A9775F" w:rsidRDefault="00237360" w:rsidP="003B2504">
            <w:pPr>
              <w:keepNext/>
              <w:adjustRightInd w:val="0"/>
              <w:contextualSpacing/>
              <w:textAlignment w:val="center"/>
              <w:rPr>
                <w:shd w:val="clear" w:color="auto" w:fill="FFFFFF"/>
                <w:lang w:eastAsia="en-GB"/>
              </w:rPr>
            </w:pPr>
          </w:p>
        </w:tc>
      </w:tr>
      <w:tr w:rsidR="006557B4" w:rsidRPr="00DA3743" w14:paraId="2859FA66" w14:textId="77777777" w:rsidTr="003B2504">
        <w:trPr>
          <w:trHeight w:val="936"/>
        </w:trPr>
        <w:tc>
          <w:tcPr>
            <w:tcW w:w="5000" w:type="pct"/>
            <w:gridSpan w:val="4"/>
            <w:tcBorders>
              <w:top w:val="single" w:sz="12" w:space="0" w:color="FF0000"/>
              <w:left w:val="single" w:sz="12" w:space="0" w:color="FF0000"/>
              <w:bottom w:val="single" w:sz="12" w:space="0" w:color="FF0000"/>
              <w:right w:val="single" w:sz="12" w:space="0" w:color="FF0000"/>
            </w:tcBorders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2634C80D" w14:textId="77777777" w:rsidR="00237360" w:rsidRPr="00A9775F" w:rsidRDefault="00237360" w:rsidP="003B2504">
            <w:pPr>
              <w:keepNext/>
              <w:adjustRightInd w:val="0"/>
              <w:ind w:left="72"/>
              <w:contextualSpacing/>
              <w:textAlignment w:val="center"/>
              <w:rPr>
                <w:shd w:val="clear" w:color="auto" w:fill="FFFFFF"/>
                <w:lang w:eastAsia="en-GB"/>
              </w:rPr>
            </w:pPr>
            <w:r w:rsidRPr="00DA3743">
              <w:rPr>
                <w:b/>
              </w:rPr>
              <w:t>Importanti:</w:t>
            </w:r>
            <w:r w:rsidRPr="00DA3743">
              <w:t xml:space="preserve"> Jekk it-tieqa ma tkunx saret kompletament safra, jew jidher li l-mediċina għadha qed toħroġ, jew jekk tara diversi taqtiriet ta’ mediċina, ma tkunx ġiet injettata doża sħiħa. Ċempel lill-fornitur tal-kura tas-saħħa tiegħek immedjatament.</w:t>
            </w:r>
          </w:p>
        </w:tc>
      </w:tr>
    </w:tbl>
    <w:p w14:paraId="4DD5AD29" w14:textId="77777777" w:rsidR="00237360" w:rsidRPr="00A9775F" w:rsidRDefault="00237360" w:rsidP="00237360">
      <w:pPr>
        <w:widowControl w:val="0"/>
        <w:tabs>
          <w:tab w:val="left" w:pos="567"/>
        </w:tabs>
      </w:pPr>
    </w:p>
    <w:tbl>
      <w:tblPr>
        <w:tblW w:w="5028" w:type="pct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4"/>
        <w:gridCol w:w="8671"/>
      </w:tblGrid>
      <w:tr w:rsidR="006557B4" w:rsidRPr="00DA3743" w14:paraId="71D1D6DF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960DFAE" w14:textId="41FA7533" w:rsidR="00237360" w:rsidRPr="00DA3743" w:rsidRDefault="00DE6F77" w:rsidP="003B2504">
            <w:pPr>
              <w:keepNext/>
              <w:keepLines/>
              <w:adjustRightInd w:val="0"/>
              <w:jc w:val="center"/>
              <w:rPr>
                <w:b/>
                <w:bCs/>
                <w:shd w:val="clear" w:color="auto" w:fill="FFFFFF"/>
                <w:lang w:val="en-GB"/>
              </w:rPr>
            </w:pPr>
            <w:r>
              <w:rPr>
                <w:b/>
                <w:shd w:val="clear" w:color="auto" w:fill="FFFFFF"/>
                <w:lang w:val="en-US" w:eastAsia="zh-CN"/>
              </w:rPr>
              <w:drawing>
                <wp:inline distT="0" distB="0" distL="0" distR="0" wp14:anchorId="4D123087" wp14:editId="0AC4FBBF">
                  <wp:extent cx="1649095" cy="1649095"/>
                  <wp:effectExtent l="0" t="0" r="0" b="0"/>
                  <wp:docPr id="39" name="Picture 3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0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5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649095" cy="16490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6557B4" w:rsidRPr="00DA3743" w14:paraId="33726ACF" w14:textId="77777777" w:rsidTr="003B2504">
        <w:tc>
          <w:tcPr>
            <w:tcW w:w="249" w:type="pct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0C8F93E6" w14:textId="77777777" w:rsidR="00237360" w:rsidRPr="00DA3743" w:rsidRDefault="00237360" w:rsidP="003B2504">
            <w:pPr>
              <w:widowControl w:val="0"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13</w:t>
            </w:r>
          </w:p>
        </w:tc>
        <w:tc>
          <w:tcPr>
            <w:tcW w:w="4751" w:type="pct"/>
            <w:tcMar>
              <w:left w:w="57" w:type="dxa"/>
            </w:tcMar>
          </w:tcPr>
          <w:p w14:paraId="7B2987C3" w14:textId="77777777" w:rsidR="00237360" w:rsidRPr="0058365E" w:rsidRDefault="00237360" w:rsidP="003B2504">
            <w:pPr>
              <w:widowControl w:val="0"/>
              <w:adjustRightInd w:val="0"/>
              <w:rPr>
                <w:b/>
                <w:bCs/>
                <w:lang w:val="nb-NO"/>
              </w:rPr>
            </w:pPr>
            <w:r w:rsidRPr="00DA3743">
              <w:rPr>
                <w:b/>
                <w:bCs/>
                <w:color w:val="000000"/>
                <w:lang w:eastAsia="ja-JP"/>
              </w:rPr>
              <w:t>Iċċekkja l-post tal-injezzjoni.</w:t>
            </w:r>
          </w:p>
        </w:tc>
      </w:tr>
      <w:tr w:rsidR="006557B4" w:rsidRPr="00DA3743" w14:paraId="61AA7D3E" w14:textId="77777777" w:rsidTr="003B2504"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52917235" w14:textId="77777777" w:rsidR="00237360" w:rsidRPr="00A9775F" w:rsidRDefault="00237360" w:rsidP="003B2504">
            <w:pPr>
              <w:widowControl w:val="0"/>
              <w:numPr>
                <w:ilvl w:val="0"/>
                <w:numId w:val="117"/>
              </w:numPr>
              <w:adjustRightInd w:val="0"/>
              <w:ind w:left="567" w:hanging="567"/>
              <w:contextualSpacing/>
              <w:textAlignment w:val="center"/>
              <w:rPr>
                <w:b/>
                <w:bCs/>
                <w:lang w:val="da-DK" w:eastAsia="en-GB"/>
              </w:rPr>
            </w:pPr>
            <w:r w:rsidRPr="00A9775F">
              <w:rPr>
                <w:b/>
                <w:bCs/>
                <w:shd w:val="clear" w:color="auto" w:fill="FFFFFF"/>
                <w:lang w:val="da-DK" w:eastAsia="en-GB"/>
              </w:rPr>
              <w:t>Togħrokx</w:t>
            </w:r>
            <w:r w:rsidRPr="00A9775F">
              <w:rPr>
                <w:shd w:val="clear" w:color="auto" w:fill="FFFFFF"/>
                <w:lang w:val="da-DK" w:eastAsia="en-GB"/>
              </w:rPr>
              <w:t xml:space="preserve"> </w:t>
            </w:r>
            <w:r w:rsidRPr="00DA3743">
              <w:rPr>
                <w:color w:val="000000"/>
                <w:lang w:eastAsia="ja-JP"/>
              </w:rPr>
              <w:t>il-post tal-injezzjoni.</w:t>
            </w:r>
          </w:p>
        </w:tc>
      </w:tr>
      <w:tr w:rsidR="006557B4" w:rsidRPr="00DA3743" w14:paraId="0E3DDC75" w14:textId="77777777" w:rsidTr="003B2504">
        <w:trPr>
          <w:trHeight w:val="283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4E38FE92" w14:textId="77777777" w:rsidR="00237360" w:rsidRPr="00A9775F" w:rsidRDefault="00237360" w:rsidP="003B2504">
            <w:pPr>
              <w:widowControl w:val="0"/>
              <w:numPr>
                <w:ilvl w:val="0"/>
                <w:numId w:val="117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en-GB"/>
              </w:rPr>
            </w:pPr>
            <w:r w:rsidRPr="00A9775F">
              <w:rPr>
                <w:shd w:val="clear" w:color="auto" w:fill="FFFFFF"/>
                <w:lang w:eastAsia="en-GB"/>
              </w:rPr>
              <w:t>Jekk</w:t>
            </w:r>
            <w:r w:rsidRPr="00DA3743">
              <w:t xml:space="preserve"> joħroġ xi demm, agħfas ballun tat-tajjar jew garża fuq il-post tal-injezzjoni.</w:t>
            </w:r>
          </w:p>
        </w:tc>
      </w:tr>
      <w:tr w:rsidR="006557B4" w:rsidRPr="00DA3743" w14:paraId="704F5575" w14:textId="77777777" w:rsidTr="003B2504">
        <w:trPr>
          <w:trHeight w:val="283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1EA7C9AC" w14:textId="77777777" w:rsidR="00237360" w:rsidRPr="00A9775F" w:rsidRDefault="00237360" w:rsidP="003B2504">
            <w:pPr>
              <w:widowControl w:val="0"/>
              <w:numPr>
                <w:ilvl w:val="0"/>
                <w:numId w:val="117"/>
              </w:numPr>
              <w:adjustRightInd w:val="0"/>
              <w:ind w:left="567" w:hanging="567"/>
              <w:contextualSpacing/>
              <w:textAlignment w:val="center"/>
              <w:rPr>
                <w:shd w:val="clear" w:color="auto" w:fill="FFFFFF"/>
                <w:lang w:val="nb-NO" w:eastAsia="en-GB"/>
              </w:rPr>
            </w:pPr>
            <w:r w:rsidRPr="00DA3743">
              <w:t>Waħħal stikk jekk ikun meħtieġ.</w:t>
            </w:r>
          </w:p>
        </w:tc>
      </w:tr>
    </w:tbl>
    <w:p w14:paraId="176E6798" w14:textId="77777777" w:rsidR="00237360" w:rsidRPr="00A9775F" w:rsidRDefault="00237360" w:rsidP="00237360">
      <w:pPr>
        <w:widowControl w:val="0"/>
        <w:tabs>
          <w:tab w:val="left" w:pos="567"/>
        </w:tabs>
        <w:rPr>
          <w:lang w:val="nb-NO"/>
        </w:rPr>
      </w:pPr>
    </w:p>
    <w:tbl>
      <w:tblPr>
        <w:tblW w:w="5028" w:type="pct"/>
        <w:tblLayout w:type="fixed"/>
        <w:tblCellMar>
          <w:left w:w="28" w:type="dxa"/>
        </w:tblCellMar>
        <w:tblLook w:val="04A0" w:firstRow="1" w:lastRow="0" w:firstColumn="1" w:lastColumn="0" w:noHBand="0" w:noVBand="1"/>
      </w:tblPr>
      <w:tblGrid>
        <w:gridCol w:w="454"/>
        <w:gridCol w:w="8671"/>
      </w:tblGrid>
      <w:tr w:rsidR="006557B4" w:rsidRPr="00DA3743" w14:paraId="79396A07" w14:textId="77777777" w:rsidTr="003B2504">
        <w:trPr>
          <w:trHeight w:val="2366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0188DEA8" w14:textId="607AB4A4" w:rsidR="00237360" w:rsidRPr="00DA3743" w:rsidRDefault="00DE6F77" w:rsidP="0058365E">
            <w:pPr>
              <w:keepNext/>
              <w:keepLines/>
              <w:adjustRightInd w:val="0"/>
              <w:jc w:val="center"/>
              <w:rPr>
                <w:lang w:val="en-GB"/>
              </w:rPr>
            </w:pPr>
            <w:r>
              <w:rPr>
                <w:lang w:val="en-US" w:eastAsia="zh-CN"/>
              </w:rPr>
              <w:lastRenderedPageBreak/>
              <w:drawing>
                <wp:inline distT="0" distB="0" distL="0" distR="0" wp14:anchorId="79D0CF3F" wp14:editId="69C25D1B">
                  <wp:extent cx="3020695" cy="1739265"/>
                  <wp:effectExtent l="0" t="0" r="0" b="0"/>
                  <wp:docPr id="40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7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3020695" cy="173926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6557B4" w:rsidRPr="00DA3743" w14:paraId="6BFB9BF8" w14:textId="77777777" w:rsidTr="003B2504">
        <w:tc>
          <w:tcPr>
            <w:tcW w:w="249" w:type="pct"/>
            <w:tcBorders>
              <w:bottom w:val="single" w:sz="12" w:space="0" w:color="FF0000"/>
            </w:tcBorders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7D86DE8" w14:textId="77777777" w:rsidR="00237360" w:rsidRPr="00DA3743" w:rsidRDefault="00237360" w:rsidP="0058365E">
            <w:pPr>
              <w:keepNext/>
              <w:keepLines/>
              <w:tabs>
                <w:tab w:val="left" w:pos="567"/>
              </w:tabs>
              <w:adjustRightInd w:val="0"/>
              <w:textAlignment w:val="center"/>
              <w:rPr>
                <w:b/>
                <w:bCs/>
                <w:lang w:val="en-GB"/>
              </w:rPr>
            </w:pPr>
            <w:r w:rsidRPr="00DA3743">
              <w:rPr>
                <w:b/>
                <w:bCs/>
                <w:lang w:val="en-GB"/>
              </w:rPr>
              <w:t>14</w:t>
            </w:r>
          </w:p>
        </w:tc>
        <w:tc>
          <w:tcPr>
            <w:tcW w:w="4751" w:type="pct"/>
            <w:tcBorders>
              <w:bottom w:val="single" w:sz="12" w:space="0" w:color="FF0000"/>
            </w:tcBorders>
            <w:tcMar>
              <w:left w:w="57" w:type="dxa"/>
            </w:tcMar>
          </w:tcPr>
          <w:p w14:paraId="44FD60A1" w14:textId="77777777" w:rsidR="00237360" w:rsidRDefault="00237360" w:rsidP="0058365E">
            <w:pPr>
              <w:keepNext/>
              <w:keepLines/>
              <w:adjustRightInd w:val="0"/>
              <w:rPr>
                <w:b/>
              </w:rPr>
            </w:pPr>
            <w:r w:rsidRPr="00DA3743">
              <w:rPr>
                <w:b/>
              </w:rPr>
              <w:t>Poġġi l-pinna mimlija għal-lest użata u l-għatu f’kontenitur għar-rimi ta’ oġġetti jaqtgħu u bil-ponta.</w:t>
            </w:r>
          </w:p>
          <w:p w14:paraId="4770EA5D" w14:textId="77777777" w:rsidR="00237360" w:rsidRPr="00DA3743" w:rsidRDefault="00237360" w:rsidP="0058365E">
            <w:pPr>
              <w:keepNext/>
              <w:keepLines/>
              <w:adjustRightInd w:val="0"/>
              <w:rPr>
                <w:b/>
                <w:bCs/>
                <w:lang w:val="en-GB"/>
              </w:rPr>
            </w:pPr>
          </w:p>
        </w:tc>
      </w:tr>
      <w:tr w:rsidR="006557B4" w:rsidRPr="00DA3743" w14:paraId="0008484A" w14:textId="77777777" w:rsidTr="003B2504">
        <w:trPr>
          <w:trHeight w:val="360"/>
        </w:trPr>
        <w:tc>
          <w:tcPr>
            <w:tcW w:w="5000" w:type="pct"/>
            <w:gridSpan w:val="2"/>
            <w:tcBorders>
              <w:top w:val="single" w:sz="12" w:space="0" w:color="FF0000"/>
              <w:left w:val="single" w:sz="12" w:space="0" w:color="FF0000"/>
              <w:bottom w:val="single" w:sz="12" w:space="0" w:color="FF0000"/>
              <w:right w:val="single" w:sz="12" w:space="0" w:color="FF0000"/>
            </w:tcBorders>
            <w:tcMar>
              <w:top w:w="28" w:type="dxa"/>
              <w:left w:w="57" w:type="dxa"/>
              <w:bottom w:w="28" w:type="dxa"/>
              <w:right w:w="57" w:type="dxa"/>
            </w:tcMar>
            <w:vAlign w:val="center"/>
          </w:tcPr>
          <w:p w14:paraId="7628816D" w14:textId="77777777" w:rsidR="00237360" w:rsidRPr="00A9775F" w:rsidRDefault="00237360" w:rsidP="003B2504">
            <w:pPr>
              <w:widowControl w:val="0"/>
              <w:adjustRightInd w:val="0"/>
              <w:ind w:left="72"/>
              <w:rPr>
                <w:b/>
                <w:bCs/>
                <w:shd w:val="clear" w:color="auto" w:fill="FFFFFF"/>
              </w:rPr>
            </w:pPr>
            <w:r w:rsidRPr="00DA3743">
              <w:rPr>
                <w:b/>
              </w:rPr>
              <w:t xml:space="preserve">Importanti: </w:t>
            </w:r>
            <w:r w:rsidRPr="00DA3743">
              <w:t>Tarmix il-pinna mimlija għal-lest fl-iskart domestiku tiegħek.</w:t>
            </w:r>
          </w:p>
        </w:tc>
      </w:tr>
      <w:tr w:rsidR="006557B4" w:rsidRPr="00DA3743" w14:paraId="5899CB9E" w14:textId="77777777" w:rsidTr="003B2504">
        <w:tc>
          <w:tcPr>
            <w:tcW w:w="5000" w:type="pct"/>
            <w:gridSpan w:val="2"/>
            <w:tcBorders>
              <w:top w:val="single" w:sz="12" w:space="0" w:color="FF0000"/>
            </w:tcBorders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3A426264" w14:textId="77777777" w:rsidR="00237360" w:rsidRPr="00A9775F" w:rsidRDefault="00237360" w:rsidP="003B2504">
            <w:pPr>
              <w:widowControl w:val="0"/>
              <w:numPr>
                <w:ilvl w:val="0"/>
                <w:numId w:val="118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eastAsia="en-GB"/>
              </w:rPr>
            </w:pPr>
            <w:r w:rsidRPr="00A9775F">
              <w:rPr>
                <w:b/>
                <w:bCs/>
                <w:shd w:val="clear" w:color="auto" w:fill="FFFFFF"/>
                <w:lang w:eastAsia="en-GB"/>
              </w:rPr>
              <w:t>Terġax</w:t>
            </w:r>
            <w:r w:rsidRPr="00A9775F">
              <w:rPr>
                <w:shd w:val="clear" w:color="auto" w:fill="FFFFFF"/>
                <w:lang w:eastAsia="en-GB"/>
              </w:rPr>
              <w:t xml:space="preserve"> </w:t>
            </w:r>
            <w:r w:rsidRPr="00DA3743">
              <w:t>tuża l-pinna mimlija għal-lest.</w:t>
            </w:r>
          </w:p>
        </w:tc>
      </w:tr>
      <w:tr w:rsidR="006557B4" w:rsidRPr="00DA3743" w14:paraId="750FB7CD" w14:textId="77777777" w:rsidTr="003B2504">
        <w:trPr>
          <w:trHeight w:val="283"/>
        </w:trPr>
        <w:tc>
          <w:tcPr>
            <w:tcW w:w="5000" w:type="pct"/>
            <w:gridSpan w:val="2"/>
            <w:tcMar>
              <w:top w:w="28" w:type="dxa"/>
              <w:left w:w="57" w:type="dxa"/>
              <w:bottom w:w="28" w:type="dxa"/>
              <w:right w:w="57" w:type="dxa"/>
            </w:tcMar>
          </w:tcPr>
          <w:p w14:paraId="74C60F48" w14:textId="77777777" w:rsidR="00237360" w:rsidRPr="00DA3743" w:rsidRDefault="00237360" w:rsidP="003B2504">
            <w:pPr>
              <w:widowControl w:val="0"/>
              <w:numPr>
                <w:ilvl w:val="0"/>
                <w:numId w:val="118"/>
              </w:numPr>
              <w:adjustRightInd w:val="0"/>
              <w:ind w:left="567" w:hanging="567"/>
              <w:contextualSpacing/>
              <w:textAlignment w:val="center"/>
              <w:rPr>
                <w:color w:val="000000"/>
                <w:lang w:val="en-GB" w:eastAsia="en-GB"/>
              </w:rPr>
            </w:pPr>
            <w:r w:rsidRPr="00A9775F">
              <w:rPr>
                <w:b/>
                <w:bCs/>
                <w:shd w:val="clear" w:color="auto" w:fill="FFFFFF"/>
                <w:lang w:val="en-GB" w:eastAsia="en-GB"/>
              </w:rPr>
              <w:t>Tmissx</w:t>
            </w:r>
            <w:r w:rsidRPr="00DA3743">
              <w:rPr>
                <w:shd w:val="clear" w:color="auto" w:fill="FFFFFF"/>
                <w:lang w:val="en-GB" w:eastAsia="en-GB"/>
              </w:rPr>
              <w:t xml:space="preserve"> </w:t>
            </w:r>
            <w:r w:rsidRPr="00DA3743">
              <w:t>il-protettur isfar.</w:t>
            </w:r>
          </w:p>
        </w:tc>
      </w:tr>
    </w:tbl>
    <w:p w14:paraId="1258BABB" w14:textId="77777777" w:rsidR="00237360" w:rsidRPr="00DA3743" w:rsidRDefault="00237360" w:rsidP="00237360">
      <w:pPr>
        <w:rPr>
          <w:lang w:val="en-GB"/>
        </w:rPr>
      </w:pPr>
    </w:p>
    <w:p w14:paraId="71004350" w14:textId="77777777" w:rsidR="00237360" w:rsidRPr="00A9775F" w:rsidRDefault="00237360" w:rsidP="00237360">
      <w:r w:rsidRPr="00DA3743">
        <w:t>Kwalunkwe prodott mhux użat li jifdal fil-pinna mimlija għal-lest għandu jintrema. Tarmix mediċini mal-ilma tad-dranaġġ jew mal-iskart domestiku. Staqsi lill-ispiżjar tiegħek dwar kif għandek tarmi mediċini li m’għadekx tuża. Dawn il-miżuri jgħinu għall-protezzjoni tal-ambjent.</w:t>
      </w:r>
    </w:p>
    <w:p w14:paraId="74D52DC3" w14:textId="115E9B47" w:rsidR="00843B14" w:rsidRPr="00DA3743" w:rsidRDefault="00843B14" w:rsidP="006902F7">
      <w:pPr>
        <w:keepNext/>
        <w:suppressAutoHyphens/>
      </w:pPr>
    </w:p>
    <w:sectPr w:rsidR="00843B14" w:rsidRPr="00DA3743" w:rsidSect="00F21DAD">
      <w:footerReference w:type="even" r:id="rId71"/>
      <w:footerReference w:type="default" r:id="rId72"/>
      <w:footerReference w:type="first" r:id="rId73"/>
      <w:pgSz w:w="11910" w:h="16840" w:code="9"/>
      <w:pgMar w:top="1134" w:right="1418" w:bottom="1134" w:left="1418" w:header="737" w:footer="737" w:gutter="0"/>
      <w:cols w:space="720"/>
      <w:docGrid w:linePitch="299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E66ED7B" w14:textId="77777777" w:rsidR="003C0B5D" w:rsidRPr="000C4892" w:rsidRDefault="003C0B5D">
      <w:r w:rsidRPr="000C4892">
        <w:separator/>
      </w:r>
    </w:p>
  </w:endnote>
  <w:endnote w:type="continuationSeparator" w:id="0">
    <w:p w14:paraId="1F469ABF" w14:textId="77777777" w:rsidR="003C0B5D" w:rsidRPr="000C4892" w:rsidRDefault="003C0B5D">
      <w:r w:rsidRPr="000C4892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algun Gothic">
    <w:panose1 w:val="020B0503020000020004"/>
    <w:charset w:val="81"/>
    <w:family w:val="swiss"/>
    <w:pitch w:val="variable"/>
    <w:sig w:usb0="9000002F" w:usb1="29D77CFB" w:usb2="00000012" w:usb3="00000000" w:csb0="00080001" w:csb1="00000000"/>
  </w:font>
  <w:font w:name="PMingLiU">
    <w:panose1 w:val="02010601000101010101"/>
    <w:charset w:val="88"/>
    <w:family w:val="roman"/>
    <w:pitch w:val="variable"/>
    <w:sig w:usb0="A00002FF" w:usb1="28CFFCFA" w:usb2="00000016" w:usb3="00000000" w:csb0="0010000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TimesNewRoman,Bold">
    <w:altName w:val="MS Mincho"/>
    <w:panose1 w:val="00000000000000000000"/>
    <w:charset w:val="80"/>
    <w:family w:val="auto"/>
    <w:notTrueType/>
    <w:pitch w:val="default"/>
    <w:sig w:usb0="00000001" w:usb1="08070000" w:usb2="00000010" w:usb3="00000000" w:csb0="00020000" w:csb1="00000000"/>
  </w:font>
  <w:font w:name="TimesNewRoman">
    <w:altName w:val="Times New Roman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Source Sans Variable">
    <w:altName w:val="Cambria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9C41A65" w14:textId="41B9B2F0" w:rsidR="00481010" w:rsidRDefault="00481010">
    <w:pPr>
      <w:pStyle w:val="Footer"/>
    </w:pPr>
    <w:r>
      <mc:AlternateContent>
        <mc:Choice Requires="wps">
          <w:drawing>
            <wp:anchor distT="0" distB="0" distL="0" distR="0" simplePos="0" relativeHeight="251659264" behindDoc="0" locked="0" layoutInCell="1" allowOverlap="1" wp14:anchorId="0C12793B" wp14:editId="03BD508C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2242820" cy="345440"/>
              <wp:effectExtent l="0" t="0" r="5080" b="0"/>
              <wp:wrapNone/>
              <wp:docPr id="319855210" name="Text Box 2" descr="Internal Use Only Ethics and Compliance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224282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E4495DE" w14:textId="58365F8E" w:rsidR="00481010" w:rsidRPr="00481010" w:rsidRDefault="00481010" w:rsidP="00481010">
                          <w:pPr>
                            <w:rPr>
                              <w:rFonts w:ascii="Aptos" w:eastAsia="Aptos" w:hAnsi="Aptos" w:cs="Aptos"/>
                              <w:color w:val="000000"/>
                              <w:sz w:val="20"/>
                              <w:szCs w:val="20"/>
                            </w:rPr>
                          </w:pPr>
                          <w:r w:rsidRPr="00481010">
                            <w:rPr>
                              <w:rFonts w:ascii="Aptos" w:eastAsia="Aptos" w:hAnsi="Aptos" w:cs="Aptos"/>
                              <w:color w:val="000000"/>
                              <w:sz w:val="20"/>
                              <w:szCs w:val="20"/>
                            </w:rPr>
                            <w:t>Internal Use Only Ethics and Compliance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C12793B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34" type="#_x0000_t202" alt="Internal Use Only Ethics and Compliance" style="position:absolute;margin-left:0;margin-top:0;width:176.6pt;height:27.2pt;z-index:251659264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iZgfCwIAABYEAAAOAAAAZHJzL2Uyb0RvYy54bWysU01v2zAMvQ/YfxB0X+x46dAZcYqsRYYB&#10;QVsgHXqWZSk2IImCpMTOfv0oxU62bqdhF5kmKX6897S8G7QiR+F8B6ai81lOiTAcms7sK/r9ZfPh&#10;lhIfmGmYAiMqehKe3q3ev1v2thQFtKAa4QgWMb7sbUXbEGyZZZ63QjM/AysMBiU4zQL+un3WONZj&#10;da2yIs8/ZT24xjrgwnv0PpyDdJXqSyl4eJLSi0BURXG2kE6Xzjqe2WrJyr1jtu34OAb7hyk06ww2&#10;vZR6YIGRg+v+KKU77sCDDDMOOgMpOy7SDrjNPH+zza5lVqRdEBxvLzD5/1eWPx539tmRMHyBAQmM&#10;gPTWlx6dcZ9BOh2/OCnBOEJ4usAmhkA4OotiUdwWGOIY+7i4WSwSrtn1tnU+fBWgSTQq6pCWhBY7&#10;bn3Ajpg6pcRmBjadUokaZX5zYGL0ZNcRoxWGehjnrqE54ToOzkx7yzcd9twyH56ZQ2pxTJRreMJD&#10;KugrCqNFSQvux9/8MR8RxyglPUqloga1TIn6ZpCJqKrJcJNRJ2P+Ob/JMW4O+h5QgHN8C5YnE70u&#10;qMmUDvQrCnkdG2GIGY7tKlpP5n04axYfAhfrdUpCAVkWtmZneSwdcYogvgyvzNkR6YAcPcKkI1a+&#10;AfycG296uz4EhD2xETE9AzlCjeJLJI0PJar71/+UdX3Oq58AAAD//wMAUEsDBBQABgAIAAAAIQAx&#10;DU6q2wAAAAQBAAAPAAAAZHJzL2Rvd25yZXYueG1sTI/BasJAEIbvQt9hGaE33ZhoKWk2UoSeLAW1&#10;l97W3TFJm50N2Y3Gt+/Ui70MDP/PN98U69G14ox9aDwpWMwTEEjG24YqBZ+Ht9kziBA1Wd16QgVX&#10;DLAuHyaFzq2/0A7P+1gJhlDItYI6xi6XMpganQ5z3yFxdvK905HXvpK21xeGu1amSfIknW6IL9S6&#10;w02N5mc/OAWrXXwfPuiQfY3p9XvbbUx22hqlHqfj6wuIiGO8l+FPn9WhZKejH8gG0SrgR+Jtcpat&#10;shTEkcHLJciykP/ly18AAAD//wMAUEsBAi0AFAAGAAgAAAAhALaDOJL+AAAA4QEAABMAAAAAAAAA&#10;AAAAAAAAAAAAAFtDb250ZW50X1R5cGVzXS54bWxQSwECLQAUAAYACAAAACEAOP0h/9YAAACUAQAA&#10;CwAAAAAAAAAAAAAAAAAvAQAAX3JlbHMvLnJlbHNQSwECLQAUAAYACAAAACEA14mYHwsCAAAWBAAA&#10;DgAAAAAAAAAAAAAAAAAuAgAAZHJzL2Uyb0RvYy54bWxQSwECLQAUAAYACAAAACEAMQ1OqtsAAAAE&#10;AQAADwAAAAAAAAAAAAAAAABlBAAAZHJzL2Rvd25yZXYueG1sUEsFBgAAAAAEAAQA8wAAAG0FAAAA&#10;AA==&#10;" filled="f" stroked="f">
              <v:textbox style="mso-fit-shape-to-text:t" inset="0,0,0,15pt">
                <w:txbxContent>
                  <w:p w14:paraId="6E4495DE" w14:textId="58365F8E" w:rsidR="00481010" w:rsidRPr="00481010" w:rsidRDefault="00481010" w:rsidP="00481010">
                    <w:pPr>
                      <w:rPr>
                        <w:rFonts w:ascii="Aptos" w:eastAsia="Aptos" w:hAnsi="Aptos" w:cs="Aptos"/>
                        <w:color w:val="000000"/>
                        <w:sz w:val="20"/>
                        <w:szCs w:val="20"/>
                      </w:rPr>
                    </w:pPr>
                    <w:r w:rsidRPr="00481010">
                      <w:rPr>
                        <w:rFonts w:ascii="Aptos" w:eastAsia="Aptos" w:hAnsi="Aptos" w:cs="Aptos"/>
                        <w:color w:val="000000"/>
                        <w:sz w:val="20"/>
                        <w:szCs w:val="20"/>
                      </w:rPr>
                      <w:t>Internal Use Only Ethics and Compliance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862ACFA" w14:textId="798CCA3E" w:rsidR="00401CE4" w:rsidRPr="000C4892" w:rsidRDefault="00401CE4">
    <w:pPr>
      <w:pStyle w:val="Footer"/>
      <w:jc w:val="center"/>
    </w:pPr>
    <w:r w:rsidRPr="000C4892">
      <w:rPr>
        <w:rFonts w:ascii="Arial" w:hAnsi="Arial" w:cs="Arial"/>
        <w:sz w:val="16"/>
        <w:szCs w:val="16"/>
      </w:rPr>
      <w:fldChar w:fldCharType="begin"/>
    </w:r>
    <w:r w:rsidRPr="000C4892">
      <w:rPr>
        <w:rFonts w:ascii="Arial" w:hAnsi="Arial" w:cs="Arial"/>
        <w:sz w:val="16"/>
        <w:szCs w:val="16"/>
      </w:rPr>
      <w:instrText xml:space="preserve"> PAGE   \* MERGEFORMAT </w:instrText>
    </w:r>
    <w:r w:rsidRPr="000C4892">
      <w:rPr>
        <w:rFonts w:ascii="Arial" w:hAnsi="Arial" w:cs="Arial"/>
        <w:sz w:val="16"/>
        <w:szCs w:val="16"/>
      </w:rPr>
      <w:fldChar w:fldCharType="separate"/>
    </w:r>
    <w:r w:rsidR="00A24894">
      <w:rPr>
        <w:rFonts w:ascii="Arial" w:hAnsi="Arial" w:cs="Arial"/>
        <w:sz w:val="16"/>
        <w:szCs w:val="16"/>
      </w:rPr>
      <w:t>71</w:t>
    </w:r>
    <w:r w:rsidRPr="000C4892">
      <w:rPr>
        <w:rFonts w:ascii="Arial" w:hAnsi="Arial" w:cs="Arial"/>
        <w:sz w:val="16"/>
        <w:szCs w:val="16"/>
      </w:rPr>
      <w:fldChar w:fldCharType="end"/>
    </w:r>
  </w:p>
  <w:p w14:paraId="745F6B0F" w14:textId="686C4A5C" w:rsidR="00401CE4" w:rsidRPr="000C4892" w:rsidRDefault="00401CE4">
    <w:pPr>
      <w:pStyle w:val="BodyText"/>
      <w:spacing w:line="14" w:lineRule="auto"/>
      <w:rPr>
        <w:sz w:val="20"/>
        <w:lang w:val="mt-MT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82450DC" w14:textId="3EA54006" w:rsidR="00481010" w:rsidRDefault="00481010">
    <w:pPr>
      <w:pStyle w:val="Footer"/>
    </w:pPr>
    <w:r>
      <mc:AlternateContent>
        <mc:Choice Requires="wps">
          <w:drawing>
            <wp:anchor distT="0" distB="0" distL="0" distR="0" simplePos="0" relativeHeight="251658240" behindDoc="0" locked="0" layoutInCell="1" allowOverlap="1" wp14:anchorId="64960231" wp14:editId="06F72112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2242820" cy="345440"/>
              <wp:effectExtent l="0" t="0" r="5080" b="0"/>
              <wp:wrapNone/>
              <wp:docPr id="424145834" name="Text Box 1" descr="Internal Use Only Ethics and Compliance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2242820" cy="345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CE33995" w14:textId="5424BB7B" w:rsidR="00481010" w:rsidRPr="00481010" w:rsidRDefault="00481010" w:rsidP="00481010">
                          <w:pPr>
                            <w:rPr>
                              <w:rFonts w:ascii="Aptos" w:eastAsia="Aptos" w:hAnsi="Aptos" w:cs="Aptos"/>
                              <w:color w:val="000000"/>
                              <w:sz w:val="20"/>
                              <w:szCs w:val="20"/>
                            </w:rPr>
                          </w:pPr>
                          <w:r w:rsidRPr="00481010">
                            <w:rPr>
                              <w:rFonts w:ascii="Aptos" w:eastAsia="Aptos" w:hAnsi="Aptos" w:cs="Aptos"/>
                              <w:color w:val="000000"/>
                              <w:sz w:val="20"/>
                              <w:szCs w:val="20"/>
                            </w:rPr>
                            <w:t>Internal Use Only Ethics and Compliance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4960231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35" type="#_x0000_t202" alt="Internal Use Only Ethics and Compliance" style="position:absolute;margin-left:0;margin-top:0;width:176.6pt;height:27.2pt;z-index:25165824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yY3eDQIAAB0EAAAOAAAAZHJzL2Uyb0RvYy54bWysU01v2zAMvQ/YfxB0X+x46dAacYqsRYYB&#10;QVsgHXpWZCk2IIsCpcTOfv0oJW66bqdhF5kmKX689zS/HTrDDgp9C7bi00nOmbIS6tbuKv7jefXp&#10;mjMfhK2FAasqflSe3y4+fpj3rlQFNGBqhYyKWF/2ruJNCK7MMi8b1Qk/AacsBTVgJwL94i6rUfRU&#10;vTNZkedfsh6wdghSeU/e+1OQL1J9rZUMj1p7FZipOM0W0onp3MYzW8xFuUPhmlaexxD/MEUnWktN&#10;X0vdiyDYHts/SnWtRPCgw0RCl4HWrVRpB9pmmr/bZtMIp9IuBI53rzD5/1dWPhw27glZGL7CQARG&#10;QHrnS0/OuM+gsYtfmpRRnCA8vsKmhsAkOYtiVlwXFJIU+zy7ms0SrtnltkMfvinoWDQqjkRLQksc&#10;1j5QR0odU2IzC6vWmESNsb85KDF6ssuI0QrDdmBt/Wb8LdRH2grhRLh3ctVS67Xw4UkgMUzTkmrD&#10;Ix3aQF9xOFucNYA//+aP+QQ8RTnrSTEVtyRpzsx3S4REcY0GjsY2GdOb/CqnuN13d0A6nNKTcDKZ&#10;5MVgRlMjdC+k52VsRCFhJbWr+HY078JJuvQepFouUxLpyImwthsnY+kIV8TyeXgR6M6AB6LqAUY5&#10;ifId7qfceNO75T4Q+omUCO0JyDPipMHE1fm9RJG//U9Zl1e9+AUAAP//AwBQSwMEFAAGAAgAAAAh&#10;ADENTqrbAAAABAEAAA8AAABkcnMvZG93bnJldi54bWxMj8FqwkAQhu9C32EZoTfdmGgpaTZShJ4s&#10;BbWX3tbdMUmbnQ3Zjca379SLvQwM/8833xTr0bXijH1oPClYzBMQSMbbhioFn4e32TOIEDVZ3XpC&#10;BVcMsC4fJoXOrb/QDs/7WAmGUMi1gjrGLpcymBqdDnPfIXF28r3Tkde+krbXF4a7VqZJ8iSdbogv&#10;1LrDTY3mZz84BatdfB8+6JB9jen1e9ttTHbaGqUep+PrC4iIY7yX4U+f1aFkp6MfyAbRKuBH4m1y&#10;lq2yFMSRwcslyLKQ/+XLXwAAAP//AwBQSwECLQAUAAYACAAAACEAtoM4kv4AAADhAQAAEwAAAAAA&#10;AAAAAAAAAAAAAAAAW0NvbnRlbnRfVHlwZXNdLnhtbFBLAQItABQABgAIAAAAIQA4/SH/1gAAAJQB&#10;AAALAAAAAAAAAAAAAAAAAC8BAABfcmVscy8ucmVsc1BLAQItABQABgAIAAAAIQBsyY3eDQIAAB0E&#10;AAAOAAAAAAAAAAAAAAAAAC4CAABkcnMvZTJvRG9jLnhtbFBLAQItABQABgAIAAAAIQAxDU6q2wAA&#10;AAQBAAAPAAAAAAAAAAAAAAAAAGcEAABkcnMvZG93bnJldi54bWxQSwUGAAAAAAQABADzAAAAbwUA&#10;AAAA&#10;" filled="f" stroked="f">
              <v:textbox style="mso-fit-shape-to-text:t" inset="0,0,0,15pt">
                <w:txbxContent>
                  <w:p w14:paraId="1CE33995" w14:textId="5424BB7B" w:rsidR="00481010" w:rsidRPr="00481010" w:rsidRDefault="00481010" w:rsidP="00481010">
                    <w:pPr>
                      <w:rPr>
                        <w:rFonts w:ascii="Aptos" w:eastAsia="Aptos" w:hAnsi="Aptos" w:cs="Aptos"/>
                        <w:color w:val="000000"/>
                        <w:sz w:val="20"/>
                        <w:szCs w:val="20"/>
                      </w:rPr>
                    </w:pPr>
                    <w:r w:rsidRPr="00481010">
                      <w:rPr>
                        <w:rFonts w:ascii="Aptos" w:eastAsia="Aptos" w:hAnsi="Aptos" w:cs="Aptos"/>
                        <w:color w:val="000000"/>
                        <w:sz w:val="20"/>
                        <w:szCs w:val="20"/>
                      </w:rPr>
                      <w:t>Internal Use Only Ethics and Compliance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89F8195" w14:textId="77777777" w:rsidR="003C0B5D" w:rsidRPr="000C4892" w:rsidRDefault="003C0B5D">
      <w:r w:rsidRPr="000C4892">
        <w:separator/>
      </w:r>
    </w:p>
  </w:footnote>
  <w:footnote w:type="continuationSeparator" w:id="0">
    <w:p w14:paraId="116C33F5" w14:textId="77777777" w:rsidR="003C0B5D" w:rsidRPr="000C4892" w:rsidRDefault="003C0B5D">
      <w:r w:rsidRPr="000C4892"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CAD0216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DEDE7168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F3F6B978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1986AE6C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EB10748A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527E043E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92EABDA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DE7A6D64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16B6882A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F536B38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000012"/>
    <w:multiLevelType w:val="singleLevel"/>
    <w:tmpl w:val="00000012"/>
    <w:name w:val="WW8Num18"/>
    <w:lvl w:ilvl="0">
      <w:start w:val="1"/>
      <w:numFmt w:val="bullet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cs="Symbol" w:hint="default"/>
        <w:szCs w:val="22"/>
        <w:shd w:val="clear" w:color="auto" w:fill="auto"/>
        <w:lang w:val="nl-BE"/>
      </w:rPr>
    </w:lvl>
  </w:abstractNum>
  <w:abstractNum w:abstractNumId="11" w15:restartNumberingAfterBreak="0">
    <w:nsid w:val="00044976"/>
    <w:multiLevelType w:val="hybridMultilevel"/>
    <w:tmpl w:val="1988DF48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2" w15:restartNumberingAfterBreak="0">
    <w:nsid w:val="00B31388"/>
    <w:multiLevelType w:val="hybridMultilevel"/>
    <w:tmpl w:val="EA3ED702"/>
    <w:lvl w:ilvl="0" w:tplc="08090001">
      <w:start w:val="1"/>
      <w:numFmt w:val="bullet"/>
      <w:lvlText w:val=""/>
      <w:lvlJc w:val="left"/>
      <w:pPr>
        <w:ind w:left="149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1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3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5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7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9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1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3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54" w:hanging="360"/>
      </w:pPr>
      <w:rPr>
        <w:rFonts w:ascii="Wingdings" w:hAnsi="Wingdings" w:hint="default"/>
      </w:rPr>
    </w:lvl>
  </w:abstractNum>
  <w:abstractNum w:abstractNumId="13" w15:restartNumberingAfterBreak="0">
    <w:nsid w:val="00D92F8D"/>
    <w:multiLevelType w:val="hybridMultilevel"/>
    <w:tmpl w:val="CF3237E8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0174763E"/>
    <w:multiLevelType w:val="hybridMultilevel"/>
    <w:tmpl w:val="7B701432"/>
    <w:lvl w:ilvl="0" w:tplc="222654D2">
      <w:numFmt w:val="bullet"/>
      <w:lvlText w:val="•"/>
      <w:lvlJc w:val="left"/>
      <w:pPr>
        <w:ind w:left="930" w:hanging="363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025F1AA6"/>
    <w:multiLevelType w:val="hybridMultilevel"/>
    <w:tmpl w:val="02DE4B56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028021BB"/>
    <w:multiLevelType w:val="hybridMultilevel"/>
    <w:tmpl w:val="7F34888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02897940"/>
    <w:multiLevelType w:val="hybridMultilevel"/>
    <w:tmpl w:val="BA48EE4E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02925B8B"/>
    <w:multiLevelType w:val="hybridMultilevel"/>
    <w:tmpl w:val="1CB82382"/>
    <w:lvl w:ilvl="0" w:tplc="B4EA2C68">
      <w:numFmt w:val="bullet"/>
      <w:lvlText w:val="•"/>
      <w:lvlJc w:val="left"/>
      <w:pPr>
        <w:ind w:left="930" w:hanging="363"/>
      </w:pPr>
      <w:rPr>
        <w:rFonts w:ascii="Times New Roman" w:eastAsia="Calibr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95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215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935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55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75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95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815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535" w:hanging="360"/>
      </w:pPr>
      <w:rPr>
        <w:rFonts w:ascii="Wingdings" w:hAnsi="Wingdings" w:hint="default"/>
      </w:rPr>
    </w:lvl>
  </w:abstractNum>
  <w:abstractNum w:abstractNumId="19" w15:restartNumberingAfterBreak="0">
    <w:nsid w:val="04F13717"/>
    <w:multiLevelType w:val="hybridMultilevel"/>
    <w:tmpl w:val="A1B2C8E2"/>
    <w:lvl w:ilvl="0" w:tplc="353A60CA">
      <w:start w:val="90"/>
      <w:numFmt w:val="bullet"/>
      <w:lvlText w:val="-"/>
      <w:lvlJc w:val="left"/>
      <w:pPr>
        <w:ind w:left="927" w:hanging="360"/>
      </w:pPr>
      <w:rPr>
        <w:rFonts w:ascii="Times New Roman" w:eastAsia="Calibri" w:hAnsi="Times New Roman" w:cs="Times New Roman" w:hint="default"/>
      </w:rPr>
    </w:lvl>
    <w:lvl w:ilvl="1" w:tplc="08090003">
      <w:start w:val="1"/>
      <w:numFmt w:val="bullet"/>
      <w:lvlText w:val="o"/>
      <w:lvlJc w:val="left"/>
      <w:pPr>
        <w:ind w:left="1647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367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087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807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527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247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967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687" w:hanging="360"/>
      </w:pPr>
      <w:rPr>
        <w:rFonts w:ascii="Wingdings" w:hAnsi="Wingdings" w:hint="default"/>
      </w:rPr>
    </w:lvl>
  </w:abstractNum>
  <w:abstractNum w:abstractNumId="20" w15:restartNumberingAfterBreak="0">
    <w:nsid w:val="08747E2D"/>
    <w:multiLevelType w:val="hybridMultilevel"/>
    <w:tmpl w:val="BF48CD3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08914550"/>
    <w:multiLevelType w:val="hybridMultilevel"/>
    <w:tmpl w:val="AD08805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0A883E57"/>
    <w:multiLevelType w:val="hybridMultilevel"/>
    <w:tmpl w:val="542EC616"/>
    <w:lvl w:ilvl="0" w:tplc="F408600E">
      <w:start w:val="1"/>
      <w:numFmt w:val="bullet"/>
      <w:pStyle w:val="BULLETED"/>
      <w:lvlText w:val=""/>
      <w:lvlJc w:val="left"/>
      <w:pPr>
        <w:ind w:left="1926" w:hanging="360"/>
      </w:pPr>
      <w:rPr>
        <w:rFonts w:ascii="Symbol" w:hAnsi="Symbol" w:hint="default"/>
      </w:rPr>
    </w:lvl>
    <w:lvl w:ilvl="1" w:tplc="04090003">
      <w:start w:val="1"/>
      <w:numFmt w:val="bullet"/>
      <w:lvlText w:val="o"/>
      <w:lvlJc w:val="left"/>
      <w:pPr>
        <w:ind w:left="2646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ind w:left="3366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4086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806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ind w:left="5526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6246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966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ind w:left="7686" w:hanging="360"/>
      </w:pPr>
      <w:rPr>
        <w:rFonts w:ascii="Wingdings" w:hAnsi="Wingdings" w:hint="default"/>
      </w:rPr>
    </w:lvl>
  </w:abstractNum>
  <w:abstractNum w:abstractNumId="23" w15:restartNumberingAfterBreak="0">
    <w:nsid w:val="0AB459A8"/>
    <w:multiLevelType w:val="hybridMultilevel"/>
    <w:tmpl w:val="5C98C664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0BB43BF4"/>
    <w:multiLevelType w:val="hybridMultilevel"/>
    <w:tmpl w:val="96FCBA5E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0C4265E8"/>
    <w:multiLevelType w:val="hybridMultilevel"/>
    <w:tmpl w:val="8514C63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0C553D35"/>
    <w:multiLevelType w:val="hybridMultilevel"/>
    <w:tmpl w:val="CA162564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0D233AFC"/>
    <w:multiLevelType w:val="hybridMultilevel"/>
    <w:tmpl w:val="38326702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0D911518"/>
    <w:multiLevelType w:val="hybridMultilevel"/>
    <w:tmpl w:val="CEE01282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0E354296"/>
    <w:multiLevelType w:val="hybridMultilevel"/>
    <w:tmpl w:val="47BC7622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10B24014"/>
    <w:multiLevelType w:val="hybridMultilevel"/>
    <w:tmpl w:val="DEA0295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11FE022E"/>
    <w:multiLevelType w:val="hybridMultilevel"/>
    <w:tmpl w:val="C0FE461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2" w15:restartNumberingAfterBreak="0">
    <w:nsid w:val="158A110D"/>
    <w:multiLevelType w:val="hybridMultilevel"/>
    <w:tmpl w:val="91D663E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15F3394E"/>
    <w:multiLevelType w:val="hybridMultilevel"/>
    <w:tmpl w:val="129C45B2"/>
    <w:lvl w:ilvl="0" w:tplc="7F64BD98">
      <w:start w:val="1"/>
      <w:numFmt w:val="decimal"/>
      <w:lvlText w:val="%1."/>
      <w:lvlJc w:val="left"/>
      <w:pPr>
        <w:ind w:left="930" w:hanging="570"/>
      </w:pPr>
      <w:rPr>
        <w:rFonts w:hint="default"/>
      </w:rPr>
    </w:lvl>
    <w:lvl w:ilvl="1" w:tplc="40090019" w:tentative="1">
      <w:start w:val="1"/>
      <w:numFmt w:val="lowerLetter"/>
      <w:lvlText w:val="%2."/>
      <w:lvlJc w:val="left"/>
      <w:pPr>
        <w:ind w:left="1440" w:hanging="360"/>
      </w:pPr>
    </w:lvl>
    <w:lvl w:ilvl="2" w:tplc="4009001B" w:tentative="1">
      <w:start w:val="1"/>
      <w:numFmt w:val="lowerRoman"/>
      <w:lvlText w:val="%3."/>
      <w:lvlJc w:val="right"/>
      <w:pPr>
        <w:ind w:left="2160" w:hanging="180"/>
      </w:pPr>
    </w:lvl>
    <w:lvl w:ilvl="3" w:tplc="4009000F" w:tentative="1">
      <w:start w:val="1"/>
      <w:numFmt w:val="decimal"/>
      <w:lvlText w:val="%4."/>
      <w:lvlJc w:val="left"/>
      <w:pPr>
        <w:ind w:left="2880" w:hanging="360"/>
      </w:pPr>
    </w:lvl>
    <w:lvl w:ilvl="4" w:tplc="40090019" w:tentative="1">
      <w:start w:val="1"/>
      <w:numFmt w:val="lowerLetter"/>
      <w:lvlText w:val="%5."/>
      <w:lvlJc w:val="left"/>
      <w:pPr>
        <w:ind w:left="3600" w:hanging="360"/>
      </w:pPr>
    </w:lvl>
    <w:lvl w:ilvl="5" w:tplc="4009001B" w:tentative="1">
      <w:start w:val="1"/>
      <w:numFmt w:val="lowerRoman"/>
      <w:lvlText w:val="%6."/>
      <w:lvlJc w:val="right"/>
      <w:pPr>
        <w:ind w:left="4320" w:hanging="180"/>
      </w:pPr>
    </w:lvl>
    <w:lvl w:ilvl="6" w:tplc="4009000F" w:tentative="1">
      <w:start w:val="1"/>
      <w:numFmt w:val="decimal"/>
      <w:lvlText w:val="%7."/>
      <w:lvlJc w:val="left"/>
      <w:pPr>
        <w:ind w:left="5040" w:hanging="360"/>
      </w:pPr>
    </w:lvl>
    <w:lvl w:ilvl="7" w:tplc="40090019" w:tentative="1">
      <w:start w:val="1"/>
      <w:numFmt w:val="lowerLetter"/>
      <w:lvlText w:val="%8."/>
      <w:lvlJc w:val="left"/>
      <w:pPr>
        <w:ind w:left="5760" w:hanging="360"/>
      </w:pPr>
    </w:lvl>
    <w:lvl w:ilvl="8" w:tplc="4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168B1504"/>
    <w:multiLevelType w:val="hybridMultilevel"/>
    <w:tmpl w:val="ED4E7F26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1A932B8F"/>
    <w:multiLevelType w:val="hybridMultilevel"/>
    <w:tmpl w:val="8E4EA876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1DC07E01"/>
    <w:multiLevelType w:val="hybridMultilevel"/>
    <w:tmpl w:val="6D5CC98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7" w15:restartNumberingAfterBreak="0">
    <w:nsid w:val="1DFA4948"/>
    <w:multiLevelType w:val="hybridMultilevel"/>
    <w:tmpl w:val="39C8F966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1E9561F6"/>
    <w:multiLevelType w:val="hybridMultilevel"/>
    <w:tmpl w:val="A76C738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1F8971EC"/>
    <w:multiLevelType w:val="hybridMultilevel"/>
    <w:tmpl w:val="7388BF9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1FB64ABE"/>
    <w:multiLevelType w:val="hybridMultilevel"/>
    <w:tmpl w:val="53B25302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21CC406B"/>
    <w:multiLevelType w:val="hybridMultilevel"/>
    <w:tmpl w:val="0DDCFF4C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22043B8C"/>
    <w:multiLevelType w:val="hybridMultilevel"/>
    <w:tmpl w:val="5928C34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22AA7C6D"/>
    <w:multiLevelType w:val="hybridMultilevel"/>
    <w:tmpl w:val="6348502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4" w15:restartNumberingAfterBreak="0">
    <w:nsid w:val="22E972F5"/>
    <w:multiLevelType w:val="hybridMultilevel"/>
    <w:tmpl w:val="BE8EE52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266C254C"/>
    <w:multiLevelType w:val="hybridMultilevel"/>
    <w:tmpl w:val="2794CDE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6" w15:restartNumberingAfterBreak="0">
    <w:nsid w:val="27DC6B7D"/>
    <w:multiLevelType w:val="hybridMultilevel"/>
    <w:tmpl w:val="E3A021FA"/>
    <w:lvl w:ilvl="0" w:tplc="89120224">
      <w:numFmt w:val="bullet"/>
      <w:lvlText w:val="-"/>
      <w:lvlJc w:val="left"/>
      <w:pPr>
        <w:ind w:left="1287" w:hanging="360"/>
      </w:pPr>
      <w:rPr>
        <w:rFonts w:ascii="Times New Roman" w:eastAsia="Times New Roman" w:hAnsi="Times New Roman" w:cs="Times New Roman" w:hint="default"/>
        <w:b w:val="0"/>
        <w:bCs w:val="0"/>
        <w:i w:val="0"/>
        <w:iCs w:val="0"/>
        <w:spacing w:val="0"/>
        <w:w w:val="100"/>
        <w:sz w:val="22"/>
        <w:szCs w:val="22"/>
        <w:lang w:val="mt" w:eastAsia="en-US" w:bidi="ar-SA"/>
      </w:rPr>
    </w:lvl>
    <w:lvl w:ilvl="1" w:tplc="0809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47" w15:restartNumberingAfterBreak="0">
    <w:nsid w:val="2A1A5FBE"/>
    <w:multiLevelType w:val="hybridMultilevel"/>
    <w:tmpl w:val="B1E40D9E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8" w15:restartNumberingAfterBreak="0">
    <w:nsid w:val="2A5413FA"/>
    <w:multiLevelType w:val="hybridMultilevel"/>
    <w:tmpl w:val="ECE0DF80"/>
    <w:lvl w:ilvl="0" w:tplc="08090001">
      <w:start w:val="1"/>
      <w:numFmt w:val="bullet"/>
      <w:lvlText w:val=""/>
      <w:lvlJc w:val="left"/>
      <w:pPr>
        <w:ind w:left="927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9" w15:restartNumberingAfterBreak="0">
    <w:nsid w:val="2AD61D4B"/>
    <w:multiLevelType w:val="hybridMultilevel"/>
    <w:tmpl w:val="F29E5FF6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0" w15:restartNumberingAfterBreak="0">
    <w:nsid w:val="2B8D7374"/>
    <w:multiLevelType w:val="hybridMultilevel"/>
    <w:tmpl w:val="1624AD58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1" w15:restartNumberingAfterBreak="0">
    <w:nsid w:val="2C224C61"/>
    <w:multiLevelType w:val="hybridMultilevel"/>
    <w:tmpl w:val="B76AF8F2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2" w15:restartNumberingAfterBreak="0">
    <w:nsid w:val="2C4F210F"/>
    <w:multiLevelType w:val="hybridMultilevel"/>
    <w:tmpl w:val="0F185534"/>
    <w:lvl w:ilvl="0" w:tplc="0C0A0001">
      <w:start w:val="1"/>
      <w:numFmt w:val="bullet"/>
      <w:lvlText w:val=""/>
      <w:lvlJc w:val="left"/>
      <w:pPr>
        <w:ind w:left="928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3" w15:restartNumberingAfterBreak="0">
    <w:nsid w:val="30B41CD2"/>
    <w:multiLevelType w:val="hybridMultilevel"/>
    <w:tmpl w:val="94808ED0"/>
    <w:lvl w:ilvl="0" w:tplc="FE4C3694">
      <w:start w:val="1"/>
      <w:numFmt w:val="bullet"/>
      <w:lvlText w:val="-"/>
      <w:lvlJc w:val="left"/>
      <w:pPr>
        <w:ind w:left="1495" w:hanging="360"/>
      </w:pPr>
      <w:rPr>
        <w:rFonts w:ascii="Courier New" w:hAnsi="Courier New" w:hint="default"/>
      </w:rPr>
    </w:lvl>
    <w:lvl w:ilvl="1" w:tplc="04090003" w:tentative="1">
      <w:start w:val="1"/>
      <w:numFmt w:val="bullet"/>
      <w:lvlText w:val="o"/>
      <w:lvlJc w:val="left"/>
      <w:pPr>
        <w:ind w:left="2215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935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655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375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095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815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535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255" w:hanging="360"/>
      </w:pPr>
      <w:rPr>
        <w:rFonts w:ascii="Wingdings" w:hAnsi="Wingdings" w:hint="default"/>
      </w:rPr>
    </w:lvl>
  </w:abstractNum>
  <w:abstractNum w:abstractNumId="54" w15:restartNumberingAfterBreak="0">
    <w:nsid w:val="31E6773A"/>
    <w:multiLevelType w:val="hybridMultilevel"/>
    <w:tmpl w:val="8C4CA08E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5" w15:restartNumberingAfterBreak="0">
    <w:nsid w:val="34B1327A"/>
    <w:multiLevelType w:val="hybridMultilevel"/>
    <w:tmpl w:val="8206AA04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6" w15:restartNumberingAfterBreak="0">
    <w:nsid w:val="35D02F56"/>
    <w:multiLevelType w:val="hybridMultilevel"/>
    <w:tmpl w:val="69AC642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7" w15:restartNumberingAfterBreak="0">
    <w:nsid w:val="3741728D"/>
    <w:multiLevelType w:val="hybridMultilevel"/>
    <w:tmpl w:val="498CF6F0"/>
    <w:lvl w:ilvl="0" w:tplc="7F64BD98">
      <w:start w:val="1"/>
      <w:numFmt w:val="decimal"/>
      <w:lvlText w:val="%1."/>
      <w:lvlJc w:val="left"/>
      <w:pPr>
        <w:ind w:left="930" w:hanging="570"/>
      </w:pPr>
      <w:rPr>
        <w:rFonts w:hint="default"/>
      </w:rPr>
    </w:lvl>
    <w:lvl w:ilvl="1" w:tplc="40090019" w:tentative="1">
      <w:start w:val="1"/>
      <w:numFmt w:val="lowerLetter"/>
      <w:lvlText w:val="%2."/>
      <w:lvlJc w:val="left"/>
      <w:pPr>
        <w:ind w:left="1440" w:hanging="360"/>
      </w:pPr>
    </w:lvl>
    <w:lvl w:ilvl="2" w:tplc="4009001B" w:tentative="1">
      <w:start w:val="1"/>
      <w:numFmt w:val="lowerRoman"/>
      <w:lvlText w:val="%3."/>
      <w:lvlJc w:val="right"/>
      <w:pPr>
        <w:ind w:left="2160" w:hanging="180"/>
      </w:pPr>
    </w:lvl>
    <w:lvl w:ilvl="3" w:tplc="4009000F" w:tentative="1">
      <w:start w:val="1"/>
      <w:numFmt w:val="decimal"/>
      <w:lvlText w:val="%4."/>
      <w:lvlJc w:val="left"/>
      <w:pPr>
        <w:ind w:left="2880" w:hanging="360"/>
      </w:pPr>
    </w:lvl>
    <w:lvl w:ilvl="4" w:tplc="40090019" w:tentative="1">
      <w:start w:val="1"/>
      <w:numFmt w:val="lowerLetter"/>
      <w:lvlText w:val="%5."/>
      <w:lvlJc w:val="left"/>
      <w:pPr>
        <w:ind w:left="3600" w:hanging="360"/>
      </w:pPr>
    </w:lvl>
    <w:lvl w:ilvl="5" w:tplc="4009001B" w:tentative="1">
      <w:start w:val="1"/>
      <w:numFmt w:val="lowerRoman"/>
      <w:lvlText w:val="%6."/>
      <w:lvlJc w:val="right"/>
      <w:pPr>
        <w:ind w:left="4320" w:hanging="180"/>
      </w:pPr>
    </w:lvl>
    <w:lvl w:ilvl="6" w:tplc="4009000F" w:tentative="1">
      <w:start w:val="1"/>
      <w:numFmt w:val="decimal"/>
      <w:lvlText w:val="%7."/>
      <w:lvlJc w:val="left"/>
      <w:pPr>
        <w:ind w:left="5040" w:hanging="360"/>
      </w:pPr>
    </w:lvl>
    <w:lvl w:ilvl="7" w:tplc="40090019" w:tentative="1">
      <w:start w:val="1"/>
      <w:numFmt w:val="lowerLetter"/>
      <w:lvlText w:val="%8."/>
      <w:lvlJc w:val="left"/>
      <w:pPr>
        <w:ind w:left="5760" w:hanging="360"/>
      </w:pPr>
    </w:lvl>
    <w:lvl w:ilvl="8" w:tplc="4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8" w15:restartNumberingAfterBreak="0">
    <w:nsid w:val="39A51BEE"/>
    <w:multiLevelType w:val="hybridMultilevel"/>
    <w:tmpl w:val="775EBD54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9" w15:restartNumberingAfterBreak="0">
    <w:nsid w:val="3A1C7A2A"/>
    <w:multiLevelType w:val="hybridMultilevel"/>
    <w:tmpl w:val="FE84BC8E"/>
    <w:lvl w:ilvl="0" w:tplc="338248A2">
      <w:start w:val="1"/>
      <w:numFmt w:val="decimal"/>
      <w:lvlText w:val="%1."/>
      <w:lvlJc w:val="left"/>
      <w:pPr>
        <w:ind w:left="927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647" w:hanging="360"/>
      </w:pPr>
    </w:lvl>
    <w:lvl w:ilvl="2" w:tplc="0409001B" w:tentative="1">
      <w:start w:val="1"/>
      <w:numFmt w:val="lowerRoman"/>
      <w:lvlText w:val="%3."/>
      <w:lvlJc w:val="right"/>
      <w:pPr>
        <w:ind w:left="2367" w:hanging="180"/>
      </w:pPr>
    </w:lvl>
    <w:lvl w:ilvl="3" w:tplc="0409000F" w:tentative="1">
      <w:start w:val="1"/>
      <w:numFmt w:val="decimal"/>
      <w:lvlText w:val="%4."/>
      <w:lvlJc w:val="left"/>
      <w:pPr>
        <w:ind w:left="3087" w:hanging="360"/>
      </w:pPr>
    </w:lvl>
    <w:lvl w:ilvl="4" w:tplc="04090019" w:tentative="1">
      <w:start w:val="1"/>
      <w:numFmt w:val="lowerLetter"/>
      <w:lvlText w:val="%5."/>
      <w:lvlJc w:val="left"/>
      <w:pPr>
        <w:ind w:left="3807" w:hanging="360"/>
      </w:pPr>
    </w:lvl>
    <w:lvl w:ilvl="5" w:tplc="0409001B" w:tentative="1">
      <w:start w:val="1"/>
      <w:numFmt w:val="lowerRoman"/>
      <w:lvlText w:val="%6."/>
      <w:lvlJc w:val="right"/>
      <w:pPr>
        <w:ind w:left="4527" w:hanging="180"/>
      </w:pPr>
    </w:lvl>
    <w:lvl w:ilvl="6" w:tplc="0409000F" w:tentative="1">
      <w:start w:val="1"/>
      <w:numFmt w:val="decimal"/>
      <w:lvlText w:val="%7."/>
      <w:lvlJc w:val="left"/>
      <w:pPr>
        <w:ind w:left="5247" w:hanging="360"/>
      </w:pPr>
    </w:lvl>
    <w:lvl w:ilvl="7" w:tplc="04090019" w:tentative="1">
      <w:start w:val="1"/>
      <w:numFmt w:val="lowerLetter"/>
      <w:lvlText w:val="%8."/>
      <w:lvlJc w:val="left"/>
      <w:pPr>
        <w:ind w:left="5967" w:hanging="360"/>
      </w:pPr>
    </w:lvl>
    <w:lvl w:ilvl="8" w:tplc="04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60" w15:restartNumberingAfterBreak="0">
    <w:nsid w:val="3B474FDB"/>
    <w:multiLevelType w:val="hybridMultilevel"/>
    <w:tmpl w:val="5C827374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BA887AF8">
      <w:start w:val="6"/>
      <w:numFmt w:val="bullet"/>
      <w:lvlText w:val="•"/>
      <w:lvlJc w:val="left"/>
      <w:pPr>
        <w:ind w:left="1650" w:hanging="570"/>
      </w:pPr>
      <w:rPr>
        <w:rFonts w:ascii="Times New Roman" w:eastAsia="Times New Roman" w:hAnsi="Times New Roman" w:cs="Times New Roman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1" w15:restartNumberingAfterBreak="0">
    <w:nsid w:val="3B502D47"/>
    <w:multiLevelType w:val="hybridMultilevel"/>
    <w:tmpl w:val="7862A44E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2" w15:restartNumberingAfterBreak="0">
    <w:nsid w:val="3BC9512B"/>
    <w:multiLevelType w:val="hybridMultilevel"/>
    <w:tmpl w:val="535EA21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3" w15:restartNumberingAfterBreak="0">
    <w:nsid w:val="3C30449C"/>
    <w:multiLevelType w:val="hybridMultilevel"/>
    <w:tmpl w:val="AAB4689C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4" w15:restartNumberingAfterBreak="0">
    <w:nsid w:val="3D122D65"/>
    <w:multiLevelType w:val="hybridMultilevel"/>
    <w:tmpl w:val="8F264A4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5" w15:restartNumberingAfterBreak="0">
    <w:nsid w:val="3DBB63F9"/>
    <w:multiLevelType w:val="hybridMultilevel"/>
    <w:tmpl w:val="1504982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6" w15:restartNumberingAfterBreak="0">
    <w:nsid w:val="3F93359D"/>
    <w:multiLevelType w:val="hybridMultilevel"/>
    <w:tmpl w:val="F746DEAE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7" w15:restartNumberingAfterBreak="0">
    <w:nsid w:val="40164857"/>
    <w:multiLevelType w:val="hybridMultilevel"/>
    <w:tmpl w:val="E1AADE18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8" w15:restartNumberingAfterBreak="0">
    <w:nsid w:val="40431949"/>
    <w:multiLevelType w:val="hybridMultilevel"/>
    <w:tmpl w:val="7748653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9" w15:restartNumberingAfterBreak="0">
    <w:nsid w:val="41A753DC"/>
    <w:multiLevelType w:val="hybridMultilevel"/>
    <w:tmpl w:val="E2CC3B02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0" w15:restartNumberingAfterBreak="0">
    <w:nsid w:val="42213C93"/>
    <w:multiLevelType w:val="hybridMultilevel"/>
    <w:tmpl w:val="17C8BB6E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1" w15:restartNumberingAfterBreak="0">
    <w:nsid w:val="42700A45"/>
    <w:multiLevelType w:val="hybridMultilevel"/>
    <w:tmpl w:val="3FD8CCB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2" w15:restartNumberingAfterBreak="0">
    <w:nsid w:val="45517D91"/>
    <w:multiLevelType w:val="hybridMultilevel"/>
    <w:tmpl w:val="D48445FE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3" w15:restartNumberingAfterBreak="0">
    <w:nsid w:val="47F71462"/>
    <w:multiLevelType w:val="hybridMultilevel"/>
    <w:tmpl w:val="3AC020B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4" w15:restartNumberingAfterBreak="0">
    <w:nsid w:val="491C75F7"/>
    <w:multiLevelType w:val="hybridMultilevel"/>
    <w:tmpl w:val="8F5A15DC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5" w15:restartNumberingAfterBreak="0">
    <w:nsid w:val="4ADE62B2"/>
    <w:multiLevelType w:val="hybridMultilevel"/>
    <w:tmpl w:val="1DF0ED78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6" w15:restartNumberingAfterBreak="0">
    <w:nsid w:val="4AFB4EAC"/>
    <w:multiLevelType w:val="hybridMultilevel"/>
    <w:tmpl w:val="A5C28F9C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7" w15:restartNumberingAfterBreak="0">
    <w:nsid w:val="4BAD003B"/>
    <w:multiLevelType w:val="hybridMultilevel"/>
    <w:tmpl w:val="29E4895E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8" w15:restartNumberingAfterBreak="0">
    <w:nsid w:val="4C274C04"/>
    <w:multiLevelType w:val="hybridMultilevel"/>
    <w:tmpl w:val="C3AE613A"/>
    <w:lvl w:ilvl="0" w:tplc="08090001">
      <w:start w:val="1"/>
      <w:numFmt w:val="bullet"/>
      <w:lvlText w:val=""/>
      <w:lvlJc w:val="left"/>
      <w:pPr>
        <w:ind w:left="1287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79" w15:restartNumberingAfterBreak="0">
    <w:nsid w:val="4D6A2E2F"/>
    <w:multiLevelType w:val="hybridMultilevel"/>
    <w:tmpl w:val="09A66D5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0" w15:restartNumberingAfterBreak="0">
    <w:nsid w:val="4E537C0C"/>
    <w:multiLevelType w:val="hybridMultilevel"/>
    <w:tmpl w:val="650032A2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1" w15:restartNumberingAfterBreak="0">
    <w:nsid w:val="4E880963"/>
    <w:multiLevelType w:val="hybridMultilevel"/>
    <w:tmpl w:val="785E1EE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2" w15:restartNumberingAfterBreak="0">
    <w:nsid w:val="4EC80B59"/>
    <w:multiLevelType w:val="hybridMultilevel"/>
    <w:tmpl w:val="FE4C4394"/>
    <w:lvl w:ilvl="0" w:tplc="FC607A98">
      <w:start w:val="1"/>
      <w:numFmt w:val="decimal"/>
      <w:lvlText w:val="%1."/>
      <w:lvlJc w:val="left"/>
      <w:pPr>
        <w:ind w:left="238" w:hanging="567"/>
      </w:pPr>
      <w:rPr>
        <w:rFonts w:ascii="Times New Roman" w:eastAsia="Times New Roman" w:hAnsi="Times New Roman" w:cs="Times New Roman" w:hint="default"/>
        <w:b/>
        <w:bCs/>
        <w:i w:val="0"/>
        <w:iCs w:val="0"/>
        <w:spacing w:val="0"/>
        <w:w w:val="100"/>
        <w:sz w:val="22"/>
        <w:szCs w:val="22"/>
        <w:lang w:val="mt" w:eastAsia="en-US" w:bidi="ar-SA"/>
      </w:rPr>
    </w:lvl>
    <w:lvl w:ilvl="1" w:tplc="8640E09C">
      <w:numFmt w:val="bullet"/>
      <w:lvlText w:val=""/>
      <w:lvlJc w:val="left"/>
      <w:pPr>
        <w:ind w:left="804" w:hanging="567"/>
      </w:pPr>
      <w:rPr>
        <w:rFonts w:ascii="Symbol" w:eastAsia="Symbol" w:hAnsi="Symbol" w:cs="Symbol" w:hint="default"/>
        <w:b w:val="0"/>
        <w:bCs w:val="0"/>
        <w:i w:val="0"/>
        <w:iCs w:val="0"/>
        <w:spacing w:val="0"/>
        <w:w w:val="100"/>
        <w:sz w:val="22"/>
        <w:szCs w:val="22"/>
        <w:lang w:val="mt" w:eastAsia="en-US" w:bidi="ar-SA"/>
      </w:rPr>
    </w:lvl>
    <w:lvl w:ilvl="2" w:tplc="859A066A">
      <w:numFmt w:val="bullet"/>
      <w:lvlText w:val="o"/>
      <w:lvlJc w:val="left"/>
      <w:pPr>
        <w:ind w:left="1940" w:hanging="569"/>
      </w:pPr>
      <w:rPr>
        <w:rFonts w:ascii="Courier New" w:eastAsia="Courier New" w:hAnsi="Courier New" w:cs="Courier New" w:hint="default"/>
        <w:b w:val="0"/>
        <w:bCs w:val="0"/>
        <w:i w:val="0"/>
        <w:iCs w:val="0"/>
        <w:spacing w:val="0"/>
        <w:w w:val="100"/>
        <w:sz w:val="22"/>
        <w:szCs w:val="22"/>
        <w:lang w:val="mt" w:eastAsia="en-US" w:bidi="ar-SA"/>
      </w:rPr>
    </w:lvl>
    <w:lvl w:ilvl="3" w:tplc="5DBC7744">
      <w:numFmt w:val="bullet"/>
      <w:lvlText w:val="•"/>
      <w:lvlJc w:val="left"/>
      <w:pPr>
        <w:ind w:left="1940" w:hanging="569"/>
      </w:pPr>
      <w:rPr>
        <w:rFonts w:hint="default"/>
        <w:lang w:val="mt" w:eastAsia="en-US" w:bidi="ar-SA"/>
      </w:rPr>
    </w:lvl>
    <w:lvl w:ilvl="4" w:tplc="E1DC410A">
      <w:numFmt w:val="bullet"/>
      <w:lvlText w:val="•"/>
      <w:lvlJc w:val="left"/>
      <w:pPr>
        <w:ind w:left="3032" w:hanging="569"/>
      </w:pPr>
      <w:rPr>
        <w:rFonts w:hint="default"/>
        <w:lang w:val="mt" w:eastAsia="en-US" w:bidi="ar-SA"/>
      </w:rPr>
    </w:lvl>
    <w:lvl w:ilvl="5" w:tplc="787E1D94">
      <w:numFmt w:val="bullet"/>
      <w:lvlText w:val="•"/>
      <w:lvlJc w:val="left"/>
      <w:pPr>
        <w:ind w:left="4124" w:hanging="569"/>
      </w:pPr>
      <w:rPr>
        <w:rFonts w:hint="default"/>
        <w:lang w:val="mt" w:eastAsia="en-US" w:bidi="ar-SA"/>
      </w:rPr>
    </w:lvl>
    <w:lvl w:ilvl="6" w:tplc="0C4CFDBA">
      <w:numFmt w:val="bullet"/>
      <w:lvlText w:val="•"/>
      <w:lvlJc w:val="left"/>
      <w:pPr>
        <w:ind w:left="5216" w:hanging="569"/>
      </w:pPr>
      <w:rPr>
        <w:rFonts w:hint="default"/>
        <w:lang w:val="mt" w:eastAsia="en-US" w:bidi="ar-SA"/>
      </w:rPr>
    </w:lvl>
    <w:lvl w:ilvl="7" w:tplc="7200C82A">
      <w:numFmt w:val="bullet"/>
      <w:lvlText w:val="•"/>
      <w:lvlJc w:val="left"/>
      <w:pPr>
        <w:ind w:left="6308" w:hanging="569"/>
      </w:pPr>
      <w:rPr>
        <w:rFonts w:hint="default"/>
        <w:lang w:val="mt" w:eastAsia="en-US" w:bidi="ar-SA"/>
      </w:rPr>
    </w:lvl>
    <w:lvl w:ilvl="8" w:tplc="7B5E3D88">
      <w:numFmt w:val="bullet"/>
      <w:lvlText w:val="•"/>
      <w:lvlJc w:val="left"/>
      <w:pPr>
        <w:ind w:left="7401" w:hanging="569"/>
      </w:pPr>
      <w:rPr>
        <w:rFonts w:hint="default"/>
        <w:lang w:val="mt" w:eastAsia="en-US" w:bidi="ar-SA"/>
      </w:rPr>
    </w:lvl>
  </w:abstractNum>
  <w:abstractNum w:abstractNumId="83" w15:restartNumberingAfterBreak="0">
    <w:nsid w:val="4F57794B"/>
    <w:multiLevelType w:val="hybridMultilevel"/>
    <w:tmpl w:val="F0E8B0A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4" w15:restartNumberingAfterBreak="0">
    <w:nsid w:val="4F7D44CE"/>
    <w:multiLevelType w:val="hybridMultilevel"/>
    <w:tmpl w:val="8C1EF6FC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5" w15:restartNumberingAfterBreak="0">
    <w:nsid w:val="4F813BE2"/>
    <w:multiLevelType w:val="hybridMultilevel"/>
    <w:tmpl w:val="27B0DABC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6" w15:restartNumberingAfterBreak="0">
    <w:nsid w:val="4F9D0B22"/>
    <w:multiLevelType w:val="hybridMultilevel"/>
    <w:tmpl w:val="A3A8099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7" w15:restartNumberingAfterBreak="0">
    <w:nsid w:val="511F47F4"/>
    <w:multiLevelType w:val="hybridMultilevel"/>
    <w:tmpl w:val="9424B14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8" w15:restartNumberingAfterBreak="0">
    <w:nsid w:val="52472FB9"/>
    <w:multiLevelType w:val="hybridMultilevel"/>
    <w:tmpl w:val="13202158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9" w15:restartNumberingAfterBreak="0">
    <w:nsid w:val="525134A3"/>
    <w:multiLevelType w:val="hybridMultilevel"/>
    <w:tmpl w:val="D25EF83C"/>
    <w:lvl w:ilvl="0" w:tplc="7F64BD98">
      <w:start w:val="1"/>
      <w:numFmt w:val="decimal"/>
      <w:lvlText w:val="%1."/>
      <w:lvlJc w:val="left"/>
      <w:pPr>
        <w:ind w:left="930" w:hanging="570"/>
      </w:pPr>
      <w:rPr>
        <w:rFonts w:hint="default"/>
      </w:rPr>
    </w:lvl>
    <w:lvl w:ilvl="1" w:tplc="40090019" w:tentative="1">
      <w:start w:val="1"/>
      <w:numFmt w:val="lowerLetter"/>
      <w:lvlText w:val="%2."/>
      <w:lvlJc w:val="left"/>
      <w:pPr>
        <w:ind w:left="1440" w:hanging="360"/>
      </w:pPr>
    </w:lvl>
    <w:lvl w:ilvl="2" w:tplc="4009001B" w:tentative="1">
      <w:start w:val="1"/>
      <w:numFmt w:val="lowerRoman"/>
      <w:lvlText w:val="%3."/>
      <w:lvlJc w:val="right"/>
      <w:pPr>
        <w:ind w:left="2160" w:hanging="180"/>
      </w:pPr>
    </w:lvl>
    <w:lvl w:ilvl="3" w:tplc="4009000F" w:tentative="1">
      <w:start w:val="1"/>
      <w:numFmt w:val="decimal"/>
      <w:lvlText w:val="%4."/>
      <w:lvlJc w:val="left"/>
      <w:pPr>
        <w:ind w:left="2880" w:hanging="360"/>
      </w:pPr>
    </w:lvl>
    <w:lvl w:ilvl="4" w:tplc="40090019" w:tentative="1">
      <w:start w:val="1"/>
      <w:numFmt w:val="lowerLetter"/>
      <w:lvlText w:val="%5."/>
      <w:lvlJc w:val="left"/>
      <w:pPr>
        <w:ind w:left="3600" w:hanging="360"/>
      </w:pPr>
    </w:lvl>
    <w:lvl w:ilvl="5" w:tplc="4009001B" w:tentative="1">
      <w:start w:val="1"/>
      <w:numFmt w:val="lowerRoman"/>
      <w:lvlText w:val="%6."/>
      <w:lvlJc w:val="right"/>
      <w:pPr>
        <w:ind w:left="4320" w:hanging="180"/>
      </w:pPr>
    </w:lvl>
    <w:lvl w:ilvl="6" w:tplc="4009000F" w:tentative="1">
      <w:start w:val="1"/>
      <w:numFmt w:val="decimal"/>
      <w:lvlText w:val="%7."/>
      <w:lvlJc w:val="left"/>
      <w:pPr>
        <w:ind w:left="5040" w:hanging="360"/>
      </w:pPr>
    </w:lvl>
    <w:lvl w:ilvl="7" w:tplc="40090019" w:tentative="1">
      <w:start w:val="1"/>
      <w:numFmt w:val="lowerLetter"/>
      <w:lvlText w:val="%8."/>
      <w:lvlJc w:val="left"/>
      <w:pPr>
        <w:ind w:left="5760" w:hanging="360"/>
      </w:pPr>
    </w:lvl>
    <w:lvl w:ilvl="8" w:tplc="4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0" w15:restartNumberingAfterBreak="0">
    <w:nsid w:val="52B000B8"/>
    <w:multiLevelType w:val="hybridMultilevel"/>
    <w:tmpl w:val="7FC65A1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1" w15:restartNumberingAfterBreak="0">
    <w:nsid w:val="52D15B9B"/>
    <w:multiLevelType w:val="hybridMultilevel"/>
    <w:tmpl w:val="AA1686CC"/>
    <w:lvl w:ilvl="0" w:tplc="04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92" w15:restartNumberingAfterBreak="0">
    <w:nsid w:val="53E07712"/>
    <w:multiLevelType w:val="hybridMultilevel"/>
    <w:tmpl w:val="92C88E4C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3" w15:restartNumberingAfterBreak="0">
    <w:nsid w:val="54DD6125"/>
    <w:multiLevelType w:val="hybridMultilevel"/>
    <w:tmpl w:val="029C7CB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4" w15:restartNumberingAfterBreak="0">
    <w:nsid w:val="554D296B"/>
    <w:multiLevelType w:val="hybridMultilevel"/>
    <w:tmpl w:val="3108560C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5" w15:restartNumberingAfterBreak="0">
    <w:nsid w:val="55E32B85"/>
    <w:multiLevelType w:val="hybridMultilevel"/>
    <w:tmpl w:val="821E5062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6" w15:restartNumberingAfterBreak="0">
    <w:nsid w:val="56EF6009"/>
    <w:multiLevelType w:val="hybridMultilevel"/>
    <w:tmpl w:val="F5347C0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7" w15:restartNumberingAfterBreak="0">
    <w:nsid w:val="57400A91"/>
    <w:multiLevelType w:val="hybridMultilevel"/>
    <w:tmpl w:val="2272E4E2"/>
    <w:lvl w:ilvl="0" w:tplc="3E7C930C">
      <w:start w:val="1"/>
      <w:numFmt w:val="upperLetter"/>
      <w:lvlText w:val="%1."/>
      <w:lvlJc w:val="left"/>
      <w:pPr>
        <w:ind w:left="1701" w:hanging="708"/>
      </w:pPr>
      <w:rPr>
        <w:rFonts w:hint="default"/>
      </w:rPr>
    </w:lvl>
    <w:lvl w:ilvl="1" w:tplc="C396F60C">
      <w:start w:val="1"/>
      <w:numFmt w:val="decimal"/>
      <w:lvlText w:val="%2."/>
      <w:lvlJc w:val="left"/>
      <w:pPr>
        <w:ind w:left="2283" w:hanging="570"/>
      </w:pPr>
      <w:rPr>
        <w:rFonts w:hint="default"/>
      </w:rPr>
    </w:lvl>
    <w:lvl w:ilvl="2" w:tplc="EA3E0A26" w:tentative="1">
      <w:start w:val="1"/>
      <w:numFmt w:val="lowerRoman"/>
      <w:lvlText w:val="%3."/>
      <w:lvlJc w:val="right"/>
      <w:pPr>
        <w:ind w:left="2793" w:hanging="180"/>
      </w:pPr>
    </w:lvl>
    <w:lvl w:ilvl="3" w:tplc="A970B556" w:tentative="1">
      <w:start w:val="1"/>
      <w:numFmt w:val="decimal"/>
      <w:lvlText w:val="%4."/>
      <w:lvlJc w:val="left"/>
      <w:pPr>
        <w:ind w:left="3513" w:hanging="360"/>
      </w:pPr>
    </w:lvl>
    <w:lvl w:ilvl="4" w:tplc="336E7606" w:tentative="1">
      <w:start w:val="1"/>
      <w:numFmt w:val="lowerLetter"/>
      <w:lvlText w:val="%5."/>
      <w:lvlJc w:val="left"/>
      <w:pPr>
        <w:ind w:left="4233" w:hanging="360"/>
      </w:pPr>
    </w:lvl>
    <w:lvl w:ilvl="5" w:tplc="44748F94" w:tentative="1">
      <w:start w:val="1"/>
      <w:numFmt w:val="lowerRoman"/>
      <w:lvlText w:val="%6."/>
      <w:lvlJc w:val="right"/>
      <w:pPr>
        <w:ind w:left="4953" w:hanging="180"/>
      </w:pPr>
    </w:lvl>
    <w:lvl w:ilvl="6" w:tplc="C9D216FC" w:tentative="1">
      <w:start w:val="1"/>
      <w:numFmt w:val="decimal"/>
      <w:lvlText w:val="%7."/>
      <w:lvlJc w:val="left"/>
      <w:pPr>
        <w:ind w:left="5673" w:hanging="360"/>
      </w:pPr>
    </w:lvl>
    <w:lvl w:ilvl="7" w:tplc="371EDBDC" w:tentative="1">
      <w:start w:val="1"/>
      <w:numFmt w:val="lowerLetter"/>
      <w:lvlText w:val="%8."/>
      <w:lvlJc w:val="left"/>
      <w:pPr>
        <w:ind w:left="6393" w:hanging="360"/>
      </w:pPr>
    </w:lvl>
    <w:lvl w:ilvl="8" w:tplc="147EAB14" w:tentative="1">
      <w:start w:val="1"/>
      <w:numFmt w:val="lowerRoman"/>
      <w:lvlText w:val="%9."/>
      <w:lvlJc w:val="right"/>
      <w:pPr>
        <w:ind w:left="7113" w:hanging="180"/>
      </w:pPr>
    </w:lvl>
  </w:abstractNum>
  <w:abstractNum w:abstractNumId="98" w15:restartNumberingAfterBreak="0">
    <w:nsid w:val="58587174"/>
    <w:multiLevelType w:val="hybridMultilevel"/>
    <w:tmpl w:val="69569822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9" w15:restartNumberingAfterBreak="0">
    <w:nsid w:val="5A0E0499"/>
    <w:multiLevelType w:val="hybridMultilevel"/>
    <w:tmpl w:val="FE8871C8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0" w15:restartNumberingAfterBreak="0">
    <w:nsid w:val="5AB40644"/>
    <w:multiLevelType w:val="hybridMultilevel"/>
    <w:tmpl w:val="2B24796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1" w15:restartNumberingAfterBreak="0">
    <w:nsid w:val="60AB52E9"/>
    <w:multiLevelType w:val="hybridMultilevel"/>
    <w:tmpl w:val="0D1EA13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2" w15:restartNumberingAfterBreak="0">
    <w:nsid w:val="66517CA6"/>
    <w:multiLevelType w:val="hybridMultilevel"/>
    <w:tmpl w:val="8CF6365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3" w15:restartNumberingAfterBreak="0">
    <w:nsid w:val="66CD14B2"/>
    <w:multiLevelType w:val="hybridMultilevel"/>
    <w:tmpl w:val="55D0762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4" w15:restartNumberingAfterBreak="0">
    <w:nsid w:val="699F35BC"/>
    <w:multiLevelType w:val="hybridMultilevel"/>
    <w:tmpl w:val="58343E8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5" w15:restartNumberingAfterBreak="0">
    <w:nsid w:val="69B1044C"/>
    <w:multiLevelType w:val="hybridMultilevel"/>
    <w:tmpl w:val="0D6EAE52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6" w15:restartNumberingAfterBreak="0">
    <w:nsid w:val="6B072799"/>
    <w:multiLevelType w:val="hybridMultilevel"/>
    <w:tmpl w:val="BF744D4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7" w15:restartNumberingAfterBreak="0">
    <w:nsid w:val="6E1B614D"/>
    <w:multiLevelType w:val="hybridMultilevel"/>
    <w:tmpl w:val="2090AD0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8" w15:restartNumberingAfterBreak="0">
    <w:nsid w:val="6E935151"/>
    <w:multiLevelType w:val="hybridMultilevel"/>
    <w:tmpl w:val="931E6490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9" w15:restartNumberingAfterBreak="0">
    <w:nsid w:val="721E2DCB"/>
    <w:multiLevelType w:val="hybridMultilevel"/>
    <w:tmpl w:val="2482D70E"/>
    <w:lvl w:ilvl="0" w:tplc="F2EE2120">
      <w:start w:val="3"/>
      <w:numFmt w:val="lowerLetter"/>
      <w:lvlText w:val="%1"/>
      <w:lvlJc w:val="left"/>
      <w:pPr>
        <w:ind w:left="627" w:hanging="284"/>
      </w:pPr>
      <w:rPr>
        <w:rFonts w:ascii="Times New Roman" w:eastAsia="Times New Roman" w:hAnsi="Times New Roman" w:cs="Times New Roman" w:hint="default"/>
        <w:b w:val="0"/>
        <w:bCs w:val="0"/>
        <w:i w:val="0"/>
        <w:iCs w:val="0"/>
        <w:spacing w:val="0"/>
        <w:w w:val="99"/>
        <w:position w:val="8"/>
        <w:sz w:val="14"/>
        <w:szCs w:val="14"/>
        <w:lang w:val="mt" w:eastAsia="en-US" w:bidi="ar-SA"/>
      </w:rPr>
    </w:lvl>
    <w:lvl w:ilvl="1" w:tplc="2A70954E">
      <w:numFmt w:val="bullet"/>
      <w:lvlText w:val="•"/>
      <w:lvlJc w:val="left"/>
      <w:pPr>
        <w:ind w:left="1516" w:hanging="284"/>
      </w:pPr>
      <w:rPr>
        <w:rFonts w:hint="default"/>
        <w:lang w:val="mt" w:eastAsia="en-US" w:bidi="ar-SA"/>
      </w:rPr>
    </w:lvl>
    <w:lvl w:ilvl="2" w:tplc="42566762">
      <w:numFmt w:val="bullet"/>
      <w:lvlText w:val="•"/>
      <w:lvlJc w:val="left"/>
      <w:pPr>
        <w:ind w:left="2413" w:hanging="284"/>
      </w:pPr>
      <w:rPr>
        <w:rFonts w:hint="default"/>
        <w:lang w:val="mt" w:eastAsia="en-US" w:bidi="ar-SA"/>
      </w:rPr>
    </w:lvl>
    <w:lvl w:ilvl="3" w:tplc="AC444DEE">
      <w:numFmt w:val="bullet"/>
      <w:lvlText w:val="•"/>
      <w:lvlJc w:val="left"/>
      <w:pPr>
        <w:ind w:left="3309" w:hanging="284"/>
      </w:pPr>
      <w:rPr>
        <w:rFonts w:hint="default"/>
        <w:lang w:val="mt" w:eastAsia="en-US" w:bidi="ar-SA"/>
      </w:rPr>
    </w:lvl>
    <w:lvl w:ilvl="4" w:tplc="292E5420">
      <w:numFmt w:val="bullet"/>
      <w:lvlText w:val="•"/>
      <w:lvlJc w:val="left"/>
      <w:pPr>
        <w:ind w:left="4206" w:hanging="284"/>
      </w:pPr>
      <w:rPr>
        <w:rFonts w:hint="default"/>
        <w:lang w:val="mt" w:eastAsia="en-US" w:bidi="ar-SA"/>
      </w:rPr>
    </w:lvl>
    <w:lvl w:ilvl="5" w:tplc="A06A812E">
      <w:numFmt w:val="bullet"/>
      <w:lvlText w:val="•"/>
      <w:lvlJc w:val="left"/>
      <w:pPr>
        <w:ind w:left="5102" w:hanging="284"/>
      </w:pPr>
      <w:rPr>
        <w:rFonts w:hint="default"/>
        <w:lang w:val="mt" w:eastAsia="en-US" w:bidi="ar-SA"/>
      </w:rPr>
    </w:lvl>
    <w:lvl w:ilvl="6" w:tplc="4304620E">
      <w:numFmt w:val="bullet"/>
      <w:lvlText w:val="•"/>
      <w:lvlJc w:val="left"/>
      <w:pPr>
        <w:ind w:left="5999" w:hanging="284"/>
      </w:pPr>
      <w:rPr>
        <w:rFonts w:hint="default"/>
        <w:lang w:val="mt" w:eastAsia="en-US" w:bidi="ar-SA"/>
      </w:rPr>
    </w:lvl>
    <w:lvl w:ilvl="7" w:tplc="16B6B650">
      <w:numFmt w:val="bullet"/>
      <w:lvlText w:val="•"/>
      <w:lvlJc w:val="left"/>
      <w:pPr>
        <w:ind w:left="6895" w:hanging="284"/>
      </w:pPr>
      <w:rPr>
        <w:rFonts w:hint="default"/>
        <w:lang w:val="mt" w:eastAsia="en-US" w:bidi="ar-SA"/>
      </w:rPr>
    </w:lvl>
    <w:lvl w:ilvl="8" w:tplc="BB82EC3C">
      <w:numFmt w:val="bullet"/>
      <w:lvlText w:val="•"/>
      <w:lvlJc w:val="left"/>
      <w:pPr>
        <w:ind w:left="7792" w:hanging="284"/>
      </w:pPr>
      <w:rPr>
        <w:rFonts w:hint="default"/>
        <w:lang w:val="mt" w:eastAsia="en-US" w:bidi="ar-SA"/>
      </w:rPr>
    </w:lvl>
  </w:abstractNum>
  <w:abstractNum w:abstractNumId="110" w15:restartNumberingAfterBreak="0">
    <w:nsid w:val="73E5580A"/>
    <w:multiLevelType w:val="hybridMultilevel"/>
    <w:tmpl w:val="AFDC424E"/>
    <w:lvl w:ilvl="0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111" w15:restartNumberingAfterBreak="0">
    <w:nsid w:val="74901709"/>
    <w:multiLevelType w:val="hybridMultilevel"/>
    <w:tmpl w:val="C0588CA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2" w15:restartNumberingAfterBreak="0">
    <w:nsid w:val="75B57374"/>
    <w:multiLevelType w:val="hybridMultilevel"/>
    <w:tmpl w:val="E2DA7BB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3" w15:restartNumberingAfterBreak="0">
    <w:nsid w:val="765B606A"/>
    <w:multiLevelType w:val="hybridMultilevel"/>
    <w:tmpl w:val="35D2009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4" w15:restartNumberingAfterBreak="0">
    <w:nsid w:val="77733F29"/>
    <w:multiLevelType w:val="hybridMultilevel"/>
    <w:tmpl w:val="8A48540C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5" w15:restartNumberingAfterBreak="0">
    <w:nsid w:val="77CB65D7"/>
    <w:multiLevelType w:val="hybridMultilevel"/>
    <w:tmpl w:val="7706A328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6" w15:restartNumberingAfterBreak="0">
    <w:nsid w:val="786D316C"/>
    <w:multiLevelType w:val="hybridMultilevel"/>
    <w:tmpl w:val="738EA1A4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7" w15:restartNumberingAfterBreak="0">
    <w:nsid w:val="787620FF"/>
    <w:multiLevelType w:val="hybridMultilevel"/>
    <w:tmpl w:val="214A816C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8" w15:restartNumberingAfterBreak="0">
    <w:nsid w:val="7C0F0F0A"/>
    <w:multiLevelType w:val="hybridMultilevel"/>
    <w:tmpl w:val="78FE0676"/>
    <w:lvl w:ilvl="0" w:tplc="FE4C3694">
      <w:start w:val="1"/>
      <w:numFmt w:val="bullet"/>
      <w:lvlText w:val="-"/>
      <w:lvlJc w:val="left"/>
      <w:pPr>
        <w:ind w:left="720" w:hanging="360"/>
      </w:pPr>
      <w:rPr>
        <w:rFonts w:ascii="Courier New" w:hAnsi="Courier New" w:hint="default"/>
      </w:rPr>
    </w:lvl>
    <w:lvl w:ilvl="1" w:tplc="40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9" w15:restartNumberingAfterBreak="0">
    <w:nsid w:val="7C687AE3"/>
    <w:multiLevelType w:val="hybridMultilevel"/>
    <w:tmpl w:val="6F7674C4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0" w15:restartNumberingAfterBreak="0">
    <w:nsid w:val="7DD761F2"/>
    <w:multiLevelType w:val="hybridMultilevel"/>
    <w:tmpl w:val="791CC63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1" w15:restartNumberingAfterBreak="0">
    <w:nsid w:val="7E985EF9"/>
    <w:multiLevelType w:val="hybridMultilevel"/>
    <w:tmpl w:val="81CA802E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2" w15:restartNumberingAfterBreak="0">
    <w:nsid w:val="7F471009"/>
    <w:multiLevelType w:val="hybridMultilevel"/>
    <w:tmpl w:val="1F5A3E7A"/>
    <w:lvl w:ilvl="0" w:tplc="FFFFFFFF">
      <w:start w:val="1"/>
      <w:numFmt w:val="bullet"/>
      <w:lvlText w:val="-"/>
      <w:lvlJc w:val="left"/>
      <w:pPr>
        <w:ind w:left="720" w:hanging="360"/>
      </w:pPr>
      <w:rPr>
        <w:rFonts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3" w15:restartNumberingAfterBreak="0">
    <w:nsid w:val="7F676F07"/>
    <w:multiLevelType w:val="hybridMultilevel"/>
    <w:tmpl w:val="664036AA"/>
    <w:lvl w:ilvl="0" w:tplc="40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40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2" w:tplc="40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0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0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0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0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0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382750750">
    <w:abstractNumId w:val="97"/>
  </w:num>
  <w:num w:numId="2" w16cid:durableId="1499347748">
    <w:abstractNumId w:val="64"/>
  </w:num>
  <w:num w:numId="3" w16cid:durableId="191458036">
    <w:abstractNumId w:val="52"/>
  </w:num>
  <w:num w:numId="4" w16cid:durableId="291447793">
    <w:abstractNumId w:val="122"/>
  </w:num>
  <w:num w:numId="5" w16cid:durableId="273369689">
    <w:abstractNumId w:val="12"/>
  </w:num>
  <w:num w:numId="6" w16cid:durableId="1940093267">
    <w:abstractNumId w:val="14"/>
  </w:num>
  <w:num w:numId="7" w16cid:durableId="932976738">
    <w:abstractNumId w:val="22"/>
  </w:num>
  <w:num w:numId="8" w16cid:durableId="775028902">
    <w:abstractNumId w:val="18"/>
  </w:num>
  <w:num w:numId="9" w16cid:durableId="1288900196">
    <w:abstractNumId w:val="53"/>
  </w:num>
  <w:num w:numId="10" w16cid:durableId="1440955961">
    <w:abstractNumId w:val="9"/>
  </w:num>
  <w:num w:numId="11" w16cid:durableId="854732180">
    <w:abstractNumId w:val="7"/>
  </w:num>
  <w:num w:numId="12" w16cid:durableId="830678011">
    <w:abstractNumId w:val="6"/>
  </w:num>
  <w:num w:numId="13" w16cid:durableId="543366446">
    <w:abstractNumId w:val="5"/>
  </w:num>
  <w:num w:numId="14" w16cid:durableId="1992052059">
    <w:abstractNumId w:val="4"/>
  </w:num>
  <w:num w:numId="15" w16cid:durableId="102579811">
    <w:abstractNumId w:val="8"/>
  </w:num>
  <w:num w:numId="16" w16cid:durableId="1214006920">
    <w:abstractNumId w:val="3"/>
  </w:num>
  <w:num w:numId="17" w16cid:durableId="24523363">
    <w:abstractNumId w:val="2"/>
  </w:num>
  <w:num w:numId="18" w16cid:durableId="1736662879">
    <w:abstractNumId w:val="1"/>
  </w:num>
  <w:num w:numId="19" w16cid:durableId="1675496682">
    <w:abstractNumId w:val="0"/>
  </w:num>
  <w:num w:numId="20" w16cid:durableId="2123107134">
    <w:abstractNumId w:val="46"/>
  </w:num>
  <w:num w:numId="21" w16cid:durableId="1163854875">
    <w:abstractNumId w:val="33"/>
  </w:num>
  <w:num w:numId="22" w16cid:durableId="1303390526">
    <w:abstractNumId w:val="24"/>
  </w:num>
  <w:num w:numId="23" w16cid:durableId="1371996962">
    <w:abstractNumId w:val="60"/>
  </w:num>
  <w:num w:numId="24" w16cid:durableId="730882978">
    <w:abstractNumId w:val="66"/>
  </w:num>
  <w:num w:numId="25" w16cid:durableId="106698722">
    <w:abstractNumId w:val="117"/>
  </w:num>
  <w:num w:numId="26" w16cid:durableId="892666776">
    <w:abstractNumId w:val="84"/>
  </w:num>
  <w:num w:numId="27" w16cid:durableId="466944920">
    <w:abstractNumId w:val="108"/>
  </w:num>
  <w:num w:numId="28" w16cid:durableId="812795201">
    <w:abstractNumId w:val="119"/>
  </w:num>
  <w:num w:numId="29" w16cid:durableId="381758402">
    <w:abstractNumId w:val="56"/>
  </w:num>
  <w:num w:numId="30" w16cid:durableId="346179486">
    <w:abstractNumId w:val="115"/>
  </w:num>
  <w:num w:numId="31" w16cid:durableId="580065805">
    <w:abstractNumId w:val="42"/>
  </w:num>
  <w:num w:numId="32" w16cid:durableId="331035070">
    <w:abstractNumId w:val="71"/>
  </w:num>
  <w:num w:numId="33" w16cid:durableId="562837032">
    <w:abstractNumId w:val="95"/>
  </w:num>
  <w:num w:numId="34" w16cid:durableId="1606691079">
    <w:abstractNumId w:val="102"/>
  </w:num>
  <w:num w:numId="35" w16cid:durableId="1006127176">
    <w:abstractNumId w:val="28"/>
  </w:num>
  <w:num w:numId="36" w16cid:durableId="911278393">
    <w:abstractNumId w:val="35"/>
  </w:num>
  <w:num w:numId="37" w16cid:durableId="549851973">
    <w:abstractNumId w:val="79"/>
  </w:num>
  <w:num w:numId="38" w16cid:durableId="1317759963">
    <w:abstractNumId w:val="58"/>
  </w:num>
  <w:num w:numId="39" w16cid:durableId="1737700578">
    <w:abstractNumId w:val="57"/>
  </w:num>
  <w:num w:numId="40" w16cid:durableId="1023553663">
    <w:abstractNumId w:val="61"/>
  </w:num>
  <w:num w:numId="41" w16cid:durableId="1174611606">
    <w:abstractNumId w:val="50"/>
  </w:num>
  <w:num w:numId="42" w16cid:durableId="1995715467">
    <w:abstractNumId w:val="103"/>
  </w:num>
  <w:num w:numId="43" w16cid:durableId="1655598632">
    <w:abstractNumId w:val="63"/>
  </w:num>
  <w:num w:numId="44" w16cid:durableId="1543783901">
    <w:abstractNumId w:val="15"/>
  </w:num>
  <w:num w:numId="45" w16cid:durableId="1071661524">
    <w:abstractNumId w:val="90"/>
  </w:num>
  <w:num w:numId="46" w16cid:durableId="1273900987">
    <w:abstractNumId w:val="40"/>
  </w:num>
  <w:num w:numId="47" w16cid:durableId="1925794255">
    <w:abstractNumId w:val="55"/>
  </w:num>
  <w:num w:numId="48" w16cid:durableId="210114770">
    <w:abstractNumId w:val="62"/>
  </w:num>
  <w:num w:numId="49" w16cid:durableId="2093775927">
    <w:abstractNumId w:val="25"/>
  </w:num>
  <w:num w:numId="50" w16cid:durableId="421343119">
    <w:abstractNumId w:val="77"/>
  </w:num>
  <w:num w:numId="51" w16cid:durableId="2066223651">
    <w:abstractNumId w:val="34"/>
  </w:num>
  <w:num w:numId="52" w16cid:durableId="1427725144">
    <w:abstractNumId w:val="41"/>
  </w:num>
  <w:num w:numId="53" w16cid:durableId="2108621170">
    <w:abstractNumId w:val="73"/>
  </w:num>
  <w:num w:numId="54" w16cid:durableId="607002358">
    <w:abstractNumId w:val="94"/>
  </w:num>
  <w:num w:numId="55" w16cid:durableId="1189031307">
    <w:abstractNumId w:val="70"/>
  </w:num>
  <w:num w:numId="56" w16cid:durableId="1142772775">
    <w:abstractNumId w:val="116"/>
  </w:num>
  <w:num w:numId="57" w16cid:durableId="1448357641">
    <w:abstractNumId w:val="39"/>
  </w:num>
  <w:num w:numId="58" w16cid:durableId="1315838189">
    <w:abstractNumId w:val="83"/>
  </w:num>
  <w:num w:numId="59" w16cid:durableId="1769810361">
    <w:abstractNumId w:val="123"/>
  </w:num>
  <w:num w:numId="60" w16cid:durableId="315382693">
    <w:abstractNumId w:val="121"/>
  </w:num>
  <w:num w:numId="61" w16cid:durableId="901644438">
    <w:abstractNumId w:val="93"/>
  </w:num>
  <w:num w:numId="62" w16cid:durableId="934217260">
    <w:abstractNumId w:val="76"/>
  </w:num>
  <w:num w:numId="63" w16cid:durableId="366486433">
    <w:abstractNumId w:val="29"/>
  </w:num>
  <w:num w:numId="64" w16cid:durableId="2088647179">
    <w:abstractNumId w:val="80"/>
  </w:num>
  <w:num w:numId="65" w16cid:durableId="1462191861">
    <w:abstractNumId w:val="69"/>
  </w:num>
  <w:num w:numId="66" w16cid:durableId="897008361">
    <w:abstractNumId w:val="92"/>
  </w:num>
  <w:num w:numId="67" w16cid:durableId="1086077364">
    <w:abstractNumId w:val="38"/>
  </w:num>
  <w:num w:numId="68" w16cid:durableId="956722034">
    <w:abstractNumId w:val="74"/>
  </w:num>
  <w:num w:numId="69" w16cid:durableId="1539779785">
    <w:abstractNumId w:val="27"/>
  </w:num>
  <w:num w:numId="70" w16cid:durableId="1366447815">
    <w:abstractNumId w:val="68"/>
  </w:num>
  <w:num w:numId="71" w16cid:durableId="1112088672">
    <w:abstractNumId w:val="47"/>
  </w:num>
  <w:num w:numId="72" w16cid:durableId="851188858">
    <w:abstractNumId w:val="49"/>
  </w:num>
  <w:num w:numId="73" w16cid:durableId="2127309589">
    <w:abstractNumId w:val="36"/>
  </w:num>
  <w:num w:numId="74" w16cid:durableId="931743975">
    <w:abstractNumId w:val="110"/>
  </w:num>
  <w:num w:numId="75" w16cid:durableId="513301073">
    <w:abstractNumId w:val="89"/>
  </w:num>
  <w:num w:numId="76" w16cid:durableId="1108887128">
    <w:abstractNumId w:val="45"/>
  </w:num>
  <w:num w:numId="77" w16cid:durableId="1675179550">
    <w:abstractNumId w:val="96"/>
  </w:num>
  <w:num w:numId="78" w16cid:durableId="1898276975">
    <w:abstractNumId w:val="101"/>
  </w:num>
  <w:num w:numId="79" w16cid:durableId="977344661">
    <w:abstractNumId w:val="114"/>
  </w:num>
  <w:num w:numId="80" w16cid:durableId="634529077">
    <w:abstractNumId w:val="120"/>
  </w:num>
  <w:num w:numId="81" w16cid:durableId="784232634">
    <w:abstractNumId w:val="37"/>
  </w:num>
  <w:num w:numId="82" w16cid:durableId="220600304">
    <w:abstractNumId w:val="81"/>
  </w:num>
  <w:num w:numId="83" w16cid:durableId="1087849087">
    <w:abstractNumId w:val="85"/>
  </w:num>
  <w:num w:numId="84" w16cid:durableId="1564178778">
    <w:abstractNumId w:val="105"/>
  </w:num>
  <w:num w:numId="85" w16cid:durableId="151140124">
    <w:abstractNumId w:val="75"/>
  </w:num>
  <w:num w:numId="86" w16cid:durableId="2021161221">
    <w:abstractNumId w:val="30"/>
  </w:num>
  <w:num w:numId="87" w16cid:durableId="1537740818">
    <w:abstractNumId w:val="43"/>
  </w:num>
  <w:num w:numId="88" w16cid:durableId="144206111">
    <w:abstractNumId w:val="72"/>
  </w:num>
  <w:num w:numId="89" w16cid:durableId="1195074318">
    <w:abstractNumId w:val="54"/>
  </w:num>
  <w:num w:numId="90" w16cid:durableId="879632132">
    <w:abstractNumId w:val="99"/>
  </w:num>
  <w:num w:numId="91" w16cid:durableId="1938173045">
    <w:abstractNumId w:val="106"/>
  </w:num>
  <w:num w:numId="92" w16cid:durableId="2078629879">
    <w:abstractNumId w:val="20"/>
  </w:num>
  <w:num w:numId="93" w16cid:durableId="498236507">
    <w:abstractNumId w:val="98"/>
  </w:num>
  <w:num w:numId="94" w16cid:durableId="36055416">
    <w:abstractNumId w:val="13"/>
  </w:num>
  <w:num w:numId="95" w16cid:durableId="1885746838">
    <w:abstractNumId w:val="51"/>
  </w:num>
  <w:num w:numId="96" w16cid:durableId="1707371766">
    <w:abstractNumId w:val="26"/>
  </w:num>
  <w:num w:numId="97" w16cid:durableId="1672489502">
    <w:abstractNumId w:val="17"/>
  </w:num>
  <w:num w:numId="98" w16cid:durableId="1696492099">
    <w:abstractNumId w:val="67"/>
  </w:num>
  <w:num w:numId="99" w16cid:durableId="419255880">
    <w:abstractNumId w:val="107"/>
  </w:num>
  <w:num w:numId="100" w16cid:durableId="26760780">
    <w:abstractNumId w:val="32"/>
  </w:num>
  <w:num w:numId="101" w16cid:durableId="996540575">
    <w:abstractNumId w:val="118"/>
  </w:num>
  <w:num w:numId="102" w16cid:durableId="1694185742">
    <w:abstractNumId w:val="11"/>
  </w:num>
  <w:num w:numId="103" w16cid:durableId="348681764">
    <w:abstractNumId w:val="91"/>
  </w:num>
  <w:num w:numId="104" w16cid:durableId="521088666">
    <w:abstractNumId w:val="23"/>
  </w:num>
  <w:num w:numId="105" w16cid:durableId="2146463489">
    <w:abstractNumId w:val="19"/>
  </w:num>
  <w:num w:numId="106" w16cid:durableId="720177737">
    <w:abstractNumId w:val="48"/>
  </w:num>
  <w:num w:numId="107" w16cid:durableId="69276485">
    <w:abstractNumId w:val="111"/>
  </w:num>
  <w:num w:numId="108" w16cid:durableId="1430351994">
    <w:abstractNumId w:val="87"/>
  </w:num>
  <w:num w:numId="109" w16cid:durableId="1156804080">
    <w:abstractNumId w:val="104"/>
  </w:num>
  <w:num w:numId="110" w16cid:durableId="1711419501">
    <w:abstractNumId w:val="88"/>
  </w:num>
  <w:num w:numId="111" w16cid:durableId="206071205">
    <w:abstractNumId w:val="100"/>
  </w:num>
  <w:num w:numId="112" w16cid:durableId="1965575622">
    <w:abstractNumId w:val="31"/>
  </w:num>
  <w:num w:numId="113" w16cid:durableId="627513599">
    <w:abstractNumId w:val="21"/>
  </w:num>
  <w:num w:numId="114" w16cid:durableId="2090730270">
    <w:abstractNumId w:val="16"/>
  </w:num>
  <w:num w:numId="115" w16cid:durableId="1776553769">
    <w:abstractNumId w:val="112"/>
  </w:num>
  <w:num w:numId="116" w16cid:durableId="954405028">
    <w:abstractNumId w:val="113"/>
  </w:num>
  <w:num w:numId="117" w16cid:durableId="1602185367">
    <w:abstractNumId w:val="86"/>
  </w:num>
  <w:num w:numId="118" w16cid:durableId="1784035829">
    <w:abstractNumId w:val="44"/>
  </w:num>
  <w:num w:numId="119" w16cid:durableId="1860385923">
    <w:abstractNumId w:val="82"/>
  </w:num>
  <w:num w:numId="120" w16cid:durableId="1511795402">
    <w:abstractNumId w:val="78"/>
  </w:num>
  <w:num w:numId="121" w16cid:durableId="982732046">
    <w:abstractNumId w:val="109"/>
  </w:num>
  <w:num w:numId="122" w16cid:durableId="1681620933">
    <w:abstractNumId w:val="65"/>
  </w:num>
  <w:num w:numId="123" w16cid:durableId="732969607">
    <w:abstractNumId w:val="59"/>
  </w:num>
  <w:num w:numId="124" w16cid:durableId="708261987">
    <w:abstractNumId w:val="10"/>
  </w:num>
  <w:numIdMacAtCleanup w:val="118"/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Author">
    <w15:presenceInfo w15:providerId="None" w15:userId="Author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removePersonalInformation/>
  <w:removeDateAndTime/>
  <w:hideGrammaticalErrors/>
  <w:proofState w:spelling="clean" w:grammar="clean"/>
  <w:defaultTabStop w:val="567"/>
  <w:hyphenationZone w:val="425"/>
  <w:drawingGridHorizontalSpacing w:val="11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lTrailSpace/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43B14"/>
    <w:rsid w:val="00000BEB"/>
    <w:rsid w:val="00002833"/>
    <w:rsid w:val="00002900"/>
    <w:rsid w:val="000030F3"/>
    <w:rsid w:val="00003724"/>
    <w:rsid w:val="00005170"/>
    <w:rsid w:val="000060B3"/>
    <w:rsid w:val="00006A3D"/>
    <w:rsid w:val="00010160"/>
    <w:rsid w:val="00010A0C"/>
    <w:rsid w:val="00010A23"/>
    <w:rsid w:val="00015108"/>
    <w:rsid w:val="0001674A"/>
    <w:rsid w:val="00017A5B"/>
    <w:rsid w:val="0002028E"/>
    <w:rsid w:val="0002132C"/>
    <w:rsid w:val="00022A88"/>
    <w:rsid w:val="00030495"/>
    <w:rsid w:val="000318EA"/>
    <w:rsid w:val="00035C8F"/>
    <w:rsid w:val="00036E59"/>
    <w:rsid w:val="00036ECD"/>
    <w:rsid w:val="00042FDE"/>
    <w:rsid w:val="00043B3E"/>
    <w:rsid w:val="0004540F"/>
    <w:rsid w:val="00045DCB"/>
    <w:rsid w:val="00050C10"/>
    <w:rsid w:val="00054554"/>
    <w:rsid w:val="00055F2D"/>
    <w:rsid w:val="0005794D"/>
    <w:rsid w:val="0006311E"/>
    <w:rsid w:val="00064343"/>
    <w:rsid w:val="0006553B"/>
    <w:rsid w:val="000703DE"/>
    <w:rsid w:val="00070688"/>
    <w:rsid w:val="0007185B"/>
    <w:rsid w:val="00071E60"/>
    <w:rsid w:val="00071FF5"/>
    <w:rsid w:val="000768C9"/>
    <w:rsid w:val="00077711"/>
    <w:rsid w:val="00077D8C"/>
    <w:rsid w:val="00082A47"/>
    <w:rsid w:val="00082A76"/>
    <w:rsid w:val="00082F1F"/>
    <w:rsid w:val="00084785"/>
    <w:rsid w:val="0008723F"/>
    <w:rsid w:val="000930A8"/>
    <w:rsid w:val="00093B40"/>
    <w:rsid w:val="00095D62"/>
    <w:rsid w:val="000960DF"/>
    <w:rsid w:val="000976FD"/>
    <w:rsid w:val="000A6E8C"/>
    <w:rsid w:val="000A7588"/>
    <w:rsid w:val="000B2817"/>
    <w:rsid w:val="000B3C9B"/>
    <w:rsid w:val="000B5487"/>
    <w:rsid w:val="000B5713"/>
    <w:rsid w:val="000C008E"/>
    <w:rsid w:val="000C3250"/>
    <w:rsid w:val="000C408C"/>
    <w:rsid w:val="000C4892"/>
    <w:rsid w:val="000C5EFC"/>
    <w:rsid w:val="000C6BC9"/>
    <w:rsid w:val="000C769E"/>
    <w:rsid w:val="000C7BFA"/>
    <w:rsid w:val="000D1025"/>
    <w:rsid w:val="000D3DA4"/>
    <w:rsid w:val="000D3F16"/>
    <w:rsid w:val="000D49F6"/>
    <w:rsid w:val="000D64EC"/>
    <w:rsid w:val="000D7A30"/>
    <w:rsid w:val="000E79ED"/>
    <w:rsid w:val="000F4C4A"/>
    <w:rsid w:val="000F79F5"/>
    <w:rsid w:val="000F7AF6"/>
    <w:rsid w:val="00100EB7"/>
    <w:rsid w:val="00101492"/>
    <w:rsid w:val="00101973"/>
    <w:rsid w:val="001073BC"/>
    <w:rsid w:val="00110D17"/>
    <w:rsid w:val="00115B81"/>
    <w:rsid w:val="00115E99"/>
    <w:rsid w:val="00117097"/>
    <w:rsid w:val="00117609"/>
    <w:rsid w:val="00120976"/>
    <w:rsid w:val="00120CD5"/>
    <w:rsid w:val="00120E9B"/>
    <w:rsid w:val="0012220C"/>
    <w:rsid w:val="00122FA2"/>
    <w:rsid w:val="00125B2C"/>
    <w:rsid w:val="0012790B"/>
    <w:rsid w:val="001328E6"/>
    <w:rsid w:val="001334F3"/>
    <w:rsid w:val="001426A4"/>
    <w:rsid w:val="001452D8"/>
    <w:rsid w:val="001454A0"/>
    <w:rsid w:val="00147FC8"/>
    <w:rsid w:val="00150660"/>
    <w:rsid w:val="00150EEC"/>
    <w:rsid w:val="001554FD"/>
    <w:rsid w:val="00156DB2"/>
    <w:rsid w:val="00157BD6"/>
    <w:rsid w:val="00157EF1"/>
    <w:rsid w:val="00160171"/>
    <w:rsid w:val="001660DD"/>
    <w:rsid w:val="00166323"/>
    <w:rsid w:val="001663F8"/>
    <w:rsid w:val="00170058"/>
    <w:rsid w:val="00171935"/>
    <w:rsid w:val="00171B3B"/>
    <w:rsid w:val="001743DB"/>
    <w:rsid w:val="00175837"/>
    <w:rsid w:val="00175C0B"/>
    <w:rsid w:val="00184A40"/>
    <w:rsid w:val="00192943"/>
    <w:rsid w:val="00192E0F"/>
    <w:rsid w:val="0019316F"/>
    <w:rsid w:val="00195782"/>
    <w:rsid w:val="0019587C"/>
    <w:rsid w:val="001969CC"/>
    <w:rsid w:val="001A09F7"/>
    <w:rsid w:val="001A3044"/>
    <w:rsid w:val="001A48A7"/>
    <w:rsid w:val="001A52C7"/>
    <w:rsid w:val="001A55EE"/>
    <w:rsid w:val="001A615C"/>
    <w:rsid w:val="001A7087"/>
    <w:rsid w:val="001A7A6F"/>
    <w:rsid w:val="001B2A4B"/>
    <w:rsid w:val="001B3C04"/>
    <w:rsid w:val="001B6977"/>
    <w:rsid w:val="001B705D"/>
    <w:rsid w:val="001C0340"/>
    <w:rsid w:val="001C44DC"/>
    <w:rsid w:val="001C50FD"/>
    <w:rsid w:val="001C556F"/>
    <w:rsid w:val="001C5748"/>
    <w:rsid w:val="001C6708"/>
    <w:rsid w:val="001C752E"/>
    <w:rsid w:val="001D4704"/>
    <w:rsid w:val="001D4D62"/>
    <w:rsid w:val="001D4F2B"/>
    <w:rsid w:val="001D69AE"/>
    <w:rsid w:val="001E01C7"/>
    <w:rsid w:val="001E29B7"/>
    <w:rsid w:val="001E42CE"/>
    <w:rsid w:val="001E5A8C"/>
    <w:rsid w:val="001E6642"/>
    <w:rsid w:val="001E6BEE"/>
    <w:rsid w:val="001F0621"/>
    <w:rsid w:val="001F11B8"/>
    <w:rsid w:val="001F23BC"/>
    <w:rsid w:val="001F581B"/>
    <w:rsid w:val="001F6A16"/>
    <w:rsid w:val="001F79FD"/>
    <w:rsid w:val="002006C6"/>
    <w:rsid w:val="00201CF1"/>
    <w:rsid w:val="0020370D"/>
    <w:rsid w:val="00207A79"/>
    <w:rsid w:val="002100A8"/>
    <w:rsid w:val="002208F7"/>
    <w:rsid w:val="00222E87"/>
    <w:rsid w:val="002259F5"/>
    <w:rsid w:val="00225E6A"/>
    <w:rsid w:val="002262A7"/>
    <w:rsid w:val="00226D47"/>
    <w:rsid w:val="00227316"/>
    <w:rsid w:val="00230A78"/>
    <w:rsid w:val="00232334"/>
    <w:rsid w:val="00234E70"/>
    <w:rsid w:val="00235F88"/>
    <w:rsid w:val="00237360"/>
    <w:rsid w:val="00237371"/>
    <w:rsid w:val="002434AE"/>
    <w:rsid w:val="00245F0A"/>
    <w:rsid w:val="0025138F"/>
    <w:rsid w:val="00251762"/>
    <w:rsid w:val="00252759"/>
    <w:rsid w:val="00252C95"/>
    <w:rsid w:val="00253FE5"/>
    <w:rsid w:val="0025523C"/>
    <w:rsid w:val="0025562F"/>
    <w:rsid w:val="0025586B"/>
    <w:rsid w:val="00256D64"/>
    <w:rsid w:val="002572DA"/>
    <w:rsid w:val="00260928"/>
    <w:rsid w:val="00261B31"/>
    <w:rsid w:val="002623FD"/>
    <w:rsid w:val="00265DC7"/>
    <w:rsid w:val="00270047"/>
    <w:rsid w:val="00271CC1"/>
    <w:rsid w:val="00271EFB"/>
    <w:rsid w:val="002726D3"/>
    <w:rsid w:val="00274922"/>
    <w:rsid w:val="002830B2"/>
    <w:rsid w:val="00284762"/>
    <w:rsid w:val="0029129B"/>
    <w:rsid w:val="002934AE"/>
    <w:rsid w:val="00295EE8"/>
    <w:rsid w:val="00297608"/>
    <w:rsid w:val="002A3C98"/>
    <w:rsid w:val="002A4993"/>
    <w:rsid w:val="002A6286"/>
    <w:rsid w:val="002B060E"/>
    <w:rsid w:val="002B348B"/>
    <w:rsid w:val="002B45BA"/>
    <w:rsid w:val="002C0110"/>
    <w:rsid w:val="002C15B2"/>
    <w:rsid w:val="002C46D1"/>
    <w:rsid w:val="002C586A"/>
    <w:rsid w:val="002D0E3B"/>
    <w:rsid w:val="002D13BE"/>
    <w:rsid w:val="002D3314"/>
    <w:rsid w:val="002D3ED7"/>
    <w:rsid w:val="002D582B"/>
    <w:rsid w:val="002E064E"/>
    <w:rsid w:val="002E0F01"/>
    <w:rsid w:val="002E145E"/>
    <w:rsid w:val="002E2F94"/>
    <w:rsid w:val="002E6462"/>
    <w:rsid w:val="002F0183"/>
    <w:rsid w:val="002F054A"/>
    <w:rsid w:val="002F1B57"/>
    <w:rsid w:val="002F3232"/>
    <w:rsid w:val="002F3295"/>
    <w:rsid w:val="002F3742"/>
    <w:rsid w:val="002F5A8D"/>
    <w:rsid w:val="0030265F"/>
    <w:rsid w:val="00302AFA"/>
    <w:rsid w:val="00302FE9"/>
    <w:rsid w:val="00305489"/>
    <w:rsid w:val="00305DC9"/>
    <w:rsid w:val="003100EC"/>
    <w:rsid w:val="003125BE"/>
    <w:rsid w:val="00316AE3"/>
    <w:rsid w:val="003206A4"/>
    <w:rsid w:val="003213C4"/>
    <w:rsid w:val="003278A4"/>
    <w:rsid w:val="00330AC1"/>
    <w:rsid w:val="00332AF3"/>
    <w:rsid w:val="00335173"/>
    <w:rsid w:val="003379C0"/>
    <w:rsid w:val="003430AC"/>
    <w:rsid w:val="00344D15"/>
    <w:rsid w:val="003454B4"/>
    <w:rsid w:val="003466A0"/>
    <w:rsid w:val="003507B3"/>
    <w:rsid w:val="00351186"/>
    <w:rsid w:val="003525D4"/>
    <w:rsid w:val="00353D16"/>
    <w:rsid w:val="00354994"/>
    <w:rsid w:val="00354B4D"/>
    <w:rsid w:val="003567A3"/>
    <w:rsid w:val="00356A66"/>
    <w:rsid w:val="0036035E"/>
    <w:rsid w:val="0036165D"/>
    <w:rsid w:val="00361EC4"/>
    <w:rsid w:val="0036283D"/>
    <w:rsid w:val="00363030"/>
    <w:rsid w:val="00364560"/>
    <w:rsid w:val="0037119D"/>
    <w:rsid w:val="00372E11"/>
    <w:rsid w:val="00372FF0"/>
    <w:rsid w:val="0037368E"/>
    <w:rsid w:val="00376FFC"/>
    <w:rsid w:val="00380718"/>
    <w:rsid w:val="00380745"/>
    <w:rsid w:val="00380BF4"/>
    <w:rsid w:val="0038215C"/>
    <w:rsid w:val="00383475"/>
    <w:rsid w:val="003837CD"/>
    <w:rsid w:val="003909A0"/>
    <w:rsid w:val="003909EA"/>
    <w:rsid w:val="0039100A"/>
    <w:rsid w:val="00392CB7"/>
    <w:rsid w:val="00393275"/>
    <w:rsid w:val="00393AE0"/>
    <w:rsid w:val="00395C34"/>
    <w:rsid w:val="00396C66"/>
    <w:rsid w:val="00397699"/>
    <w:rsid w:val="003978AF"/>
    <w:rsid w:val="00397E6F"/>
    <w:rsid w:val="003A01C5"/>
    <w:rsid w:val="003A0247"/>
    <w:rsid w:val="003A143E"/>
    <w:rsid w:val="003A5494"/>
    <w:rsid w:val="003A58C1"/>
    <w:rsid w:val="003A5959"/>
    <w:rsid w:val="003A7518"/>
    <w:rsid w:val="003B0380"/>
    <w:rsid w:val="003B14C5"/>
    <w:rsid w:val="003B440C"/>
    <w:rsid w:val="003B69DD"/>
    <w:rsid w:val="003C0B5D"/>
    <w:rsid w:val="003C12FF"/>
    <w:rsid w:val="003C2AC0"/>
    <w:rsid w:val="003C5DA3"/>
    <w:rsid w:val="003D122F"/>
    <w:rsid w:val="003D2F22"/>
    <w:rsid w:val="003D32C6"/>
    <w:rsid w:val="003D398A"/>
    <w:rsid w:val="003D6F37"/>
    <w:rsid w:val="003E1CEB"/>
    <w:rsid w:val="003E221B"/>
    <w:rsid w:val="003E4326"/>
    <w:rsid w:val="003E6223"/>
    <w:rsid w:val="003E7BCA"/>
    <w:rsid w:val="003F11A4"/>
    <w:rsid w:val="003F346B"/>
    <w:rsid w:val="003F3A39"/>
    <w:rsid w:val="003F3CFA"/>
    <w:rsid w:val="003F46FB"/>
    <w:rsid w:val="003F71F3"/>
    <w:rsid w:val="00401645"/>
    <w:rsid w:val="00401CE4"/>
    <w:rsid w:val="00401DFF"/>
    <w:rsid w:val="00404169"/>
    <w:rsid w:val="00404AB9"/>
    <w:rsid w:val="00404F14"/>
    <w:rsid w:val="00406D06"/>
    <w:rsid w:val="00406DF7"/>
    <w:rsid w:val="0040779E"/>
    <w:rsid w:val="00407F12"/>
    <w:rsid w:val="00410378"/>
    <w:rsid w:val="004116BA"/>
    <w:rsid w:val="00411CE9"/>
    <w:rsid w:val="004140BF"/>
    <w:rsid w:val="00422D7F"/>
    <w:rsid w:val="004241B7"/>
    <w:rsid w:val="004244BC"/>
    <w:rsid w:val="00425632"/>
    <w:rsid w:val="00425F39"/>
    <w:rsid w:val="004262F5"/>
    <w:rsid w:val="004271EC"/>
    <w:rsid w:val="00427CC9"/>
    <w:rsid w:val="00431471"/>
    <w:rsid w:val="004329EF"/>
    <w:rsid w:val="00434014"/>
    <w:rsid w:val="004365CB"/>
    <w:rsid w:val="004373B4"/>
    <w:rsid w:val="0043744D"/>
    <w:rsid w:val="004400FD"/>
    <w:rsid w:val="004418B6"/>
    <w:rsid w:val="00443213"/>
    <w:rsid w:val="00443F7A"/>
    <w:rsid w:val="004504AD"/>
    <w:rsid w:val="00451B0F"/>
    <w:rsid w:val="00453493"/>
    <w:rsid w:val="00453B36"/>
    <w:rsid w:val="004548DA"/>
    <w:rsid w:val="00455CC4"/>
    <w:rsid w:val="004565E5"/>
    <w:rsid w:val="00456914"/>
    <w:rsid w:val="00457696"/>
    <w:rsid w:val="004579B5"/>
    <w:rsid w:val="00457D4F"/>
    <w:rsid w:val="00457ECC"/>
    <w:rsid w:val="00460097"/>
    <w:rsid w:val="0046145B"/>
    <w:rsid w:val="004615ED"/>
    <w:rsid w:val="00464B4B"/>
    <w:rsid w:val="004651EE"/>
    <w:rsid w:val="00465BDD"/>
    <w:rsid w:val="00465E7A"/>
    <w:rsid w:val="00466598"/>
    <w:rsid w:val="004678F8"/>
    <w:rsid w:val="00467FC8"/>
    <w:rsid w:val="004726DF"/>
    <w:rsid w:val="00472E1B"/>
    <w:rsid w:val="0047318A"/>
    <w:rsid w:val="00477EB2"/>
    <w:rsid w:val="00481010"/>
    <w:rsid w:val="004828A7"/>
    <w:rsid w:val="004854EC"/>
    <w:rsid w:val="00490749"/>
    <w:rsid w:val="00490D41"/>
    <w:rsid w:val="0049180D"/>
    <w:rsid w:val="00491ACB"/>
    <w:rsid w:val="00492E0F"/>
    <w:rsid w:val="00496AD0"/>
    <w:rsid w:val="004A0BC6"/>
    <w:rsid w:val="004A0ECD"/>
    <w:rsid w:val="004A126C"/>
    <w:rsid w:val="004A3D08"/>
    <w:rsid w:val="004A43A4"/>
    <w:rsid w:val="004A466E"/>
    <w:rsid w:val="004A4CE4"/>
    <w:rsid w:val="004A60DE"/>
    <w:rsid w:val="004B15AA"/>
    <w:rsid w:val="004B1652"/>
    <w:rsid w:val="004C2696"/>
    <w:rsid w:val="004C2F53"/>
    <w:rsid w:val="004C7D71"/>
    <w:rsid w:val="004D078E"/>
    <w:rsid w:val="004D2130"/>
    <w:rsid w:val="004D237E"/>
    <w:rsid w:val="004D26F6"/>
    <w:rsid w:val="004D6548"/>
    <w:rsid w:val="004D6AA3"/>
    <w:rsid w:val="004D6D38"/>
    <w:rsid w:val="004D6E26"/>
    <w:rsid w:val="004D77FD"/>
    <w:rsid w:val="004E04B3"/>
    <w:rsid w:val="004E2517"/>
    <w:rsid w:val="004E5C24"/>
    <w:rsid w:val="004E5DC2"/>
    <w:rsid w:val="004E6121"/>
    <w:rsid w:val="004E6F73"/>
    <w:rsid w:val="004E7337"/>
    <w:rsid w:val="004E774D"/>
    <w:rsid w:val="004F17FE"/>
    <w:rsid w:val="004F3189"/>
    <w:rsid w:val="004F3869"/>
    <w:rsid w:val="004F3899"/>
    <w:rsid w:val="004F4CE5"/>
    <w:rsid w:val="004F6A7C"/>
    <w:rsid w:val="0050038C"/>
    <w:rsid w:val="0050132A"/>
    <w:rsid w:val="00502081"/>
    <w:rsid w:val="00502658"/>
    <w:rsid w:val="005031F3"/>
    <w:rsid w:val="0050557D"/>
    <w:rsid w:val="00505E0D"/>
    <w:rsid w:val="00510E1F"/>
    <w:rsid w:val="00511B4C"/>
    <w:rsid w:val="00511D77"/>
    <w:rsid w:val="0051230E"/>
    <w:rsid w:val="00514910"/>
    <w:rsid w:val="005150C9"/>
    <w:rsid w:val="005155DC"/>
    <w:rsid w:val="00517206"/>
    <w:rsid w:val="005173A7"/>
    <w:rsid w:val="005176F7"/>
    <w:rsid w:val="00517F3D"/>
    <w:rsid w:val="005207A2"/>
    <w:rsid w:val="0052245B"/>
    <w:rsid w:val="00522638"/>
    <w:rsid w:val="00522956"/>
    <w:rsid w:val="0052361A"/>
    <w:rsid w:val="00524A61"/>
    <w:rsid w:val="00525B07"/>
    <w:rsid w:val="00526747"/>
    <w:rsid w:val="005277AC"/>
    <w:rsid w:val="005307DD"/>
    <w:rsid w:val="005317A2"/>
    <w:rsid w:val="00533859"/>
    <w:rsid w:val="0053745C"/>
    <w:rsid w:val="00541E71"/>
    <w:rsid w:val="0054355E"/>
    <w:rsid w:val="00544501"/>
    <w:rsid w:val="00544FF2"/>
    <w:rsid w:val="00545ADF"/>
    <w:rsid w:val="005465F2"/>
    <w:rsid w:val="005470E7"/>
    <w:rsid w:val="0055070C"/>
    <w:rsid w:val="005515E6"/>
    <w:rsid w:val="005542B3"/>
    <w:rsid w:val="005557EE"/>
    <w:rsid w:val="005570C3"/>
    <w:rsid w:val="005574EA"/>
    <w:rsid w:val="00571B66"/>
    <w:rsid w:val="005734DA"/>
    <w:rsid w:val="00574448"/>
    <w:rsid w:val="0057478E"/>
    <w:rsid w:val="005815CD"/>
    <w:rsid w:val="0058190B"/>
    <w:rsid w:val="0058365E"/>
    <w:rsid w:val="00584B66"/>
    <w:rsid w:val="0058748E"/>
    <w:rsid w:val="005910AB"/>
    <w:rsid w:val="00591178"/>
    <w:rsid w:val="0059328D"/>
    <w:rsid w:val="005A340F"/>
    <w:rsid w:val="005A4280"/>
    <w:rsid w:val="005A47F4"/>
    <w:rsid w:val="005A68B6"/>
    <w:rsid w:val="005A6E26"/>
    <w:rsid w:val="005B1C7D"/>
    <w:rsid w:val="005B20D2"/>
    <w:rsid w:val="005B4038"/>
    <w:rsid w:val="005B69A3"/>
    <w:rsid w:val="005C0056"/>
    <w:rsid w:val="005C06D0"/>
    <w:rsid w:val="005C0A24"/>
    <w:rsid w:val="005C35AD"/>
    <w:rsid w:val="005C4D9F"/>
    <w:rsid w:val="005C5F2B"/>
    <w:rsid w:val="005C671C"/>
    <w:rsid w:val="005C73B2"/>
    <w:rsid w:val="005C7C82"/>
    <w:rsid w:val="005C7FC6"/>
    <w:rsid w:val="005D2703"/>
    <w:rsid w:val="005D37A8"/>
    <w:rsid w:val="005D4CD2"/>
    <w:rsid w:val="005D4F1A"/>
    <w:rsid w:val="005D564A"/>
    <w:rsid w:val="005D7386"/>
    <w:rsid w:val="005E047F"/>
    <w:rsid w:val="005E0F83"/>
    <w:rsid w:val="005E1059"/>
    <w:rsid w:val="005E2472"/>
    <w:rsid w:val="005E2F60"/>
    <w:rsid w:val="005E3319"/>
    <w:rsid w:val="005E6459"/>
    <w:rsid w:val="005F0B47"/>
    <w:rsid w:val="005F0FFC"/>
    <w:rsid w:val="005F1D47"/>
    <w:rsid w:val="005F2B96"/>
    <w:rsid w:val="005F2C5E"/>
    <w:rsid w:val="005F5656"/>
    <w:rsid w:val="005F5C3E"/>
    <w:rsid w:val="005F6F55"/>
    <w:rsid w:val="005F734D"/>
    <w:rsid w:val="00600DAC"/>
    <w:rsid w:val="00602737"/>
    <w:rsid w:val="00612DDB"/>
    <w:rsid w:val="006136C4"/>
    <w:rsid w:val="00613A62"/>
    <w:rsid w:val="00614838"/>
    <w:rsid w:val="00614D01"/>
    <w:rsid w:val="006154C8"/>
    <w:rsid w:val="00620BEF"/>
    <w:rsid w:val="00622A16"/>
    <w:rsid w:val="0062354D"/>
    <w:rsid w:val="00626324"/>
    <w:rsid w:val="00630B96"/>
    <w:rsid w:val="00631038"/>
    <w:rsid w:val="00632A58"/>
    <w:rsid w:val="006363C7"/>
    <w:rsid w:val="00637A2C"/>
    <w:rsid w:val="0064075D"/>
    <w:rsid w:val="00644049"/>
    <w:rsid w:val="0064639D"/>
    <w:rsid w:val="00647408"/>
    <w:rsid w:val="00652483"/>
    <w:rsid w:val="00653709"/>
    <w:rsid w:val="00653822"/>
    <w:rsid w:val="006557B4"/>
    <w:rsid w:val="00655BC9"/>
    <w:rsid w:val="00655F06"/>
    <w:rsid w:val="00660875"/>
    <w:rsid w:val="00662649"/>
    <w:rsid w:val="00664788"/>
    <w:rsid w:val="00670757"/>
    <w:rsid w:val="00671288"/>
    <w:rsid w:val="0067286B"/>
    <w:rsid w:val="00675035"/>
    <w:rsid w:val="00675A7A"/>
    <w:rsid w:val="00675DE9"/>
    <w:rsid w:val="00681203"/>
    <w:rsid w:val="00681231"/>
    <w:rsid w:val="00682023"/>
    <w:rsid w:val="00683A07"/>
    <w:rsid w:val="00683BAF"/>
    <w:rsid w:val="00684847"/>
    <w:rsid w:val="006873CD"/>
    <w:rsid w:val="006876E5"/>
    <w:rsid w:val="006902F7"/>
    <w:rsid w:val="006903F4"/>
    <w:rsid w:val="00692EFE"/>
    <w:rsid w:val="00693055"/>
    <w:rsid w:val="00693F00"/>
    <w:rsid w:val="006967E0"/>
    <w:rsid w:val="006971A9"/>
    <w:rsid w:val="00697700"/>
    <w:rsid w:val="006A0DB0"/>
    <w:rsid w:val="006A3A25"/>
    <w:rsid w:val="006A40FC"/>
    <w:rsid w:val="006A4369"/>
    <w:rsid w:val="006B132A"/>
    <w:rsid w:val="006B1824"/>
    <w:rsid w:val="006B35E5"/>
    <w:rsid w:val="006B38CB"/>
    <w:rsid w:val="006B3EF2"/>
    <w:rsid w:val="006B4C46"/>
    <w:rsid w:val="006C0C21"/>
    <w:rsid w:val="006C559D"/>
    <w:rsid w:val="006C6D37"/>
    <w:rsid w:val="006D21DF"/>
    <w:rsid w:val="006D3888"/>
    <w:rsid w:val="006D3BE4"/>
    <w:rsid w:val="006D4AEC"/>
    <w:rsid w:val="006E0A68"/>
    <w:rsid w:val="006E141E"/>
    <w:rsid w:val="006E159D"/>
    <w:rsid w:val="006E4115"/>
    <w:rsid w:val="006E4A09"/>
    <w:rsid w:val="006E68E4"/>
    <w:rsid w:val="006E6B1C"/>
    <w:rsid w:val="006F2214"/>
    <w:rsid w:val="006F4E65"/>
    <w:rsid w:val="006F5116"/>
    <w:rsid w:val="007046D3"/>
    <w:rsid w:val="007049B9"/>
    <w:rsid w:val="00707580"/>
    <w:rsid w:val="00711329"/>
    <w:rsid w:val="00711F56"/>
    <w:rsid w:val="00714029"/>
    <w:rsid w:val="00715A8C"/>
    <w:rsid w:val="00720963"/>
    <w:rsid w:val="00722384"/>
    <w:rsid w:val="00722CD2"/>
    <w:rsid w:val="0072308A"/>
    <w:rsid w:val="0072399E"/>
    <w:rsid w:val="0072434B"/>
    <w:rsid w:val="0072610D"/>
    <w:rsid w:val="00726436"/>
    <w:rsid w:val="00726997"/>
    <w:rsid w:val="00731E4C"/>
    <w:rsid w:val="007370BD"/>
    <w:rsid w:val="007374EA"/>
    <w:rsid w:val="007427D3"/>
    <w:rsid w:val="00744E3C"/>
    <w:rsid w:val="0074654F"/>
    <w:rsid w:val="00747472"/>
    <w:rsid w:val="0074779E"/>
    <w:rsid w:val="0075564B"/>
    <w:rsid w:val="00756088"/>
    <w:rsid w:val="00756798"/>
    <w:rsid w:val="00756C61"/>
    <w:rsid w:val="00757855"/>
    <w:rsid w:val="007603DC"/>
    <w:rsid w:val="00760A36"/>
    <w:rsid w:val="00760B08"/>
    <w:rsid w:val="007639C9"/>
    <w:rsid w:val="00764E7E"/>
    <w:rsid w:val="00766368"/>
    <w:rsid w:val="0077203C"/>
    <w:rsid w:val="00772DF8"/>
    <w:rsid w:val="007745C2"/>
    <w:rsid w:val="00774DDC"/>
    <w:rsid w:val="00775638"/>
    <w:rsid w:val="00775C12"/>
    <w:rsid w:val="00775D1F"/>
    <w:rsid w:val="00781626"/>
    <w:rsid w:val="007820C2"/>
    <w:rsid w:val="00783031"/>
    <w:rsid w:val="00783596"/>
    <w:rsid w:val="00787770"/>
    <w:rsid w:val="0079347C"/>
    <w:rsid w:val="0079670B"/>
    <w:rsid w:val="007967E4"/>
    <w:rsid w:val="007969AB"/>
    <w:rsid w:val="00796E3E"/>
    <w:rsid w:val="007A0D9F"/>
    <w:rsid w:val="007A3892"/>
    <w:rsid w:val="007B09ED"/>
    <w:rsid w:val="007B727A"/>
    <w:rsid w:val="007B7F68"/>
    <w:rsid w:val="007C0324"/>
    <w:rsid w:val="007C1931"/>
    <w:rsid w:val="007C278C"/>
    <w:rsid w:val="007C3D85"/>
    <w:rsid w:val="007C7348"/>
    <w:rsid w:val="007D36B8"/>
    <w:rsid w:val="007D5801"/>
    <w:rsid w:val="007D5A80"/>
    <w:rsid w:val="007D5FB0"/>
    <w:rsid w:val="007D6F97"/>
    <w:rsid w:val="007D799A"/>
    <w:rsid w:val="007D7B5F"/>
    <w:rsid w:val="007E0BF9"/>
    <w:rsid w:val="007E1E67"/>
    <w:rsid w:val="007E407E"/>
    <w:rsid w:val="007E4FC5"/>
    <w:rsid w:val="007E5FBD"/>
    <w:rsid w:val="007E7608"/>
    <w:rsid w:val="007E7DFF"/>
    <w:rsid w:val="007F053F"/>
    <w:rsid w:val="007F3059"/>
    <w:rsid w:val="007F387D"/>
    <w:rsid w:val="007F702C"/>
    <w:rsid w:val="007F7929"/>
    <w:rsid w:val="008001E4"/>
    <w:rsid w:val="00803692"/>
    <w:rsid w:val="00804990"/>
    <w:rsid w:val="00805156"/>
    <w:rsid w:val="00805BDF"/>
    <w:rsid w:val="00811938"/>
    <w:rsid w:val="008119B3"/>
    <w:rsid w:val="008138C5"/>
    <w:rsid w:val="00815FC8"/>
    <w:rsid w:val="008163F5"/>
    <w:rsid w:val="00821D5B"/>
    <w:rsid w:val="00824AE6"/>
    <w:rsid w:val="00824E19"/>
    <w:rsid w:val="00831383"/>
    <w:rsid w:val="00832778"/>
    <w:rsid w:val="00836F68"/>
    <w:rsid w:val="00837643"/>
    <w:rsid w:val="008400B0"/>
    <w:rsid w:val="00840784"/>
    <w:rsid w:val="00842CF4"/>
    <w:rsid w:val="00843B14"/>
    <w:rsid w:val="00844185"/>
    <w:rsid w:val="008475FC"/>
    <w:rsid w:val="0084774D"/>
    <w:rsid w:val="0085049E"/>
    <w:rsid w:val="0085072F"/>
    <w:rsid w:val="0085127A"/>
    <w:rsid w:val="00851A90"/>
    <w:rsid w:val="0085269E"/>
    <w:rsid w:val="00854925"/>
    <w:rsid w:val="008549A8"/>
    <w:rsid w:val="00856C26"/>
    <w:rsid w:val="00860BE1"/>
    <w:rsid w:val="00862F83"/>
    <w:rsid w:val="00864CAF"/>
    <w:rsid w:val="008663F4"/>
    <w:rsid w:val="008665C0"/>
    <w:rsid w:val="00866E8B"/>
    <w:rsid w:val="00872F0B"/>
    <w:rsid w:val="00875416"/>
    <w:rsid w:val="00875A82"/>
    <w:rsid w:val="00880CBD"/>
    <w:rsid w:val="00883DD7"/>
    <w:rsid w:val="0089167F"/>
    <w:rsid w:val="00897089"/>
    <w:rsid w:val="00897ADF"/>
    <w:rsid w:val="00897C34"/>
    <w:rsid w:val="008A27E9"/>
    <w:rsid w:val="008A33F9"/>
    <w:rsid w:val="008A7011"/>
    <w:rsid w:val="008A7AA9"/>
    <w:rsid w:val="008B09C1"/>
    <w:rsid w:val="008B2D2B"/>
    <w:rsid w:val="008B399B"/>
    <w:rsid w:val="008B6756"/>
    <w:rsid w:val="008B6FC8"/>
    <w:rsid w:val="008C07B7"/>
    <w:rsid w:val="008C2148"/>
    <w:rsid w:val="008C4817"/>
    <w:rsid w:val="008C5987"/>
    <w:rsid w:val="008C611D"/>
    <w:rsid w:val="008D0880"/>
    <w:rsid w:val="008D1473"/>
    <w:rsid w:val="008D3B74"/>
    <w:rsid w:val="008D79E6"/>
    <w:rsid w:val="008E0DE1"/>
    <w:rsid w:val="008E19F3"/>
    <w:rsid w:val="008E2044"/>
    <w:rsid w:val="008E5645"/>
    <w:rsid w:val="008F0126"/>
    <w:rsid w:val="008F0288"/>
    <w:rsid w:val="008F10D3"/>
    <w:rsid w:val="008F16C3"/>
    <w:rsid w:val="008F2408"/>
    <w:rsid w:val="008F312F"/>
    <w:rsid w:val="008F5227"/>
    <w:rsid w:val="008F5A68"/>
    <w:rsid w:val="008F761F"/>
    <w:rsid w:val="008F7B01"/>
    <w:rsid w:val="00901C2C"/>
    <w:rsid w:val="009055BB"/>
    <w:rsid w:val="00906558"/>
    <w:rsid w:val="00906F76"/>
    <w:rsid w:val="00913187"/>
    <w:rsid w:val="00913B33"/>
    <w:rsid w:val="009143CB"/>
    <w:rsid w:val="0091506D"/>
    <w:rsid w:val="00915C6C"/>
    <w:rsid w:val="0091672C"/>
    <w:rsid w:val="0092006E"/>
    <w:rsid w:val="00920226"/>
    <w:rsid w:val="00922887"/>
    <w:rsid w:val="00926230"/>
    <w:rsid w:val="00927882"/>
    <w:rsid w:val="00933371"/>
    <w:rsid w:val="00936C8F"/>
    <w:rsid w:val="009427DB"/>
    <w:rsid w:val="00947590"/>
    <w:rsid w:val="00950254"/>
    <w:rsid w:val="0095090E"/>
    <w:rsid w:val="00951C79"/>
    <w:rsid w:val="00953341"/>
    <w:rsid w:val="009535FF"/>
    <w:rsid w:val="009553E6"/>
    <w:rsid w:val="00960AAD"/>
    <w:rsid w:val="00963CCF"/>
    <w:rsid w:val="00964C81"/>
    <w:rsid w:val="00965EA1"/>
    <w:rsid w:val="009665F0"/>
    <w:rsid w:val="009706E0"/>
    <w:rsid w:val="0097077A"/>
    <w:rsid w:val="00971050"/>
    <w:rsid w:val="00972F68"/>
    <w:rsid w:val="00974364"/>
    <w:rsid w:val="00974970"/>
    <w:rsid w:val="00976AE6"/>
    <w:rsid w:val="00977140"/>
    <w:rsid w:val="00977993"/>
    <w:rsid w:val="00977B01"/>
    <w:rsid w:val="00980391"/>
    <w:rsid w:val="00982D1F"/>
    <w:rsid w:val="00985883"/>
    <w:rsid w:val="0098766B"/>
    <w:rsid w:val="00990582"/>
    <w:rsid w:val="00991681"/>
    <w:rsid w:val="009919A4"/>
    <w:rsid w:val="0099423B"/>
    <w:rsid w:val="00995409"/>
    <w:rsid w:val="009955DB"/>
    <w:rsid w:val="009957FB"/>
    <w:rsid w:val="00995933"/>
    <w:rsid w:val="009A027C"/>
    <w:rsid w:val="009A113A"/>
    <w:rsid w:val="009A3ABF"/>
    <w:rsid w:val="009A51AD"/>
    <w:rsid w:val="009A66FF"/>
    <w:rsid w:val="009A694F"/>
    <w:rsid w:val="009B0228"/>
    <w:rsid w:val="009B0CAD"/>
    <w:rsid w:val="009B1365"/>
    <w:rsid w:val="009B3BB7"/>
    <w:rsid w:val="009B4649"/>
    <w:rsid w:val="009B79CA"/>
    <w:rsid w:val="009B7D42"/>
    <w:rsid w:val="009C1CE9"/>
    <w:rsid w:val="009C79B0"/>
    <w:rsid w:val="009D150E"/>
    <w:rsid w:val="009D161E"/>
    <w:rsid w:val="009D2293"/>
    <w:rsid w:val="009D6085"/>
    <w:rsid w:val="009D6C2F"/>
    <w:rsid w:val="009D6F77"/>
    <w:rsid w:val="009D747C"/>
    <w:rsid w:val="009E0570"/>
    <w:rsid w:val="009E06A8"/>
    <w:rsid w:val="009E15BC"/>
    <w:rsid w:val="009E3512"/>
    <w:rsid w:val="009E3A26"/>
    <w:rsid w:val="009E3FBB"/>
    <w:rsid w:val="009E4B79"/>
    <w:rsid w:val="009E67F7"/>
    <w:rsid w:val="009F5C7E"/>
    <w:rsid w:val="009F5CCF"/>
    <w:rsid w:val="00A03FED"/>
    <w:rsid w:val="00A04B21"/>
    <w:rsid w:val="00A12B2E"/>
    <w:rsid w:val="00A16B8C"/>
    <w:rsid w:val="00A226C7"/>
    <w:rsid w:val="00A24894"/>
    <w:rsid w:val="00A262F4"/>
    <w:rsid w:val="00A268F0"/>
    <w:rsid w:val="00A322CF"/>
    <w:rsid w:val="00A32CA6"/>
    <w:rsid w:val="00A33F02"/>
    <w:rsid w:val="00A36A9E"/>
    <w:rsid w:val="00A405A0"/>
    <w:rsid w:val="00A4190F"/>
    <w:rsid w:val="00A434BF"/>
    <w:rsid w:val="00A447DA"/>
    <w:rsid w:val="00A45998"/>
    <w:rsid w:val="00A5090F"/>
    <w:rsid w:val="00A50D07"/>
    <w:rsid w:val="00A514DF"/>
    <w:rsid w:val="00A51B19"/>
    <w:rsid w:val="00A522D2"/>
    <w:rsid w:val="00A53874"/>
    <w:rsid w:val="00A564E5"/>
    <w:rsid w:val="00A56AB5"/>
    <w:rsid w:val="00A5758E"/>
    <w:rsid w:val="00A576AA"/>
    <w:rsid w:val="00A61DEC"/>
    <w:rsid w:val="00A66704"/>
    <w:rsid w:val="00A71CD8"/>
    <w:rsid w:val="00A729D6"/>
    <w:rsid w:val="00A74D7D"/>
    <w:rsid w:val="00A80A22"/>
    <w:rsid w:val="00A83C74"/>
    <w:rsid w:val="00A846DC"/>
    <w:rsid w:val="00A8561B"/>
    <w:rsid w:val="00A85731"/>
    <w:rsid w:val="00A85B02"/>
    <w:rsid w:val="00A86492"/>
    <w:rsid w:val="00A868F5"/>
    <w:rsid w:val="00A86ED8"/>
    <w:rsid w:val="00A915EC"/>
    <w:rsid w:val="00A963D2"/>
    <w:rsid w:val="00A9775F"/>
    <w:rsid w:val="00AA0E4E"/>
    <w:rsid w:val="00AA1006"/>
    <w:rsid w:val="00AA37BA"/>
    <w:rsid w:val="00AA3958"/>
    <w:rsid w:val="00AA48FC"/>
    <w:rsid w:val="00AA67F5"/>
    <w:rsid w:val="00AA6E9F"/>
    <w:rsid w:val="00AA7C8E"/>
    <w:rsid w:val="00AB23B5"/>
    <w:rsid w:val="00AB3131"/>
    <w:rsid w:val="00AB3B23"/>
    <w:rsid w:val="00AB5A4C"/>
    <w:rsid w:val="00AB5E91"/>
    <w:rsid w:val="00AB6953"/>
    <w:rsid w:val="00AC0CB7"/>
    <w:rsid w:val="00AC2BD9"/>
    <w:rsid w:val="00AC3A8D"/>
    <w:rsid w:val="00AC3C8C"/>
    <w:rsid w:val="00AC5994"/>
    <w:rsid w:val="00AC603E"/>
    <w:rsid w:val="00AC6BB2"/>
    <w:rsid w:val="00AD0BDC"/>
    <w:rsid w:val="00AD395B"/>
    <w:rsid w:val="00AD4EBD"/>
    <w:rsid w:val="00AD4FC1"/>
    <w:rsid w:val="00AE2DB1"/>
    <w:rsid w:val="00AE4FE1"/>
    <w:rsid w:val="00AE643A"/>
    <w:rsid w:val="00AE79D4"/>
    <w:rsid w:val="00AE7B57"/>
    <w:rsid w:val="00AF4668"/>
    <w:rsid w:val="00AF49FE"/>
    <w:rsid w:val="00AF650F"/>
    <w:rsid w:val="00B06553"/>
    <w:rsid w:val="00B06A6C"/>
    <w:rsid w:val="00B1003A"/>
    <w:rsid w:val="00B1141D"/>
    <w:rsid w:val="00B12BF8"/>
    <w:rsid w:val="00B136E4"/>
    <w:rsid w:val="00B14E3A"/>
    <w:rsid w:val="00B211FD"/>
    <w:rsid w:val="00B21650"/>
    <w:rsid w:val="00B233C6"/>
    <w:rsid w:val="00B2408D"/>
    <w:rsid w:val="00B26502"/>
    <w:rsid w:val="00B31B54"/>
    <w:rsid w:val="00B338A5"/>
    <w:rsid w:val="00B367DC"/>
    <w:rsid w:val="00B40C61"/>
    <w:rsid w:val="00B50B72"/>
    <w:rsid w:val="00B5127F"/>
    <w:rsid w:val="00B51F47"/>
    <w:rsid w:val="00B56BBA"/>
    <w:rsid w:val="00B57B28"/>
    <w:rsid w:val="00B57E49"/>
    <w:rsid w:val="00B60176"/>
    <w:rsid w:val="00B6153D"/>
    <w:rsid w:val="00B62A8D"/>
    <w:rsid w:val="00B6372F"/>
    <w:rsid w:val="00B67CE6"/>
    <w:rsid w:val="00B7429C"/>
    <w:rsid w:val="00B76A85"/>
    <w:rsid w:val="00B76AEF"/>
    <w:rsid w:val="00B77FE1"/>
    <w:rsid w:val="00B8055D"/>
    <w:rsid w:val="00B82440"/>
    <w:rsid w:val="00B83014"/>
    <w:rsid w:val="00B84641"/>
    <w:rsid w:val="00B86B22"/>
    <w:rsid w:val="00B94926"/>
    <w:rsid w:val="00B96947"/>
    <w:rsid w:val="00B969F6"/>
    <w:rsid w:val="00BA2217"/>
    <w:rsid w:val="00BA2C76"/>
    <w:rsid w:val="00BA3BEE"/>
    <w:rsid w:val="00BA54C6"/>
    <w:rsid w:val="00BA6084"/>
    <w:rsid w:val="00BA7E50"/>
    <w:rsid w:val="00BB192A"/>
    <w:rsid w:val="00BB35CE"/>
    <w:rsid w:val="00BC04DA"/>
    <w:rsid w:val="00BC2004"/>
    <w:rsid w:val="00BC5E3C"/>
    <w:rsid w:val="00BD04E1"/>
    <w:rsid w:val="00BD0657"/>
    <w:rsid w:val="00BD1CDB"/>
    <w:rsid w:val="00BD315B"/>
    <w:rsid w:val="00BD3670"/>
    <w:rsid w:val="00BD40B0"/>
    <w:rsid w:val="00BD4444"/>
    <w:rsid w:val="00BD4DA2"/>
    <w:rsid w:val="00BD5623"/>
    <w:rsid w:val="00BD796D"/>
    <w:rsid w:val="00BD7F6A"/>
    <w:rsid w:val="00BE0733"/>
    <w:rsid w:val="00BE0E4B"/>
    <w:rsid w:val="00BE0EA2"/>
    <w:rsid w:val="00BE2658"/>
    <w:rsid w:val="00BE3026"/>
    <w:rsid w:val="00BE3B25"/>
    <w:rsid w:val="00BE3DC5"/>
    <w:rsid w:val="00BE6D9A"/>
    <w:rsid w:val="00BE7546"/>
    <w:rsid w:val="00BF2EB7"/>
    <w:rsid w:val="00BF5086"/>
    <w:rsid w:val="00BF6CFC"/>
    <w:rsid w:val="00BF7540"/>
    <w:rsid w:val="00C00E3F"/>
    <w:rsid w:val="00C0193B"/>
    <w:rsid w:val="00C01CDC"/>
    <w:rsid w:val="00C0431A"/>
    <w:rsid w:val="00C04864"/>
    <w:rsid w:val="00C113B2"/>
    <w:rsid w:val="00C11799"/>
    <w:rsid w:val="00C13078"/>
    <w:rsid w:val="00C1401C"/>
    <w:rsid w:val="00C14B97"/>
    <w:rsid w:val="00C14C3C"/>
    <w:rsid w:val="00C23C90"/>
    <w:rsid w:val="00C24A49"/>
    <w:rsid w:val="00C250C0"/>
    <w:rsid w:val="00C25523"/>
    <w:rsid w:val="00C26A3D"/>
    <w:rsid w:val="00C3755D"/>
    <w:rsid w:val="00C41C1C"/>
    <w:rsid w:val="00C423A7"/>
    <w:rsid w:val="00C44B41"/>
    <w:rsid w:val="00C474E0"/>
    <w:rsid w:val="00C50451"/>
    <w:rsid w:val="00C50E19"/>
    <w:rsid w:val="00C534F9"/>
    <w:rsid w:val="00C60BAE"/>
    <w:rsid w:val="00C6374A"/>
    <w:rsid w:val="00C67BF4"/>
    <w:rsid w:val="00C70BC9"/>
    <w:rsid w:val="00C70D84"/>
    <w:rsid w:val="00C70D99"/>
    <w:rsid w:val="00C70E33"/>
    <w:rsid w:val="00C7163E"/>
    <w:rsid w:val="00C73EF0"/>
    <w:rsid w:val="00C74AA6"/>
    <w:rsid w:val="00C75452"/>
    <w:rsid w:val="00C83013"/>
    <w:rsid w:val="00C83A46"/>
    <w:rsid w:val="00C83DDB"/>
    <w:rsid w:val="00C84D29"/>
    <w:rsid w:val="00C8518D"/>
    <w:rsid w:val="00C85457"/>
    <w:rsid w:val="00C87CEE"/>
    <w:rsid w:val="00C91019"/>
    <w:rsid w:val="00C9108A"/>
    <w:rsid w:val="00C9601F"/>
    <w:rsid w:val="00CA259C"/>
    <w:rsid w:val="00CA2B80"/>
    <w:rsid w:val="00CA31A2"/>
    <w:rsid w:val="00CA423A"/>
    <w:rsid w:val="00CA7FFA"/>
    <w:rsid w:val="00CB0515"/>
    <w:rsid w:val="00CB1EFD"/>
    <w:rsid w:val="00CB28C7"/>
    <w:rsid w:val="00CB2F85"/>
    <w:rsid w:val="00CB4FE2"/>
    <w:rsid w:val="00CB5F31"/>
    <w:rsid w:val="00CB7E5B"/>
    <w:rsid w:val="00CC434A"/>
    <w:rsid w:val="00CC7109"/>
    <w:rsid w:val="00CC798F"/>
    <w:rsid w:val="00CD078A"/>
    <w:rsid w:val="00CD08EB"/>
    <w:rsid w:val="00CD1759"/>
    <w:rsid w:val="00CD1863"/>
    <w:rsid w:val="00CD341E"/>
    <w:rsid w:val="00CD466A"/>
    <w:rsid w:val="00CD4A99"/>
    <w:rsid w:val="00CD4D26"/>
    <w:rsid w:val="00CD5328"/>
    <w:rsid w:val="00CD60E3"/>
    <w:rsid w:val="00CD73A7"/>
    <w:rsid w:val="00CE1EF2"/>
    <w:rsid w:val="00CE2AAD"/>
    <w:rsid w:val="00CE31B8"/>
    <w:rsid w:val="00CE6A88"/>
    <w:rsid w:val="00CF1531"/>
    <w:rsid w:val="00CF2534"/>
    <w:rsid w:val="00CF3517"/>
    <w:rsid w:val="00D02CAD"/>
    <w:rsid w:val="00D031F2"/>
    <w:rsid w:val="00D039C5"/>
    <w:rsid w:val="00D0411B"/>
    <w:rsid w:val="00D055EE"/>
    <w:rsid w:val="00D0656D"/>
    <w:rsid w:val="00D11958"/>
    <w:rsid w:val="00D11E5C"/>
    <w:rsid w:val="00D12A0B"/>
    <w:rsid w:val="00D133E7"/>
    <w:rsid w:val="00D171ED"/>
    <w:rsid w:val="00D17F88"/>
    <w:rsid w:val="00D20AB6"/>
    <w:rsid w:val="00D21308"/>
    <w:rsid w:val="00D25D8A"/>
    <w:rsid w:val="00D27D48"/>
    <w:rsid w:val="00D31514"/>
    <w:rsid w:val="00D31D18"/>
    <w:rsid w:val="00D31EF7"/>
    <w:rsid w:val="00D3291B"/>
    <w:rsid w:val="00D341D3"/>
    <w:rsid w:val="00D3517B"/>
    <w:rsid w:val="00D36CBF"/>
    <w:rsid w:val="00D43B31"/>
    <w:rsid w:val="00D47022"/>
    <w:rsid w:val="00D47311"/>
    <w:rsid w:val="00D50180"/>
    <w:rsid w:val="00D508F5"/>
    <w:rsid w:val="00D52EFC"/>
    <w:rsid w:val="00D54473"/>
    <w:rsid w:val="00D60C4A"/>
    <w:rsid w:val="00D61332"/>
    <w:rsid w:val="00D673F6"/>
    <w:rsid w:val="00D72694"/>
    <w:rsid w:val="00D7296D"/>
    <w:rsid w:val="00D72AD0"/>
    <w:rsid w:val="00D733AD"/>
    <w:rsid w:val="00D73CB7"/>
    <w:rsid w:val="00D805B0"/>
    <w:rsid w:val="00D80BEA"/>
    <w:rsid w:val="00D85F19"/>
    <w:rsid w:val="00D86306"/>
    <w:rsid w:val="00D90380"/>
    <w:rsid w:val="00D918D5"/>
    <w:rsid w:val="00D92D04"/>
    <w:rsid w:val="00DA1B88"/>
    <w:rsid w:val="00DA1C18"/>
    <w:rsid w:val="00DA2169"/>
    <w:rsid w:val="00DA24B9"/>
    <w:rsid w:val="00DA28EB"/>
    <w:rsid w:val="00DA30D4"/>
    <w:rsid w:val="00DA3743"/>
    <w:rsid w:val="00DA4EAA"/>
    <w:rsid w:val="00DA511B"/>
    <w:rsid w:val="00DA5C0D"/>
    <w:rsid w:val="00DA7159"/>
    <w:rsid w:val="00DA7EA0"/>
    <w:rsid w:val="00DB2ADF"/>
    <w:rsid w:val="00DB3884"/>
    <w:rsid w:val="00DB4522"/>
    <w:rsid w:val="00DB4816"/>
    <w:rsid w:val="00DC0DF3"/>
    <w:rsid w:val="00DC4D8B"/>
    <w:rsid w:val="00DC6809"/>
    <w:rsid w:val="00DC70CF"/>
    <w:rsid w:val="00DD2D6B"/>
    <w:rsid w:val="00DD38F5"/>
    <w:rsid w:val="00DD489F"/>
    <w:rsid w:val="00DD4FB9"/>
    <w:rsid w:val="00DD6F0C"/>
    <w:rsid w:val="00DD7566"/>
    <w:rsid w:val="00DD7D5C"/>
    <w:rsid w:val="00DE093E"/>
    <w:rsid w:val="00DE16B4"/>
    <w:rsid w:val="00DE4FF6"/>
    <w:rsid w:val="00DE6F77"/>
    <w:rsid w:val="00DE73FC"/>
    <w:rsid w:val="00DF480A"/>
    <w:rsid w:val="00DF5A96"/>
    <w:rsid w:val="00DF621D"/>
    <w:rsid w:val="00DF6303"/>
    <w:rsid w:val="00DF6398"/>
    <w:rsid w:val="00DF6F05"/>
    <w:rsid w:val="00DF6F34"/>
    <w:rsid w:val="00E001FD"/>
    <w:rsid w:val="00E05A36"/>
    <w:rsid w:val="00E05AA5"/>
    <w:rsid w:val="00E06363"/>
    <w:rsid w:val="00E07E15"/>
    <w:rsid w:val="00E101D0"/>
    <w:rsid w:val="00E12FBD"/>
    <w:rsid w:val="00E139DF"/>
    <w:rsid w:val="00E16AA9"/>
    <w:rsid w:val="00E176BD"/>
    <w:rsid w:val="00E245EE"/>
    <w:rsid w:val="00E2461E"/>
    <w:rsid w:val="00E2485F"/>
    <w:rsid w:val="00E263FC"/>
    <w:rsid w:val="00E2741B"/>
    <w:rsid w:val="00E31485"/>
    <w:rsid w:val="00E31C49"/>
    <w:rsid w:val="00E33F2A"/>
    <w:rsid w:val="00E343CC"/>
    <w:rsid w:val="00E35060"/>
    <w:rsid w:val="00E37031"/>
    <w:rsid w:val="00E41D36"/>
    <w:rsid w:val="00E43C5D"/>
    <w:rsid w:val="00E44BC2"/>
    <w:rsid w:val="00E45BEC"/>
    <w:rsid w:val="00E50015"/>
    <w:rsid w:val="00E51480"/>
    <w:rsid w:val="00E51532"/>
    <w:rsid w:val="00E5389A"/>
    <w:rsid w:val="00E540E5"/>
    <w:rsid w:val="00E54425"/>
    <w:rsid w:val="00E5473C"/>
    <w:rsid w:val="00E56ABD"/>
    <w:rsid w:val="00E605A5"/>
    <w:rsid w:val="00E60BA2"/>
    <w:rsid w:val="00E614AC"/>
    <w:rsid w:val="00E61E5F"/>
    <w:rsid w:val="00E64C91"/>
    <w:rsid w:val="00E65523"/>
    <w:rsid w:val="00E66208"/>
    <w:rsid w:val="00E66317"/>
    <w:rsid w:val="00E678E0"/>
    <w:rsid w:val="00E67B64"/>
    <w:rsid w:val="00E67EA7"/>
    <w:rsid w:val="00E77DB8"/>
    <w:rsid w:val="00E803FE"/>
    <w:rsid w:val="00E81CCA"/>
    <w:rsid w:val="00E828D3"/>
    <w:rsid w:val="00E82D1A"/>
    <w:rsid w:val="00E838C0"/>
    <w:rsid w:val="00E83B2A"/>
    <w:rsid w:val="00E858D8"/>
    <w:rsid w:val="00E92313"/>
    <w:rsid w:val="00E97B8C"/>
    <w:rsid w:val="00E97BF6"/>
    <w:rsid w:val="00E97D30"/>
    <w:rsid w:val="00EA009F"/>
    <w:rsid w:val="00EA29DE"/>
    <w:rsid w:val="00EA3A49"/>
    <w:rsid w:val="00EA3C9F"/>
    <w:rsid w:val="00EA6F52"/>
    <w:rsid w:val="00EA7768"/>
    <w:rsid w:val="00EA7E51"/>
    <w:rsid w:val="00EB0828"/>
    <w:rsid w:val="00EB18B2"/>
    <w:rsid w:val="00EB25A0"/>
    <w:rsid w:val="00EB27E5"/>
    <w:rsid w:val="00EB29FF"/>
    <w:rsid w:val="00EB2B85"/>
    <w:rsid w:val="00EB6C13"/>
    <w:rsid w:val="00EC1F27"/>
    <w:rsid w:val="00ED04DC"/>
    <w:rsid w:val="00ED28A0"/>
    <w:rsid w:val="00ED5ED0"/>
    <w:rsid w:val="00ED6E0F"/>
    <w:rsid w:val="00EF1EC7"/>
    <w:rsid w:val="00EF2208"/>
    <w:rsid w:val="00EF4543"/>
    <w:rsid w:val="00EF46F3"/>
    <w:rsid w:val="00EF5590"/>
    <w:rsid w:val="00EF7400"/>
    <w:rsid w:val="00EF7CFE"/>
    <w:rsid w:val="00F00C4F"/>
    <w:rsid w:val="00F01B0B"/>
    <w:rsid w:val="00F04F46"/>
    <w:rsid w:val="00F07F15"/>
    <w:rsid w:val="00F1046E"/>
    <w:rsid w:val="00F11D06"/>
    <w:rsid w:val="00F13672"/>
    <w:rsid w:val="00F168E8"/>
    <w:rsid w:val="00F16EE3"/>
    <w:rsid w:val="00F20B26"/>
    <w:rsid w:val="00F21DAD"/>
    <w:rsid w:val="00F231CA"/>
    <w:rsid w:val="00F23C5D"/>
    <w:rsid w:val="00F24E39"/>
    <w:rsid w:val="00F31123"/>
    <w:rsid w:val="00F3114D"/>
    <w:rsid w:val="00F33055"/>
    <w:rsid w:val="00F33098"/>
    <w:rsid w:val="00F3434E"/>
    <w:rsid w:val="00F37F73"/>
    <w:rsid w:val="00F41253"/>
    <w:rsid w:val="00F41CD4"/>
    <w:rsid w:val="00F4296F"/>
    <w:rsid w:val="00F42CE6"/>
    <w:rsid w:val="00F45657"/>
    <w:rsid w:val="00F45839"/>
    <w:rsid w:val="00F472B4"/>
    <w:rsid w:val="00F476AA"/>
    <w:rsid w:val="00F53EB5"/>
    <w:rsid w:val="00F61085"/>
    <w:rsid w:val="00F619B6"/>
    <w:rsid w:val="00F62352"/>
    <w:rsid w:val="00F63F41"/>
    <w:rsid w:val="00F664FB"/>
    <w:rsid w:val="00F66E1E"/>
    <w:rsid w:val="00F7035B"/>
    <w:rsid w:val="00F703A6"/>
    <w:rsid w:val="00F73F3E"/>
    <w:rsid w:val="00F761B0"/>
    <w:rsid w:val="00F80E19"/>
    <w:rsid w:val="00F83263"/>
    <w:rsid w:val="00F834A2"/>
    <w:rsid w:val="00F843D2"/>
    <w:rsid w:val="00F8490C"/>
    <w:rsid w:val="00F84CC6"/>
    <w:rsid w:val="00F84F37"/>
    <w:rsid w:val="00F8539E"/>
    <w:rsid w:val="00F87D7A"/>
    <w:rsid w:val="00F90006"/>
    <w:rsid w:val="00F904ED"/>
    <w:rsid w:val="00F9135F"/>
    <w:rsid w:val="00F91596"/>
    <w:rsid w:val="00F932A6"/>
    <w:rsid w:val="00F94F01"/>
    <w:rsid w:val="00F956ED"/>
    <w:rsid w:val="00FA2BC9"/>
    <w:rsid w:val="00FA3E63"/>
    <w:rsid w:val="00FA48D1"/>
    <w:rsid w:val="00FA632B"/>
    <w:rsid w:val="00FA65C4"/>
    <w:rsid w:val="00FA7DB8"/>
    <w:rsid w:val="00FB0EAD"/>
    <w:rsid w:val="00FB1871"/>
    <w:rsid w:val="00FB2612"/>
    <w:rsid w:val="00FB3DC9"/>
    <w:rsid w:val="00FB60D9"/>
    <w:rsid w:val="00FC1089"/>
    <w:rsid w:val="00FC397A"/>
    <w:rsid w:val="00FC6D92"/>
    <w:rsid w:val="00FD242A"/>
    <w:rsid w:val="00FD383D"/>
    <w:rsid w:val="00FD464B"/>
    <w:rsid w:val="00FD5B07"/>
    <w:rsid w:val="00FD5EE9"/>
    <w:rsid w:val="00FD650C"/>
    <w:rsid w:val="00FD69EE"/>
    <w:rsid w:val="00FE1711"/>
    <w:rsid w:val="00FE1C16"/>
    <w:rsid w:val="00FE268F"/>
    <w:rsid w:val="00FE2E8E"/>
    <w:rsid w:val="00FE3164"/>
    <w:rsid w:val="00FE3724"/>
    <w:rsid w:val="00FE3748"/>
    <w:rsid w:val="00FE4537"/>
    <w:rsid w:val="00FF168B"/>
    <w:rsid w:val="00FF169B"/>
    <w:rsid w:val="00FF4CF6"/>
    <w:rsid w:val="00FF510F"/>
    <w:rsid w:val="00FF672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IN" w:eastAsia="ko-KR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745F4E5A"/>
  <w14:defaultImageDpi w14:val="32767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SimSun" w:hAnsi="Calibri" w:cs="Arial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 w:qFormat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1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76FFC"/>
    <w:pPr>
      <w:autoSpaceDE w:val="0"/>
      <w:autoSpaceDN w:val="0"/>
    </w:pPr>
    <w:rPr>
      <w:rFonts w:ascii="Times New Roman" w:eastAsia="Times New Roman" w:hAnsi="Times New Roman" w:cs="Times New Roman"/>
      <w:noProof/>
      <w:sz w:val="22"/>
      <w:szCs w:val="22"/>
      <w:lang w:val="mt-MT"/>
    </w:rPr>
  </w:style>
  <w:style w:type="paragraph" w:styleId="Heading1">
    <w:name w:val="heading 1"/>
    <w:basedOn w:val="Normal"/>
    <w:link w:val="Heading1Char"/>
    <w:uiPriority w:val="9"/>
    <w:qFormat/>
    <w:pPr>
      <w:spacing w:before="20"/>
      <w:ind w:left="107"/>
      <w:outlineLvl w:val="0"/>
    </w:pPr>
    <w:rPr>
      <w:b/>
      <w:bCs/>
      <w:lang w:val="mt"/>
    </w:rPr>
  </w:style>
  <w:style w:type="paragraph" w:styleId="Heading2">
    <w:name w:val="heading 2"/>
    <w:basedOn w:val="Normal"/>
    <w:link w:val="Heading2Char"/>
    <w:uiPriority w:val="9"/>
    <w:unhideWhenUsed/>
    <w:qFormat/>
    <w:pPr>
      <w:ind w:left="238"/>
      <w:outlineLvl w:val="1"/>
    </w:pPr>
    <w:rPr>
      <w:b/>
      <w:bCs/>
      <w:lang w:val="mt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036ECD"/>
    <w:pPr>
      <w:keepNext/>
      <w:keepLines/>
      <w:autoSpaceDE/>
      <w:autoSpaceDN/>
      <w:spacing w:before="40"/>
      <w:ind w:left="567" w:hanging="567"/>
      <w:outlineLvl w:val="2"/>
    </w:pPr>
    <w:rPr>
      <w:rFonts w:ascii="Cambria" w:eastAsia="Malgun Gothic" w:hAnsi="Cambria"/>
      <w:color w:val="243F60"/>
      <w:sz w:val="24"/>
      <w:szCs w:val="24"/>
      <w:lang w:val="en-US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036ECD"/>
    <w:pPr>
      <w:keepNext/>
      <w:keepLines/>
      <w:autoSpaceDE/>
      <w:autoSpaceDN/>
      <w:spacing w:before="40"/>
      <w:ind w:left="567" w:hanging="567"/>
      <w:outlineLvl w:val="3"/>
    </w:pPr>
    <w:rPr>
      <w:rFonts w:ascii="Cambria" w:eastAsia="Malgun Gothic" w:hAnsi="Cambria"/>
      <w:i/>
      <w:iCs/>
      <w:color w:val="365F91"/>
      <w:lang w:val="en-US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036ECD"/>
    <w:pPr>
      <w:keepNext/>
      <w:keepLines/>
      <w:autoSpaceDE/>
      <w:autoSpaceDN/>
      <w:spacing w:before="40"/>
      <w:ind w:left="567" w:hanging="567"/>
      <w:outlineLvl w:val="4"/>
    </w:pPr>
    <w:rPr>
      <w:rFonts w:ascii="Cambria" w:eastAsia="Malgun Gothic" w:hAnsi="Cambria"/>
      <w:color w:val="365F91"/>
      <w:lang w:val="en-US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036ECD"/>
    <w:pPr>
      <w:keepNext/>
      <w:keepLines/>
      <w:autoSpaceDE/>
      <w:autoSpaceDN/>
      <w:spacing w:before="40"/>
      <w:ind w:left="567" w:hanging="567"/>
      <w:outlineLvl w:val="5"/>
    </w:pPr>
    <w:rPr>
      <w:rFonts w:ascii="Cambria" w:eastAsia="Malgun Gothic" w:hAnsi="Cambria"/>
      <w:color w:val="243F60"/>
      <w:lang w:val="en-US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036ECD"/>
    <w:pPr>
      <w:keepNext/>
      <w:keepLines/>
      <w:autoSpaceDE/>
      <w:autoSpaceDN/>
      <w:spacing w:before="40"/>
      <w:ind w:left="567" w:hanging="567"/>
      <w:outlineLvl w:val="6"/>
    </w:pPr>
    <w:rPr>
      <w:rFonts w:ascii="Cambria" w:eastAsia="Malgun Gothic" w:hAnsi="Cambria"/>
      <w:i/>
      <w:iCs/>
      <w:color w:val="243F60"/>
      <w:lang w:val="en-US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036ECD"/>
    <w:pPr>
      <w:keepNext/>
      <w:keepLines/>
      <w:autoSpaceDE/>
      <w:autoSpaceDN/>
      <w:spacing w:before="40"/>
      <w:ind w:left="567" w:hanging="567"/>
      <w:outlineLvl w:val="7"/>
    </w:pPr>
    <w:rPr>
      <w:rFonts w:ascii="Cambria" w:eastAsia="Malgun Gothic" w:hAnsi="Cambria"/>
      <w:color w:val="272727"/>
      <w:sz w:val="21"/>
      <w:szCs w:val="21"/>
      <w:lang w:val="en-US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036ECD"/>
    <w:pPr>
      <w:keepNext/>
      <w:keepLines/>
      <w:autoSpaceDE/>
      <w:autoSpaceDN/>
      <w:spacing w:before="40"/>
      <w:ind w:left="567" w:hanging="567"/>
      <w:outlineLvl w:val="8"/>
    </w:pPr>
    <w:rPr>
      <w:rFonts w:ascii="Cambria" w:eastAsia="Malgun Gothic" w:hAnsi="Cambria"/>
      <w:i/>
      <w:iCs/>
      <w:color w:val="272727"/>
      <w:sz w:val="21"/>
      <w:szCs w:val="21"/>
      <w:lang w:val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odyText">
    <w:name w:val="Body Text"/>
    <w:basedOn w:val="Normal"/>
    <w:link w:val="BodyTextChar1"/>
    <w:uiPriority w:val="1"/>
    <w:qFormat/>
    <w:rPr>
      <w:lang w:val="mt"/>
    </w:rPr>
  </w:style>
  <w:style w:type="paragraph" w:styleId="ListParagraph">
    <w:name w:val="List Paragraph"/>
    <w:basedOn w:val="Normal"/>
    <w:uiPriority w:val="1"/>
    <w:qFormat/>
    <w:pPr>
      <w:ind w:left="804" w:hanging="567"/>
    </w:pPr>
    <w:rPr>
      <w:lang w:val="mt"/>
    </w:rPr>
  </w:style>
  <w:style w:type="paragraph" w:customStyle="1" w:styleId="TableParagraph">
    <w:name w:val="Table Paragraph"/>
    <w:basedOn w:val="Normal"/>
    <w:uiPriority w:val="1"/>
    <w:qFormat/>
    <w:pPr>
      <w:ind w:left="107"/>
      <w:jc w:val="center"/>
    </w:pPr>
    <w:rPr>
      <w:lang w:val="mt"/>
    </w:rPr>
  </w:style>
  <w:style w:type="paragraph" w:customStyle="1" w:styleId="TitleA">
    <w:name w:val="Title A"/>
    <w:basedOn w:val="Normal"/>
    <w:qFormat/>
    <w:rsid w:val="007C7348"/>
    <w:pPr>
      <w:jc w:val="center"/>
    </w:pPr>
    <w:rPr>
      <w:b/>
    </w:rPr>
  </w:style>
  <w:style w:type="table" w:styleId="TableGrid">
    <w:name w:val="Table Grid"/>
    <w:basedOn w:val="TableNormal"/>
    <w:uiPriority w:val="39"/>
    <w:rsid w:val="003F3CFA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itleB">
    <w:name w:val="Title B"/>
    <w:basedOn w:val="Normal"/>
    <w:qFormat/>
    <w:rsid w:val="0043744D"/>
    <w:pPr>
      <w:ind w:left="567" w:hanging="567"/>
    </w:pPr>
    <w:rPr>
      <w:b/>
    </w:rPr>
  </w:style>
  <w:style w:type="character" w:styleId="Hyperlink">
    <w:name w:val="Hyperlink"/>
    <w:uiPriority w:val="99"/>
    <w:unhideWhenUsed/>
    <w:rsid w:val="00AB3131"/>
    <w:rPr>
      <w:color w:val="0000FF"/>
      <w:u w:val="single"/>
    </w:rPr>
  </w:style>
  <w:style w:type="character" w:customStyle="1" w:styleId="UnresolvedMention1">
    <w:name w:val="Unresolved Mention1"/>
    <w:uiPriority w:val="99"/>
    <w:semiHidden/>
    <w:unhideWhenUsed/>
    <w:rsid w:val="00AB3131"/>
    <w:rPr>
      <w:color w:val="605E5C"/>
      <w:shd w:val="clear" w:color="auto" w:fill="E1DFDD"/>
    </w:rPr>
  </w:style>
  <w:style w:type="paragraph" w:styleId="Header">
    <w:name w:val="header"/>
    <w:basedOn w:val="Normal"/>
    <w:link w:val="HeaderChar"/>
    <w:uiPriority w:val="99"/>
    <w:unhideWhenUsed/>
    <w:rsid w:val="003507B3"/>
    <w:pPr>
      <w:tabs>
        <w:tab w:val="center" w:pos="4513"/>
        <w:tab w:val="right" w:pos="9026"/>
      </w:tabs>
    </w:pPr>
  </w:style>
  <w:style w:type="character" w:customStyle="1" w:styleId="HeaderChar">
    <w:name w:val="Header Char"/>
    <w:link w:val="Header"/>
    <w:uiPriority w:val="99"/>
    <w:rsid w:val="003507B3"/>
    <w:rPr>
      <w:rFonts w:ascii="Times New Roman" w:eastAsia="Times New Roman" w:hAnsi="Times New Roman" w:cs="Times New Roman"/>
      <w:lang w:val="mt-MT"/>
    </w:rPr>
  </w:style>
  <w:style w:type="paragraph" w:styleId="Footer">
    <w:name w:val="footer"/>
    <w:basedOn w:val="Normal"/>
    <w:link w:val="FooterChar"/>
    <w:uiPriority w:val="99"/>
    <w:unhideWhenUsed/>
    <w:rsid w:val="003507B3"/>
    <w:pPr>
      <w:tabs>
        <w:tab w:val="center" w:pos="4513"/>
        <w:tab w:val="right" w:pos="9026"/>
      </w:tabs>
    </w:pPr>
  </w:style>
  <w:style w:type="character" w:customStyle="1" w:styleId="FooterChar">
    <w:name w:val="Footer Char"/>
    <w:link w:val="Footer"/>
    <w:uiPriority w:val="99"/>
    <w:rsid w:val="003507B3"/>
    <w:rPr>
      <w:rFonts w:ascii="Times New Roman" w:eastAsia="Times New Roman" w:hAnsi="Times New Roman" w:cs="Times New Roman"/>
      <w:lang w:val="mt-MT"/>
    </w:rPr>
  </w:style>
  <w:style w:type="paragraph" w:styleId="Revision">
    <w:name w:val="Revision"/>
    <w:hidden/>
    <w:uiPriority w:val="99"/>
    <w:semiHidden/>
    <w:rsid w:val="00600DAC"/>
    <w:rPr>
      <w:rFonts w:ascii="Times New Roman" w:eastAsia="Times New Roman" w:hAnsi="Times New Roman" w:cs="Times New Roman"/>
      <w:sz w:val="22"/>
      <w:szCs w:val="22"/>
      <w:lang w:val="mt-MT"/>
    </w:rPr>
  </w:style>
  <w:style w:type="paragraph" w:customStyle="1" w:styleId="lbltxt">
    <w:name w:val="lbltxt"/>
    <w:rsid w:val="00AC0CB7"/>
    <w:pPr>
      <w:tabs>
        <w:tab w:val="left" w:pos="567"/>
      </w:tabs>
      <w:ind w:left="567" w:hanging="567"/>
    </w:pPr>
    <w:rPr>
      <w:rFonts w:ascii="Times New Roman" w:eastAsia="Times New Roman" w:hAnsi="Times New Roman" w:cs="Times New Roman"/>
      <w:noProof/>
      <w:sz w:val="22"/>
      <w:lang w:val="en-GB"/>
    </w:rPr>
  </w:style>
  <w:style w:type="character" w:styleId="CommentReference">
    <w:name w:val="annotation reference"/>
    <w:uiPriority w:val="99"/>
    <w:unhideWhenUsed/>
    <w:rsid w:val="00F41CD4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qFormat/>
    <w:rsid w:val="00F41CD4"/>
    <w:rPr>
      <w:sz w:val="20"/>
      <w:szCs w:val="20"/>
    </w:rPr>
  </w:style>
  <w:style w:type="character" w:customStyle="1" w:styleId="CommentTextChar">
    <w:name w:val="Comment Text Char"/>
    <w:link w:val="CommentText"/>
    <w:uiPriority w:val="99"/>
    <w:rsid w:val="00F41CD4"/>
    <w:rPr>
      <w:rFonts w:ascii="Times New Roman" w:eastAsia="Times New Roman" w:hAnsi="Times New Roman" w:cs="Times New Roman"/>
      <w:sz w:val="20"/>
      <w:szCs w:val="20"/>
      <w:lang w:val="mt-MT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F41CD4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F41CD4"/>
    <w:rPr>
      <w:rFonts w:ascii="Times New Roman" w:eastAsia="Times New Roman" w:hAnsi="Times New Roman" w:cs="Times New Roman"/>
      <w:b/>
      <w:bCs/>
      <w:sz w:val="20"/>
      <w:szCs w:val="20"/>
      <w:lang w:val="mt-MT"/>
    </w:rPr>
  </w:style>
  <w:style w:type="paragraph" w:customStyle="1" w:styleId="Stylebold">
    <w:name w:val="_Style bold"/>
    <w:basedOn w:val="Normal"/>
    <w:qFormat/>
    <w:rsid w:val="004E774D"/>
    <w:pPr>
      <w:tabs>
        <w:tab w:val="left" w:pos="567"/>
      </w:tabs>
      <w:autoSpaceDE/>
      <w:autoSpaceDN/>
    </w:pPr>
    <w:rPr>
      <w:rFonts w:eastAsia="PMingLiU"/>
      <w:b/>
      <w:szCs w:val="20"/>
    </w:rPr>
  </w:style>
  <w:style w:type="paragraph" w:customStyle="1" w:styleId="Style18pts">
    <w:name w:val="_Style 18 pts"/>
    <w:basedOn w:val="Normal"/>
    <w:qFormat/>
    <w:rsid w:val="004E774D"/>
    <w:pPr>
      <w:tabs>
        <w:tab w:val="left" w:pos="567"/>
      </w:tabs>
      <w:autoSpaceDE/>
      <w:autoSpaceDN/>
      <w:jc w:val="center"/>
    </w:pPr>
    <w:rPr>
      <w:rFonts w:eastAsia="PMingLiU"/>
      <w:b/>
      <w:sz w:val="36"/>
      <w:szCs w:val="20"/>
    </w:rPr>
  </w:style>
  <w:style w:type="paragraph" w:customStyle="1" w:styleId="BULLETED">
    <w:name w:val="BULLETED"/>
    <w:basedOn w:val="ListParagraph"/>
    <w:rsid w:val="00036ECD"/>
    <w:pPr>
      <w:widowControl w:val="0"/>
      <w:numPr>
        <w:numId w:val="7"/>
      </w:numPr>
      <w:tabs>
        <w:tab w:val="left" w:pos="810"/>
      </w:tabs>
      <w:suppressAutoHyphens/>
      <w:adjustRightInd w:val="0"/>
      <w:spacing w:before="90" w:line="250" w:lineRule="atLeast"/>
      <w:contextualSpacing/>
      <w:textAlignment w:val="center"/>
    </w:pPr>
    <w:rPr>
      <w:rFonts w:eastAsia="Malgun Gothic"/>
      <w:color w:val="000000"/>
      <w:sz w:val="20"/>
      <w:szCs w:val="24"/>
      <w:lang w:val="en-US" w:eastAsia="ja-JP"/>
    </w:rPr>
  </w:style>
  <w:style w:type="character" w:customStyle="1" w:styleId="Heading3Char">
    <w:name w:val="Heading 3 Char"/>
    <w:link w:val="Heading3"/>
    <w:uiPriority w:val="9"/>
    <w:semiHidden/>
    <w:rsid w:val="00036ECD"/>
    <w:rPr>
      <w:rFonts w:ascii="Cambria" w:eastAsia="Malgun Gothic" w:hAnsi="Cambria" w:cs="Times New Roman"/>
      <w:color w:val="243F60"/>
      <w:sz w:val="24"/>
      <w:szCs w:val="24"/>
    </w:rPr>
  </w:style>
  <w:style w:type="character" w:customStyle="1" w:styleId="Heading4Char">
    <w:name w:val="Heading 4 Char"/>
    <w:link w:val="Heading4"/>
    <w:uiPriority w:val="9"/>
    <w:semiHidden/>
    <w:rsid w:val="00036ECD"/>
    <w:rPr>
      <w:rFonts w:ascii="Cambria" w:eastAsia="Malgun Gothic" w:hAnsi="Cambria" w:cs="Times New Roman"/>
      <w:i/>
      <w:iCs/>
      <w:color w:val="365F91"/>
    </w:rPr>
  </w:style>
  <w:style w:type="character" w:customStyle="1" w:styleId="Heading5Char">
    <w:name w:val="Heading 5 Char"/>
    <w:link w:val="Heading5"/>
    <w:uiPriority w:val="9"/>
    <w:semiHidden/>
    <w:rsid w:val="00036ECD"/>
    <w:rPr>
      <w:rFonts w:ascii="Cambria" w:eastAsia="Malgun Gothic" w:hAnsi="Cambria" w:cs="Times New Roman"/>
      <w:color w:val="365F91"/>
    </w:rPr>
  </w:style>
  <w:style w:type="character" w:customStyle="1" w:styleId="Heading6Char">
    <w:name w:val="Heading 6 Char"/>
    <w:link w:val="Heading6"/>
    <w:uiPriority w:val="9"/>
    <w:semiHidden/>
    <w:rsid w:val="00036ECD"/>
    <w:rPr>
      <w:rFonts w:ascii="Cambria" w:eastAsia="Malgun Gothic" w:hAnsi="Cambria" w:cs="Times New Roman"/>
      <w:color w:val="243F60"/>
    </w:rPr>
  </w:style>
  <w:style w:type="character" w:customStyle="1" w:styleId="Heading7Char">
    <w:name w:val="Heading 7 Char"/>
    <w:link w:val="Heading7"/>
    <w:uiPriority w:val="9"/>
    <w:semiHidden/>
    <w:rsid w:val="00036ECD"/>
    <w:rPr>
      <w:rFonts w:ascii="Cambria" w:eastAsia="Malgun Gothic" w:hAnsi="Cambria" w:cs="Times New Roman"/>
      <w:i/>
      <w:iCs/>
      <w:color w:val="243F60"/>
    </w:rPr>
  </w:style>
  <w:style w:type="character" w:customStyle="1" w:styleId="Heading8Char">
    <w:name w:val="Heading 8 Char"/>
    <w:link w:val="Heading8"/>
    <w:uiPriority w:val="9"/>
    <w:semiHidden/>
    <w:rsid w:val="00036ECD"/>
    <w:rPr>
      <w:rFonts w:ascii="Cambria" w:eastAsia="Malgun Gothic" w:hAnsi="Cambria" w:cs="Times New Roman"/>
      <w:color w:val="272727"/>
      <w:sz w:val="21"/>
      <w:szCs w:val="21"/>
    </w:rPr>
  </w:style>
  <w:style w:type="character" w:customStyle="1" w:styleId="Heading9Char">
    <w:name w:val="Heading 9 Char"/>
    <w:link w:val="Heading9"/>
    <w:uiPriority w:val="9"/>
    <w:semiHidden/>
    <w:rsid w:val="00036ECD"/>
    <w:rPr>
      <w:rFonts w:ascii="Cambria" w:eastAsia="Malgun Gothic" w:hAnsi="Cambria" w:cs="Times New Roman"/>
      <w:i/>
      <w:iCs/>
      <w:color w:val="272727"/>
      <w:sz w:val="21"/>
      <w:szCs w:val="21"/>
    </w:rPr>
  </w:style>
  <w:style w:type="character" w:customStyle="1" w:styleId="Heading1Char">
    <w:name w:val="Heading 1 Char"/>
    <w:link w:val="Heading1"/>
    <w:uiPriority w:val="9"/>
    <w:rsid w:val="00036ECD"/>
    <w:rPr>
      <w:rFonts w:ascii="Times New Roman" w:eastAsia="Times New Roman" w:hAnsi="Times New Roman" w:cs="Times New Roman"/>
      <w:b/>
      <w:bCs/>
      <w:lang w:val="mt"/>
    </w:rPr>
  </w:style>
  <w:style w:type="character" w:customStyle="1" w:styleId="Heading2Char">
    <w:name w:val="Heading 2 Char"/>
    <w:link w:val="Heading2"/>
    <w:uiPriority w:val="9"/>
    <w:rsid w:val="00036ECD"/>
    <w:rPr>
      <w:rFonts w:ascii="Times New Roman" w:eastAsia="Times New Roman" w:hAnsi="Times New Roman" w:cs="Times New Roman"/>
      <w:b/>
      <w:bCs/>
      <w:lang w:val="mt"/>
    </w:rPr>
  </w:style>
  <w:style w:type="character" w:styleId="FollowedHyperlink">
    <w:name w:val="FollowedHyperlink"/>
    <w:uiPriority w:val="99"/>
    <w:semiHidden/>
    <w:unhideWhenUsed/>
    <w:rsid w:val="00036ECD"/>
    <w:rPr>
      <w:color w:val="800080"/>
      <w:u w:val="single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036ECD"/>
    <w:pPr>
      <w:autoSpaceDE/>
      <w:autoSpaceDN/>
      <w:ind w:left="567" w:hanging="567"/>
    </w:pPr>
    <w:rPr>
      <w:rFonts w:ascii="Segoe UI" w:eastAsia="Calibri" w:hAnsi="Segoe UI" w:cs="Segoe UI"/>
      <w:sz w:val="18"/>
      <w:szCs w:val="18"/>
      <w:lang w:val="en-US"/>
    </w:rPr>
  </w:style>
  <w:style w:type="character" w:customStyle="1" w:styleId="BalloonTextChar">
    <w:name w:val="Balloon Text Char"/>
    <w:link w:val="BalloonText"/>
    <w:uiPriority w:val="99"/>
    <w:semiHidden/>
    <w:rsid w:val="00036ECD"/>
    <w:rPr>
      <w:rFonts w:ascii="Segoe UI" w:eastAsia="Calibri" w:hAnsi="Segoe UI" w:cs="Segoe UI"/>
      <w:sz w:val="18"/>
      <w:szCs w:val="18"/>
    </w:rPr>
  </w:style>
  <w:style w:type="paragraph" w:styleId="Bibliography">
    <w:name w:val="Bibliography"/>
    <w:basedOn w:val="Normal"/>
    <w:next w:val="Normal"/>
    <w:uiPriority w:val="37"/>
    <w:semiHidden/>
    <w:unhideWhenUsed/>
    <w:rsid w:val="00036ECD"/>
    <w:pPr>
      <w:autoSpaceDE/>
      <w:autoSpaceDN/>
      <w:ind w:left="567" w:hanging="567"/>
    </w:pPr>
    <w:rPr>
      <w:rFonts w:eastAsia="Calibri" w:cs="Arial"/>
      <w:lang w:val="en-US"/>
    </w:rPr>
  </w:style>
  <w:style w:type="paragraph" w:styleId="BlockText">
    <w:name w:val="Block Text"/>
    <w:basedOn w:val="Normal"/>
    <w:uiPriority w:val="99"/>
    <w:semiHidden/>
    <w:unhideWhenUsed/>
    <w:rsid w:val="00036ECD"/>
    <w:pPr>
      <w:pBdr>
        <w:top w:val="single" w:sz="2" w:space="10" w:color="4F81BD"/>
        <w:left w:val="single" w:sz="2" w:space="10" w:color="4F81BD"/>
        <w:bottom w:val="single" w:sz="2" w:space="10" w:color="4F81BD"/>
        <w:right w:val="single" w:sz="2" w:space="10" w:color="4F81BD"/>
      </w:pBdr>
      <w:autoSpaceDE/>
      <w:autoSpaceDN/>
      <w:ind w:left="1152" w:right="1152" w:hanging="567"/>
    </w:pPr>
    <w:rPr>
      <w:rFonts w:ascii="Calibri" w:eastAsia="Malgun Gothic" w:hAnsi="Calibri" w:cs="Arial"/>
      <w:i/>
      <w:iCs/>
      <w:color w:val="4F81BD"/>
      <w:lang w:val="en-US"/>
    </w:rPr>
  </w:style>
  <w:style w:type="character" w:customStyle="1" w:styleId="BodyTextChar">
    <w:name w:val="Body Text Char"/>
    <w:uiPriority w:val="1"/>
    <w:rsid w:val="00036ECD"/>
    <w:rPr>
      <w:rFonts w:ascii="Times New Roman" w:hAnsi="Times New Roman"/>
      <w:sz w:val="22"/>
      <w:szCs w:val="22"/>
      <w:lang w:val="en-US" w:eastAsia="en-US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036ECD"/>
    <w:pPr>
      <w:autoSpaceDE/>
      <w:autoSpaceDN/>
      <w:spacing w:after="120" w:line="480" w:lineRule="auto"/>
      <w:ind w:left="567" w:hanging="567"/>
    </w:pPr>
    <w:rPr>
      <w:rFonts w:eastAsia="Calibri" w:cs="Arial"/>
      <w:lang w:val="en-US"/>
    </w:rPr>
  </w:style>
  <w:style w:type="character" w:customStyle="1" w:styleId="BodyText2Char">
    <w:name w:val="Body Text 2 Char"/>
    <w:link w:val="BodyText2"/>
    <w:uiPriority w:val="99"/>
    <w:semiHidden/>
    <w:rsid w:val="00036ECD"/>
    <w:rPr>
      <w:rFonts w:ascii="Times New Roman" w:eastAsia="Calibri" w:hAnsi="Times New Roman" w:cs="Arial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036ECD"/>
    <w:pPr>
      <w:autoSpaceDE/>
      <w:autoSpaceDN/>
      <w:spacing w:after="120"/>
      <w:ind w:left="567" w:hanging="567"/>
    </w:pPr>
    <w:rPr>
      <w:rFonts w:eastAsia="Calibri" w:cs="Arial"/>
      <w:sz w:val="16"/>
      <w:szCs w:val="16"/>
      <w:lang w:val="en-US"/>
    </w:rPr>
  </w:style>
  <w:style w:type="character" w:customStyle="1" w:styleId="BodyText3Char">
    <w:name w:val="Body Text 3 Char"/>
    <w:link w:val="BodyText3"/>
    <w:uiPriority w:val="99"/>
    <w:semiHidden/>
    <w:rsid w:val="00036ECD"/>
    <w:rPr>
      <w:rFonts w:ascii="Times New Roman" w:eastAsia="Calibri" w:hAnsi="Times New Roman" w:cs="Arial"/>
      <w:sz w:val="16"/>
      <w:szCs w:val="16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036ECD"/>
    <w:pPr>
      <w:autoSpaceDE/>
      <w:autoSpaceDN/>
      <w:ind w:left="567" w:firstLine="360"/>
    </w:pPr>
    <w:rPr>
      <w:rFonts w:eastAsia="Calibri" w:cs="Arial"/>
      <w:lang w:val="en-US"/>
    </w:rPr>
  </w:style>
  <w:style w:type="character" w:customStyle="1" w:styleId="BodyTextChar1">
    <w:name w:val="Body Text Char1"/>
    <w:link w:val="BodyText"/>
    <w:uiPriority w:val="1"/>
    <w:rsid w:val="00036ECD"/>
    <w:rPr>
      <w:rFonts w:ascii="Times New Roman" w:eastAsia="Times New Roman" w:hAnsi="Times New Roman" w:cs="Times New Roman"/>
      <w:lang w:val="mt"/>
    </w:rPr>
  </w:style>
  <w:style w:type="character" w:customStyle="1" w:styleId="BodyTextFirstIndentChar">
    <w:name w:val="Body Text First Indent Char"/>
    <w:link w:val="BodyTextFirstIndent"/>
    <w:uiPriority w:val="99"/>
    <w:semiHidden/>
    <w:rsid w:val="00036ECD"/>
    <w:rPr>
      <w:rFonts w:ascii="Times New Roman" w:eastAsia="Calibri" w:hAnsi="Times New Roman" w:cs="Arial"/>
      <w:lang w:val="mt"/>
    </w:rPr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036ECD"/>
    <w:pPr>
      <w:autoSpaceDE/>
      <w:autoSpaceDN/>
      <w:spacing w:after="120"/>
      <w:ind w:left="283" w:hanging="567"/>
    </w:pPr>
    <w:rPr>
      <w:rFonts w:eastAsia="Calibri" w:cs="Arial"/>
      <w:lang w:val="en-US"/>
    </w:rPr>
  </w:style>
  <w:style w:type="character" w:customStyle="1" w:styleId="BodyTextIndentChar">
    <w:name w:val="Body Text Indent Char"/>
    <w:link w:val="BodyTextIndent"/>
    <w:uiPriority w:val="99"/>
    <w:semiHidden/>
    <w:rsid w:val="00036ECD"/>
    <w:rPr>
      <w:rFonts w:ascii="Times New Roman" w:eastAsia="Calibri" w:hAnsi="Times New Roman" w:cs="Ari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036ECD"/>
    <w:pPr>
      <w:spacing w:after="0"/>
      <w:ind w:left="360" w:firstLine="360"/>
    </w:pPr>
  </w:style>
  <w:style w:type="character" w:customStyle="1" w:styleId="BodyTextFirstIndent2Char">
    <w:name w:val="Body Text First Indent 2 Char"/>
    <w:link w:val="BodyTextFirstIndent2"/>
    <w:uiPriority w:val="99"/>
    <w:semiHidden/>
    <w:rsid w:val="00036ECD"/>
    <w:rPr>
      <w:rFonts w:ascii="Times New Roman" w:eastAsia="Calibri" w:hAnsi="Times New Roman" w:cs="Arial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036ECD"/>
    <w:pPr>
      <w:autoSpaceDE/>
      <w:autoSpaceDN/>
      <w:spacing w:after="120" w:line="480" w:lineRule="auto"/>
      <w:ind w:left="283" w:hanging="567"/>
    </w:pPr>
    <w:rPr>
      <w:rFonts w:eastAsia="Calibri" w:cs="Arial"/>
      <w:lang w:val="en-US"/>
    </w:rPr>
  </w:style>
  <w:style w:type="character" w:customStyle="1" w:styleId="BodyTextIndent2Char">
    <w:name w:val="Body Text Indent 2 Char"/>
    <w:link w:val="BodyTextIndent2"/>
    <w:uiPriority w:val="99"/>
    <w:semiHidden/>
    <w:rsid w:val="00036ECD"/>
    <w:rPr>
      <w:rFonts w:ascii="Times New Roman" w:eastAsia="Calibri" w:hAnsi="Times New Roman" w:cs="Arial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036ECD"/>
    <w:pPr>
      <w:autoSpaceDE/>
      <w:autoSpaceDN/>
      <w:spacing w:after="120"/>
      <w:ind w:left="283" w:hanging="567"/>
    </w:pPr>
    <w:rPr>
      <w:rFonts w:eastAsia="Calibri" w:cs="Arial"/>
      <w:sz w:val="16"/>
      <w:szCs w:val="16"/>
      <w:lang w:val="en-US"/>
    </w:rPr>
  </w:style>
  <w:style w:type="character" w:customStyle="1" w:styleId="BodyTextIndent3Char">
    <w:name w:val="Body Text Indent 3 Char"/>
    <w:link w:val="BodyTextIndent3"/>
    <w:uiPriority w:val="99"/>
    <w:semiHidden/>
    <w:rsid w:val="00036ECD"/>
    <w:rPr>
      <w:rFonts w:ascii="Times New Roman" w:eastAsia="Calibri" w:hAnsi="Times New Roman" w:cs="Arial"/>
      <w:sz w:val="16"/>
      <w:szCs w:val="16"/>
    </w:rPr>
  </w:style>
  <w:style w:type="paragraph" w:styleId="Caption">
    <w:name w:val="caption"/>
    <w:basedOn w:val="Normal"/>
    <w:next w:val="Normal"/>
    <w:uiPriority w:val="35"/>
    <w:semiHidden/>
    <w:unhideWhenUsed/>
    <w:qFormat/>
    <w:rsid w:val="00036ECD"/>
    <w:pPr>
      <w:autoSpaceDE/>
      <w:autoSpaceDN/>
      <w:spacing w:after="200"/>
      <w:ind w:left="567" w:hanging="567"/>
    </w:pPr>
    <w:rPr>
      <w:rFonts w:eastAsia="Calibri" w:cs="Arial"/>
      <w:i/>
      <w:iCs/>
      <w:color w:val="1F497D"/>
      <w:sz w:val="18"/>
      <w:szCs w:val="18"/>
      <w:lang w:val="en-US"/>
    </w:rPr>
  </w:style>
  <w:style w:type="paragraph" w:styleId="Closing">
    <w:name w:val="Closing"/>
    <w:basedOn w:val="Normal"/>
    <w:link w:val="ClosingChar"/>
    <w:uiPriority w:val="99"/>
    <w:semiHidden/>
    <w:unhideWhenUsed/>
    <w:rsid w:val="00036ECD"/>
    <w:pPr>
      <w:autoSpaceDE/>
      <w:autoSpaceDN/>
      <w:ind w:left="4252" w:hanging="567"/>
    </w:pPr>
    <w:rPr>
      <w:rFonts w:eastAsia="Calibri" w:cs="Arial"/>
      <w:lang w:val="en-US"/>
    </w:rPr>
  </w:style>
  <w:style w:type="character" w:customStyle="1" w:styleId="ClosingChar">
    <w:name w:val="Closing Char"/>
    <w:link w:val="Closing"/>
    <w:uiPriority w:val="99"/>
    <w:semiHidden/>
    <w:rsid w:val="00036ECD"/>
    <w:rPr>
      <w:rFonts w:ascii="Times New Roman" w:eastAsia="Calibri" w:hAnsi="Times New Roman" w:cs="Arial"/>
    </w:r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036ECD"/>
    <w:pPr>
      <w:autoSpaceDE/>
      <w:autoSpaceDN/>
      <w:ind w:left="567" w:hanging="567"/>
    </w:pPr>
    <w:rPr>
      <w:rFonts w:eastAsia="Calibri" w:cs="Arial"/>
      <w:lang w:val="en-US"/>
    </w:rPr>
  </w:style>
  <w:style w:type="character" w:customStyle="1" w:styleId="DateChar">
    <w:name w:val="Date Char"/>
    <w:link w:val="Date"/>
    <w:uiPriority w:val="99"/>
    <w:semiHidden/>
    <w:rsid w:val="00036ECD"/>
    <w:rPr>
      <w:rFonts w:ascii="Times New Roman" w:eastAsia="Calibri" w:hAnsi="Times New Roman" w:cs="Arial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036ECD"/>
    <w:pPr>
      <w:autoSpaceDE/>
      <w:autoSpaceDN/>
      <w:ind w:left="567" w:hanging="567"/>
    </w:pPr>
    <w:rPr>
      <w:rFonts w:ascii="Segoe UI" w:eastAsia="Calibri" w:hAnsi="Segoe UI" w:cs="Segoe UI"/>
      <w:sz w:val="16"/>
      <w:szCs w:val="16"/>
      <w:lang w:val="en-US"/>
    </w:rPr>
  </w:style>
  <w:style w:type="character" w:customStyle="1" w:styleId="DocumentMapChar">
    <w:name w:val="Document Map Char"/>
    <w:link w:val="DocumentMap"/>
    <w:uiPriority w:val="99"/>
    <w:semiHidden/>
    <w:rsid w:val="00036ECD"/>
    <w:rPr>
      <w:rFonts w:ascii="Segoe UI" w:eastAsia="Calibri" w:hAnsi="Segoe UI" w:cs="Segoe UI"/>
      <w:sz w:val="16"/>
      <w:szCs w:val="16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036ECD"/>
    <w:pPr>
      <w:autoSpaceDE/>
      <w:autoSpaceDN/>
      <w:ind w:left="567" w:hanging="567"/>
    </w:pPr>
    <w:rPr>
      <w:rFonts w:eastAsia="Calibri" w:cs="Arial"/>
      <w:lang w:val="en-US"/>
    </w:rPr>
  </w:style>
  <w:style w:type="character" w:customStyle="1" w:styleId="E-mailSignatureChar">
    <w:name w:val="E-mail Signature Char"/>
    <w:link w:val="E-mailSignature"/>
    <w:uiPriority w:val="99"/>
    <w:semiHidden/>
    <w:rsid w:val="00036ECD"/>
    <w:rPr>
      <w:rFonts w:ascii="Times New Roman" w:eastAsia="Calibri" w:hAnsi="Times New Roman" w:cs="Arial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036ECD"/>
    <w:pPr>
      <w:autoSpaceDE/>
      <w:autoSpaceDN/>
      <w:ind w:left="567" w:hanging="567"/>
    </w:pPr>
    <w:rPr>
      <w:rFonts w:eastAsia="Calibri" w:cs="Arial"/>
      <w:sz w:val="20"/>
      <w:szCs w:val="20"/>
      <w:lang w:val="en-US"/>
    </w:rPr>
  </w:style>
  <w:style w:type="character" w:customStyle="1" w:styleId="EndnoteTextChar">
    <w:name w:val="Endnote Text Char"/>
    <w:link w:val="EndnoteText"/>
    <w:uiPriority w:val="99"/>
    <w:semiHidden/>
    <w:rsid w:val="00036ECD"/>
    <w:rPr>
      <w:rFonts w:ascii="Times New Roman" w:eastAsia="Calibri" w:hAnsi="Times New Roman" w:cs="Arial"/>
      <w:sz w:val="20"/>
      <w:szCs w:val="20"/>
    </w:rPr>
  </w:style>
  <w:style w:type="paragraph" w:styleId="EnvelopeAddress">
    <w:name w:val="envelope address"/>
    <w:basedOn w:val="Normal"/>
    <w:uiPriority w:val="99"/>
    <w:semiHidden/>
    <w:unhideWhenUsed/>
    <w:rsid w:val="00036ECD"/>
    <w:pPr>
      <w:framePr w:w="7920" w:h="1980" w:hRule="exact" w:hSpace="180" w:wrap="auto" w:hAnchor="page" w:xAlign="center" w:yAlign="bottom"/>
      <w:autoSpaceDE/>
      <w:autoSpaceDN/>
      <w:ind w:left="2880" w:hanging="567"/>
    </w:pPr>
    <w:rPr>
      <w:rFonts w:ascii="Cambria" w:eastAsia="Malgun Gothic" w:hAnsi="Cambria"/>
      <w:sz w:val="24"/>
      <w:szCs w:val="24"/>
      <w:lang w:val="en-US"/>
    </w:rPr>
  </w:style>
  <w:style w:type="paragraph" w:styleId="EnvelopeReturn">
    <w:name w:val="envelope return"/>
    <w:basedOn w:val="Normal"/>
    <w:uiPriority w:val="99"/>
    <w:semiHidden/>
    <w:unhideWhenUsed/>
    <w:rsid w:val="00036ECD"/>
    <w:pPr>
      <w:autoSpaceDE/>
      <w:autoSpaceDN/>
      <w:ind w:left="567" w:hanging="567"/>
    </w:pPr>
    <w:rPr>
      <w:rFonts w:ascii="Cambria" w:eastAsia="Malgun Gothic" w:hAnsi="Cambria"/>
      <w:sz w:val="20"/>
      <w:szCs w:val="20"/>
      <w:lang w:val="en-US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036ECD"/>
    <w:pPr>
      <w:autoSpaceDE/>
      <w:autoSpaceDN/>
      <w:ind w:left="567" w:hanging="567"/>
    </w:pPr>
    <w:rPr>
      <w:rFonts w:eastAsia="Calibri" w:cs="Arial"/>
      <w:sz w:val="20"/>
      <w:szCs w:val="20"/>
      <w:lang w:val="en-US"/>
    </w:rPr>
  </w:style>
  <w:style w:type="character" w:customStyle="1" w:styleId="FootnoteTextChar">
    <w:name w:val="Footnote Text Char"/>
    <w:link w:val="FootnoteText"/>
    <w:uiPriority w:val="99"/>
    <w:semiHidden/>
    <w:rsid w:val="00036ECD"/>
    <w:rPr>
      <w:rFonts w:ascii="Times New Roman" w:eastAsia="Calibri" w:hAnsi="Times New Roman" w:cs="Arial"/>
      <w:sz w:val="20"/>
      <w:szCs w:val="20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036ECD"/>
    <w:pPr>
      <w:autoSpaceDE/>
      <w:autoSpaceDN/>
      <w:ind w:left="567" w:hanging="567"/>
    </w:pPr>
    <w:rPr>
      <w:rFonts w:eastAsia="Calibri" w:cs="Arial"/>
      <w:i/>
      <w:iCs/>
      <w:lang w:val="en-US"/>
    </w:rPr>
  </w:style>
  <w:style w:type="character" w:customStyle="1" w:styleId="HTMLAddressChar">
    <w:name w:val="HTML Address Char"/>
    <w:link w:val="HTMLAddress"/>
    <w:uiPriority w:val="99"/>
    <w:semiHidden/>
    <w:rsid w:val="00036ECD"/>
    <w:rPr>
      <w:rFonts w:ascii="Times New Roman" w:eastAsia="Calibri" w:hAnsi="Times New Roman" w:cs="Arial"/>
      <w:i/>
      <w:iCs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036ECD"/>
    <w:pPr>
      <w:autoSpaceDE/>
      <w:autoSpaceDN/>
      <w:ind w:left="567" w:hanging="567"/>
    </w:pPr>
    <w:rPr>
      <w:rFonts w:ascii="Consolas" w:eastAsia="Calibri" w:hAnsi="Consolas" w:cs="Arial"/>
      <w:sz w:val="20"/>
      <w:szCs w:val="20"/>
      <w:lang w:val="en-US"/>
    </w:rPr>
  </w:style>
  <w:style w:type="character" w:customStyle="1" w:styleId="HTMLPreformattedChar">
    <w:name w:val="HTML Preformatted Char"/>
    <w:link w:val="HTMLPreformatted"/>
    <w:uiPriority w:val="99"/>
    <w:semiHidden/>
    <w:rsid w:val="00036ECD"/>
    <w:rPr>
      <w:rFonts w:ascii="Consolas" w:eastAsia="Calibri" w:hAnsi="Consolas" w:cs="Arial"/>
      <w:sz w:val="20"/>
      <w:szCs w:val="2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036ECD"/>
    <w:pPr>
      <w:autoSpaceDE/>
      <w:autoSpaceDN/>
      <w:ind w:left="220" w:hanging="220"/>
    </w:pPr>
    <w:rPr>
      <w:rFonts w:eastAsia="Calibri" w:cs="Arial"/>
      <w:lang w:val="en-US"/>
    </w:rPr>
  </w:style>
  <w:style w:type="paragraph" w:styleId="Index2">
    <w:name w:val="index 2"/>
    <w:basedOn w:val="Normal"/>
    <w:next w:val="Normal"/>
    <w:autoRedefine/>
    <w:uiPriority w:val="99"/>
    <w:semiHidden/>
    <w:unhideWhenUsed/>
    <w:rsid w:val="00036ECD"/>
    <w:pPr>
      <w:autoSpaceDE/>
      <w:autoSpaceDN/>
      <w:ind w:left="440" w:hanging="220"/>
    </w:pPr>
    <w:rPr>
      <w:rFonts w:eastAsia="Calibri" w:cs="Arial"/>
      <w:lang w:val="en-US"/>
    </w:rPr>
  </w:style>
  <w:style w:type="paragraph" w:styleId="Index3">
    <w:name w:val="index 3"/>
    <w:basedOn w:val="Normal"/>
    <w:next w:val="Normal"/>
    <w:autoRedefine/>
    <w:uiPriority w:val="99"/>
    <w:semiHidden/>
    <w:unhideWhenUsed/>
    <w:rsid w:val="00036ECD"/>
    <w:pPr>
      <w:autoSpaceDE/>
      <w:autoSpaceDN/>
      <w:ind w:left="660" w:hanging="220"/>
    </w:pPr>
    <w:rPr>
      <w:rFonts w:eastAsia="Calibri" w:cs="Arial"/>
      <w:lang w:val="en-US"/>
    </w:rPr>
  </w:style>
  <w:style w:type="paragraph" w:styleId="Index4">
    <w:name w:val="index 4"/>
    <w:basedOn w:val="Normal"/>
    <w:next w:val="Normal"/>
    <w:autoRedefine/>
    <w:uiPriority w:val="99"/>
    <w:semiHidden/>
    <w:unhideWhenUsed/>
    <w:rsid w:val="00036ECD"/>
    <w:pPr>
      <w:autoSpaceDE/>
      <w:autoSpaceDN/>
      <w:ind w:left="880" w:hanging="220"/>
    </w:pPr>
    <w:rPr>
      <w:rFonts w:eastAsia="Calibri" w:cs="Arial"/>
      <w:lang w:val="en-US"/>
    </w:rPr>
  </w:style>
  <w:style w:type="paragraph" w:styleId="Index5">
    <w:name w:val="index 5"/>
    <w:basedOn w:val="Normal"/>
    <w:next w:val="Normal"/>
    <w:autoRedefine/>
    <w:uiPriority w:val="99"/>
    <w:semiHidden/>
    <w:unhideWhenUsed/>
    <w:rsid w:val="00036ECD"/>
    <w:pPr>
      <w:autoSpaceDE/>
      <w:autoSpaceDN/>
      <w:ind w:left="1100" w:hanging="220"/>
    </w:pPr>
    <w:rPr>
      <w:rFonts w:eastAsia="Calibri" w:cs="Arial"/>
      <w:lang w:val="en-US"/>
    </w:rPr>
  </w:style>
  <w:style w:type="paragraph" w:styleId="Index6">
    <w:name w:val="index 6"/>
    <w:basedOn w:val="Normal"/>
    <w:next w:val="Normal"/>
    <w:autoRedefine/>
    <w:uiPriority w:val="99"/>
    <w:semiHidden/>
    <w:unhideWhenUsed/>
    <w:rsid w:val="00036ECD"/>
    <w:pPr>
      <w:autoSpaceDE/>
      <w:autoSpaceDN/>
      <w:ind w:left="1320" w:hanging="220"/>
    </w:pPr>
    <w:rPr>
      <w:rFonts w:eastAsia="Calibri" w:cs="Arial"/>
      <w:lang w:val="en-US"/>
    </w:rPr>
  </w:style>
  <w:style w:type="paragraph" w:styleId="Index7">
    <w:name w:val="index 7"/>
    <w:basedOn w:val="Normal"/>
    <w:next w:val="Normal"/>
    <w:autoRedefine/>
    <w:uiPriority w:val="99"/>
    <w:semiHidden/>
    <w:unhideWhenUsed/>
    <w:rsid w:val="00036ECD"/>
    <w:pPr>
      <w:autoSpaceDE/>
      <w:autoSpaceDN/>
      <w:ind w:left="1540" w:hanging="220"/>
    </w:pPr>
    <w:rPr>
      <w:rFonts w:eastAsia="Calibri" w:cs="Arial"/>
      <w:lang w:val="en-US"/>
    </w:rPr>
  </w:style>
  <w:style w:type="paragraph" w:styleId="Index8">
    <w:name w:val="index 8"/>
    <w:basedOn w:val="Normal"/>
    <w:next w:val="Normal"/>
    <w:autoRedefine/>
    <w:uiPriority w:val="99"/>
    <w:semiHidden/>
    <w:unhideWhenUsed/>
    <w:rsid w:val="00036ECD"/>
    <w:pPr>
      <w:autoSpaceDE/>
      <w:autoSpaceDN/>
      <w:ind w:left="1760" w:hanging="220"/>
    </w:pPr>
    <w:rPr>
      <w:rFonts w:eastAsia="Calibri" w:cs="Arial"/>
      <w:lang w:val="en-US"/>
    </w:rPr>
  </w:style>
  <w:style w:type="paragraph" w:styleId="Index9">
    <w:name w:val="index 9"/>
    <w:basedOn w:val="Normal"/>
    <w:next w:val="Normal"/>
    <w:autoRedefine/>
    <w:uiPriority w:val="99"/>
    <w:semiHidden/>
    <w:unhideWhenUsed/>
    <w:rsid w:val="00036ECD"/>
    <w:pPr>
      <w:autoSpaceDE/>
      <w:autoSpaceDN/>
      <w:ind w:left="1980" w:hanging="220"/>
    </w:pPr>
    <w:rPr>
      <w:rFonts w:eastAsia="Calibri" w:cs="Arial"/>
      <w:lang w:val="en-US"/>
    </w:rPr>
  </w:style>
  <w:style w:type="paragraph" w:styleId="IndexHeading">
    <w:name w:val="index heading"/>
    <w:basedOn w:val="Normal"/>
    <w:next w:val="Index1"/>
    <w:uiPriority w:val="99"/>
    <w:semiHidden/>
    <w:unhideWhenUsed/>
    <w:rsid w:val="00036ECD"/>
    <w:pPr>
      <w:autoSpaceDE/>
      <w:autoSpaceDN/>
      <w:ind w:left="567" w:hanging="567"/>
    </w:pPr>
    <w:rPr>
      <w:rFonts w:ascii="Cambria" w:eastAsia="Malgun Gothic" w:hAnsi="Cambria"/>
      <w:b/>
      <w:bCs/>
      <w:lang w:val="en-US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036ECD"/>
    <w:pPr>
      <w:pBdr>
        <w:top w:val="single" w:sz="4" w:space="10" w:color="4F81BD"/>
        <w:bottom w:val="single" w:sz="4" w:space="10" w:color="4F81BD"/>
      </w:pBdr>
      <w:autoSpaceDE/>
      <w:autoSpaceDN/>
      <w:spacing w:before="360" w:after="360"/>
      <w:ind w:left="864" w:right="864" w:hanging="567"/>
      <w:jc w:val="center"/>
    </w:pPr>
    <w:rPr>
      <w:rFonts w:eastAsia="Calibri" w:cs="Arial"/>
      <w:i/>
      <w:iCs/>
      <w:color w:val="4F81BD"/>
      <w:lang w:val="en-US"/>
    </w:rPr>
  </w:style>
  <w:style w:type="character" w:customStyle="1" w:styleId="IntenseQuoteChar">
    <w:name w:val="Intense Quote Char"/>
    <w:link w:val="IntenseQuote"/>
    <w:uiPriority w:val="30"/>
    <w:rsid w:val="00036ECD"/>
    <w:rPr>
      <w:rFonts w:ascii="Times New Roman" w:eastAsia="Calibri" w:hAnsi="Times New Roman" w:cs="Arial"/>
      <w:i/>
      <w:iCs/>
      <w:color w:val="4F81BD"/>
    </w:rPr>
  </w:style>
  <w:style w:type="paragraph" w:styleId="List">
    <w:name w:val="List"/>
    <w:basedOn w:val="Normal"/>
    <w:uiPriority w:val="99"/>
    <w:semiHidden/>
    <w:unhideWhenUsed/>
    <w:rsid w:val="00036ECD"/>
    <w:pPr>
      <w:autoSpaceDE/>
      <w:autoSpaceDN/>
      <w:ind w:left="283" w:hanging="283"/>
      <w:contextualSpacing/>
    </w:pPr>
    <w:rPr>
      <w:rFonts w:eastAsia="Calibri" w:cs="Arial"/>
      <w:lang w:val="en-US"/>
    </w:rPr>
  </w:style>
  <w:style w:type="paragraph" w:styleId="List2">
    <w:name w:val="List 2"/>
    <w:basedOn w:val="Normal"/>
    <w:uiPriority w:val="99"/>
    <w:semiHidden/>
    <w:unhideWhenUsed/>
    <w:rsid w:val="00036ECD"/>
    <w:pPr>
      <w:autoSpaceDE/>
      <w:autoSpaceDN/>
      <w:ind w:left="566" w:hanging="283"/>
      <w:contextualSpacing/>
    </w:pPr>
    <w:rPr>
      <w:rFonts w:eastAsia="Calibri" w:cs="Arial"/>
      <w:lang w:val="en-US"/>
    </w:rPr>
  </w:style>
  <w:style w:type="paragraph" w:styleId="List3">
    <w:name w:val="List 3"/>
    <w:basedOn w:val="Normal"/>
    <w:uiPriority w:val="99"/>
    <w:semiHidden/>
    <w:unhideWhenUsed/>
    <w:rsid w:val="00036ECD"/>
    <w:pPr>
      <w:autoSpaceDE/>
      <w:autoSpaceDN/>
      <w:ind w:left="849" w:hanging="283"/>
      <w:contextualSpacing/>
    </w:pPr>
    <w:rPr>
      <w:rFonts w:eastAsia="Calibri" w:cs="Arial"/>
      <w:lang w:val="en-US"/>
    </w:rPr>
  </w:style>
  <w:style w:type="paragraph" w:styleId="List4">
    <w:name w:val="List 4"/>
    <w:basedOn w:val="Normal"/>
    <w:uiPriority w:val="99"/>
    <w:semiHidden/>
    <w:unhideWhenUsed/>
    <w:rsid w:val="00036ECD"/>
    <w:pPr>
      <w:autoSpaceDE/>
      <w:autoSpaceDN/>
      <w:ind w:left="1132" w:hanging="283"/>
      <w:contextualSpacing/>
    </w:pPr>
    <w:rPr>
      <w:rFonts w:eastAsia="Calibri" w:cs="Arial"/>
      <w:lang w:val="en-US"/>
    </w:rPr>
  </w:style>
  <w:style w:type="paragraph" w:styleId="List5">
    <w:name w:val="List 5"/>
    <w:basedOn w:val="Normal"/>
    <w:uiPriority w:val="99"/>
    <w:semiHidden/>
    <w:unhideWhenUsed/>
    <w:rsid w:val="00036ECD"/>
    <w:pPr>
      <w:autoSpaceDE/>
      <w:autoSpaceDN/>
      <w:ind w:left="1415" w:hanging="283"/>
      <w:contextualSpacing/>
    </w:pPr>
    <w:rPr>
      <w:rFonts w:eastAsia="Calibri" w:cs="Arial"/>
      <w:lang w:val="en-US"/>
    </w:rPr>
  </w:style>
  <w:style w:type="paragraph" w:styleId="ListBullet">
    <w:name w:val="List Bullet"/>
    <w:basedOn w:val="Normal"/>
    <w:uiPriority w:val="99"/>
    <w:semiHidden/>
    <w:unhideWhenUsed/>
    <w:rsid w:val="00036ECD"/>
    <w:pPr>
      <w:numPr>
        <w:numId w:val="10"/>
      </w:numPr>
      <w:autoSpaceDE/>
      <w:autoSpaceDN/>
      <w:contextualSpacing/>
    </w:pPr>
    <w:rPr>
      <w:rFonts w:eastAsia="Calibri" w:cs="Arial"/>
      <w:lang w:val="en-US"/>
    </w:rPr>
  </w:style>
  <w:style w:type="paragraph" w:styleId="ListBullet2">
    <w:name w:val="List Bullet 2"/>
    <w:basedOn w:val="Normal"/>
    <w:uiPriority w:val="99"/>
    <w:semiHidden/>
    <w:unhideWhenUsed/>
    <w:rsid w:val="00036ECD"/>
    <w:pPr>
      <w:numPr>
        <w:numId w:val="11"/>
      </w:numPr>
      <w:autoSpaceDE/>
      <w:autoSpaceDN/>
      <w:contextualSpacing/>
    </w:pPr>
    <w:rPr>
      <w:rFonts w:eastAsia="Calibri" w:cs="Arial"/>
      <w:lang w:val="en-US"/>
    </w:rPr>
  </w:style>
  <w:style w:type="paragraph" w:styleId="ListBullet3">
    <w:name w:val="List Bullet 3"/>
    <w:basedOn w:val="Normal"/>
    <w:uiPriority w:val="99"/>
    <w:semiHidden/>
    <w:unhideWhenUsed/>
    <w:rsid w:val="00036ECD"/>
    <w:pPr>
      <w:numPr>
        <w:numId w:val="12"/>
      </w:numPr>
      <w:autoSpaceDE/>
      <w:autoSpaceDN/>
      <w:contextualSpacing/>
    </w:pPr>
    <w:rPr>
      <w:rFonts w:eastAsia="Calibri" w:cs="Arial"/>
      <w:lang w:val="en-US"/>
    </w:rPr>
  </w:style>
  <w:style w:type="paragraph" w:styleId="ListBullet4">
    <w:name w:val="List Bullet 4"/>
    <w:basedOn w:val="Normal"/>
    <w:uiPriority w:val="99"/>
    <w:semiHidden/>
    <w:unhideWhenUsed/>
    <w:rsid w:val="00036ECD"/>
    <w:pPr>
      <w:numPr>
        <w:numId w:val="13"/>
      </w:numPr>
      <w:autoSpaceDE/>
      <w:autoSpaceDN/>
      <w:contextualSpacing/>
    </w:pPr>
    <w:rPr>
      <w:rFonts w:eastAsia="Calibri" w:cs="Arial"/>
      <w:lang w:val="en-US"/>
    </w:rPr>
  </w:style>
  <w:style w:type="paragraph" w:styleId="ListBullet5">
    <w:name w:val="List Bullet 5"/>
    <w:basedOn w:val="Normal"/>
    <w:uiPriority w:val="99"/>
    <w:semiHidden/>
    <w:unhideWhenUsed/>
    <w:rsid w:val="00036ECD"/>
    <w:pPr>
      <w:numPr>
        <w:numId w:val="14"/>
      </w:numPr>
      <w:autoSpaceDE/>
      <w:autoSpaceDN/>
      <w:contextualSpacing/>
    </w:pPr>
    <w:rPr>
      <w:rFonts w:eastAsia="Calibri" w:cs="Arial"/>
      <w:lang w:val="en-US"/>
    </w:rPr>
  </w:style>
  <w:style w:type="paragraph" w:styleId="ListContinue">
    <w:name w:val="List Continue"/>
    <w:basedOn w:val="Normal"/>
    <w:uiPriority w:val="99"/>
    <w:semiHidden/>
    <w:unhideWhenUsed/>
    <w:rsid w:val="00036ECD"/>
    <w:pPr>
      <w:autoSpaceDE/>
      <w:autoSpaceDN/>
      <w:spacing w:after="120"/>
      <w:ind w:left="283" w:hanging="567"/>
      <w:contextualSpacing/>
    </w:pPr>
    <w:rPr>
      <w:rFonts w:eastAsia="Calibri" w:cs="Arial"/>
      <w:lang w:val="en-US"/>
    </w:rPr>
  </w:style>
  <w:style w:type="paragraph" w:styleId="ListContinue2">
    <w:name w:val="List Continue 2"/>
    <w:basedOn w:val="Normal"/>
    <w:uiPriority w:val="99"/>
    <w:semiHidden/>
    <w:unhideWhenUsed/>
    <w:rsid w:val="00036ECD"/>
    <w:pPr>
      <w:autoSpaceDE/>
      <w:autoSpaceDN/>
      <w:spacing w:after="120"/>
      <w:ind w:left="566" w:hanging="567"/>
      <w:contextualSpacing/>
    </w:pPr>
    <w:rPr>
      <w:rFonts w:eastAsia="Calibri" w:cs="Arial"/>
      <w:lang w:val="en-US"/>
    </w:rPr>
  </w:style>
  <w:style w:type="paragraph" w:styleId="ListContinue3">
    <w:name w:val="List Continue 3"/>
    <w:basedOn w:val="Normal"/>
    <w:uiPriority w:val="99"/>
    <w:semiHidden/>
    <w:unhideWhenUsed/>
    <w:rsid w:val="00036ECD"/>
    <w:pPr>
      <w:autoSpaceDE/>
      <w:autoSpaceDN/>
      <w:spacing w:after="120"/>
      <w:ind w:left="849" w:hanging="567"/>
      <w:contextualSpacing/>
    </w:pPr>
    <w:rPr>
      <w:rFonts w:eastAsia="Calibri" w:cs="Arial"/>
      <w:lang w:val="en-US"/>
    </w:rPr>
  </w:style>
  <w:style w:type="paragraph" w:styleId="ListContinue4">
    <w:name w:val="List Continue 4"/>
    <w:basedOn w:val="Normal"/>
    <w:uiPriority w:val="99"/>
    <w:semiHidden/>
    <w:unhideWhenUsed/>
    <w:rsid w:val="00036ECD"/>
    <w:pPr>
      <w:autoSpaceDE/>
      <w:autoSpaceDN/>
      <w:spacing w:after="120"/>
      <w:ind w:left="1132" w:hanging="567"/>
      <w:contextualSpacing/>
    </w:pPr>
    <w:rPr>
      <w:rFonts w:eastAsia="Calibri" w:cs="Arial"/>
      <w:lang w:val="en-US"/>
    </w:rPr>
  </w:style>
  <w:style w:type="paragraph" w:styleId="ListContinue5">
    <w:name w:val="List Continue 5"/>
    <w:basedOn w:val="Normal"/>
    <w:uiPriority w:val="99"/>
    <w:semiHidden/>
    <w:unhideWhenUsed/>
    <w:rsid w:val="00036ECD"/>
    <w:pPr>
      <w:autoSpaceDE/>
      <w:autoSpaceDN/>
      <w:spacing w:after="120"/>
      <w:ind w:left="1415" w:hanging="567"/>
      <w:contextualSpacing/>
    </w:pPr>
    <w:rPr>
      <w:rFonts w:eastAsia="Calibri" w:cs="Arial"/>
      <w:lang w:val="en-US"/>
    </w:rPr>
  </w:style>
  <w:style w:type="paragraph" w:styleId="ListNumber">
    <w:name w:val="List Number"/>
    <w:basedOn w:val="Normal"/>
    <w:uiPriority w:val="99"/>
    <w:semiHidden/>
    <w:unhideWhenUsed/>
    <w:rsid w:val="00036ECD"/>
    <w:pPr>
      <w:numPr>
        <w:numId w:val="15"/>
      </w:numPr>
      <w:autoSpaceDE/>
      <w:autoSpaceDN/>
      <w:contextualSpacing/>
    </w:pPr>
    <w:rPr>
      <w:rFonts w:eastAsia="Calibri" w:cs="Arial"/>
      <w:lang w:val="en-US"/>
    </w:rPr>
  </w:style>
  <w:style w:type="paragraph" w:styleId="ListNumber2">
    <w:name w:val="List Number 2"/>
    <w:basedOn w:val="Normal"/>
    <w:uiPriority w:val="99"/>
    <w:semiHidden/>
    <w:unhideWhenUsed/>
    <w:rsid w:val="00036ECD"/>
    <w:pPr>
      <w:numPr>
        <w:numId w:val="16"/>
      </w:numPr>
      <w:autoSpaceDE/>
      <w:autoSpaceDN/>
      <w:contextualSpacing/>
    </w:pPr>
    <w:rPr>
      <w:rFonts w:eastAsia="Calibri" w:cs="Arial"/>
      <w:lang w:val="en-US"/>
    </w:rPr>
  </w:style>
  <w:style w:type="paragraph" w:styleId="ListNumber3">
    <w:name w:val="List Number 3"/>
    <w:basedOn w:val="Normal"/>
    <w:uiPriority w:val="99"/>
    <w:semiHidden/>
    <w:unhideWhenUsed/>
    <w:rsid w:val="00036ECD"/>
    <w:pPr>
      <w:numPr>
        <w:numId w:val="17"/>
      </w:numPr>
      <w:autoSpaceDE/>
      <w:autoSpaceDN/>
      <w:contextualSpacing/>
    </w:pPr>
    <w:rPr>
      <w:rFonts w:eastAsia="Calibri" w:cs="Arial"/>
      <w:lang w:val="en-US"/>
    </w:rPr>
  </w:style>
  <w:style w:type="paragraph" w:styleId="ListNumber4">
    <w:name w:val="List Number 4"/>
    <w:basedOn w:val="Normal"/>
    <w:uiPriority w:val="99"/>
    <w:semiHidden/>
    <w:unhideWhenUsed/>
    <w:rsid w:val="00036ECD"/>
    <w:pPr>
      <w:numPr>
        <w:numId w:val="18"/>
      </w:numPr>
      <w:autoSpaceDE/>
      <w:autoSpaceDN/>
      <w:contextualSpacing/>
    </w:pPr>
    <w:rPr>
      <w:rFonts w:eastAsia="Calibri" w:cs="Arial"/>
      <w:lang w:val="en-US"/>
    </w:rPr>
  </w:style>
  <w:style w:type="paragraph" w:styleId="ListNumber5">
    <w:name w:val="List Number 5"/>
    <w:basedOn w:val="Normal"/>
    <w:uiPriority w:val="99"/>
    <w:semiHidden/>
    <w:unhideWhenUsed/>
    <w:rsid w:val="00036ECD"/>
    <w:pPr>
      <w:numPr>
        <w:numId w:val="19"/>
      </w:numPr>
      <w:autoSpaceDE/>
      <w:autoSpaceDN/>
      <w:contextualSpacing/>
    </w:pPr>
    <w:rPr>
      <w:rFonts w:eastAsia="Calibri" w:cs="Arial"/>
      <w:lang w:val="en-US"/>
    </w:rPr>
  </w:style>
  <w:style w:type="paragraph" w:styleId="MacroText">
    <w:name w:val="macro"/>
    <w:link w:val="MacroTextChar"/>
    <w:uiPriority w:val="99"/>
    <w:semiHidden/>
    <w:unhideWhenUsed/>
    <w:rsid w:val="00036EC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ind w:left="567" w:hanging="567"/>
    </w:pPr>
    <w:rPr>
      <w:rFonts w:ascii="Consolas" w:hAnsi="Consolas"/>
    </w:rPr>
  </w:style>
  <w:style w:type="character" w:customStyle="1" w:styleId="MacroTextChar">
    <w:name w:val="Macro Text Char"/>
    <w:link w:val="MacroText"/>
    <w:uiPriority w:val="99"/>
    <w:semiHidden/>
    <w:rsid w:val="00036ECD"/>
    <w:rPr>
      <w:rFonts w:ascii="Consolas" w:eastAsia="Calibri" w:hAnsi="Consolas" w:cs="Arial"/>
      <w:sz w:val="20"/>
      <w:szCs w:val="20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036EC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autoSpaceDE/>
      <w:autoSpaceDN/>
      <w:ind w:left="1134" w:hanging="1134"/>
    </w:pPr>
    <w:rPr>
      <w:rFonts w:ascii="Cambria" w:eastAsia="Malgun Gothic" w:hAnsi="Cambria"/>
      <w:sz w:val="24"/>
      <w:szCs w:val="24"/>
      <w:lang w:val="en-US"/>
    </w:rPr>
  </w:style>
  <w:style w:type="character" w:customStyle="1" w:styleId="MessageHeaderChar">
    <w:name w:val="Message Header Char"/>
    <w:link w:val="MessageHeader"/>
    <w:uiPriority w:val="99"/>
    <w:semiHidden/>
    <w:rsid w:val="00036ECD"/>
    <w:rPr>
      <w:rFonts w:ascii="Cambria" w:eastAsia="Malgun Gothic" w:hAnsi="Cambria" w:cs="Times New Roman"/>
      <w:sz w:val="24"/>
      <w:szCs w:val="24"/>
      <w:shd w:val="pct20" w:color="auto" w:fill="auto"/>
    </w:rPr>
  </w:style>
  <w:style w:type="paragraph" w:styleId="NoSpacing">
    <w:name w:val="No Spacing"/>
    <w:uiPriority w:val="1"/>
    <w:qFormat/>
    <w:rsid w:val="00036ECD"/>
    <w:pPr>
      <w:ind w:left="567" w:hanging="567"/>
    </w:pPr>
    <w:rPr>
      <w:rFonts w:ascii="Times New Roman" w:hAnsi="Times New Roman"/>
      <w:sz w:val="22"/>
      <w:szCs w:val="22"/>
    </w:rPr>
  </w:style>
  <w:style w:type="paragraph" w:styleId="NormalWeb">
    <w:name w:val="Normal (Web)"/>
    <w:basedOn w:val="Normal"/>
    <w:uiPriority w:val="99"/>
    <w:semiHidden/>
    <w:unhideWhenUsed/>
    <w:rsid w:val="00036ECD"/>
    <w:pPr>
      <w:autoSpaceDE/>
      <w:autoSpaceDN/>
      <w:ind w:left="567" w:hanging="567"/>
    </w:pPr>
    <w:rPr>
      <w:rFonts w:eastAsia="Calibri"/>
      <w:sz w:val="24"/>
      <w:szCs w:val="24"/>
      <w:lang w:val="en-US"/>
    </w:rPr>
  </w:style>
  <w:style w:type="paragraph" w:styleId="NormalIndent">
    <w:name w:val="Normal Indent"/>
    <w:basedOn w:val="Normal"/>
    <w:uiPriority w:val="99"/>
    <w:semiHidden/>
    <w:unhideWhenUsed/>
    <w:rsid w:val="00036ECD"/>
    <w:pPr>
      <w:autoSpaceDE/>
      <w:autoSpaceDN/>
      <w:ind w:left="720" w:hanging="567"/>
    </w:pPr>
    <w:rPr>
      <w:rFonts w:eastAsia="Calibri" w:cs="Arial"/>
      <w:lang w:val="en-US"/>
    </w:r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036ECD"/>
    <w:pPr>
      <w:autoSpaceDE/>
      <w:autoSpaceDN/>
      <w:ind w:left="567" w:hanging="567"/>
    </w:pPr>
    <w:rPr>
      <w:rFonts w:eastAsia="Calibri" w:cs="Arial"/>
      <w:lang w:val="en-US"/>
    </w:rPr>
  </w:style>
  <w:style w:type="character" w:customStyle="1" w:styleId="NoteHeadingChar">
    <w:name w:val="Note Heading Char"/>
    <w:link w:val="NoteHeading"/>
    <w:uiPriority w:val="99"/>
    <w:semiHidden/>
    <w:rsid w:val="00036ECD"/>
    <w:rPr>
      <w:rFonts w:ascii="Times New Roman" w:eastAsia="Calibri" w:hAnsi="Times New Roman" w:cs="Arial"/>
    </w:rPr>
  </w:style>
  <w:style w:type="paragraph" w:styleId="PlainText">
    <w:name w:val="Plain Text"/>
    <w:basedOn w:val="Normal"/>
    <w:link w:val="PlainTextChar"/>
    <w:uiPriority w:val="99"/>
    <w:semiHidden/>
    <w:unhideWhenUsed/>
    <w:rsid w:val="00036ECD"/>
    <w:pPr>
      <w:autoSpaceDE/>
      <w:autoSpaceDN/>
      <w:ind w:left="567" w:hanging="567"/>
    </w:pPr>
    <w:rPr>
      <w:rFonts w:ascii="Consolas" w:eastAsia="Calibri" w:hAnsi="Consolas" w:cs="Arial"/>
      <w:sz w:val="21"/>
      <w:szCs w:val="21"/>
      <w:lang w:val="en-US"/>
    </w:rPr>
  </w:style>
  <w:style w:type="character" w:customStyle="1" w:styleId="PlainTextChar">
    <w:name w:val="Plain Text Char"/>
    <w:link w:val="PlainText"/>
    <w:uiPriority w:val="99"/>
    <w:semiHidden/>
    <w:rsid w:val="00036ECD"/>
    <w:rPr>
      <w:rFonts w:ascii="Consolas" w:eastAsia="Calibri" w:hAnsi="Consolas" w:cs="Arial"/>
      <w:sz w:val="21"/>
      <w:szCs w:val="21"/>
    </w:rPr>
  </w:style>
  <w:style w:type="paragraph" w:styleId="Quote">
    <w:name w:val="Quote"/>
    <w:basedOn w:val="Normal"/>
    <w:next w:val="Normal"/>
    <w:link w:val="QuoteChar"/>
    <w:uiPriority w:val="29"/>
    <w:qFormat/>
    <w:rsid w:val="00036ECD"/>
    <w:pPr>
      <w:autoSpaceDE/>
      <w:autoSpaceDN/>
      <w:spacing w:before="200" w:after="160"/>
      <w:ind w:left="864" w:right="864" w:hanging="567"/>
      <w:jc w:val="center"/>
    </w:pPr>
    <w:rPr>
      <w:rFonts w:eastAsia="Calibri" w:cs="Arial"/>
      <w:i/>
      <w:iCs/>
      <w:color w:val="404040"/>
      <w:lang w:val="en-US"/>
    </w:rPr>
  </w:style>
  <w:style w:type="character" w:customStyle="1" w:styleId="QuoteChar">
    <w:name w:val="Quote Char"/>
    <w:link w:val="Quote"/>
    <w:uiPriority w:val="29"/>
    <w:rsid w:val="00036ECD"/>
    <w:rPr>
      <w:rFonts w:ascii="Times New Roman" w:eastAsia="Calibri" w:hAnsi="Times New Roman" w:cs="Arial"/>
      <w:i/>
      <w:iCs/>
      <w:color w:val="404040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036ECD"/>
    <w:pPr>
      <w:autoSpaceDE/>
      <w:autoSpaceDN/>
      <w:ind w:left="567" w:hanging="567"/>
    </w:pPr>
    <w:rPr>
      <w:rFonts w:eastAsia="Calibri" w:cs="Arial"/>
      <w:lang w:val="en-US"/>
    </w:rPr>
  </w:style>
  <w:style w:type="character" w:customStyle="1" w:styleId="SalutationChar">
    <w:name w:val="Salutation Char"/>
    <w:link w:val="Salutation"/>
    <w:uiPriority w:val="99"/>
    <w:semiHidden/>
    <w:rsid w:val="00036ECD"/>
    <w:rPr>
      <w:rFonts w:ascii="Times New Roman" w:eastAsia="Calibri" w:hAnsi="Times New Roman" w:cs="Arial"/>
    </w:rPr>
  </w:style>
  <w:style w:type="paragraph" w:styleId="Signature">
    <w:name w:val="Signature"/>
    <w:basedOn w:val="Normal"/>
    <w:link w:val="SignatureChar"/>
    <w:uiPriority w:val="99"/>
    <w:semiHidden/>
    <w:unhideWhenUsed/>
    <w:rsid w:val="00036ECD"/>
    <w:pPr>
      <w:autoSpaceDE/>
      <w:autoSpaceDN/>
      <w:ind w:left="4252" w:hanging="567"/>
    </w:pPr>
    <w:rPr>
      <w:rFonts w:eastAsia="Calibri" w:cs="Arial"/>
      <w:lang w:val="en-US"/>
    </w:rPr>
  </w:style>
  <w:style w:type="character" w:customStyle="1" w:styleId="SignatureChar">
    <w:name w:val="Signature Char"/>
    <w:link w:val="Signature"/>
    <w:uiPriority w:val="99"/>
    <w:semiHidden/>
    <w:rsid w:val="00036ECD"/>
    <w:rPr>
      <w:rFonts w:ascii="Times New Roman" w:eastAsia="Calibri" w:hAnsi="Times New Roman" w:cs="Arial"/>
    </w:rPr>
  </w:style>
  <w:style w:type="paragraph" w:styleId="Subtitle">
    <w:name w:val="Subtitle"/>
    <w:basedOn w:val="Normal"/>
    <w:next w:val="Normal"/>
    <w:link w:val="SubtitleChar"/>
    <w:uiPriority w:val="11"/>
    <w:qFormat/>
    <w:rsid w:val="00036ECD"/>
    <w:pPr>
      <w:numPr>
        <w:ilvl w:val="1"/>
      </w:numPr>
      <w:autoSpaceDE/>
      <w:autoSpaceDN/>
      <w:spacing w:after="160"/>
      <w:ind w:left="567" w:hanging="567"/>
    </w:pPr>
    <w:rPr>
      <w:rFonts w:ascii="Calibri" w:eastAsia="Malgun Gothic" w:hAnsi="Calibri" w:cs="Arial"/>
      <w:color w:val="5A5A5A"/>
      <w:spacing w:val="15"/>
      <w:lang w:val="en-US"/>
    </w:rPr>
  </w:style>
  <w:style w:type="character" w:customStyle="1" w:styleId="SubtitleChar">
    <w:name w:val="Subtitle Char"/>
    <w:link w:val="Subtitle"/>
    <w:uiPriority w:val="11"/>
    <w:rsid w:val="00036ECD"/>
    <w:rPr>
      <w:rFonts w:ascii="Calibri" w:eastAsia="Malgun Gothic" w:hAnsi="Calibri" w:cs="Arial"/>
      <w:color w:val="5A5A5A"/>
      <w:spacing w:val="15"/>
    </w:rPr>
  </w:style>
  <w:style w:type="paragraph" w:styleId="TableofAuthorities">
    <w:name w:val="table of authorities"/>
    <w:basedOn w:val="Normal"/>
    <w:next w:val="Normal"/>
    <w:uiPriority w:val="99"/>
    <w:semiHidden/>
    <w:unhideWhenUsed/>
    <w:rsid w:val="00036ECD"/>
    <w:pPr>
      <w:autoSpaceDE/>
      <w:autoSpaceDN/>
      <w:ind w:left="220" w:hanging="220"/>
    </w:pPr>
    <w:rPr>
      <w:rFonts w:eastAsia="Calibri" w:cs="Arial"/>
      <w:lang w:val="en-US"/>
    </w:rPr>
  </w:style>
  <w:style w:type="paragraph" w:styleId="TableofFigures">
    <w:name w:val="table of figures"/>
    <w:basedOn w:val="Normal"/>
    <w:next w:val="Normal"/>
    <w:uiPriority w:val="99"/>
    <w:semiHidden/>
    <w:unhideWhenUsed/>
    <w:rsid w:val="00036ECD"/>
    <w:pPr>
      <w:autoSpaceDE/>
      <w:autoSpaceDN/>
      <w:ind w:hanging="567"/>
    </w:pPr>
    <w:rPr>
      <w:rFonts w:eastAsia="Calibri" w:cs="Arial"/>
      <w:lang w:val="en-US"/>
    </w:rPr>
  </w:style>
  <w:style w:type="paragraph" w:styleId="Title">
    <w:name w:val="Title"/>
    <w:basedOn w:val="Normal"/>
    <w:next w:val="Normal"/>
    <w:link w:val="TitleChar"/>
    <w:uiPriority w:val="10"/>
    <w:qFormat/>
    <w:rsid w:val="00036ECD"/>
    <w:pPr>
      <w:autoSpaceDE/>
      <w:autoSpaceDN/>
      <w:ind w:left="567" w:hanging="567"/>
      <w:contextualSpacing/>
    </w:pPr>
    <w:rPr>
      <w:rFonts w:ascii="Cambria" w:eastAsia="Malgun Gothic" w:hAnsi="Cambria"/>
      <w:spacing w:val="-10"/>
      <w:kern w:val="28"/>
      <w:sz w:val="56"/>
      <w:szCs w:val="56"/>
      <w:lang w:val="en-US"/>
    </w:rPr>
  </w:style>
  <w:style w:type="character" w:customStyle="1" w:styleId="TitleChar">
    <w:name w:val="Title Char"/>
    <w:link w:val="Title"/>
    <w:uiPriority w:val="10"/>
    <w:rsid w:val="00036ECD"/>
    <w:rPr>
      <w:rFonts w:ascii="Cambria" w:eastAsia="Malgun Gothic" w:hAnsi="Cambria" w:cs="Times New Roman"/>
      <w:spacing w:val="-10"/>
      <w:kern w:val="28"/>
      <w:sz w:val="56"/>
      <w:szCs w:val="56"/>
    </w:rPr>
  </w:style>
  <w:style w:type="paragraph" w:styleId="TOAHeading">
    <w:name w:val="toa heading"/>
    <w:basedOn w:val="Normal"/>
    <w:next w:val="Normal"/>
    <w:uiPriority w:val="99"/>
    <w:semiHidden/>
    <w:unhideWhenUsed/>
    <w:rsid w:val="00036ECD"/>
    <w:pPr>
      <w:autoSpaceDE/>
      <w:autoSpaceDN/>
      <w:spacing w:before="120"/>
      <w:ind w:left="567" w:hanging="567"/>
    </w:pPr>
    <w:rPr>
      <w:rFonts w:ascii="Cambria" w:eastAsia="Malgun Gothic" w:hAnsi="Cambria"/>
      <w:b/>
      <w:bCs/>
      <w:sz w:val="24"/>
      <w:szCs w:val="24"/>
      <w:lang w:val="en-US"/>
    </w:rPr>
  </w:style>
  <w:style w:type="paragraph" w:styleId="TOC1">
    <w:name w:val="toc 1"/>
    <w:basedOn w:val="Normal"/>
    <w:next w:val="Normal"/>
    <w:autoRedefine/>
    <w:uiPriority w:val="39"/>
    <w:semiHidden/>
    <w:unhideWhenUsed/>
    <w:rsid w:val="00036ECD"/>
    <w:pPr>
      <w:autoSpaceDE/>
      <w:autoSpaceDN/>
      <w:spacing w:after="100"/>
      <w:ind w:hanging="567"/>
    </w:pPr>
    <w:rPr>
      <w:rFonts w:eastAsia="Calibri" w:cs="Arial"/>
      <w:lang w:val="en-US"/>
    </w:rPr>
  </w:style>
  <w:style w:type="paragraph" w:styleId="TOC2">
    <w:name w:val="toc 2"/>
    <w:basedOn w:val="Normal"/>
    <w:next w:val="Normal"/>
    <w:autoRedefine/>
    <w:uiPriority w:val="39"/>
    <w:semiHidden/>
    <w:unhideWhenUsed/>
    <w:rsid w:val="00036ECD"/>
    <w:pPr>
      <w:autoSpaceDE/>
      <w:autoSpaceDN/>
      <w:spacing w:after="100"/>
      <w:ind w:left="220" w:hanging="567"/>
    </w:pPr>
    <w:rPr>
      <w:rFonts w:eastAsia="Calibri" w:cs="Arial"/>
      <w:lang w:val="en-US"/>
    </w:rPr>
  </w:style>
  <w:style w:type="paragraph" w:styleId="TOC3">
    <w:name w:val="toc 3"/>
    <w:basedOn w:val="Normal"/>
    <w:next w:val="Normal"/>
    <w:autoRedefine/>
    <w:uiPriority w:val="39"/>
    <w:semiHidden/>
    <w:unhideWhenUsed/>
    <w:rsid w:val="00036ECD"/>
    <w:pPr>
      <w:autoSpaceDE/>
      <w:autoSpaceDN/>
      <w:spacing w:after="100"/>
      <w:ind w:left="440" w:hanging="567"/>
    </w:pPr>
    <w:rPr>
      <w:rFonts w:eastAsia="Calibri" w:cs="Arial"/>
      <w:lang w:val="en-US"/>
    </w:rPr>
  </w:style>
  <w:style w:type="paragraph" w:styleId="TOC4">
    <w:name w:val="toc 4"/>
    <w:basedOn w:val="Normal"/>
    <w:next w:val="Normal"/>
    <w:autoRedefine/>
    <w:uiPriority w:val="39"/>
    <w:semiHidden/>
    <w:unhideWhenUsed/>
    <w:rsid w:val="00036ECD"/>
    <w:pPr>
      <w:autoSpaceDE/>
      <w:autoSpaceDN/>
      <w:spacing w:after="100"/>
      <w:ind w:left="660" w:hanging="567"/>
    </w:pPr>
    <w:rPr>
      <w:rFonts w:eastAsia="Calibri" w:cs="Arial"/>
      <w:lang w:val="en-US"/>
    </w:rPr>
  </w:style>
  <w:style w:type="paragraph" w:styleId="TOC5">
    <w:name w:val="toc 5"/>
    <w:basedOn w:val="Normal"/>
    <w:next w:val="Normal"/>
    <w:autoRedefine/>
    <w:uiPriority w:val="39"/>
    <w:semiHidden/>
    <w:unhideWhenUsed/>
    <w:rsid w:val="00036ECD"/>
    <w:pPr>
      <w:autoSpaceDE/>
      <w:autoSpaceDN/>
      <w:spacing w:after="100"/>
      <w:ind w:left="880" w:hanging="567"/>
    </w:pPr>
    <w:rPr>
      <w:rFonts w:eastAsia="Calibri" w:cs="Arial"/>
      <w:lang w:val="en-US"/>
    </w:rPr>
  </w:style>
  <w:style w:type="paragraph" w:styleId="TOC6">
    <w:name w:val="toc 6"/>
    <w:basedOn w:val="Normal"/>
    <w:next w:val="Normal"/>
    <w:autoRedefine/>
    <w:uiPriority w:val="39"/>
    <w:semiHidden/>
    <w:unhideWhenUsed/>
    <w:rsid w:val="00036ECD"/>
    <w:pPr>
      <w:autoSpaceDE/>
      <w:autoSpaceDN/>
      <w:spacing w:after="100"/>
      <w:ind w:left="1100" w:hanging="567"/>
    </w:pPr>
    <w:rPr>
      <w:rFonts w:eastAsia="Calibri" w:cs="Arial"/>
      <w:lang w:val="en-US"/>
    </w:rPr>
  </w:style>
  <w:style w:type="paragraph" w:styleId="TOC7">
    <w:name w:val="toc 7"/>
    <w:basedOn w:val="Normal"/>
    <w:next w:val="Normal"/>
    <w:autoRedefine/>
    <w:uiPriority w:val="39"/>
    <w:semiHidden/>
    <w:unhideWhenUsed/>
    <w:rsid w:val="00036ECD"/>
    <w:pPr>
      <w:autoSpaceDE/>
      <w:autoSpaceDN/>
      <w:spacing w:after="100"/>
      <w:ind w:left="1320" w:hanging="567"/>
    </w:pPr>
    <w:rPr>
      <w:rFonts w:eastAsia="Calibri" w:cs="Arial"/>
      <w:lang w:val="en-US"/>
    </w:rPr>
  </w:style>
  <w:style w:type="paragraph" w:styleId="TOC8">
    <w:name w:val="toc 8"/>
    <w:basedOn w:val="Normal"/>
    <w:next w:val="Normal"/>
    <w:autoRedefine/>
    <w:uiPriority w:val="39"/>
    <w:semiHidden/>
    <w:unhideWhenUsed/>
    <w:rsid w:val="00036ECD"/>
    <w:pPr>
      <w:autoSpaceDE/>
      <w:autoSpaceDN/>
      <w:spacing w:after="100"/>
      <w:ind w:left="1540" w:hanging="567"/>
    </w:pPr>
    <w:rPr>
      <w:rFonts w:eastAsia="Calibri" w:cs="Arial"/>
      <w:lang w:val="en-US"/>
    </w:rPr>
  </w:style>
  <w:style w:type="paragraph" w:styleId="TOC9">
    <w:name w:val="toc 9"/>
    <w:basedOn w:val="Normal"/>
    <w:next w:val="Normal"/>
    <w:autoRedefine/>
    <w:uiPriority w:val="39"/>
    <w:semiHidden/>
    <w:unhideWhenUsed/>
    <w:rsid w:val="00036ECD"/>
    <w:pPr>
      <w:autoSpaceDE/>
      <w:autoSpaceDN/>
      <w:spacing w:after="100"/>
      <w:ind w:left="1760" w:hanging="567"/>
    </w:pPr>
    <w:rPr>
      <w:rFonts w:eastAsia="Calibri" w:cs="Arial"/>
      <w:lang w:val="en-US"/>
    </w:r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036ECD"/>
    <w:pPr>
      <w:keepNext/>
      <w:keepLines/>
      <w:autoSpaceDE/>
      <w:autoSpaceDN/>
      <w:spacing w:before="240"/>
      <w:ind w:left="567" w:hanging="567"/>
      <w:outlineLvl w:val="9"/>
    </w:pPr>
    <w:rPr>
      <w:rFonts w:ascii="Cambria" w:eastAsia="Malgun Gothic" w:hAnsi="Cambria"/>
      <w:b w:val="0"/>
      <w:bCs w:val="0"/>
      <w:color w:val="365F91"/>
      <w:sz w:val="32"/>
      <w:szCs w:val="32"/>
      <w:lang w:val="en-US"/>
    </w:rPr>
  </w:style>
  <w:style w:type="paragraph" w:customStyle="1" w:styleId="SUBSTEP">
    <w:name w:val="SUB STEP"/>
    <w:basedOn w:val="Normal"/>
    <w:rsid w:val="00036ECD"/>
    <w:pPr>
      <w:widowControl w:val="0"/>
      <w:tabs>
        <w:tab w:val="left" w:pos="240"/>
        <w:tab w:val="left" w:pos="360"/>
        <w:tab w:val="left" w:pos="660"/>
        <w:tab w:val="left" w:pos="780"/>
      </w:tabs>
      <w:suppressAutoHyphens/>
      <w:adjustRightInd w:val="0"/>
      <w:spacing w:before="180" w:line="320" w:lineRule="atLeast"/>
      <w:ind w:left="-90" w:firstLine="90"/>
      <w:textAlignment w:val="center"/>
    </w:pPr>
    <w:rPr>
      <w:rFonts w:eastAsia="Malgun Gothic"/>
      <w:b/>
      <w:bCs/>
      <w:color w:val="000000"/>
      <w:szCs w:val="28"/>
      <w:lang w:val="en-US" w:eastAsia="ja-JP"/>
    </w:rPr>
  </w:style>
  <w:style w:type="table" w:customStyle="1" w:styleId="TableGrid1">
    <w:name w:val="Table Grid1"/>
    <w:basedOn w:val="TableNormal"/>
    <w:next w:val="TableGrid"/>
    <w:uiPriority w:val="99"/>
    <w:rsid w:val="00036ECD"/>
    <w:rPr>
      <w:rFonts w:eastAsia="Times New Roman" w:cs="Times New Roman"/>
      <w:sz w:val="24"/>
      <w:szCs w:val="24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numbering" w:customStyle="1" w:styleId="NoList1">
    <w:name w:val="No List1"/>
    <w:next w:val="NoList"/>
    <w:uiPriority w:val="99"/>
    <w:semiHidden/>
    <w:unhideWhenUsed/>
    <w:rsid w:val="00036ECD"/>
  </w:style>
  <w:style w:type="character" w:styleId="LineNumber">
    <w:name w:val="line number"/>
    <w:uiPriority w:val="99"/>
    <w:semiHidden/>
    <w:unhideWhenUsed/>
    <w:rsid w:val="00084785"/>
  </w:style>
  <w:style w:type="character" w:customStyle="1" w:styleId="UnresolvedMention2">
    <w:name w:val="Unresolved Mention2"/>
    <w:uiPriority w:val="99"/>
    <w:semiHidden/>
    <w:unhideWhenUsed/>
    <w:rsid w:val="0019587C"/>
    <w:rPr>
      <w:color w:val="605E5C"/>
      <w:shd w:val="clear" w:color="auto" w:fill="E1DFDD"/>
    </w:rPr>
  </w:style>
  <w:style w:type="character" w:customStyle="1" w:styleId="ui-provider">
    <w:name w:val="ui-provider"/>
    <w:rsid w:val="00D21308"/>
  </w:style>
  <w:style w:type="character" w:styleId="UnresolvedMention">
    <w:name w:val="Unresolved Mention"/>
    <w:uiPriority w:val="99"/>
    <w:semiHidden/>
    <w:unhideWhenUsed/>
    <w:rsid w:val="00AB3B23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37504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1366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7659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923039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9442306">
              <w:marLeft w:val="0"/>
              <w:marRight w:val="0"/>
              <w:marTop w:val="120"/>
              <w:marBottom w:val="12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360815742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42530101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  <w:div w:id="194892342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99582295">
              <w:marLeft w:val="0"/>
              <w:marRight w:val="0"/>
              <w:marTop w:val="120"/>
              <w:marBottom w:val="12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54548153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9101278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</w:divsChild>
        </w:div>
      </w:divsChild>
    </w:div>
    <w:div w:id="4379188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3203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50998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40373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hyperlink" Target="https://www.ema.europa.eu" TargetMode="External"/><Relationship Id="rId21" Type="http://schemas.openxmlformats.org/officeDocument/2006/relationships/hyperlink" Target="https://www.ema.europa.eu/documents/template-form/qrd-appendix-v-adverse-drug-reaction-reporting-details_en.docx" TargetMode="External"/><Relationship Id="rId42" Type="http://schemas.openxmlformats.org/officeDocument/2006/relationships/image" Target="media/image8.jpeg"/><Relationship Id="rId47" Type="http://schemas.openxmlformats.org/officeDocument/2006/relationships/image" Target="media/image13.jpeg"/><Relationship Id="rId63" Type="http://schemas.openxmlformats.org/officeDocument/2006/relationships/image" Target="media/image26.jpeg"/><Relationship Id="rId68" Type="http://schemas.openxmlformats.org/officeDocument/2006/relationships/image" Target="media/image31.jpeg"/><Relationship Id="rId16" Type="http://schemas.openxmlformats.org/officeDocument/2006/relationships/hyperlink" Target="http://www.ema.europa.eu/" TargetMode="External"/><Relationship Id="rId11" Type="http://schemas.openxmlformats.org/officeDocument/2006/relationships/hyperlink" Target="https://www.ema.europa.eu" TargetMode="External"/><Relationship Id="rId24" Type="http://schemas.openxmlformats.org/officeDocument/2006/relationships/hyperlink" Target="http://www.ema.europa.eu/" TargetMode="External"/><Relationship Id="rId32" Type="http://schemas.openxmlformats.org/officeDocument/2006/relationships/hyperlink" Target="http://www.ema.europa.eu/" TargetMode="External"/><Relationship Id="rId37" Type="http://schemas.openxmlformats.org/officeDocument/2006/relationships/image" Target="media/image6.jpeg"/><Relationship Id="rId40" Type="http://schemas.openxmlformats.org/officeDocument/2006/relationships/hyperlink" Target="http://www.ema.europa.eu/" TargetMode="External"/><Relationship Id="rId45" Type="http://schemas.openxmlformats.org/officeDocument/2006/relationships/image" Target="media/image11.jpeg"/><Relationship Id="rId53" Type="http://schemas.openxmlformats.org/officeDocument/2006/relationships/image" Target="media/image19.jpeg"/><Relationship Id="rId58" Type="http://schemas.openxmlformats.org/officeDocument/2006/relationships/image" Target="media/image21.jpeg"/><Relationship Id="rId66" Type="http://schemas.openxmlformats.org/officeDocument/2006/relationships/image" Target="media/image29.jpeg"/><Relationship Id="rId74" Type="http://schemas.openxmlformats.org/officeDocument/2006/relationships/fontTable" Target="fontTable.xml"/><Relationship Id="rId79" Type="http://schemas.openxmlformats.org/officeDocument/2006/relationships/customXml" Target="../customXml/item4.xml"/><Relationship Id="rId5" Type="http://schemas.openxmlformats.org/officeDocument/2006/relationships/webSettings" Target="webSettings.xml"/><Relationship Id="rId61" Type="http://schemas.openxmlformats.org/officeDocument/2006/relationships/image" Target="media/image24.jpeg"/><Relationship Id="rId19" Type="http://schemas.openxmlformats.org/officeDocument/2006/relationships/hyperlink" Target="http://www.ema.europa.eu/" TargetMode="External"/><Relationship Id="rId14" Type="http://schemas.openxmlformats.org/officeDocument/2006/relationships/hyperlink" Target="https://www.ema.europa.eu" TargetMode="External"/><Relationship Id="rId22" Type="http://schemas.openxmlformats.org/officeDocument/2006/relationships/hyperlink" Target="http://www.ema.europa.eu/" TargetMode="External"/><Relationship Id="rId27" Type="http://schemas.openxmlformats.org/officeDocument/2006/relationships/image" Target="media/image2.jpeg"/><Relationship Id="rId30" Type="http://schemas.openxmlformats.org/officeDocument/2006/relationships/hyperlink" Target="https://www.ema.europa.eu" TargetMode="External"/><Relationship Id="rId35" Type="http://schemas.openxmlformats.org/officeDocument/2006/relationships/image" Target="media/image4.jpeg"/><Relationship Id="rId43" Type="http://schemas.openxmlformats.org/officeDocument/2006/relationships/image" Target="media/image9.jpeg"/><Relationship Id="rId48" Type="http://schemas.openxmlformats.org/officeDocument/2006/relationships/image" Target="media/image14.jpeg"/><Relationship Id="rId56" Type="http://schemas.openxmlformats.org/officeDocument/2006/relationships/hyperlink" Target="http://www.ema.europa.eu/" TargetMode="External"/><Relationship Id="rId64" Type="http://schemas.openxmlformats.org/officeDocument/2006/relationships/image" Target="media/image27.jpeg"/><Relationship Id="rId69" Type="http://schemas.openxmlformats.org/officeDocument/2006/relationships/image" Target="media/image32.jpeg"/><Relationship Id="rId77" Type="http://schemas.openxmlformats.org/officeDocument/2006/relationships/customXml" Target="../customXml/item2.xml"/><Relationship Id="rId8" Type="http://schemas.openxmlformats.org/officeDocument/2006/relationships/hyperlink" Target="https://www.ema.europa.eu/en/medicines/human/EPAR/wezenla" TargetMode="External"/><Relationship Id="rId51" Type="http://schemas.openxmlformats.org/officeDocument/2006/relationships/image" Target="media/image17.jpeg"/><Relationship Id="rId72" Type="http://schemas.openxmlformats.org/officeDocument/2006/relationships/footer" Target="footer2.xml"/><Relationship Id="rId80" Type="http://schemas.openxmlformats.org/officeDocument/2006/relationships/customXml" Target="../customXml/item5.xml"/><Relationship Id="rId3" Type="http://schemas.openxmlformats.org/officeDocument/2006/relationships/styles" Target="styles.xml"/><Relationship Id="rId12" Type="http://schemas.openxmlformats.org/officeDocument/2006/relationships/hyperlink" Target="http://www.ema.europa.eu/" TargetMode="External"/><Relationship Id="rId17" Type="http://schemas.openxmlformats.org/officeDocument/2006/relationships/hyperlink" Target="https://www.ema.europa.eu" TargetMode="External"/><Relationship Id="rId25" Type="http://schemas.openxmlformats.org/officeDocument/2006/relationships/hyperlink" Target="http://www.ema.europa.eu/" TargetMode="External"/><Relationship Id="rId33" Type="http://schemas.openxmlformats.org/officeDocument/2006/relationships/hyperlink" Target="https://www.ema.europa.eu" TargetMode="External"/><Relationship Id="rId38" Type="http://schemas.openxmlformats.org/officeDocument/2006/relationships/image" Target="media/image7.jpeg"/><Relationship Id="rId46" Type="http://schemas.openxmlformats.org/officeDocument/2006/relationships/image" Target="media/image12.jpeg"/><Relationship Id="rId59" Type="http://schemas.openxmlformats.org/officeDocument/2006/relationships/image" Target="media/image22.jpeg"/><Relationship Id="rId67" Type="http://schemas.openxmlformats.org/officeDocument/2006/relationships/image" Target="media/image30.jpeg"/><Relationship Id="rId20" Type="http://schemas.openxmlformats.org/officeDocument/2006/relationships/hyperlink" Target="https://www.ema.europa.eu" TargetMode="External"/><Relationship Id="rId41" Type="http://schemas.openxmlformats.org/officeDocument/2006/relationships/hyperlink" Target="https://www.ema.europa.eu" TargetMode="External"/><Relationship Id="rId54" Type="http://schemas.openxmlformats.org/officeDocument/2006/relationships/image" Target="media/image20.jpeg"/><Relationship Id="rId62" Type="http://schemas.openxmlformats.org/officeDocument/2006/relationships/image" Target="media/image25.jpeg"/><Relationship Id="rId70" Type="http://schemas.openxmlformats.org/officeDocument/2006/relationships/image" Target="media/image33.jpeg"/><Relationship Id="rId75" Type="http://schemas.microsoft.com/office/2011/relationships/people" Target="people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5" Type="http://schemas.openxmlformats.org/officeDocument/2006/relationships/hyperlink" Target="https://www.ema.europa.eu/documents/template-form/qrd-appendix-v-adverse-drug-reaction-reporting-details_en.docx" TargetMode="External"/><Relationship Id="rId23" Type="http://schemas.openxmlformats.org/officeDocument/2006/relationships/hyperlink" Target="https://www.ema.europa.eu" TargetMode="External"/><Relationship Id="rId28" Type="http://schemas.openxmlformats.org/officeDocument/2006/relationships/hyperlink" Target="https://www.ema.europa.eu/en/documents/template-form/qrd-appendix-v-adverse-drug-reaction-reporting-details_en.docx" TargetMode="External"/><Relationship Id="rId36" Type="http://schemas.openxmlformats.org/officeDocument/2006/relationships/image" Target="media/image5.jpeg"/><Relationship Id="rId49" Type="http://schemas.openxmlformats.org/officeDocument/2006/relationships/image" Target="media/image15.jpeg"/><Relationship Id="rId57" Type="http://schemas.openxmlformats.org/officeDocument/2006/relationships/hyperlink" Target="https://www.ema.europa.eu" TargetMode="External"/><Relationship Id="rId10" Type="http://schemas.openxmlformats.org/officeDocument/2006/relationships/hyperlink" Target="https://www.ema.europa.eu/documents/template-form/qrd-appendix-v-adverse-drug-reaction-reporting-details_en.docx" TargetMode="External"/><Relationship Id="rId31" Type="http://schemas.openxmlformats.org/officeDocument/2006/relationships/hyperlink" Target="https://www.ema.europa.eu/en/documents/template-form/qrd-appendix-v-adverse-drug-reaction-reporting-details_en.docx" TargetMode="External"/><Relationship Id="rId44" Type="http://schemas.openxmlformats.org/officeDocument/2006/relationships/image" Target="media/image10.jpeg"/><Relationship Id="rId52" Type="http://schemas.openxmlformats.org/officeDocument/2006/relationships/image" Target="media/image18.jpeg"/><Relationship Id="rId60" Type="http://schemas.openxmlformats.org/officeDocument/2006/relationships/image" Target="media/image23.jpeg"/><Relationship Id="rId65" Type="http://schemas.openxmlformats.org/officeDocument/2006/relationships/image" Target="media/image28.jpeg"/><Relationship Id="rId73" Type="http://schemas.openxmlformats.org/officeDocument/2006/relationships/footer" Target="footer3.xml"/><Relationship Id="rId78" Type="http://schemas.openxmlformats.org/officeDocument/2006/relationships/customXml" Target="../customXml/item3.xml"/><Relationship Id="rId4" Type="http://schemas.openxmlformats.org/officeDocument/2006/relationships/settings" Target="settings.xml"/><Relationship Id="rId9" Type="http://schemas.openxmlformats.org/officeDocument/2006/relationships/image" Target="media/image1.png"/><Relationship Id="rId13" Type="http://schemas.openxmlformats.org/officeDocument/2006/relationships/hyperlink" Target="http://www.ema.europa.eu/" TargetMode="External"/><Relationship Id="rId18" Type="http://schemas.openxmlformats.org/officeDocument/2006/relationships/hyperlink" Target="http://www.ema.europa.eu/" TargetMode="External"/><Relationship Id="rId39" Type="http://schemas.openxmlformats.org/officeDocument/2006/relationships/hyperlink" Target="https://www.ema.europa.eu/documents/template-form/qrd-appendix-v-adverse-drug-reaction-reporting-details_en.docx" TargetMode="External"/><Relationship Id="rId34" Type="http://schemas.openxmlformats.org/officeDocument/2006/relationships/image" Target="media/image3.jpeg"/><Relationship Id="rId50" Type="http://schemas.openxmlformats.org/officeDocument/2006/relationships/image" Target="media/image16.jpeg"/><Relationship Id="rId55" Type="http://schemas.openxmlformats.org/officeDocument/2006/relationships/hyperlink" Target="https://www.ema.europa.eu/documents/template-form/qrd-appendix-v-adverse-drug-reaction-reporting-details_en.docx" TargetMode="External"/><Relationship Id="rId76" Type="http://schemas.openxmlformats.org/officeDocument/2006/relationships/theme" Target="theme/theme1.xml"/><Relationship Id="rId7" Type="http://schemas.openxmlformats.org/officeDocument/2006/relationships/endnotes" Target="endnotes.xml"/><Relationship Id="rId71" Type="http://schemas.openxmlformats.org/officeDocument/2006/relationships/footer" Target="footer1.xml"/><Relationship Id="rId2" Type="http://schemas.openxmlformats.org/officeDocument/2006/relationships/numbering" Target="numbering.xml"/><Relationship Id="rId29" Type="http://schemas.openxmlformats.org/officeDocument/2006/relationships/hyperlink" Target="http://www.ema.europa.eu/." TargetMode="Externa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Case" ma:contentTypeID="0x0101000DA6AD19014FF648A49316945EE786F90200176DED4FF78CD74995F64A0F46B59E48" ma:contentTypeVersion="32" ma:contentTypeDescription="Create a new document." ma:contentTypeScope="" ma:versionID="064bfb9f3484ab428612b3796ac29fa2">
  <xsd:schema xmlns:xsd="http://www.w3.org/2001/XMLSchema" xmlns:xs="http://www.w3.org/2001/XMLSchema" xmlns:p="http://schemas.microsoft.com/office/2006/metadata/properties" xmlns:ns2="a034c160-bfb7-45f5-8632-2eb7e0508071" xmlns:ns3="62874b74-7561-4a92-a6e7-f8370cb4455a" xmlns:ns4="http://schemas.microsoft.com/sharepoint/v4" targetNamespace="http://schemas.microsoft.com/office/2006/metadata/properties" ma:root="true" ma:fieldsID="a734b6e3ba2512ceb1bbfa0715f7f581" ns2:_="" ns3:_="" ns4:_="">
    <xsd:import namespace="a034c160-bfb7-45f5-8632-2eb7e0508071"/>
    <xsd:import namespace="62874b74-7561-4a92-a6e7-f8370cb4455a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ApplicationID" minOccurs="0"/>
                <xsd:element ref="ns2:I_LocationID" minOccurs="0"/>
                <xsd:element ref="ns2:I_Process" minOccurs="0"/>
                <xsd:element ref="ns2:I_AgreedCondition" minOccurs="0"/>
                <xsd:element ref="ns2:I_AgreedConditionMedDRA" minOccurs="0"/>
                <xsd:element ref="ns2:I_RegulatoryEntitlement" minOccurs="0"/>
                <xsd:element ref="ns2:I_ParentOrganizationID" minOccurs="0"/>
                <xsd:element ref="ns3:MediaServiceMetadata" minOccurs="0"/>
                <xsd:element ref="ns3:MediaServiceFastMetadata" minOccurs="0"/>
                <xsd:element ref="ns2:I_AllowRecord" minOccurs="0"/>
                <xsd:element ref="ns3:_Flow_SignoffStatus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vti_ItemDeclaredRecord" minOccurs="0"/>
                <xsd:element ref="ns3:Application_x0020_Status" minOccurs="0"/>
                <xsd:element ref="ns3:Information" minOccurs="0"/>
                <xsd:element ref="ns2:SharedWithUsers" minOccurs="0"/>
                <xsd:element ref="ns2:SharedWithDetails" minOccurs="0"/>
                <xsd:element ref="ns3:vqsn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LengthInSeconds" minOccurs="0"/>
                <xsd:element ref="ns4:IconOverlay" minOccurs="0"/>
                <xsd:element ref="ns3:Sign_x002d_off" minOccurs="0"/>
                <xsd:element ref="ns3:MediaServiceBillingMetadata" minOccurs="0"/>
                <xsd:element ref="ns3:ComplianceTagApp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34c160-bfb7-45f5-8632-2eb7e050807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ApplicationID" ma:index="11" nillable="true" ma:displayName="Application ID" ma:internalName="I_ApplicationID">
      <xsd:simpleType>
        <xsd:restriction base="dms:Text"/>
      </xsd:simpleType>
    </xsd:element>
    <xsd:element name="I_LocationID" ma:index="12" nillable="true" ma:displayName="Location ID" ma:internalName="I_LocationID">
      <xsd:simpleType>
        <xsd:restriction base="dms:Text"/>
      </xsd:simpleType>
    </xsd:element>
    <xsd:element name="I_Process" ma:index="13" nillable="true" ma:displayName="Process" ma:format="Dropdown" ma:internalName="I_Process">
      <xsd:simpleType>
        <xsd:restriction base="dms:Choice">
          <xsd:enumeration value="MA"/>
          <xsd:enumeration value="OD"/>
          <xsd:enumeration value="PD"/>
        </xsd:restriction>
      </xsd:simpleType>
    </xsd:element>
    <xsd:element name="I_AgreedCondition" ma:index="14" nillable="true" ma:displayName="Agreed condition" ma:internalName="I_AgreedCondition">
      <xsd:simpleType>
        <xsd:restriction base="dms:Text"/>
      </xsd:simpleType>
    </xsd:element>
    <xsd:element name="I_AgreedConditionMedDRA" ma:index="15" nillable="true" ma:displayName="Agreed condition MedDRA" ma:internalName="I_AgreedConditionMedDRA">
      <xsd:simpleType>
        <xsd:restriction base="dms:Text"/>
      </xsd:simpleType>
    </xsd:element>
    <xsd:element name="I_RegulatoryEntitlement" ma:index="16" nillable="true" ma:displayName="Regulatory entitlement" ma:internalName="I_RegulatoryEntitlement">
      <xsd:simpleType>
        <xsd:restriction base="dms:Text"/>
      </xsd:simpleType>
    </xsd:element>
    <xsd:element name="I_ParentOrganizationID" ma:index="17" nillable="true" ma:displayName="Parent organization ID" ma:internalName="I_ParentOrganizationID">
      <xsd:simpleType>
        <xsd:restriction base="dms:Text"/>
      </xsd:simpleType>
    </xsd:element>
    <xsd:element name="I_AllowRecord" ma:index="20" nillable="true" ma:displayName="Allow record" ma:default="1" ma:internalName="I_AllowRecord">
      <xsd:simpleType>
        <xsd:restriction base="dms:Boolean"/>
      </xsd:simpleType>
    </xsd:element>
    <xsd:element name="SharedWithUsers" ma:index="3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37" nillable="true" ma:displayName="Taxonomy Catch All Column" ma:hidden="true" ma:list="{665852a9-51cb-438d-a850-d8097df60d25}" ma:internalName="TaxCatchAll" ma:showField="CatchAllData" ma:web="a034c160-bfb7-45f5-8632-2eb7e05080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874b74-7561-4a92-a6e7-f8370cb4455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9" nillable="true" ma:displayName="MediaServiceFastMetadata" ma:hidden="true" ma:internalName="MediaServiceFastMetadata" ma:readOnly="true">
      <xsd:simpleType>
        <xsd:restriction base="dms:Note"/>
      </xsd:simpleType>
    </xsd:element>
    <xsd:element name="_Flow_SignoffStatus" ma:index="21" nillable="true" ma:displayName="Sign-off status" ma:indexed="true" ma:internalName="Sign_x002d_off_x0020_status">
      <xsd:simpleType>
        <xsd:restriction base="dms:Text"/>
      </xsd:simpleType>
    </xsd:element>
    <xsd:element name="MediaServiceAutoKeyPoints" ma:index="2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25" nillable="true" ma:displayName="Tags" ma:internalName="MediaServiceAutoTags" ma:readOnly="true">
      <xsd:simpleType>
        <xsd:restriction base="dms:Text"/>
      </xsd:simpleType>
    </xsd:element>
    <xsd:element name="MediaServiceOCR" ma:index="2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_vti_ItemDeclaredRecord" ma:index="29" nillable="true" ma:displayName="_vti_ItemDeclaredRecord" ma:format="DateOnly" ma:internalName="_vti_ItemDeclaredRecord">
      <xsd:simpleType>
        <xsd:restriction base="dms:DateTime"/>
      </xsd:simpleType>
    </xsd:element>
    <xsd:element name="Application_x0020_Status" ma:index="30" nillable="true" ma:displayName="Application Status" ma:internalName="Application_x0020_Status">
      <xsd:simpleType>
        <xsd:restriction base="dms:Text">
          <xsd:maxLength value="255"/>
        </xsd:restriction>
      </xsd:simpleType>
    </xsd:element>
    <xsd:element name="Information" ma:index="31" nillable="true" ma:displayName="Information" ma:indexed="true" ma:internalName="Information">
      <xsd:simpleType>
        <xsd:restriction base="dms:Text">
          <xsd:maxLength value="80"/>
        </xsd:restriction>
      </xsd:simpleType>
    </xsd:element>
    <xsd:element name="vqsn" ma:index="34" nillable="true" ma:displayName="Date and time" ma:internalName="vqsn">
      <xsd:simpleType>
        <xsd:restriction base="dms:DateTime"/>
      </xsd:simpleType>
    </xsd:element>
    <xsd:element name="lcf76f155ced4ddcb4097134ff3c332f" ma:index="36" nillable="true" ma:taxonomy="true" ma:internalName="lcf76f155ced4ddcb4097134ff3c332f" ma:taxonomyFieldName="MediaServiceImageTags" ma:displayName="Image Tags" ma:readOnly="false" ma:fieldId="{5cf76f15-5ced-4ddc-b409-7134ff3c332f}" ma:taxonomyMulti="true" ma:sspId="6b8e19bc-e54a-46df-9f4e-b6707c36092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38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40" nillable="true" ma:displayName="MediaLengthInSeconds" ma:hidden="true" ma:internalName="MediaLengthInSeconds" ma:readOnly="true">
      <xsd:simpleType>
        <xsd:restriction base="dms:Unknown"/>
      </xsd:simpleType>
    </xsd:element>
    <xsd:element name="Sign_x002d_off" ma:index="42" nillable="true" ma:displayName="Sign-off" ma:format="Dropdown" ma:internalName="Sign_x002d_off">
      <xsd:simpleType>
        <xsd:restriction base="dms:Text">
          <xsd:maxLength value="255"/>
        </xsd:restriction>
      </xsd:simpleType>
    </xsd:element>
    <xsd:element name="MediaServiceBillingMetadata" ma:index="43" nillable="true" ma:displayName="MediaServiceBillingMetadata" ma:hidden="true" ma:internalName="MediaServiceBillingMetadata" ma:readOnly="true">
      <xsd:simpleType>
        <xsd:restriction base="dms:Note"/>
      </xsd:simpleType>
    </xsd:element>
    <xsd:element name="ComplianceTagAppId" ma:index="44" nillable="true" ma:displayName="Label applied by App Id" ma:internalName="ComplianceTagAppId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qsn xmlns="62874b74-7561-4a92-a6e7-f8370cb4455a" xsi:nil="true"/>
    <Sign_x002d_off xmlns="62874b74-7561-4a92-a6e7-f8370cb4455a" xsi:nil="true"/>
    <TaxCatchAll xmlns="a034c160-bfb7-45f5-8632-2eb7e0508071" xsi:nil="true"/>
    <ApplicationID xmlns="a034c160-bfb7-45f5-8632-2eb7e0508071" xsi:nil="true"/>
    <_Flow_SignoffStatus xmlns="62874b74-7561-4a92-a6e7-f8370cb4455a" xsi:nil="true"/>
    <I_AllowRecord xmlns="a034c160-bfb7-45f5-8632-2eb7e0508071">true</I_AllowRecord>
    <I_AgreedConditionMedDRA xmlns="a034c160-bfb7-45f5-8632-2eb7e0508071" xsi:nil="true"/>
    <IconOverlay xmlns="http://schemas.microsoft.com/sharepoint/v4" xsi:nil="true"/>
    <I_LocationID xmlns="a034c160-bfb7-45f5-8632-2eb7e0508071" xsi:nil="true"/>
    <I_Process xmlns="a034c160-bfb7-45f5-8632-2eb7e0508071" xsi:nil="true"/>
    <I_AgreedCondition xmlns="a034c160-bfb7-45f5-8632-2eb7e0508071" xsi:nil="true"/>
    <I_ParentOrganizationID xmlns="a034c160-bfb7-45f5-8632-2eb7e0508071" xsi:nil="true"/>
    <Application_x0020_Status xmlns="62874b74-7561-4a92-a6e7-f8370cb4455a" xsi:nil="true"/>
    <_vti_ItemDeclaredRecord xmlns="62874b74-7561-4a92-a6e7-f8370cb4455a" xsi:nil="true"/>
    <I_RegulatoryEntitlement xmlns="a034c160-bfb7-45f5-8632-2eb7e0508071" xsi:nil="true"/>
    <Information xmlns="62874b74-7561-4a92-a6e7-f8370cb4455a" xsi:nil="true"/>
    <lcf76f155ced4ddcb4097134ff3c332f xmlns="62874b74-7561-4a92-a6e7-f8370cb4455a">
      <Terms xmlns="http://schemas.microsoft.com/office/infopath/2007/PartnerControls"/>
    </lcf76f155ced4ddcb4097134ff3c332f>
    <_dlc_DocId xmlns="a034c160-bfb7-45f5-8632-2eb7e0508071">EMADOC-1700519818-3281303</_dlc_DocId>
    <_dlc_DocIdUrl xmlns="a034c160-bfb7-45f5-8632-2eb7e0508071">
      <Url>https://euema.sharepoint.com/sites/CRM/_layouts/15/DocIdRedir.aspx?ID=EMADOC-1700519818-3281303</Url>
      <Description>EMADOC-1700519818-3281303</Description>
    </_dlc_DocIdUrl>
  </documentManagement>
</p:properties>
</file>

<file path=customXml/itemProps1.xml><?xml version="1.0" encoding="utf-8"?>
<ds:datastoreItem xmlns:ds="http://schemas.openxmlformats.org/officeDocument/2006/customXml" ds:itemID="{7FD93BD2-1A89-4389-89DA-7BDD6C37780F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3F52C666-87EC-4789-A25B-740D87766887}"/>
</file>

<file path=customXml/itemProps3.xml><?xml version="1.0" encoding="utf-8"?>
<ds:datastoreItem xmlns:ds="http://schemas.openxmlformats.org/officeDocument/2006/customXml" ds:itemID="{77BCD7B8-C5E8-40BA-9D6C-D06E2FB6D6A3}"/>
</file>

<file path=customXml/itemProps4.xml><?xml version="1.0" encoding="utf-8"?>
<ds:datastoreItem xmlns:ds="http://schemas.openxmlformats.org/officeDocument/2006/customXml" ds:itemID="{371764B1-EDFB-49E9-A1C5-E3F132902620}"/>
</file>

<file path=customXml/itemProps5.xml><?xml version="1.0" encoding="utf-8"?>
<ds:datastoreItem xmlns:ds="http://schemas.openxmlformats.org/officeDocument/2006/customXml" ds:itemID="{F41E1D1F-F6B8-41BC-8845-451BDB07BB7D}"/>
</file>

<file path=docMetadata/LabelInfo.xml><?xml version="1.0" encoding="utf-8"?>
<clbl:labelList xmlns:clbl="http://schemas.microsoft.com/office/2020/mipLabelMetadata">
  <clbl:label id="{e1dffae5-ca2f-4d3f-ba95-31318bc48aae}" enabled="0" method="" siteId="{e1dffae5-ca2f-4d3f-ba95-31318bc48aae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158</Pages>
  <Words>53209</Words>
  <Characters>303295</Characters>
  <Application>Microsoft Office Word</Application>
  <DocSecurity>0</DocSecurity>
  <Lines>2527</Lines>
  <Paragraphs>711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355793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Wezenla : EPAR – Product information – tracked changes</dc:title>
  <dc:subject/>
  <dc:creator/>
  <cp:keywords/>
  <cp:lastModifiedBy/>
  <cp:revision>1</cp:revision>
  <dcterms:created xsi:type="dcterms:W3CDTF">2026-05-25T07:12:00Z</dcterms:created>
  <dcterms:modified xsi:type="dcterms:W3CDTF">2026-05-25T07:12:00Z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0x0101000DA6AD19014FF648A49316945EE786F90200176DED4FF78CD74995F64A0F46B59E48</vt:lpwstr>
  </property>
  <property fmtid="{D5CDD505-2E9C-101B-9397-08002B2CF9AE}" pid="3" name="_dlc_DocIdItemGuid">
    <vt:lpwstr>59965e4a-ff53-4bc1-ac5a-93ebb7567313</vt:lpwstr>
  </property>
</Properties>
</file>