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E6B631D" w14:textId="77777777" w:rsidR="00CE0DD5" w:rsidRPr="00123B44" w:rsidRDefault="00CE0DD5" w:rsidP="00CE0DD5">
      <w:pPr>
        <w:widowControl w:val="0"/>
        <w:pBdr>
          <w:top w:val="single" w:sz="4" w:space="1" w:color="auto"/>
          <w:left w:val="single" w:sz="4" w:space="4" w:color="auto"/>
          <w:bottom w:val="single" w:sz="4" w:space="1" w:color="auto"/>
          <w:right w:val="single" w:sz="4" w:space="4" w:color="auto"/>
        </w:pBdr>
        <w:tabs>
          <w:tab w:val="clear" w:pos="567"/>
        </w:tabs>
      </w:pPr>
      <w:r w:rsidRPr="00123B44">
        <w:t xml:space="preserve">Dit document </w:t>
      </w:r>
      <w:r w:rsidRPr="00123B44">
        <w:rPr>
          <w:lang w:val="nl-NL"/>
        </w:rPr>
        <w:t xml:space="preserve">bevat </w:t>
      </w:r>
      <w:r w:rsidRPr="00123B44">
        <w:t>de goedgekeurde productinformatie voor Enerzair Breezhaler, waarbij de wijzigingen ten opzichte van de vorige procedure</w:t>
      </w:r>
      <w:r w:rsidRPr="00123B44">
        <w:rPr>
          <w:lang w:val="nl-NL"/>
        </w:rPr>
        <w:t xml:space="preserve"> met wijzigingen in de productinformatie</w:t>
      </w:r>
      <w:r w:rsidRPr="00123B44">
        <w:t xml:space="preserve"> (EMA/VR/0000289953) zijn gemarkeerd.</w:t>
      </w:r>
    </w:p>
    <w:p w14:paraId="18C6106D" w14:textId="77777777" w:rsidR="00CE0DD5" w:rsidRPr="00123B44" w:rsidRDefault="00CE0DD5" w:rsidP="00CE0DD5">
      <w:pPr>
        <w:widowControl w:val="0"/>
        <w:pBdr>
          <w:top w:val="single" w:sz="4" w:space="1" w:color="auto"/>
          <w:left w:val="single" w:sz="4" w:space="4" w:color="auto"/>
          <w:bottom w:val="single" w:sz="4" w:space="1" w:color="auto"/>
          <w:right w:val="single" w:sz="4" w:space="4" w:color="auto"/>
        </w:pBdr>
        <w:tabs>
          <w:tab w:val="clear" w:pos="567"/>
        </w:tabs>
      </w:pPr>
    </w:p>
    <w:p w14:paraId="69BD172A" w14:textId="0170E49E" w:rsidR="00B84FD6" w:rsidRPr="004A4733" w:rsidRDefault="00CE0DD5" w:rsidP="00CE0DD5">
      <w:pPr>
        <w:pBdr>
          <w:top w:val="single" w:sz="4" w:space="1" w:color="auto"/>
          <w:left w:val="single" w:sz="4" w:space="4" w:color="auto"/>
          <w:bottom w:val="single" w:sz="4" w:space="1" w:color="auto"/>
          <w:right w:val="single" w:sz="4" w:space="4" w:color="auto"/>
        </w:pBdr>
        <w:tabs>
          <w:tab w:val="clear" w:pos="567"/>
        </w:tabs>
        <w:spacing w:line="240" w:lineRule="auto"/>
        <w:rPr>
          <w:szCs w:val="22"/>
          <w:lang w:val="nl-NL"/>
        </w:rPr>
      </w:pPr>
      <w:r w:rsidRPr="00123B44">
        <w:t xml:space="preserve">Zie voor meer informatie de website van het Europees Geneesmiddelenbureau: </w:t>
      </w:r>
      <w:hyperlink r:id="rId9" w:history="1">
        <w:r w:rsidRPr="00123B44">
          <w:rPr>
            <w:rStyle w:val="Hyperlink"/>
          </w:rPr>
          <w:t>https://www.ema.europa.eu/en/medicines/human/EPAR/enerzair</w:t>
        </w:r>
        <w:r w:rsidRPr="00123B44">
          <w:rPr>
            <w:rStyle w:val="Hyperlink"/>
            <w:lang w:val="de-CH"/>
          </w:rPr>
          <w:t>-</w:t>
        </w:r>
        <w:r w:rsidRPr="00123B44">
          <w:rPr>
            <w:rStyle w:val="Hyperlink"/>
          </w:rPr>
          <w:t>breezhaler</w:t>
        </w:r>
      </w:hyperlink>
    </w:p>
    <w:p w14:paraId="162E9CF2" w14:textId="77777777" w:rsidR="00B84FD6" w:rsidRPr="004A4733" w:rsidRDefault="00B84FD6" w:rsidP="00236504">
      <w:pPr>
        <w:tabs>
          <w:tab w:val="clear" w:pos="567"/>
        </w:tabs>
        <w:spacing w:line="240" w:lineRule="auto"/>
        <w:rPr>
          <w:szCs w:val="22"/>
          <w:lang w:val="nl-NL"/>
        </w:rPr>
      </w:pPr>
    </w:p>
    <w:p w14:paraId="1547BEF7" w14:textId="77777777" w:rsidR="00B84FD6" w:rsidRPr="004A4733" w:rsidRDefault="00B84FD6" w:rsidP="00236504">
      <w:pPr>
        <w:tabs>
          <w:tab w:val="clear" w:pos="567"/>
        </w:tabs>
        <w:spacing w:line="240" w:lineRule="auto"/>
        <w:rPr>
          <w:szCs w:val="22"/>
          <w:lang w:val="nl-NL"/>
        </w:rPr>
      </w:pPr>
    </w:p>
    <w:p w14:paraId="7C75D568" w14:textId="77777777" w:rsidR="00B84FD6" w:rsidRPr="004A4733" w:rsidRDefault="00B84FD6" w:rsidP="00236504">
      <w:pPr>
        <w:tabs>
          <w:tab w:val="clear" w:pos="567"/>
        </w:tabs>
        <w:spacing w:line="240" w:lineRule="auto"/>
        <w:rPr>
          <w:szCs w:val="22"/>
          <w:lang w:val="nl-NL"/>
        </w:rPr>
      </w:pPr>
    </w:p>
    <w:p w14:paraId="4F88E227" w14:textId="77777777" w:rsidR="00B84FD6" w:rsidRPr="004A4733" w:rsidRDefault="00B84FD6" w:rsidP="00236504">
      <w:pPr>
        <w:tabs>
          <w:tab w:val="clear" w:pos="567"/>
        </w:tabs>
        <w:spacing w:line="240" w:lineRule="auto"/>
        <w:rPr>
          <w:szCs w:val="22"/>
          <w:lang w:val="nl-NL"/>
        </w:rPr>
      </w:pPr>
    </w:p>
    <w:p w14:paraId="5158D73F" w14:textId="77777777" w:rsidR="00B84FD6" w:rsidRPr="004A4733" w:rsidRDefault="00B84FD6" w:rsidP="00236504">
      <w:pPr>
        <w:tabs>
          <w:tab w:val="clear" w:pos="567"/>
        </w:tabs>
        <w:spacing w:line="240" w:lineRule="auto"/>
        <w:rPr>
          <w:szCs w:val="22"/>
          <w:lang w:val="nl-NL"/>
        </w:rPr>
      </w:pPr>
    </w:p>
    <w:p w14:paraId="58466700" w14:textId="77777777" w:rsidR="00B84FD6" w:rsidRPr="004A4733" w:rsidRDefault="00B84FD6" w:rsidP="00236504">
      <w:pPr>
        <w:tabs>
          <w:tab w:val="clear" w:pos="567"/>
        </w:tabs>
        <w:spacing w:line="240" w:lineRule="auto"/>
        <w:rPr>
          <w:szCs w:val="22"/>
          <w:lang w:val="nl-NL"/>
        </w:rPr>
      </w:pPr>
    </w:p>
    <w:p w14:paraId="1FEA400C" w14:textId="77777777" w:rsidR="00B84FD6" w:rsidRPr="004A4733" w:rsidRDefault="00B84FD6" w:rsidP="00236504">
      <w:pPr>
        <w:tabs>
          <w:tab w:val="clear" w:pos="567"/>
        </w:tabs>
        <w:spacing w:line="240" w:lineRule="auto"/>
        <w:rPr>
          <w:szCs w:val="22"/>
          <w:lang w:val="nl-NL"/>
        </w:rPr>
      </w:pPr>
    </w:p>
    <w:p w14:paraId="78A7C60D" w14:textId="77777777" w:rsidR="00B84FD6" w:rsidRPr="004A4733" w:rsidRDefault="00B84FD6" w:rsidP="00236504">
      <w:pPr>
        <w:tabs>
          <w:tab w:val="clear" w:pos="567"/>
        </w:tabs>
        <w:spacing w:line="240" w:lineRule="auto"/>
        <w:rPr>
          <w:szCs w:val="22"/>
          <w:lang w:val="nl-NL"/>
        </w:rPr>
      </w:pPr>
    </w:p>
    <w:p w14:paraId="5765DBAE" w14:textId="77777777" w:rsidR="00B84FD6" w:rsidRPr="004A4733" w:rsidRDefault="00B84FD6" w:rsidP="00236504">
      <w:pPr>
        <w:tabs>
          <w:tab w:val="clear" w:pos="567"/>
        </w:tabs>
        <w:spacing w:line="240" w:lineRule="auto"/>
        <w:rPr>
          <w:szCs w:val="22"/>
          <w:lang w:val="nl-NL"/>
        </w:rPr>
      </w:pPr>
    </w:p>
    <w:p w14:paraId="79A97EE5" w14:textId="77777777" w:rsidR="00B84FD6" w:rsidRPr="004A4733" w:rsidRDefault="00B84FD6" w:rsidP="00236504">
      <w:pPr>
        <w:tabs>
          <w:tab w:val="clear" w:pos="567"/>
        </w:tabs>
        <w:spacing w:line="240" w:lineRule="auto"/>
        <w:rPr>
          <w:szCs w:val="22"/>
          <w:lang w:val="nl-NL"/>
        </w:rPr>
      </w:pPr>
    </w:p>
    <w:p w14:paraId="76760B7A" w14:textId="77777777" w:rsidR="00B84FD6" w:rsidRPr="004A4733" w:rsidRDefault="00B84FD6" w:rsidP="00236504">
      <w:pPr>
        <w:tabs>
          <w:tab w:val="clear" w:pos="567"/>
        </w:tabs>
        <w:spacing w:line="240" w:lineRule="auto"/>
        <w:rPr>
          <w:szCs w:val="22"/>
          <w:lang w:val="nl-NL"/>
        </w:rPr>
      </w:pPr>
    </w:p>
    <w:p w14:paraId="29A343EE" w14:textId="77777777" w:rsidR="00B84FD6" w:rsidRPr="004A4733" w:rsidRDefault="00B84FD6" w:rsidP="00236504">
      <w:pPr>
        <w:tabs>
          <w:tab w:val="clear" w:pos="567"/>
        </w:tabs>
        <w:spacing w:line="240" w:lineRule="auto"/>
        <w:rPr>
          <w:szCs w:val="22"/>
          <w:lang w:val="nl-NL"/>
        </w:rPr>
      </w:pPr>
    </w:p>
    <w:p w14:paraId="7771B7A2" w14:textId="77777777" w:rsidR="00B84FD6" w:rsidRPr="004A4733" w:rsidRDefault="00B84FD6" w:rsidP="00236504">
      <w:pPr>
        <w:tabs>
          <w:tab w:val="clear" w:pos="567"/>
        </w:tabs>
        <w:spacing w:line="240" w:lineRule="auto"/>
        <w:rPr>
          <w:szCs w:val="22"/>
          <w:lang w:val="nl-NL"/>
        </w:rPr>
      </w:pPr>
    </w:p>
    <w:p w14:paraId="609EA834" w14:textId="77777777" w:rsidR="00B84FD6" w:rsidRPr="004A4733" w:rsidRDefault="00B84FD6" w:rsidP="00236504">
      <w:pPr>
        <w:tabs>
          <w:tab w:val="clear" w:pos="567"/>
        </w:tabs>
        <w:spacing w:line="240" w:lineRule="auto"/>
        <w:rPr>
          <w:szCs w:val="22"/>
          <w:lang w:val="nl-NL"/>
        </w:rPr>
      </w:pPr>
    </w:p>
    <w:p w14:paraId="41A7B186" w14:textId="77777777" w:rsidR="00B84FD6" w:rsidRPr="004A4733" w:rsidRDefault="00B84FD6" w:rsidP="00236504">
      <w:pPr>
        <w:tabs>
          <w:tab w:val="clear" w:pos="567"/>
        </w:tabs>
        <w:spacing w:line="240" w:lineRule="auto"/>
        <w:rPr>
          <w:szCs w:val="22"/>
          <w:lang w:val="nl-NL"/>
        </w:rPr>
      </w:pPr>
    </w:p>
    <w:p w14:paraId="59524B54" w14:textId="77777777" w:rsidR="00B84FD6" w:rsidRPr="004A4733" w:rsidRDefault="00B84FD6" w:rsidP="00236504">
      <w:pPr>
        <w:tabs>
          <w:tab w:val="clear" w:pos="567"/>
        </w:tabs>
        <w:spacing w:line="240" w:lineRule="auto"/>
        <w:rPr>
          <w:szCs w:val="22"/>
          <w:lang w:val="nl-NL"/>
        </w:rPr>
      </w:pPr>
    </w:p>
    <w:p w14:paraId="4520B3B3" w14:textId="77777777" w:rsidR="00B84FD6" w:rsidRPr="004A4733" w:rsidRDefault="00B84FD6" w:rsidP="00236504">
      <w:pPr>
        <w:tabs>
          <w:tab w:val="clear" w:pos="567"/>
        </w:tabs>
        <w:spacing w:line="240" w:lineRule="auto"/>
        <w:rPr>
          <w:szCs w:val="22"/>
          <w:lang w:val="nl-NL"/>
        </w:rPr>
      </w:pPr>
    </w:p>
    <w:p w14:paraId="7B78A116" w14:textId="77777777" w:rsidR="00B84FD6" w:rsidRPr="004A4733" w:rsidRDefault="00914C40" w:rsidP="00236504">
      <w:pPr>
        <w:tabs>
          <w:tab w:val="clear" w:pos="567"/>
        </w:tabs>
        <w:spacing w:line="240" w:lineRule="auto"/>
        <w:jc w:val="center"/>
        <w:rPr>
          <w:szCs w:val="22"/>
          <w:lang w:val="nl-NL"/>
        </w:rPr>
      </w:pPr>
      <w:r w:rsidRPr="004A4733">
        <w:rPr>
          <w:b/>
          <w:bCs/>
          <w:szCs w:val="22"/>
          <w:lang w:val="nl-NL"/>
        </w:rPr>
        <w:t>BIJLAGE I</w:t>
      </w:r>
    </w:p>
    <w:p w14:paraId="5DC8D269" w14:textId="77777777" w:rsidR="00B84FD6" w:rsidRPr="004A4733" w:rsidRDefault="00B84FD6" w:rsidP="00236504">
      <w:pPr>
        <w:tabs>
          <w:tab w:val="clear" w:pos="567"/>
        </w:tabs>
        <w:spacing w:line="240" w:lineRule="auto"/>
        <w:jc w:val="center"/>
        <w:rPr>
          <w:szCs w:val="22"/>
          <w:lang w:val="nl-NL"/>
        </w:rPr>
      </w:pPr>
    </w:p>
    <w:p w14:paraId="7C3CE513" w14:textId="77777777" w:rsidR="00B84FD6" w:rsidRPr="004A4733" w:rsidRDefault="00914C40" w:rsidP="00236504">
      <w:pPr>
        <w:tabs>
          <w:tab w:val="clear" w:pos="567"/>
        </w:tabs>
        <w:spacing w:line="240" w:lineRule="auto"/>
        <w:jc w:val="center"/>
        <w:outlineLvl w:val="0"/>
        <w:rPr>
          <w:szCs w:val="22"/>
          <w:lang w:val="nl-NL"/>
        </w:rPr>
      </w:pPr>
      <w:r w:rsidRPr="004A4733">
        <w:rPr>
          <w:b/>
          <w:bCs/>
          <w:szCs w:val="22"/>
          <w:lang w:val="nl-NL"/>
        </w:rPr>
        <w:t>SAMENVATTING VAN DE PRODUCTKENMERKEN</w:t>
      </w:r>
    </w:p>
    <w:p w14:paraId="472D0F6D" w14:textId="29801228" w:rsidR="00B84FD6" w:rsidRPr="004A4733" w:rsidRDefault="00914C40" w:rsidP="00236504">
      <w:pPr>
        <w:tabs>
          <w:tab w:val="clear" w:pos="567"/>
        </w:tabs>
        <w:spacing w:line="240" w:lineRule="auto"/>
        <w:rPr>
          <w:szCs w:val="22"/>
          <w:lang w:val="nl-NL"/>
        </w:rPr>
      </w:pPr>
      <w:r w:rsidRPr="004A4733">
        <w:rPr>
          <w:color w:val="008000"/>
          <w:szCs w:val="22"/>
          <w:lang w:val="nl-NL"/>
        </w:rPr>
        <w:br w:type="page"/>
      </w:r>
      <w:r w:rsidRPr="004A4733">
        <w:rPr>
          <w:b/>
          <w:bCs/>
          <w:szCs w:val="22"/>
          <w:lang w:val="nl-NL"/>
        </w:rPr>
        <w:lastRenderedPageBreak/>
        <w:t>1.</w:t>
      </w:r>
      <w:r w:rsidRPr="004A4733">
        <w:rPr>
          <w:b/>
          <w:bCs/>
          <w:szCs w:val="22"/>
          <w:lang w:val="nl-NL"/>
        </w:rPr>
        <w:tab/>
        <w:t>NAAM VAN HET GENEESMIDDEL</w:t>
      </w:r>
    </w:p>
    <w:p w14:paraId="1F59890E" w14:textId="0C7E0E1D" w:rsidR="00B84FD6" w:rsidRPr="004A4733" w:rsidRDefault="00B84FD6" w:rsidP="00236504">
      <w:pPr>
        <w:tabs>
          <w:tab w:val="clear" w:pos="567"/>
        </w:tabs>
        <w:spacing w:line="240" w:lineRule="auto"/>
        <w:rPr>
          <w:szCs w:val="22"/>
          <w:lang w:val="nl-NL"/>
        </w:rPr>
      </w:pPr>
    </w:p>
    <w:p w14:paraId="48EB984E" w14:textId="77777777" w:rsidR="00B84FD6" w:rsidRPr="004A4733" w:rsidRDefault="00914C40" w:rsidP="00236504">
      <w:pPr>
        <w:tabs>
          <w:tab w:val="clear" w:pos="567"/>
        </w:tabs>
        <w:spacing w:line="240" w:lineRule="auto"/>
        <w:rPr>
          <w:szCs w:val="22"/>
          <w:lang w:val="nl-NL"/>
        </w:rPr>
      </w:pPr>
      <w:r w:rsidRPr="004A4733">
        <w:rPr>
          <w:szCs w:val="22"/>
          <w:lang w:val="nl-NL"/>
        </w:rPr>
        <w:t>Enerzair Breezhaler 114 microgram/46 microgram/136 microgram inhalatiepoeder in harde capsules</w:t>
      </w:r>
    </w:p>
    <w:p w14:paraId="113EC759" w14:textId="77777777" w:rsidR="00956E4F" w:rsidRPr="004A4733" w:rsidRDefault="00956E4F" w:rsidP="00236504">
      <w:pPr>
        <w:tabs>
          <w:tab w:val="clear" w:pos="567"/>
        </w:tabs>
        <w:spacing w:line="240" w:lineRule="auto"/>
        <w:rPr>
          <w:iCs/>
          <w:szCs w:val="22"/>
          <w:lang w:val="nl-NL"/>
        </w:rPr>
      </w:pPr>
    </w:p>
    <w:p w14:paraId="30726119" w14:textId="77777777" w:rsidR="00B84FD6" w:rsidRPr="004A4733" w:rsidRDefault="00B84FD6" w:rsidP="00236504">
      <w:pPr>
        <w:tabs>
          <w:tab w:val="clear" w:pos="567"/>
        </w:tabs>
        <w:spacing w:line="240" w:lineRule="auto"/>
        <w:rPr>
          <w:iCs/>
          <w:szCs w:val="22"/>
          <w:lang w:val="nl-NL"/>
        </w:rPr>
      </w:pPr>
    </w:p>
    <w:p w14:paraId="2F03C5AA" w14:textId="77777777" w:rsidR="00B84FD6" w:rsidRPr="004A4733" w:rsidRDefault="00914C40" w:rsidP="00236504">
      <w:pPr>
        <w:keepNext/>
        <w:tabs>
          <w:tab w:val="clear" w:pos="567"/>
        </w:tabs>
        <w:suppressAutoHyphens/>
        <w:spacing w:line="240" w:lineRule="auto"/>
        <w:ind w:left="567" w:hanging="567"/>
        <w:rPr>
          <w:szCs w:val="22"/>
          <w:lang w:val="nl-NL"/>
        </w:rPr>
      </w:pPr>
      <w:r w:rsidRPr="004A4733">
        <w:rPr>
          <w:b/>
          <w:bCs/>
          <w:szCs w:val="22"/>
          <w:lang w:val="nl-NL"/>
        </w:rPr>
        <w:t>2.</w:t>
      </w:r>
      <w:r w:rsidRPr="004A4733">
        <w:rPr>
          <w:b/>
          <w:bCs/>
          <w:szCs w:val="22"/>
          <w:lang w:val="nl-NL"/>
        </w:rPr>
        <w:tab/>
        <w:t>KWALITATIEVE EN KWANTITATIEVE SAMENSTELLING</w:t>
      </w:r>
    </w:p>
    <w:p w14:paraId="32D595BF" w14:textId="77777777" w:rsidR="00B84FD6" w:rsidRPr="004A4733" w:rsidRDefault="00B84FD6" w:rsidP="00236504">
      <w:pPr>
        <w:keepNext/>
        <w:tabs>
          <w:tab w:val="clear" w:pos="567"/>
        </w:tabs>
        <w:spacing w:line="240" w:lineRule="auto"/>
        <w:rPr>
          <w:iCs/>
          <w:szCs w:val="22"/>
          <w:lang w:val="nl-NL"/>
        </w:rPr>
      </w:pPr>
    </w:p>
    <w:p w14:paraId="46DE9A4D" w14:textId="2130AFCE" w:rsidR="00B84FD6" w:rsidRPr="004A4733" w:rsidRDefault="00914C40" w:rsidP="00236504">
      <w:pPr>
        <w:tabs>
          <w:tab w:val="clear" w:pos="567"/>
        </w:tabs>
        <w:spacing w:line="240" w:lineRule="auto"/>
        <w:rPr>
          <w:iCs/>
          <w:szCs w:val="22"/>
          <w:lang w:val="nl-NL"/>
        </w:rPr>
      </w:pPr>
      <w:r w:rsidRPr="004A4733">
        <w:rPr>
          <w:szCs w:val="22"/>
          <w:lang w:val="nl-NL"/>
        </w:rPr>
        <w:t>Elke capsule bevat 150 </w:t>
      </w:r>
      <w:r w:rsidR="00157ED3" w:rsidRPr="004A4733">
        <w:rPr>
          <w:szCs w:val="22"/>
          <w:lang w:val="nl-NL"/>
        </w:rPr>
        <w:t>microgram</w:t>
      </w:r>
      <w:r w:rsidRPr="004A4733">
        <w:rPr>
          <w:szCs w:val="22"/>
          <w:lang w:val="nl-NL"/>
        </w:rPr>
        <w:t xml:space="preserve"> indacaterol (als acetaat), 63 </w:t>
      </w:r>
      <w:r w:rsidR="00157ED3" w:rsidRPr="004A4733">
        <w:rPr>
          <w:szCs w:val="22"/>
          <w:lang w:val="nl-NL"/>
        </w:rPr>
        <w:t>microgram</w:t>
      </w:r>
      <w:r w:rsidRPr="004A4733">
        <w:rPr>
          <w:szCs w:val="22"/>
          <w:lang w:val="nl-NL"/>
        </w:rPr>
        <w:t xml:space="preserve"> glycopyrroniumbromide overeenkomend met 50 </w:t>
      </w:r>
      <w:r w:rsidR="00157ED3" w:rsidRPr="004A4733">
        <w:rPr>
          <w:szCs w:val="22"/>
          <w:lang w:val="nl-NL"/>
        </w:rPr>
        <w:t>microgram</w:t>
      </w:r>
      <w:r w:rsidRPr="004A4733">
        <w:rPr>
          <w:szCs w:val="22"/>
          <w:lang w:val="nl-NL"/>
        </w:rPr>
        <w:t xml:space="preserve"> glycopyrronium en 160 </w:t>
      </w:r>
      <w:r w:rsidR="00157ED3" w:rsidRPr="004A4733">
        <w:rPr>
          <w:szCs w:val="22"/>
          <w:lang w:val="nl-NL"/>
        </w:rPr>
        <w:t>microgram</w:t>
      </w:r>
      <w:r w:rsidRPr="004A4733">
        <w:rPr>
          <w:szCs w:val="22"/>
          <w:lang w:val="nl-NL"/>
        </w:rPr>
        <w:t xml:space="preserve"> mometasonfuroaat.</w:t>
      </w:r>
    </w:p>
    <w:p w14:paraId="64D2549C" w14:textId="77777777" w:rsidR="00B84FD6" w:rsidRPr="004A4733" w:rsidRDefault="00B84FD6" w:rsidP="00236504">
      <w:pPr>
        <w:tabs>
          <w:tab w:val="clear" w:pos="567"/>
        </w:tabs>
        <w:spacing w:line="240" w:lineRule="auto"/>
        <w:rPr>
          <w:iCs/>
          <w:szCs w:val="22"/>
          <w:lang w:val="nl-NL"/>
        </w:rPr>
      </w:pPr>
    </w:p>
    <w:p w14:paraId="7404E04D" w14:textId="683916A4" w:rsidR="00B84FD6" w:rsidRPr="004A4733" w:rsidRDefault="00914C40" w:rsidP="00236504">
      <w:pPr>
        <w:tabs>
          <w:tab w:val="clear" w:pos="567"/>
        </w:tabs>
        <w:spacing w:line="240" w:lineRule="auto"/>
        <w:rPr>
          <w:iCs/>
          <w:szCs w:val="22"/>
          <w:lang w:val="nl-NL"/>
        </w:rPr>
      </w:pPr>
      <w:r w:rsidRPr="004A4733">
        <w:rPr>
          <w:szCs w:val="22"/>
          <w:lang w:val="nl-NL"/>
        </w:rPr>
        <w:t>Elke afgeleverde dosis (de dosis die het mondstuk van de inhalator verlaat) bevat 114 </w:t>
      </w:r>
      <w:r w:rsidR="00157ED3" w:rsidRPr="004A4733">
        <w:rPr>
          <w:szCs w:val="22"/>
          <w:lang w:val="nl-NL"/>
        </w:rPr>
        <w:t>microgram</w:t>
      </w:r>
      <w:r w:rsidRPr="004A4733">
        <w:rPr>
          <w:szCs w:val="22"/>
          <w:lang w:val="nl-NL"/>
        </w:rPr>
        <w:t xml:space="preserve"> indacaterol (als acetaat), 58 </w:t>
      </w:r>
      <w:r w:rsidR="00157ED3" w:rsidRPr="004A4733">
        <w:rPr>
          <w:szCs w:val="22"/>
          <w:lang w:val="nl-NL"/>
        </w:rPr>
        <w:t>microgram</w:t>
      </w:r>
      <w:r w:rsidRPr="004A4733">
        <w:rPr>
          <w:szCs w:val="22"/>
          <w:lang w:val="nl-NL"/>
        </w:rPr>
        <w:t xml:space="preserve"> glycopyrroniumbromide overeenkomend met 46 </w:t>
      </w:r>
      <w:r w:rsidR="00157ED3" w:rsidRPr="004A4733">
        <w:rPr>
          <w:szCs w:val="22"/>
          <w:lang w:val="nl-NL"/>
        </w:rPr>
        <w:t>microgram</w:t>
      </w:r>
      <w:r w:rsidRPr="004A4733">
        <w:rPr>
          <w:szCs w:val="22"/>
          <w:lang w:val="nl-NL"/>
        </w:rPr>
        <w:t xml:space="preserve"> glycopyrronium en 136 </w:t>
      </w:r>
      <w:r w:rsidR="00157ED3" w:rsidRPr="004A4733">
        <w:rPr>
          <w:szCs w:val="22"/>
          <w:lang w:val="nl-NL"/>
        </w:rPr>
        <w:t>microgram</w:t>
      </w:r>
      <w:r w:rsidRPr="004A4733">
        <w:rPr>
          <w:szCs w:val="22"/>
          <w:lang w:val="nl-NL"/>
        </w:rPr>
        <w:t xml:space="preserve"> mometasonfuroaat.</w:t>
      </w:r>
    </w:p>
    <w:p w14:paraId="7A1DDEEF" w14:textId="77777777" w:rsidR="00B84FD6" w:rsidRPr="004A4733" w:rsidRDefault="00B84FD6" w:rsidP="00236504">
      <w:pPr>
        <w:tabs>
          <w:tab w:val="clear" w:pos="567"/>
        </w:tabs>
        <w:spacing w:line="240" w:lineRule="auto"/>
        <w:rPr>
          <w:iCs/>
          <w:szCs w:val="22"/>
          <w:lang w:val="nl-NL"/>
        </w:rPr>
      </w:pPr>
    </w:p>
    <w:p w14:paraId="66FE657E" w14:textId="2C8BBE5D" w:rsidR="00B84FD6" w:rsidRPr="004A4733" w:rsidRDefault="00914C40" w:rsidP="00236504">
      <w:pPr>
        <w:pStyle w:val="EMEAEnBodyText"/>
        <w:keepNext/>
        <w:autoSpaceDE w:val="0"/>
        <w:autoSpaceDN w:val="0"/>
        <w:adjustRightInd w:val="0"/>
        <w:spacing w:before="0" w:after="0"/>
        <w:jc w:val="left"/>
        <w:rPr>
          <w:szCs w:val="22"/>
          <w:lang w:val="nl-NL"/>
        </w:rPr>
      </w:pPr>
      <w:r w:rsidRPr="004A4733">
        <w:rPr>
          <w:szCs w:val="22"/>
          <w:u w:val="single"/>
          <w:lang w:val="nl-NL"/>
        </w:rPr>
        <w:t>Hulpstof met bekend effect</w:t>
      </w:r>
    </w:p>
    <w:p w14:paraId="4888778D" w14:textId="77777777" w:rsidR="00B84FD6" w:rsidRPr="004A4733" w:rsidRDefault="00B84FD6" w:rsidP="00236504">
      <w:pPr>
        <w:keepNext/>
        <w:tabs>
          <w:tab w:val="clear" w:pos="567"/>
        </w:tabs>
        <w:spacing w:line="240" w:lineRule="auto"/>
        <w:rPr>
          <w:szCs w:val="22"/>
          <w:lang w:val="nl-NL"/>
        </w:rPr>
      </w:pPr>
    </w:p>
    <w:p w14:paraId="365F41D4" w14:textId="1EBC8847" w:rsidR="00B84FD6" w:rsidRPr="004A4733" w:rsidRDefault="00C5084F" w:rsidP="00236504">
      <w:pPr>
        <w:tabs>
          <w:tab w:val="clear" w:pos="567"/>
        </w:tabs>
        <w:spacing w:line="240" w:lineRule="auto"/>
        <w:rPr>
          <w:szCs w:val="22"/>
          <w:lang w:val="nl-NL"/>
        </w:rPr>
      </w:pPr>
      <w:r w:rsidRPr="004A4733">
        <w:rPr>
          <w:szCs w:val="22"/>
          <w:lang w:val="nl-NL"/>
        </w:rPr>
        <w:t>Elke capsule bevat 25 mg lactose</w:t>
      </w:r>
      <w:r w:rsidR="00C81F3B">
        <w:rPr>
          <w:szCs w:val="22"/>
          <w:lang w:val="nl-NL"/>
        </w:rPr>
        <w:t xml:space="preserve"> (als </w:t>
      </w:r>
      <w:r w:rsidRPr="004A4733">
        <w:rPr>
          <w:szCs w:val="22"/>
          <w:lang w:val="nl-NL"/>
        </w:rPr>
        <w:t>monohydraat</w:t>
      </w:r>
      <w:r w:rsidR="00C81F3B">
        <w:rPr>
          <w:szCs w:val="22"/>
          <w:lang w:val="nl-NL"/>
        </w:rPr>
        <w:t>)</w:t>
      </w:r>
      <w:r w:rsidRPr="004A4733">
        <w:rPr>
          <w:szCs w:val="22"/>
          <w:lang w:val="nl-NL"/>
        </w:rPr>
        <w:t>.</w:t>
      </w:r>
    </w:p>
    <w:p w14:paraId="7F6D212D" w14:textId="77777777" w:rsidR="00B84FD6" w:rsidRPr="004A4733" w:rsidRDefault="00B84FD6" w:rsidP="00236504">
      <w:pPr>
        <w:tabs>
          <w:tab w:val="clear" w:pos="567"/>
        </w:tabs>
        <w:spacing w:line="240" w:lineRule="auto"/>
        <w:rPr>
          <w:szCs w:val="22"/>
          <w:lang w:val="nl-NL"/>
        </w:rPr>
      </w:pPr>
    </w:p>
    <w:p w14:paraId="189EC046" w14:textId="77777777" w:rsidR="00B84FD6" w:rsidRPr="004A4733" w:rsidRDefault="00914C40" w:rsidP="00236504">
      <w:pPr>
        <w:tabs>
          <w:tab w:val="clear" w:pos="567"/>
        </w:tabs>
        <w:spacing w:line="240" w:lineRule="auto"/>
        <w:rPr>
          <w:szCs w:val="22"/>
          <w:lang w:val="nl-NL"/>
        </w:rPr>
      </w:pPr>
      <w:r w:rsidRPr="004A4733">
        <w:rPr>
          <w:szCs w:val="22"/>
          <w:lang w:val="nl-NL"/>
        </w:rPr>
        <w:t>Voor de volledige lijst van hulpstoffen, zie rubriek 6.1.</w:t>
      </w:r>
    </w:p>
    <w:p w14:paraId="1D42F9E6" w14:textId="77777777" w:rsidR="00B84FD6" w:rsidRPr="004A4733" w:rsidRDefault="00B84FD6" w:rsidP="00236504">
      <w:pPr>
        <w:tabs>
          <w:tab w:val="clear" w:pos="567"/>
        </w:tabs>
        <w:spacing w:line="240" w:lineRule="auto"/>
        <w:rPr>
          <w:szCs w:val="22"/>
          <w:lang w:val="nl-NL"/>
        </w:rPr>
      </w:pPr>
    </w:p>
    <w:p w14:paraId="2D79B66F" w14:textId="77777777" w:rsidR="00956E4F" w:rsidRPr="004A4733" w:rsidRDefault="00956E4F" w:rsidP="00236504">
      <w:pPr>
        <w:tabs>
          <w:tab w:val="clear" w:pos="567"/>
        </w:tabs>
        <w:spacing w:line="240" w:lineRule="auto"/>
        <w:rPr>
          <w:szCs w:val="22"/>
          <w:lang w:val="nl-NL"/>
        </w:rPr>
      </w:pPr>
    </w:p>
    <w:p w14:paraId="31589DE9" w14:textId="77777777" w:rsidR="00B84FD6" w:rsidRPr="004A4733" w:rsidRDefault="00914C40" w:rsidP="00236504">
      <w:pPr>
        <w:keepNext/>
        <w:tabs>
          <w:tab w:val="clear" w:pos="567"/>
        </w:tabs>
        <w:suppressAutoHyphens/>
        <w:spacing w:line="240" w:lineRule="auto"/>
        <w:ind w:left="567" w:hanging="567"/>
        <w:rPr>
          <w:caps/>
          <w:szCs w:val="22"/>
          <w:lang w:val="nl-NL"/>
        </w:rPr>
      </w:pPr>
      <w:r w:rsidRPr="004A4733">
        <w:rPr>
          <w:b/>
          <w:bCs/>
          <w:szCs w:val="22"/>
          <w:lang w:val="nl-NL"/>
        </w:rPr>
        <w:t>3.</w:t>
      </w:r>
      <w:r w:rsidRPr="004A4733">
        <w:rPr>
          <w:b/>
          <w:bCs/>
          <w:szCs w:val="22"/>
          <w:lang w:val="nl-NL"/>
        </w:rPr>
        <w:tab/>
        <w:t>FARMACEUTISCHE VORM</w:t>
      </w:r>
    </w:p>
    <w:p w14:paraId="2FAEC877" w14:textId="77777777" w:rsidR="00B84FD6" w:rsidRPr="004A4733" w:rsidRDefault="00B84FD6" w:rsidP="00236504">
      <w:pPr>
        <w:keepNext/>
        <w:tabs>
          <w:tab w:val="clear" w:pos="567"/>
        </w:tabs>
        <w:spacing w:line="240" w:lineRule="auto"/>
        <w:rPr>
          <w:szCs w:val="22"/>
          <w:lang w:val="nl-NL"/>
        </w:rPr>
      </w:pPr>
    </w:p>
    <w:p w14:paraId="5F4D4862" w14:textId="0812BDCC" w:rsidR="00B84FD6" w:rsidRPr="004A4733" w:rsidRDefault="00914C40" w:rsidP="00236504">
      <w:pPr>
        <w:keepNext/>
        <w:tabs>
          <w:tab w:val="clear" w:pos="567"/>
        </w:tabs>
        <w:spacing w:line="240" w:lineRule="auto"/>
        <w:rPr>
          <w:szCs w:val="22"/>
          <w:lang w:val="nl-NL"/>
        </w:rPr>
      </w:pPr>
      <w:r w:rsidRPr="004A4733">
        <w:rPr>
          <w:szCs w:val="22"/>
          <w:lang w:val="nl-NL"/>
        </w:rPr>
        <w:t>Inhalatiepoeder in harde capsule (inhalatiepoeder)</w:t>
      </w:r>
    </w:p>
    <w:p w14:paraId="7C267AF3" w14:textId="77777777" w:rsidR="00B84FD6" w:rsidRPr="004A4733" w:rsidRDefault="00B84FD6" w:rsidP="00236504">
      <w:pPr>
        <w:keepNext/>
        <w:keepLines/>
        <w:tabs>
          <w:tab w:val="clear" w:pos="567"/>
        </w:tabs>
        <w:spacing w:line="240" w:lineRule="auto"/>
        <w:rPr>
          <w:szCs w:val="22"/>
          <w:lang w:val="nl-NL"/>
        </w:rPr>
      </w:pPr>
    </w:p>
    <w:p w14:paraId="6B47C65E" w14:textId="12CC3F86" w:rsidR="00B84FD6" w:rsidRPr="004A4733" w:rsidRDefault="00914C40" w:rsidP="00236504">
      <w:pPr>
        <w:tabs>
          <w:tab w:val="clear" w:pos="567"/>
        </w:tabs>
        <w:spacing w:line="240" w:lineRule="auto"/>
        <w:rPr>
          <w:szCs w:val="22"/>
          <w:lang w:val="nl-NL"/>
        </w:rPr>
      </w:pPr>
      <w:r w:rsidRPr="004A4733">
        <w:rPr>
          <w:szCs w:val="22"/>
          <w:lang w:val="nl-NL"/>
        </w:rPr>
        <w:t xml:space="preserve">Capsule met een groen doorzichtig bovenste </w:t>
      </w:r>
      <w:r w:rsidR="006443A0" w:rsidRPr="004A4733">
        <w:rPr>
          <w:szCs w:val="22"/>
          <w:lang w:val="nl-NL"/>
        </w:rPr>
        <w:t>deel</w:t>
      </w:r>
      <w:r w:rsidR="00E01323" w:rsidRPr="004A4733">
        <w:rPr>
          <w:szCs w:val="22"/>
          <w:lang w:val="nl-NL"/>
        </w:rPr>
        <w:t xml:space="preserve"> </w:t>
      </w:r>
      <w:r w:rsidRPr="004A4733">
        <w:rPr>
          <w:szCs w:val="22"/>
          <w:lang w:val="nl-NL"/>
        </w:rPr>
        <w:t xml:space="preserve">en een niet-gekleurd doorzichtig onderste </w:t>
      </w:r>
      <w:r w:rsidR="006443A0" w:rsidRPr="004A4733">
        <w:rPr>
          <w:szCs w:val="22"/>
          <w:lang w:val="nl-NL"/>
        </w:rPr>
        <w:t>deel</w:t>
      </w:r>
      <w:r w:rsidR="00E01323" w:rsidRPr="004A4733">
        <w:rPr>
          <w:szCs w:val="22"/>
          <w:lang w:val="nl-NL"/>
        </w:rPr>
        <w:t xml:space="preserve"> </w:t>
      </w:r>
      <w:r w:rsidRPr="004A4733">
        <w:rPr>
          <w:szCs w:val="22"/>
          <w:lang w:val="nl-NL"/>
        </w:rPr>
        <w:t>die een wit poeder bevat, met de productcode “IGM150</w:t>
      </w:r>
      <w:r w:rsidR="0038702F" w:rsidRPr="004A4733">
        <w:rPr>
          <w:szCs w:val="22"/>
          <w:lang w:val="nl-NL"/>
        </w:rPr>
        <w:noBreakHyphen/>
      </w:r>
      <w:r w:rsidRPr="004A4733">
        <w:rPr>
          <w:szCs w:val="22"/>
          <w:lang w:val="nl-NL"/>
        </w:rPr>
        <w:t>50</w:t>
      </w:r>
      <w:r w:rsidR="0038702F" w:rsidRPr="004A4733">
        <w:rPr>
          <w:szCs w:val="22"/>
          <w:lang w:val="nl-NL"/>
        </w:rPr>
        <w:noBreakHyphen/>
      </w:r>
      <w:r w:rsidRPr="004A4733">
        <w:rPr>
          <w:szCs w:val="22"/>
          <w:lang w:val="nl-NL"/>
        </w:rPr>
        <w:t xml:space="preserve">160” in het zwart </w:t>
      </w:r>
      <w:r w:rsidR="00FF201D" w:rsidRPr="004A4733">
        <w:rPr>
          <w:szCs w:val="22"/>
          <w:lang w:val="nl-NL"/>
        </w:rPr>
        <w:t>g</w:t>
      </w:r>
      <w:r w:rsidRPr="004A4733">
        <w:rPr>
          <w:szCs w:val="22"/>
          <w:lang w:val="nl-NL"/>
        </w:rPr>
        <w:t xml:space="preserve">edrukt boven twee zwarte balken op </w:t>
      </w:r>
      <w:r w:rsidR="006443A0" w:rsidRPr="004A4733">
        <w:rPr>
          <w:szCs w:val="22"/>
          <w:lang w:val="nl-NL"/>
        </w:rPr>
        <w:t>het</w:t>
      </w:r>
      <w:r w:rsidRPr="004A4733">
        <w:rPr>
          <w:szCs w:val="22"/>
          <w:lang w:val="nl-NL"/>
        </w:rPr>
        <w:t xml:space="preserve"> onderste </w:t>
      </w:r>
      <w:r w:rsidR="006443A0" w:rsidRPr="004A4733">
        <w:rPr>
          <w:szCs w:val="22"/>
          <w:lang w:val="nl-NL"/>
        </w:rPr>
        <w:t>deel</w:t>
      </w:r>
      <w:r w:rsidRPr="004A4733">
        <w:rPr>
          <w:szCs w:val="22"/>
          <w:lang w:val="nl-NL"/>
        </w:rPr>
        <w:t xml:space="preserve"> </w:t>
      </w:r>
      <w:r w:rsidR="00122A7B" w:rsidRPr="004A4733">
        <w:rPr>
          <w:szCs w:val="22"/>
          <w:lang w:val="nl-NL"/>
        </w:rPr>
        <w:t xml:space="preserve">van de capsule </w:t>
      </w:r>
      <w:r w:rsidRPr="004A4733">
        <w:rPr>
          <w:szCs w:val="22"/>
          <w:lang w:val="nl-NL"/>
        </w:rPr>
        <w:t xml:space="preserve">en met het productlogo in het zwart </w:t>
      </w:r>
      <w:r w:rsidR="00FF201D" w:rsidRPr="004A4733">
        <w:rPr>
          <w:szCs w:val="22"/>
          <w:lang w:val="nl-NL"/>
        </w:rPr>
        <w:t>g</w:t>
      </w:r>
      <w:r w:rsidRPr="004A4733">
        <w:rPr>
          <w:szCs w:val="22"/>
          <w:lang w:val="nl-NL"/>
        </w:rPr>
        <w:t xml:space="preserve">edrukt en omringd door </w:t>
      </w:r>
      <w:r w:rsidR="006443A0" w:rsidRPr="004A4733">
        <w:rPr>
          <w:szCs w:val="22"/>
          <w:lang w:val="nl-NL"/>
        </w:rPr>
        <w:t>een</w:t>
      </w:r>
      <w:r w:rsidRPr="004A4733">
        <w:rPr>
          <w:szCs w:val="22"/>
          <w:lang w:val="nl-NL"/>
        </w:rPr>
        <w:t xml:space="preserve"> zwarte balk op </w:t>
      </w:r>
      <w:r w:rsidR="006443A0" w:rsidRPr="004A4733">
        <w:rPr>
          <w:szCs w:val="22"/>
          <w:lang w:val="nl-NL"/>
        </w:rPr>
        <w:t>het</w:t>
      </w:r>
      <w:r w:rsidRPr="004A4733">
        <w:rPr>
          <w:szCs w:val="22"/>
          <w:lang w:val="nl-NL"/>
        </w:rPr>
        <w:t xml:space="preserve"> bovenste </w:t>
      </w:r>
      <w:r w:rsidR="006443A0" w:rsidRPr="004A4733">
        <w:rPr>
          <w:szCs w:val="22"/>
          <w:lang w:val="nl-NL"/>
        </w:rPr>
        <w:t>deel</w:t>
      </w:r>
      <w:r w:rsidR="00122A7B" w:rsidRPr="004A4733">
        <w:rPr>
          <w:szCs w:val="22"/>
          <w:lang w:val="nl-NL"/>
        </w:rPr>
        <w:t xml:space="preserve"> van de capsule</w:t>
      </w:r>
      <w:r w:rsidRPr="004A4733">
        <w:rPr>
          <w:szCs w:val="22"/>
          <w:lang w:val="nl-NL"/>
        </w:rPr>
        <w:t>.</w:t>
      </w:r>
    </w:p>
    <w:p w14:paraId="3B91FB5C" w14:textId="77777777" w:rsidR="00B84FD6" w:rsidRPr="004A4733" w:rsidRDefault="00B84FD6" w:rsidP="00236504">
      <w:pPr>
        <w:tabs>
          <w:tab w:val="clear" w:pos="567"/>
        </w:tabs>
        <w:spacing w:line="240" w:lineRule="auto"/>
        <w:rPr>
          <w:szCs w:val="22"/>
          <w:lang w:val="nl-NL"/>
        </w:rPr>
      </w:pPr>
    </w:p>
    <w:p w14:paraId="76A89C68" w14:textId="4639D96C" w:rsidR="00B84FD6" w:rsidRPr="004A4733" w:rsidRDefault="00B84FD6" w:rsidP="00236504">
      <w:pPr>
        <w:tabs>
          <w:tab w:val="clear" w:pos="567"/>
          <w:tab w:val="left" w:pos="3960"/>
        </w:tabs>
        <w:rPr>
          <w:szCs w:val="22"/>
          <w:lang w:val="nl-NL"/>
        </w:rPr>
      </w:pPr>
    </w:p>
    <w:p w14:paraId="38D7A688" w14:textId="77777777" w:rsidR="00B84FD6" w:rsidRPr="004A4733" w:rsidRDefault="00914C40" w:rsidP="00236504">
      <w:pPr>
        <w:keepNext/>
        <w:tabs>
          <w:tab w:val="clear" w:pos="567"/>
        </w:tabs>
        <w:suppressAutoHyphens/>
        <w:spacing w:line="240" w:lineRule="auto"/>
        <w:ind w:left="567" w:hanging="567"/>
        <w:rPr>
          <w:caps/>
          <w:szCs w:val="22"/>
          <w:lang w:val="nl-NL"/>
        </w:rPr>
      </w:pPr>
      <w:r w:rsidRPr="004A4733">
        <w:rPr>
          <w:b/>
          <w:bCs/>
          <w:caps/>
          <w:szCs w:val="22"/>
          <w:lang w:val="nl-NL"/>
        </w:rPr>
        <w:t>4.</w:t>
      </w:r>
      <w:r w:rsidRPr="004A4733">
        <w:rPr>
          <w:b/>
          <w:bCs/>
          <w:caps/>
          <w:szCs w:val="22"/>
          <w:lang w:val="nl-NL"/>
        </w:rPr>
        <w:tab/>
      </w:r>
      <w:r w:rsidRPr="004A4733">
        <w:rPr>
          <w:b/>
          <w:bCs/>
          <w:szCs w:val="22"/>
          <w:lang w:val="nl-NL"/>
        </w:rPr>
        <w:t>KLINISCHE GEGEVENS</w:t>
      </w:r>
    </w:p>
    <w:p w14:paraId="441C72EB" w14:textId="77777777" w:rsidR="00B84FD6" w:rsidRPr="004A4733" w:rsidRDefault="00B84FD6" w:rsidP="00236504">
      <w:pPr>
        <w:keepNext/>
        <w:tabs>
          <w:tab w:val="clear" w:pos="567"/>
        </w:tabs>
        <w:spacing w:line="240" w:lineRule="auto"/>
        <w:rPr>
          <w:szCs w:val="22"/>
          <w:lang w:val="nl-NL"/>
        </w:rPr>
      </w:pPr>
    </w:p>
    <w:p w14:paraId="12716E1A"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4.1</w:t>
      </w:r>
      <w:r w:rsidRPr="004A4733">
        <w:rPr>
          <w:b/>
          <w:bCs/>
          <w:szCs w:val="22"/>
          <w:lang w:val="nl-NL"/>
        </w:rPr>
        <w:tab/>
        <w:t>Therapeutische indicaties</w:t>
      </w:r>
    </w:p>
    <w:p w14:paraId="24998EEC" w14:textId="77777777" w:rsidR="00B84FD6" w:rsidRPr="004A4733" w:rsidRDefault="00B84FD6" w:rsidP="00236504">
      <w:pPr>
        <w:keepNext/>
        <w:tabs>
          <w:tab w:val="clear" w:pos="567"/>
        </w:tabs>
        <w:spacing w:line="240" w:lineRule="auto"/>
        <w:rPr>
          <w:szCs w:val="22"/>
          <w:lang w:val="nl-NL"/>
        </w:rPr>
      </w:pPr>
    </w:p>
    <w:p w14:paraId="4158BF7A" w14:textId="2D42239A" w:rsidR="0004044C" w:rsidRPr="004A4733" w:rsidRDefault="00914C40" w:rsidP="00236504">
      <w:pPr>
        <w:tabs>
          <w:tab w:val="clear" w:pos="567"/>
        </w:tabs>
        <w:spacing w:line="240" w:lineRule="auto"/>
        <w:rPr>
          <w:szCs w:val="22"/>
          <w:lang w:val="nl-NL"/>
        </w:rPr>
      </w:pPr>
      <w:r w:rsidRPr="004A4733">
        <w:rPr>
          <w:szCs w:val="22"/>
          <w:lang w:val="nl-NL"/>
        </w:rPr>
        <w:t>Enerzair Breezhaler is geïndiceerd als onderhoudsbehandeling van astma bij volwassen</w:t>
      </w:r>
      <w:r w:rsidR="00DC36F9" w:rsidRPr="004A4733">
        <w:rPr>
          <w:szCs w:val="22"/>
          <w:lang w:val="nl-NL"/>
        </w:rPr>
        <w:t xml:space="preserve"> patiënten</w:t>
      </w:r>
      <w:r w:rsidRPr="004A4733">
        <w:rPr>
          <w:szCs w:val="22"/>
          <w:lang w:val="nl-NL"/>
        </w:rPr>
        <w:t xml:space="preserve"> die niet voldoende onder controle </w:t>
      </w:r>
      <w:r w:rsidR="00533A99">
        <w:rPr>
          <w:szCs w:val="22"/>
          <w:lang w:val="nl-NL"/>
        </w:rPr>
        <w:t>zijn</w:t>
      </w:r>
      <w:r w:rsidR="008748B1" w:rsidRPr="004A4733">
        <w:rPr>
          <w:szCs w:val="22"/>
          <w:lang w:val="nl-NL"/>
        </w:rPr>
        <w:t xml:space="preserve"> </w:t>
      </w:r>
      <w:r w:rsidRPr="004A4733">
        <w:rPr>
          <w:szCs w:val="22"/>
          <w:lang w:val="nl-NL"/>
        </w:rPr>
        <w:t>met een onderhoudscombinatie van een langwerkende bèta</w:t>
      </w:r>
      <w:r w:rsidRPr="004A4733">
        <w:rPr>
          <w:szCs w:val="22"/>
          <w:vertAlign w:val="subscript"/>
          <w:lang w:val="nl-NL"/>
        </w:rPr>
        <w:t>2</w:t>
      </w:r>
      <w:r w:rsidR="0038702F" w:rsidRPr="004A4733">
        <w:rPr>
          <w:szCs w:val="22"/>
          <w:lang w:val="nl-NL"/>
        </w:rPr>
        <w:noBreakHyphen/>
      </w:r>
      <w:r w:rsidRPr="004A4733">
        <w:rPr>
          <w:szCs w:val="22"/>
          <w:lang w:val="nl-NL"/>
        </w:rPr>
        <w:t>agonist en een hoge dosis van een inhalatiecorticosteroïd</w:t>
      </w:r>
      <w:r w:rsidR="008748B1" w:rsidRPr="004A4733">
        <w:rPr>
          <w:szCs w:val="22"/>
          <w:lang w:val="nl-NL"/>
        </w:rPr>
        <w:t xml:space="preserve"> en</w:t>
      </w:r>
      <w:r w:rsidRPr="004A4733">
        <w:rPr>
          <w:szCs w:val="22"/>
          <w:lang w:val="nl-NL"/>
        </w:rPr>
        <w:t xml:space="preserve"> die </w:t>
      </w:r>
      <w:r w:rsidR="00FF201D" w:rsidRPr="004A4733">
        <w:rPr>
          <w:szCs w:val="22"/>
          <w:lang w:val="nl-NL"/>
        </w:rPr>
        <w:t>ee</w:t>
      </w:r>
      <w:r w:rsidRPr="004A4733">
        <w:rPr>
          <w:szCs w:val="22"/>
          <w:lang w:val="nl-NL"/>
        </w:rPr>
        <w:t xml:space="preserve">n of meer </w:t>
      </w:r>
      <w:r w:rsidR="006910AA" w:rsidRPr="004A4733">
        <w:rPr>
          <w:szCs w:val="22"/>
          <w:lang w:val="nl-NL"/>
        </w:rPr>
        <w:t>astma-</w:t>
      </w:r>
      <w:r w:rsidRPr="004A4733">
        <w:rPr>
          <w:szCs w:val="22"/>
          <w:lang w:val="nl-NL"/>
        </w:rPr>
        <w:t>exacerbaties doormaakten in het voorgaande jaar.</w:t>
      </w:r>
    </w:p>
    <w:p w14:paraId="2EFE002C" w14:textId="77777777" w:rsidR="00B84FD6" w:rsidRPr="004A4733" w:rsidRDefault="00B84FD6" w:rsidP="00236504">
      <w:pPr>
        <w:tabs>
          <w:tab w:val="clear" w:pos="567"/>
        </w:tabs>
        <w:spacing w:line="240" w:lineRule="auto"/>
        <w:rPr>
          <w:szCs w:val="22"/>
          <w:lang w:val="nl-NL"/>
        </w:rPr>
      </w:pPr>
    </w:p>
    <w:p w14:paraId="61596635" w14:textId="77777777" w:rsidR="00B84FD6" w:rsidRPr="004A4733" w:rsidRDefault="00914C40" w:rsidP="00236504">
      <w:pPr>
        <w:keepNext/>
        <w:tabs>
          <w:tab w:val="clear" w:pos="567"/>
        </w:tabs>
        <w:spacing w:line="240" w:lineRule="auto"/>
        <w:rPr>
          <w:szCs w:val="22"/>
          <w:lang w:val="nl-NL"/>
        </w:rPr>
      </w:pPr>
      <w:r w:rsidRPr="004A4733">
        <w:rPr>
          <w:b/>
          <w:bCs/>
          <w:szCs w:val="22"/>
          <w:lang w:val="nl-NL"/>
        </w:rPr>
        <w:t>4.2</w:t>
      </w:r>
      <w:r w:rsidRPr="004A4733">
        <w:rPr>
          <w:b/>
          <w:bCs/>
          <w:szCs w:val="22"/>
          <w:lang w:val="nl-NL"/>
        </w:rPr>
        <w:tab/>
        <w:t>Dosering en wijze van toediening</w:t>
      </w:r>
    </w:p>
    <w:p w14:paraId="3DB2F15F" w14:textId="77777777" w:rsidR="00B84FD6" w:rsidRPr="004A4733" w:rsidRDefault="00B84FD6" w:rsidP="00236504">
      <w:pPr>
        <w:keepNext/>
        <w:tabs>
          <w:tab w:val="clear" w:pos="567"/>
        </w:tabs>
        <w:spacing w:line="240" w:lineRule="auto"/>
        <w:rPr>
          <w:szCs w:val="22"/>
          <w:lang w:val="nl-NL"/>
        </w:rPr>
      </w:pPr>
    </w:p>
    <w:p w14:paraId="14E2957E" w14:textId="77777777" w:rsidR="00B84FD6" w:rsidRPr="004A4733" w:rsidRDefault="00914C40" w:rsidP="00236504">
      <w:pPr>
        <w:keepNext/>
        <w:tabs>
          <w:tab w:val="clear" w:pos="567"/>
        </w:tabs>
        <w:spacing w:line="240" w:lineRule="auto"/>
        <w:rPr>
          <w:szCs w:val="22"/>
          <w:lang w:val="nl-NL"/>
        </w:rPr>
      </w:pPr>
      <w:r w:rsidRPr="004A4733">
        <w:rPr>
          <w:szCs w:val="22"/>
          <w:u w:val="single"/>
          <w:lang w:val="nl-NL"/>
        </w:rPr>
        <w:t>Dosering</w:t>
      </w:r>
    </w:p>
    <w:p w14:paraId="538DBD4B" w14:textId="77777777" w:rsidR="00B84FD6" w:rsidRPr="004A4733" w:rsidRDefault="00B84FD6" w:rsidP="00236504">
      <w:pPr>
        <w:keepNext/>
        <w:tabs>
          <w:tab w:val="clear" w:pos="567"/>
        </w:tabs>
        <w:spacing w:line="240" w:lineRule="auto"/>
        <w:rPr>
          <w:szCs w:val="22"/>
          <w:lang w:val="nl-NL"/>
        </w:rPr>
      </w:pPr>
    </w:p>
    <w:p w14:paraId="0238D770" w14:textId="7233A3DF" w:rsidR="00CF7799" w:rsidRPr="004A4733" w:rsidRDefault="002F0DA9" w:rsidP="00236504">
      <w:pPr>
        <w:pStyle w:val="Text"/>
        <w:spacing w:before="0"/>
        <w:jc w:val="left"/>
        <w:rPr>
          <w:bCs/>
          <w:sz w:val="22"/>
          <w:szCs w:val="22"/>
          <w:lang w:val="nl-NL"/>
        </w:rPr>
      </w:pPr>
      <w:r w:rsidRPr="004A4733">
        <w:rPr>
          <w:sz w:val="22"/>
          <w:szCs w:val="22"/>
          <w:lang w:val="nl-NL"/>
        </w:rPr>
        <w:t>De aanbevolen dosering is één capsule die eenmaal daags geïnhaleerd moet worden.</w:t>
      </w:r>
    </w:p>
    <w:p w14:paraId="326BCD81" w14:textId="77777777" w:rsidR="00B84FD6" w:rsidRPr="004A4733" w:rsidRDefault="00B84FD6" w:rsidP="00236504">
      <w:pPr>
        <w:pStyle w:val="Text"/>
        <w:spacing w:before="0"/>
        <w:jc w:val="left"/>
        <w:rPr>
          <w:sz w:val="22"/>
          <w:szCs w:val="22"/>
          <w:lang w:val="nl-NL"/>
        </w:rPr>
      </w:pPr>
    </w:p>
    <w:p w14:paraId="6CB7A959" w14:textId="05FE9A46" w:rsidR="00B84FD6" w:rsidRPr="004A4733" w:rsidRDefault="00914C40" w:rsidP="00236504">
      <w:pPr>
        <w:pStyle w:val="Text"/>
        <w:spacing w:before="0"/>
        <w:jc w:val="left"/>
        <w:rPr>
          <w:rFonts w:eastAsia="Calibri"/>
          <w:sz w:val="22"/>
          <w:szCs w:val="22"/>
          <w:lang w:val="nl-NL"/>
        </w:rPr>
      </w:pPr>
      <w:r w:rsidRPr="004A4733">
        <w:rPr>
          <w:sz w:val="22"/>
          <w:szCs w:val="22"/>
          <w:lang w:val="nl-NL"/>
        </w:rPr>
        <w:t>De maximale aanbevolen dosis is</w:t>
      </w:r>
      <w:r w:rsidR="0042210A" w:rsidRPr="004A4733">
        <w:rPr>
          <w:sz w:val="22"/>
          <w:szCs w:val="22"/>
          <w:lang w:val="nl-NL"/>
        </w:rPr>
        <w:t xml:space="preserve"> </w:t>
      </w:r>
      <w:r w:rsidRPr="004A4733">
        <w:rPr>
          <w:sz w:val="22"/>
          <w:szCs w:val="22"/>
          <w:lang w:val="nl-NL"/>
        </w:rPr>
        <w:t>114 </w:t>
      </w:r>
      <w:r w:rsidR="00157ED3" w:rsidRPr="004A4733">
        <w:rPr>
          <w:sz w:val="22"/>
          <w:szCs w:val="22"/>
          <w:lang w:val="nl-NL"/>
        </w:rPr>
        <w:t>microgram</w:t>
      </w:r>
      <w:r w:rsidRPr="004A4733">
        <w:rPr>
          <w:sz w:val="22"/>
          <w:szCs w:val="22"/>
          <w:lang w:val="nl-NL"/>
        </w:rPr>
        <w:t>/46 </w:t>
      </w:r>
      <w:r w:rsidR="00157ED3" w:rsidRPr="004A4733">
        <w:rPr>
          <w:sz w:val="22"/>
          <w:szCs w:val="22"/>
          <w:lang w:val="nl-NL"/>
        </w:rPr>
        <w:t>microgram</w:t>
      </w:r>
      <w:r w:rsidRPr="004A4733">
        <w:rPr>
          <w:sz w:val="22"/>
          <w:szCs w:val="22"/>
          <w:lang w:val="nl-NL"/>
        </w:rPr>
        <w:t>/136 </w:t>
      </w:r>
      <w:r w:rsidR="00157ED3" w:rsidRPr="004A4733">
        <w:rPr>
          <w:sz w:val="22"/>
          <w:szCs w:val="22"/>
          <w:lang w:val="nl-NL"/>
        </w:rPr>
        <w:t>microgram</w:t>
      </w:r>
      <w:r w:rsidRPr="004A4733">
        <w:rPr>
          <w:sz w:val="22"/>
          <w:szCs w:val="22"/>
          <w:lang w:val="nl-NL"/>
        </w:rPr>
        <w:t xml:space="preserve"> eenmaal daags.</w:t>
      </w:r>
    </w:p>
    <w:p w14:paraId="5CE8B337" w14:textId="452DD67F" w:rsidR="00B84FD6" w:rsidRPr="004A4733" w:rsidDel="002F0DA9" w:rsidRDefault="00B84FD6" w:rsidP="00236504">
      <w:pPr>
        <w:tabs>
          <w:tab w:val="clear" w:pos="567"/>
        </w:tabs>
        <w:spacing w:line="240" w:lineRule="auto"/>
        <w:rPr>
          <w:szCs w:val="22"/>
          <w:lang w:val="nl-NL"/>
        </w:rPr>
      </w:pPr>
    </w:p>
    <w:p w14:paraId="663036CB" w14:textId="45AC0A62" w:rsidR="00B84FD6" w:rsidRPr="004A4733" w:rsidDel="002F0DA9" w:rsidRDefault="00AE763E" w:rsidP="00236504">
      <w:pPr>
        <w:tabs>
          <w:tab w:val="clear" w:pos="567"/>
        </w:tabs>
        <w:spacing w:line="240" w:lineRule="auto"/>
        <w:rPr>
          <w:szCs w:val="22"/>
          <w:lang w:val="nl-NL"/>
        </w:rPr>
      </w:pPr>
      <w:r w:rsidRPr="004A4733">
        <w:rPr>
          <w:szCs w:val="22"/>
          <w:lang w:val="nl-NL"/>
        </w:rPr>
        <w:t>De behandeling</w:t>
      </w:r>
      <w:r w:rsidR="00914C40" w:rsidRPr="004A4733">
        <w:rPr>
          <w:szCs w:val="22"/>
          <w:lang w:val="nl-NL"/>
        </w:rPr>
        <w:t xml:space="preserve"> moet elke dag op hetzelfde tijdstip worden toegediend. </w:t>
      </w:r>
      <w:r w:rsidR="00166793" w:rsidRPr="004A4733">
        <w:rPr>
          <w:szCs w:val="22"/>
          <w:lang w:val="nl-NL"/>
        </w:rPr>
        <w:t xml:space="preserve">Dit </w:t>
      </w:r>
      <w:r w:rsidR="00914C40" w:rsidRPr="004A4733">
        <w:rPr>
          <w:szCs w:val="22"/>
          <w:lang w:val="nl-NL"/>
        </w:rPr>
        <w:t xml:space="preserve">kan op ieder moment van de dag. Als een dosis wordt overgeslagen, moet deze zo snel mogelijk worden </w:t>
      </w:r>
      <w:r w:rsidR="001A6EFA" w:rsidRPr="004A4733">
        <w:rPr>
          <w:szCs w:val="22"/>
          <w:lang w:val="nl-NL"/>
        </w:rPr>
        <w:t>geïnhaleerd</w:t>
      </w:r>
      <w:r w:rsidR="00914C40" w:rsidRPr="004A4733">
        <w:rPr>
          <w:szCs w:val="22"/>
          <w:lang w:val="nl-NL"/>
        </w:rPr>
        <w:t>. De patiënten moeten worden geïnstrueerd dat ze niet meer dan één dosis per dag mogen inhaleren.</w:t>
      </w:r>
    </w:p>
    <w:p w14:paraId="62B30693" w14:textId="77777777" w:rsidR="00B84FD6" w:rsidRPr="004A4733" w:rsidRDefault="00B84FD6" w:rsidP="00236504">
      <w:pPr>
        <w:tabs>
          <w:tab w:val="clear" w:pos="567"/>
        </w:tabs>
        <w:spacing w:line="240" w:lineRule="auto"/>
        <w:rPr>
          <w:szCs w:val="22"/>
          <w:lang w:val="nl-NL"/>
        </w:rPr>
      </w:pPr>
    </w:p>
    <w:p w14:paraId="091026C6" w14:textId="77777777" w:rsidR="00956E4F" w:rsidRPr="004A4733" w:rsidRDefault="00956E4F" w:rsidP="00236504">
      <w:pPr>
        <w:keepNext/>
        <w:tabs>
          <w:tab w:val="clear" w:pos="567"/>
        </w:tabs>
        <w:spacing w:line="240" w:lineRule="auto"/>
        <w:rPr>
          <w:bCs/>
          <w:i/>
          <w:iCs/>
          <w:szCs w:val="22"/>
          <w:u w:val="single"/>
          <w:lang w:val="nl-NL"/>
        </w:rPr>
      </w:pPr>
      <w:r w:rsidRPr="004A4733">
        <w:rPr>
          <w:i/>
          <w:iCs/>
          <w:szCs w:val="22"/>
          <w:u w:val="single"/>
          <w:lang w:val="nl-NL"/>
        </w:rPr>
        <w:t>Speciale populaties</w:t>
      </w:r>
    </w:p>
    <w:p w14:paraId="067B396C" w14:textId="1A6C7D41" w:rsidR="002F0DA9" w:rsidRPr="004A4733" w:rsidRDefault="002F0DA9" w:rsidP="00236504">
      <w:pPr>
        <w:keepNext/>
        <w:tabs>
          <w:tab w:val="clear" w:pos="567"/>
        </w:tabs>
        <w:spacing w:line="240" w:lineRule="auto"/>
        <w:rPr>
          <w:bCs/>
          <w:iCs/>
          <w:szCs w:val="22"/>
          <w:lang w:val="nl-NL"/>
        </w:rPr>
      </w:pPr>
      <w:r w:rsidRPr="004A4733">
        <w:rPr>
          <w:i/>
          <w:iCs/>
          <w:szCs w:val="22"/>
          <w:lang w:val="nl-NL"/>
        </w:rPr>
        <w:t>Ouderen</w:t>
      </w:r>
    </w:p>
    <w:p w14:paraId="40568654" w14:textId="78957FD5" w:rsidR="002F0DA9" w:rsidRPr="004A4733" w:rsidRDefault="002F0DA9" w:rsidP="00236504">
      <w:pPr>
        <w:tabs>
          <w:tab w:val="clear" w:pos="567"/>
        </w:tabs>
        <w:spacing w:line="240" w:lineRule="auto"/>
        <w:rPr>
          <w:szCs w:val="22"/>
          <w:lang w:val="nl-NL"/>
        </w:rPr>
      </w:pPr>
      <w:r w:rsidRPr="004A4733">
        <w:rPr>
          <w:szCs w:val="22"/>
          <w:lang w:val="nl-NL"/>
        </w:rPr>
        <w:t>Er is bij oudere patiënten (65 jaar of ouder) geen dosisaanpassing nodig (zie rubriek 5.2).</w:t>
      </w:r>
    </w:p>
    <w:p w14:paraId="1A56067E" w14:textId="77777777" w:rsidR="002F0DA9" w:rsidRPr="004A4733" w:rsidRDefault="002F0DA9" w:rsidP="00236504">
      <w:pPr>
        <w:tabs>
          <w:tab w:val="clear" w:pos="567"/>
        </w:tabs>
        <w:spacing w:line="240" w:lineRule="auto"/>
        <w:rPr>
          <w:szCs w:val="22"/>
          <w:lang w:val="nl-NL"/>
        </w:rPr>
      </w:pPr>
    </w:p>
    <w:p w14:paraId="4BAC2696" w14:textId="75F4A694" w:rsidR="00B84FD6" w:rsidRPr="004A4733" w:rsidRDefault="004C238C" w:rsidP="00236504">
      <w:pPr>
        <w:keepNext/>
        <w:tabs>
          <w:tab w:val="clear" w:pos="567"/>
        </w:tabs>
        <w:spacing w:line="240" w:lineRule="auto"/>
        <w:rPr>
          <w:bCs/>
          <w:iCs/>
          <w:szCs w:val="22"/>
          <w:lang w:val="nl-NL"/>
        </w:rPr>
      </w:pPr>
      <w:r w:rsidRPr="004A4733">
        <w:rPr>
          <w:i/>
          <w:iCs/>
          <w:szCs w:val="22"/>
          <w:lang w:val="nl-NL"/>
        </w:rPr>
        <w:lastRenderedPageBreak/>
        <w:t>N</w:t>
      </w:r>
      <w:r w:rsidR="00914C40" w:rsidRPr="004A4733">
        <w:rPr>
          <w:i/>
          <w:iCs/>
          <w:szCs w:val="22"/>
          <w:lang w:val="nl-NL"/>
        </w:rPr>
        <w:t>ierfunctie</w:t>
      </w:r>
      <w:bookmarkStart w:id="0" w:name="_nth_Renal_impairment8786"/>
      <w:bookmarkEnd w:id="0"/>
      <w:r w:rsidRPr="004A4733">
        <w:rPr>
          <w:i/>
          <w:iCs/>
          <w:szCs w:val="22"/>
          <w:lang w:val="nl-NL"/>
        </w:rPr>
        <w:t>stoornis</w:t>
      </w:r>
    </w:p>
    <w:p w14:paraId="26512C39" w14:textId="45A77AC5" w:rsidR="00B84FD6" w:rsidRPr="004A4733" w:rsidRDefault="00914C40" w:rsidP="00236504">
      <w:pPr>
        <w:tabs>
          <w:tab w:val="clear" w:pos="567"/>
        </w:tabs>
        <w:spacing w:line="240" w:lineRule="auto"/>
        <w:rPr>
          <w:bCs/>
          <w:iCs/>
          <w:szCs w:val="22"/>
          <w:lang w:val="nl-NL"/>
        </w:rPr>
      </w:pPr>
      <w:r w:rsidRPr="004A4733">
        <w:rPr>
          <w:szCs w:val="22"/>
          <w:lang w:val="nl-NL"/>
        </w:rPr>
        <w:t xml:space="preserve">Bij patiënten met een lichte tot matige nierfunctiestoornis is geen dosisaanpassing vereist. </w:t>
      </w:r>
      <w:r w:rsidR="00414D61" w:rsidRPr="004A4733">
        <w:rPr>
          <w:lang w:val="nl-NL"/>
        </w:rPr>
        <w:t>Voorzichtigheid is geboden bij</w:t>
      </w:r>
      <w:r w:rsidRPr="004A4733">
        <w:rPr>
          <w:szCs w:val="22"/>
          <w:lang w:val="nl-NL"/>
        </w:rPr>
        <w:t xml:space="preserve"> patiënten met een ernstig</w:t>
      </w:r>
      <w:r w:rsidR="004C238C" w:rsidRPr="004A4733">
        <w:rPr>
          <w:szCs w:val="22"/>
          <w:lang w:val="nl-NL"/>
        </w:rPr>
        <w:t>e</w:t>
      </w:r>
      <w:r w:rsidRPr="004A4733">
        <w:rPr>
          <w:szCs w:val="22"/>
          <w:lang w:val="nl-NL"/>
        </w:rPr>
        <w:t xml:space="preserve"> nierfunctie</w:t>
      </w:r>
      <w:r w:rsidR="004C238C" w:rsidRPr="004A4733">
        <w:rPr>
          <w:szCs w:val="22"/>
          <w:lang w:val="nl-NL"/>
        </w:rPr>
        <w:t>stoornis</w:t>
      </w:r>
      <w:r w:rsidRPr="004A4733">
        <w:rPr>
          <w:szCs w:val="22"/>
          <w:lang w:val="nl-NL"/>
        </w:rPr>
        <w:t xml:space="preserve"> of </w:t>
      </w:r>
      <w:r w:rsidR="00A14A0E" w:rsidRPr="004A4733">
        <w:rPr>
          <w:szCs w:val="22"/>
          <w:lang w:val="nl-NL"/>
        </w:rPr>
        <w:t>nierziekte in het eindstadium</w:t>
      </w:r>
      <w:r w:rsidRPr="004A4733">
        <w:rPr>
          <w:szCs w:val="22"/>
          <w:lang w:val="nl-NL"/>
        </w:rPr>
        <w:t xml:space="preserve"> die dialyse </w:t>
      </w:r>
      <w:r w:rsidR="00806133" w:rsidRPr="004A4733">
        <w:rPr>
          <w:szCs w:val="22"/>
          <w:lang w:val="nl-NL"/>
        </w:rPr>
        <w:t>vereist</w:t>
      </w:r>
      <w:r w:rsidRPr="004A4733">
        <w:rPr>
          <w:szCs w:val="22"/>
          <w:lang w:val="nl-NL"/>
        </w:rPr>
        <w:t xml:space="preserve"> (zie rubriek 4.4 en 5.2).</w:t>
      </w:r>
    </w:p>
    <w:p w14:paraId="131A577C" w14:textId="77777777" w:rsidR="00B84FD6" w:rsidRPr="004A4733" w:rsidRDefault="00B84FD6" w:rsidP="00236504">
      <w:pPr>
        <w:tabs>
          <w:tab w:val="clear" w:pos="567"/>
        </w:tabs>
        <w:spacing w:line="240" w:lineRule="auto"/>
        <w:rPr>
          <w:bCs/>
          <w:iCs/>
          <w:szCs w:val="22"/>
          <w:lang w:val="nl-NL"/>
        </w:rPr>
      </w:pPr>
    </w:p>
    <w:p w14:paraId="749ADC2D" w14:textId="451DACE9" w:rsidR="00B84FD6" w:rsidRPr="004A4733" w:rsidRDefault="004C238C" w:rsidP="00236504">
      <w:pPr>
        <w:keepNext/>
        <w:tabs>
          <w:tab w:val="clear" w:pos="567"/>
        </w:tabs>
        <w:spacing w:line="240" w:lineRule="auto"/>
        <w:rPr>
          <w:bCs/>
          <w:iCs/>
          <w:szCs w:val="22"/>
          <w:lang w:val="nl-NL"/>
        </w:rPr>
      </w:pPr>
      <w:r w:rsidRPr="004A4733">
        <w:rPr>
          <w:i/>
          <w:iCs/>
          <w:szCs w:val="22"/>
          <w:lang w:val="nl-NL"/>
        </w:rPr>
        <w:t>L</w:t>
      </w:r>
      <w:r w:rsidR="00914C40" w:rsidRPr="004A4733">
        <w:rPr>
          <w:i/>
          <w:iCs/>
          <w:szCs w:val="22"/>
          <w:lang w:val="nl-NL"/>
        </w:rPr>
        <w:t>everfunctie</w:t>
      </w:r>
      <w:bookmarkStart w:id="1" w:name="_nth_Hepatic_impairment9204"/>
      <w:bookmarkEnd w:id="1"/>
      <w:r w:rsidRPr="004A4733">
        <w:rPr>
          <w:i/>
          <w:iCs/>
          <w:szCs w:val="22"/>
          <w:lang w:val="nl-NL"/>
        </w:rPr>
        <w:t>stoornis</w:t>
      </w:r>
    </w:p>
    <w:p w14:paraId="73FDAA06" w14:textId="13408278" w:rsidR="00B84FD6" w:rsidRPr="004A4733" w:rsidRDefault="00914C40" w:rsidP="00236504">
      <w:pPr>
        <w:tabs>
          <w:tab w:val="clear" w:pos="567"/>
        </w:tabs>
        <w:spacing w:line="240" w:lineRule="auto"/>
        <w:rPr>
          <w:bCs/>
          <w:iCs/>
          <w:szCs w:val="22"/>
          <w:lang w:val="nl-NL"/>
        </w:rPr>
      </w:pPr>
      <w:r w:rsidRPr="004A4733">
        <w:rPr>
          <w:szCs w:val="22"/>
          <w:lang w:val="nl-NL"/>
        </w:rPr>
        <w:t>Er is geen aanpassing van de dosis vereist bij patiënten met een licht</w:t>
      </w:r>
      <w:r w:rsidR="004C238C" w:rsidRPr="004A4733">
        <w:rPr>
          <w:szCs w:val="22"/>
          <w:lang w:val="nl-NL"/>
        </w:rPr>
        <w:t>e</w:t>
      </w:r>
      <w:r w:rsidRPr="004A4733">
        <w:rPr>
          <w:szCs w:val="22"/>
          <w:lang w:val="nl-NL"/>
        </w:rPr>
        <w:t xml:space="preserve"> of matig</w:t>
      </w:r>
      <w:r w:rsidR="004C238C" w:rsidRPr="004A4733">
        <w:rPr>
          <w:szCs w:val="22"/>
          <w:lang w:val="nl-NL"/>
        </w:rPr>
        <w:t>e</w:t>
      </w:r>
      <w:r w:rsidRPr="004A4733">
        <w:rPr>
          <w:szCs w:val="22"/>
          <w:lang w:val="nl-NL"/>
        </w:rPr>
        <w:t xml:space="preserve"> leverfunctie</w:t>
      </w:r>
      <w:r w:rsidR="004C238C" w:rsidRPr="004A4733">
        <w:rPr>
          <w:szCs w:val="22"/>
          <w:lang w:val="nl-NL"/>
        </w:rPr>
        <w:t>stoornis</w:t>
      </w:r>
      <w:r w:rsidRPr="004A4733">
        <w:rPr>
          <w:szCs w:val="22"/>
          <w:lang w:val="nl-NL"/>
        </w:rPr>
        <w:t xml:space="preserve">. Er zijn geen gegevens beschikbaar over het gebruik van </w:t>
      </w:r>
      <w:r w:rsidR="00910D5E" w:rsidRPr="004A4733">
        <w:rPr>
          <w:szCs w:val="22"/>
          <w:lang w:val="nl-NL"/>
        </w:rPr>
        <w:t>dit</w:t>
      </w:r>
      <w:r w:rsidR="00AE763E" w:rsidRPr="004A4733">
        <w:rPr>
          <w:szCs w:val="22"/>
          <w:lang w:val="nl-NL"/>
        </w:rPr>
        <w:t xml:space="preserve"> geneesmiddel</w:t>
      </w:r>
      <w:r w:rsidRPr="004A4733">
        <w:rPr>
          <w:szCs w:val="22"/>
          <w:lang w:val="nl-NL"/>
        </w:rPr>
        <w:t xml:space="preserve"> bij patiënten met een ernstige leverfunctiestoornis; daarom </w:t>
      </w:r>
      <w:r w:rsidR="00AE763E" w:rsidRPr="004A4733">
        <w:rPr>
          <w:szCs w:val="22"/>
          <w:lang w:val="nl-NL"/>
        </w:rPr>
        <w:t>mag het alleen</w:t>
      </w:r>
      <w:r w:rsidR="00A4552B" w:rsidRPr="004A4733">
        <w:rPr>
          <w:szCs w:val="22"/>
          <w:lang w:val="nl-NL"/>
        </w:rPr>
        <w:t xml:space="preserve"> </w:t>
      </w:r>
      <w:r w:rsidRPr="004A4733">
        <w:rPr>
          <w:szCs w:val="22"/>
          <w:lang w:val="nl-NL"/>
        </w:rPr>
        <w:t xml:space="preserve">bij deze patiënten </w:t>
      </w:r>
      <w:r w:rsidR="00AE763E" w:rsidRPr="004A4733">
        <w:rPr>
          <w:szCs w:val="22"/>
          <w:lang w:val="nl-NL"/>
        </w:rPr>
        <w:t xml:space="preserve">worden gebruikt als het verwachte voordeel opweegt tegen het potentiële risico </w:t>
      </w:r>
      <w:r w:rsidRPr="004A4733">
        <w:rPr>
          <w:szCs w:val="22"/>
          <w:lang w:val="nl-NL"/>
        </w:rPr>
        <w:t>(zie rubriek 5.2).</w:t>
      </w:r>
    </w:p>
    <w:p w14:paraId="657095CC" w14:textId="77777777" w:rsidR="00B84FD6" w:rsidRPr="004A4733" w:rsidRDefault="00B84FD6" w:rsidP="00236504">
      <w:pPr>
        <w:tabs>
          <w:tab w:val="clear" w:pos="567"/>
        </w:tabs>
        <w:spacing w:line="240" w:lineRule="auto"/>
        <w:rPr>
          <w:bCs/>
          <w:iCs/>
          <w:szCs w:val="22"/>
          <w:lang w:val="nl-NL"/>
        </w:rPr>
      </w:pPr>
    </w:p>
    <w:p w14:paraId="2B2FA96C" w14:textId="77777777" w:rsidR="00B84FD6" w:rsidRPr="004A4733" w:rsidRDefault="00914C40" w:rsidP="00236504">
      <w:pPr>
        <w:keepNext/>
        <w:tabs>
          <w:tab w:val="clear" w:pos="567"/>
        </w:tabs>
        <w:spacing w:line="240" w:lineRule="auto"/>
        <w:rPr>
          <w:bCs/>
          <w:iCs/>
          <w:szCs w:val="22"/>
          <w:lang w:val="nl-NL"/>
        </w:rPr>
      </w:pPr>
      <w:r w:rsidRPr="004A4733">
        <w:rPr>
          <w:i/>
          <w:iCs/>
          <w:szCs w:val="22"/>
          <w:lang w:val="nl-NL"/>
        </w:rPr>
        <w:t xml:space="preserve">Pediatrische </w:t>
      </w:r>
      <w:bookmarkStart w:id="2" w:name="_nth_Pediatric_patients__be9479"/>
      <w:bookmarkEnd w:id="2"/>
      <w:r w:rsidRPr="004A4733">
        <w:rPr>
          <w:i/>
          <w:iCs/>
          <w:szCs w:val="22"/>
          <w:lang w:val="nl-NL"/>
        </w:rPr>
        <w:t>patiënten</w:t>
      </w:r>
    </w:p>
    <w:p w14:paraId="5E8366CE" w14:textId="3FDDFBD1" w:rsidR="00B84FD6" w:rsidRPr="004A4733" w:rsidRDefault="00914C40" w:rsidP="00236504">
      <w:pPr>
        <w:tabs>
          <w:tab w:val="clear" w:pos="567"/>
        </w:tabs>
        <w:spacing w:line="240" w:lineRule="auto"/>
        <w:rPr>
          <w:bCs/>
          <w:iCs/>
          <w:szCs w:val="22"/>
          <w:lang w:val="nl-NL"/>
        </w:rPr>
      </w:pPr>
      <w:r w:rsidRPr="004A4733">
        <w:rPr>
          <w:szCs w:val="22"/>
          <w:lang w:val="nl-NL"/>
        </w:rPr>
        <w:t>De veiligheid en werkzaamheid van Enerzair Breezhaler bij pediatrische patiënten jonger dan 18 jaar zijn niet vastgesteld. Er zijn geen gegevens beschikbaar.</w:t>
      </w:r>
    </w:p>
    <w:p w14:paraId="720BCD1E" w14:textId="77777777" w:rsidR="00B84FD6" w:rsidRPr="004A4733" w:rsidRDefault="00B84FD6" w:rsidP="00236504">
      <w:pPr>
        <w:tabs>
          <w:tab w:val="clear" w:pos="567"/>
        </w:tabs>
        <w:spacing w:line="240" w:lineRule="auto"/>
        <w:rPr>
          <w:bCs/>
          <w:iCs/>
          <w:szCs w:val="22"/>
          <w:lang w:val="nl-NL"/>
        </w:rPr>
      </w:pPr>
      <w:bookmarkStart w:id="3" w:name="_nth_Geriatric_patients__659667"/>
      <w:bookmarkEnd w:id="3"/>
    </w:p>
    <w:p w14:paraId="170976AC" w14:textId="77777777" w:rsidR="00B84FD6" w:rsidRPr="004A4733" w:rsidRDefault="00914C40" w:rsidP="00236504">
      <w:pPr>
        <w:keepNext/>
        <w:tabs>
          <w:tab w:val="clear" w:pos="567"/>
        </w:tabs>
        <w:spacing w:line="240" w:lineRule="auto"/>
        <w:rPr>
          <w:szCs w:val="22"/>
          <w:lang w:val="nl-NL"/>
        </w:rPr>
      </w:pPr>
      <w:r w:rsidRPr="004A4733">
        <w:rPr>
          <w:szCs w:val="22"/>
          <w:u w:val="single"/>
          <w:lang w:val="nl-NL"/>
        </w:rPr>
        <w:t>Wijze van toediening</w:t>
      </w:r>
    </w:p>
    <w:p w14:paraId="611A691E" w14:textId="77777777" w:rsidR="00B84FD6" w:rsidRPr="004A4733" w:rsidRDefault="00B84FD6" w:rsidP="00236504">
      <w:pPr>
        <w:keepNext/>
        <w:tabs>
          <w:tab w:val="clear" w:pos="567"/>
        </w:tabs>
        <w:spacing w:line="240" w:lineRule="auto"/>
        <w:rPr>
          <w:szCs w:val="22"/>
          <w:lang w:val="nl-NL"/>
        </w:rPr>
      </w:pPr>
    </w:p>
    <w:p w14:paraId="4D3F8C6C" w14:textId="19E70ADB" w:rsidR="00B84FD6" w:rsidRPr="004A4733" w:rsidRDefault="00914C40" w:rsidP="00236504">
      <w:pPr>
        <w:tabs>
          <w:tab w:val="clear" w:pos="567"/>
        </w:tabs>
        <w:spacing w:line="240" w:lineRule="auto"/>
        <w:rPr>
          <w:szCs w:val="22"/>
          <w:lang w:val="nl-NL"/>
        </w:rPr>
      </w:pPr>
      <w:r w:rsidRPr="004A4733">
        <w:rPr>
          <w:szCs w:val="22"/>
          <w:lang w:val="nl-NL"/>
        </w:rPr>
        <w:t>Alleen voor inhalatie. De capsules mogen niet worden ingeslikt.</w:t>
      </w:r>
    </w:p>
    <w:p w14:paraId="19FAF3FD" w14:textId="77777777" w:rsidR="00B84FD6" w:rsidRPr="004A4733" w:rsidRDefault="00B84FD6" w:rsidP="00236504">
      <w:pPr>
        <w:tabs>
          <w:tab w:val="clear" w:pos="567"/>
        </w:tabs>
        <w:spacing w:line="240" w:lineRule="auto"/>
        <w:rPr>
          <w:szCs w:val="22"/>
          <w:lang w:val="nl-NL"/>
        </w:rPr>
      </w:pPr>
    </w:p>
    <w:p w14:paraId="4B6EE1D7" w14:textId="7CE7C801" w:rsidR="00B84FD6" w:rsidRPr="004A4733" w:rsidRDefault="00914C40" w:rsidP="00236504">
      <w:pPr>
        <w:tabs>
          <w:tab w:val="clear" w:pos="567"/>
        </w:tabs>
        <w:spacing w:line="240" w:lineRule="auto"/>
        <w:rPr>
          <w:szCs w:val="22"/>
          <w:lang w:val="nl-NL"/>
        </w:rPr>
      </w:pPr>
      <w:r w:rsidRPr="004A4733">
        <w:rPr>
          <w:szCs w:val="22"/>
          <w:lang w:val="nl-NL"/>
        </w:rPr>
        <w:t xml:space="preserve">De capsules mogen alleen worden toegediend met de inhalator die wordt geleverd </w:t>
      </w:r>
      <w:r w:rsidR="008C6918" w:rsidRPr="004A4733">
        <w:rPr>
          <w:szCs w:val="22"/>
          <w:lang w:val="nl-NL"/>
        </w:rPr>
        <w:t xml:space="preserve">(zie </w:t>
      </w:r>
      <w:r w:rsidR="008C6918" w:rsidRPr="004A4733">
        <w:rPr>
          <w:lang w:val="nl-NL"/>
        </w:rPr>
        <w:t>rubriek </w:t>
      </w:r>
      <w:r w:rsidR="004E4D93" w:rsidRPr="004A4733">
        <w:rPr>
          <w:lang w:val="nl-NL"/>
        </w:rPr>
        <w:t>6</w:t>
      </w:r>
      <w:r w:rsidR="004E4D93" w:rsidRPr="004A4733">
        <w:rPr>
          <w:szCs w:val="22"/>
          <w:lang w:val="nl-NL"/>
        </w:rPr>
        <w:t xml:space="preserve">.6) </w:t>
      </w:r>
      <w:r w:rsidRPr="004A4733">
        <w:rPr>
          <w:szCs w:val="22"/>
          <w:lang w:val="nl-NL"/>
        </w:rPr>
        <w:t>bij elk nieuw medisch voorschrift.</w:t>
      </w:r>
    </w:p>
    <w:p w14:paraId="77DAC008" w14:textId="77777777" w:rsidR="00B84FD6" w:rsidRPr="004A4733" w:rsidRDefault="00B84FD6" w:rsidP="00236504">
      <w:pPr>
        <w:tabs>
          <w:tab w:val="clear" w:pos="567"/>
        </w:tabs>
        <w:spacing w:line="240" w:lineRule="auto"/>
        <w:rPr>
          <w:szCs w:val="22"/>
          <w:lang w:val="nl-NL"/>
        </w:rPr>
      </w:pPr>
    </w:p>
    <w:p w14:paraId="1E05E553" w14:textId="0843D602" w:rsidR="00B84FD6" w:rsidRPr="004A4733" w:rsidRDefault="00914C40" w:rsidP="00236504">
      <w:pPr>
        <w:tabs>
          <w:tab w:val="clear" w:pos="567"/>
        </w:tabs>
        <w:spacing w:line="240" w:lineRule="auto"/>
        <w:rPr>
          <w:szCs w:val="22"/>
          <w:lang w:val="nl-NL"/>
        </w:rPr>
      </w:pPr>
      <w:r w:rsidRPr="004A4733">
        <w:rPr>
          <w:szCs w:val="22"/>
          <w:lang w:val="nl-NL"/>
        </w:rPr>
        <w:t>De patiënten moeten instructies krijgen over hoe ze het geneesmiddel correct moeten toedienen. Patiënten die geen verbetering van de ademhaling ervaren, moet gevraagd worden of ze het geneesmiddel inslikken in plaats van inhaleren.</w:t>
      </w:r>
    </w:p>
    <w:p w14:paraId="633B62B6" w14:textId="77777777" w:rsidR="00B84FD6" w:rsidRPr="004A4733" w:rsidRDefault="00B84FD6" w:rsidP="00236504">
      <w:pPr>
        <w:tabs>
          <w:tab w:val="clear" w:pos="567"/>
        </w:tabs>
        <w:spacing w:line="240" w:lineRule="auto"/>
        <w:rPr>
          <w:szCs w:val="22"/>
          <w:lang w:val="nl-NL"/>
        </w:rPr>
      </w:pPr>
    </w:p>
    <w:p w14:paraId="7846DDD8" w14:textId="77777777" w:rsidR="00B84FD6" w:rsidRPr="004A4733" w:rsidRDefault="00914C40" w:rsidP="00236504">
      <w:pPr>
        <w:tabs>
          <w:tab w:val="clear" w:pos="567"/>
        </w:tabs>
        <w:spacing w:line="240" w:lineRule="auto"/>
        <w:rPr>
          <w:szCs w:val="22"/>
          <w:lang w:val="nl-NL"/>
        </w:rPr>
      </w:pPr>
      <w:r w:rsidRPr="004A4733">
        <w:rPr>
          <w:szCs w:val="22"/>
          <w:lang w:val="nl-NL"/>
        </w:rPr>
        <w:t>De capsules mogen pas vlak vóór het gebruik uit de blisterverpakking worden verwijderd.</w:t>
      </w:r>
    </w:p>
    <w:p w14:paraId="51B99FBA" w14:textId="77777777" w:rsidR="00B84FD6" w:rsidRPr="004A4733" w:rsidRDefault="00B84FD6" w:rsidP="00236504">
      <w:pPr>
        <w:tabs>
          <w:tab w:val="clear" w:pos="567"/>
        </w:tabs>
        <w:spacing w:line="240" w:lineRule="auto"/>
        <w:rPr>
          <w:szCs w:val="22"/>
          <w:lang w:val="nl-NL"/>
        </w:rPr>
      </w:pPr>
    </w:p>
    <w:p w14:paraId="593190F0" w14:textId="58650426" w:rsidR="00B84FD6" w:rsidRPr="004A4733" w:rsidRDefault="00914C40" w:rsidP="00236504">
      <w:pPr>
        <w:tabs>
          <w:tab w:val="clear" w:pos="567"/>
        </w:tabs>
        <w:spacing w:line="240" w:lineRule="auto"/>
        <w:rPr>
          <w:szCs w:val="22"/>
          <w:lang w:val="nl-NL"/>
        </w:rPr>
      </w:pPr>
      <w:r w:rsidRPr="004A4733">
        <w:rPr>
          <w:szCs w:val="22"/>
          <w:lang w:val="nl-NL"/>
        </w:rPr>
        <w:t>Na de inhalatie moeten patiënten hun mond spoelen met water zonder het in te slikken</w:t>
      </w:r>
      <w:r w:rsidR="008C6918" w:rsidRPr="004A4733">
        <w:rPr>
          <w:szCs w:val="22"/>
          <w:lang w:val="nl-NL"/>
        </w:rPr>
        <w:t xml:space="preserve"> (zie rubriek 4.4 en 6.6)</w:t>
      </w:r>
      <w:r w:rsidRPr="004A4733">
        <w:rPr>
          <w:szCs w:val="22"/>
          <w:lang w:val="nl-NL"/>
        </w:rPr>
        <w:t>.</w:t>
      </w:r>
    </w:p>
    <w:p w14:paraId="5D923661" w14:textId="77777777" w:rsidR="00B84FD6" w:rsidRPr="004A4733" w:rsidRDefault="00B84FD6" w:rsidP="00236504">
      <w:pPr>
        <w:tabs>
          <w:tab w:val="clear" w:pos="567"/>
        </w:tabs>
        <w:spacing w:line="240" w:lineRule="auto"/>
        <w:rPr>
          <w:szCs w:val="22"/>
          <w:lang w:val="nl-NL"/>
        </w:rPr>
      </w:pPr>
    </w:p>
    <w:p w14:paraId="4D3D165B" w14:textId="77777777" w:rsidR="00B84FD6" w:rsidRPr="004A4733" w:rsidRDefault="00914C40" w:rsidP="00236504">
      <w:pPr>
        <w:tabs>
          <w:tab w:val="clear" w:pos="567"/>
        </w:tabs>
        <w:spacing w:line="240" w:lineRule="auto"/>
        <w:rPr>
          <w:szCs w:val="22"/>
          <w:lang w:val="nl-NL"/>
        </w:rPr>
      </w:pPr>
      <w:r w:rsidRPr="004A4733">
        <w:rPr>
          <w:szCs w:val="22"/>
          <w:lang w:val="nl-NL"/>
        </w:rPr>
        <w:t>Voor instructies over het gebruik van het geneesmiddel voorafgaand aan toediening, zie rubriek 6.6.</w:t>
      </w:r>
    </w:p>
    <w:p w14:paraId="3B8F8936" w14:textId="77777777" w:rsidR="00B84FD6" w:rsidRPr="004A4733" w:rsidRDefault="00B84FD6" w:rsidP="00236504">
      <w:pPr>
        <w:pStyle w:val="Text"/>
        <w:spacing w:before="0"/>
        <w:jc w:val="left"/>
        <w:rPr>
          <w:sz w:val="22"/>
          <w:szCs w:val="22"/>
          <w:lang w:val="nl-NL"/>
        </w:rPr>
      </w:pPr>
    </w:p>
    <w:p w14:paraId="35647E08"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4.3</w:t>
      </w:r>
      <w:r w:rsidRPr="004A4733">
        <w:rPr>
          <w:b/>
          <w:bCs/>
          <w:szCs w:val="22"/>
          <w:lang w:val="nl-NL"/>
        </w:rPr>
        <w:tab/>
        <w:t>Contra-indicaties</w:t>
      </w:r>
    </w:p>
    <w:p w14:paraId="6B43D0A5" w14:textId="77777777" w:rsidR="00B84FD6" w:rsidRPr="004A4733" w:rsidRDefault="00B84FD6" w:rsidP="00236504">
      <w:pPr>
        <w:keepNext/>
        <w:tabs>
          <w:tab w:val="clear" w:pos="567"/>
        </w:tabs>
        <w:spacing w:line="240" w:lineRule="auto"/>
        <w:rPr>
          <w:szCs w:val="22"/>
          <w:lang w:val="nl-NL"/>
        </w:rPr>
      </w:pPr>
    </w:p>
    <w:p w14:paraId="23A83EAF" w14:textId="47D7EDA9" w:rsidR="00B84FD6" w:rsidRPr="004A4733" w:rsidRDefault="00914C40" w:rsidP="00236504">
      <w:pPr>
        <w:tabs>
          <w:tab w:val="clear" w:pos="567"/>
        </w:tabs>
        <w:spacing w:line="240" w:lineRule="auto"/>
        <w:rPr>
          <w:szCs w:val="22"/>
          <w:lang w:val="nl-NL"/>
        </w:rPr>
      </w:pPr>
      <w:r w:rsidRPr="004A4733">
        <w:rPr>
          <w:szCs w:val="22"/>
          <w:lang w:val="nl-NL"/>
        </w:rPr>
        <w:t>Overgevoeligheid voor de werkzame stoffen of voor een van de in rubriek 6.1 vermelde hulpstoffen.</w:t>
      </w:r>
    </w:p>
    <w:p w14:paraId="0879730E" w14:textId="77777777" w:rsidR="00B84FD6" w:rsidRPr="004A4733" w:rsidRDefault="00B84FD6" w:rsidP="00236504">
      <w:pPr>
        <w:tabs>
          <w:tab w:val="clear" w:pos="567"/>
        </w:tabs>
        <w:spacing w:line="240" w:lineRule="auto"/>
        <w:rPr>
          <w:szCs w:val="22"/>
          <w:lang w:val="nl-NL"/>
        </w:rPr>
      </w:pPr>
    </w:p>
    <w:p w14:paraId="363F8B65"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4.4</w:t>
      </w:r>
      <w:r w:rsidRPr="004A4733">
        <w:rPr>
          <w:b/>
          <w:bCs/>
          <w:szCs w:val="22"/>
          <w:lang w:val="nl-NL"/>
        </w:rPr>
        <w:tab/>
        <w:t>Bijzondere waarschuwingen en voorzorgen bij gebruik</w:t>
      </w:r>
    </w:p>
    <w:p w14:paraId="3ED37B15" w14:textId="77777777" w:rsidR="00B84FD6" w:rsidRPr="004A4733" w:rsidRDefault="00B84FD6" w:rsidP="00236504">
      <w:pPr>
        <w:pStyle w:val="Text"/>
        <w:keepNext/>
        <w:spacing w:before="0"/>
        <w:jc w:val="left"/>
        <w:rPr>
          <w:sz w:val="22"/>
          <w:szCs w:val="22"/>
          <w:lang w:val="nl-NL"/>
        </w:rPr>
      </w:pPr>
    </w:p>
    <w:p w14:paraId="5225A2DA"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t>Verslechtering van de ziekte</w:t>
      </w:r>
    </w:p>
    <w:p w14:paraId="08E57751" w14:textId="77777777" w:rsidR="00B84FD6" w:rsidRPr="004A4733" w:rsidRDefault="00B84FD6" w:rsidP="00236504">
      <w:pPr>
        <w:pStyle w:val="Text"/>
        <w:keepNext/>
        <w:spacing w:before="0"/>
        <w:jc w:val="left"/>
        <w:rPr>
          <w:sz w:val="22"/>
          <w:szCs w:val="22"/>
          <w:lang w:val="nl-NL"/>
        </w:rPr>
      </w:pPr>
    </w:p>
    <w:p w14:paraId="661F040A" w14:textId="41C5421D" w:rsidR="00B84FD6" w:rsidRPr="004A4733" w:rsidRDefault="00471716" w:rsidP="00236504">
      <w:pPr>
        <w:pStyle w:val="Text"/>
        <w:spacing w:before="0"/>
        <w:jc w:val="left"/>
        <w:rPr>
          <w:sz w:val="22"/>
          <w:szCs w:val="22"/>
          <w:lang w:val="nl-NL"/>
        </w:rPr>
      </w:pPr>
      <w:r w:rsidRPr="004A4733">
        <w:rPr>
          <w:sz w:val="22"/>
          <w:szCs w:val="22"/>
          <w:lang w:val="nl-NL"/>
        </w:rPr>
        <w:t>Dit geneesmiddel</w:t>
      </w:r>
      <w:r w:rsidR="00914C40" w:rsidRPr="004A4733">
        <w:rPr>
          <w:sz w:val="22"/>
          <w:szCs w:val="22"/>
          <w:lang w:val="nl-NL"/>
        </w:rPr>
        <w:t xml:space="preserve"> mag niet worden gebruikt voor de behandeling van acute astmasymptomen, waaronder acute episoden van bronchospasme, waarvoor een </w:t>
      </w:r>
      <w:r w:rsidR="000A1C60" w:rsidRPr="004A4733">
        <w:rPr>
          <w:sz w:val="22"/>
          <w:szCs w:val="22"/>
          <w:lang w:val="nl-NL"/>
        </w:rPr>
        <w:t>snel</w:t>
      </w:r>
      <w:r w:rsidR="00914C40" w:rsidRPr="004A4733">
        <w:rPr>
          <w:sz w:val="22"/>
          <w:szCs w:val="22"/>
          <w:lang w:val="nl-NL"/>
        </w:rPr>
        <w:t xml:space="preserve">werkende bronchodilatator noodzakelijk is. Toenemend gebruik van </w:t>
      </w:r>
      <w:r w:rsidR="000A1C60" w:rsidRPr="004A4733">
        <w:rPr>
          <w:sz w:val="22"/>
          <w:szCs w:val="22"/>
          <w:lang w:val="nl-NL"/>
        </w:rPr>
        <w:t>snel</w:t>
      </w:r>
      <w:r w:rsidR="00914C40" w:rsidRPr="004A4733">
        <w:rPr>
          <w:sz w:val="22"/>
          <w:szCs w:val="22"/>
          <w:lang w:val="nl-NL"/>
        </w:rPr>
        <w:t>werkende bronchodilatatoren ter verlichting van symptomen duidt erop dat de ziekte minder onder controle is en dat patiënten door een arts moeten worden beoordeeld.</w:t>
      </w:r>
    </w:p>
    <w:p w14:paraId="4EEAD484" w14:textId="77777777" w:rsidR="00B84FD6" w:rsidRPr="004A4733" w:rsidRDefault="00B84FD6" w:rsidP="00236504">
      <w:pPr>
        <w:pStyle w:val="Text"/>
        <w:spacing w:before="0"/>
        <w:jc w:val="left"/>
        <w:rPr>
          <w:sz w:val="22"/>
          <w:szCs w:val="22"/>
          <w:lang w:val="nl-NL"/>
        </w:rPr>
      </w:pPr>
    </w:p>
    <w:p w14:paraId="21E7A079" w14:textId="00363E00" w:rsidR="00B84FD6" w:rsidRPr="004A4733" w:rsidRDefault="00914C40" w:rsidP="00236504">
      <w:pPr>
        <w:pStyle w:val="Text"/>
        <w:spacing w:before="0"/>
        <w:jc w:val="left"/>
        <w:rPr>
          <w:sz w:val="22"/>
          <w:szCs w:val="22"/>
          <w:lang w:val="nl-NL"/>
        </w:rPr>
      </w:pPr>
      <w:r w:rsidRPr="004A4733">
        <w:rPr>
          <w:sz w:val="22"/>
          <w:szCs w:val="22"/>
          <w:lang w:val="nl-NL"/>
        </w:rPr>
        <w:t>Patiënten mogen de behandeling niet stopzetten zonder toezicht van een arts, aangezien symptomen terug kunnen keren na stopzetting.</w:t>
      </w:r>
    </w:p>
    <w:p w14:paraId="4E041799" w14:textId="77777777" w:rsidR="00B84FD6" w:rsidRPr="004A4733" w:rsidRDefault="00B84FD6" w:rsidP="00236504">
      <w:pPr>
        <w:pStyle w:val="Text"/>
        <w:spacing w:before="0"/>
        <w:jc w:val="left"/>
        <w:rPr>
          <w:sz w:val="22"/>
          <w:szCs w:val="22"/>
          <w:lang w:val="nl-NL"/>
        </w:rPr>
      </w:pPr>
    </w:p>
    <w:p w14:paraId="0E0A3A07" w14:textId="6E3CB890" w:rsidR="00B84FD6" w:rsidRPr="004A4733" w:rsidRDefault="00267748" w:rsidP="00236504">
      <w:pPr>
        <w:pStyle w:val="Text"/>
        <w:spacing w:before="0"/>
        <w:jc w:val="left"/>
        <w:rPr>
          <w:sz w:val="22"/>
          <w:szCs w:val="22"/>
          <w:lang w:val="nl-NL"/>
        </w:rPr>
      </w:pPr>
      <w:r w:rsidRPr="004A4733">
        <w:rPr>
          <w:sz w:val="22"/>
          <w:szCs w:val="22"/>
          <w:lang w:val="nl-NL"/>
        </w:rPr>
        <w:t xml:space="preserve">Het wordt aanbevolen de behandeling met dit geneesmiddel niet abrupt te stoppen. Als patiënten de behandeling niet effectief vinden, moeten ze de behandeling voortzetten, maar moeten ze medische hulp inroepen. Toenemend gebruik van </w:t>
      </w:r>
      <w:r w:rsidR="000A1C60" w:rsidRPr="004A4733">
        <w:rPr>
          <w:sz w:val="22"/>
          <w:szCs w:val="22"/>
          <w:lang w:val="nl-NL"/>
        </w:rPr>
        <w:t>snel</w:t>
      </w:r>
      <w:r w:rsidR="00DD1A5C" w:rsidRPr="004A4733">
        <w:rPr>
          <w:sz w:val="22"/>
          <w:szCs w:val="22"/>
          <w:lang w:val="nl-NL"/>
        </w:rPr>
        <w:t>werkende</w:t>
      </w:r>
      <w:r w:rsidRPr="004A4733">
        <w:rPr>
          <w:sz w:val="22"/>
          <w:szCs w:val="22"/>
          <w:lang w:val="nl-NL"/>
        </w:rPr>
        <w:t xml:space="preserve"> bronchodilatatoren </w:t>
      </w:r>
      <w:r w:rsidR="00DD1A5C" w:rsidRPr="004A4733">
        <w:rPr>
          <w:sz w:val="22"/>
          <w:szCs w:val="22"/>
          <w:lang w:val="nl-NL"/>
        </w:rPr>
        <w:t xml:space="preserve">(‘relievers’) </w:t>
      </w:r>
      <w:r w:rsidRPr="004A4733">
        <w:rPr>
          <w:sz w:val="22"/>
          <w:szCs w:val="22"/>
          <w:lang w:val="nl-NL"/>
        </w:rPr>
        <w:t>duidt op een verslechtering van de onderliggende aandoening en rechtvaardigt een her</w:t>
      </w:r>
      <w:r w:rsidR="00DD1A5C" w:rsidRPr="004A4733">
        <w:rPr>
          <w:sz w:val="22"/>
          <w:szCs w:val="22"/>
          <w:lang w:val="nl-NL"/>
        </w:rPr>
        <w:t>evaluatie</w:t>
      </w:r>
      <w:r w:rsidRPr="004A4733">
        <w:rPr>
          <w:sz w:val="22"/>
          <w:szCs w:val="22"/>
          <w:lang w:val="nl-NL"/>
        </w:rPr>
        <w:t xml:space="preserve"> van de therapie. Plotselinge en progressieve verslechtering van de astmasymptomen is mogelijk levensbedreigend en de patiënt </w:t>
      </w:r>
      <w:r w:rsidR="009F1690" w:rsidRPr="004A4733">
        <w:rPr>
          <w:sz w:val="22"/>
          <w:szCs w:val="22"/>
          <w:lang w:val="nl-NL"/>
        </w:rPr>
        <w:t>heeft</w:t>
      </w:r>
      <w:r w:rsidRPr="004A4733">
        <w:rPr>
          <w:sz w:val="22"/>
          <w:szCs w:val="22"/>
          <w:lang w:val="nl-NL"/>
        </w:rPr>
        <w:t xml:space="preserve"> dringende </w:t>
      </w:r>
      <w:r w:rsidR="009F1690" w:rsidRPr="004A4733">
        <w:rPr>
          <w:sz w:val="22"/>
          <w:szCs w:val="22"/>
          <w:lang w:val="nl-NL"/>
        </w:rPr>
        <w:t>medische zorg nodig</w:t>
      </w:r>
      <w:r w:rsidRPr="004A4733">
        <w:rPr>
          <w:sz w:val="22"/>
          <w:szCs w:val="22"/>
          <w:lang w:val="nl-NL"/>
        </w:rPr>
        <w:t>.</w:t>
      </w:r>
    </w:p>
    <w:p w14:paraId="3960D22B" w14:textId="77777777" w:rsidR="00B84FD6" w:rsidRPr="004A4733" w:rsidRDefault="00B84FD6" w:rsidP="00236504">
      <w:pPr>
        <w:pStyle w:val="Text"/>
        <w:spacing w:before="0"/>
        <w:jc w:val="left"/>
        <w:rPr>
          <w:rFonts w:eastAsia="Times New Roman"/>
          <w:sz w:val="22"/>
          <w:szCs w:val="22"/>
          <w:lang w:val="nl-NL"/>
        </w:rPr>
      </w:pPr>
    </w:p>
    <w:p w14:paraId="526B9B3B"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lastRenderedPageBreak/>
        <w:t>Overgevoeligheid</w:t>
      </w:r>
    </w:p>
    <w:p w14:paraId="052EF796" w14:textId="77777777" w:rsidR="00B84FD6" w:rsidRPr="004A4733" w:rsidRDefault="00B84FD6" w:rsidP="00236504">
      <w:pPr>
        <w:pStyle w:val="Text"/>
        <w:keepNext/>
        <w:spacing w:before="0"/>
        <w:jc w:val="left"/>
        <w:rPr>
          <w:sz w:val="22"/>
          <w:szCs w:val="22"/>
          <w:lang w:val="nl-NL"/>
        </w:rPr>
      </w:pPr>
    </w:p>
    <w:p w14:paraId="75DCDE1A" w14:textId="10821C26" w:rsidR="00B84FD6" w:rsidRPr="004A4733" w:rsidRDefault="00914C40" w:rsidP="00236504">
      <w:pPr>
        <w:pStyle w:val="Text"/>
        <w:spacing w:before="0"/>
        <w:jc w:val="left"/>
        <w:rPr>
          <w:sz w:val="22"/>
          <w:szCs w:val="22"/>
          <w:lang w:val="nl-NL"/>
        </w:rPr>
      </w:pPr>
      <w:r w:rsidRPr="004A4733">
        <w:rPr>
          <w:sz w:val="22"/>
          <w:szCs w:val="22"/>
          <w:lang w:val="nl-NL"/>
        </w:rPr>
        <w:t xml:space="preserve">Onmiddellijke overgevoeligheidsreacties zijn waargenomen na toediening van </w:t>
      </w:r>
      <w:r w:rsidR="00EE2763" w:rsidRPr="004A4733">
        <w:rPr>
          <w:sz w:val="22"/>
          <w:szCs w:val="22"/>
          <w:lang w:val="nl-NL"/>
        </w:rPr>
        <w:t>dit geneesmiddel</w:t>
      </w:r>
      <w:r w:rsidRPr="004A4733">
        <w:rPr>
          <w:sz w:val="22"/>
          <w:szCs w:val="22"/>
          <w:lang w:val="nl-NL"/>
        </w:rPr>
        <w:t>. Als verschijnselen die duiden op allergische reacties optreden, in het bijzonder angio-oedeem (inclusief moeilijkheden met ademhalen of slikken, opzwellen van de tong, de lippen en het gezicht)</w:t>
      </w:r>
      <w:r w:rsidR="00A23DCF" w:rsidRPr="004A4733">
        <w:rPr>
          <w:sz w:val="22"/>
          <w:szCs w:val="22"/>
          <w:lang w:val="nl-NL"/>
        </w:rPr>
        <w:t xml:space="preserve">, </w:t>
      </w:r>
      <w:r w:rsidRPr="004A4733">
        <w:rPr>
          <w:sz w:val="22"/>
          <w:szCs w:val="22"/>
          <w:lang w:val="nl-NL"/>
        </w:rPr>
        <w:t>urticaria of huiduitslag, dan moet de behandeling onmiddellijk worden gestaakt en moet een alternatieve behandeling worden gestart.</w:t>
      </w:r>
    </w:p>
    <w:p w14:paraId="35417685" w14:textId="77777777" w:rsidR="00B84FD6" w:rsidRPr="004A4733" w:rsidRDefault="00B84FD6" w:rsidP="00236504">
      <w:pPr>
        <w:pStyle w:val="Text"/>
        <w:spacing w:before="0"/>
        <w:jc w:val="left"/>
        <w:rPr>
          <w:sz w:val="22"/>
          <w:szCs w:val="22"/>
          <w:lang w:val="nl-NL"/>
        </w:rPr>
      </w:pPr>
    </w:p>
    <w:p w14:paraId="2B6C9586"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t>Paradoxale bronchospasmen</w:t>
      </w:r>
    </w:p>
    <w:p w14:paraId="7FB0FAE9" w14:textId="77777777" w:rsidR="00B84FD6" w:rsidRPr="004A4733" w:rsidRDefault="00B84FD6" w:rsidP="00236504">
      <w:pPr>
        <w:pStyle w:val="Text"/>
        <w:keepNext/>
        <w:spacing w:before="0"/>
        <w:jc w:val="left"/>
        <w:rPr>
          <w:sz w:val="22"/>
          <w:szCs w:val="22"/>
          <w:lang w:val="nl-NL"/>
        </w:rPr>
      </w:pPr>
    </w:p>
    <w:p w14:paraId="4396B68E" w14:textId="74172080" w:rsidR="00B84FD6" w:rsidRPr="004A4733" w:rsidRDefault="00914C40" w:rsidP="00236504">
      <w:pPr>
        <w:pStyle w:val="Text"/>
        <w:spacing w:before="0"/>
        <w:jc w:val="left"/>
        <w:rPr>
          <w:sz w:val="22"/>
          <w:szCs w:val="22"/>
          <w:lang w:val="nl-NL"/>
        </w:rPr>
      </w:pPr>
      <w:r w:rsidRPr="004A4733">
        <w:rPr>
          <w:sz w:val="22"/>
          <w:szCs w:val="22"/>
          <w:lang w:val="nl-NL"/>
        </w:rPr>
        <w:t xml:space="preserve">Net als bij andere inhalatietherapie kan toediening van </w:t>
      </w:r>
      <w:r w:rsidR="005A5DF3" w:rsidRPr="004A4733">
        <w:rPr>
          <w:sz w:val="22"/>
          <w:szCs w:val="22"/>
          <w:lang w:val="nl-NL"/>
        </w:rPr>
        <w:t>dit geneesmiddel</w:t>
      </w:r>
      <w:r w:rsidRPr="004A4733">
        <w:rPr>
          <w:sz w:val="22"/>
          <w:szCs w:val="22"/>
          <w:lang w:val="nl-NL"/>
        </w:rPr>
        <w:t xml:space="preserve"> leiden tot paradoxale bronchospasmen, die levensbedreigend kunnen zijn. Als dit gebeurt, moet de behandeling onmiddellijk worden stopgezet en moet een alternatieve behandeling worden gestart.</w:t>
      </w:r>
    </w:p>
    <w:p w14:paraId="07E62D72" w14:textId="77777777" w:rsidR="00B84FD6" w:rsidRPr="004A4733" w:rsidRDefault="00B84FD6" w:rsidP="00236504">
      <w:pPr>
        <w:pStyle w:val="Text"/>
        <w:spacing w:before="0"/>
        <w:jc w:val="left"/>
        <w:rPr>
          <w:sz w:val="22"/>
          <w:szCs w:val="22"/>
          <w:lang w:val="nl-NL"/>
        </w:rPr>
      </w:pPr>
    </w:p>
    <w:p w14:paraId="246A294F" w14:textId="3DFB9A2E" w:rsidR="00B84FD6" w:rsidRPr="004A4733" w:rsidRDefault="00914C40" w:rsidP="00236504">
      <w:pPr>
        <w:pStyle w:val="Text"/>
        <w:keepNext/>
        <w:spacing w:before="0"/>
        <w:jc w:val="left"/>
        <w:rPr>
          <w:sz w:val="22"/>
          <w:szCs w:val="22"/>
          <w:lang w:val="nl-NL"/>
        </w:rPr>
      </w:pPr>
      <w:r w:rsidRPr="004A4733">
        <w:rPr>
          <w:sz w:val="22"/>
          <w:szCs w:val="22"/>
          <w:u w:val="single"/>
          <w:lang w:val="nl-NL"/>
        </w:rPr>
        <w:t>Cardiovasculaire effecten</w:t>
      </w:r>
    </w:p>
    <w:p w14:paraId="17BF8CB3" w14:textId="77777777" w:rsidR="00B84FD6" w:rsidRPr="004A4733" w:rsidRDefault="00B84FD6" w:rsidP="00236504">
      <w:pPr>
        <w:pStyle w:val="Text"/>
        <w:keepNext/>
        <w:spacing w:before="0"/>
        <w:jc w:val="left"/>
        <w:rPr>
          <w:sz w:val="22"/>
          <w:szCs w:val="22"/>
          <w:lang w:val="nl-NL"/>
        </w:rPr>
      </w:pPr>
    </w:p>
    <w:p w14:paraId="2A857011" w14:textId="6455878F" w:rsidR="00B84FD6" w:rsidRPr="004A4733" w:rsidRDefault="00914C40" w:rsidP="00236504">
      <w:pPr>
        <w:pStyle w:val="Text"/>
        <w:spacing w:before="0"/>
        <w:jc w:val="left"/>
        <w:rPr>
          <w:sz w:val="22"/>
          <w:szCs w:val="22"/>
          <w:lang w:val="nl-NL"/>
        </w:rPr>
      </w:pPr>
      <w:r w:rsidRPr="004A4733">
        <w:rPr>
          <w:sz w:val="22"/>
          <w:szCs w:val="22"/>
          <w:lang w:val="nl-NL"/>
        </w:rPr>
        <w:t>Net als andere geneesmiddelen die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 xml:space="preserve">adrenerge agonisten bevatten, kan </w:t>
      </w:r>
      <w:r w:rsidR="005A5DF3" w:rsidRPr="004A4733">
        <w:rPr>
          <w:sz w:val="22"/>
          <w:szCs w:val="22"/>
          <w:lang w:val="nl-NL"/>
        </w:rPr>
        <w:t>dit geneesmiddel</w:t>
      </w:r>
      <w:r w:rsidRPr="004A4733">
        <w:rPr>
          <w:sz w:val="22"/>
          <w:szCs w:val="22"/>
          <w:lang w:val="nl-NL"/>
        </w:rPr>
        <w:t xml:space="preserve"> een klinisch significant cardiovasculair effect teweegbrengen bij sommige patiënten. Dit wordt waargenomen als toename in de polsslag, verhoging van de bloeddruk en/of meer symptomen. Als dergelijke effecten optreden, kan het nodig zijn de behandeling stop te zetten.</w:t>
      </w:r>
    </w:p>
    <w:p w14:paraId="5C290920" w14:textId="77777777" w:rsidR="00B84FD6" w:rsidRPr="004A4733" w:rsidRDefault="00B84FD6" w:rsidP="00236504">
      <w:pPr>
        <w:pStyle w:val="Text"/>
        <w:spacing w:before="0"/>
        <w:jc w:val="left"/>
        <w:rPr>
          <w:sz w:val="22"/>
          <w:szCs w:val="22"/>
          <w:lang w:val="nl-NL"/>
        </w:rPr>
      </w:pPr>
    </w:p>
    <w:p w14:paraId="2D4FFF5F" w14:textId="3646B29B" w:rsidR="00B84FD6" w:rsidRPr="004A4733" w:rsidRDefault="00D90928" w:rsidP="00236504">
      <w:pPr>
        <w:pStyle w:val="Text"/>
        <w:spacing w:before="0"/>
        <w:jc w:val="left"/>
        <w:rPr>
          <w:sz w:val="22"/>
          <w:szCs w:val="22"/>
          <w:lang w:val="nl-NL"/>
        </w:rPr>
      </w:pPr>
      <w:r w:rsidRPr="004A4733">
        <w:rPr>
          <w:sz w:val="22"/>
          <w:szCs w:val="22"/>
          <w:lang w:val="nl-NL"/>
        </w:rPr>
        <w:t>Dit geneesmiddel</w:t>
      </w:r>
      <w:r w:rsidR="00914C40" w:rsidRPr="004A4733">
        <w:rPr>
          <w:sz w:val="22"/>
          <w:szCs w:val="22"/>
          <w:lang w:val="nl-NL"/>
        </w:rPr>
        <w:t xml:space="preserve"> dient met voorzichtigheid te worden gebruikt bij patiënten met cardiovasculaire aandoeningen (coronaire hartziekte, acuut myocardinfarct, hartaritmieën, hypertensie), convulsieve aandoeningen of thyrotoxicose, en bij patiënten die ongewoon gevoelig reageren op bèta</w:t>
      </w:r>
      <w:r w:rsidR="00914C40" w:rsidRPr="004A4733">
        <w:rPr>
          <w:sz w:val="22"/>
          <w:szCs w:val="22"/>
          <w:vertAlign w:val="subscript"/>
          <w:lang w:val="nl-NL"/>
        </w:rPr>
        <w:t>2</w:t>
      </w:r>
      <w:r w:rsidR="0038702F" w:rsidRPr="004A4733">
        <w:rPr>
          <w:sz w:val="22"/>
          <w:szCs w:val="22"/>
          <w:lang w:val="nl-NL"/>
        </w:rPr>
        <w:noBreakHyphen/>
      </w:r>
      <w:r w:rsidR="00914C40" w:rsidRPr="004A4733">
        <w:rPr>
          <w:sz w:val="22"/>
          <w:szCs w:val="22"/>
          <w:lang w:val="nl-NL"/>
        </w:rPr>
        <w:t>adrenerge agonisten.</w:t>
      </w:r>
    </w:p>
    <w:p w14:paraId="7104A4D1" w14:textId="6CB78D23" w:rsidR="00B84FD6" w:rsidRPr="004A4733" w:rsidRDefault="00B84FD6" w:rsidP="00236504">
      <w:pPr>
        <w:pStyle w:val="Text"/>
        <w:spacing w:before="0"/>
        <w:jc w:val="left"/>
        <w:rPr>
          <w:sz w:val="22"/>
          <w:szCs w:val="22"/>
          <w:lang w:val="nl-NL"/>
        </w:rPr>
      </w:pPr>
    </w:p>
    <w:p w14:paraId="7C1B4A19" w14:textId="513EB18F" w:rsidR="001F1442" w:rsidRPr="004A4733" w:rsidRDefault="001F1442" w:rsidP="00236504">
      <w:pPr>
        <w:pStyle w:val="Text"/>
        <w:spacing w:before="0"/>
        <w:jc w:val="left"/>
        <w:rPr>
          <w:sz w:val="22"/>
          <w:szCs w:val="22"/>
          <w:lang w:val="nl-NL"/>
        </w:rPr>
      </w:pPr>
      <w:r w:rsidRPr="004A4733">
        <w:rPr>
          <w:sz w:val="22"/>
          <w:szCs w:val="22"/>
          <w:lang w:val="nl-NL"/>
        </w:rPr>
        <w:t xml:space="preserve">Patiënten met instabiele ischemische hartziekte, een voorgeschiedenis van myocardinfarct in de voorgaande 12 maanden, linkerventrikelfalen volgens </w:t>
      </w:r>
      <w:r w:rsidRPr="004A4733">
        <w:rPr>
          <w:i/>
          <w:sz w:val="22"/>
          <w:szCs w:val="22"/>
          <w:lang w:val="nl-NL"/>
        </w:rPr>
        <w:t>New York Heart Association</w:t>
      </w:r>
      <w:r w:rsidRPr="004A4733">
        <w:rPr>
          <w:sz w:val="22"/>
          <w:szCs w:val="22"/>
          <w:lang w:val="nl-NL"/>
        </w:rPr>
        <w:t xml:space="preserve"> (NYHA)-klasse III/IV, aritmie, hypertensie die niet onder controle was, cerebrovasculaire ziekte, een voorgeschiedenis van lang</w:t>
      </w:r>
      <w:r w:rsidR="00FB3C7B" w:rsidRPr="004A4733">
        <w:rPr>
          <w:sz w:val="22"/>
          <w:szCs w:val="22"/>
          <w:lang w:val="nl-NL"/>
        </w:rPr>
        <w:t>-</w:t>
      </w:r>
      <w:r w:rsidRPr="004A4733">
        <w:rPr>
          <w:sz w:val="22"/>
          <w:szCs w:val="22"/>
          <w:lang w:val="nl-NL"/>
        </w:rPr>
        <w:t xml:space="preserve">QT-syndroom en patiënten behandeld met geneesmiddelen waarvan bekend is dat ze het QTc-interval verlengen, werden uitgesloten van studies binnen het klinisch ontwikkelingsprogramma voor </w:t>
      </w:r>
      <w:r w:rsidR="00D90928" w:rsidRPr="004A4733">
        <w:rPr>
          <w:sz w:val="22"/>
          <w:szCs w:val="22"/>
          <w:lang w:val="nl-NL"/>
        </w:rPr>
        <w:t>indacaterol/glycopyrronium/mometasonfuroaat</w:t>
      </w:r>
      <w:r w:rsidRPr="004A4733">
        <w:rPr>
          <w:sz w:val="22"/>
          <w:szCs w:val="22"/>
          <w:lang w:val="nl-NL"/>
        </w:rPr>
        <w:t>. Daarom worden de veiligheidsuitkomsten bij deze patiëntengroepen beschouwd als niet bekend.</w:t>
      </w:r>
    </w:p>
    <w:p w14:paraId="58AE736C" w14:textId="77777777" w:rsidR="001F1442" w:rsidRPr="004A4733" w:rsidRDefault="001F1442" w:rsidP="00236504">
      <w:pPr>
        <w:pStyle w:val="Text"/>
        <w:spacing w:before="0"/>
        <w:jc w:val="left"/>
        <w:rPr>
          <w:sz w:val="22"/>
          <w:szCs w:val="22"/>
          <w:lang w:val="nl-NL"/>
        </w:rPr>
      </w:pPr>
    </w:p>
    <w:p w14:paraId="5A33E6CD" w14:textId="7751FB64" w:rsidR="00B84FD6" w:rsidRPr="004A4733" w:rsidRDefault="00914C40" w:rsidP="00236504">
      <w:pPr>
        <w:pStyle w:val="Text"/>
        <w:spacing w:before="0"/>
        <w:jc w:val="left"/>
        <w:rPr>
          <w:sz w:val="22"/>
          <w:szCs w:val="22"/>
          <w:lang w:val="nl-NL"/>
        </w:rPr>
      </w:pPr>
      <w:r w:rsidRPr="004A4733">
        <w:rPr>
          <w:sz w:val="22"/>
          <w:szCs w:val="22"/>
          <w:lang w:val="nl-NL"/>
        </w:rPr>
        <w:t>Hoewel is gemeld dat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 xml:space="preserve">adrenerge agonisten elektrocardiografische (ECG) veranderingen kunnen veroorzaken, zoals afvlakking van de T-golf, verlenging van het QT-interval en ST-segmentdepressie, is niet bekend wat de klinische betekenis van deze </w:t>
      </w:r>
      <w:r w:rsidR="0042210A" w:rsidRPr="004A4733">
        <w:rPr>
          <w:sz w:val="22"/>
          <w:szCs w:val="22"/>
          <w:lang w:val="nl-NL"/>
        </w:rPr>
        <w:t xml:space="preserve">waarnemingen </w:t>
      </w:r>
      <w:r w:rsidRPr="004A4733">
        <w:rPr>
          <w:sz w:val="22"/>
          <w:szCs w:val="22"/>
          <w:lang w:val="nl-NL"/>
        </w:rPr>
        <w:t>is.</w:t>
      </w:r>
    </w:p>
    <w:p w14:paraId="142A3080" w14:textId="77777777" w:rsidR="00B84FD6" w:rsidRPr="004A4733" w:rsidRDefault="00B84FD6" w:rsidP="00236504">
      <w:pPr>
        <w:pStyle w:val="Text"/>
        <w:spacing w:before="0"/>
        <w:jc w:val="left"/>
        <w:rPr>
          <w:sz w:val="22"/>
          <w:szCs w:val="22"/>
          <w:lang w:val="nl-NL"/>
        </w:rPr>
      </w:pPr>
    </w:p>
    <w:p w14:paraId="791241B1" w14:textId="6ABA0546" w:rsidR="00F3454F" w:rsidRPr="004A4733" w:rsidRDefault="00F3454F" w:rsidP="00236504">
      <w:pPr>
        <w:pStyle w:val="Text"/>
        <w:spacing w:before="0"/>
        <w:jc w:val="left"/>
        <w:rPr>
          <w:sz w:val="22"/>
          <w:szCs w:val="22"/>
          <w:lang w:val="nl-NL"/>
        </w:rPr>
      </w:pPr>
      <w:r w:rsidRPr="004A4733">
        <w:rPr>
          <w:sz w:val="22"/>
          <w:szCs w:val="22"/>
          <w:lang w:val="nl-NL"/>
        </w:rPr>
        <w:t>Langwerkende bèta</w:t>
      </w:r>
      <w:r w:rsidRPr="004A4733">
        <w:rPr>
          <w:sz w:val="22"/>
          <w:szCs w:val="22"/>
          <w:vertAlign w:val="subscript"/>
          <w:lang w:val="nl-NL"/>
        </w:rPr>
        <w:t>2</w:t>
      </w:r>
      <w:r w:rsidRPr="004A4733">
        <w:rPr>
          <w:sz w:val="22"/>
          <w:szCs w:val="22"/>
          <w:lang w:val="nl-NL"/>
        </w:rPr>
        <w:noBreakHyphen/>
        <w:t>adrenerge agonist</w:t>
      </w:r>
      <w:r w:rsidR="00DD1A5C" w:rsidRPr="004A4733">
        <w:rPr>
          <w:sz w:val="22"/>
          <w:szCs w:val="22"/>
          <w:lang w:val="nl-NL"/>
        </w:rPr>
        <w:t>en</w:t>
      </w:r>
      <w:r w:rsidRPr="004A4733">
        <w:rPr>
          <w:sz w:val="22"/>
          <w:szCs w:val="22"/>
          <w:lang w:val="nl-NL"/>
        </w:rPr>
        <w:t xml:space="preserve"> (LABA) of</w:t>
      </w:r>
      <w:r w:rsidRPr="004A4733">
        <w:rPr>
          <w:lang w:val="nl-NL"/>
        </w:rPr>
        <w:t xml:space="preserve"> </w:t>
      </w:r>
      <w:r w:rsidRPr="004A4733">
        <w:rPr>
          <w:sz w:val="22"/>
          <w:szCs w:val="22"/>
          <w:lang w:val="nl-NL"/>
        </w:rPr>
        <w:t>LABA-bevattende combinatieproducten zoals Enerzair Breezhaler moeten daarom met voorzichtigheid worden gebruikt bij patiënten met een bekende of vermoede verlenging van het QT-interval of die worden behandeld met geneesmiddelen die het QT-interval beïnvloeden.</w:t>
      </w:r>
    </w:p>
    <w:p w14:paraId="7BDC5411" w14:textId="77777777" w:rsidR="00B84FD6" w:rsidRPr="004A4733" w:rsidRDefault="00B84FD6" w:rsidP="00236504">
      <w:pPr>
        <w:pStyle w:val="Text"/>
        <w:spacing w:before="0"/>
        <w:jc w:val="left"/>
        <w:rPr>
          <w:sz w:val="22"/>
          <w:szCs w:val="22"/>
          <w:lang w:val="nl-NL"/>
        </w:rPr>
      </w:pPr>
    </w:p>
    <w:p w14:paraId="4E9208F6"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t>Hypokaliëmie met bèta-agonisten</w:t>
      </w:r>
    </w:p>
    <w:p w14:paraId="536E97B6" w14:textId="77777777" w:rsidR="00B84FD6" w:rsidRPr="004A4733" w:rsidRDefault="00B84FD6" w:rsidP="00236504">
      <w:pPr>
        <w:pStyle w:val="Text"/>
        <w:keepNext/>
        <w:spacing w:before="0"/>
        <w:jc w:val="left"/>
        <w:rPr>
          <w:sz w:val="22"/>
          <w:szCs w:val="22"/>
          <w:lang w:val="nl-NL"/>
        </w:rPr>
      </w:pPr>
    </w:p>
    <w:p w14:paraId="54BF12DB" w14:textId="6D2E9F33" w:rsidR="00B84FD6" w:rsidRPr="004A4733" w:rsidRDefault="00914C40" w:rsidP="00236504">
      <w:pPr>
        <w:pStyle w:val="Text"/>
        <w:spacing w:before="0"/>
        <w:jc w:val="left"/>
        <w:rPr>
          <w:sz w:val="22"/>
          <w:szCs w:val="22"/>
          <w:lang w:val="nl-NL"/>
        </w:rPr>
      </w:pPr>
      <w:r w:rsidRPr="004A4733">
        <w:rPr>
          <w:sz w:val="22"/>
          <w:szCs w:val="22"/>
          <w:lang w:val="nl-NL"/>
        </w:rPr>
        <w:t>Beta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 xml:space="preserve">adrenerge agonisten kunnen een significante hypokaliëmie teweegbrengen bij sommige patiënten, wat ongewenste cardiovasculaire effecten kan veroorzaken. De daling van de </w:t>
      </w:r>
      <w:r w:rsidR="00B30074" w:rsidRPr="004A4733">
        <w:rPr>
          <w:sz w:val="22"/>
          <w:szCs w:val="22"/>
          <w:lang w:val="nl-NL"/>
        </w:rPr>
        <w:t>serum</w:t>
      </w:r>
      <w:r w:rsidRPr="004A4733">
        <w:rPr>
          <w:sz w:val="22"/>
          <w:szCs w:val="22"/>
          <w:lang w:val="nl-NL"/>
        </w:rPr>
        <w:t>kaliumspiegel is meestal van voorbijgaande aard en behoeft geen suppletie. Bij patiënten met ernstig astma kan hypokaliëmie worden versterkt door hypoxie en gelijktijdige behandeling met medicatie die de gevoeligheid voor hartaritmie kan verhogen (zie rubriek 4.5).</w:t>
      </w:r>
    </w:p>
    <w:p w14:paraId="4143516C" w14:textId="77777777" w:rsidR="00B84FD6" w:rsidRPr="004A4733" w:rsidRDefault="00B84FD6" w:rsidP="00236504">
      <w:pPr>
        <w:pStyle w:val="Text"/>
        <w:spacing w:before="0"/>
        <w:jc w:val="left"/>
        <w:rPr>
          <w:sz w:val="22"/>
          <w:szCs w:val="22"/>
          <w:lang w:val="nl-NL"/>
        </w:rPr>
      </w:pPr>
    </w:p>
    <w:p w14:paraId="4E976B5C" w14:textId="7B753FEC" w:rsidR="00B84FD6" w:rsidRPr="004A4733" w:rsidRDefault="00914C40" w:rsidP="00236504">
      <w:pPr>
        <w:pStyle w:val="Text"/>
        <w:spacing w:before="0"/>
        <w:jc w:val="left"/>
        <w:rPr>
          <w:sz w:val="22"/>
          <w:szCs w:val="22"/>
          <w:lang w:val="nl-NL"/>
        </w:rPr>
      </w:pPr>
      <w:r w:rsidRPr="004A4733">
        <w:rPr>
          <w:sz w:val="22"/>
          <w:szCs w:val="22"/>
          <w:lang w:val="nl-NL"/>
        </w:rPr>
        <w:t xml:space="preserve">Klinisch relevante hypokaliëmie is niet waargenomen in klinische studies met </w:t>
      </w:r>
      <w:r w:rsidR="00EC47A1" w:rsidRPr="004A4733">
        <w:rPr>
          <w:sz w:val="22"/>
          <w:szCs w:val="22"/>
          <w:lang w:val="nl-NL"/>
        </w:rPr>
        <w:t>indacaterol/glycopyrronium/mometasonfuroaat</w:t>
      </w:r>
      <w:r w:rsidRPr="004A4733">
        <w:rPr>
          <w:sz w:val="22"/>
          <w:szCs w:val="22"/>
          <w:lang w:val="nl-NL"/>
        </w:rPr>
        <w:t xml:space="preserve"> bij de aanbevolen therapeutische dosis.</w:t>
      </w:r>
    </w:p>
    <w:p w14:paraId="21FE7B12" w14:textId="77777777" w:rsidR="00B84FD6" w:rsidRPr="004A4733" w:rsidRDefault="00B84FD6" w:rsidP="00236504">
      <w:pPr>
        <w:pStyle w:val="Text"/>
        <w:spacing w:before="0"/>
        <w:jc w:val="left"/>
        <w:rPr>
          <w:sz w:val="22"/>
          <w:szCs w:val="22"/>
          <w:lang w:val="nl-NL"/>
        </w:rPr>
      </w:pPr>
    </w:p>
    <w:p w14:paraId="3AC4226D"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lastRenderedPageBreak/>
        <w:t>Hyperglykemie</w:t>
      </w:r>
    </w:p>
    <w:p w14:paraId="116994FB" w14:textId="77777777" w:rsidR="00B84FD6" w:rsidRPr="004A4733" w:rsidRDefault="00B84FD6" w:rsidP="00236504">
      <w:pPr>
        <w:pStyle w:val="Text"/>
        <w:keepNext/>
        <w:spacing w:before="0"/>
        <w:jc w:val="left"/>
        <w:rPr>
          <w:sz w:val="22"/>
          <w:szCs w:val="22"/>
          <w:lang w:val="nl-NL"/>
        </w:rPr>
      </w:pPr>
    </w:p>
    <w:p w14:paraId="1A850B72" w14:textId="403E7747" w:rsidR="00B84FD6" w:rsidRPr="004A4733" w:rsidRDefault="00914C40" w:rsidP="00236504">
      <w:pPr>
        <w:pStyle w:val="Text"/>
        <w:spacing w:before="0"/>
        <w:jc w:val="left"/>
        <w:rPr>
          <w:sz w:val="22"/>
          <w:szCs w:val="22"/>
          <w:lang w:val="nl-NL"/>
        </w:rPr>
      </w:pPr>
      <w:r w:rsidRPr="004A4733">
        <w:rPr>
          <w:sz w:val="22"/>
          <w:szCs w:val="22"/>
          <w:lang w:val="nl-NL"/>
        </w:rPr>
        <w:t>Inhalatie van hoge doses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adrenerge agonisten en corticosteroïden kan een stijging van de plasmaglucosespiegel veroorzaken. Na het starten van de behandeling moet de plasmaglucosespiegel vaker worden gecontroleerd bij patiënten met diabetes.</w:t>
      </w:r>
    </w:p>
    <w:p w14:paraId="7D14D8F8" w14:textId="5B986332" w:rsidR="00B84FD6" w:rsidRPr="004A4733" w:rsidRDefault="00B84FD6" w:rsidP="00236504">
      <w:pPr>
        <w:pStyle w:val="Text"/>
        <w:spacing w:before="0"/>
        <w:jc w:val="left"/>
        <w:rPr>
          <w:sz w:val="22"/>
          <w:szCs w:val="22"/>
          <w:lang w:val="nl-NL"/>
        </w:rPr>
      </w:pPr>
    </w:p>
    <w:p w14:paraId="6DD4DFB5" w14:textId="65B03972" w:rsidR="001F1442" w:rsidRPr="004A4733" w:rsidRDefault="009B5A94" w:rsidP="00236504">
      <w:pPr>
        <w:pStyle w:val="Text"/>
        <w:spacing w:before="0"/>
        <w:jc w:val="left"/>
        <w:rPr>
          <w:sz w:val="22"/>
          <w:szCs w:val="22"/>
          <w:lang w:val="nl-NL"/>
        </w:rPr>
      </w:pPr>
      <w:r w:rsidRPr="004A4733">
        <w:rPr>
          <w:sz w:val="22"/>
          <w:szCs w:val="22"/>
          <w:lang w:val="nl-NL"/>
        </w:rPr>
        <w:t>Dit geneesmiddel</w:t>
      </w:r>
      <w:r w:rsidR="001F1442" w:rsidRPr="004A4733">
        <w:rPr>
          <w:sz w:val="22"/>
          <w:szCs w:val="22"/>
          <w:lang w:val="nl-NL"/>
        </w:rPr>
        <w:t xml:space="preserve"> is niet onderzocht bij patiënten met diabetes mellitus </w:t>
      </w:r>
      <w:r w:rsidR="00C631C2" w:rsidRPr="004A4733">
        <w:rPr>
          <w:sz w:val="22"/>
          <w:szCs w:val="22"/>
          <w:lang w:val="nl-NL"/>
        </w:rPr>
        <w:t>type</w:t>
      </w:r>
      <w:r w:rsidR="00AB194C" w:rsidRPr="004A4733">
        <w:rPr>
          <w:sz w:val="22"/>
          <w:szCs w:val="22"/>
          <w:lang w:val="nl-NL"/>
        </w:rPr>
        <w:t> </w:t>
      </w:r>
      <w:r w:rsidR="00C631C2" w:rsidRPr="004A4733">
        <w:rPr>
          <w:sz w:val="22"/>
          <w:szCs w:val="22"/>
          <w:lang w:val="nl-NL"/>
        </w:rPr>
        <w:t xml:space="preserve">1 </w:t>
      </w:r>
      <w:r w:rsidR="001F1442" w:rsidRPr="004A4733">
        <w:rPr>
          <w:sz w:val="22"/>
          <w:szCs w:val="22"/>
          <w:lang w:val="nl-NL"/>
        </w:rPr>
        <w:t xml:space="preserve">of </w:t>
      </w:r>
      <w:r w:rsidR="0042210A" w:rsidRPr="004A4733">
        <w:rPr>
          <w:sz w:val="22"/>
          <w:szCs w:val="22"/>
          <w:lang w:val="nl-NL"/>
        </w:rPr>
        <w:t>ongecontroleerde</w:t>
      </w:r>
      <w:r w:rsidR="001F1442" w:rsidRPr="004A4733">
        <w:rPr>
          <w:sz w:val="22"/>
          <w:szCs w:val="22"/>
          <w:lang w:val="nl-NL"/>
        </w:rPr>
        <w:t xml:space="preserve"> diabetes mellitus</w:t>
      </w:r>
      <w:r w:rsidR="00C631C2" w:rsidRPr="004A4733">
        <w:rPr>
          <w:sz w:val="22"/>
          <w:szCs w:val="22"/>
          <w:lang w:val="nl-NL"/>
        </w:rPr>
        <w:t xml:space="preserve"> type</w:t>
      </w:r>
      <w:r w:rsidR="00AB194C" w:rsidRPr="004A4733">
        <w:rPr>
          <w:sz w:val="22"/>
          <w:szCs w:val="22"/>
          <w:lang w:val="nl-NL"/>
        </w:rPr>
        <w:t> </w:t>
      </w:r>
      <w:r w:rsidR="00C631C2" w:rsidRPr="004A4733">
        <w:rPr>
          <w:sz w:val="22"/>
          <w:szCs w:val="22"/>
          <w:lang w:val="nl-NL"/>
        </w:rPr>
        <w:t>2</w:t>
      </w:r>
      <w:r w:rsidR="001F1442" w:rsidRPr="004A4733">
        <w:rPr>
          <w:sz w:val="22"/>
          <w:szCs w:val="22"/>
          <w:lang w:val="nl-NL"/>
        </w:rPr>
        <w:t>.</w:t>
      </w:r>
    </w:p>
    <w:p w14:paraId="73A97B73" w14:textId="77777777" w:rsidR="001F1442" w:rsidRPr="004A4733" w:rsidRDefault="001F1442" w:rsidP="00236504">
      <w:pPr>
        <w:pStyle w:val="Text"/>
        <w:spacing w:before="0"/>
        <w:jc w:val="left"/>
        <w:rPr>
          <w:sz w:val="22"/>
          <w:szCs w:val="22"/>
          <w:lang w:val="nl-NL"/>
        </w:rPr>
      </w:pPr>
    </w:p>
    <w:p w14:paraId="23D4AA04"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t>Anticholinerg effect gerelateerd aan glycopyrronium</w:t>
      </w:r>
    </w:p>
    <w:p w14:paraId="308B221D" w14:textId="77777777" w:rsidR="00B84FD6" w:rsidRPr="004A4733" w:rsidRDefault="00B84FD6" w:rsidP="00236504">
      <w:pPr>
        <w:pStyle w:val="Text"/>
        <w:keepNext/>
        <w:spacing w:before="0"/>
        <w:jc w:val="left"/>
        <w:rPr>
          <w:sz w:val="22"/>
          <w:szCs w:val="22"/>
          <w:lang w:val="nl-NL"/>
        </w:rPr>
      </w:pPr>
    </w:p>
    <w:p w14:paraId="64A87106" w14:textId="3498C945" w:rsidR="00C76538" w:rsidRPr="004A4733" w:rsidRDefault="00914C40" w:rsidP="00236504">
      <w:pPr>
        <w:pStyle w:val="Text"/>
        <w:spacing w:before="0"/>
        <w:jc w:val="left"/>
        <w:rPr>
          <w:sz w:val="22"/>
          <w:szCs w:val="22"/>
          <w:lang w:val="nl-NL"/>
        </w:rPr>
      </w:pPr>
      <w:r w:rsidRPr="004A4733">
        <w:rPr>
          <w:sz w:val="22"/>
          <w:szCs w:val="22"/>
          <w:lang w:val="nl-NL"/>
        </w:rPr>
        <w:t xml:space="preserve">Net als andere anticholinergica moet </w:t>
      </w:r>
      <w:r w:rsidR="003F294D" w:rsidRPr="004A4733">
        <w:rPr>
          <w:sz w:val="22"/>
          <w:szCs w:val="22"/>
          <w:lang w:val="nl-NL"/>
        </w:rPr>
        <w:t>dit geneesmiddel</w:t>
      </w:r>
      <w:r w:rsidRPr="004A4733">
        <w:rPr>
          <w:sz w:val="22"/>
          <w:szCs w:val="22"/>
          <w:lang w:val="nl-NL"/>
        </w:rPr>
        <w:t xml:space="preserve"> met voorzichtigheid worden gebruikt bij patiënten met nauwekamerhoekglaucoom of urineretentie.</w:t>
      </w:r>
    </w:p>
    <w:p w14:paraId="2D04DFC1" w14:textId="77777777" w:rsidR="0063160C" w:rsidRPr="004A4733" w:rsidRDefault="0063160C" w:rsidP="00236504">
      <w:pPr>
        <w:pStyle w:val="Text"/>
        <w:spacing w:before="0"/>
        <w:jc w:val="left"/>
        <w:rPr>
          <w:sz w:val="22"/>
          <w:szCs w:val="22"/>
          <w:lang w:val="nl-NL"/>
        </w:rPr>
      </w:pPr>
    </w:p>
    <w:p w14:paraId="2F08AA28" w14:textId="62ED81B0" w:rsidR="00B84FD6" w:rsidRPr="004A4733" w:rsidRDefault="00914C40" w:rsidP="00236504">
      <w:pPr>
        <w:pStyle w:val="Text"/>
        <w:spacing w:before="0"/>
        <w:jc w:val="left"/>
        <w:rPr>
          <w:sz w:val="22"/>
          <w:szCs w:val="22"/>
          <w:lang w:val="nl-NL"/>
        </w:rPr>
      </w:pPr>
      <w:r w:rsidRPr="004A4733">
        <w:rPr>
          <w:sz w:val="22"/>
          <w:szCs w:val="22"/>
          <w:lang w:val="nl-NL"/>
        </w:rPr>
        <w:t xml:space="preserve">Patiënten moeten informatie krijgen over de klachten en symptomen van acuut nauwekamerhoekglaucoom en moeten geïnstrueerd worden te stoppen met </w:t>
      </w:r>
      <w:r w:rsidR="003F294D" w:rsidRPr="004A4733">
        <w:rPr>
          <w:sz w:val="22"/>
          <w:szCs w:val="22"/>
          <w:lang w:val="nl-NL"/>
        </w:rPr>
        <w:t>de behandeling</w:t>
      </w:r>
      <w:r w:rsidRPr="004A4733">
        <w:rPr>
          <w:sz w:val="22"/>
          <w:szCs w:val="22"/>
          <w:lang w:val="nl-NL"/>
        </w:rPr>
        <w:t xml:space="preserve"> en onmiddellijk contact op te nemen met hun arts als zich dergelijke klachten of symptomen ontwikkelen.</w:t>
      </w:r>
    </w:p>
    <w:p w14:paraId="7A749F76" w14:textId="77777777" w:rsidR="00B84FD6" w:rsidRPr="004A4733" w:rsidRDefault="00B84FD6" w:rsidP="00236504">
      <w:pPr>
        <w:pStyle w:val="Text"/>
        <w:spacing w:before="0"/>
        <w:jc w:val="left"/>
        <w:rPr>
          <w:sz w:val="22"/>
          <w:szCs w:val="22"/>
          <w:lang w:val="nl-NL"/>
        </w:rPr>
      </w:pPr>
    </w:p>
    <w:p w14:paraId="67167763" w14:textId="6850FD09" w:rsidR="00B84FD6" w:rsidRPr="004A4733" w:rsidRDefault="00914C40" w:rsidP="00236504">
      <w:pPr>
        <w:pStyle w:val="Text"/>
        <w:keepNext/>
        <w:spacing w:before="0"/>
        <w:jc w:val="left"/>
        <w:rPr>
          <w:sz w:val="22"/>
          <w:szCs w:val="22"/>
          <w:lang w:val="nl-NL"/>
        </w:rPr>
      </w:pPr>
      <w:r w:rsidRPr="004A4733">
        <w:rPr>
          <w:sz w:val="22"/>
          <w:szCs w:val="22"/>
          <w:u w:val="single"/>
          <w:lang w:val="nl-NL"/>
        </w:rPr>
        <w:t>Patiënten met een ernstig</w:t>
      </w:r>
      <w:r w:rsidR="00122A7B" w:rsidRPr="004A4733">
        <w:rPr>
          <w:sz w:val="22"/>
          <w:szCs w:val="22"/>
          <w:u w:val="single"/>
          <w:lang w:val="nl-NL"/>
        </w:rPr>
        <w:t>e</w:t>
      </w:r>
      <w:r w:rsidRPr="004A4733">
        <w:rPr>
          <w:sz w:val="22"/>
          <w:szCs w:val="22"/>
          <w:u w:val="single"/>
          <w:lang w:val="nl-NL"/>
        </w:rPr>
        <w:t xml:space="preserve"> nierfunctie</w:t>
      </w:r>
      <w:r w:rsidR="00122A7B" w:rsidRPr="004A4733">
        <w:rPr>
          <w:sz w:val="22"/>
          <w:szCs w:val="22"/>
          <w:u w:val="single"/>
          <w:lang w:val="nl-NL"/>
        </w:rPr>
        <w:t>stoornis</w:t>
      </w:r>
    </w:p>
    <w:p w14:paraId="63EF052D" w14:textId="77777777" w:rsidR="00B84FD6" w:rsidRPr="004A4733" w:rsidRDefault="00B84FD6" w:rsidP="00236504">
      <w:pPr>
        <w:pStyle w:val="Text"/>
        <w:keepNext/>
        <w:spacing w:before="0"/>
        <w:jc w:val="left"/>
        <w:rPr>
          <w:sz w:val="22"/>
          <w:szCs w:val="22"/>
          <w:lang w:val="nl-NL"/>
        </w:rPr>
      </w:pPr>
    </w:p>
    <w:p w14:paraId="63A684FC" w14:textId="06082734" w:rsidR="00B84FD6" w:rsidRPr="004A4733" w:rsidRDefault="00914C40" w:rsidP="00236504">
      <w:pPr>
        <w:pStyle w:val="Text"/>
        <w:spacing w:before="0"/>
        <w:jc w:val="left"/>
        <w:rPr>
          <w:sz w:val="22"/>
          <w:szCs w:val="22"/>
          <w:lang w:val="nl-NL"/>
        </w:rPr>
      </w:pPr>
      <w:r w:rsidRPr="004A4733">
        <w:rPr>
          <w:sz w:val="22"/>
          <w:szCs w:val="22"/>
          <w:lang w:val="nl-NL"/>
        </w:rPr>
        <w:t>Bij patiënten met een ernstig</w:t>
      </w:r>
      <w:r w:rsidR="00122A7B" w:rsidRPr="004A4733">
        <w:rPr>
          <w:sz w:val="22"/>
          <w:szCs w:val="22"/>
          <w:lang w:val="nl-NL"/>
        </w:rPr>
        <w:t>e</w:t>
      </w:r>
      <w:r w:rsidRPr="004A4733">
        <w:rPr>
          <w:sz w:val="22"/>
          <w:szCs w:val="22"/>
          <w:lang w:val="nl-NL"/>
        </w:rPr>
        <w:t xml:space="preserve"> nierfunctie</w:t>
      </w:r>
      <w:r w:rsidR="00122A7B" w:rsidRPr="004A4733">
        <w:rPr>
          <w:sz w:val="22"/>
          <w:szCs w:val="22"/>
          <w:lang w:val="nl-NL"/>
        </w:rPr>
        <w:t>stoornis</w:t>
      </w:r>
      <w:r w:rsidRPr="004A4733">
        <w:rPr>
          <w:sz w:val="22"/>
          <w:szCs w:val="22"/>
          <w:lang w:val="nl-NL"/>
        </w:rPr>
        <w:t xml:space="preserve"> (geschatte glomerulaire filtratiesnelheid lager dan 30 ml/min/1,73 m</w:t>
      </w:r>
      <w:r w:rsidRPr="004A4733">
        <w:rPr>
          <w:sz w:val="22"/>
          <w:szCs w:val="22"/>
          <w:vertAlign w:val="superscript"/>
          <w:lang w:val="nl-NL"/>
        </w:rPr>
        <w:t>2</w:t>
      </w:r>
      <w:r w:rsidRPr="004A4733">
        <w:rPr>
          <w:sz w:val="22"/>
          <w:szCs w:val="22"/>
          <w:lang w:val="nl-NL"/>
        </w:rPr>
        <w:t xml:space="preserve">), met inbegrip van patiënten met </w:t>
      </w:r>
      <w:r w:rsidR="00A14A0E" w:rsidRPr="004A4733">
        <w:rPr>
          <w:sz w:val="22"/>
          <w:szCs w:val="22"/>
          <w:lang w:val="nl-NL"/>
        </w:rPr>
        <w:t>nierziekte in het eindstadium</w:t>
      </w:r>
      <w:r w:rsidRPr="004A4733">
        <w:rPr>
          <w:sz w:val="22"/>
          <w:szCs w:val="22"/>
          <w:lang w:val="nl-NL"/>
        </w:rPr>
        <w:t xml:space="preserve"> die dialyse vereist, </w:t>
      </w:r>
      <w:r w:rsidR="009B5A94" w:rsidRPr="004A4733">
        <w:rPr>
          <w:sz w:val="22"/>
          <w:szCs w:val="22"/>
          <w:lang w:val="nl-NL"/>
        </w:rPr>
        <w:t>is voorzichtigheid geboden</w:t>
      </w:r>
      <w:r w:rsidRPr="004A4733">
        <w:rPr>
          <w:sz w:val="22"/>
          <w:szCs w:val="22"/>
          <w:lang w:val="nl-NL"/>
        </w:rPr>
        <w:t xml:space="preserve"> (zie rubriek 4.2 en 5.2).</w:t>
      </w:r>
    </w:p>
    <w:p w14:paraId="06489822" w14:textId="71DF5661" w:rsidR="00B84FD6" w:rsidRPr="004A4733" w:rsidRDefault="00B84FD6" w:rsidP="00236504">
      <w:pPr>
        <w:pStyle w:val="Text"/>
        <w:spacing w:before="0"/>
        <w:jc w:val="left"/>
        <w:rPr>
          <w:sz w:val="22"/>
          <w:szCs w:val="22"/>
          <w:lang w:val="nl-NL"/>
        </w:rPr>
      </w:pPr>
    </w:p>
    <w:p w14:paraId="58968A28" w14:textId="77777777" w:rsidR="00880B54" w:rsidRPr="004A4733" w:rsidRDefault="00880B54" w:rsidP="00236504">
      <w:pPr>
        <w:pStyle w:val="Text"/>
        <w:keepNext/>
        <w:spacing w:before="0"/>
        <w:jc w:val="left"/>
        <w:rPr>
          <w:sz w:val="22"/>
          <w:szCs w:val="22"/>
          <w:u w:val="single"/>
          <w:lang w:val="nl-NL"/>
        </w:rPr>
      </w:pPr>
      <w:r w:rsidRPr="004A4733">
        <w:rPr>
          <w:sz w:val="22"/>
          <w:szCs w:val="22"/>
          <w:u w:val="single"/>
          <w:lang w:val="nl-NL"/>
        </w:rPr>
        <w:t>Preventie van orofaryngeale infecties</w:t>
      </w:r>
    </w:p>
    <w:p w14:paraId="223EF4D4" w14:textId="77777777" w:rsidR="00880B54" w:rsidRPr="004A4733" w:rsidRDefault="00880B54" w:rsidP="00236504">
      <w:pPr>
        <w:pStyle w:val="Text"/>
        <w:keepNext/>
        <w:spacing w:before="0"/>
        <w:jc w:val="left"/>
        <w:rPr>
          <w:sz w:val="22"/>
          <w:szCs w:val="22"/>
          <w:lang w:val="nl-NL"/>
        </w:rPr>
      </w:pPr>
    </w:p>
    <w:p w14:paraId="644329C0" w14:textId="309E6914" w:rsidR="00880B54" w:rsidRPr="004A4733" w:rsidRDefault="00880B54" w:rsidP="00236504">
      <w:pPr>
        <w:pStyle w:val="Text"/>
        <w:spacing w:before="0"/>
        <w:jc w:val="left"/>
        <w:rPr>
          <w:sz w:val="22"/>
          <w:szCs w:val="22"/>
          <w:lang w:val="nl-NL"/>
        </w:rPr>
      </w:pPr>
      <w:r w:rsidRPr="004A4733">
        <w:rPr>
          <w:sz w:val="22"/>
          <w:szCs w:val="22"/>
          <w:lang w:val="nl-NL"/>
        </w:rPr>
        <w:t xml:space="preserve">Om het risico op orofaryngeale candida-infectie te verminderen, moet patiënten geadviseerd worden om hun mond te spoelen of te gorgelen met water zonder dit in te slikken of </w:t>
      </w:r>
      <w:r w:rsidR="00FB3C7B" w:rsidRPr="004A4733">
        <w:rPr>
          <w:sz w:val="22"/>
          <w:szCs w:val="22"/>
          <w:lang w:val="nl-NL"/>
        </w:rPr>
        <w:t xml:space="preserve">om </w:t>
      </w:r>
      <w:r w:rsidRPr="004A4733">
        <w:rPr>
          <w:sz w:val="22"/>
          <w:szCs w:val="22"/>
          <w:lang w:val="nl-NL"/>
        </w:rPr>
        <w:t>hun tanden te poetsen na het inhaleren van de voorgeschreven dosis.</w:t>
      </w:r>
    </w:p>
    <w:p w14:paraId="2001BA8E" w14:textId="77777777" w:rsidR="00880B54" w:rsidRPr="004A4733" w:rsidRDefault="00880B54" w:rsidP="00236504">
      <w:pPr>
        <w:pStyle w:val="Text"/>
        <w:spacing w:before="0"/>
        <w:jc w:val="left"/>
        <w:rPr>
          <w:sz w:val="22"/>
          <w:szCs w:val="22"/>
          <w:lang w:val="nl-NL"/>
        </w:rPr>
      </w:pPr>
    </w:p>
    <w:p w14:paraId="2A010900"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t>Systemische effecten van corticosteroïden</w:t>
      </w:r>
    </w:p>
    <w:p w14:paraId="04C304C5" w14:textId="77777777" w:rsidR="00B84FD6" w:rsidRPr="004A4733" w:rsidRDefault="00B84FD6" w:rsidP="00236504">
      <w:pPr>
        <w:pStyle w:val="Text"/>
        <w:keepNext/>
        <w:spacing w:before="0"/>
        <w:jc w:val="left"/>
        <w:rPr>
          <w:sz w:val="22"/>
          <w:szCs w:val="22"/>
          <w:lang w:val="nl-NL"/>
        </w:rPr>
      </w:pPr>
    </w:p>
    <w:p w14:paraId="551CDBB0" w14:textId="01D49CB5" w:rsidR="00710597" w:rsidRPr="004A4733" w:rsidRDefault="00914C40" w:rsidP="00236504">
      <w:pPr>
        <w:pStyle w:val="Text"/>
        <w:spacing w:before="0"/>
        <w:jc w:val="left"/>
        <w:rPr>
          <w:sz w:val="22"/>
          <w:szCs w:val="22"/>
          <w:lang w:val="nl-NL"/>
        </w:rPr>
      </w:pPr>
      <w:r w:rsidRPr="004A4733">
        <w:rPr>
          <w:sz w:val="22"/>
          <w:szCs w:val="22"/>
          <w:lang w:val="nl-NL"/>
        </w:rPr>
        <w:t xml:space="preserve">Systemische effecten van inhalatiecorticosteroïden kunnen voorkomen, met name bij hoge doses die langdurig worden voorgeschreven. De kans dat deze effecten optreden is veel kleiner dan met orale corticosteroïden en de effecten kunnen variëren per patiënt en </w:t>
      </w:r>
      <w:r w:rsidR="00F77781" w:rsidRPr="004A4733">
        <w:rPr>
          <w:sz w:val="22"/>
          <w:szCs w:val="22"/>
          <w:lang w:val="nl-NL"/>
        </w:rPr>
        <w:t>tussen verschillende</w:t>
      </w:r>
      <w:r w:rsidRPr="004A4733">
        <w:rPr>
          <w:sz w:val="22"/>
          <w:szCs w:val="22"/>
          <w:lang w:val="nl-NL"/>
        </w:rPr>
        <w:t xml:space="preserve"> corticosteroïdprepara</w:t>
      </w:r>
      <w:r w:rsidR="00F77781" w:rsidRPr="004A4733">
        <w:rPr>
          <w:sz w:val="22"/>
          <w:szCs w:val="22"/>
          <w:lang w:val="nl-NL"/>
        </w:rPr>
        <w:t>ten</w:t>
      </w:r>
      <w:r w:rsidRPr="004A4733">
        <w:rPr>
          <w:sz w:val="22"/>
          <w:szCs w:val="22"/>
          <w:lang w:val="nl-NL"/>
        </w:rPr>
        <w:t>.</w:t>
      </w:r>
    </w:p>
    <w:p w14:paraId="56C18AE0" w14:textId="77777777" w:rsidR="00710597" w:rsidRPr="004A4733" w:rsidRDefault="00710597" w:rsidP="00236504">
      <w:pPr>
        <w:pStyle w:val="Text"/>
        <w:spacing w:before="0"/>
        <w:jc w:val="left"/>
        <w:rPr>
          <w:sz w:val="22"/>
          <w:szCs w:val="22"/>
          <w:lang w:val="nl-NL"/>
        </w:rPr>
      </w:pPr>
    </w:p>
    <w:p w14:paraId="73041C79" w14:textId="2D7E0629" w:rsidR="0095308B" w:rsidRPr="004A4733" w:rsidRDefault="0095308B" w:rsidP="00236504">
      <w:pPr>
        <w:pStyle w:val="Text"/>
        <w:spacing w:before="0"/>
        <w:jc w:val="left"/>
        <w:rPr>
          <w:szCs w:val="22"/>
          <w:lang w:val="nl-NL"/>
        </w:rPr>
      </w:pPr>
      <w:r w:rsidRPr="004A4733">
        <w:rPr>
          <w:sz w:val="22"/>
          <w:szCs w:val="22"/>
          <w:lang w:val="nl-NL"/>
        </w:rPr>
        <w:t>Mogelijke systemische effecten zijn onder meer het syndroom van Cushing, Cushingoïde kenmerken, bijnier</w:t>
      </w:r>
      <w:r w:rsidR="0090180B" w:rsidRPr="004A4733">
        <w:rPr>
          <w:sz w:val="22"/>
          <w:szCs w:val="22"/>
          <w:lang w:val="nl-NL"/>
        </w:rPr>
        <w:t>suppressie</w:t>
      </w:r>
      <w:r w:rsidRPr="004A4733">
        <w:rPr>
          <w:sz w:val="22"/>
          <w:szCs w:val="22"/>
          <w:lang w:val="nl-NL"/>
        </w:rPr>
        <w:t>, groeiachterstand bij kinderen en adolescenten, afname van de minerale botd</w:t>
      </w:r>
      <w:r w:rsidR="00DE1251" w:rsidRPr="004A4733">
        <w:rPr>
          <w:sz w:val="22"/>
          <w:szCs w:val="22"/>
          <w:lang w:val="nl-NL"/>
        </w:rPr>
        <w:t>ichtheid</w:t>
      </w:r>
      <w:r w:rsidRPr="004A4733">
        <w:rPr>
          <w:sz w:val="22"/>
          <w:szCs w:val="22"/>
          <w:lang w:val="nl-NL"/>
        </w:rPr>
        <w:t>, cataract</w:t>
      </w:r>
      <w:r w:rsidR="005024E2" w:rsidRPr="004A4733">
        <w:rPr>
          <w:sz w:val="22"/>
          <w:szCs w:val="22"/>
          <w:lang w:val="nl-NL"/>
        </w:rPr>
        <w:t xml:space="preserve"> (staar)</w:t>
      </w:r>
      <w:r w:rsidRPr="004A4733">
        <w:rPr>
          <w:sz w:val="22"/>
          <w:szCs w:val="22"/>
          <w:lang w:val="nl-NL"/>
        </w:rPr>
        <w:t xml:space="preserve">, glaucoom en, in </w:t>
      </w:r>
      <w:r w:rsidR="00DD1A5C" w:rsidRPr="004A4733">
        <w:rPr>
          <w:sz w:val="22"/>
          <w:szCs w:val="22"/>
          <w:lang w:val="nl-NL"/>
        </w:rPr>
        <w:t xml:space="preserve">meer </w:t>
      </w:r>
      <w:r w:rsidRPr="004A4733">
        <w:rPr>
          <w:sz w:val="22"/>
          <w:szCs w:val="22"/>
          <w:lang w:val="nl-NL"/>
        </w:rPr>
        <w:t xml:space="preserve">zeldzame gevallen, een reeks psychologische of gedragseffecten, waaronder psychomotorische hyperactiviteit, slaapstoornissen, angst, depressie of agressie (vooral bij kinderen). Het is daarom belangrijk dat de dosis van het inhalatiecorticosteroïd </w:t>
      </w:r>
      <w:r w:rsidR="0052178B" w:rsidRPr="004A4733">
        <w:rPr>
          <w:sz w:val="22"/>
          <w:szCs w:val="22"/>
          <w:lang w:val="nl-NL"/>
        </w:rPr>
        <w:t xml:space="preserve">geleidelijk </w:t>
      </w:r>
      <w:r w:rsidRPr="004A4733">
        <w:rPr>
          <w:sz w:val="22"/>
          <w:szCs w:val="22"/>
          <w:lang w:val="nl-NL"/>
        </w:rPr>
        <w:t xml:space="preserve">wordt </w:t>
      </w:r>
      <w:r w:rsidR="0052178B" w:rsidRPr="004A4733">
        <w:rPr>
          <w:sz w:val="22"/>
          <w:szCs w:val="22"/>
          <w:lang w:val="nl-NL"/>
        </w:rPr>
        <w:t>aangepast</w:t>
      </w:r>
      <w:r w:rsidRPr="004A4733">
        <w:rPr>
          <w:sz w:val="22"/>
          <w:szCs w:val="22"/>
          <w:lang w:val="nl-NL"/>
        </w:rPr>
        <w:t xml:space="preserve"> tot de laagste dosis waarbij effectieve controle van astma wordt behouden.</w:t>
      </w:r>
    </w:p>
    <w:p w14:paraId="3F4B3BF9" w14:textId="77777777" w:rsidR="0095308B" w:rsidRPr="004A4733" w:rsidRDefault="0095308B" w:rsidP="00236504">
      <w:pPr>
        <w:tabs>
          <w:tab w:val="clear" w:pos="567"/>
        </w:tabs>
        <w:spacing w:line="240" w:lineRule="auto"/>
        <w:rPr>
          <w:szCs w:val="22"/>
          <w:lang w:val="nl-NL"/>
        </w:rPr>
      </w:pPr>
    </w:p>
    <w:p w14:paraId="343BB713" w14:textId="4832005A" w:rsidR="0095308B" w:rsidRPr="004A4733" w:rsidRDefault="0052178B" w:rsidP="00236504">
      <w:pPr>
        <w:tabs>
          <w:tab w:val="clear" w:pos="567"/>
        </w:tabs>
        <w:spacing w:line="240" w:lineRule="auto"/>
        <w:rPr>
          <w:szCs w:val="22"/>
          <w:lang w:val="nl-NL"/>
        </w:rPr>
      </w:pPr>
      <w:r w:rsidRPr="004A4733">
        <w:rPr>
          <w:szCs w:val="22"/>
          <w:lang w:val="nl-NL"/>
        </w:rPr>
        <w:t>Gezichts</w:t>
      </w:r>
      <w:r w:rsidR="0095308B" w:rsidRPr="004A4733">
        <w:rPr>
          <w:szCs w:val="22"/>
          <w:lang w:val="nl-NL"/>
        </w:rPr>
        <w:t>stoornissen kunnen gemeld worden bij systemisch en topisch (inclusief intranasaal, geïnhaleerd en intraoculair) gebruik van corticosteroïden. Er moet overwogen worden om patiënten met symptomen zoals wazig zi</w:t>
      </w:r>
      <w:r w:rsidRPr="004A4733">
        <w:rPr>
          <w:szCs w:val="22"/>
          <w:lang w:val="nl-NL"/>
        </w:rPr>
        <w:t>en</w:t>
      </w:r>
      <w:r w:rsidR="0095308B" w:rsidRPr="004A4733">
        <w:rPr>
          <w:szCs w:val="22"/>
          <w:lang w:val="nl-NL"/>
        </w:rPr>
        <w:t xml:space="preserve"> of andere </w:t>
      </w:r>
      <w:r w:rsidRPr="004A4733">
        <w:rPr>
          <w:szCs w:val="22"/>
          <w:lang w:val="nl-NL"/>
        </w:rPr>
        <w:t>gezichts</w:t>
      </w:r>
      <w:r w:rsidR="0095308B" w:rsidRPr="004A4733">
        <w:rPr>
          <w:szCs w:val="22"/>
          <w:lang w:val="nl-NL"/>
        </w:rPr>
        <w:t xml:space="preserve">stoornissen door te verwijzen naar een oogarts voor evaluatie van mogelijke oorzaken van </w:t>
      </w:r>
      <w:r w:rsidRPr="004A4733">
        <w:rPr>
          <w:szCs w:val="22"/>
          <w:lang w:val="nl-NL"/>
        </w:rPr>
        <w:t>gezichts</w:t>
      </w:r>
      <w:r w:rsidR="0095308B" w:rsidRPr="004A4733">
        <w:rPr>
          <w:szCs w:val="22"/>
          <w:lang w:val="nl-NL"/>
        </w:rPr>
        <w:t>stoornissen, waaronder cataract, glaucoom of zeldzame ziekten zoals centra</w:t>
      </w:r>
      <w:r w:rsidR="001A056F" w:rsidRPr="004A4733">
        <w:rPr>
          <w:szCs w:val="22"/>
          <w:lang w:val="nl-NL"/>
        </w:rPr>
        <w:t>le</w:t>
      </w:r>
      <w:r w:rsidR="0095308B" w:rsidRPr="004A4733">
        <w:rPr>
          <w:szCs w:val="22"/>
          <w:lang w:val="nl-NL"/>
        </w:rPr>
        <w:t xml:space="preserve"> sereuze chorioretinopathie (CSCR)</w:t>
      </w:r>
      <w:r w:rsidR="001A056F" w:rsidRPr="004A4733">
        <w:rPr>
          <w:szCs w:val="22"/>
          <w:lang w:val="nl-NL"/>
        </w:rPr>
        <w:t>,</w:t>
      </w:r>
      <w:r w:rsidR="0095308B" w:rsidRPr="004A4733">
        <w:rPr>
          <w:szCs w:val="22"/>
          <w:lang w:val="nl-NL"/>
        </w:rPr>
        <w:t xml:space="preserve"> die zijn gemeld na gebruik van systemische en topische corticosteroïden.</w:t>
      </w:r>
    </w:p>
    <w:p w14:paraId="619D9DEB" w14:textId="77777777" w:rsidR="007A2BEE" w:rsidRPr="004A4733" w:rsidRDefault="007A2BEE" w:rsidP="00236504">
      <w:pPr>
        <w:pStyle w:val="Text"/>
        <w:spacing w:before="0"/>
        <w:jc w:val="left"/>
        <w:rPr>
          <w:sz w:val="22"/>
          <w:szCs w:val="22"/>
          <w:lang w:val="nl-NL"/>
        </w:rPr>
      </w:pPr>
    </w:p>
    <w:p w14:paraId="3AC7AEF1" w14:textId="432F3265" w:rsidR="00CF7799" w:rsidRPr="004A4733" w:rsidRDefault="00710597" w:rsidP="00236504">
      <w:pPr>
        <w:tabs>
          <w:tab w:val="clear" w:pos="567"/>
        </w:tabs>
        <w:spacing w:line="240" w:lineRule="auto"/>
        <w:rPr>
          <w:szCs w:val="22"/>
          <w:lang w:val="nl-NL"/>
        </w:rPr>
      </w:pPr>
      <w:r w:rsidRPr="004A4733">
        <w:rPr>
          <w:szCs w:val="22"/>
          <w:lang w:val="nl-NL"/>
        </w:rPr>
        <w:t>Dit geneesmiddel</w:t>
      </w:r>
      <w:r w:rsidR="000D41F7" w:rsidRPr="004A4733">
        <w:rPr>
          <w:szCs w:val="22"/>
          <w:lang w:val="nl-NL"/>
        </w:rPr>
        <w:t xml:space="preserve"> moet met voorzichtigheid worden toegediend </w:t>
      </w:r>
      <w:r w:rsidR="0042210A" w:rsidRPr="004A4733">
        <w:rPr>
          <w:szCs w:val="22"/>
          <w:lang w:val="nl-NL"/>
        </w:rPr>
        <w:t>aan</w:t>
      </w:r>
      <w:r w:rsidR="000D41F7" w:rsidRPr="004A4733">
        <w:rPr>
          <w:szCs w:val="22"/>
          <w:lang w:val="nl-NL"/>
        </w:rPr>
        <w:t xml:space="preserve"> patiënten met longtuberculose of</w:t>
      </w:r>
      <w:r w:rsidR="006E7605" w:rsidRPr="004A4733">
        <w:rPr>
          <w:szCs w:val="22"/>
          <w:lang w:val="nl-NL"/>
        </w:rPr>
        <w:t xml:space="preserve"> </w:t>
      </w:r>
      <w:r w:rsidR="000D41F7" w:rsidRPr="004A4733">
        <w:rPr>
          <w:szCs w:val="22"/>
          <w:lang w:val="nl-NL"/>
        </w:rPr>
        <w:t>bij patiënten met chronische of onbehandelde infecties.</w:t>
      </w:r>
    </w:p>
    <w:p w14:paraId="6E7D8CBB" w14:textId="77777777" w:rsidR="00B84FD6" w:rsidRPr="004A4733" w:rsidRDefault="00B84FD6" w:rsidP="00236504">
      <w:pPr>
        <w:pStyle w:val="Text"/>
        <w:spacing w:before="0"/>
        <w:jc w:val="left"/>
        <w:rPr>
          <w:rFonts w:eastAsia="SimSun"/>
          <w:sz w:val="22"/>
          <w:szCs w:val="22"/>
          <w:lang w:val="nl-NL"/>
        </w:rPr>
      </w:pPr>
    </w:p>
    <w:p w14:paraId="618CC73C" w14:textId="77777777" w:rsidR="00B84FD6" w:rsidRPr="004A4733" w:rsidRDefault="00914C40" w:rsidP="00236504">
      <w:pPr>
        <w:pStyle w:val="Text"/>
        <w:keepNext/>
        <w:spacing w:before="0"/>
        <w:jc w:val="left"/>
        <w:rPr>
          <w:rFonts w:eastAsia="SimSun"/>
          <w:sz w:val="22"/>
          <w:szCs w:val="22"/>
          <w:u w:val="single"/>
          <w:lang w:val="nl-NL"/>
        </w:rPr>
      </w:pPr>
      <w:r w:rsidRPr="004A4733">
        <w:rPr>
          <w:rFonts w:eastAsia="SimSun"/>
          <w:sz w:val="22"/>
          <w:szCs w:val="22"/>
          <w:u w:val="single"/>
          <w:lang w:val="nl-NL"/>
        </w:rPr>
        <w:lastRenderedPageBreak/>
        <w:t>Hulpstoffen</w:t>
      </w:r>
    </w:p>
    <w:p w14:paraId="70C438D0" w14:textId="77777777" w:rsidR="00B84FD6" w:rsidRPr="004A4733" w:rsidRDefault="00B84FD6" w:rsidP="00236504">
      <w:pPr>
        <w:keepNext/>
        <w:tabs>
          <w:tab w:val="clear" w:pos="567"/>
        </w:tabs>
        <w:autoSpaceDE w:val="0"/>
        <w:autoSpaceDN w:val="0"/>
        <w:adjustRightInd w:val="0"/>
        <w:spacing w:line="240" w:lineRule="auto"/>
        <w:rPr>
          <w:rFonts w:eastAsia="SimSun"/>
          <w:szCs w:val="22"/>
          <w:lang w:val="nl-NL"/>
        </w:rPr>
      </w:pPr>
    </w:p>
    <w:p w14:paraId="32C4729B" w14:textId="04AD20FD" w:rsidR="00B84FD6" w:rsidRPr="004A4733" w:rsidRDefault="00914C40" w:rsidP="00236504">
      <w:pPr>
        <w:tabs>
          <w:tab w:val="clear" w:pos="567"/>
        </w:tabs>
        <w:autoSpaceDE w:val="0"/>
        <w:autoSpaceDN w:val="0"/>
        <w:adjustRightInd w:val="0"/>
        <w:spacing w:line="240" w:lineRule="auto"/>
        <w:rPr>
          <w:szCs w:val="22"/>
          <w:lang w:val="nl-NL"/>
        </w:rPr>
      </w:pPr>
      <w:r w:rsidRPr="004A4733">
        <w:rPr>
          <w:rFonts w:eastAsia="SimSun"/>
          <w:szCs w:val="22"/>
          <w:lang w:val="nl-NL"/>
        </w:rPr>
        <w:t>Dit geneesmiddel bevat lactose. Patiënten met zeldzame erfelijke aandoeningen als galactose-intolerantie, algehele lactasedeficiëntie of glucose-galactosemalabsorptie</w:t>
      </w:r>
      <w:r w:rsidR="00EF50DF" w:rsidRPr="004A4733">
        <w:rPr>
          <w:rFonts w:eastAsia="SimSun"/>
          <w:szCs w:val="22"/>
          <w:lang w:val="nl-NL"/>
        </w:rPr>
        <w:t>, dienen</w:t>
      </w:r>
      <w:r w:rsidRPr="004A4733">
        <w:rPr>
          <w:rFonts w:eastAsia="SimSun"/>
          <w:szCs w:val="22"/>
          <w:lang w:val="nl-NL"/>
        </w:rPr>
        <w:t xml:space="preserve"> dit geneesmiddel niet </w:t>
      </w:r>
      <w:r w:rsidR="00EF50DF" w:rsidRPr="004A4733">
        <w:rPr>
          <w:rFonts w:eastAsia="SimSun"/>
          <w:szCs w:val="22"/>
          <w:lang w:val="nl-NL"/>
        </w:rPr>
        <w:t xml:space="preserve">te </w:t>
      </w:r>
      <w:r w:rsidRPr="004A4733">
        <w:rPr>
          <w:rFonts w:eastAsia="SimSun"/>
          <w:szCs w:val="22"/>
          <w:lang w:val="nl-NL"/>
        </w:rPr>
        <w:t>gebruiken.</w:t>
      </w:r>
    </w:p>
    <w:p w14:paraId="356D85A4" w14:textId="77777777" w:rsidR="00B84FD6" w:rsidRPr="004A4733" w:rsidRDefault="00B84FD6" w:rsidP="00236504">
      <w:pPr>
        <w:pStyle w:val="Text"/>
        <w:spacing w:before="0"/>
        <w:jc w:val="left"/>
        <w:rPr>
          <w:sz w:val="22"/>
          <w:szCs w:val="22"/>
          <w:lang w:val="nl-NL"/>
        </w:rPr>
      </w:pPr>
    </w:p>
    <w:p w14:paraId="45ACBC8B" w14:textId="77777777" w:rsidR="00B84FD6" w:rsidRPr="004A4733" w:rsidRDefault="00914C40" w:rsidP="00236504">
      <w:pPr>
        <w:keepNext/>
        <w:tabs>
          <w:tab w:val="clear" w:pos="567"/>
        </w:tabs>
        <w:spacing w:line="240" w:lineRule="auto"/>
        <w:ind w:left="567" w:hanging="567"/>
        <w:rPr>
          <w:szCs w:val="22"/>
          <w:lang w:val="nl-NL"/>
        </w:rPr>
      </w:pPr>
      <w:bookmarkStart w:id="4" w:name="_Toc260903771"/>
      <w:bookmarkEnd w:id="4"/>
      <w:r w:rsidRPr="004A4733">
        <w:rPr>
          <w:b/>
          <w:bCs/>
          <w:szCs w:val="22"/>
          <w:lang w:val="nl-NL"/>
        </w:rPr>
        <w:t>4.5</w:t>
      </w:r>
      <w:r w:rsidRPr="004A4733">
        <w:rPr>
          <w:b/>
          <w:bCs/>
          <w:szCs w:val="22"/>
          <w:lang w:val="nl-NL"/>
        </w:rPr>
        <w:tab/>
        <w:t>Interacties met andere geneesmiddelen en andere vormen van interactie</w:t>
      </w:r>
    </w:p>
    <w:p w14:paraId="67233E4E" w14:textId="18DC2033" w:rsidR="00B84FD6" w:rsidRPr="004A4733" w:rsidRDefault="00B84FD6" w:rsidP="00236504">
      <w:pPr>
        <w:pStyle w:val="Text"/>
        <w:keepNext/>
        <w:spacing w:before="0"/>
        <w:jc w:val="left"/>
        <w:rPr>
          <w:sz w:val="22"/>
          <w:szCs w:val="22"/>
          <w:lang w:val="nl-NL"/>
        </w:rPr>
      </w:pPr>
    </w:p>
    <w:p w14:paraId="4E1A3424" w14:textId="779B9EEF" w:rsidR="00B84FD6" w:rsidRPr="004A4733" w:rsidRDefault="00914C40" w:rsidP="00236504">
      <w:pPr>
        <w:pStyle w:val="Text"/>
        <w:spacing w:before="0"/>
        <w:jc w:val="left"/>
        <w:rPr>
          <w:sz w:val="22"/>
          <w:szCs w:val="22"/>
          <w:lang w:val="nl-NL"/>
        </w:rPr>
      </w:pPr>
      <w:r w:rsidRPr="004A4733">
        <w:rPr>
          <w:sz w:val="22"/>
          <w:szCs w:val="22"/>
          <w:lang w:val="nl-NL"/>
        </w:rPr>
        <w:t xml:space="preserve">Er </w:t>
      </w:r>
      <w:r w:rsidR="001A056F" w:rsidRPr="004A4733">
        <w:rPr>
          <w:sz w:val="22"/>
          <w:szCs w:val="22"/>
          <w:lang w:val="nl-NL"/>
        </w:rPr>
        <w:t xml:space="preserve">is </w:t>
      </w:r>
      <w:r w:rsidRPr="004A4733">
        <w:rPr>
          <w:sz w:val="22"/>
          <w:szCs w:val="22"/>
          <w:lang w:val="nl-NL"/>
        </w:rPr>
        <w:t>geen specifiek</w:t>
      </w:r>
      <w:r w:rsidR="001A056F" w:rsidRPr="004A4733">
        <w:rPr>
          <w:sz w:val="22"/>
          <w:szCs w:val="22"/>
          <w:lang w:val="nl-NL"/>
        </w:rPr>
        <w:t xml:space="preserve"> onderzoek naar interacties</w:t>
      </w:r>
      <w:r w:rsidRPr="004A4733">
        <w:rPr>
          <w:sz w:val="22"/>
          <w:szCs w:val="22"/>
          <w:lang w:val="nl-NL"/>
        </w:rPr>
        <w:t xml:space="preserve"> </w:t>
      </w:r>
      <w:r w:rsidR="0042210A" w:rsidRPr="004A4733">
        <w:rPr>
          <w:sz w:val="22"/>
          <w:szCs w:val="22"/>
          <w:lang w:val="nl-NL"/>
        </w:rPr>
        <w:t xml:space="preserve">uitgevoerd </w:t>
      </w:r>
      <w:r w:rsidRPr="004A4733">
        <w:rPr>
          <w:sz w:val="22"/>
          <w:szCs w:val="22"/>
          <w:lang w:val="nl-NL"/>
        </w:rPr>
        <w:t xml:space="preserve">met </w:t>
      </w:r>
      <w:r w:rsidR="00A4208A" w:rsidRPr="004A4733">
        <w:rPr>
          <w:sz w:val="22"/>
          <w:szCs w:val="22"/>
          <w:lang w:val="nl-NL"/>
        </w:rPr>
        <w:t>indacaterol/glycopyrronium/mometasonfuroaat</w:t>
      </w:r>
      <w:r w:rsidRPr="004A4733">
        <w:rPr>
          <w:sz w:val="22"/>
          <w:szCs w:val="22"/>
          <w:lang w:val="nl-NL"/>
        </w:rPr>
        <w:t>. Informatie over mogelijke interacties is gebaseerd op mogelijke interacties van de afzonderlijke monotherapiebestanddelen.</w:t>
      </w:r>
    </w:p>
    <w:p w14:paraId="5E4F21F1" w14:textId="77777777" w:rsidR="00B84FD6" w:rsidRPr="004A4733" w:rsidRDefault="00B84FD6" w:rsidP="00236504">
      <w:pPr>
        <w:pStyle w:val="Text"/>
        <w:spacing w:before="0"/>
        <w:jc w:val="left"/>
        <w:rPr>
          <w:sz w:val="22"/>
          <w:szCs w:val="22"/>
          <w:lang w:val="nl-NL"/>
        </w:rPr>
      </w:pPr>
    </w:p>
    <w:p w14:paraId="1CD604BA" w14:textId="77777777" w:rsidR="00B84FD6" w:rsidRPr="004A4733" w:rsidRDefault="00914C40" w:rsidP="00236504">
      <w:pPr>
        <w:pStyle w:val="Text"/>
        <w:keepNext/>
        <w:spacing w:before="0"/>
        <w:jc w:val="left"/>
        <w:rPr>
          <w:sz w:val="22"/>
          <w:szCs w:val="22"/>
          <w:lang w:val="nl-NL"/>
        </w:rPr>
      </w:pPr>
      <w:bookmarkStart w:id="5" w:name="_nth_Interactions_linked_to22483"/>
      <w:bookmarkEnd w:id="5"/>
      <w:r w:rsidRPr="004A4733">
        <w:rPr>
          <w:sz w:val="22"/>
          <w:szCs w:val="22"/>
          <w:u w:val="single"/>
          <w:lang w:val="nl-NL"/>
        </w:rPr>
        <w:t>Geneesmiddelen waarvan bekend is dat ze het QTc-interval verlengen</w:t>
      </w:r>
    </w:p>
    <w:p w14:paraId="598015CE" w14:textId="77777777" w:rsidR="00B84FD6" w:rsidRPr="004A4733" w:rsidRDefault="00B84FD6" w:rsidP="00236504">
      <w:pPr>
        <w:pStyle w:val="Text"/>
        <w:keepNext/>
        <w:spacing w:before="0"/>
        <w:jc w:val="left"/>
        <w:rPr>
          <w:sz w:val="22"/>
          <w:szCs w:val="22"/>
          <w:lang w:val="nl-NL"/>
        </w:rPr>
      </w:pPr>
    </w:p>
    <w:p w14:paraId="21D16F8E" w14:textId="282D214D" w:rsidR="00B84FD6" w:rsidRPr="004A4733" w:rsidRDefault="00914C40" w:rsidP="00236504">
      <w:pPr>
        <w:pStyle w:val="Text"/>
        <w:spacing w:before="0"/>
        <w:jc w:val="left"/>
        <w:rPr>
          <w:sz w:val="22"/>
          <w:szCs w:val="22"/>
          <w:lang w:val="nl-NL"/>
        </w:rPr>
      </w:pPr>
      <w:r w:rsidRPr="004A4733">
        <w:rPr>
          <w:sz w:val="22"/>
          <w:szCs w:val="22"/>
          <w:lang w:val="nl-NL"/>
        </w:rPr>
        <w:t>Net als andere geneesmiddelen die een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 xml:space="preserve">adrenerge agonist bevatten, moet </w:t>
      </w:r>
      <w:r w:rsidR="00DF501F" w:rsidRPr="004A4733">
        <w:rPr>
          <w:sz w:val="22"/>
          <w:szCs w:val="22"/>
          <w:lang w:val="nl-NL"/>
        </w:rPr>
        <w:t>dit geneesmiddel</w:t>
      </w:r>
      <w:r w:rsidRPr="004A4733">
        <w:rPr>
          <w:sz w:val="22"/>
          <w:szCs w:val="22"/>
          <w:lang w:val="nl-NL"/>
        </w:rPr>
        <w:t xml:space="preserve"> met voorzichtigheid worden toegediend aan patiënten die behandeld worden met monoamin</w:t>
      </w:r>
      <w:r w:rsidR="001A056F" w:rsidRPr="004A4733">
        <w:rPr>
          <w:sz w:val="22"/>
          <w:szCs w:val="22"/>
          <w:lang w:val="nl-NL"/>
        </w:rPr>
        <w:t>o</w:t>
      </w:r>
      <w:r w:rsidRPr="004A4733">
        <w:rPr>
          <w:sz w:val="22"/>
          <w:szCs w:val="22"/>
          <w:lang w:val="nl-NL"/>
        </w:rPr>
        <w:t>-oxidaseremmers, tricyclische antidepressiva of geneesmiddelen waarvan bekend is dat ze het QT</w:t>
      </w:r>
      <w:r w:rsidR="006629EB" w:rsidRPr="004A4733">
        <w:rPr>
          <w:sz w:val="22"/>
          <w:szCs w:val="22"/>
          <w:lang w:val="nl-NL"/>
        </w:rPr>
        <w:noBreakHyphen/>
      </w:r>
      <w:r w:rsidRPr="004A4733">
        <w:rPr>
          <w:sz w:val="22"/>
          <w:szCs w:val="22"/>
          <w:lang w:val="nl-NL"/>
        </w:rPr>
        <w:t xml:space="preserve">interval verlengen, aangezien een eventueel effect van deze middelen op het QT-interval kan worden versterkt. Geneesmiddelen waarvan bekend is dat ze het QT-interval verlengen, kunnen het risico </w:t>
      </w:r>
      <w:r w:rsidR="00457CF1" w:rsidRPr="004A4733">
        <w:rPr>
          <w:sz w:val="22"/>
          <w:szCs w:val="22"/>
          <w:lang w:val="nl-NL"/>
        </w:rPr>
        <w:t>op</w:t>
      </w:r>
      <w:r w:rsidRPr="004A4733">
        <w:rPr>
          <w:sz w:val="22"/>
          <w:szCs w:val="22"/>
          <w:lang w:val="nl-NL"/>
        </w:rPr>
        <w:t xml:space="preserve"> ventriculaire aritmie verhogen (zie rubriek 4.4 en 5.1).</w:t>
      </w:r>
    </w:p>
    <w:p w14:paraId="7AB16DC1" w14:textId="77777777" w:rsidR="00B84FD6" w:rsidRPr="004A4733" w:rsidRDefault="00B84FD6" w:rsidP="00236504">
      <w:pPr>
        <w:pStyle w:val="Text"/>
        <w:spacing w:before="0"/>
        <w:jc w:val="left"/>
        <w:rPr>
          <w:sz w:val="22"/>
          <w:szCs w:val="22"/>
          <w:lang w:val="nl-NL"/>
        </w:rPr>
      </w:pPr>
    </w:p>
    <w:p w14:paraId="03CC76C9" w14:textId="77777777" w:rsidR="00B84FD6" w:rsidRPr="004A4733" w:rsidRDefault="00914C40" w:rsidP="00236504">
      <w:pPr>
        <w:pStyle w:val="Text"/>
        <w:keepNext/>
        <w:spacing w:before="0"/>
        <w:jc w:val="left"/>
        <w:rPr>
          <w:bCs/>
          <w:sz w:val="22"/>
          <w:szCs w:val="22"/>
          <w:lang w:val="nl-NL"/>
        </w:rPr>
      </w:pPr>
      <w:r w:rsidRPr="004A4733">
        <w:rPr>
          <w:sz w:val="22"/>
          <w:szCs w:val="22"/>
          <w:u w:val="single"/>
          <w:lang w:val="nl-NL"/>
        </w:rPr>
        <w:t>Hypokaliëmische behandeling</w:t>
      </w:r>
    </w:p>
    <w:p w14:paraId="55F59F43" w14:textId="77777777" w:rsidR="00B84FD6" w:rsidRPr="004A4733" w:rsidRDefault="00B84FD6" w:rsidP="00236504">
      <w:pPr>
        <w:pStyle w:val="Text"/>
        <w:keepNext/>
        <w:spacing w:before="0"/>
        <w:jc w:val="left"/>
        <w:rPr>
          <w:sz w:val="22"/>
          <w:szCs w:val="22"/>
          <w:lang w:val="nl-NL"/>
        </w:rPr>
      </w:pPr>
    </w:p>
    <w:p w14:paraId="4AEBA78E" w14:textId="4EB83135" w:rsidR="00B84FD6" w:rsidRPr="004A4733" w:rsidRDefault="00914C40" w:rsidP="00236504">
      <w:pPr>
        <w:pStyle w:val="Text"/>
        <w:spacing w:before="0"/>
        <w:jc w:val="left"/>
        <w:rPr>
          <w:sz w:val="22"/>
          <w:szCs w:val="22"/>
          <w:lang w:val="nl-NL"/>
        </w:rPr>
      </w:pPr>
      <w:r w:rsidRPr="004A4733">
        <w:rPr>
          <w:sz w:val="22"/>
          <w:szCs w:val="22"/>
          <w:lang w:val="nl-NL"/>
        </w:rPr>
        <w:t>Gelijktijdige hypokaliëmische behandeling met methylxanthinederivaten, steroïden of niet-kaliumsparende diuretica kan het mogelijke hypokaliëmische effect van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adrenerge agonisten versterken (zie rubriek 4.4).</w:t>
      </w:r>
    </w:p>
    <w:p w14:paraId="4D87C0BC" w14:textId="77777777" w:rsidR="00B84FD6" w:rsidRPr="004A4733" w:rsidRDefault="00B84FD6" w:rsidP="00236504">
      <w:pPr>
        <w:pStyle w:val="Text"/>
        <w:spacing w:before="0"/>
        <w:jc w:val="left"/>
        <w:rPr>
          <w:sz w:val="22"/>
          <w:szCs w:val="22"/>
          <w:lang w:val="nl-NL"/>
        </w:rPr>
      </w:pPr>
    </w:p>
    <w:p w14:paraId="6BF9D771" w14:textId="77777777" w:rsidR="00B84FD6" w:rsidRPr="004A4733" w:rsidRDefault="00914C40" w:rsidP="00236504">
      <w:pPr>
        <w:pStyle w:val="Text"/>
        <w:keepNext/>
        <w:spacing w:before="0"/>
        <w:jc w:val="left"/>
        <w:rPr>
          <w:bCs/>
          <w:sz w:val="22"/>
          <w:szCs w:val="22"/>
          <w:lang w:val="nl-NL"/>
        </w:rPr>
      </w:pPr>
      <w:r w:rsidRPr="004A4733">
        <w:rPr>
          <w:sz w:val="22"/>
          <w:szCs w:val="22"/>
          <w:u w:val="single"/>
          <w:lang w:val="nl-NL"/>
        </w:rPr>
        <w:t>Bèta-adrenerge blokkers</w:t>
      </w:r>
    </w:p>
    <w:p w14:paraId="6ACB0083" w14:textId="77777777" w:rsidR="00B84FD6" w:rsidRPr="004A4733" w:rsidRDefault="00B84FD6" w:rsidP="00236504">
      <w:pPr>
        <w:pStyle w:val="Text"/>
        <w:keepNext/>
        <w:spacing w:before="0"/>
        <w:jc w:val="left"/>
        <w:rPr>
          <w:sz w:val="22"/>
          <w:szCs w:val="22"/>
          <w:lang w:val="nl-NL"/>
        </w:rPr>
      </w:pPr>
    </w:p>
    <w:p w14:paraId="08DF822D" w14:textId="7D1C4146" w:rsidR="00B84FD6" w:rsidRPr="004A4733" w:rsidRDefault="00914C40" w:rsidP="00236504">
      <w:pPr>
        <w:pStyle w:val="Text"/>
        <w:tabs>
          <w:tab w:val="left" w:pos="5670"/>
        </w:tabs>
        <w:spacing w:before="0"/>
        <w:jc w:val="left"/>
        <w:rPr>
          <w:sz w:val="22"/>
          <w:szCs w:val="22"/>
          <w:lang w:val="nl-NL"/>
        </w:rPr>
      </w:pPr>
      <w:r w:rsidRPr="004A4733">
        <w:rPr>
          <w:sz w:val="22"/>
          <w:szCs w:val="22"/>
          <w:lang w:val="nl-NL"/>
        </w:rPr>
        <w:t>Bèta-adrenerge blokkers kunnen het effect van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 xml:space="preserve">adrenerge agonisten verzwakken of tegengaan. Daarom dient </w:t>
      </w:r>
      <w:r w:rsidR="00A379D1" w:rsidRPr="004A4733">
        <w:rPr>
          <w:sz w:val="22"/>
          <w:szCs w:val="22"/>
          <w:lang w:val="nl-NL"/>
        </w:rPr>
        <w:t>dit geneesmiddel</w:t>
      </w:r>
      <w:r w:rsidRPr="004A4733">
        <w:rPr>
          <w:sz w:val="22"/>
          <w:szCs w:val="22"/>
          <w:lang w:val="nl-NL"/>
        </w:rPr>
        <w:t xml:space="preserve"> niet samen met bèta-adrenerge blokkers te worden gegeven tenzij er noodzakelijke redenen zijn voor het gebruik ervan. Indien vereist, gaat de voorkeur uit naar cardioselectieve bèta-adrenerge blokkers, hoewel deze met de nodige voorzichtigheid dienen te worden gebruikt.</w:t>
      </w:r>
    </w:p>
    <w:p w14:paraId="0191B113" w14:textId="77777777" w:rsidR="00B84FD6" w:rsidRPr="004A4733" w:rsidRDefault="00B84FD6" w:rsidP="00236504">
      <w:pPr>
        <w:pStyle w:val="Text"/>
        <w:spacing w:before="0"/>
        <w:jc w:val="left"/>
        <w:rPr>
          <w:sz w:val="22"/>
          <w:szCs w:val="22"/>
          <w:lang w:val="nl-NL"/>
        </w:rPr>
      </w:pPr>
    </w:p>
    <w:p w14:paraId="4D42C645" w14:textId="77777777" w:rsidR="00B84FD6" w:rsidRPr="004A4733" w:rsidRDefault="00914C40" w:rsidP="00236504">
      <w:pPr>
        <w:pStyle w:val="Text"/>
        <w:keepNext/>
        <w:spacing w:before="0"/>
        <w:jc w:val="left"/>
        <w:rPr>
          <w:bCs/>
          <w:sz w:val="22"/>
          <w:szCs w:val="22"/>
          <w:lang w:val="nl-NL"/>
        </w:rPr>
      </w:pPr>
      <w:r w:rsidRPr="004A4733">
        <w:rPr>
          <w:sz w:val="22"/>
          <w:szCs w:val="22"/>
          <w:u w:val="single"/>
          <w:lang w:val="nl-NL"/>
        </w:rPr>
        <w:t>Interactie met remmers van CYP3A4 en P-glycoproteïne</w:t>
      </w:r>
    </w:p>
    <w:p w14:paraId="15BD30E4" w14:textId="77777777" w:rsidR="00B84FD6" w:rsidRPr="004A4733" w:rsidRDefault="00B84FD6" w:rsidP="00236504">
      <w:pPr>
        <w:pStyle w:val="Text"/>
        <w:keepNext/>
        <w:spacing w:before="0"/>
        <w:jc w:val="left"/>
        <w:rPr>
          <w:sz w:val="22"/>
          <w:szCs w:val="22"/>
          <w:lang w:val="nl-NL"/>
        </w:rPr>
      </w:pPr>
    </w:p>
    <w:p w14:paraId="16096862" w14:textId="74A0BCF3" w:rsidR="00B84FD6" w:rsidRPr="004A4733" w:rsidDel="00CC799E" w:rsidRDefault="00914C40" w:rsidP="00236504">
      <w:pPr>
        <w:pStyle w:val="Text"/>
        <w:spacing w:before="0"/>
        <w:jc w:val="left"/>
        <w:rPr>
          <w:sz w:val="22"/>
          <w:szCs w:val="22"/>
          <w:lang w:val="nl-NL"/>
        </w:rPr>
      </w:pPr>
      <w:r w:rsidRPr="004A4733">
        <w:rPr>
          <w:sz w:val="22"/>
          <w:szCs w:val="22"/>
          <w:lang w:val="nl-NL"/>
        </w:rPr>
        <w:t>Remming van CYP3A4 en P-glycoproteïne (P-gp) heeft geen impact op de veiligheid van therapeutische doses Enerzair Breezhaler.</w:t>
      </w:r>
    </w:p>
    <w:p w14:paraId="01F62B02" w14:textId="77777777" w:rsidR="00B84FD6" w:rsidRPr="004A4733" w:rsidRDefault="00B84FD6" w:rsidP="00236504">
      <w:pPr>
        <w:pStyle w:val="Text"/>
        <w:spacing w:before="0"/>
        <w:jc w:val="left"/>
        <w:rPr>
          <w:sz w:val="22"/>
          <w:szCs w:val="22"/>
          <w:lang w:val="nl-NL"/>
        </w:rPr>
      </w:pPr>
    </w:p>
    <w:p w14:paraId="397A67D0" w14:textId="13225607" w:rsidR="00CC799E" w:rsidRPr="004A4733" w:rsidRDefault="00914C40" w:rsidP="00236504">
      <w:pPr>
        <w:pStyle w:val="Text"/>
        <w:spacing w:before="0"/>
        <w:jc w:val="left"/>
        <w:rPr>
          <w:sz w:val="22"/>
          <w:szCs w:val="22"/>
          <w:lang w:val="nl-NL"/>
        </w:rPr>
      </w:pPr>
      <w:r w:rsidRPr="004A4733">
        <w:rPr>
          <w:sz w:val="22"/>
          <w:szCs w:val="22"/>
          <w:lang w:val="nl-NL"/>
        </w:rPr>
        <w:t>Remming van CYP3A4 en P-gp, die de belangrijkste bijdrage leveren aan de klaring van indacaterol, of remming van CYP3A4, die de belangrijkste bijdrage levert aan de klaring van mometasonfuroaat, geeft maximaal een verdubbeling van de systemische blootstelling aan indacaterol of mometasonfuroaat.</w:t>
      </w:r>
    </w:p>
    <w:p w14:paraId="0EF426F5" w14:textId="77777777" w:rsidR="00B84FD6" w:rsidRPr="004A4733" w:rsidRDefault="00B84FD6" w:rsidP="00236504">
      <w:pPr>
        <w:pStyle w:val="Text"/>
        <w:spacing w:before="0"/>
        <w:jc w:val="left"/>
        <w:rPr>
          <w:sz w:val="22"/>
          <w:szCs w:val="22"/>
          <w:lang w:val="nl-NL"/>
        </w:rPr>
      </w:pPr>
    </w:p>
    <w:p w14:paraId="4787400C" w14:textId="086CD7F4" w:rsidR="00B84FD6" w:rsidRPr="004A4733" w:rsidRDefault="00914C40" w:rsidP="00236504">
      <w:pPr>
        <w:pStyle w:val="Text"/>
        <w:spacing w:before="0"/>
        <w:jc w:val="left"/>
        <w:rPr>
          <w:sz w:val="22"/>
          <w:szCs w:val="22"/>
          <w:lang w:val="nl-NL"/>
        </w:rPr>
      </w:pPr>
      <w:r w:rsidRPr="004A4733">
        <w:rPr>
          <w:sz w:val="22"/>
          <w:szCs w:val="22"/>
          <w:lang w:val="nl-NL"/>
        </w:rPr>
        <w:t xml:space="preserve">Vanwege de zeer lage plasmaconcentratie die na het inhaleren van de dosis wordt bereikt, zijn klinisch significante interacties met mometasonfuroaat onwaarschijnlijk. Er bestaat echter </w:t>
      </w:r>
      <w:r w:rsidR="00030679" w:rsidRPr="004A4733">
        <w:rPr>
          <w:sz w:val="22"/>
          <w:szCs w:val="22"/>
          <w:lang w:val="nl-NL"/>
        </w:rPr>
        <w:t>een mogelijkheid</w:t>
      </w:r>
      <w:r w:rsidRPr="004A4733">
        <w:rPr>
          <w:sz w:val="22"/>
          <w:szCs w:val="22"/>
          <w:lang w:val="nl-NL"/>
        </w:rPr>
        <w:t xml:space="preserve"> </w:t>
      </w:r>
      <w:r w:rsidR="00060B5F" w:rsidRPr="004A4733">
        <w:rPr>
          <w:sz w:val="22"/>
          <w:szCs w:val="22"/>
          <w:lang w:val="nl-NL"/>
        </w:rPr>
        <w:t xml:space="preserve">van </w:t>
      </w:r>
      <w:r w:rsidRPr="004A4733">
        <w:rPr>
          <w:sz w:val="22"/>
          <w:szCs w:val="22"/>
          <w:lang w:val="nl-NL"/>
        </w:rPr>
        <w:t xml:space="preserve">verhoogde systemische blootstelling aan mometasonfuroaat in geval van gelijktijdige toediening </w:t>
      </w:r>
      <w:r w:rsidR="00060B5F" w:rsidRPr="004A4733">
        <w:rPr>
          <w:sz w:val="22"/>
          <w:szCs w:val="22"/>
          <w:lang w:val="nl-NL"/>
        </w:rPr>
        <w:t xml:space="preserve">met </w:t>
      </w:r>
      <w:r w:rsidRPr="004A4733">
        <w:rPr>
          <w:sz w:val="22"/>
          <w:szCs w:val="22"/>
          <w:lang w:val="nl-NL"/>
        </w:rPr>
        <w:t>sterke CYP3A4</w:t>
      </w:r>
      <w:r w:rsidR="0038702F" w:rsidRPr="004A4733">
        <w:rPr>
          <w:sz w:val="22"/>
          <w:szCs w:val="22"/>
          <w:lang w:val="nl-NL"/>
        </w:rPr>
        <w:noBreakHyphen/>
      </w:r>
      <w:r w:rsidRPr="004A4733">
        <w:rPr>
          <w:sz w:val="22"/>
          <w:szCs w:val="22"/>
          <w:lang w:val="nl-NL"/>
        </w:rPr>
        <w:t>remmers (bijv. ketoconazol, itraconazol, nelfinavir, ritonavir, cobicistat).</w:t>
      </w:r>
    </w:p>
    <w:p w14:paraId="2AB0EB4C" w14:textId="77777777" w:rsidR="00B84FD6" w:rsidRPr="004A4733" w:rsidRDefault="00B84FD6" w:rsidP="00236504">
      <w:pPr>
        <w:pStyle w:val="Text"/>
        <w:spacing w:before="0"/>
        <w:jc w:val="left"/>
        <w:rPr>
          <w:sz w:val="22"/>
          <w:szCs w:val="22"/>
          <w:lang w:val="nl-NL"/>
        </w:rPr>
      </w:pPr>
    </w:p>
    <w:p w14:paraId="603F7B67" w14:textId="52A555D3" w:rsidR="00B84FD6" w:rsidRPr="004A4733" w:rsidRDefault="00914C40" w:rsidP="00236504">
      <w:pPr>
        <w:pStyle w:val="Text"/>
        <w:keepNext/>
        <w:spacing w:before="0"/>
        <w:jc w:val="left"/>
        <w:rPr>
          <w:sz w:val="22"/>
          <w:szCs w:val="22"/>
          <w:lang w:val="nl-NL"/>
        </w:rPr>
      </w:pPr>
      <w:bookmarkStart w:id="6" w:name="_nth_Interactions_linked_to26290"/>
      <w:bookmarkEnd w:id="6"/>
      <w:r w:rsidRPr="004A4733">
        <w:rPr>
          <w:sz w:val="22"/>
          <w:szCs w:val="22"/>
          <w:u w:val="single"/>
          <w:lang w:val="nl-NL"/>
        </w:rPr>
        <w:t>Cimetidine of andere remmers van organische</w:t>
      </w:r>
      <w:r w:rsidR="00060B5F" w:rsidRPr="004A4733">
        <w:rPr>
          <w:sz w:val="22"/>
          <w:szCs w:val="22"/>
          <w:u w:val="single"/>
          <w:lang w:val="nl-NL"/>
        </w:rPr>
        <w:t>-</w:t>
      </w:r>
      <w:r w:rsidRPr="004A4733">
        <w:rPr>
          <w:sz w:val="22"/>
          <w:szCs w:val="22"/>
          <w:u w:val="single"/>
          <w:lang w:val="nl-NL"/>
        </w:rPr>
        <w:t>kationentransport</w:t>
      </w:r>
    </w:p>
    <w:p w14:paraId="7E6E127A" w14:textId="77777777" w:rsidR="00B84FD6" w:rsidRPr="004A4733" w:rsidRDefault="00B84FD6" w:rsidP="00236504">
      <w:pPr>
        <w:pStyle w:val="Text"/>
        <w:keepNext/>
        <w:spacing w:before="0"/>
        <w:jc w:val="left"/>
        <w:rPr>
          <w:sz w:val="22"/>
          <w:szCs w:val="22"/>
          <w:lang w:val="nl-NL"/>
        </w:rPr>
      </w:pPr>
    </w:p>
    <w:p w14:paraId="5FC7E062" w14:textId="2BDA639C" w:rsidR="00B84FD6" w:rsidRPr="004A4733" w:rsidRDefault="00914C40" w:rsidP="00236504">
      <w:pPr>
        <w:pStyle w:val="Text"/>
        <w:spacing w:before="0"/>
        <w:jc w:val="left"/>
        <w:rPr>
          <w:sz w:val="22"/>
          <w:szCs w:val="22"/>
          <w:lang w:val="nl-NL"/>
        </w:rPr>
      </w:pPr>
      <w:r w:rsidRPr="004A4733">
        <w:rPr>
          <w:sz w:val="22"/>
          <w:szCs w:val="22"/>
          <w:lang w:val="nl-NL"/>
        </w:rPr>
        <w:t>In een klinische studie bij gezonde vrijwilligers verhoogde cimetidine, een remmer van het organische</w:t>
      </w:r>
      <w:r w:rsidR="00060B5F" w:rsidRPr="004A4733">
        <w:rPr>
          <w:sz w:val="22"/>
          <w:szCs w:val="22"/>
          <w:lang w:val="nl-NL"/>
        </w:rPr>
        <w:t>-</w:t>
      </w:r>
      <w:r w:rsidRPr="004A4733">
        <w:rPr>
          <w:sz w:val="22"/>
          <w:szCs w:val="22"/>
          <w:lang w:val="nl-NL"/>
        </w:rPr>
        <w:t xml:space="preserve">kationentransport dat waarschijnlijk bijdraagt aan de renale excretie van glycopyrronium, de totale blootstelling (AUC) aan glycopyrronium met 22% en verlaagde het de renale klaring met 23%. Gezien de orde </w:t>
      </w:r>
      <w:r w:rsidR="00340FEA" w:rsidRPr="004A4733">
        <w:rPr>
          <w:sz w:val="22"/>
          <w:szCs w:val="22"/>
          <w:lang w:val="nl-NL"/>
        </w:rPr>
        <w:t xml:space="preserve">van grootte </w:t>
      </w:r>
      <w:r w:rsidRPr="004A4733">
        <w:rPr>
          <w:sz w:val="22"/>
          <w:szCs w:val="22"/>
          <w:lang w:val="nl-NL"/>
        </w:rPr>
        <w:t xml:space="preserve">van deze veranderingen is geen klinisch relevante </w:t>
      </w:r>
      <w:r w:rsidRPr="004A4733">
        <w:rPr>
          <w:sz w:val="22"/>
          <w:szCs w:val="22"/>
          <w:lang w:val="nl-NL"/>
        </w:rPr>
        <w:lastRenderedPageBreak/>
        <w:t>geneesmiddelinteractie te verwachten als glycopyrronium tegelijk wordt toegediend met cimetidine of andere remmers van het organische-kationentransport.</w:t>
      </w:r>
    </w:p>
    <w:p w14:paraId="11F7F86E" w14:textId="77777777" w:rsidR="00B84FD6" w:rsidRPr="004A4733" w:rsidRDefault="00B84FD6" w:rsidP="00236504">
      <w:pPr>
        <w:pStyle w:val="Text"/>
        <w:spacing w:before="0"/>
        <w:jc w:val="left"/>
        <w:rPr>
          <w:sz w:val="22"/>
          <w:szCs w:val="22"/>
          <w:lang w:val="nl-NL"/>
        </w:rPr>
      </w:pPr>
    </w:p>
    <w:p w14:paraId="71024BDB" w14:textId="742C16FC" w:rsidR="00B84FD6" w:rsidRPr="004A4733" w:rsidRDefault="00914C40" w:rsidP="00236504">
      <w:pPr>
        <w:pStyle w:val="Text"/>
        <w:keepNext/>
        <w:spacing w:before="0"/>
        <w:jc w:val="left"/>
        <w:rPr>
          <w:sz w:val="22"/>
          <w:szCs w:val="22"/>
          <w:lang w:val="nl-NL"/>
        </w:rPr>
      </w:pPr>
      <w:r w:rsidRPr="004A4733">
        <w:rPr>
          <w:sz w:val="22"/>
          <w:szCs w:val="22"/>
          <w:u w:val="single"/>
          <w:lang w:val="nl-NL"/>
        </w:rPr>
        <w:t xml:space="preserve">Andere langwerkende </w:t>
      </w:r>
      <w:r w:rsidR="00060B5F" w:rsidRPr="004A4733">
        <w:rPr>
          <w:sz w:val="22"/>
          <w:szCs w:val="22"/>
          <w:u w:val="single"/>
          <w:lang w:val="nl-NL"/>
        </w:rPr>
        <w:t xml:space="preserve">muscarinereceptorantagonisten </w:t>
      </w:r>
      <w:r w:rsidRPr="004A4733">
        <w:rPr>
          <w:sz w:val="22"/>
          <w:szCs w:val="22"/>
          <w:u w:val="single"/>
          <w:lang w:val="nl-NL"/>
        </w:rPr>
        <w:t>en langwerkende bèta</w:t>
      </w:r>
      <w:r w:rsidRPr="004A4733">
        <w:rPr>
          <w:sz w:val="22"/>
          <w:szCs w:val="22"/>
          <w:u w:val="single"/>
          <w:vertAlign w:val="subscript"/>
          <w:lang w:val="nl-NL"/>
        </w:rPr>
        <w:t>2</w:t>
      </w:r>
      <w:r w:rsidR="0038702F" w:rsidRPr="004A4733">
        <w:rPr>
          <w:sz w:val="22"/>
          <w:szCs w:val="22"/>
          <w:u w:val="single"/>
          <w:lang w:val="nl-NL"/>
        </w:rPr>
        <w:noBreakHyphen/>
      </w:r>
      <w:r w:rsidRPr="004A4733">
        <w:rPr>
          <w:sz w:val="22"/>
          <w:szCs w:val="22"/>
          <w:u w:val="single"/>
          <w:lang w:val="nl-NL"/>
        </w:rPr>
        <w:t>adrenerge agonisten</w:t>
      </w:r>
    </w:p>
    <w:p w14:paraId="0024FDBC" w14:textId="77777777" w:rsidR="00B84FD6" w:rsidRPr="004A4733" w:rsidRDefault="00B84FD6" w:rsidP="00236504">
      <w:pPr>
        <w:pStyle w:val="Text"/>
        <w:keepNext/>
        <w:spacing w:before="0"/>
        <w:jc w:val="left"/>
        <w:rPr>
          <w:sz w:val="22"/>
          <w:szCs w:val="22"/>
          <w:lang w:val="nl-NL"/>
        </w:rPr>
      </w:pPr>
    </w:p>
    <w:p w14:paraId="2626BB70" w14:textId="5A7AAE0B" w:rsidR="00B84FD6" w:rsidRPr="004A4733" w:rsidRDefault="00914C40" w:rsidP="00236504">
      <w:pPr>
        <w:pStyle w:val="Text"/>
        <w:spacing w:before="0"/>
        <w:jc w:val="left"/>
        <w:rPr>
          <w:sz w:val="22"/>
          <w:szCs w:val="22"/>
          <w:lang w:val="nl-NL"/>
        </w:rPr>
      </w:pPr>
      <w:r w:rsidRPr="004A4733">
        <w:rPr>
          <w:sz w:val="22"/>
          <w:szCs w:val="22"/>
          <w:lang w:val="nl-NL"/>
        </w:rPr>
        <w:t xml:space="preserve">Gelijktijdige toediening van </w:t>
      </w:r>
      <w:r w:rsidR="00A379D1" w:rsidRPr="004A4733">
        <w:rPr>
          <w:sz w:val="22"/>
          <w:szCs w:val="22"/>
          <w:lang w:val="nl-NL"/>
        </w:rPr>
        <w:t>dit geneesmiddel</w:t>
      </w:r>
      <w:r w:rsidRPr="004A4733">
        <w:rPr>
          <w:sz w:val="22"/>
          <w:szCs w:val="22"/>
          <w:lang w:val="nl-NL"/>
        </w:rPr>
        <w:t xml:space="preserve"> met andere geneesmiddelen die langwerkende muscarine</w:t>
      </w:r>
      <w:r w:rsidR="00060B5F" w:rsidRPr="004A4733">
        <w:rPr>
          <w:sz w:val="22"/>
          <w:szCs w:val="22"/>
          <w:lang w:val="nl-NL"/>
        </w:rPr>
        <w:t>receptor</w:t>
      </w:r>
      <w:r w:rsidRPr="004A4733">
        <w:rPr>
          <w:sz w:val="22"/>
          <w:szCs w:val="22"/>
          <w:lang w:val="nl-NL"/>
        </w:rPr>
        <w:t>antagonisten of langwerkende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adrenerge agonisten bevatten, is niet onderzocht en wordt niet aanbevolen aangezien het bijwerkingen kan versterken (zie rubriek 4.8 en 4.9).</w:t>
      </w:r>
      <w:bookmarkStart w:id="7" w:name="_nth_Interactions_linked_to27655"/>
      <w:bookmarkEnd w:id="7"/>
    </w:p>
    <w:p w14:paraId="36F17CA0" w14:textId="77777777" w:rsidR="00B84FD6" w:rsidRPr="004A4733" w:rsidRDefault="00B84FD6" w:rsidP="00236504">
      <w:pPr>
        <w:tabs>
          <w:tab w:val="clear" w:pos="567"/>
        </w:tabs>
        <w:spacing w:line="240" w:lineRule="auto"/>
        <w:rPr>
          <w:szCs w:val="22"/>
          <w:lang w:val="nl-NL"/>
        </w:rPr>
      </w:pPr>
    </w:p>
    <w:p w14:paraId="6946CC2E"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4.6</w:t>
      </w:r>
      <w:r w:rsidRPr="004A4733">
        <w:rPr>
          <w:b/>
          <w:bCs/>
          <w:szCs w:val="22"/>
          <w:lang w:val="nl-NL"/>
        </w:rPr>
        <w:tab/>
        <w:t>Vruchtbaarheid, zwangerschap en borstvoeding</w:t>
      </w:r>
    </w:p>
    <w:p w14:paraId="5C13FA8B" w14:textId="77777777" w:rsidR="00B84FD6" w:rsidRPr="004A4733" w:rsidRDefault="00B84FD6" w:rsidP="00236504">
      <w:pPr>
        <w:keepNext/>
        <w:tabs>
          <w:tab w:val="clear" w:pos="567"/>
        </w:tabs>
        <w:spacing w:line="240" w:lineRule="auto"/>
        <w:rPr>
          <w:szCs w:val="22"/>
          <w:lang w:val="nl-NL"/>
        </w:rPr>
      </w:pPr>
    </w:p>
    <w:p w14:paraId="057F8DAD" w14:textId="77777777" w:rsidR="00B84FD6" w:rsidRPr="004A4733" w:rsidRDefault="00914C40" w:rsidP="00236504">
      <w:pPr>
        <w:keepNext/>
        <w:tabs>
          <w:tab w:val="clear" w:pos="567"/>
        </w:tabs>
        <w:spacing w:line="240" w:lineRule="auto"/>
        <w:rPr>
          <w:szCs w:val="22"/>
          <w:lang w:val="nl-NL"/>
        </w:rPr>
      </w:pPr>
      <w:r w:rsidRPr="004A4733">
        <w:rPr>
          <w:szCs w:val="22"/>
          <w:u w:val="single"/>
          <w:lang w:val="nl-NL"/>
        </w:rPr>
        <w:t>Zwangerschap</w:t>
      </w:r>
    </w:p>
    <w:p w14:paraId="096ADDE6" w14:textId="77777777" w:rsidR="00B84FD6" w:rsidRPr="004A4733" w:rsidRDefault="00B84FD6" w:rsidP="00236504">
      <w:pPr>
        <w:keepNext/>
        <w:tabs>
          <w:tab w:val="clear" w:pos="567"/>
        </w:tabs>
        <w:spacing w:line="240" w:lineRule="auto"/>
        <w:rPr>
          <w:szCs w:val="22"/>
          <w:lang w:val="nl-NL"/>
        </w:rPr>
      </w:pPr>
    </w:p>
    <w:p w14:paraId="63CF6EEF" w14:textId="2F73B670" w:rsidR="00B84FD6" w:rsidRPr="004A4733" w:rsidRDefault="00914C40" w:rsidP="00236504">
      <w:pPr>
        <w:tabs>
          <w:tab w:val="clear" w:pos="567"/>
        </w:tabs>
        <w:spacing w:line="240" w:lineRule="auto"/>
        <w:rPr>
          <w:szCs w:val="22"/>
          <w:lang w:val="nl-NL"/>
        </w:rPr>
      </w:pPr>
      <w:r w:rsidRPr="004A4733">
        <w:rPr>
          <w:szCs w:val="22"/>
          <w:lang w:val="nl-NL"/>
        </w:rPr>
        <w:t>Er zijn onvoldoende gegevens over het gebruik van Enerzair Breezhaler of de afzonderlijke bestanddelen ervan (indacaterol, glycopyrronium en mometasonfuroaat) bij zwangere vrouwen om te kunnen bepalen of er een risico bestaat.</w:t>
      </w:r>
    </w:p>
    <w:p w14:paraId="27DFB160" w14:textId="77777777" w:rsidR="00B84FD6" w:rsidRPr="004A4733" w:rsidRDefault="00B84FD6" w:rsidP="00236504">
      <w:pPr>
        <w:tabs>
          <w:tab w:val="clear" w:pos="567"/>
        </w:tabs>
        <w:spacing w:line="240" w:lineRule="auto"/>
        <w:rPr>
          <w:szCs w:val="22"/>
          <w:lang w:val="nl-NL"/>
        </w:rPr>
      </w:pPr>
    </w:p>
    <w:p w14:paraId="4BA46E97" w14:textId="6EA57330" w:rsidR="00B84FD6" w:rsidRPr="004A4733" w:rsidRDefault="00914C40" w:rsidP="00236504">
      <w:pPr>
        <w:pStyle w:val="Text"/>
        <w:spacing w:before="0"/>
        <w:jc w:val="left"/>
        <w:rPr>
          <w:sz w:val="22"/>
          <w:szCs w:val="22"/>
          <w:lang w:val="nl-NL"/>
        </w:rPr>
      </w:pPr>
      <w:r w:rsidRPr="004A4733">
        <w:rPr>
          <w:sz w:val="22"/>
          <w:szCs w:val="22"/>
          <w:lang w:val="nl-NL"/>
        </w:rPr>
        <w:t xml:space="preserve">Indacaterol en glycopyrronium waren niet teratogeen bij ratten en konijnen na respectievelijk subcutane toediening of toediening via inhalatie (zie rubriek 5.3). </w:t>
      </w:r>
      <w:r w:rsidR="00FC04F8" w:rsidRPr="004A4733">
        <w:rPr>
          <w:sz w:val="22"/>
          <w:szCs w:val="22"/>
          <w:lang w:val="nl-NL"/>
        </w:rPr>
        <w:t>Bij dieronderzoek</w:t>
      </w:r>
      <w:r w:rsidRPr="004A4733">
        <w:rPr>
          <w:sz w:val="22"/>
          <w:szCs w:val="22"/>
          <w:lang w:val="nl-NL"/>
        </w:rPr>
        <w:t xml:space="preserve"> naar reproductietoxiciteit bij drachtige muizen, ratten en konijnen, veroorzaakte mometasonfuroaat een verhoogd aantal foetale misvormingen en een verlaagde foetale overleving en groei.</w:t>
      </w:r>
    </w:p>
    <w:p w14:paraId="1451D947" w14:textId="6FA0B722" w:rsidR="00376546" w:rsidRPr="004A4733" w:rsidRDefault="00376546" w:rsidP="00236504">
      <w:pPr>
        <w:pStyle w:val="Text"/>
        <w:spacing w:before="0"/>
        <w:jc w:val="left"/>
        <w:rPr>
          <w:sz w:val="22"/>
          <w:szCs w:val="22"/>
          <w:lang w:val="nl-NL"/>
        </w:rPr>
      </w:pPr>
    </w:p>
    <w:p w14:paraId="039E748A" w14:textId="5EBA5B20" w:rsidR="00376546" w:rsidRPr="004A4733" w:rsidRDefault="00376546" w:rsidP="00236504">
      <w:pPr>
        <w:pStyle w:val="Text"/>
        <w:spacing w:before="0"/>
        <w:jc w:val="left"/>
        <w:rPr>
          <w:sz w:val="22"/>
          <w:szCs w:val="22"/>
          <w:lang w:val="nl-NL"/>
        </w:rPr>
      </w:pPr>
      <w:r w:rsidRPr="004A4733">
        <w:rPr>
          <w:sz w:val="22"/>
          <w:szCs w:val="22"/>
          <w:lang w:val="nl-NL"/>
        </w:rPr>
        <w:t>Net als andere geneesmiddelen die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adrenerge agonisten bevatten, kan indacaterol de bevalling remmen door een relaxerend effect op het gladde spierweefsel van de baarmoeder.</w:t>
      </w:r>
    </w:p>
    <w:p w14:paraId="7E3371F7" w14:textId="77777777" w:rsidR="00B84FD6" w:rsidRPr="004A4733" w:rsidRDefault="00B84FD6" w:rsidP="00236504">
      <w:pPr>
        <w:tabs>
          <w:tab w:val="clear" w:pos="567"/>
        </w:tabs>
        <w:spacing w:line="240" w:lineRule="auto"/>
        <w:rPr>
          <w:szCs w:val="22"/>
          <w:lang w:val="nl-NL"/>
        </w:rPr>
      </w:pPr>
    </w:p>
    <w:p w14:paraId="16A80C24" w14:textId="6673AE2F" w:rsidR="00B84FD6" w:rsidRPr="004A4733" w:rsidRDefault="00426642" w:rsidP="00236504">
      <w:pPr>
        <w:tabs>
          <w:tab w:val="clear" w:pos="567"/>
        </w:tabs>
        <w:spacing w:line="240" w:lineRule="auto"/>
        <w:rPr>
          <w:szCs w:val="22"/>
          <w:lang w:val="nl-NL"/>
        </w:rPr>
      </w:pPr>
      <w:r w:rsidRPr="004A4733">
        <w:rPr>
          <w:szCs w:val="22"/>
          <w:lang w:val="nl-NL"/>
        </w:rPr>
        <w:t>Dit geneesmiddel</w:t>
      </w:r>
      <w:r w:rsidR="00914C40" w:rsidRPr="004A4733">
        <w:rPr>
          <w:szCs w:val="22"/>
          <w:lang w:val="nl-NL"/>
        </w:rPr>
        <w:t xml:space="preserve"> mag tijdens de zwangerschap alleen worden gebruikt als </w:t>
      </w:r>
      <w:r w:rsidR="00250907" w:rsidRPr="004A4733">
        <w:rPr>
          <w:szCs w:val="22"/>
          <w:lang w:val="nl-NL"/>
        </w:rPr>
        <w:t xml:space="preserve">het </w:t>
      </w:r>
      <w:r w:rsidR="00914C40" w:rsidRPr="004A4733">
        <w:rPr>
          <w:szCs w:val="22"/>
          <w:lang w:val="nl-NL"/>
        </w:rPr>
        <w:t>verwachte voorde</w:t>
      </w:r>
      <w:r w:rsidR="00250907" w:rsidRPr="004A4733">
        <w:rPr>
          <w:szCs w:val="22"/>
          <w:lang w:val="nl-NL"/>
        </w:rPr>
        <w:t>e</w:t>
      </w:r>
      <w:r w:rsidR="00914C40" w:rsidRPr="004A4733">
        <w:rPr>
          <w:szCs w:val="22"/>
          <w:lang w:val="nl-NL"/>
        </w:rPr>
        <w:t>l voor de patiënt opwe</w:t>
      </w:r>
      <w:r w:rsidR="00250907" w:rsidRPr="004A4733">
        <w:rPr>
          <w:szCs w:val="22"/>
          <w:lang w:val="nl-NL"/>
        </w:rPr>
        <w:t>e</w:t>
      </w:r>
      <w:r w:rsidR="00914C40" w:rsidRPr="004A4733">
        <w:rPr>
          <w:szCs w:val="22"/>
          <w:lang w:val="nl-NL"/>
        </w:rPr>
        <w:t>g</w:t>
      </w:r>
      <w:r w:rsidR="00250907" w:rsidRPr="004A4733">
        <w:rPr>
          <w:szCs w:val="22"/>
          <w:lang w:val="nl-NL"/>
        </w:rPr>
        <w:t>t</w:t>
      </w:r>
      <w:r w:rsidR="00914C40" w:rsidRPr="004A4733">
        <w:rPr>
          <w:szCs w:val="22"/>
          <w:lang w:val="nl-NL"/>
        </w:rPr>
        <w:t xml:space="preserve"> tegen het mogelijke risico voor de foetus.</w:t>
      </w:r>
    </w:p>
    <w:p w14:paraId="47E67AD9" w14:textId="77777777" w:rsidR="00B84FD6" w:rsidRPr="004A4733" w:rsidRDefault="00B84FD6" w:rsidP="00236504">
      <w:pPr>
        <w:tabs>
          <w:tab w:val="clear" w:pos="567"/>
        </w:tabs>
        <w:spacing w:line="240" w:lineRule="auto"/>
        <w:rPr>
          <w:szCs w:val="22"/>
          <w:lang w:val="nl-NL"/>
        </w:rPr>
      </w:pPr>
    </w:p>
    <w:p w14:paraId="7003B264" w14:textId="77777777" w:rsidR="00B84FD6" w:rsidRPr="004A4733" w:rsidRDefault="00914C40" w:rsidP="00236504">
      <w:pPr>
        <w:keepNext/>
        <w:tabs>
          <w:tab w:val="clear" w:pos="567"/>
        </w:tabs>
        <w:spacing w:line="240" w:lineRule="auto"/>
        <w:rPr>
          <w:szCs w:val="22"/>
          <w:lang w:val="nl-NL"/>
        </w:rPr>
      </w:pPr>
      <w:r w:rsidRPr="004A4733">
        <w:rPr>
          <w:szCs w:val="22"/>
          <w:u w:val="single"/>
          <w:lang w:val="nl-NL"/>
        </w:rPr>
        <w:t>Borstvoeding</w:t>
      </w:r>
    </w:p>
    <w:p w14:paraId="58DFA52E" w14:textId="77777777" w:rsidR="00B84FD6" w:rsidRPr="004A4733" w:rsidRDefault="00B84FD6" w:rsidP="00236504">
      <w:pPr>
        <w:keepNext/>
        <w:tabs>
          <w:tab w:val="clear" w:pos="567"/>
        </w:tabs>
        <w:spacing w:line="240" w:lineRule="auto"/>
        <w:rPr>
          <w:szCs w:val="22"/>
          <w:lang w:val="nl-NL"/>
        </w:rPr>
      </w:pPr>
    </w:p>
    <w:p w14:paraId="16D0C37C" w14:textId="052AA362" w:rsidR="00B84FD6" w:rsidRPr="004A4733" w:rsidRDefault="00914C40" w:rsidP="00236504">
      <w:pPr>
        <w:tabs>
          <w:tab w:val="clear" w:pos="567"/>
        </w:tabs>
        <w:spacing w:line="240" w:lineRule="auto"/>
        <w:rPr>
          <w:szCs w:val="22"/>
          <w:lang w:val="nl-NL"/>
        </w:rPr>
      </w:pPr>
      <w:r w:rsidRPr="004A4733">
        <w:rPr>
          <w:szCs w:val="22"/>
          <w:lang w:val="nl-NL"/>
        </w:rPr>
        <w:t xml:space="preserve">Er is geen informatie over de aanwezigheid van indacaterol, glycopyrronium of mometasonfuroaat in moedermelk bij de mens, </w:t>
      </w:r>
      <w:r w:rsidR="0042210A" w:rsidRPr="004A4733">
        <w:rPr>
          <w:szCs w:val="22"/>
          <w:lang w:val="nl-NL"/>
        </w:rPr>
        <w:t xml:space="preserve">over </w:t>
      </w:r>
      <w:r w:rsidRPr="004A4733">
        <w:rPr>
          <w:szCs w:val="22"/>
          <w:lang w:val="nl-NL"/>
        </w:rPr>
        <w:t xml:space="preserve">de effecten op een zuigeling die borstvoeding krijgt of over de effecten op de melkproductie. Andere inhalatiecorticosteroïden die vergelijkbaar zijn met mometasonfuroaat worden </w:t>
      </w:r>
      <w:r w:rsidR="00EB0A54" w:rsidRPr="004A4733">
        <w:rPr>
          <w:szCs w:val="22"/>
          <w:lang w:val="nl-NL"/>
        </w:rPr>
        <w:t>bij de mens</w:t>
      </w:r>
      <w:r w:rsidRPr="004A4733">
        <w:rPr>
          <w:szCs w:val="22"/>
          <w:lang w:val="nl-NL"/>
        </w:rPr>
        <w:t xml:space="preserve"> in </w:t>
      </w:r>
      <w:r w:rsidR="00FC04F8" w:rsidRPr="004A4733">
        <w:rPr>
          <w:szCs w:val="22"/>
          <w:lang w:val="nl-NL"/>
        </w:rPr>
        <w:t xml:space="preserve">de </w:t>
      </w:r>
      <w:r w:rsidRPr="004A4733">
        <w:rPr>
          <w:szCs w:val="22"/>
          <w:lang w:val="nl-NL"/>
        </w:rPr>
        <w:t xml:space="preserve">moedermelk </w:t>
      </w:r>
      <w:r w:rsidR="00FC04F8" w:rsidRPr="004A4733">
        <w:rPr>
          <w:szCs w:val="22"/>
          <w:lang w:val="nl-NL"/>
        </w:rPr>
        <w:t>uitgescheiden</w:t>
      </w:r>
      <w:r w:rsidRPr="004A4733">
        <w:rPr>
          <w:szCs w:val="22"/>
          <w:lang w:val="nl-NL"/>
        </w:rPr>
        <w:t>. Indacaterol, glycopyrronium en mometasonfuroaat zijn aangetroffen in de melk van zogende ratten. Na intraveneuze toediening waren de concentraties glycopyrronium in de melk van zogende ratten tot 10 maal hoger dan in het bloed van het moederdier.</w:t>
      </w:r>
    </w:p>
    <w:p w14:paraId="61E8237E" w14:textId="77777777" w:rsidR="00B84FD6" w:rsidRPr="004A4733" w:rsidRDefault="00B84FD6" w:rsidP="00236504">
      <w:pPr>
        <w:tabs>
          <w:tab w:val="clear" w:pos="567"/>
        </w:tabs>
        <w:spacing w:line="240" w:lineRule="auto"/>
        <w:rPr>
          <w:szCs w:val="22"/>
          <w:lang w:val="nl-NL"/>
        </w:rPr>
      </w:pPr>
    </w:p>
    <w:p w14:paraId="70AE62F7" w14:textId="7EEE318A" w:rsidR="00630702" w:rsidRPr="004A4733" w:rsidRDefault="00376546" w:rsidP="00236504">
      <w:pPr>
        <w:tabs>
          <w:tab w:val="clear" w:pos="567"/>
        </w:tabs>
        <w:spacing w:line="240" w:lineRule="auto"/>
        <w:rPr>
          <w:szCs w:val="22"/>
          <w:lang w:val="nl-NL"/>
        </w:rPr>
      </w:pPr>
      <w:r w:rsidRPr="004A4733">
        <w:rPr>
          <w:szCs w:val="22"/>
          <w:lang w:val="nl-NL"/>
        </w:rPr>
        <w:t>Er moet worden besloten of de borstvoeding moet worden gestaakt of dat de behandeling moet worden gestaakt dan wel niet moet worden ingesteld, waarbij het voordeel van borstvoeding voor het kind en het voordeel van behandeling voor de vrouw in overweging moeten worden genomen.</w:t>
      </w:r>
    </w:p>
    <w:p w14:paraId="0BE9274B" w14:textId="77777777" w:rsidR="00B84FD6" w:rsidRPr="004A4733" w:rsidRDefault="00B84FD6" w:rsidP="00236504">
      <w:pPr>
        <w:tabs>
          <w:tab w:val="clear" w:pos="567"/>
        </w:tabs>
        <w:spacing w:line="240" w:lineRule="auto"/>
        <w:rPr>
          <w:szCs w:val="22"/>
          <w:lang w:val="nl-NL"/>
        </w:rPr>
      </w:pPr>
    </w:p>
    <w:p w14:paraId="0A9523F8" w14:textId="77777777" w:rsidR="00B84FD6" w:rsidRPr="004A4733" w:rsidRDefault="00914C40" w:rsidP="00236504">
      <w:pPr>
        <w:keepNext/>
        <w:tabs>
          <w:tab w:val="clear" w:pos="567"/>
        </w:tabs>
        <w:spacing w:line="240" w:lineRule="auto"/>
        <w:rPr>
          <w:szCs w:val="22"/>
          <w:lang w:val="nl-NL"/>
        </w:rPr>
      </w:pPr>
      <w:r w:rsidRPr="004A4733">
        <w:rPr>
          <w:szCs w:val="22"/>
          <w:u w:val="single"/>
          <w:lang w:val="nl-NL"/>
        </w:rPr>
        <w:t>Vruchtbaarheid</w:t>
      </w:r>
    </w:p>
    <w:p w14:paraId="16918BA8" w14:textId="77777777" w:rsidR="00B84FD6" w:rsidRPr="004A4733" w:rsidRDefault="00B84FD6" w:rsidP="00236504">
      <w:pPr>
        <w:keepNext/>
        <w:tabs>
          <w:tab w:val="clear" w:pos="567"/>
        </w:tabs>
        <w:spacing w:line="240" w:lineRule="auto"/>
        <w:rPr>
          <w:szCs w:val="22"/>
          <w:lang w:val="nl-NL"/>
        </w:rPr>
      </w:pPr>
    </w:p>
    <w:p w14:paraId="68A76619" w14:textId="2AB1AB62" w:rsidR="00B84FD6" w:rsidRPr="004A4733" w:rsidRDefault="00914C40" w:rsidP="00236504">
      <w:pPr>
        <w:tabs>
          <w:tab w:val="clear" w:pos="567"/>
        </w:tabs>
        <w:spacing w:line="240" w:lineRule="auto"/>
        <w:rPr>
          <w:szCs w:val="22"/>
          <w:lang w:val="nl-NL"/>
        </w:rPr>
      </w:pPr>
      <w:r w:rsidRPr="004A4733">
        <w:rPr>
          <w:szCs w:val="22"/>
          <w:lang w:val="nl-NL"/>
        </w:rPr>
        <w:t xml:space="preserve">Reproductiestudies en andere gegevens bij dieren wezen niet op zorg over de vruchtbaarheid bij </w:t>
      </w:r>
      <w:r w:rsidR="00533A99">
        <w:rPr>
          <w:szCs w:val="22"/>
          <w:lang w:val="nl-NL"/>
        </w:rPr>
        <w:t>mannetjes</w:t>
      </w:r>
      <w:r w:rsidR="00347F86" w:rsidRPr="004A4733">
        <w:rPr>
          <w:szCs w:val="22"/>
          <w:lang w:val="nl-NL"/>
        </w:rPr>
        <w:t xml:space="preserve"> </w:t>
      </w:r>
      <w:r w:rsidRPr="004A4733">
        <w:rPr>
          <w:szCs w:val="22"/>
          <w:lang w:val="nl-NL"/>
        </w:rPr>
        <w:t xml:space="preserve">of </w:t>
      </w:r>
      <w:r w:rsidR="00533A99">
        <w:rPr>
          <w:szCs w:val="22"/>
          <w:lang w:val="nl-NL"/>
        </w:rPr>
        <w:t>vrouwtjes.</w:t>
      </w:r>
    </w:p>
    <w:p w14:paraId="7904C484" w14:textId="77777777" w:rsidR="00B84FD6" w:rsidRPr="004A4733" w:rsidRDefault="00B84FD6" w:rsidP="00236504">
      <w:pPr>
        <w:tabs>
          <w:tab w:val="clear" w:pos="567"/>
        </w:tabs>
        <w:spacing w:line="240" w:lineRule="auto"/>
        <w:rPr>
          <w:szCs w:val="22"/>
          <w:lang w:val="nl-NL"/>
        </w:rPr>
      </w:pPr>
    </w:p>
    <w:p w14:paraId="46F3EA53"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4.7</w:t>
      </w:r>
      <w:r w:rsidRPr="004A4733">
        <w:rPr>
          <w:b/>
          <w:bCs/>
          <w:szCs w:val="22"/>
          <w:lang w:val="nl-NL"/>
        </w:rPr>
        <w:tab/>
        <w:t>Beïnvloeding van de rijvaardigheid en het vermogen om machines te bedienen</w:t>
      </w:r>
    </w:p>
    <w:p w14:paraId="16713B0F" w14:textId="77777777" w:rsidR="00B84FD6" w:rsidRPr="004A4733" w:rsidRDefault="00B84FD6" w:rsidP="00236504">
      <w:pPr>
        <w:keepNext/>
        <w:tabs>
          <w:tab w:val="clear" w:pos="567"/>
        </w:tabs>
        <w:spacing w:line="240" w:lineRule="auto"/>
        <w:rPr>
          <w:szCs w:val="22"/>
          <w:lang w:val="nl-NL"/>
        </w:rPr>
      </w:pPr>
    </w:p>
    <w:p w14:paraId="10F37E2D" w14:textId="4F010D68" w:rsidR="00B84FD6" w:rsidRPr="004A4733" w:rsidRDefault="0042210A" w:rsidP="00236504">
      <w:pPr>
        <w:tabs>
          <w:tab w:val="clear" w:pos="567"/>
        </w:tabs>
        <w:spacing w:line="240" w:lineRule="auto"/>
        <w:rPr>
          <w:szCs w:val="22"/>
          <w:lang w:val="nl-NL"/>
        </w:rPr>
      </w:pPr>
      <w:r w:rsidRPr="004A4733">
        <w:rPr>
          <w:szCs w:val="22"/>
          <w:lang w:val="nl-NL"/>
        </w:rPr>
        <w:t xml:space="preserve">Enerzair Breezhaler </w:t>
      </w:r>
      <w:r w:rsidR="009127E0" w:rsidRPr="004A4733">
        <w:rPr>
          <w:szCs w:val="22"/>
          <w:lang w:val="nl-NL"/>
        </w:rPr>
        <w:t>heeft geen of een verwaarloosbare invloed op de rijvaardigheid en op het vermogen om machines te bedienen.</w:t>
      </w:r>
    </w:p>
    <w:p w14:paraId="683C4203" w14:textId="77777777" w:rsidR="00B84FD6" w:rsidRPr="004A4733" w:rsidRDefault="00B84FD6" w:rsidP="00236504">
      <w:pPr>
        <w:tabs>
          <w:tab w:val="clear" w:pos="567"/>
        </w:tabs>
        <w:spacing w:line="240" w:lineRule="auto"/>
        <w:rPr>
          <w:szCs w:val="22"/>
          <w:lang w:val="nl-NL"/>
        </w:rPr>
      </w:pPr>
    </w:p>
    <w:p w14:paraId="6ABD59BC" w14:textId="77777777" w:rsidR="00B84FD6" w:rsidRPr="004A4733" w:rsidRDefault="00914C40" w:rsidP="00236504">
      <w:pPr>
        <w:keepNext/>
        <w:tabs>
          <w:tab w:val="clear" w:pos="567"/>
        </w:tabs>
        <w:spacing w:line="240" w:lineRule="auto"/>
        <w:rPr>
          <w:szCs w:val="22"/>
          <w:lang w:val="nl-NL"/>
        </w:rPr>
      </w:pPr>
      <w:r w:rsidRPr="004A4733">
        <w:rPr>
          <w:b/>
          <w:bCs/>
          <w:szCs w:val="22"/>
          <w:lang w:val="nl-NL"/>
        </w:rPr>
        <w:lastRenderedPageBreak/>
        <w:t>4.8</w:t>
      </w:r>
      <w:r w:rsidRPr="004A4733">
        <w:rPr>
          <w:b/>
          <w:bCs/>
          <w:szCs w:val="22"/>
          <w:lang w:val="nl-NL"/>
        </w:rPr>
        <w:tab/>
        <w:t>Bijwerkingen</w:t>
      </w:r>
    </w:p>
    <w:p w14:paraId="7D2869AB" w14:textId="77777777" w:rsidR="00B84FD6" w:rsidRPr="004A4733" w:rsidRDefault="00B84FD6" w:rsidP="00236504">
      <w:pPr>
        <w:keepNext/>
        <w:tabs>
          <w:tab w:val="clear" w:pos="567"/>
        </w:tabs>
        <w:autoSpaceDE w:val="0"/>
        <w:autoSpaceDN w:val="0"/>
        <w:adjustRightInd w:val="0"/>
        <w:spacing w:line="240" w:lineRule="auto"/>
        <w:rPr>
          <w:szCs w:val="22"/>
          <w:lang w:val="nl-NL"/>
        </w:rPr>
      </w:pPr>
    </w:p>
    <w:p w14:paraId="126AC64D" w14:textId="77777777" w:rsidR="00B84FD6" w:rsidRPr="004A4733" w:rsidRDefault="00914C40" w:rsidP="00236504">
      <w:pPr>
        <w:keepNext/>
        <w:tabs>
          <w:tab w:val="clear" w:pos="567"/>
        </w:tabs>
        <w:autoSpaceDE w:val="0"/>
        <w:autoSpaceDN w:val="0"/>
        <w:adjustRightInd w:val="0"/>
        <w:spacing w:line="240" w:lineRule="auto"/>
        <w:rPr>
          <w:szCs w:val="22"/>
          <w:u w:val="single"/>
          <w:lang w:val="nl-NL"/>
        </w:rPr>
      </w:pPr>
      <w:r w:rsidRPr="004A4733">
        <w:rPr>
          <w:szCs w:val="22"/>
          <w:u w:val="single"/>
          <w:lang w:val="nl-NL"/>
        </w:rPr>
        <w:t>Samenvatting van het veiligheidsprofiel</w:t>
      </w:r>
      <w:bookmarkStart w:id="8" w:name="_nth_Summary_of_the_safety_18962"/>
      <w:bookmarkEnd w:id="8"/>
    </w:p>
    <w:p w14:paraId="355EF237" w14:textId="77777777" w:rsidR="00630702" w:rsidRPr="004A4733" w:rsidRDefault="00630702" w:rsidP="00236504">
      <w:pPr>
        <w:keepNext/>
        <w:tabs>
          <w:tab w:val="clear" w:pos="567"/>
        </w:tabs>
        <w:autoSpaceDE w:val="0"/>
        <w:autoSpaceDN w:val="0"/>
        <w:adjustRightInd w:val="0"/>
        <w:spacing w:line="240" w:lineRule="auto"/>
        <w:rPr>
          <w:szCs w:val="22"/>
          <w:lang w:val="nl-NL"/>
        </w:rPr>
      </w:pPr>
      <w:bookmarkStart w:id="9" w:name="_Toc259713096"/>
    </w:p>
    <w:p w14:paraId="10D822A0" w14:textId="7D08896B" w:rsidR="00B84FD6" w:rsidRPr="004A4733" w:rsidRDefault="00914C40" w:rsidP="00236504">
      <w:pPr>
        <w:pStyle w:val="Text"/>
        <w:spacing w:before="0"/>
        <w:jc w:val="left"/>
        <w:rPr>
          <w:sz w:val="22"/>
          <w:szCs w:val="22"/>
          <w:lang w:val="nl-NL"/>
        </w:rPr>
      </w:pPr>
      <w:r w:rsidRPr="004A4733">
        <w:rPr>
          <w:sz w:val="22"/>
          <w:szCs w:val="22"/>
          <w:lang w:val="nl-NL"/>
        </w:rPr>
        <w:t>De meest voorkomende bijwerking</w:t>
      </w:r>
      <w:r w:rsidR="00E15309" w:rsidRPr="004A4733">
        <w:rPr>
          <w:sz w:val="22"/>
          <w:szCs w:val="22"/>
          <w:lang w:val="nl-NL"/>
        </w:rPr>
        <w:t>en gedurende 52</w:t>
      </w:r>
      <w:r w:rsidR="000C0A5D" w:rsidRPr="004A4733">
        <w:rPr>
          <w:sz w:val="22"/>
          <w:szCs w:val="22"/>
          <w:lang w:val="nl-NL"/>
        </w:rPr>
        <w:t> </w:t>
      </w:r>
      <w:r w:rsidR="00E15309" w:rsidRPr="004A4733">
        <w:rPr>
          <w:sz w:val="22"/>
          <w:szCs w:val="22"/>
          <w:lang w:val="nl-NL"/>
        </w:rPr>
        <w:t>weken waren astma (exacerbatie)</w:t>
      </w:r>
      <w:r w:rsidRPr="004A4733">
        <w:rPr>
          <w:sz w:val="22"/>
          <w:szCs w:val="22"/>
          <w:lang w:val="nl-NL"/>
        </w:rPr>
        <w:t xml:space="preserve"> </w:t>
      </w:r>
      <w:r w:rsidR="00E15309" w:rsidRPr="004A4733">
        <w:rPr>
          <w:bCs/>
          <w:sz w:val="22"/>
          <w:szCs w:val="22"/>
          <w:lang w:val="nl-NL"/>
        </w:rPr>
        <w:t xml:space="preserve">(41,8%), nasofaryngitis (10,9%), </w:t>
      </w:r>
      <w:r w:rsidR="0070470A" w:rsidRPr="004A4733">
        <w:rPr>
          <w:bCs/>
          <w:sz w:val="22"/>
          <w:szCs w:val="22"/>
          <w:lang w:val="nl-NL"/>
        </w:rPr>
        <w:t>bovenste</w:t>
      </w:r>
      <w:r w:rsidR="00533A99">
        <w:rPr>
          <w:bCs/>
          <w:sz w:val="22"/>
          <w:szCs w:val="22"/>
          <w:lang w:val="nl-NL"/>
        </w:rPr>
        <w:t xml:space="preserve"> </w:t>
      </w:r>
      <w:r w:rsidR="0070470A" w:rsidRPr="004A4733">
        <w:rPr>
          <w:bCs/>
          <w:sz w:val="22"/>
          <w:szCs w:val="22"/>
          <w:lang w:val="nl-NL"/>
        </w:rPr>
        <w:t>luchtweg</w:t>
      </w:r>
      <w:r w:rsidR="00E15309" w:rsidRPr="004A4733">
        <w:rPr>
          <w:bCs/>
          <w:sz w:val="22"/>
          <w:szCs w:val="22"/>
          <w:lang w:val="nl-NL"/>
        </w:rPr>
        <w:t>infectie (5,6%) en</w:t>
      </w:r>
      <w:r w:rsidRPr="004A4733">
        <w:rPr>
          <w:sz w:val="22"/>
          <w:szCs w:val="22"/>
          <w:lang w:val="nl-NL"/>
        </w:rPr>
        <w:t xml:space="preserve"> hoofdpijn</w:t>
      </w:r>
      <w:r w:rsidR="00EC7992" w:rsidRPr="004A4733">
        <w:rPr>
          <w:sz w:val="22"/>
          <w:szCs w:val="22"/>
          <w:lang w:val="nl-NL"/>
        </w:rPr>
        <w:t xml:space="preserve"> (</w:t>
      </w:r>
      <w:r w:rsidR="00E15309" w:rsidRPr="004A4733">
        <w:rPr>
          <w:bCs/>
          <w:sz w:val="22"/>
          <w:szCs w:val="22"/>
          <w:lang w:val="nl-NL"/>
        </w:rPr>
        <w:t>4,2%</w:t>
      </w:r>
      <w:r w:rsidR="00EC7992" w:rsidRPr="004A4733">
        <w:rPr>
          <w:sz w:val="22"/>
          <w:szCs w:val="22"/>
          <w:lang w:val="nl-NL"/>
        </w:rPr>
        <w:t>)</w:t>
      </w:r>
      <w:r w:rsidRPr="004A4733">
        <w:rPr>
          <w:sz w:val="22"/>
          <w:szCs w:val="22"/>
          <w:lang w:val="nl-NL"/>
        </w:rPr>
        <w:t>.</w:t>
      </w:r>
    </w:p>
    <w:p w14:paraId="4EB500DB" w14:textId="77777777" w:rsidR="00B84FD6" w:rsidRPr="004A4733" w:rsidRDefault="00B84FD6" w:rsidP="00236504">
      <w:pPr>
        <w:pStyle w:val="Text"/>
        <w:spacing w:before="0"/>
        <w:jc w:val="left"/>
        <w:rPr>
          <w:sz w:val="22"/>
          <w:szCs w:val="22"/>
          <w:lang w:val="nl-NL"/>
        </w:rPr>
      </w:pPr>
    </w:p>
    <w:p w14:paraId="10EEBC42" w14:textId="25E7EF27" w:rsidR="00B84FD6" w:rsidRPr="004A4733" w:rsidRDefault="00EC7992" w:rsidP="00236504">
      <w:pPr>
        <w:keepNext/>
        <w:tabs>
          <w:tab w:val="clear" w:pos="567"/>
        </w:tabs>
        <w:autoSpaceDE w:val="0"/>
        <w:autoSpaceDN w:val="0"/>
        <w:adjustRightInd w:val="0"/>
        <w:spacing w:line="240" w:lineRule="auto"/>
        <w:rPr>
          <w:szCs w:val="22"/>
          <w:u w:val="single"/>
          <w:lang w:val="nl-NL"/>
        </w:rPr>
      </w:pPr>
      <w:bookmarkStart w:id="10" w:name="_nth_Adverse_drug_reactions19487"/>
      <w:bookmarkEnd w:id="9"/>
      <w:bookmarkEnd w:id="10"/>
      <w:r w:rsidRPr="004A4733">
        <w:rPr>
          <w:szCs w:val="22"/>
          <w:u w:val="single"/>
          <w:lang w:val="nl-NL"/>
        </w:rPr>
        <w:t>Lijst</w:t>
      </w:r>
      <w:r w:rsidR="00914C40" w:rsidRPr="004A4733">
        <w:rPr>
          <w:szCs w:val="22"/>
          <w:u w:val="single"/>
          <w:lang w:val="nl-NL"/>
        </w:rPr>
        <w:t xml:space="preserve"> van bijwerkingen in tabelvorm</w:t>
      </w:r>
    </w:p>
    <w:p w14:paraId="31B8FCA1" w14:textId="77777777" w:rsidR="00612BF6" w:rsidRPr="004A4733" w:rsidRDefault="00612BF6" w:rsidP="00236504">
      <w:pPr>
        <w:keepNext/>
        <w:tabs>
          <w:tab w:val="clear" w:pos="567"/>
        </w:tabs>
        <w:spacing w:line="240" w:lineRule="auto"/>
        <w:rPr>
          <w:szCs w:val="22"/>
          <w:lang w:val="nl-NL"/>
        </w:rPr>
      </w:pPr>
    </w:p>
    <w:p w14:paraId="20C07F5C" w14:textId="673789CC" w:rsidR="00B84FD6" w:rsidRPr="004A4733" w:rsidRDefault="00914C40" w:rsidP="00236504">
      <w:pPr>
        <w:pStyle w:val="Text"/>
        <w:spacing w:before="0"/>
        <w:jc w:val="left"/>
        <w:rPr>
          <w:sz w:val="22"/>
          <w:szCs w:val="22"/>
          <w:lang w:val="nl-NL"/>
        </w:rPr>
      </w:pPr>
      <w:r w:rsidRPr="004A4733">
        <w:rPr>
          <w:sz w:val="22"/>
          <w:szCs w:val="22"/>
          <w:lang w:val="nl-NL"/>
        </w:rPr>
        <w:t xml:space="preserve">De bijwerkingen staan vermeld </w:t>
      </w:r>
      <w:r w:rsidR="00E25970" w:rsidRPr="004A4733">
        <w:rPr>
          <w:sz w:val="22"/>
          <w:szCs w:val="22"/>
          <w:lang w:val="nl-NL"/>
        </w:rPr>
        <w:t>volgens de MedDRA-</w:t>
      </w:r>
      <w:r w:rsidRPr="004A4733">
        <w:rPr>
          <w:sz w:val="22"/>
          <w:szCs w:val="22"/>
          <w:lang w:val="nl-NL"/>
        </w:rPr>
        <w:t>systeem/orgaanklasse</w:t>
      </w:r>
      <w:r w:rsidR="00E25970" w:rsidRPr="004A4733">
        <w:rPr>
          <w:sz w:val="22"/>
          <w:szCs w:val="22"/>
          <w:lang w:val="nl-NL"/>
        </w:rPr>
        <w:t>n</w:t>
      </w:r>
      <w:r w:rsidRPr="004A4733">
        <w:rPr>
          <w:sz w:val="22"/>
          <w:szCs w:val="22"/>
          <w:lang w:val="nl-NL"/>
        </w:rPr>
        <w:t xml:space="preserve"> (tabel 1). De frequentie van de bijwerkingen is gebaseerd op de IRIDIUM-studie. Binnen elke systeem/orgaanklasse zijn de bijwerkingen gerangschikt op basis van frequentie met de meest voorkomende eerst. Binnen elke frequentiecategorie zijn de bijwerkingen gerangschikt naar afnemende ernst. </w:t>
      </w:r>
      <w:r w:rsidR="00250907" w:rsidRPr="004A4733">
        <w:rPr>
          <w:sz w:val="22"/>
          <w:szCs w:val="22"/>
          <w:lang w:val="nl-NL"/>
        </w:rPr>
        <w:t>Daarnaast is de overeenkomstige frequentiecategorie voor elke bijwerking gebaseerd op de volgende internationale afspraak (CIOMS III): z</w:t>
      </w:r>
      <w:r w:rsidRPr="004A4733">
        <w:rPr>
          <w:sz w:val="22"/>
          <w:szCs w:val="22"/>
          <w:lang w:val="nl-NL"/>
        </w:rPr>
        <w:t>eer vaak (≥1/10); vaak (≥1/100, &lt;1/10); soms (≥1/1.000, &lt;1/100); zelden (≥1/10.000, &lt;1/1.000); zeer zelden (&lt;1/10.000).</w:t>
      </w:r>
    </w:p>
    <w:p w14:paraId="13E2C238" w14:textId="77777777" w:rsidR="00B84FD6" w:rsidRPr="004A4733" w:rsidRDefault="00B84FD6" w:rsidP="00236504">
      <w:pPr>
        <w:pStyle w:val="Text"/>
        <w:spacing w:before="0"/>
        <w:jc w:val="left"/>
        <w:rPr>
          <w:sz w:val="22"/>
          <w:szCs w:val="22"/>
          <w:lang w:val="nl-NL"/>
        </w:rPr>
      </w:pPr>
    </w:p>
    <w:p w14:paraId="7D4190FE" w14:textId="77777777" w:rsidR="00B84FD6" w:rsidRPr="004A4733" w:rsidRDefault="00914C40" w:rsidP="00236504">
      <w:pPr>
        <w:pStyle w:val="Text"/>
        <w:keepNext/>
        <w:keepLines/>
        <w:tabs>
          <w:tab w:val="left" w:pos="1134"/>
        </w:tabs>
        <w:spacing w:before="0"/>
        <w:jc w:val="left"/>
        <w:rPr>
          <w:b/>
          <w:sz w:val="22"/>
          <w:szCs w:val="22"/>
          <w:lang w:val="nl-NL"/>
        </w:rPr>
      </w:pPr>
      <w:bookmarkStart w:id="11" w:name="_hd6_Table_7_1__Estimated_c20141"/>
      <w:bookmarkEnd w:id="11"/>
      <w:r w:rsidRPr="004A4733">
        <w:rPr>
          <w:b/>
          <w:bCs/>
          <w:sz w:val="22"/>
          <w:szCs w:val="22"/>
          <w:lang w:val="nl-NL"/>
        </w:rPr>
        <w:t>Tabel 1</w:t>
      </w:r>
      <w:r w:rsidRPr="004A4733">
        <w:rPr>
          <w:b/>
          <w:bCs/>
          <w:sz w:val="22"/>
          <w:szCs w:val="22"/>
          <w:lang w:val="nl-NL"/>
        </w:rPr>
        <w:tab/>
        <w:t>Bijwerkingen</w:t>
      </w:r>
    </w:p>
    <w:p w14:paraId="57645862" w14:textId="77777777" w:rsidR="00B231C6" w:rsidRPr="004A4733" w:rsidRDefault="00B231C6" w:rsidP="00236504">
      <w:pPr>
        <w:pStyle w:val="Text"/>
        <w:keepNext/>
        <w:spacing w:before="0"/>
        <w:jc w:val="left"/>
        <w:rPr>
          <w:sz w:val="22"/>
          <w:szCs w:val="22"/>
          <w:lang w:val="nl-NL"/>
        </w:rPr>
      </w:pP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240"/>
        <w:gridCol w:w="2693"/>
        <w:gridCol w:w="1560"/>
      </w:tblGrid>
      <w:tr w:rsidR="00B84FD6" w:rsidRPr="004A4733" w14:paraId="4FC99CA6" w14:textId="77777777" w:rsidTr="004C3761">
        <w:trPr>
          <w:cantSplit/>
        </w:trPr>
        <w:tc>
          <w:tcPr>
            <w:tcW w:w="5240" w:type="dxa"/>
          </w:tcPr>
          <w:p w14:paraId="3F9F8809"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b/>
                <w:bCs/>
                <w:sz w:val="22"/>
                <w:szCs w:val="22"/>
                <w:lang w:val="nl-NL"/>
              </w:rPr>
              <w:t>Systeem/orgaanklasse</w:t>
            </w:r>
          </w:p>
        </w:tc>
        <w:tc>
          <w:tcPr>
            <w:tcW w:w="2693" w:type="dxa"/>
          </w:tcPr>
          <w:p w14:paraId="66329257" w14:textId="77777777" w:rsidR="00B84FD6" w:rsidRPr="004A4733" w:rsidRDefault="00914C40" w:rsidP="00236504">
            <w:pPr>
              <w:pStyle w:val="Table"/>
              <w:keepNext/>
              <w:keepLines w:val="0"/>
              <w:spacing w:before="0" w:after="0"/>
              <w:rPr>
                <w:rFonts w:ascii="Times New Roman" w:hAnsi="Times New Roman" w:cs="Times New Roman"/>
                <w:b/>
                <w:sz w:val="22"/>
                <w:szCs w:val="22"/>
                <w:lang w:val="nl-NL"/>
              </w:rPr>
            </w:pPr>
            <w:r w:rsidRPr="004A4733">
              <w:rPr>
                <w:rFonts w:ascii="Times New Roman" w:hAnsi="Times New Roman" w:cs="Times New Roman"/>
                <w:b/>
                <w:bCs/>
                <w:sz w:val="22"/>
                <w:szCs w:val="22"/>
                <w:lang w:val="nl-NL"/>
              </w:rPr>
              <w:t>Bijwerkingen</w:t>
            </w:r>
          </w:p>
        </w:tc>
        <w:tc>
          <w:tcPr>
            <w:tcW w:w="1560" w:type="dxa"/>
          </w:tcPr>
          <w:p w14:paraId="3D2501FA" w14:textId="2277C953" w:rsidR="00B84FD6" w:rsidRPr="004A4733" w:rsidRDefault="00914C40" w:rsidP="00236504">
            <w:pPr>
              <w:pStyle w:val="Table"/>
              <w:keepNext/>
              <w:keepLines w:val="0"/>
              <w:spacing w:before="0" w:after="0"/>
              <w:rPr>
                <w:rFonts w:ascii="Times New Roman" w:hAnsi="Times New Roman" w:cs="Times New Roman"/>
                <w:b/>
                <w:sz w:val="22"/>
                <w:szCs w:val="22"/>
                <w:lang w:val="nl-NL"/>
              </w:rPr>
            </w:pPr>
            <w:r w:rsidRPr="004A4733">
              <w:rPr>
                <w:rFonts w:ascii="Times New Roman" w:hAnsi="Times New Roman" w:cs="Times New Roman"/>
                <w:b/>
                <w:bCs/>
                <w:sz w:val="22"/>
                <w:szCs w:val="22"/>
                <w:lang w:val="nl-NL"/>
              </w:rPr>
              <w:t>Frequentie</w:t>
            </w:r>
            <w:r w:rsidR="00250907" w:rsidRPr="004A4733">
              <w:rPr>
                <w:rFonts w:ascii="Times New Roman" w:hAnsi="Times New Roman" w:cs="Times New Roman"/>
                <w:b/>
                <w:bCs/>
                <w:sz w:val="22"/>
                <w:szCs w:val="22"/>
                <w:lang w:val="nl-NL"/>
              </w:rPr>
              <w:t>-</w:t>
            </w:r>
            <w:r w:rsidRPr="004A4733">
              <w:rPr>
                <w:rFonts w:ascii="Times New Roman" w:hAnsi="Times New Roman" w:cs="Times New Roman"/>
                <w:b/>
                <w:bCs/>
                <w:sz w:val="22"/>
                <w:szCs w:val="22"/>
                <w:lang w:val="nl-NL"/>
              </w:rPr>
              <w:t>categorie</w:t>
            </w:r>
          </w:p>
        </w:tc>
      </w:tr>
      <w:tr w:rsidR="00A6229B" w:rsidRPr="004A4733" w14:paraId="0C3F4FAB" w14:textId="77777777" w:rsidTr="004C3761">
        <w:trPr>
          <w:cantSplit/>
        </w:trPr>
        <w:tc>
          <w:tcPr>
            <w:tcW w:w="5240" w:type="dxa"/>
            <w:vMerge w:val="restart"/>
            <w:vAlign w:val="center"/>
          </w:tcPr>
          <w:p w14:paraId="777A4979" w14:textId="02C2C26D" w:rsidR="00A6229B" w:rsidRPr="004A4733" w:rsidRDefault="00A6229B" w:rsidP="00236504">
            <w:pPr>
              <w:pStyle w:val="Table"/>
              <w:keepNext/>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Infecties en parasitaire aandoeningen</w:t>
            </w:r>
          </w:p>
        </w:tc>
        <w:tc>
          <w:tcPr>
            <w:tcW w:w="2693" w:type="dxa"/>
            <w:vAlign w:val="center"/>
          </w:tcPr>
          <w:p w14:paraId="2961A118" w14:textId="19F3E5C9" w:rsidR="00A6229B" w:rsidRPr="004A4733" w:rsidRDefault="00A6229B" w:rsidP="00236504">
            <w:pPr>
              <w:pStyle w:val="Table"/>
              <w:keepNext/>
              <w:keepLines w:val="0"/>
              <w:spacing w:before="0" w:after="0"/>
              <w:rPr>
                <w:rFonts w:ascii="Times New Roman" w:hAnsi="Times New Roman" w:cs="Times New Roman"/>
                <w:color w:val="000000"/>
                <w:sz w:val="22"/>
                <w:szCs w:val="22"/>
                <w:lang w:val="nl-NL"/>
              </w:rPr>
            </w:pPr>
            <w:r w:rsidRPr="004A4733">
              <w:rPr>
                <w:rFonts w:ascii="Times New Roman" w:hAnsi="Times New Roman" w:cs="Times New Roman"/>
                <w:color w:val="000000"/>
                <w:sz w:val="22"/>
                <w:szCs w:val="22"/>
                <w:lang w:val="nl-NL"/>
              </w:rPr>
              <w:t>Nasofaryngitis</w:t>
            </w:r>
          </w:p>
        </w:tc>
        <w:tc>
          <w:tcPr>
            <w:tcW w:w="1560" w:type="dxa"/>
          </w:tcPr>
          <w:p w14:paraId="216DCC32" w14:textId="32E8009A"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Zeer vaak</w:t>
            </w:r>
          </w:p>
        </w:tc>
      </w:tr>
      <w:tr w:rsidR="00A6229B" w:rsidRPr="004A4733" w14:paraId="043987E3" w14:textId="77777777" w:rsidTr="004C3761">
        <w:trPr>
          <w:cantSplit/>
        </w:trPr>
        <w:tc>
          <w:tcPr>
            <w:tcW w:w="5240" w:type="dxa"/>
            <w:vMerge/>
            <w:vAlign w:val="center"/>
          </w:tcPr>
          <w:p w14:paraId="03AD21B4" w14:textId="427AF982" w:rsidR="00A6229B" w:rsidRPr="004A4733" w:rsidRDefault="00A6229B" w:rsidP="00236504">
            <w:pPr>
              <w:pStyle w:val="Table"/>
              <w:keepNext/>
              <w:spacing w:before="0" w:after="0"/>
              <w:rPr>
                <w:rFonts w:ascii="Times New Roman" w:hAnsi="Times New Roman" w:cs="Times New Roman"/>
                <w:sz w:val="22"/>
                <w:szCs w:val="22"/>
                <w:lang w:val="nl-NL"/>
              </w:rPr>
            </w:pPr>
          </w:p>
        </w:tc>
        <w:tc>
          <w:tcPr>
            <w:tcW w:w="2693" w:type="dxa"/>
            <w:vAlign w:val="center"/>
          </w:tcPr>
          <w:p w14:paraId="23F2AA2B" w14:textId="716BFBDC" w:rsidR="00A6229B" w:rsidRPr="004A4733" w:rsidRDefault="00A6229B" w:rsidP="00236504">
            <w:pPr>
              <w:pStyle w:val="Table"/>
              <w:keepNext/>
              <w:keepLines w:val="0"/>
              <w:spacing w:before="0" w:after="0"/>
              <w:rPr>
                <w:rFonts w:ascii="Times New Roman" w:hAnsi="Times New Roman" w:cs="Times New Roman"/>
                <w:color w:val="000000"/>
                <w:sz w:val="22"/>
                <w:szCs w:val="22"/>
                <w:lang w:val="nl-NL"/>
              </w:rPr>
            </w:pPr>
            <w:r w:rsidRPr="004A4733">
              <w:rPr>
                <w:rFonts w:ascii="Times New Roman" w:hAnsi="Times New Roman" w:cs="Times New Roman"/>
                <w:color w:val="000000"/>
                <w:sz w:val="22"/>
                <w:szCs w:val="22"/>
                <w:lang w:val="nl-NL"/>
              </w:rPr>
              <w:t>Bovenste</w:t>
            </w:r>
            <w:r w:rsidR="00533A99">
              <w:rPr>
                <w:rFonts w:ascii="Times New Roman" w:hAnsi="Times New Roman" w:cs="Times New Roman"/>
                <w:color w:val="000000"/>
                <w:sz w:val="22"/>
                <w:szCs w:val="22"/>
                <w:lang w:val="nl-NL"/>
              </w:rPr>
              <w:t xml:space="preserve"> </w:t>
            </w:r>
            <w:r w:rsidRPr="004A4733">
              <w:rPr>
                <w:rFonts w:ascii="Times New Roman" w:hAnsi="Times New Roman" w:cs="Times New Roman"/>
                <w:color w:val="000000"/>
                <w:sz w:val="22"/>
                <w:szCs w:val="22"/>
                <w:lang w:val="nl-NL"/>
              </w:rPr>
              <w:t>luchtweginfectie</w:t>
            </w:r>
          </w:p>
        </w:tc>
        <w:tc>
          <w:tcPr>
            <w:tcW w:w="1560" w:type="dxa"/>
          </w:tcPr>
          <w:p w14:paraId="2F77064D" w14:textId="09493845"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A6229B" w:rsidRPr="004A4733" w14:paraId="69DB1BFB" w14:textId="77777777" w:rsidTr="004C3761">
        <w:trPr>
          <w:cantSplit/>
        </w:trPr>
        <w:tc>
          <w:tcPr>
            <w:tcW w:w="5240" w:type="dxa"/>
            <w:vMerge/>
            <w:vAlign w:val="center"/>
          </w:tcPr>
          <w:p w14:paraId="048B7B6D" w14:textId="42893A48" w:rsidR="00A6229B" w:rsidRPr="004A4733" w:rsidRDefault="00A6229B" w:rsidP="00236504">
            <w:pPr>
              <w:pStyle w:val="Table"/>
              <w:keepNext/>
              <w:keepLines w:val="0"/>
              <w:spacing w:before="0" w:after="0"/>
              <w:rPr>
                <w:rFonts w:ascii="Times New Roman" w:hAnsi="Times New Roman" w:cs="Times New Roman"/>
                <w:sz w:val="22"/>
                <w:szCs w:val="22"/>
                <w:lang w:val="nl-NL"/>
              </w:rPr>
            </w:pPr>
          </w:p>
        </w:tc>
        <w:tc>
          <w:tcPr>
            <w:tcW w:w="2693" w:type="dxa"/>
            <w:vAlign w:val="center"/>
          </w:tcPr>
          <w:p w14:paraId="760AC662" w14:textId="3699A829" w:rsidR="00A6229B" w:rsidRPr="004A4733" w:rsidRDefault="00A6229B" w:rsidP="00236504">
            <w:pPr>
              <w:pStyle w:val="Table"/>
              <w:keepNext/>
              <w:keepLines w:val="0"/>
              <w:spacing w:before="0" w:after="0"/>
              <w:rPr>
                <w:rFonts w:ascii="Times New Roman" w:hAnsi="Times New Roman" w:cs="Times New Roman"/>
                <w:b/>
                <w:sz w:val="22"/>
                <w:szCs w:val="22"/>
                <w:vertAlign w:val="superscript"/>
                <w:lang w:val="nl-NL"/>
              </w:rPr>
            </w:pPr>
            <w:r w:rsidRPr="004A4733">
              <w:rPr>
                <w:rFonts w:ascii="Times New Roman" w:hAnsi="Times New Roman" w:cs="Times New Roman"/>
                <w:color w:val="000000"/>
                <w:sz w:val="22"/>
                <w:szCs w:val="22"/>
                <w:lang w:val="nl-NL"/>
              </w:rPr>
              <w:t>Candidiasis</w:t>
            </w:r>
            <w:r w:rsidRPr="004A4733">
              <w:rPr>
                <w:rFonts w:ascii="Times New Roman" w:hAnsi="Times New Roman" w:cs="Times New Roman"/>
                <w:sz w:val="22"/>
                <w:szCs w:val="22"/>
                <w:lang w:val="nl-NL"/>
              </w:rPr>
              <w:t>*</w:t>
            </w:r>
            <w:r w:rsidRPr="004A4733">
              <w:rPr>
                <w:rFonts w:ascii="Times New Roman" w:hAnsi="Times New Roman" w:cs="Times New Roman"/>
                <w:sz w:val="22"/>
                <w:szCs w:val="22"/>
                <w:vertAlign w:val="superscript"/>
                <w:lang w:val="nl-NL"/>
              </w:rPr>
              <w:t>1</w:t>
            </w:r>
          </w:p>
        </w:tc>
        <w:tc>
          <w:tcPr>
            <w:tcW w:w="1560" w:type="dxa"/>
          </w:tcPr>
          <w:p w14:paraId="166989E0"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A6229B" w:rsidRPr="004A4733" w14:paraId="0969A6FA" w14:textId="77777777" w:rsidTr="004C3761">
        <w:trPr>
          <w:cantSplit/>
        </w:trPr>
        <w:tc>
          <w:tcPr>
            <w:tcW w:w="5240" w:type="dxa"/>
            <w:vMerge/>
            <w:vAlign w:val="center"/>
          </w:tcPr>
          <w:p w14:paraId="15CD6293"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p>
        </w:tc>
        <w:tc>
          <w:tcPr>
            <w:tcW w:w="2693" w:type="dxa"/>
            <w:vAlign w:val="center"/>
          </w:tcPr>
          <w:p w14:paraId="034B5495" w14:textId="74A9EEDE" w:rsidR="00A6229B" w:rsidRPr="004A4733" w:rsidRDefault="00A6229B" w:rsidP="00236504">
            <w:pPr>
              <w:pStyle w:val="Table"/>
              <w:keepNext/>
              <w:keepLines w:val="0"/>
              <w:spacing w:before="0" w:after="0"/>
              <w:rPr>
                <w:rFonts w:ascii="Times New Roman" w:hAnsi="Times New Roman" w:cs="Times New Roman"/>
                <w:color w:val="000000"/>
                <w:sz w:val="22"/>
                <w:szCs w:val="22"/>
                <w:vertAlign w:val="superscript"/>
                <w:lang w:val="nl-NL"/>
              </w:rPr>
            </w:pPr>
            <w:r w:rsidRPr="004A4733">
              <w:rPr>
                <w:rFonts w:ascii="Times New Roman" w:hAnsi="Times New Roman" w:cs="Times New Roman"/>
                <w:color w:val="000000"/>
                <w:sz w:val="22"/>
                <w:szCs w:val="22"/>
                <w:lang w:val="nl-NL"/>
              </w:rPr>
              <w:t>Urineweginfectie</w:t>
            </w:r>
            <w:r w:rsidRPr="004A4733">
              <w:rPr>
                <w:rFonts w:ascii="Times New Roman" w:hAnsi="Times New Roman" w:cs="Times New Roman"/>
                <w:sz w:val="22"/>
                <w:szCs w:val="22"/>
                <w:lang w:val="nl-NL"/>
              </w:rPr>
              <w:t>*</w:t>
            </w:r>
            <w:r w:rsidRPr="004A4733">
              <w:rPr>
                <w:rFonts w:ascii="Times New Roman" w:hAnsi="Times New Roman" w:cs="Times New Roman"/>
                <w:sz w:val="22"/>
                <w:szCs w:val="22"/>
                <w:vertAlign w:val="superscript"/>
                <w:lang w:val="nl-NL"/>
              </w:rPr>
              <w:t>2</w:t>
            </w:r>
          </w:p>
        </w:tc>
        <w:tc>
          <w:tcPr>
            <w:tcW w:w="1560" w:type="dxa"/>
          </w:tcPr>
          <w:p w14:paraId="7BF88DED" w14:textId="77777777" w:rsidR="00A6229B" w:rsidRPr="004A4733" w:rsidRDefault="00A6229B" w:rsidP="00236504">
            <w:pPr>
              <w:pStyle w:val="Table"/>
              <w:keepNext/>
              <w:keepLines w:val="0"/>
              <w:spacing w:before="0" w:after="0"/>
              <w:rPr>
                <w:rFonts w:ascii="Times New Roman" w:hAnsi="Times New Roman" w:cs="Times New Roman"/>
                <w:color w:val="000000"/>
                <w:sz w:val="22"/>
                <w:szCs w:val="22"/>
                <w:lang w:val="nl-NL"/>
              </w:rPr>
            </w:pPr>
            <w:r w:rsidRPr="004A4733">
              <w:rPr>
                <w:rFonts w:ascii="Times New Roman" w:hAnsi="Times New Roman" w:cs="Times New Roman"/>
                <w:color w:val="000000"/>
                <w:sz w:val="22"/>
                <w:szCs w:val="22"/>
                <w:lang w:val="nl-NL"/>
              </w:rPr>
              <w:t>Vaak</w:t>
            </w:r>
          </w:p>
        </w:tc>
      </w:tr>
      <w:tr w:rsidR="00B84FD6" w:rsidRPr="004A4733" w14:paraId="203B4FDA" w14:textId="77777777" w:rsidTr="004C3761">
        <w:trPr>
          <w:cantSplit/>
        </w:trPr>
        <w:tc>
          <w:tcPr>
            <w:tcW w:w="5240" w:type="dxa"/>
            <w:vAlign w:val="center"/>
          </w:tcPr>
          <w:p w14:paraId="35378230"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color w:val="000000"/>
                <w:sz w:val="22"/>
                <w:szCs w:val="22"/>
                <w:shd w:val="clear" w:color="auto" w:fill="FFFFFF"/>
                <w:lang w:val="nl-NL"/>
              </w:rPr>
              <w:t>Immuunsysteemaandoeningen</w:t>
            </w:r>
          </w:p>
        </w:tc>
        <w:tc>
          <w:tcPr>
            <w:tcW w:w="2693" w:type="dxa"/>
            <w:vAlign w:val="center"/>
          </w:tcPr>
          <w:p w14:paraId="2D8A3C36" w14:textId="03F7FAD9" w:rsidR="00B84FD6" w:rsidRPr="004A4733" w:rsidRDefault="00914C40" w:rsidP="00236504">
            <w:pPr>
              <w:pStyle w:val="Table"/>
              <w:keepNext/>
              <w:keepLines w:val="0"/>
              <w:spacing w:before="0" w:after="0"/>
              <w:rPr>
                <w:rFonts w:ascii="Times New Roman" w:hAnsi="Times New Roman" w:cs="Times New Roman"/>
                <w:b/>
                <w:color w:val="000000"/>
                <w:sz w:val="22"/>
                <w:szCs w:val="22"/>
                <w:shd w:val="clear" w:color="auto" w:fill="FFFFFF"/>
                <w:vertAlign w:val="superscript"/>
                <w:lang w:val="nl-NL"/>
              </w:rPr>
            </w:pPr>
            <w:r w:rsidRPr="004A4733">
              <w:rPr>
                <w:rFonts w:ascii="Times New Roman" w:hAnsi="Times New Roman" w:cs="Times New Roman"/>
                <w:color w:val="000000"/>
                <w:sz w:val="22"/>
                <w:szCs w:val="22"/>
                <w:lang w:val="nl-NL"/>
              </w:rPr>
              <w:t>Overgevoeligheid</w:t>
            </w:r>
            <w:r w:rsidRPr="004A4733">
              <w:rPr>
                <w:rFonts w:ascii="Times New Roman" w:hAnsi="Times New Roman" w:cs="Times New Roman"/>
                <w:sz w:val="22"/>
                <w:szCs w:val="22"/>
                <w:lang w:val="nl-NL"/>
              </w:rPr>
              <w:t>*</w:t>
            </w:r>
            <w:r w:rsidRPr="004A4733">
              <w:rPr>
                <w:rFonts w:ascii="Times New Roman" w:hAnsi="Times New Roman" w:cs="Times New Roman"/>
                <w:sz w:val="22"/>
                <w:szCs w:val="22"/>
                <w:vertAlign w:val="superscript"/>
                <w:lang w:val="nl-NL"/>
              </w:rPr>
              <w:t>3</w:t>
            </w:r>
          </w:p>
        </w:tc>
        <w:tc>
          <w:tcPr>
            <w:tcW w:w="1560" w:type="dxa"/>
          </w:tcPr>
          <w:p w14:paraId="2B34B61D" w14:textId="77777777" w:rsidR="00B84FD6" w:rsidRPr="004A4733" w:rsidRDefault="00350FBB" w:rsidP="00236504">
            <w:pPr>
              <w:pStyle w:val="Table"/>
              <w:keepNext/>
              <w:keepLines w:val="0"/>
              <w:spacing w:before="0" w:after="0"/>
              <w:rPr>
                <w:rFonts w:ascii="Times New Roman" w:hAnsi="Times New Roman" w:cs="Times New Roman"/>
                <w:color w:val="000000"/>
                <w:sz w:val="22"/>
                <w:szCs w:val="22"/>
                <w:shd w:val="clear" w:color="auto" w:fill="FFFFFF"/>
                <w:lang w:val="nl-NL"/>
              </w:rPr>
            </w:pPr>
            <w:r w:rsidRPr="004A4733">
              <w:rPr>
                <w:rFonts w:ascii="Times New Roman" w:hAnsi="Times New Roman" w:cs="Times New Roman"/>
                <w:color w:val="000000"/>
                <w:sz w:val="22"/>
                <w:szCs w:val="22"/>
                <w:shd w:val="clear" w:color="auto" w:fill="FFFFFF"/>
                <w:lang w:val="nl-NL"/>
              </w:rPr>
              <w:t>Vaak</w:t>
            </w:r>
          </w:p>
        </w:tc>
      </w:tr>
      <w:tr w:rsidR="00B84FD6" w:rsidRPr="004A4733" w14:paraId="5BB1A97D" w14:textId="77777777" w:rsidTr="004C3761">
        <w:trPr>
          <w:cantSplit/>
        </w:trPr>
        <w:tc>
          <w:tcPr>
            <w:tcW w:w="5240" w:type="dxa"/>
            <w:vAlign w:val="center"/>
          </w:tcPr>
          <w:p w14:paraId="1E732574"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color w:val="000000"/>
                <w:sz w:val="22"/>
                <w:szCs w:val="22"/>
                <w:shd w:val="clear" w:color="auto" w:fill="FFFFFF"/>
                <w:lang w:val="nl-NL"/>
              </w:rPr>
              <w:t>Voedings- en stofwisselingsstoornissen</w:t>
            </w:r>
          </w:p>
        </w:tc>
        <w:tc>
          <w:tcPr>
            <w:tcW w:w="2693" w:type="dxa"/>
          </w:tcPr>
          <w:p w14:paraId="4270A304" w14:textId="386D7A2A" w:rsidR="00B84FD6" w:rsidRPr="004A4733" w:rsidRDefault="00914C40" w:rsidP="00236504">
            <w:pPr>
              <w:pStyle w:val="Table"/>
              <w:keepNext/>
              <w:keepLines w:val="0"/>
              <w:spacing w:before="0" w:after="0"/>
              <w:rPr>
                <w:rFonts w:ascii="Times New Roman" w:hAnsi="Times New Roman" w:cs="Times New Roman"/>
                <w:b/>
                <w:color w:val="000000"/>
                <w:sz w:val="22"/>
                <w:szCs w:val="22"/>
                <w:shd w:val="clear" w:color="auto" w:fill="FFFFFF"/>
                <w:vertAlign w:val="superscript"/>
                <w:lang w:val="nl-NL"/>
              </w:rPr>
            </w:pPr>
            <w:r w:rsidRPr="004A4733">
              <w:rPr>
                <w:rFonts w:ascii="Times New Roman" w:hAnsi="Times New Roman" w:cs="Times New Roman"/>
                <w:sz w:val="22"/>
                <w:szCs w:val="22"/>
                <w:lang w:val="nl-NL"/>
              </w:rPr>
              <w:t>Hyperglykemie</w:t>
            </w:r>
            <w:r w:rsidR="006D6909" w:rsidRPr="004A4733">
              <w:rPr>
                <w:rFonts w:ascii="Times New Roman" w:hAnsi="Times New Roman" w:cs="Times New Roman"/>
                <w:sz w:val="22"/>
                <w:szCs w:val="22"/>
                <w:lang w:val="nl-NL"/>
              </w:rPr>
              <w:t>*</w:t>
            </w:r>
            <w:r w:rsidR="006D6909" w:rsidRPr="004A4733">
              <w:rPr>
                <w:rFonts w:ascii="Times New Roman" w:hAnsi="Times New Roman" w:cs="Times New Roman"/>
                <w:sz w:val="22"/>
                <w:szCs w:val="22"/>
                <w:vertAlign w:val="superscript"/>
                <w:lang w:val="nl-NL"/>
              </w:rPr>
              <w:t>4</w:t>
            </w:r>
          </w:p>
        </w:tc>
        <w:tc>
          <w:tcPr>
            <w:tcW w:w="1560" w:type="dxa"/>
          </w:tcPr>
          <w:p w14:paraId="762A9C0E" w14:textId="77777777" w:rsidR="00B84FD6" w:rsidRPr="004A4733" w:rsidRDefault="00350FBB" w:rsidP="00236504">
            <w:pPr>
              <w:pStyle w:val="Table"/>
              <w:keepNext/>
              <w:keepLines w:val="0"/>
              <w:spacing w:before="0" w:after="0"/>
              <w:rPr>
                <w:rFonts w:ascii="Times New Roman" w:hAnsi="Times New Roman" w:cs="Times New Roman"/>
                <w:color w:val="000000"/>
                <w:sz w:val="22"/>
                <w:szCs w:val="22"/>
                <w:shd w:val="clear" w:color="auto" w:fill="FFFFFF"/>
                <w:lang w:val="nl-NL"/>
              </w:rPr>
            </w:pPr>
            <w:r w:rsidRPr="004A4733">
              <w:rPr>
                <w:rFonts w:ascii="Times New Roman" w:hAnsi="Times New Roman" w:cs="Times New Roman"/>
                <w:color w:val="000000"/>
                <w:sz w:val="22"/>
                <w:szCs w:val="22"/>
                <w:shd w:val="clear" w:color="auto" w:fill="FFFFFF"/>
                <w:lang w:val="nl-NL"/>
              </w:rPr>
              <w:t>Soms</w:t>
            </w:r>
          </w:p>
        </w:tc>
      </w:tr>
      <w:tr w:rsidR="00B84FD6" w:rsidRPr="004A4733" w14:paraId="25FF0837" w14:textId="77777777" w:rsidTr="004C3761">
        <w:trPr>
          <w:cantSplit/>
        </w:trPr>
        <w:tc>
          <w:tcPr>
            <w:tcW w:w="5240" w:type="dxa"/>
            <w:vAlign w:val="center"/>
          </w:tcPr>
          <w:p w14:paraId="49C00989"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Zenuwstelselaandoeningen</w:t>
            </w:r>
          </w:p>
        </w:tc>
        <w:tc>
          <w:tcPr>
            <w:tcW w:w="2693" w:type="dxa"/>
          </w:tcPr>
          <w:p w14:paraId="673AA08A" w14:textId="2B8AC029" w:rsidR="00B84FD6" w:rsidRPr="004A4733" w:rsidRDefault="00914C40" w:rsidP="00236504">
            <w:pPr>
              <w:pStyle w:val="Table"/>
              <w:keepNext/>
              <w:keepLines w:val="0"/>
              <w:spacing w:before="0" w:after="0"/>
              <w:rPr>
                <w:rFonts w:ascii="Times New Roman" w:hAnsi="Times New Roman" w:cs="Times New Roman"/>
                <w:b/>
                <w:sz w:val="22"/>
                <w:szCs w:val="22"/>
                <w:vertAlign w:val="superscript"/>
                <w:lang w:val="nl-NL"/>
              </w:rPr>
            </w:pPr>
            <w:r w:rsidRPr="004A4733">
              <w:rPr>
                <w:rFonts w:ascii="Times New Roman" w:hAnsi="Times New Roman" w:cs="Times New Roman"/>
                <w:sz w:val="22"/>
                <w:szCs w:val="22"/>
                <w:lang w:val="nl-NL"/>
              </w:rPr>
              <w:t>Hoofdpijn</w:t>
            </w:r>
            <w:r w:rsidR="006D6909" w:rsidRPr="004A4733">
              <w:rPr>
                <w:rFonts w:ascii="Times New Roman" w:hAnsi="Times New Roman" w:cs="Times New Roman"/>
                <w:sz w:val="22"/>
                <w:szCs w:val="22"/>
                <w:lang w:val="nl-NL"/>
              </w:rPr>
              <w:t>*</w:t>
            </w:r>
            <w:r w:rsidR="006D6909" w:rsidRPr="004A4733">
              <w:rPr>
                <w:rFonts w:ascii="Times New Roman" w:hAnsi="Times New Roman" w:cs="Times New Roman"/>
                <w:sz w:val="22"/>
                <w:szCs w:val="22"/>
                <w:vertAlign w:val="superscript"/>
                <w:lang w:val="nl-NL"/>
              </w:rPr>
              <w:t>5</w:t>
            </w:r>
          </w:p>
        </w:tc>
        <w:tc>
          <w:tcPr>
            <w:tcW w:w="1560" w:type="dxa"/>
          </w:tcPr>
          <w:p w14:paraId="4F2DAAD2" w14:textId="77777777" w:rsidR="00B84FD6" w:rsidRPr="004A4733" w:rsidRDefault="00350FB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274DC3" w:rsidRPr="004A4733" w14:paraId="25BF9083" w14:textId="77777777" w:rsidTr="004C3761">
        <w:trPr>
          <w:cantSplit/>
        </w:trPr>
        <w:tc>
          <w:tcPr>
            <w:tcW w:w="5240" w:type="dxa"/>
            <w:vAlign w:val="center"/>
          </w:tcPr>
          <w:p w14:paraId="050E01A1" w14:textId="5851AF2C" w:rsidR="00274DC3" w:rsidRPr="004A4733" w:rsidRDefault="00274DC3"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Oogaandoeningen</w:t>
            </w:r>
          </w:p>
        </w:tc>
        <w:tc>
          <w:tcPr>
            <w:tcW w:w="2693" w:type="dxa"/>
          </w:tcPr>
          <w:p w14:paraId="05612DBF" w14:textId="3448BFF2" w:rsidR="00274DC3" w:rsidRPr="004A4733" w:rsidRDefault="00274DC3"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Cataract</w:t>
            </w:r>
          </w:p>
        </w:tc>
        <w:tc>
          <w:tcPr>
            <w:tcW w:w="1560" w:type="dxa"/>
          </w:tcPr>
          <w:p w14:paraId="7C24AAF6" w14:textId="319AC99C" w:rsidR="00274DC3" w:rsidRPr="004A4733" w:rsidRDefault="00274DC3"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Soms</w:t>
            </w:r>
          </w:p>
        </w:tc>
      </w:tr>
      <w:tr w:rsidR="00B84FD6" w:rsidRPr="004A4733" w14:paraId="556740F8" w14:textId="77777777" w:rsidTr="004C3761">
        <w:trPr>
          <w:cantSplit/>
        </w:trPr>
        <w:tc>
          <w:tcPr>
            <w:tcW w:w="5240" w:type="dxa"/>
            <w:vAlign w:val="center"/>
          </w:tcPr>
          <w:p w14:paraId="43EAFC39"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Hartaandoeningen</w:t>
            </w:r>
          </w:p>
        </w:tc>
        <w:tc>
          <w:tcPr>
            <w:tcW w:w="2693" w:type="dxa"/>
          </w:tcPr>
          <w:p w14:paraId="28DAF32C" w14:textId="6652ABED" w:rsidR="00B84FD6" w:rsidRPr="004A4733" w:rsidRDefault="00914C40" w:rsidP="00236504">
            <w:pPr>
              <w:pStyle w:val="Table"/>
              <w:keepNext/>
              <w:keepLines w:val="0"/>
              <w:spacing w:before="0" w:after="0"/>
              <w:rPr>
                <w:rFonts w:ascii="Times New Roman" w:hAnsi="Times New Roman" w:cs="Times New Roman"/>
                <w:b/>
                <w:sz w:val="22"/>
                <w:szCs w:val="22"/>
                <w:vertAlign w:val="superscript"/>
                <w:lang w:val="nl-NL"/>
              </w:rPr>
            </w:pPr>
            <w:r w:rsidRPr="004A4733">
              <w:rPr>
                <w:rFonts w:ascii="Times New Roman" w:hAnsi="Times New Roman" w:cs="Times New Roman"/>
                <w:sz w:val="22"/>
                <w:szCs w:val="22"/>
                <w:lang w:val="nl-NL"/>
              </w:rPr>
              <w:t>Tachycardie*</w:t>
            </w:r>
            <w:r w:rsidRPr="004A4733">
              <w:rPr>
                <w:rFonts w:ascii="Times New Roman" w:hAnsi="Times New Roman" w:cs="Times New Roman"/>
                <w:sz w:val="22"/>
                <w:szCs w:val="22"/>
                <w:vertAlign w:val="superscript"/>
                <w:lang w:val="nl-NL"/>
              </w:rPr>
              <w:t>6</w:t>
            </w:r>
          </w:p>
        </w:tc>
        <w:tc>
          <w:tcPr>
            <w:tcW w:w="1560" w:type="dxa"/>
          </w:tcPr>
          <w:p w14:paraId="72AF9801" w14:textId="77777777" w:rsidR="00B84FD6" w:rsidRPr="004A4733" w:rsidRDefault="0063160C"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A6229B" w:rsidRPr="004A4733" w14:paraId="475D5DA0" w14:textId="77777777" w:rsidTr="004C3761">
        <w:trPr>
          <w:cantSplit/>
        </w:trPr>
        <w:tc>
          <w:tcPr>
            <w:tcW w:w="5240" w:type="dxa"/>
            <w:vMerge w:val="restart"/>
            <w:vAlign w:val="center"/>
          </w:tcPr>
          <w:p w14:paraId="548CF5FE" w14:textId="0B38438E" w:rsidR="00A6229B" w:rsidRPr="004A4733" w:rsidRDefault="00A6229B" w:rsidP="00236504">
            <w:pPr>
              <w:pStyle w:val="Table"/>
              <w:keepNext/>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Ademhalingsstelsel-, borstkas- en mediastinumaandoeningen</w:t>
            </w:r>
          </w:p>
        </w:tc>
        <w:tc>
          <w:tcPr>
            <w:tcW w:w="2693" w:type="dxa"/>
            <w:vAlign w:val="center"/>
          </w:tcPr>
          <w:p w14:paraId="3EC5E5A5" w14:textId="64DDBDAF"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Astma (exacerbatie)</w:t>
            </w:r>
          </w:p>
        </w:tc>
        <w:tc>
          <w:tcPr>
            <w:tcW w:w="1560" w:type="dxa"/>
          </w:tcPr>
          <w:p w14:paraId="4907B2A6" w14:textId="1C554200"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Zeer vaak</w:t>
            </w:r>
          </w:p>
        </w:tc>
      </w:tr>
      <w:tr w:rsidR="00A6229B" w:rsidRPr="004A4733" w14:paraId="693E4B23" w14:textId="77777777" w:rsidTr="004C3761">
        <w:trPr>
          <w:cantSplit/>
        </w:trPr>
        <w:tc>
          <w:tcPr>
            <w:tcW w:w="5240" w:type="dxa"/>
            <w:vMerge/>
            <w:vAlign w:val="center"/>
          </w:tcPr>
          <w:p w14:paraId="7534456E" w14:textId="05182B0D" w:rsidR="00A6229B" w:rsidRPr="004A4733" w:rsidRDefault="00A6229B" w:rsidP="00236504">
            <w:pPr>
              <w:pStyle w:val="Table"/>
              <w:keepNext/>
              <w:keepLines w:val="0"/>
              <w:spacing w:before="0" w:after="0"/>
              <w:rPr>
                <w:rFonts w:ascii="Times New Roman" w:hAnsi="Times New Roman" w:cs="Times New Roman"/>
                <w:sz w:val="22"/>
                <w:szCs w:val="22"/>
                <w:lang w:val="nl-NL"/>
              </w:rPr>
            </w:pPr>
          </w:p>
        </w:tc>
        <w:tc>
          <w:tcPr>
            <w:tcW w:w="2693" w:type="dxa"/>
            <w:vAlign w:val="center"/>
          </w:tcPr>
          <w:p w14:paraId="715876E8" w14:textId="6FDE06E8" w:rsidR="00A6229B" w:rsidRPr="004A4733" w:rsidRDefault="00A6229B" w:rsidP="00236504">
            <w:pPr>
              <w:pStyle w:val="Table"/>
              <w:keepNext/>
              <w:keepLines w:val="0"/>
              <w:spacing w:before="0" w:after="0"/>
              <w:rPr>
                <w:rFonts w:ascii="Times New Roman" w:hAnsi="Times New Roman" w:cs="Times New Roman"/>
                <w:b/>
                <w:sz w:val="22"/>
                <w:szCs w:val="22"/>
                <w:lang w:val="nl-NL"/>
              </w:rPr>
            </w:pPr>
            <w:r w:rsidRPr="004A4733">
              <w:rPr>
                <w:rFonts w:ascii="Times New Roman" w:hAnsi="Times New Roman" w:cs="Times New Roman"/>
                <w:sz w:val="22"/>
                <w:szCs w:val="22"/>
                <w:lang w:val="nl-NL"/>
              </w:rPr>
              <w:t>Orofaryngeale pijn*</w:t>
            </w:r>
            <w:r w:rsidRPr="004A4733">
              <w:rPr>
                <w:rFonts w:ascii="Times New Roman" w:hAnsi="Times New Roman" w:cs="Times New Roman"/>
                <w:sz w:val="22"/>
                <w:szCs w:val="22"/>
                <w:vertAlign w:val="superscript"/>
                <w:lang w:val="nl-NL"/>
              </w:rPr>
              <w:t>7</w:t>
            </w:r>
          </w:p>
        </w:tc>
        <w:tc>
          <w:tcPr>
            <w:tcW w:w="1560" w:type="dxa"/>
          </w:tcPr>
          <w:p w14:paraId="69D69C7D"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A6229B" w:rsidRPr="004A4733" w14:paraId="4B5760A8" w14:textId="77777777" w:rsidTr="004C3761">
        <w:trPr>
          <w:cantSplit/>
        </w:trPr>
        <w:tc>
          <w:tcPr>
            <w:tcW w:w="5240" w:type="dxa"/>
            <w:vMerge/>
            <w:vAlign w:val="center"/>
          </w:tcPr>
          <w:p w14:paraId="15D574DB"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p>
        </w:tc>
        <w:tc>
          <w:tcPr>
            <w:tcW w:w="2693" w:type="dxa"/>
            <w:vAlign w:val="center"/>
          </w:tcPr>
          <w:p w14:paraId="38F0A1B1"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Hoesten</w:t>
            </w:r>
          </w:p>
        </w:tc>
        <w:tc>
          <w:tcPr>
            <w:tcW w:w="1560" w:type="dxa"/>
          </w:tcPr>
          <w:p w14:paraId="0277DC9F"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A6229B" w:rsidRPr="004A4733" w14:paraId="62D7476B" w14:textId="77777777" w:rsidTr="004C3761">
        <w:trPr>
          <w:cantSplit/>
        </w:trPr>
        <w:tc>
          <w:tcPr>
            <w:tcW w:w="5240" w:type="dxa"/>
            <w:vMerge/>
            <w:vAlign w:val="center"/>
          </w:tcPr>
          <w:p w14:paraId="7223DCE8"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p>
        </w:tc>
        <w:tc>
          <w:tcPr>
            <w:tcW w:w="2693" w:type="dxa"/>
            <w:vAlign w:val="center"/>
          </w:tcPr>
          <w:p w14:paraId="64DE92E3"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Dysfonie</w:t>
            </w:r>
          </w:p>
        </w:tc>
        <w:tc>
          <w:tcPr>
            <w:tcW w:w="1560" w:type="dxa"/>
          </w:tcPr>
          <w:p w14:paraId="49B5E9CD" w14:textId="77777777" w:rsidR="00A6229B" w:rsidRPr="004A4733" w:rsidRDefault="00A6229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F279F1" w:rsidRPr="004A4733" w14:paraId="0C5E8759" w14:textId="77777777" w:rsidTr="004C3761">
        <w:trPr>
          <w:cantSplit/>
        </w:trPr>
        <w:tc>
          <w:tcPr>
            <w:tcW w:w="5240" w:type="dxa"/>
            <w:vMerge w:val="restart"/>
            <w:vAlign w:val="center"/>
          </w:tcPr>
          <w:p w14:paraId="77DBCDED" w14:textId="77777777" w:rsidR="00F279F1" w:rsidRPr="004A4733" w:rsidRDefault="00F279F1"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color w:val="000000"/>
                <w:sz w:val="22"/>
                <w:szCs w:val="22"/>
                <w:shd w:val="clear" w:color="auto" w:fill="FFFFFF"/>
                <w:lang w:val="nl-NL"/>
              </w:rPr>
              <w:t>Maagdarmstelselaandoeningen</w:t>
            </w:r>
          </w:p>
        </w:tc>
        <w:tc>
          <w:tcPr>
            <w:tcW w:w="2693" w:type="dxa"/>
            <w:vAlign w:val="center"/>
          </w:tcPr>
          <w:p w14:paraId="4677F92E" w14:textId="62C0ACA8" w:rsidR="00F279F1" w:rsidRPr="004A4733" w:rsidRDefault="00F279F1" w:rsidP="00236504">
            <w:pPr>
              <w:pStyle w:val="Table"/>
              <w:keepNext/>
              <w:keepLines w:val="0"/>
              <w:spacing w:before="0" w:after="0"/>
              <w:rPr>
                <w:rFonts w:ascii="Times New Roman" w:hAnsi="Times New Roman" w:cs="Times New Roman"/>
                <w:b/>
                <w:color w:val="000000"/>
                <w:sz w:val="22"/>
                <w:szCs w:val="22"/>
                <w:shd w:val="clear" w:color="auto" w:fill="FFFFFF"/>
                <w:vertAlign w:val="superscript"/>
                <w:lang w:val="nl-NL"/>
              </w:rPr>
            </w:pPr>
            <w:r w:rsidRPr="004A4733">
              <w:rPr>
                <w:rFonts w:ascii="Times New Roman" w:hAnsi="Times New Roman" w:cs="Times New Roman"/>
                <w:color w:val="000000"/>
                <w:sz w:val="22"/>
                <w:szCs w:val="22"/>
                <w:lang w:val="nl-NL"/>
              </w:rPr>
              <w:t>Gastro-enteritis</w:t>
            </w:r>
            <w:r w:rsidRPr="004A4733">
              <w:rPr>
                <w:rFonts w:ascii="Times New Roman" w:hAnsi="Times New Roman" w:cs="Times New Roman"/>
                <w:sz w:val="22"/>
                <w:szCs w:val="22"/>
                <w:lang w:val="nl-NL"/>
              </w:rPr>
              <w:t>*</w:t>
            </w:r>
            <w:r w:rsidRPr="004A4733">
              <w:rPr>
                <w:rFonts w:ascii="Times New Roman" w:hAnsi="Times New Roman" w:cs="Times New Roman"/>
                <w:sz w:val="22"/>
                <w:szCs w:val="22"/>
                <w:vertAlign w:val="superscript"/>
                <w:lang w:val="nl-NL"/>
              </w:rPr>
              <w:t>8</w:t>
            </w:r>
          </w:p>
        </w:tc>
        <w:tc>
          <w:tcPr>
            <w:tcW w:w="1560" w:type="dxa"/>
          </w:tcPr>
          <w:p w14:paraId="039F2BC3" w14:textId="77777777" w:rsidR="00F279F1" w:rsidRPr="004A4733" w:rsidRDefault="00F279F1" w:rsidP="00236504">
            <w:pPr>
              <w:pStyle w:val="Table"/>
              <w:keepNext/>
              <w:keepLines w:val="0"/>
              <w:spacing w:before="0" w:after="0"/>
              <w:rPr>
                <w:rFonts w:ascii="Times New Roman" w:hAnsi="Times New Roman" w:cs="Times New Roman"/>
                <w:color w:val="000000"/>
                <w:sz w:val="22"/>
                <w:szCs w:val="22"/>
                <w:shd w:val="clear" w:color="auto" w:fill="FFFFFF"/>
                <w:lang w:val="nl-NL"/>
              </w:rPr>
            </w:pPr>
            <w:r w:rsidRPr="004A4733">
              <w:rPr>
                <w:rFonts w:ascii="Times New Roman" w:hAnsi="Times New Roman" w:cs="Times New Roman"/>
                <w:color w:val="000000"/>
                <w:sz w:val="22"/>
                <w:szCs w:val="22"/>
                <w:shd w:val="clear" w:color="auto" w:fill="FFFFFF"/>
                <w:lang w:val="nl-NL"/>
              </w:rPr>
              <w:t>Vaak</w:t>
            </w:r>
          </w:p>
        </w:tc>
      </w:tr>
      <w:tr w:rsidR="00F279F1" w:rsidRPr="004A4733" w14:paraId="0EE50C46" w14:textId="77777777" w:rsidTr="004C3761">
        <w:trPr>
          <w:cantSplit/>
        </w:trPr>
        <w:tc>
          <w:tcPr>
            <w:tcW w:w="5240" w:type="dxa"/>
            <w:vMerge/>
            <w:vAlign w:val="center"/>
          </w:tcPr>
          <w:p w14:paraId="217B1AF4" w14:textId="77777777" w:rsidR="00F279F1" w:rsidRPr="004A4733" w:rsidRDefault="00F279F1" w:rsidP="00236504">
            <w:pPr>
              <w:pStyle w:val="Table"/>
              <w:keepNext/>
              <w:keepLines w:val="0"/>
              <w:spacing w:before="0" w:after="0"/>
              <w:rPr>
                <w:rFonts w:ascii="Times New Roman" w:hAnsi="Times New Roman" w:cs="Times New Roman"/>
                <w:color w:val="000000"/>
                <w:sz w:val="22"/>
                <w:szCs w:val="22"/>
                <w:shd w:val="clear" w:color="auto" w:fill="FFFFFF"/>
                <w:lang w:val="nl-NL"/>
              </w:rPr>
            </w:pPr>
          </w:p>
        </w:tc>
        <w:tc>
          <w:tcPr>
            <w:tcW w:w="2693" w:type="dxa"/>
            <w:vAlign w:val="center"/>
          </w:tcPr>
          <w:p w14:paraId="0AC5D045" w14:textId="18333392" w:rsidR="00F279F1" w:rsidRPr="004A4733" w:rsidRDefault="00F279F1" w:rsidP="00236504">
            <w:pPr>
              <w:pStyle w:val="Table"/>
              <w:keepNext/>
              <w:keepLines w:val="0"/>
              <w:spacing w:before="0" w:after="0"/>
              <w:rPr>
                <w:rFonts w:ascii="Times New Roman" w:hAnsi="Times New Roman" w:cs="Times New Roman"/>
                <w:color w:val="000000"/>
                <w:sz w:val="22"/>
                <w:szCs w:val="22"/>
                <w:vertAlign w:val="superscript"/>
                <w:lang w:val="nl-NL"/>
              </w:rPr>
            </w:pPr>
            <w:r w:rsidRPr="004A4733">
              <w:rPr>
                <w:rFonts w:ascii="Times New Roman" w:hAnsi="Times New Roman" w:cs="Times New Roman"/>
                <w:color w:val="000000"/>
                <w:sz w:val="22"/>
                <w:szCs w:val="22"/>
                <w:lang w:val="nl-NL"/>
              </w:rPr>
              <w:t>Droge mond</w:t>
            </w:r>
            <w:r w:rsidRPr="004A4733">
              <w:rPr>
                <w:rFonts w:ascii="Times New Roman" w:hAnsi="Times New Roman" w:cs="Times New Roman"/>
                <w:sz w:val="22"/>
                <w:szCs w:val="22"/>
                <w:lang w:val="nl-NL"/>
              </w:rPr>
              <w:t>*</w:t>
            </w:r>
            <w:r w:rsidRPr="004A4733">
              <w:rPr>
                <w:rFonts w:ascii="Times New Roman" w:hAnsi="Times New Roman" w:cs="Times New Roman"/>
                <w:sz w:val="22"/>
                <w:szCs w:val="22"/>
                <w:vertAlign w:val="superscript"/>
                <w:lang w:val="nl-NL"/>
              </w:rPr>
              <w:t>9</w:t>
            </w:r>
          </w:p>
        </w:tc>
        <w:tc>
          <w:tcPr>
            <w:tcW w:w="1560" w:type="dxa"/>
          </w:tcPr>
          <w:p w14:paraId="61D3A16F" w14:textId="44C1D828" w:rsidR="00F279F1" w:rsidRPr="004A4733" w:rsidRDefault="00EA0467" w:rsidP="00236504">
            <w:pPr>
              <w:pStyle w:val="Table"/>
              <w:keepNext/>
              <w:keepLines w:val="0"/>
              <w:spacing w:before="0" w:after="0"/>
              <w:rPr>
                <w:rFonts w:ascii="Times New Roman" w:hAnsi="Times New Roman" w:cs="Times New Roman"/>
                <w:color w:val="000000"/>
                <w:sz w:val="22"/>
                <w:szCs w:val="22"/>
                <w:shd w:val="clear" w:color="auto" w:fill="FFFFFF"/>
                <w:lang w:val="nl-NL"/>
              </w:rPr>
            </w:pPr>
            <w:r w:rsidRPr="004A4733">
              <w:rPr>
                <w:rFonts w:ascii="Times New Roman" w:hAnsi="Times New Roman" w:cs="Times New Roman"/>
                <w:color w:val="000000"/>
                <w:sz w:val="22"/>
                <w:szCs w:val="22"/>
                <w:shd w:val="clear" w:color="auto" w:fill="FFFFFF"/>
                <w:lang w:val="nl-NL"/>
              </w:rPr>
              <w:t>Soms</w:t>
            </w:r>
          </w:p>
        </w:tc>
      </w:tr>
      <w:tr w:rsidR="00B84FD6" w:rsidRPr="004A4733" w14:paraId="2DFA2715" w14:textId="77777777" w:rsidTr="004C3761">
        <w:trPr>
          <w:cantSplit/>
        </w:trPr>
        <w:tc>
          <w:tcPr>
            <w:tcW w:w="5240" w:type="dxa"/>
            <w:vMerge w:val="restart"/>
            <w:vAlign w:val="center"/>
          </w:tcPr>
          <w:p w14:paraId="041490F5"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Huid- en onderhuidaandoeningen</w:t>
            </w:r>
          </w:p>
        </w:tc>
        <w:tc>
          <w:tcPr>
            <w:tcW w:w="2693" w:type="dxa"/>
            <w:vAlign w:val="center"/>
          </w:tcPr>
          <w:p w14:paraId="2409AAF9" w14:textId="58AE53DD" w:rsidR="00B84FD6" w:rsidRPr="004A4733" w:rsidRDefault="0042210A" w:rsidP="00236504">
            <w:pPr>
              <w:pStyle w:val="Table"/>
              <w:keepNext/>
              <w:keepLines w:val="0"/>
              <w:spacing w:before="0" w:after="0"/>
              <w:rPr>
                <w:rFonts w:ascii="Times New Roman" w:hAnsi="Times New Roman" w:cs="Times New Roman"/>
                <w:b/>
                <w:sz w:val="22"/>
                <w:szCs w:val="22"/>
                <w:vertAlign w:val="superscript"/>
                <w:lang w:val="nl-NL"/>
              </w:rPr>
            </w:pPr>
            <w:r w:rsidRPr="004A4733">
              <w:rPr>
                <w:rFonts w:ascii="Times New Roman" w:hAnsi="Times New Roman" w:cs="Times New Roman"/>
                <w:color w:val="000000"/>
                <w:sz w:val="22"/>
                <w:szCs w:val="22"/>
                <w:lang w:val="nl-NL"/>
              </w:rPr>
              <w:t>Huiduitslag (r</w:t>
            </w:r>
            <w:r w:rsidR="00914C40" w:rsidRPr="004A4733">
              <w:rPr>
                <w:rFonts w:ascii="Times New Roman" w:hAnsi="Times New Roman" w:cs="Times New Roman"/>
                <w:color w:val="000000"/>
                <w:sz w:val="22"/>
                <w:szCs w:val="22"/>
                <w:lang w:val="nl-NL"/>
              </w:rPr>
              <w:t>ash</w:t>
            </w:r>
            <w:r w:rsidRPr="004A4733">
              <w:rPr>
                <w:rFonts w:ascii="Times New Roman" w:hAnsi="Times New Roman" w:cs="Times New Roman"/>
                <w:color w:val="000000"/>
                <w:sz w:val="22"/>
                <w:szCs w:val="22"/>
                <w:lang w:val="nl-NL"/>
              </w:rPr>
              <w:t>)</w:t>
            </w:r>
            <w:r w:rsidR="00914C40" w:rsidRPr="004A4733">
              <w:rPr>
                <w:rFonts w:ascii="Times New Roman" w:hAnsi="Times New Roman" w:cs="Times New Roman"/>
                <w:sz w:val="22"/>
                <w:szCs w:val="22"/>
                <w:lang w:val="nl-NL"/>
              </w:rPr>
              <w:t>*</w:t>
            </w:r>
            <w:r w:rsidR="00914C40" w:rsidRPr="004A4733">
              <w:rPr>
                <w:rFonts w:ascii="Times New Roman" w:hAnsi="Times New Roman" w:cs="Times New Roman"/>
                <w:sz w:val="22"/>
                <w:szCs w:val="22"/>
                <w:vertAlign w:val="superscript"/>
                <w:lang w:val="nl-NL"/>
              </w:rPr>
              <w:t>10</w:t>
            </w:r>
          </w:p>
        </w:tc>
        <w:tc>
          <w:tcPr>
            <w:tcW w:w="1560" w:type="dxa"/>
          </w:tcPr>
          <w:p w14:paraId="21F0CD21" w14:textId="5B8E59A9" w:rsidR="00B84FD6" w:rsidRPr="004A4733" w:rsidRDefault="00EA0467"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Soms</w:t>
            </w:r>
          </w:p>
        </w:tc>
      </w:tr>
      <w:tr w:rsidR="00B84FD6" w:rsidRPr="004A4733" w14:paraId="7869CE48" w14:textId="77777777" w:rsidTr="004C3761">
        <w:trPr>
          <w:cantSplit/>
        </w:trPr>
        <w:tc>
          <w:tcPr>
            <w:tcW w:w="5240" w:type="dxa"/>
            <w:vMerge/>
            <w:vAlign w:val="center"/>
          </w:tcPr>
          <w:p w14:paraId="70BA1E07" w14:textId="77777777" w:rsidR="00B84FD6" w:rsidRPr="004A4733" w:rsidRDefault="00B84FD6" w:rsidP="00236504">
            <w:pPr>
              <w:pStyle w:val="Table"/>
              <w:keepNext/>
              <w:keepLines w:val="0"/>
              <w:spacing w:before="0" w:after="0"/>
              <w:rPr>
                <w:rFonts w:ascii="Times New Roman" w:hAnsi="Times New Roman" w:cs="Times New Roman"/>
                <w:sz w:val="22"/>
                <w:szCs w:val="22"/>
                <w:lang w:val="nl-NL"/>
              </w:rPr>
            </w:pPr>
          </w:p>
        </w:tc>
        <w:tc>
          <w:tcPr>
            <w:tcW w:w="2693" w:type="dxa"/>
            <w:vAlign w:val="center"/>
          </w:tcPr>
          <w:p w14:paraId="2F1EE4BC" w14:textId="5956ADE6" w:rsidR="00B84FD6" w:rsidRPr="004A4733" w:rsidRDefault="00914C40" w:rsidP="00236504">
            <w:pPr>
              <w:pStyle w:val="Table"/>
              <w:keepNext/>
              <w:keepLines w:val="0"/>
              <w:spacing w:before="0" w:after="0"/>
              <w:rPr>
                <w:rFonts w:ascii="Times New Roman" w:hAnsi="Times New Roman" w:cs="Times New Roman"/>
                <w:color w:val="000000"/>
                <w:sz w:val="22"/>
                <w:szCs w:val="22"/>
                <w:vertAlign w:val="superscript"/>
                <w:lang w:val="nl-NL"/>
              </w:rPr>
            </w:pPr>
            <w:r w:rsidRPr="004A4733">
              <w:rPr>
                <w:rFonts w:ascii="Times New Roman" w:hAnsi="Times New Roman" w:cs="Times New Roman"/>
                <w:color w:val="000000"/>
                <w:sz w:val="22"/>
                <w:szCs w:val="22"/>
                <w:lang w:val="nl-NL"/>
              </w:rPr>
              <w:t>Pruritus</w:t>
            </w:r>
            <w:r w:rsidRPr="004A4733">
              <w:rPr>
                <w:rFonts w:ascii="Times New Roman" w:hAnsi="Times New Roman" w:cs="Times New Roman"/>
                <w:sz w:val="22"/>
                <w:szCs w:val="22"/>
                <w:lang w:val="nl-NL"/>
              </w:rPr>
              <w:t>*</w:t>
            </w:r>
            <w:r w:rsidRPr="004A4733">
              <w:rPr>
                <w:rFonts w:ascii="Times New Roman" w:hAnsi="Times New Roman" w:cs="Times New Roman"/>
                <w:sz w:val="22"/>
                <w:szCs w:val="22"/>
                <w:vertAlign w:val="superscript"/>
                <w:lang w:val="nl-NL"/>
              </w:rPr>
              <w:t>11</w:t>
            </w:r>
          </w:p>
        </w:tc>
        <w:tc>
          <w:tcPr>
            <w:tcW w:w="1560" w:type="dxa"/>
          </w:tcPr>
          <w:p w14:paraId="4F39D33E" w14:textId="77777777" w:rsidR="00B84FD6" w:rsidRPr="004A4733" w:rsidRDefault="00350FBB" w:rsidP="00236504">
            <w:pPr>
              <w:pStyle w:val="Table"/>
              <w:keepNext/>
              <w:keepLines w:val="0"/>
              <w:spacing w:before="0" w:after="0"/>
              <w:rPr>
                <w:rFonts w:ascii="Times New Roman" w:hAnsi="Times New Roman" w:cs="Times New Roman"/>
                <w:color w:val="000000"/>
                <w:sz w:val="22"/>
                <w:szCs w:val="22"/>
                <w:lang w:val="nl-NL"/>
              </w:rPr>
            </w:pPr>
            <w:r w:rsidRPr="004A4733">
              <w:rPr>
                <w:rFonts w:ascii="Times New Roman" w:hAnsi="Times New Roman" w:cs="Times New Roman"/>
                <w:color w:val="000000"/>
                <w:sz w:val="22"/>
                <w:szCs w:val="22"/>
                <w:lang w:val="nl-NL"/>
              </w:rPr>
              <w:t>Soms</w:t>
            </w:r>
          </w:p>
        </w:tc>
      </w:tr>
      <w:tr w:rsidR="00B84FD6" w:rsidRPr="004A4733" w14:paraId="426CF9E8" w14:textId="77777777" w:rsidTr="004C3761">
        <w:trPr>
          <w:cantSplit/>
        </w:trPr>
        <w:tc>
          <w:tcPr>
            <w:tcW w:w="5240" w:type="dxa"/>
            <w:vMerge w:val="restart"/>
            <w:vAlign w:val="center"/>
          </w:tcPr>
          <w:p w14:paraId="0E1B9B6B"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Skeletspierstelsel- en bindweefselaandoeningen</w:t>
            </w:r>
          </w:p>
        </w:tc>
        <w:tc>
          <w:tcPr>
            <w:tcW w:w="2693" w:type="dxa"/>
            <w:vAlign w:val="center"/>
          </w:tcPr>
          <w:p w14:paraId="542603B4" w14:textId="32D42FAF" w:rsidR="00B84FD6" w:rsidRPr="004A4733" w:rsidRDefault="007709D3" w:rsidP="00236504">
            <w:pPr>
              <w:pStyle w:val="Table"/>
              <w:keepNext/>
              <w:keepLines w:val="0"/>
              <w:spacing w:before="0" w:after="0"/>
              <w:rPr>
                <w:rFonts w:ascii="Times New Roman" w:hAnsi="Times New Roman" w:cs="Times New Roman"/>
                <w:b/>
                <w:sz w:val="22"/>
                <w:szCs w:val="22"/>
                <w:vertAlign w:val="superscript"/>
                <w:lang w:val="nl-NL"/>
              </w:rPr>
            </w:pPr>
            <w:r w:rsidRPr="004A4733">
              <w:rPr>
                <w:rFonts w:ascii="Times New Roman" w:hAnsi="Times New Roman" w:cs="Times New Roman"/>
                <w:color w:val="000000"/>
                <w:sz w:val="22"/>
                <w:szCs w:val="22"/>
                <w:lang w:val="nl-NL"/>
              </w:rPr>
              <w:t>Musculoskeletale pijn</w:t>
            </w:r>
            <w:r w:rsidR="00914C40" w:rsidRPr="004A4733">
              <w:rPr>
                <w:rFonts w:ascii="Times New Roman" w:hAnsi="Times New Roman" w:cs="Times New Roman"/>
                <w:sz w:val="22"/>
                <w:szCs w:val="22"/>
                <w:lang w:val="nl-NL"/>
              </w:rPr>
              <w:t>*</w:t>
            </w:r>
            <w:r w:rsidR="00914C40" w:rsidRPr="004A4733">
              <w:rPr>
                <w:rFonts w:ascii="Times New Roman" w:hAnsi="Times New Roman" w:cs="Times New Roman"/>
                <w:sz w:val="22"/>
                <w:szCs w:val="22"/>
                <w:vertAlign w:val="superscript"/>
                <w:lang w:val="nl-NL"/>
              </w:rPr>
              <w:t>12</w:t>
            </w:r>
          </w:p>
        </w:tc>
        <w:tc>
          <w:tcPr>
            <w:tcW w:w="1560" w:type="dxa"/>
          </w:tcPr>
          <w:p w14:paraId="5168F432" w14:textId="77777777" w:rsidR="00B84FD6" w:rsidRPr="004A4733" w:rsidRDefault="00350FB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Vaak</w:t>
            </w:r>
          </w:p>
        </w:tc>
      </w:tr>
      <w:tr w:rsidR="00B84FD6" w:rsidRPr="004A4733" w14:paraId="13BAE42F" w14:textId="77777777" w:rsidTr="004C3761">
        <w:trPr>
          <w:cantSplit/>
        </w:trPr>
        <w:tc>
          <w:tcPr>
            <w:tcW w:w="5240" w:type="dxa"/>
            <w:vMerge/>
            <w:vAlign w:val="center"/>
          </w:tcPr>
          <w:p w14:paraId="69BC07A7" w14:textId="77777777" w:rsidR="00B84FD6" w:rsidRPr="004A4733" w:rsidRDefault="00B84FD6" w:rsidP="00236504">
            <w:pPr>
              <w:pStyle w:val="Table"/>
              <w:keepNext/>
              <w:keepLines w:val="0"/>
              <w:spacing w:before="0" w:after="0"/>
              <w:rPr>
                <w:rFonts w:ascii="Times New Roman" w:hAnsi="Times New Roman" w:cs="Times New Roman"/>
                <w:sz w:val="22"/>
                <w:szCs w:val="22"/>
                <w:lang w:val="nl-NL"/>
              </w:rPr>
            </w:pPr>
          </w:p>
        </w:tc>
        <w:tc>
          <w:tcPr>
            <w:tcW w:w="2693" w:type="dxa"/>
            <w:vAlign w:val="center"/>
          </w:tcPr>
          <w:p w14:paraId="6D7E91B8" w14:textId="77777777" w:rsidR="00B84FD6" w:rsidRPr="004A4733" w:rsidRDefault="00914C40" w:rsidP="00236504">
            <w:pPr>
              <w:pStyle w:val="Table"/>
              <w:keepNext/>
              <w:keepLines w:val="0"/>
              <w:spacing w:before="0" w:after="0"/>
              <w:rPr>
                <w:rFonts w:ascii="Times New Roman" w:hAnsi="Times New Roman" w:cs="Times New Roman"/>
                <w:color w:val="000000"/>
                <w:sz w:val="22"/>
                <w:szCs w:val="22"/>
                <w:lang w:val="nl-NL"/>
              </w:rPr>
            </w:pPr>
            <w:r w:rsidRPr="004A4733">
              <w:rPr>
                <w:rFonts w:ascii="Times New Roman" w:hAnsi="Times New Roman" w:cs="Times New Roman"/>
                <w:color w:val="000000"/>
                <w:sz w:val="22"/>
                <w:szCs w:val="22"/>
                <w:lang w:val="nl-NL"/>
              </w:rPr>
              <w:t>Spierspasmen</w:t>
            </w:r>
          </w:p>
        </w:tc>
        <w:tc>
          <w:tcPr>
            <w:tcW w:w="1560" w:type="dxa"/>
          </w:tcPr>
          <w:p w14:paraId="2BA929F2" w14:textId="77777777" w:rsidR="00B84FD6" w:rsidRPr="004A4733" w:rsidRDefault="00350FBB" w:rsidP="00236504">
            <w:pPr>
              <w:pStyle w:val="Table"/>
              <w:keepNext/>
              <w:keepLines w:val="0"/>
              <w:spacing w:before="0" w:after="0"/>
              <w:rPr>
                <w:rFonts w:ascii="Times New Roman" w:hAnsi="Times New Roman" w:cs="Times New Roman"/>
                <w:color w:val="000000"/>
                <w:sz w:val="22"/>
                <w:szCs w:val="22"/>
                <w:lang w:val="nl-NL"/>
              </w:rPr>
            </w:pPr>
            <w:r w:rsidRPr="004A4733">
              <w:rPr>
                <w:rFonts w:ascii="Times New Roman" w:hAnsi="Times New Roman" w:cs="Times New Roman"/>
                <w:color w:val="000000"/>
                <w:sz w:val="22"/>
                <w:szCs w:val="22"/>
                <w:lang w:val="nl-NL"/>
              </w:rPr>
              <w:t>Vaak</w:t>
            </w:r>
          </w:p>
        </w:tc>
      </w:tr>
      <w:tr w:rsidR="00B84FD6" w:rsidRPr="004A4733" w14:paraId="3A65F6B7" w14:textId="77777777" w:rsidTr="004C3761">
        <w:trPr>
          <w:cantSplit/>
        </w:trPr>
        <w:tc>
          <w:tcPr>
            <w:tcW w:w="5240" w:type="dxa"/>
            <w:vAlign w:val="center"/>
          </w:tcPr>
          <w:p w14:paraId="03D0AC8E" w14:textId="77777777" w:rsidR="00B84FD6" w:rsidRPr="004A4733" w:rsidRDefault="00914C40" w:rsidP="00236504">
            <w:pPr>
              <w:pStyle w:val="Table"/>
              <w:keepNext/>
              <w:keepLines w:val="0"/>
              <w:spacing w:before="0" w:after="0"/>
              <w:rPr>
                <w:rFonts w:ascii="Times New Roman" w:hAnsi="Times New Roman" w:cs="Times New Roman"/>
                <w:color w:val="000000"/>
                <w:sz w:val="22"/>
                <w:szCs w:val="22"/>
                <w:shd w:val="clear" w:color="auto" w:fill="FFFFFF"/>
                <w:lang w:val="nl-NL"/>
              </w:rPr>
            </w:pPr>
            <w:r w:rsidRPr="004A4733">
              <w:rPr>
                <w:rFonts w:ascii="Times New Roman" w:hAnsi="Times New Roman" w:cs="Times New Roman"/>
                <w:sz w:val="22"/>
                <w:szCs w:val="22"/>
                <w:lang w:val="nl-NL"/>
              </w:rPr>
              <w:t>Nier- en urinewegaandoeningen</w:t>
            </w:r>
          </w:p>
        </w:tc>
        <w:tc>
          <w:tcPr>
            <w:tcW w:w="2693" w:type="dxa"/>
          </w:tcPr>
          <w:p w14:paraId="77787004" w14:textId="77777777" w:rsidR="00B84FD6" w:rsidRPr="004A4733" w:rsidRDefault="00914C40" w:rsidP="00236504">
            <w:pPr>
              <w:pStyle w:val="Table"/>
              <w:keepNext/>
              <w:keepLines w:val="0"/>
              <w:spacing w:before="0" w:after="0"/>
              <w:rPr>
                <w:rFonts w:ascii="Times New Roman" w:hAnsi="Times New Roman" w:cs="Times New Roman"/>
                <w:b/>
                <w:sz w:val="22"/>
                <w:szCs w:val="22"/>
                <w:lang w:val="nl-NL"/>
              </w:rPr>
            </w:pPr>
            <w:r w:rsidRPr="004A4733">
              <w:rPr>
                <w:rFonts w:ascii="Times New Roman" w:hAnsi="Times New Roman" w:cs="Times New Roman"/>
                <w:color w:val="000000"/>
                <w:sz w:val="22"/>
                <w:szCs w:val="22"/>
                <w:lang w:val="nl-NL"/>
              </w:rPr>
              <w:t>Dysurie</w:t>
            </w:r>
          </w:p>
        </w:tc>
        <w:tc>
          <w:tcPr>
            <w:tcW w:w="1560" w:type="dxa"/>
          </w:tcPr>
          <w:p w14:paraId="626E3EA4" w14:textId="77777777" w:rsidR="00B84FD6" w:rsidRPr="004A4733" w:rsidRDefault="00350FBB"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sz w:val="22"/>
                <w:szCs w:val="22"/>
                <w:lang w:val="nl-NL"/>
              </w:rPr>
              <w:t>Soms</w:t>
            </w:r>
          </w:p>
        </w:tc>
      </w:tr>
      <w:tr w:rsidR="00B84FD6" w:rsidRPr="004A4733" w14:paraId="2107FA29" w14:textId="77777777" w:rsidTr="004C3761">
        <w:trPr>
          <w:cantSplit/>
        </w:trPr>
        <w:tc>
          <w:tcPr>
            <w:tcW w:w="5240" w:type="dxa"/>
            <w:vAlign w:val="center"/>
          </w:tcPr>
          <w:p w14:paraId="74B69BDA" w14:textId="77777777" w:rsidR="00B84FD6" w:rsidRPr="004A4733" w:rsidRDefault="00914C40" w:rsidP="00236504">
            <w:pPr>
              <w:pStyle w:val="Table"/>
              <w:keepNext/>
              <w:keepLines w:val="0"/>
              <w:spacing w:before="0" w:after="0"/>
              <w:rPr>
                <w:rFonts w:ascii="Times New Roman" w:hAnsi="Times New Roman" w:cs="Times New Roman"/>
                <w:sz w:val="22"/>
                <w:szCs w:val="22"/>
                <w:lang w:val="nl-NL"/>
              </w:rPr>
            </w:pPr>
            <w:r w:rsidRPr="004A4733">
              <w:rPr>
                <w:rFonts w:ascii="Times New Roman" w:hAnsi="Times New Roman" w:cs="Times New Roman"/>
                <w:color w:val="000000"/>
                <w:sz w:val="22"/>
                <w:szCs w:val="22"/>
                <w:shd w:val="clear" w:color="auto" w:fill="FFFFFF"/>
                <w:lang w:val="nl-NL"/>
              </w:rPr>
              <w:t>Algemene aandoeningen en toedieningsplaatsstoornissen</w:t>
            </w:r>
          </w:p>
        </w:tc>
        <w:tc>
          <w:tcPr>
            <w:tcW w:w="2693" w:type="dxa"/>
          </w:tcPr>
          <w:p w14:paraId="1C85DE14" w14:textId="77777777" w:rsidR="00B84FD6" w:rsidRPr="004A4733" w:rsidRDefault="00914C40" w:rsidP="00236504">
            <w:pPr>
              <w:pStyle w:val="Table"/>
              <w:keepNext/>
              <w:keepLines w:val="0"/>
              <w:spacing w:before="0" w:after="0"/>
              <w:rPr>
                <w:rFonts w:ascii="Times New Roman" w:hAnsi="Times New Roman" w:cs="Times New Roman"/>
                <w:b/>
                <w:color w:val="000000"/>
                <w:sz w:val="22"/>
                <w:szCs w:val="22"/>
                <w:shd w:val="clear" w:color="auto" w:fill="FFFFFF"/>
                <w:lang w:val="nl-NL"/>
              </w:rPr>
            </w:pPr>
            <w:r w:rsidRPr="004A4733">
              <w:rPr>
                <w:rFonts w:ascii="Times New Roman" w:hAnsi="Times New Roman" w:cs="Times New Roman"/>
                <w:sz w:val="22"/>
                <w:szCs w:val="22"/>
                <w:lang w:val="nl-NL"/>
              </w:rPr>
              <w:t>Pyrexie</w:t>
            </w:r>
          </w:p>
        </w:tc>
        <w:tc>
          <w:tcPr>
            <w:tcW w:w="1560" w:type="dxa"/>
          </w:tcPr>
          <w:p w14:paraId="56A55DB0" w14:textId="77777777" w:rsidR="00B84FD6" w:rsidRPr="004A4733" w:rsidRDefault="00350FBB" w:rsidP="00236504">
            <w:pPr>
              <w:pStyle w:val="Table"/>
              <w:keepNext/>
              <w:keepLines w:val="0"/>
              <w:spacing w:before="0" w:after="0"/>
              <w:rPr>
                <w:rFonts w:ascii="Times New Roman" w:hAnsi="Times New Roman" w:cs="Times New Roman"/>
                <w:color w:val="000000"/>
                <w:sz w:val="22"/>
                <w:szCs w:val="22"/>
                <w:shd w:val="clear" w:color="auto" w:fill="FFFFFF"/>
                <w:lang w:val="nl-NL"/>
              </w:rPr>
            </w:pPr>
            <w:r w:rsidRPr="004A4733">
              <w:rPr>
                <w:rFonts w:ascii="Times New Roman" w:hAnsi="Times New Roman" w:cs="Times New Roman"/>
                <w:color w:val="000000"/>
                <w:sz w:val="22"/>
                <w:szCs w:val="22"/>
                <w:shd w:val="clear" w:color="auto" w:fill="FFFFFF"/>
                <w:lang w:val="nl-NL"/>
              </w:rPr>
              <w:t>Vaak</w:t>
            </w:r>
          </w:p>
        </w:tc>
      </w:tr>
      <w:tr w:rsidR="00C76538" w:rsidRPr="00A278D3" w14:paraId="1B0314B2" w14:textId="77777777" w:rsidTr="004C3761">
        <w:trPr>
          <w:cantSplit/>
        </w:trPr>
        <w:tc>
          <w:tcPr>
            <w:tcW w:w="9493" w:type="dxa"/>
            <w:gridSpan w:val="3"/>
            <w:vAlign w:val="center"/>
          </w:tcPr>
          <w:p w14:paraId="56DB95C6" w14:textId="6D225EF3" w:rsidR="000D41F7" w:rsidRPr="004A4733" w:rsidRDefault="00C76538"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w:t>
            </w:r>
            <w:r w:rsidRPr="004A4733">
              <w:rPr>
                <w:rFonts w:ascii="Times New Roman" w:hAnsi="Times New Roman" w:cs="Times New Roman"/>
                <w:szCs w:val="20"/>
                <w:lang w:val="nl-NL"/>
              </w:rPr>
              <w:tab/>
              <w:t>Geeft groepering van voorkeurstermen (PT's) aan:</w:t>
            </w:r>
          </w:p>
          <w:p w14:paraId="410DBCB9" w14:textId="0B368C9B"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1 Orale candidiasis, orofaryngeale candidiasis.</w:t>
            </w:r>
          </w:p>
          <w:p w14:paraId="470DDF58" w14:textId="6948FB95"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2 Asymptomatische bacteriurie, bacteriurie, cystitis, urethritis, urineweginfectie, virale urineweginfectie.</w:t>
            </w:r>
          </w:p>
          <w:p w14:paraId="7A3E2083" w14:textId="77777777"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3 Geneesmiddeleneruptie, geneesmiddelenovergevoeligheid, overgevoeligheid, rash, rash pruritus, urticaria.</w:t>
            </w:r>
          </w:p>
          <w:p w14:paraId="3C7230DC" w14:textId="77777777"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4 Bloedglucose verhoogd, hyperglykemie.</w:t>
            </w:r>
          </w:p>
          <w:p w14:paraId="03C937B9" w14:textId="77777777"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5 Hoofdpijn, spanningshoofdpijn.</w:t>
            </w:r>
          </w:p>
          <w:p w14:paraId="596B78D7" w14:textId="77777777"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6 Sinustachycardie, supraventriculaire tachycardie, tachycardie.</w:t>
            </w:r>
          </w:p>
          <w:p w14:paraId="0B07B8A2" w14:textId="77777777"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7 Odynofagie, orofaryngeaal ongemak, orofaryngeale pijn, keelirritatie.</w:t>
            </w:r>
          </w:p>
          <w:p w14:paraId="4242E13D" w14:textId="77777777"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8 Chronische gastritis, enteritis, gastritis, gastro-enteritis, maag-darmontsteking</w:t>
            </w:r>
          </w:p>
          <w:p w14:paraId="1AC7B874" w14:textId="3B60635C"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9 Droge mond, droge keel.</w:t>
            </w:r>
          </w:p>
          <w:p w14:paraId="7AFC0511" w14:textId="4BD19099"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10 Geneesmiddeleneruptie, rash, rash papulair, rash pruritus.</w:t>
            </w:r>
          </w:p>
          <w:p w14:paraId="315B4F98" w14:textId="5C471AA3" w:rsidR="000D41F7" w:rsidRPr="004A4733" w:rsidRDefault="000D41F7" w:rsidP="00236504">
            <w:pPr>
              <w:pStyle w:val="Table"/>
              <w:keepLines w:val="0"/>
              <w:spacing w:before="0" w:after="0"/>
              <w:rPr>
                <w:rFonts w:ascii="Times New Roman" w:hAnsi="Times New Roman" w:cs="Times New Roman"/>
                <w:szCs w:val="20"/>
                <w:lang w:val="nl-NL"/>
              </w:rPr>
            </w:pPr>
            <w:r w:rsidRPr="004A4733">
              <w:rPr>
                <w:rFonts w:ascii="Times New Roman" w:hAnsi="Times New Roman" w:cs="Times New Roman"/>
                <w:szCs w:val="20"/>
                <w:lang w:val="nl-NL"/>
              </w:rPr>
              <w:t>11 Oogpruritus, pruritus, genitale pruritus.</w:t>
            </w:r>
          </w:p>
          <w:p w14:paraId="4A14CCD6" w14:textId="7F128E25" w:rsidR="00493BED" w:rsidRPr="004A4733" w:rsidRDefault="000D41F7" w:rsidP="00236504">
            <w:pPr>
              <w:pStyle w:val="Table"/>
              <w:keepLines w:val="0"/>
              <w:tabs>
                <w:tab w:val="clear" w:pos="284"/>
              </w:tabs>
              <w:spacing w:before="0" w:after="0"/>
              <w:ind w:left="567" w:hanging="567"/>
              <w:rPr>
                <w:rFonts w:ascii="Times New Roman" w:hAnsi="Times New Roman" w:cs="Times New Roman"/>
                <w:color w:val="000000"/>
                <w:szCs w:val="20"/>
                <w:shd w:val="clear" w:color="auto" w:fill="FFFFFF"/>
                <w:lang w:val="nl-NL"/>
              </w:rPr>
            </w:pPr>
            <w:r w:rsidRPr="004A4733">
              <w:rPr>
                <w:rFonts w:ascii="Times New Roman" w:hAnsi="Times New Roman" w:cs="Times New Roman"/>
                <w:szCs w:val="20"/>
                <w:lang w:val="nl-NL"/>
              </w:rPr>
              <w:t xml:space="preserve">12 Rugpijn, </w:t>
            </w:r>
            <w:r w:rsidR="00EB0A54" w:rsidRPr="004A4733">
              <w:rPr>
                <w:rFonts w:ascii="Times New Roman" w:hAnsi="Times New Roman" w:cs="Times New Roman"/>
                <w:szCs w:val="20"/>
                <w:lang w:val="nl-NL"/>
              </w:rPr>
              <w:t>musculoskeletale pijn van borst</w:t>
            </w:r>
            <w:r w:rsidRPr="004A4733">
              <w:rPr>
                <w:rFonts w:ascii="Times New Roman" w:hAnsi="Times New Roman" w:cs="Times New Roman"/>
                <w:szCs w:val="20"/>
                <w:lang w:val="nl-NL"/>
              </w:rPr>
              <w:t xml:space="preserve">, </w:t>
            </w:r>
            <w:r w:rsidR="007709D3" w:rsidRPr="004A4733">
              <w:rPr>
                <w:rFonts w:ascii="Times New Roman" w:hAnsi="Times New Roman" w:cs="Times New Roman"/>
                <w:szCs w:val="20"/>
                <w:lang w:val="nl-NL"/>
              </w:rPr>
              <w:t>musculoskeletale pijn</w:t>
            </w:r>
            <w:r w:rsidRPr="004A4733">
              <w:rPr>
                <w:rFonts w:ascii="Times New Roman" w:hAnsi="Times New Roman" w:cs="Times New Roman"/>
                <w:szCs w:val="20"/>
                <w:lang w:val="nl-NL"/>
              </w:rPr>
              <w:t>, myalgie, nekpijn.</w:t>
            </w:r>
          </w:p>
        </w:tc>
      </w:tr>
    </w:tbl>
    <w:p w14:paraId="603DBA2B" w14:textId="77777777" w:rsidR="00F30116" w:rsidRPr="004A4733" w:rsidRDefault="00F30116" w:rsidP="00236504">
      <w:pPr>
        <w:pStyle w:val="Text"/>
        <w:spacing w:before="0"/>
        <w:jc w:val="left"/>
        <w:rPr>
          <w:sz w:val="22"/>
          <w:szCs w:val="22"/>
          <w:lang w:val="nl-NL"/>
        </w:rPr>
      </w:pPr>
    </w:p>
    <w:p w14:paraId="3B1BE4BB" w14:textId="77777777" w:rsidR="00B231C6" w:rsidRPr="004A4733" w:rsidRDefault="00B231C6" w:rsidP="00236504">
      <w:pPr>
        <w:keepNext/>
        <w:tabs>
          <w:tab w:val="clear" w:pos="567"/>
        </w:tabs>
        <w:autoSpaceDE w:val="0"/>
        <w:autoSpaceDN w:val="0"/>
        <w:adjustRightInd w:val="0"/>
        <w:spacing w:line="240" w:lineRule="auto"/>
        <w:rPr>
          <w:szCs w:val="22"/>
          <w:u w:val="single"/>
          <w:lang w:val="nl-NL"/>
        </w:rPr>
      </w:pPr>
      <w:bookmarkStart w:id="12" w:name="_nth_Special_populations__d21686"/>
      <w:bookmarkEnd w:id="12"/>
      <w:r w:rsidRPr="004A4733">
        <w:rPr>
          <w:szCs w:val="22"/>
          <w:u w:val="single"/>
          <w:lang w:val="nl-NL"/>
        </w:rPr>
        <w:lastRenderedPageBreak/>
        <w:t>Melding van vermoedelijke bijwerkingen</w:t>
      </w:r>
    </w:p>
    <w:p w14:paraId="38229CFF" w14:textId="77777777" w:rsidR="00B231C6" w:rsidRPr="004A4733" w:rsidRDefault="00B231C6" w:rsidP="00236504">
      <w:pPr>
        <w:keepNext/>
        <w:tabs>
          <w:tab w:val="clear" w:pos="567"/>
        </w:tabs>
        <w:autoSpaceDE w:val="0"/>
        <w:autoSpaceDN w:val="0"/>
        <w:adjustRightInd w:val="0"/>
        <w:spacing w:line="240" w:lineRule="auto"/>
        <w:rPr>
          <w:szCs w:val="22"/>
          <w:lang w:val="nl-NL"/>
        </w:rPr>
      </w:pPr>
    </w:p>
    <w:p w14:paraId="22EDABEB" w14:textId="63B0F680" w:rsidR="00B84FD6" w:rsidRPr="004A4733" w:rsidRDefault="00914C40" w:rsidP="00236504">
      <w:pPr>
        <w:tabs>
          <w:tab w:val="clear" w:pos="567"/>
        </w:tabs>
        <w:autoSpaceDE w:val="0"/>
        <w:autoSpaceDN w:val="0"/>
        <w:adjustRightInd w:val="0"/>
        <w:spacing w:line="240" w:lineRule="auto"/>
        <w:rPr>
          <w:szCs w:val="22"/>
          <w:lang w:val="nl-NL"/>
        </w:rPr>
      </w:pPr>
      <w:r w:rsidRPr="004A4733">
        <w:rPr>
          <w:szCs w:val="22"/>
          <w:lang w:val="nl-NL"/>
        </w:rPr>
        <w:t xml:space="preserve">Het is belangrijk om na toelating van het geneesmiddel vermoedelijke bijwerkingen te melden. Op deze wijze kan de verhouding tussen voordelen en risico’s van het geneesmiddel voortdurend worden gevolgd. Beroepsbeoefenaren in de gezondheidszorg wordt verzocht alle vermoedelijke bijwerkingen te melden via </w:t>
      </w:r>
      <w:r w:rsidRPr="004A4733">
        <w:rPr>
          <w:szCs w:val="22"/>
          <w:shd w:val="pct15" w:color="auto" w:fill="auto"/>
          <w:lang w:val="nl-NL"/>
        </w:rPr>
        <w:t xml:space="preserve">het nationale meldsysteem zoals vermeld </w:t>
      </w:r>
      <w:r w:rsidR="00A256C1" w:rsidRPr="00EF3322">
        <w:rPr>
          <w:szCs w:val="22"/>
          <w:shd w:val="pct15" w:color="auto" w:fill="auto"/>
          <w:lang w:val="nl-NL" w:eastAsia="fr-LU"/>
        </w:rPr>
        <w:t xml:space="preserve">in </w:t>
      </w:r>
      <w:hyperlink r:id="rId10" w:history="1">
        <w:r w:rsidR="00A256C1" w:rsidRPr="00EF3322">
          <w:rPr>
            <w:color w:val="0000FF"/>
            <w:u w:val="single"/>
            <w:shd w:val="pct15" w:color="auto" w:fill="auto"/>
            <w:lang w:val="nl-NL" w:eastAsia="fr-LU"/>
          </w:rPr>
          <w:t>aanhangsel V</w:t>
        </w:r>
      </w:hyperlink>
      <w:r w:rsidRPr="004A4733">
        <w:rPr>
          <w:szCs w:val="22"/>
          <w:lang w:val="nl-NL"/>
        </w:rPr>
        <w:t>.</w:t>
      </w:r>
    </w:p>
    <w:p w14:paraId="12E92294" w14:textId="77777777" w:rsidR="00B84FD6" w:rsidRPr="004A4733" w:rsidRDefault="00B84FD6" w:rsidP="00236504">
      <w:pPr>
        <w:tabs>
          <w:tab w:val="clear" w:pos="567"/>
        </w:tabs>
        <w:autoSpaceDE w:val="0"/>
        <w:autoSpaceDN w:val="0"/>
        <w:adjustRightInd w:val="0"/>
        <w:spacing w:line="240" w:lineRule="auto"/>
        <w:rPr>
          <w:szCs w:val="22"/>
          <w:lang w:val="nl-NL"/>
        </w:rPr>
      </w:pPr>
    </w:p>
    <w:p w14:paraId="14E030D4"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4.9</w:t>
      </w:r>
      <w:r w:rsidRPr="004A4733">
        <w:rPr>
          <w:b/>
          <w:bCs/>
          <w:szCs w:val="22"/>
          <w:lang w:val="nl-NL"/>
        </w:rPr>
        <w:tab/>
        <w:t>Overdosering</w:t>
      </w:r>
    </w:p>
    <w:p w14:paraId="77BDFD2B" w14:textId="77777777" w:rsidR="00B84FD6" w:rsidRPr="004A4733" w:rsidRDefault="00B84FD6" w:rsidP="00236504">
      <w:pPr>
        <w:keepNext/>
        <w:tabs>
          <w:tab w:val="clear" w:pos="567"/>
        </w:tabs>
        <w:autoSpaceDE w:val="0"/>
        <w:autoSpaceDN w:val="0"/>
        <w:adjustRightInd w:val="0"/>
        <w:spacing w:line="240" w:lineRule="auto"/>
        <w:rPr>
          <w:szCs w:val="22"/>
          <w:lang w:val="nl-NL"/>
        </w:rPr>
      </w:pPr>
    </w:p>
    <w:p w14:paraId="4EA657C0" w14:textId="5AA1852A" w:rsidR="00FA0148" w:rsidRPr="004A4733" w:rsidRDefault="00FA0148" w:rsidP="00236504">
      <w:pPr>
        <w:tabs>
          <w:tab w:val="clear" w:pos="567"/>
        </w:tabs>
        <w:spacing w:line="240" w:lineRule="auto"/>
        <w:rPr>
          <w:szCs w:val="22"/>
          <w:lang w:val="nl-NL"/>
        </w:rPr>
      </w:pPr>
      <w:r w:rsidRPr="004A4733">
        <w:rPr>
          <w:szCs w:val="22"/>
          <w:lang w:val="nl-NL"/>
        </w:rPr>
        <w:t>In gevallen van vermoedelijke overdosering moeten algemene ondersteunende maatregelen worden genomen en symptomatische behandeling worden gestart.</w:t>
      </w:r>
    </w:p>
    <w:p w14:paraId="5E8147C6" w14:textId="77777777" w:rsidR="00FA0148" w:rsidRPr="004A4733" w:rsidRDefault="00FA0148" w:rsidP="00236504">
      <w:pPr>
        <w:tabs>
          <w:tab w:val="clear" w:pos="567"/>
        </w:tabs>
        <w:spacing w:line="240" w:lineRule="auto"/>
        <w:rPr>
          <w:szCs w:val="22"/>
          <w:lang w:val="nl-NL"/>
        </w:rPr>
      </w:pPr>
    </w:p>
    <w:p w14:paraId="20AB6DC5" w14:textId="24E1845F" w:rsidR="00FA0148" w:rsidRPr="004A4733" w:rsidRDefault="00FA0148" w:rsidP="00236504">
      <w:pPr>
        <w:tabs>
          <w:tab w:val="clear" w:pos="567"/>
        </w:tabs>
        <w:spacing w:line="240" w:lineRule="auto"/>
        <w:rPr>
          <w:szCs w:val="22"/>
          <w:lang w:val="nl-NL"/>
        </w:rPr>
      </w:pPr>
      <w:r w:rsidRPr="004A4733">
        <w:rPr>
          <w:szCs w:val="22"/>
          <w:lang w:val="nl-NL"/>
        </w:rPr>
        <w:t xml:space="preserve">Een overdosering zal waarschijnlijk </w:t>
      </w:r>
      <w:r w:rsidR="002650C6" w:rsidRPr="004A4733">
        <w:rPr>
          <w:szCs w:val="22"/>
          <w:lang w:val="nl-NL"/>
        </w:rPr>
        <w:t>klachten</w:t>
      </w:r>
      <w:r w:rsidRPr="004A4733">
        <w:rPr>
          <w:szCs w:val="22"/>
          <w:lang w:val="nl-NL"/>
        </w:rPr>
        <w:t xml:space="preserve">, symptomen of bijwerkingen </w:t>
      </w:r>
      <w:r w:rsidR="00090556" w:rsidRPr="004A4733">
        <w:rPr>
          <w:szCs w:val="22"/>
          <w:lang w:val="nl-NL"/>
        </w:rPr>
        <w:t xml:space="preserve">veroorzaken </w:t>
      </w:r>
      <w:r w:rsidRPr="004A4733">
        <w:rPr>
          <w:szCs w:val="22"/>
          <w:lang w:val="nl-NL"/>
        </w:rPr>
        <w:t>die verband houden met de farmacologische werking van de individuele bestanddelen (bijv. tachycardie, tremor, palpitaties, hoofdpijn, nausea, braken, zich suf voelen, ventriculaire aritmieën, metabole acidose, hypokaliëmie, hyperglykemie, verhoogde intra-oculaire druk [die pijn, visusstoornissen of rood worden van het oog veroorzaakt], constipatie of plasproblemen, onderdrukking van de werking van de hypothalamus-hypofyse-bijnieras).</w:t>
      </w:r>
    </w:p>
    <w:p w14:paraId="6B9ED530" w14:textId="77777777" w:rsidR="00FA0148" w:rsidRPr="004A4733" w:rsidRDefault="00FA0148" w:rsidP="00236504">
      <w:pPr>
        <w:tabs>
          <w:tab w:val="clear" w:pos="567"/>
        </w:tabs>
        <w:spacing w:line="240" w:lineRule="auto"/>
        <w:rPr>
          <w:szCs w:val="22"/>
          <w:lang w:val="nl-NL"/>
        </w:rPr>
      </w:pPr>
    </w:p>
    <w:p w14:paraId="47657C3C" w14:textId="6A71C04C" w:rsidR="00B84FD6" w:rsidRPr="004A4733" w:rsidRDefault="00FA0148" w:rsidP="00236504">
      <w:pPr>
        <w:tabs>
          <w:tab w:val="clear" w:pos="567"/>
        </w:tabs>
        <w:spacing w:line="240" w:lineRule="auto"/>
        <w:rPr>
          <w:szCs w:val="22"/>
          <w:lang w:val="nl-NL"/>
        </w:rPr>
      </w:pPr>
      <w:r w:rsidRPr="004A4733">
        <w:rPr>
          <w:szCs w:val="22"/>
          <w:lang w:val="nl-NL"/>
        </w:rPr>
        <w:t>Het gebruik van cardioselectieve bètablokkers kan voor de behandeling van bèta</w:t>
      </w:r>
      <w:r w:rsidRPr="004A4733">
        <w:rPr>
          <w:szCs w:val="22"/>
          <w:vertAlign w:val="subscript"/>
          <w:lang w:val="nl-NL"/>
        </w:rPr>
        <w:t>2</w:t>
      </w:r>
      <w:r w:rsidR="0038702F" w:rsidRPr="004A4733">
        <w:rPr>
          <w:szCs w:val="22"/>
          <w:lang w:val="nl-NL"/>
        </w:rPr>
        <w:noBreakHyphen/>
      </w:r>
      <w:r w:rsidRPr="004A4733">
        <w:rPr>
          <w:szCs w:val="22"/>
          <w:lang w:val="nl-NL"/>
        </w:rPr>
        <w:t>adrenerge effecten worden overwogen, maar dit mag alleen onder supervisie van een arts en met uiterste voorzichtigheid plaatsvinden, aangezien het gebruik van bèta</w:t>
      </w:r>
      <w:r w:rsidR="002205B9" w:rsidRPr="004A4733">
        <w:rPr>
          <w:szCs w:val="22"/>
          <w:vertAlign w:val="subscript"/>
          <w:lang w:val="nl-NL"/>
        </w:rPr>
        <w:t>2</w:t>
      </w:r>
      <w:r w:rsidR="0038702F" w:rsidRPr="004A4733">
        <w:rPr>
          <w:szCs w:val="22"/>
          <w:lang w:val="nl-NL"/>
        </w:rPr>
        <w:noBreakHyphen/>
      </w:r>
      <w:r w:rsidRPr="004A4733">
        <w:rPr>
          <w:szCs w:val="22"/>
          <w:lang w:val="nl-NL"/>
        </w:rPr>
        <w:t>adrenerge blokkers bronchospasme kan opwekken. In ernstige gevallen moeten patiënten in het ziekenhuis worden opgenomen.</w:t>
      </w:r>
    </w:p>
    <w:p w14:paraId="1B5BF5EC" w14:textId="77777777" w:rsidR="00FA0148" w:rsidRPr="004A4733" w:rsidRDefault="00FA0148" w:rsidP="00236504">
      <w:pPr>
        <w:tabs>
          <w:tab w:val="clear" w:pos="567"/>
        </w:tabs>
        <w:spacing w:line="240" w:lineRule="auto"/>
        <w:rPr>
          <w:szCs w:val="22"/>
          <w:lang w:val="nl-NL"/>
        </w:rPr>
      </w:pPr>
    </w:p>
    <w:p w14:paraId="31F61655" w14:textId="77777777" w:rsidR="00B231C6" w:rsidRPr="004A4733" w:rsidRDefault="00B231C6" w:rsidP="00236504">
      <w:pPr>
        <w:tabs>
          <w:tab w:val="clear" w:pos="567"/>
        </w:tabs>
        <w:spacing w:line="240" w:lineRule="auto"/>
        <w:rPr>
          <w:szCs w:val="22"/>
          <w:lang w:val="nl-NL"/>
        </w:rPr>
      </w:pPr>
    </w:p>
    <w:p w14:paraId="48C38C2D" w14:textId="77777777" w:rsidR="00B84FD6" w:rsidRPr="004A4733" w:rsidRDefault="00914C40" w:rsidP="00236504">
      <w:pPr>
        <w:keepNext/>
        <w:keepLines/>
        <w:tabs>
          <w:tab w:val="clear" w:pos="567"/>
        </w:tabs>
        <w:suppressAutoHyphens/>
        <w:spacing w:line="240" w:lineRule="auto"/>
        <w:ind w:left="567" w:hanging="567"/>
        <w:rPr>
          <w:szCs w:val="22"/>
          <w:lang w:val="nl-NL"/>
        </w:rPr>
      </w:pPr>
      <w:r w:rsidRPr="004A4733">
        <w:rPr>
          <w:b/>
          <w:bCs/>
          <w:szCs w:val="22"/>
          <w:lang w:val="nl-NL"/>
        </w:rPr>
        <w:t>5.</w:t>
      </w:r>
      <w:r w:rsidRPr="004A4733">
        <w:rPr>
          <w:b/>
          <w:bCs/>
          <w:szCs w:val="22"/>
          <w:lang w:val="nl-NL"/>
        </w:rPr>
        <w:tab/>
        <w:t>FARMACOLOGISCHE EIGENSCHAPPEN</w:t>
      </w:r>
    </w:p>
    <w:p w14:paraId="10E57743" w14:textId="77777777" w:rsidR="00B84FD6" w:rsidRPr="004A4733" w:rsidRDefault="00B84FD6" w:rsidP="00236504">
      <w:pPr>
        <w:keepNext/>
        <w:keepLines/>
        <w:tabs>
          <w:tab w:val="clear" w:pos="567"/>
        </w:tabs>
        <w:spacing w:line="240" w:lineRule="auto"/>
        <w:rPr>
          <w:szCs w:val="22"/>
          <w:lang w:val="nl-NL"/>
        </w:rPr>
      </w:pPr>
    </w:p>
    <w:p w14:paraId="4E1D01CE" w14:textId="77777777" w:rsidR="00B84FD6" w:rsidRPr="004A4733" w:rsidRDefault="00914C40" w:rsidP="00236504">
      <w:pPr>
        <w:keepNext/>
        <w:keepLines/>
        <w:tabs>
          <w:tab w:val="clear" w:pos="567"/>
        </w:tabs>
        <w:spacing w:line="240" w:lineRule="auto"/>
        <w:ind w:left="567" w:hanging="567"/>
        <w:rPr>
          <w:szCs w:val="22"/>
          <w:lang w:val="nl-NL"/>
        </w:rPr>
      </w:pPr>
      <w:r w:rsidRPr="004A4733">
        <w:rPr>
          <w:b/>
          <w:bCs/>
          <w:szCs w:val="22"/>
          <w:lang w:val="nl-NL"/>
        </w:rPr>
        <w:t>5.1</w:t>
      </w:r>
      <w:r w:rsidRPr="004A4733">
        <w:rPr>
          <w:b/>
          <w:bCs/>
          <w:szCs w:val="22"/>
          <w:lang w:val="nl-NL"/>
        </w:rPr>
        <w:tab/>
        <w:t>Farmacodynamische eigenschappen</w:t>
      </w:r>
    </w:p>
    <w:p w14:paraId="49DB2C14" w14:textId="77777777" w:rsidR="00B84FD6" w:rsidRPr="004A4733" w:rsidRDefault="00B84FD6" w:rsidP="00236504">
      <w:pPr>
        <w:keepNext/>
        <w:keepLines/>
        <w:tabs>
          <w:tab w:val="clear" w:pos="567"/>
        </w:tabs>
        <w:spacing w:line="240" w:lineRule="auto"/>
        <w:rPr>
          <w:szCs w:val="22"/>
          <w:lang w:val="nl-NL"/>
        </w:rPr>
      </w:pPr>
    </w:p>
    <w:p w14:paraId="7836D8D9" w14:textId="16ED7866" w:rsidR="00B84FD6" w:rsidRPr="004A4733" w:rsidRDefault="00914C40" w:rsidP="00236504">
      <w:pPr>
        <w:keepNext/>
        <w:keepLines/>
        <w:tabs>
          <w:tab w:val="clear" w:pos="567"/>
        </w:tabs>
        <w:spacing w:line="240" w:lineRule="auto"/>
        <w:rPr>
          <w:szCs w:val="22"/>
          <w:lang w:val="nl-NL"/>
        </w:rPr>
      </w:pPr>
      <w:r w:rsidRPr="004A4733">
        <w:rPr>
          <w:szCs w:val="22"/>
          <w:lang w:val="nl-NL"/>
        </w:rPr>
        <w:t xml:space="preserve">Farmacotherapeutische categorie: </w:t>
      </w:r>
      <w:r w:rsidR="00533A99">
        <w:rPr>
          <w:szCs w:val="22"/>
          <w:lang w:val="nl-NL"/>
        </w:rPr>
        <w:t>Geneesmiddelen voor obstructieve luchtwegaandoeningen, adrenergica in combinatie met anticholinergica incl. drievoudige combinaties met corticostero</w:t>
      </w:r>
      <w:r w:rsidR="00BE3C5A">
        <w:rPr>
          <w:szCs w:val="22"/>
          <w:lang w:val="nl-NL"/>
        </w:rPr>
        <w:t>ïden</w:t>
      </w:r>
      <w:r w:rsidR="000F2EA6">
        <w:rPr>
          <w:szCs w:val="22"/>
          <w:lang w:val="nl-NL"/>
        </w:rPr>
        <w:t>,</w:t>
      </w:r>
      <w:r w:rsidR="00280353" w:rsidRPr="004A4733">
        <w:rPr>
          <w:szCs w:val="22"/>
          <w:lang w:val="nl-NL"/>
        </w:rPr>
        <w:t xml:space="preserve"> </w:t>
      </w:r>
      <w:r w:rsidRPr="004A4733">
        <w:rPr>
          <w:szCs w:val="22"/>
          <w:lang w:val="nl-NL"/>
        </w:rPr>
        <w:t xml:space="preserve">ATC-code: </w:t>
      </w:r>
      <w:r w:rsidR="00280353" w:rsidRPr="004A4733">
        <w:rPr>
          <w:szCs w:val="22"/>
          <w:lang w:val="nl-NL"/>
        </w:rPr>
        <w:t>R03AL12</w:t>
      </w:r>
    </w:p>
    <w:p w14:paraId="6B29F803" w14:textId="77777777" w:rsidR="00B84FD6" w:rsidRPr="004A4733" w:rsidRDefault="00B84FD6" w:rsidP="00236504">
      <w:pPr>
        <w:keepNext/>
        <w:keepLines/>
        <w:tabs>
          <w:tab w:val="clear" w:pos="567"/>
        </w:tabs>
        <w:spacing w:line="240" w:lineRule="auto"/>
        <w:rPr>
          <w:szCs w:val="22"/>
          <w:lang w:val="nl-NL"/>
        </w:rPr>
      </w:pPr>
    </w:p>
    <w:p w14:paraId="441C7C9B" w14:textId="77777777" w:rsidR="00B84FD6" w:rsidRPr="004A4733" w:rsidRDefault="00914C40" w:rsidP="00236504">
      <w:pPr>
        <w:keepNext/>
        <w:keepLines/>
        <w:tabs>
          <w:tab w:val="clear" w:pos="567"/>
        </w:tabs>
        <w:autoSpaceDE w:val="0"/>
        <w:autoSpaceDN w:val="0"/>
        <w:adjustRightInd w:val="0"/>
        <w:spacing w:line="240" w:lineRule="auto"/>
        <w:rPr>
          <w:szCs w:val="22"/>
          <w:lang w:val="nl-NL"/>
        </w:rPr>
      </w:pPr>
      <w:r w:rsidRPr="004A4733">
        <w:rPr>
          <w:szCs w:val="22"/>
          <w:u w:val="single"/>
          <w:lang w:val="nl-NL"/>
        </w:rPr>
        <w:t>Werkingsmechanisme</w:t>
      </w:r>
    </w:p>
    <w:p w14:paraId="13E52758" w14:textId="77777777" w:rsidR="00B84FD6" w:rsidRPr="004A4733" w:rsidRDefault="00B84FD6" w:rsidP="00236504">
      <w:pPr>
        <w:keepNext/>
        <w:keepLines/>
        <w:tabs>
          <w:tab w:val="clear" w:pos="567"/>
        </w:tabs>
        <w:autoSpaceDE w:val="0"/>
        <w:autoSpaceDN w:val="0"/>
        <w:adjustRightInd w:val="0"/>
        <w:spacing w:line="240" w:lineRule="auto"/>
        <w:rPr>
          <w:szCs w:val="22"/>
          <w:lang w:val="nl-NL"/>
        </w:rPr>
      </w:pPr>
    </w:p>
    <w:p w14:paraId="32388E37" w14:textId="05E414E9" w:rsidR="00B84FD6" w:rsidRPr="004A4733" w:rsidRDefault="00944FC0" w:rsidP="00236504">
      <w:pPr>
        <w:tabs>
          <w:tab w:val="clear" w:pos="567"/>
        </w:tabs>
        <w:autoSpaceDE w:val="0"/>
        <w:autoSpaceDN w:val="0"/>
        <w:adjustRightInd w:val="0"/>
        <w:spacing w:line="240" w:lineRule="auto"/>
        <w:rPr>
          <w:szCs w:val="22"/>
          <w:shd w:val="clear" w:color="auto" w:fill="FFFFFF"/>
          <w:lang w:val="nl-NL"/>
        </w:rPr>
      </w:pPr>
      <w:r w:rsidRPr="004A4733">
        <w:rPr>
          <w:szCs w:val="22"/>
          <w:shd w:val="clear" w:color="auto" w:fill="FFFFFF"/>
          <w:lang w:val="nl-NL"/>
        </w:rPr>
        <w:t>Dit geneesmiddel</w:t>
      </w:r>
      <w:r w:rsidR="00914C40" w:rsidRPr="004A4733">
        <w:rPr>
          <w:szCs w:val="22"/>
          <w:shd w:val="clear" w:color="auto" w:fill="FFFFFF"/>
          <w:lang w:val="nl-NL"/>
        </w:rPr>
        <w:t xml:space="preserve"> is een combinatie van indacaterol, een langwerkende bèta</w:t>
      </w:r>
      <w:r w:rsidR="00914C40" w:rsidRPr="004A4733">
        <w:rPr>
          <w:szCs w:val="22"/>
          <w:shd w:val="clear" w:color="auto" w:fill="FFFFFF"/>
          <w:vertAlign w:val="subscript"/>
          <w:lang w:val="nl-NL"/>
        </w:rPr>
        <w:t>2</w:t>
      </w:r>
      <w:r w:rsidR="0038702F" w:rsidRPr="004A4733">
        <w:rPr>
          <w:szCs w:val="22"/>
          <w:shd w:val="clear" w:color="auto" w:fill="FFFFFF"/>
          <w:lang w:val="nl-NL"/>
        </w:rPr>
        <w:noBreakHyphen/>
      </w:r>
      <w:r w:rsidR="00914C40" w:rsidRPr="004A4733">
        <w:rPr>
          <w:szCs w:val="22"/>
          <w:shd w:val="clear" w:color="auto" w:fill="FFFFFF"/>
          <w:lang w:val="nl-NL"/>
        </w:rPr>
        <w:t xml:space="preserve">adrenerge agonist (LABA), glycopyrronium, een langwerkende muscarinereceptorantagonist (LAMA) en mometasonfuroaat, een synthetisch </w:t>
      </w:r>
      <w:r w:rsidR="009F2C0D" w:rsidRPr="004A4733">
        <w:rPr>
          <w:szCs w:val="22"/>
          <w:shd w:val="clear" w:color="auto" w:fill="FFFFFF"/>
          <w:lang w:val="nl-NL"/>
        </w:rPr>
        <w:t>inhalatie</w:t>
      </w:r>
      <w:r w:rsidR="00914C40" w:rsidRPr="004A4733">
        <w:rPr>
          <w:szCs w:val="22"/>
          <w:shd w:val="clear" w:color="auto" w:fill="FFFFFF"/>
          <w:lang w:val="nl-NL"/>
        </w:rPr>
        <w:t>corticosteroïd (ICS).</w:t>
      </w:r>
    </w:p>
    <w:p w14:paraId="3EB49FCF" w14:textId="77777777" w:rsidR="00B84FD6" w:rsidRPr="004A4733" w:rsidRDefault="00B84FD6" w:rsidP="00236504">
      <w:pPr>
        <w:tabs>
          <w:tab w:val="clear" w:pos="567"/>
        </w:tabs>
        <w:autoSpaceDE w:val="0"/>
        <w:autoSpaceDN w:val="0"/>
        <w:adjustRightInd w:val="0"/>
        <w:spacing w:line="240" w:lineRule="auto"/>
        <w:rPr>
          <w:szCs w:val="22"/>
          <w:lang w:val="nl-NL"/>
        </w:rPr>
      </w:pPr>
    </w:p>
    <w:p w14:paraId="32639B25" w14:textId="77777777" w:rsidR="00B84FD6" w:rsidRPr="004A4733" w:rsidRDefault="00914C40" w:rsidP="00236504">
      <w:pPr>
        <w:keepNext/>
        <w:tabs>
          <w:tab w:val="clear" w:pos="567"/>
        </w:tabs>
        <w:autoSpaceDE w:val="0"/>
        <w:autoSpaceDN w:val="0"/>
        <w:adjustRightInd w:val="0"/>
        <w:spacing w:line="240" w:lineRule="auto"/>
        <w:rPr>
          <w:szCs w:val="22"/>
          <w:u w:val="single"/>
          <w:lang w:val="nl-NL"/>
        </w:rPr>
      </w:pPr>
      <w:r w:rsidRPr="004A4733">
        <w:rPr>
          <w:i/>
          <w:iCs/>
          <w:szCs w:val="22"/>
          <w:u w:val="single"/>
          <w:lang w:val="nl-NL"/>
        </w:rPr>
        <w:t>Indacaterol</w:t>
      </w:r>
    </w:p>
    <w:p w14:paraId="3243B734" w14:textId="7C1F8535" w:rsidR="00B84FD6" w:rsidRPr="004A4733" w:rsidRDefault="00914C40" w:rsidP="00236504">
      <w:pPr>
        <w:tabs>
          <w:tab w:val="clear" w:pos="567"/>
        </w:tabs>
        <w:autoSpaceDE w:val="0"/>
        <w:autoSpaceDN w:val="0"/>
        <w:adjustRightInd w:val="0"/>
        <w:spacing w:line="240" w:lineRule="auto"/>
        <w:rPr>
          <w:szCs w:val="22"/>
          <w:shd w:val="clear" w:color="auto" w:fill="FFFFFF"/>
          <w:lang w:val="nl-NL"/>
        </w:rPr>
      </w:pPr>
      <w:r w:rsidRPr="004A4733">
        <w:rPr>
          <w:szCs w:val="22"/>
          <w:shd w:val="clear" w:color="auto" w:fill="FFFFFF"/>
          <w:lang w:val="nl-NL"/>
        </w:rPr>
        <w:t>De farmacologische effecten van bèta</w:t>
      </w:r>
      <w:r w:rsidRPr="004A4733">
        <w:rPr>
          <w:szCs w:val="22"/>
          <w:shd w:val="clear" w:color="auto" w:fill="FFFFFF"/>
          <w:vertAlign w:val="subscript"/>
          <w:lang w:val="nl-NL"/>
        </w:rPr>
        <w:t>2</w:t>
      </w:r>
      <w:r w:rsidRPr="004A4733">
        <w:rPr>
          <w:szCs w:val="22"/>
          <w:shd w:val="clear" w:color="auto" w:fill="FFFFFF"/>
          <w:lang w:val="nl-NL"/>
        </w:rPr>
        <w:noBreakHyphen/>
        <w:t>adrenoceptoragonisten, waaronder indacaterol, zijn</w:t>
      </w:r>
      <w:r w:rsidR="00B70963" w:rsidRPr="004A4733">
        <w:rPr>
          <w:szCs w:val="22"/>
          <w:shd w:val="clear" w:color="auto" w:fill="FFFFFF"/>
          <w:lang w:val="nl-NL"/>
        </w:rPr>
        <w:t xml:space="preserve"> ten</w:t>
      </w:r>
      <w:r w:rsidRPr="004A4733">
        <w:rPr>
          <w:szCs w:val="22"/>
          <w:shd w:val="clear" w:color="auto" w:fill="FFFFFF"/>
          <w:lang w:val="nl-NL"/>
        </w:rPr>
        <w:t xml:space="preserve"> minste voor een deel toe te schrijven aan verhoogde spiegels van cyclisch 3’,5’-adenosinemonofosfaat (</w:t>
      </w:r>
      <w:r w:rsidR="00B12555" w:rsidRPr="004A4733">
        <w:rPr>
          <w:szCs w:val="22"/>
          <w:shd w:val="clear" w:color="auto" w:fill="FFFFFF"/>
          <w:lang w:val="nl-NL"/>
        </w:rPr>
        <w:t xml:space="preserve">cyclisch </w:t>
      </w:r>
      <w:r w:rsidRPr="004A4733">
        <w:rPr>
          <w:szCs w:val="22"/>
          <w:shd w:val="clear" w:color="auto" w:fill="FFFFFF"/>
          <w:lang w:val="nl-NL"/>
        </w:rPr>
        <w:t>AMP), die relaxatie van bronchiale gladde spieren veroorzaken.</w:t>
      </w:r>
    </w:p>
    <w:p w14:paraId="6AD81AC8" w14:textId="77777777" w:rsidR="00B84FD6" w:rsidRPr="004A4733" w:rsidRDefault="00B84FD6" w:rsidP="00236504">
      <w:pPr>
        <w:tabs>
          <w:tab w:val="clear" w:pos="567"/>
        </w:tabs>
        <w:autoSpaceDE w:val="0"/>
        <w:autoSpaceDN w:val="0"/>
        <w:adjustRightInd w:val="0"/>
        <w:spacing w:line="240" w:lineRule="auto"/>
        <w:rPr>
          <w:szCs w:val="22"/>
          <w:shd w:val="clear" w:color="auto" w:fill="FFFFFF"/>
          <w:lang w:val="nl-NL"/>
        </w:rPr>
      </w:pPr>
    </w:p>
    <w:p w14:paraId="7F886323" w14:textId="5B126A8D" w:rsidR="00B84FD6" w:rsidRPr="004A4733" w:rsidRDefault="00914C40" w:rsidP="00236504">
      <w:pPr>
        <w:tabs>
          <w:tab w:val="clear" w:pos="567"/>
        </w:tabs>
        <w:autoSpaceDE w:val="0"/>
        <w:autoSpaceDN w:val="0"/>
        <w:adjustRightInd w:val="0"/>
        <w:spacing w:line="240" w:lineRule="auto"/>
        <w:rPr>
          <w:szCs w:val="22"/>
          <w:shd w:val="clear" w:color="auto" w:fill="FFFFFF"/>
          <w:lang w:val="nl-NL"/>
        </w:rPr>
      </w:pPr>
      <w:r w:rsidRPr="004A4733">
        <w:rPr>
          <w:szCs w:val="22"/>
          <w:shd w:val="clear" w:color="auto" w:fill="FFFFFF"/>
          <w:lang w:val="nl-NL"/>
        </w:rPr>
        <w:t>Bij inhalatie werkt indacaterol lokaal in de longen als een bronchodilatator. Indacaterol is een partiële agonist op de humane bèta</w:t>
      </w:r>
      <w:r w:rsidRPr="004A4733">
        <w:rPr>
          <w:szCs w:val="22"/>
          <w:shd w:val="clear" w:color="auto" w:fill="FFFFFF"/>
          <w:vertAlign w:val="subscript"/>
          <w:lang w:val="nl-NL"/>
        </w:rPr>
        <w:t>2</w:t>
      </w:r>
      <w:r w:rsidR="0038702F" w:rsidRPr="004A4733">
        <w:rPr>
          <w:szCs w:val="22"/>
          <w:shd w:val="clear" w:color="auto" w:fill="FFFFFF"/>
          <w:lang w:val="nl-NL"/>
        </w:rPr>
        <w:noBreakHyphen/>
      </w:r>
      <w:r w:rsidRPr="004A4733">
        <w:rPr>
          <w:szCs w:val="22"/>
          <w:shd w:val="clear" w:color="auto" w:fill="FFFFFF"/>
          <w:lang w:val="nl-NL"/>
        </w:rPr>
        <w:t>adrenerge receptor met nanomolaire potentie. In een geïsoleerde humane bronchus heeft indacaterol een snel intredende werking en een langdurige werking.</w:t>
      </w:r>
    </w:p>
    <w:p w14:paraId="2E5038EA" w14:textId="77777777" w:rsidR="00B231C6" w:rsidRPr="004A4733" w:rsidRDefault="00B231C6" w:rsidP="00236504">
      <w:pPr>
        <w:tabs>
          <w:tab w:val="clear" w:pos="567"/>
        </w:tabs>
        <w:autoSpaceDE w:val="0"/>
        <w:autoSpaceDN w:val="0"/>
        <w:adjustRightInd w:val="0"/>
        <w:spacing w:line="240" w:lineRule="auto"/>
        <w:rPr>
          <w:szCs w:val="22"/>
          <w:shd w:val="clear" w:color="auto" w:fill="FFFFFF"/>
          <w:lang w:val="nl-NL"/>
        </w:rPr>
      </w:pPr>
    </w:p>
    <w:p w14:paraId="4EC1D331" w14:textId="12DAD793" w:rsidR="00B84FD6" w:rsidRPr="004A4733" w:rsidRDefault="00914C40" w:rsidP="00236504">
      <w:pPr>
        <w:tabs>
          <w:tab w:val="clear" w:pos="567"/>
        </w:tabs>
        <w:autoSpaceDE w:val="0"/>
        <w:autoSpaceDN w:val="0"/>
        <w:adjustRightInd w:val="0"/>
        <w:spacing w:line="240" w:lineRule="auto"/>
        <w:rPr>
          <w:szCs w:val="22"/>
          <w:shd w:val="clear" w:color="auto" w:fill="FFFFFF"/>
          <w:lang w:val="nl-NL"/>
        </w:rPr>
      </w:pPr>
      <w:r w:rsidRPr="004A4733">
        <w:rPr>
          <w:szCs w:val="22"/>
          <w:shd w:val="clear" w:color="auto" w:fill="FFFFFF"/>
          <w:lang w:val="nl-NL"/>
        </w:rPr>
        <w:t>Hoewel bèta</w:t>
      </w:r>
      <w:r w:rsidRPr="004A4733">
        <w:rPr>
          <w:szCs w:val="22"/>
          <w:shd w:val="clear" w:color="auto" w:fill="FFFFFF"/>
          <w:vertAlign w:val="subscript"/>
          <w:lang w:val="nl-NL"/>
        </w:rPr>
        <w:t>2</w:t>
      </w:r>
      <w:r w:rsidR="0038702F" w:rsidRPr="004A4733">
        <w:rPr>
          <w:szCs w:val="22"/>
          <w:shd w:val="clear" w:color="auto" w:fill="FFFFFF"/>
          <w:lang w:val="nl-NL"/>
        </w:rPr>
        <w:noBreakHyphen/>
      </w:r>
      <w:r w:rsidRPr="004A4733">
        <w:rPr>
          <w:szCs w:val="22"/>
          <w:shd w:val="clear" w:color="auto" w:fill="FFFFFF"/>
          <w:lang w:val="nl-NL"/>
        </w:rPr>
        <w:t>adrenerge receptoren de voornaamste adrenerge receptoren zijn in bronchiaal glad spierweefsel en bèta</w:t>
      </w:r>
      <w:r w:rsidRPr="004A4733">
        <w:rPr>
          <w:szCs w:val="22"/>
          <w:shd w:val="clear" w:color="auto" w:fill="FFFFFF"/>
          <w:vertAlign w:val="subscript"/>
          <w:lang w:val="nl-NL"/>
        </w:rPr>
        <w:t>1</w:t>
      </w:r>
      <w:r w:rsidR="0038702F" w:rsidRPr="004A4733">
        <w:rPr>
          <w:szCs w:val="22"/>
          <w:shd w:val="clear" w:color="auto" w:fill="FFFFFF"/>
          <w:lang w:val="nl-NL"/>
        </w:rPr>
        <w:noBreakHyphen/>
      </w:r>
      <w:r w:rsidRPr="004A4733">
        <w:rPr>
          <w:szCs w:val="22"/>
          <w:shd w:val="clear" w:color="auto" w:fill="FFFFFF"/>
          <w:lang w:val="nl-NL"/>
        </w:rPr>
        <w:t>receptoren de voornaamste receptoren in het menselijke hart, zijn er ook bèta</w:t>
      </w:r>
      <w:r w:rsidRPr="004A4733">
        <w:rPr>
          <w:szCs w:val="22"/>
          <w:shd w:val="clear" w:color="auto" w:fill="FFFFFF"/>
          <w:vertAlign w:val="subscript"/>
          <w:lang w:val="nl-NL"/>
        </w:rPr>
        <w:t>2</w:t>
      </w:r>
      <w:r w:rsidR="0038702F" w:rsidRPr="004A4733">
        <w:rPr>
          <w:szCs w:val="22"/>
          <w:shd w:val="clear" w:color="auto" w:fill="FFFFFF"/>
          <w:lang w:val="nl-NL"/>
        </w:rPr>
        <w:noBreakHyphen/>
      </w:r>
      <w:r w:rsidRPr="004A4733">
        <w:rPr>
          <w:szCs w:val="22"/>
          <w:shd w:val="clear" w:color="auto" w:fill="FFFFFF"/>
          <w:lang w:val="nl-NL"/>
        </w:rPr>
        <w:t>adrenerge receptoren in het menselijke hart, die 10</w:t>
      </w:r>
      <w:r w:rsidR="0038702F" w:rsidRPr="004A4733">
        <w:rPr>
          <w:szCs w:val="22"/>
          <w:shd w:val="clear" w:color="auto" w:fill="FFFFFF"/>
          <w:lang w:val="nl-NL"/>
        </w:rPr>
        <w:noBreakHyphen/>
      </w:r>
      <w:r w:rsidRPr="004A4733">
        <w:rPr>
          <w:szCs w:val="22"/>
          <w:shd w:val="clear" w:color="auto" w:fill="FFFFFF"/>
          <w:lang w:val="nl-NL"/>
        </w:rPr>
        <w:t>50% van de totale adrenerge receptoren uitmaken.</w:t>
      </w:r>
    </w:p>
    <w:p w14:paraId="7CCFD796" w14:textId="77777777" w:rsidR="00B84FD6" w:rsidRPr="004A4733" w:rsidRDefault="00B84FD6" w:rsidP="00236504">
      <w:pPr>
        <w:tabs>
          <w:tab w:val="clear" w:pos="567"/>
        </w:tabs>
        <w:autoSpaceDE w:val="0"/>
        <w:autoSpaceDN w:val="0"/>
        <w:adjustRightInd w:val="0"/>
        <w:spacing w:line="240" w:lineRule="auto"/>
        <w:rPr>
          <w:szCs w:val="22"/>
          <w:shd w:val="clear" w:color="auto" w:fill="FFFFFF"/>
          <w:lang w:val="nl-NL"/>
        </w:rPr>
      </w:pPr>
    </w:p>
    <w:p w14:paraId="4C8E9F0F" w14:textId="77777777" w:rsidR="00B84FD6" w:rsidRPr="004A4733" w:rsidRDefault="00914C40" w:rsidP="00236504">
      <w:pPr>
        <w:keepNext/>
        <w:tabs>
          <w:tab w:val="clear" w:pos="567"/>
        </w:tabs>
        <w:autoSpaceDE w:val="0"/>
        <w:autoSpaceDN w:val="0"/>
        <w:adjustRightInd w:val="0"/>
        <w:spacing w:line="240" w:lineRule="auto"/>
        <w:rPr>
          <w:szCs w:val="22"/>
          <w:u w:val="single"/>
          <w:lang w:val="nl-NL"/>
        </w:rPr>
      </w:pPr>
      <w:r w:rsidRPr="004A4733">
        <w:rPr>
          <w:i/>
          <w:iCs/>
          <w:szCs w:val="22"/>
          <w:u w:val="single"/>
          <w:lang w:val="nl-NL"/>
        </w:rPr>
        <w:t>Glycopyrronium</w:t>
      </w:r>
    </w:p>
    <w:p w14:paraId="1678EF2C" w14:textId="7B556491" w:rsidR="00B84FD6" w:rsidRPr="004A4733" w:rsidRDefault="00914C40" w:rsidP="00236504">
      <w:pPr>
        <w:tabs>
          <w:tab w:val="clear" w:pos="567"/>
        </w:tabs>
        <w:autoSpaceDE w:val="0"/>
        <w:autoSpaceDN w:val="0"/>
        <w:adjustRightInd w:val="0"/>
        <w:spacing w:line="240" w:lineRule="auto"/>
        <w:rPr>
          <w:szCs w:val="22"/>
          <w:shd w:val="clear" w:color="auto" w:fill="FFFFFF"/>
          <w:lang w:val="nl-NL"/>
        </w:rPr>
      </w:pPr>
      <w:r w:rsidRPr="004A4733">
        <w:rPr>
          <w:szCs w:val="22"/>
          <w:shd w:val="clear" w:color="auto" w:fill="FFFFFF"/>
          <w:lang w:val="nl-NL"/>
        </w:rPr>
        <w:t>Glycopyrronium blokkeert de bronchusvernauwende werking van acetylcholine op de gladde</w:t>
      </w:r>
      <w:r w:rsidR="00FE2B7E" w:rsidRPr="004A4733">
        <w:rPr>
          <w:szCs w:val="22"/>
          <w:shd w:val="clear" w:color="auto" w:fill="FFFFFF"/>
          <w:lang w:val="nl-NL"/>
        </w:rPr>
        <w:t xml:space="preserve"> </w:t>
      </w:r>
      <w:r w:rsidRPr="004A4733">
        <w:rPr>
          <w:szCs w:val="22"/>
          <w:shd w:val="clear" w:color="auto" w:fill="FFFFFF"/>
          <w:lang w:val="nl-NL"/>
        </w:rPr>
        <w:t xml:space="preserve">spiercellen van de luchtwegen en verwijdt zo de luchtwegen. Glycopyrroniumbromide is een muscarinereceptorantagonist met een hoge affiniteit. In studies naar bindingscompetitie liet het een 4 </w:t>
      </w:r>
      <w:r w:rsidRPr="004A4733">
        <w:rPr>
          <w:szCs w:val="22"/>
          <w:shd w:val="clear" w:color="auto" w:fill="FFFFFF"/>
          <w:lang w:val="nl-NL"/>
        </w:rPr>
        <w:lastRenderedPageBreak/>
        <w:t>tot 5 maal hogere selectiviteit voor de humane M3- en M1</w:t>
      </w:r>
      <w:r w:rsidR="0038702F" w:rsidRPr="004A4733">
        <w:rPr>
          <w:szCs w:val="22"/>
          <w:shd w:val="clear" w:color="auto" w:fill="FFFFFF"/>
          <w:lang w:val="nl-NL"/>
        </w:rPr>
        <w:noBreakHyphen/>
      </w:r>
      <w:r w:rsidRPr="004A4733">
        <w:rPr>
          <w:szCs w:val="22"/>
          <w:shd w:val="clear" w:color="auto" w:fill="FFFFFF"/>
          <w:lang w:val="nl-NL"/>
        </w:rPr>
        <w:t>receptoren zien ten opzichte van de humane M2</w:t>
      </w:r>
      <w:r w:rsidR="0038702F" w:rsidRPr="004A4733">
        <w:rPr>
          <w:szCs w:val="22"/>
          <w:shd w:val="clear" w:color="auto" w:fill="FFFFFF"/>
          <w:lang w:val="nl-NL"/>
        </w:rPr>
        <w:noBreakHyphen/>
      </w:r>
      <w:r w:rsidRPr="004A4733">
        <w:rPr>
          <w:szCs w:val="22"/>
          <w:shd w:val="clear" w:color="auto" w:fill="FFFFFF"/>
          <w:lang w:val="nl-NL"/>
        </w:rPr>
        <w:t>receptor. Het heeft een snel intredende werking, zoals aangetoond door waargenomen kinetische parameters op het gebied van receptorassociatie/-dissociatie en door het intreden van de werking na inhalatie in klinische studies. De lange werkingsduur kan deels worden toegeschreven aan aanhoudende geneesmiddelconcentraties in de longen, zoals weerspiegeld door de langere terminale eliminatiehalfwaardetijd van glycopyrronium na inhalatie via de inhalator in tegenstelling tot de halfwaardetijd na intraveneuze toediening (zie rubriek 5.2).</w:t>
      </w:r>
    </w:p>
    <w:p w14:paraId="387C33F7" w14:textId="77777777" w:rsidR="00B84FD6" w:rsidRPr="004A4733" w:rsidRDefault="00B84FD6" w:rsidP="00236504">
      <w:pPr>
        <w:tabs>
          <w:tab w:val="clear" w:pos="567"/>
        </w:tabs>
        <w:autoSpaceDE w:val="0"/>
        <w:autoSpaceDN w:val="0"/>
        <w:adjustRightInd w:val="0"/>
        <w:spacing w:line="240" w:lineRule="auto"/>
        <w:rPr>
          <w:szCs w:val="22"/>
          <w:shd w:val="clear" w:color="auto" w:fill="FFFFFF"/>
          <w:lang w:val="nl-NL"/>
        </w:rPr>
      </w:pPr>
    </w:p>
    <w:p w14:paraId="0FE2616D" w14:textId="77777777" w:rsidR="00B84FD6" w:rsidRPr="004A4733" w:rsidRDefault="00914C40" w:rsidP="00236504">
      <w:pPr>
        <w:keepNext/>
        <w:tabs>
          <w:tab w:val="clear" w:pos="567"/>
        </w:tabs>
        <w:autoSpaceDE w:val="0"/>
        <w:autoSpaceDN w:val="0"/>
        <w:adjustRightInd w:val="0"/>
        <w:spacing w:line="240" w:lineRule="auto"/>
        <w:rPr>
          <w:szCs w:val="22"/>
          <w:u w:val="single"/>
          <w:lang w:val="nl-NL"/>
        </w:rPr>
      </w:pPr>
      <w:r w:rsidRPr="004A4733">
        <w:rPr>
          <w:i/>
          <w:iCs/>
          <w:szCs w:val="22"/>
          <w:u w:val="single"/>
          <w:lang w:val="nl-NL"/>
        </w:rPr>
        <w:t>Mometasonfuroaat</w:t>
      </w:r>
    </w:p>
    <w:p w14:paraId="7AC04C24" w14:textId="2C69BD6B" w:rsidR="00B84FD6" w:rsidRPr="004A4733" w:rsidRDefault="00914C40" w:rsidP="00236504">
      <w:pPr>
        <w:tabs>
          <w:tab w:val="clear" w:pos="567"/>
        </w:tabs>
        <w:autoSpaceDE w:val="0"/>
        <w:autoSpaceDN w:val="0"/>
        <w:adjustRightInd w:val="0"/>
        <w:spacing w:line="240" w:lineRule="auto"/>
        <w:rPr>
          <w:szCs w:val="22"/>
          <w:lang w:val="nl-NL"/>
        </w:rPr>
      </w:pPr>
      <w:r w:rsidRPr="004A4733">
        <w:rPr>
          <w:szCs w:val="22"/>
          <w:lang w:val="nl-NL"/>
        </w:rPr>
        <w:t xml:space="preserve">Mometasonfuroaat is een synthetisch corticosteroïd met hoge affiniteit voor glucocorticoïdreceptoren en met lokale anti-inflammatoire eigenschappen. </w:t>
      </w:r>
      <w:r w:rsidRPr="004A4733">
        <w:rPr>
          <w:i/>
          <w:iCs/>
          <w:szCs w:val="22"/>
          <w:lang w:val="nl-NL"/>
        </w:rPr>
        <w:t>In vitro</w:t>
      </w:r>
      <w:r w:rsidRPr="004A4733">
        <w:rPr>
          <w:szCs w:val="22"/>
          <w:lang w:val="nl-NL"/>
        </w:rPr>
        <w:t xml:space="preserve"> remt mometasonfuroaat de afgifte van leukotriënen </w:t>
      </w:r>
      <w:r w:rsidR="00ED7DAC" w:rsidRPr="004A4733">
        <w:rPr>
          <w:szCs w:val="22"/>
          <w:lang w:val="nl-NL"/>
        </w:rPr>
        <w:t>door</w:t>
      </w:r>
      <w:r w:rsidRPr="004A4733">
        <w:rPr>
          <w:szCs w:val="22"/>
          <w:lang w:val="nl-NL"/>
        </w:rPr>
        <w:t xml:space="preserve"> leukocyten van allergische patiënten. In celkweken vertoonde mometasonfuroaat een hoge potentie </w:t>
      </w:r>
      <w:r w:rsidR="00F20490" w:rsidRPr="004A4733">
        <w:rPr>
          <w:szCs w:val="22"/>
          <w:lang w:val="nl-NL"/>
        </w:rPr>
        <w:t>in het</w:t>
      </w:r>
      <w:r w:rsidRPr="004A4733">
        <w:rPr>
          <w:szCs w:val="22"/>
          <w:lang w:val="nl-NL"/>
        </w:rPr>
        <w:t xml:space="preserve"> remm</w:t>
      </w:r>
      <w:r w:rsidR="00F20490" w:rsidRPr="004A4733">
        <w:rPr>
          <w:szCs w:val="22"/>
          <w:lang w:val="nl-NL"/>
        </w:rPr>
        <w:t>en</w:t>
      </w:r>
      <w:r w:rsidRPr="004A4733">
        <w:rPr>
          <w:szCs w:val="22"/>
          <w:lang w:val="nl-NL"/>
        </w:rPr>
        <w:t xml:space="preserve"> van de synthese en afgifte van IL-1, IL-5, IL-6 en TNF-alfa. Het is tevens een krachtige remmer van de productie van leukotriënen en van de productie van de Th2</w:t>
      </w:r>
      <w:r w:rsidR="0038702F" w:rsidRPr="004A4733">
        <w:rPr>
          <w:szCs w:val="22"/>
          <w:lang w:val="nl-NL"/>
        </w:rPr>
        <w:noBreakHyphen/>
      </w:r>
      <w:r w:rsidRPr="004A4733">
        <w:rPr>
          <w:szCs w:val="22"/>
          <w:lang w:val="nl-NL"/>
        </w:rPr>
        <w:t xml:space="preserve">cytokinen IL-4 en IL-5 </w:t>
      </w:r>
      <w:r w:rsidR="00ED7DAC" w:rsidRPr="004A4733">
        <w:rPr>
          <w:szCs w:val="22"/>
          <w:lang w:val="nl-NL"/>
        </w:rPr>
        <w:t>door</w:t>
      </w:r>
      <w:r w:rsidRPr="004A4733">
        <w:rPr>
          <w:szCs w:val="22"/>
          <w:lang w:val="nl-NL"/>
        </w:rPr>
        <w:t xml:space="preserve"> humane CD4</w:t>
      </w:r>
      <w:r w:rsidR="00B12555" w:rsidRPr="004A4733">
        <w:rPr>
          <w:vertAlign w:val="superscript"/>
          <w:lang w:val="nl-NL"/>
        </w:rPr>
        <w:t>+</w:t>
      </w:r>
      <w:r w:rsidR="00B12555" w:rsidRPr="004A4733">
        <w:rPr>
          <w:szCs w:val="22"/>
          <w:lang w:val="nl-NL"/>
        </w:rPr>
        <w:t>-</w:t>
      </w:r>
      <w:r w:rsidRPr="004A4733">
        <w:rPr>
          <w:szCs w:val="22"/>
          <w:lang w:val="nl-NL"/>
        </w:rPr>
        <w:t>T</w:t>
      </w:r>
      <w:r w:rsidR="00DF75A1" w:rsidRPr="004A4733">
        <w:rPr>
          <w:szCs w:val="22"/>
          <w:lang w:val="nl-NL"/>
        </w:rPr>
        <w:noBreakHyphen/>
      </w:r>
      <w:r w:rsidRPr="004A4733">
        <w:rPr>
          <w:szCs w:val="22"/>
          <w:lang w:val="nl-NL"/>
        </w:rPr>
        <w:t>cellen.</w:t>
      </w:r>
    </w:p>
    <w:p w14:paraId="3E35EE19" w14:textId="77777777" w:rsidR="00B84FD6" w:rsidRPr="004A4733" w:rsidRDefault="00B84FD6" w:rsidP="00236504">
      <w:pPr>
        <w:tabs>
          <w:tab w:val="clear" w:pos="567"/>
        </w:tabs>
        <w:autoSpaceDE w:val="0"/>
        <w:autoSpaceDN w:val="0"/>
        <w:adjustRightInd w:val="0"/>
        <w:spacing w:line="240" w:lineRule="auto"/>
        <w:rPr>
          <w:szCs w:val="22"/>
          <w:lang w:val="nl-NL"/>
        </w:rPr>
      </w:pPr>
    </w:p>
    <w:p w14:paraId="35FC1A03" w14:textId="77777777" w:rsidR="00B84FD6" w:rsidRPr="004A4733" w:rsidRDefault="00914C40" w:rsidP="00236504">
      <w:pPr>
        <w:keepNext/>
        <w:tabs>
          <w:tab w:val="clear" w:pos="567"/>
        </w:tabs>
        <w:autoSpaceDE w:val="0"/>
        <w:autoSpaceDN w:val="0"/>
        <w:adjustRightInd w:val="0"/>
        <w:spacing w:line="240" w:lineRule="auto"/>
        <w:rPr>
          <w:szCs w:val="22"/>
          <w:lang w:val="nl-NL"/>
        </w:rPr>
      </w:pPr>
      <w:r w:rsidRPr="004A4733">
        <w:rPr>
          <w:szCs w:val="22"/>
          <w:u w:val="single"/>
          <w:lang w:val="nl-NL"/>
        </w:rPr>
        <w:t>Farmacodynamische effecten</w:t>
      </w:r>
    </w:p>
    <w:p w14:paraId="237EB245" w14:textId="77777777" w:rsidR="00B84FD6" w:rsidRPr="004A4733" w:rsidRDefault="00B84FD6" w:rsidP="00236504">
      <w:pPr>
        <w:keepNext/>
        <w:tabs>
          <w:tab w:val="clear" w:pos="567"/>
        </w:tabs>
        <w:autoSpaceDE w:val="0"/>
        <w:autoSpaceDN w:val="0"/>
        <w:adjustRightInd w:val="0"/>
        <w:spacing w:line="240" w:lineRule="auto"/>
        <w:rPr>
          <w:szCs w:val="22"/>
          <w:lang w:val="nl-NL"/>
        </w:rPr>
      </w:pPr>
    </w:p>
    <w:p w14:paraId="362B5427" w14:textId="6F948F01" w:rsidR="00B84FD6" w:rsidRPr="004A4733" w:rsidRDefault="00914C40" w:rsidP="00236504">
      <w:pPr>
        <w:pStyle w:val="Text"/>
        <w:spacing w:before="0"/>
        <w:jc w:val="left"/>
        <w:rPr>
          <w:bCs/>
          <w:sz w:val="22"/>
          <w:szCs w:val="22"/>
          <w:lang w:val="nl-NL"/>
        </w:rPr>
      </w:pPr>
      <w:r w:rsidRPr="004A4733">
        <w:rPr>
          <w:sz w:val="22"/>
          <w:szCs w:val="22"/>
          <w:lang w:val="nl-NL"/>
        </w:rPr>
        <w:t xml:space="preserve">Het farmacodynamische responsprofiel van </w:t>
      </w:r>
      <w:r w:rsidR="00145677" w:rsidRPr="004A4733">
        <w:rPr>
          <w:sz w:val="22"/>
          <w:szCs w:val="22"/>
          <w:lang w:val="nl-NL"/>
        </w:rPr>
        <w:t>dit geneesmiddel</w:t>
      </w:r>
      <w:r w:rsidRPr="004A4733">
        <w:rPr>
          <w:sz w:val="22"/>
          <w:szCs w:val="22"/>
          <w:lang w:val="nl-NL"/>
        </w:rPr>
        <w:t xml:space="preserve"> kenmerkt zich door een snel, binnen 5 minuten na toediening, intredende werking en een aanhoudend effect gedurende het gehele doseerinterval van 24 uur.</w:t>
      </w:r>
    </w:p>
    <w:p w14:paraId="39CAFF8C" w14:textId="77777777" w:rsidR="00D15D36" w:rsidRPr="004A4733" w:rsidRDefault="00D15D36" w:rsidP="00236504">
      <w:pPr>
        <w:pStyle w:val="Text"/>
        <w:spacing w:before="0"/>
        <w:jc w:val="left"/>
        <w:rPr>
          <w:sz w:val="22"/>
          <w:szCs w:val="22"/>
          <w:lang w:val="nl-NL"/>
        </w:rPr>
      </w:pPr>
    </w:p>
    <w:p w14:paraId="10149379" w14:textId="6BD31B4E" w:rsidR="00B84FD6" w:rsidRPr="004A4733" w:rsidRDefault="00914C40" w:rsidP="00236504">
      <w:pPr>
        <w:pStyle w:val="Text"/>
        <w:spacing w:before="0"/>
        <w:jc w:val="left"/>
        <w:rPr>
          <w:sz w:val="22"/>
          <w:szCs w:val="22"/>
          <w:lang w:val="nl-NL"/>
        </w:rPr>
      </w:pPr>
      <w:r w:rsidRPr="004A4733">
        <w:rPr>
          <w:sz w:val="22"/>
          <w:szCs w:val="22"/>
          <w:lang w:val="nl-NL"/>
        </w:rPr>
        <w:t>Het farmacodynamisch responsprofiel wordt verder gekenmerkt door een verhoging van de gemiddelde piekwaarde van het geforceerd expiratoir volume in de eerste seconde (FEV</w:t>
      </w:r>
      <w:r w:rsidRPr="004A4733">
        <w:rPr>
          <w:sz w:val="22"/>
          <w:szCs w:val="22"/>
          <w:vertAlign w:val="subscript"/>
          <w:lang w:val="nl-NL"/>
        </w:rPr>
        <w:t>1</w:t>
      </w:r>
      <w:r w:rsidRPr="004A4733">
        <w:rPr>
          <w:sz w:val="22"/>
          <w:szCs w:val="22"/>
          <w:lang w:val="nl-NL"/>
        </w:rPr>
        <w:t xml:space="preserve">) van 172 ml na </w:t>
      </w:r>
      <w:r w:rsidR="00145677" w:rsidRPr="004A4733">
        <w:rPr>
          <w:sz w:val="22"/>
          <w:szCs w:val="22"/>
          <w:lang w:val="nl-NL"/>
        </w:rPr>
        <w:t>indacaterol/glycopyrronium/mometasonfuroaat</w:t>
      </w:r>
      <w:r w:rsidRPr="004A4733">
        <w:rPr>
          <w:sz w:val="22"/>
          <w:szCs w:val="22"/>
          <w:lang w:val="nl-NL"/>
        </w:rPr>
        <w:t xml:space="preserve"> 114 </w:t>
      </w:r>
      <w:r w:rsidR="00157ED3" w:rsidRPr="004A4733">
        <w:rPr>
          <w:sz w:val="22"/>
          <w:szCs w:val="22"/>
          <w:lang w:val="nl-NL"/>
        </w:rPr>
        <w:t>microgram</w:t>
      </w:r>
      <w:r w:rsidRPr="004A4733">
        <w:rPr>
          <w:sz w:val="22"/>
          <w:szCs w:val="22"/>
          <w:lang w:val="nl-NL"/>
        </w:rPr>
        <w:t>/46 </w:t>
      </w:r>
      <w:r w:rsidR="00157ED3" w:rsidRPr="004A4733">
        <w:rPr>
          <w:sz w:val="22"/>
          <w:szCs w:val="22"/>
          <w:lang w:val="nl-NL"/>
        </w:rPr>
        <w:t>microgram</w:t>
      </w:r>
      <w:r w:rsidRPr="004A4733">
        <w:rPr>
          <w:sz w:val="22"/>
          <w:szCs w:val="22"/>
          <w:lang w:val="nl-NL"/>
        </w:rPr>
        <w:t>/136 </w:t>
      </w:r>
      <w:r w:rsidR="00157ED3" w:rsidRPr="004A4733">
        <w:rPr>
          <w:sz w:val="22"/>
          <w:szCs w:val="22"/>
          <w:lang w:val="nl-NL"/>
        </w:rPr>
        <w:t>microgram</w:t>
      </w:r>
      <w:r w:rsidRPr="004A4733">
        <w:rPr>
          <w:sz w:val="22"/>
          <w:szCs w:val="22"/>
          <w:lang w:val="nl-NL"/>
        </w:rPr>
        <w:t xml:space="preserve"> eenmaal daags, in vergelijking met salmeterol/fluticason 50 </w:t>
      </w:r>
      <w:r w:rsidR="00157ED3" w:rsidRPr="004A4733">
        <w:rPr>
          <w:sz w:val="22"/>
          <w:szCs w:val="22"/>
          <w:lang w:val="nl-NL"/>
        </w:rPr>
        <w:t>microgram</w:t>
      </w:r>
      <w:r w:rsidRPr="004A4733">
        <w:rPr>
          <w:sz w:val="22"/>
          <w:szCs w:val="22"/>
          <w:lang w:val="nl-NL"/>
        </w:rPr>
        <w:t>/500 </w:t>
      </w:r>
      <w:r w:rsidR="00157ED3" w:rsidRPr="004A4733">
        <w:rPr>
          <w:sz w:val="22"/>
          <w:szCs w:val="22"/>
          <w:lang w:val="nl-NL"/>
        </w:rPr>
        <w:t>microgram</w:t>
      </w:r>
      <w:r w:rsidRPr="004A4733">
        <w:rPr>
          <w:sz w:val="22"/>
          <w:szCs w:val="22"/>
          <w:lang w:val="nl-NL"/>
        </w:rPr>
        <w:t xml:space="preserve"> tweemaal daags.</w:t>
      </w:r>
    </w:p>
    <w:p w14:paraId="006A395D" w14:textId="77777777" w:rsidR="00A03734" w:rsidRPr="004A4733" w:rsidRDefault="00A03734" w:rsidP="00236504">
      <w:pPr>
        <w:pStyle w:val="Text"/>
        <w:spacing w:before="0"/>
        <w:jc w:val="left"/>
        <w:rPr>
          <w:bCs/>
          <w:sz w:val="22"/>
          <w:szCs w:val="22"/>
          <w:lang w:val="nl-NL"/>
        </w:rPr>
      </w:pPr>
    </w:p>
    <w:p w14:paraId="0627654D" w14:textId="3854A557" w:rsidR="00B84FD6" w:rsidRPr="004A4733" w:rsidRDefault="00914C40" w:rsidP="00236504">
      <w:pPr>
        <w:pStyle w:val="Text"/>
        <w:spacing w:before="0"/>
        <w:jc w:val="left"/>
        <w:rPr>
          <w:sz w:val="22"/>
          <w:szCs w:val="22"/>
          <w:lang w:val="nl-NL"/>
        </w:rPr>
      </w:pPr>
      <w:r w:rsidRPr="004A4733">
        <w:rPr>
          <w:sz w:val="22"/>
          <w:szCs w:val="22"/>
          <w:lang w:val="nl-NL"/>
        </w:rPr>
        <w:t>Er werd geen tachyfylaxie ten aanzien van de longfunctievoordelen van Enerzair Breezhaler waargenomen in de tijd.</w:t>
      </w:r>
    </w:p>
    <w:p w14:paraId="3065FD83" w14:textId="77777777" w:rsidR="00B84FD6" w:rsidRPr="004A4733" w:rsidRDefault="00B84FD6" w:rsidP="00236504">
      <w:pPr>
        <w:pStyle w:val="Text"/>
        <w:spacing w:before="0"/>
        <w:jc w:val="left"/>
        <w:rPr>
          <w:sz w:val="22"/>
          <w:szCs w:val="22"/>
          <w:lang w:val="nl-NL"/>
        </w:rPr>
      </w:pPr>
    </w:p>
    <w:p w14:paraId="53BB54F3" w14:textId="77777777" w:rsidR="00A03734" w:rsidRPr="004A4733" w:rsidRDefault="00914C40" w:rsidP="00236504">
      <w:pPr>
        <w:keepNext/>
        <w:keepLines/>
        <w:tabs>
          <w:tab w:val="clear" w:pos="567"/>
        </w:tabs>
        <w:autoSpaceDE w:val="0"/>
        <w:autoSpaceDN w:val="0"/>
        <w:adjustRightInd w:val="0"/>
        <w:spacing w:line="240" w:lineRule="auto"/>
        <w:rPr>
          <w:szCs w:val="22"/>
          <w:lang w:val="nl-NL"/>
        </w:rPr>
      </w:pPr>
      <w:r w:rsidRPr="004A4733">
        <w:rPr>
          <w:i/>
          <w:iCs/>
          <w:szCs w:val="22"/>
          <w:u w:val="single"/>
          <w:lang w:val="nl-NL"/>
        </w:rPr>
        <w:t>QTc-interval</w:t>
      </w:r>
      <w:bookmarkStart w:id="13" w:name="_nth_Safety_assessment__QTc58562"/>
      <w:bookmarkStart w:id="14" w:name="_nth_Effects_on_the_QTc_int94189"/>
      <w:bookmarkEnd w:id="13"/>
      <w:bookmarkEnd w:id="14"/>
    </w:p>
    <w:p w14:paraId="7D90435C" w14:textId="2257CF80" w:rsidR="00A03734" w:rsidRPr="004A4733" w:rsidRDefault="00FA0148" w:rsidP="00236504">
      <w:pPr>
        <w:keepNext/>
        <w:keepLines/>
        <w:tabs>
          <w:tab w:val="clear" w:pos="567"/>
        </w:tabs>
        <w:autoSpaceDE w:val="0"/>
        <w:autoSpaceDN w:val="0"/>
        <w:adjustRightInd w:val="0"/>
        <w:spacing w:line="240" w:lineRule="auto"/>
        <w:rPr>
          <w:szCs w:val="22"/>
          <w:lang w:val="nl-NL"/>
        </w:rPr>
      </w:pPr>
      <w:r w:rsidRPr="004A4733">
        <w:rPr>
          <w:szCs w:val="22"/>
          <w:lang w:val="nl-NL"/>
        </w:rPr>
        <w:t xml:space="preserve">Het effect van </w:t>
      </w:r>
      <w:r w:rsidR="004F1DA7" w:rsidRPr="004A4733">
        <w:rPr>
          <w:szCs w:val="22"/>
          <w:lang w:val="nl-NL"/>
        </w:rPr>
        <w:t>dit geneesmiddel</w:t>
      </w:r>
      <w:r w:rsidRPr="004A4733">
        <w:rPr>
          <w:szCs w:val="22"/>
          <w:lang w:val="nl-NL"/>
        </w:rPr>
        <w:t xml:space="preserve"> op het QTc-interval is niet onderzocht in een grondige QT (TQT)-studie.</w:t>
      </w:r>
      <w:r w:rsidR="00D15D36" w:rsidRPr="004A4733">
        <w:rPr>
          <w:szCs w:val="22"/>
          <w:lang w:val="nl-NL"/>
        </w:rPr>
        <w:t xml:space="preserve"> </w:t>
      </w:r>
      <w:r w:rsidRPr="004A4733">
        <w:rPr>
          <w:szCs w:val="22"/>
          <w:lang w:val="nl-NL"/>
        </w:rPr>
        <w:t>Van mometasonfuroaat is niet bekend dat het QTc-verlengende eigenschappen heeft.</w:t>
      </w:r>
    </w:p>
    <w:p w14:paraId="7F0D52ED" w14:textId="77777777" w:rsidR="00FA0148" w:rsidRPr="004A4733" w:rsidRDefault="00FA0148" w:rsidP="00236504">
      <w:pPr>
        <w:tabs>
          <w:tab w:val="clear" w:pos="567"/>
        </w:tabs>
        <w:autoSpaceDE w:val="0"/>
        <w:autoSpaceDN w:val="0"/>
        <w:adjustRightInd w:val="0"/>
        <w:spacing w:line="240" w:lineRule="auto"/>
        <w:rPr>
          <w:szCs w:val="22"/>
          <w:lang w:val="nl-NL"/>
        </w:rPr>
      </w:pPr>
    </w:p>
    <w:p w14:paraId="3D333F64" w14:textId="77777777" w:rsidR="00B84FD6" w:rsidRPr="004A4733" w:rsidRDefault="00914C40" w:rsidP="00236504">
      <w:pPr>
        <w:keepNext/>
        <w:tabs>
          <w:tab w:val="clear" w:pos="567"/>
        </w:tabs>
        <w:autoSpaceDE w:val="0"/>
        <w:autoSpaceDN w:val="0"/>
        <w:adjustRightInd w:val="0"/>
        <w:spacing w:line="240" w:lineRule="auto"/>
        <w:rPr>
          <w:szCs w:val="22"/>
          <w:u w:val="single"/>
          <w:lang w:val="nl-NL"/>
        </w:rPr>
      </w:pPr>
      <w:r w:rsidRPr="004A4733">
        <w:rPr>
          <w:szCs w:val="22"/>
          <w:u w:val="single"/>
          <w:lang w:val="nl-NL"/>
        </w:rPr>
        <w:t>Klinische werkzaamheid en veiligheid</w:t>
      </w:r>
    </w:p>
    <w:p w14:paraId="7213AB61" w14:textId="77777777" w:rsidR="00386FB1" w:rsidRPr="004A4733" w:rsidRDefault="00386FB1" w:rsidP="00236504">
      <w:pPr>
        <w:pStyle w:val="Text"/>
        <w:keepNext/>
        <w:spacing w:before="0"/>
        <w:jc w:val="left"/>
        <w:rPr>
          <w:sz w:val="22"/>
          <w:szCs w:val="22"/>
          <w:lang w:val="nl-NL"/>
        </w:rPr>
      </w:pPr>
    </w:p>
    <w:p w14:paraId="53C099A2" w14:textId="20F64498" w:rsidR="00985AD2" w:rsidRPr="00274D77" w:rsidRDefault="00985AD2" w:rsidP="00236504">
      <w:pPr>
        <w:pStyle w:val="Text"/>
        <w:keepNext/>
        <w:keepLines/>
        <w:spacing w:before="0"/>
        <w:jc w:val="left"/>
        <w:rPr>
          <w:i/>
          <w:sz w:val="22"/>
          <w:szCs w:val="22"/>
          <w:u w:val="single"/>
          <w:lang w:val="nl-NL"/>
        </w:rPr>
      </w:pPr>
      <w:bookmarkStart w:id="15" w:name="_Hlk78358372"/>
      <w:r w:rsidRPr="00985AD2">
        <w:rPr>
          <w:i/>
          <w:sz w:val="22"/>
          <w:szCs w:val="22"/>
          <w:u w:val="single"/>
          <w:lang w:val="nl-NL"/>
        </w:rPr>
        <w:t>Vergelijking van Enerzair Breezhaler met vaste combinaties van LABA/ICS</w:t>
      </w:r>
    </w:p>
    <w:bookmarkEnd w:id="15"/>
    <w:p w14:paraId="77A29016" w14:textId="79F8AAE2" w:rsidR="00B84FD6" w:rsidRPr="004A4733" w:rsidRDefault="00914C40" w:rsidP="00236504">
      <w:pPr>
        <w:pStyle w:val="Text"/>
        <w:spacing w:before="0"/>
        <w:jc w:val="left"/>
        <w:rPr>
          <w:sz w:val="22"/>
          <w:szCs w:val="22"/>
          <w:lang w:val="nl-NL"/>
        </w:rPr>
      </w:pPr>
      <w:r w:rsidRPr="004A4733">
        <w:rPr>
          <w:sz w:val="22"/>
          <w:szCs w:val="22"/>
          <w:lang w:val="nl-NL"/>
        </w:rPr>
        <w:t>De veiligheid en werkzaamheid van Enerzair Breezhaler bij volwassen patiënten met persisterend astma werden onderzocht in een gerandomiseerde, dubbelblinde fase III-studie (IRIDIUM). De IRIDIUM-studie was een 52 weken durend</w:t>
      </w:r>
      <w:r w:rsidR="00855D19" w:rsidRPr="004A4733">
        <w:rPr>
          <w:sz w:val="22"/>
          <w:szCs w:val="22"/>
          <w:lang w:val="nl-NL"/>
        </w:rPr>
        <w:t>e</w:t>
      </w:r>
      <w:r w:rsidRPr="004A4733">
        <w:rPr>
          <w:sz w:val="22"/>
          <w:szCs w:val="22"/>
          <w:lang w:val="nl-NL"/>
        </w:rPr>
        <w:t xml:space="preserve"> </w:t>
      </w:r>
      <w:r w:rsidR="00855D19" w:rsidRPr="004A4733">
        <w:rPr>
          <w:sz w:val="22"/>
          <w:szCs w:val="22"/>
          <w:lang w:val="nl-NL"/>
        </w:rPr>
        <w:t>studie</w:t>
      </w:r>
      <w:r w:rsidRPr="004A4733">
        <w:rPr>
          <w:sz w:val="22"/>
          <w:szCs w:val="22"/>
          <w:lang w:val="nl-NL"/>
        </w:rPr>
        <w:t xml:space="preserve"> naar Enerzair Breezhaler 114 </w:t>
      </w:r>
      <w:r w:rsidR="00157ED3" w:rsidRPr="004A4733">
        <w:rPr>
          <w:sz w:val="22"/>
          <w:szCs w:val="22"/>
          <w:lang w:val="nl-NL"/>
        </w:rPr>
        <w:t>microgram</w:t>
      </w:r>
      <w:r w:rsidRPr="004A4733">
        <w:rPr>
          <w:sz w:val="22"/>
          <w:szCs w:val="22"/>
          <w:lang w:val="nl-NL"/>
        </w:rPr>
        <w:t>/46 </w:t>
      </w:r>
      <w:r w:rsidR="00157ED3" w:rsidRPr="004A4733">
        <w:rPr>
          <w:sz w:val="22"/>
          <w:szCs w:val="22"/>
          <w:lang w:val="nl-NL"/>
        </w:rPr>
        <w:t>microgram</w:t>
      </w:r>
      <w:r w:rsidRPr="004A4733">
        <w:rPr>
          <w:sz w:val="22"/>
          <w:szCs w:val="22"/>
          <w:lang w:val="nl-NL"/>
        </w:rPr>
        <w:t>/68 </w:t>
      </w:r>
      <w:r w:rsidR="00157ED3" w:rsidRPr="004A4733">
        <w:rPr>
          <w:sz w:val="22"/>
          <w:szCs w:val="22"/>
          <w:lang w:val="nl-NL"/>
        </w:rPr>
        <w:t>microgram</w:t>
      </w:r>
      <w:r w:rsidRPr="004A4733">
        <w:rPr>
          <w:sz w:val="22"/>
          <w:szCs w:val="22"/>
          <w:lang w:val="nl-NL"/>
        </w:rPr>
        <w:t xml:space="preserve"> eenmaal daags (N=620) en 114 </w:t>
      </w:r>
      <w:r w:rsidR="00157ED3" w:rsidRPr="004A4733">
        <w:rPr>
          <w:sz w:val="22"/>
          <w:szCs w:val="22"/>
          <w:lang w:val="nl-NL"/>
        </w:rPr>
        <w:t>microgram</w:t>
      </w:r>
      <w:r w:rsidRPr="004A4733">
        <w:rPr>
          <w:sz w:val="22"/>
          <w:szCs w:val="22"/>
          <w:lang w:val="nl-NL"/>
        </w:rPr>
        <w:t>/46 </w:t>
      </w:r>
      <w:r w:rsidR="00157ED3" w:rsidRPr="004A4733">
        <w:rPr>
          <w:sz w:val="22"/>
          <w:szCs w:val="22"/>
          <w:lang w:val="nl-NL"/>
        </w:rPr>
        <w:t>microgram</w:t>
      </w:r>
      <w:r w:rsidRPr="004A4733">
        <w:rPr>
          <w:sz w:val="22"/>
          <w:szCs w:val="22"/>
          <w:lang w:val="nl-NL"/>
        </w:rPr>
        <w:t>/136 </w:t>
      </w:r>
      <w:r w:rsidR="00157ED3" w:rsidRPr="004A4733">
        <w:rPr>
          <w:sz w:val="22"/>
          <w:szCs w:val="22"/>
          <w:lang w:val="nl-NL"/>
        </w:rPr>
        <w:t>microgram</w:t>
      </w:r>
      <w:r w:rsidRPr="004A4733">
        <w:rPr>
          <w:sz w:val="22"/>
          <w:szCs w:val="22"/>
          <w:lang w:val="nl-NL"/>
        </w:rPr>
        <w:t xml:space="preserve"> eenmaal daags (N=619) in vergelijking met respectievelijk indacaterol/mometasonfuroaat 125 </w:t>
      </w:r>
      <w:r w:rsidR="00157ED3" w:rsidRPr="004A4733">
        <w:rPr>
          <w:sz w:val="22"/>
          <w:szCs w:val="22"/>
          <w:lang w:val="nl-NL"/>
        </w:rPr>
        <w:t>microgram</w:t>
      </w:r>
      <w:r w:rsidRPr="004A4733">
        <w:rPr>
          <w:sz w:val="22"/>
          <w:szCs w:val="22"/>
          <w:lang w:val="nl-NL"/>
        </w:rPr>
        <w:t>/127,5 </w:t>
      </w:r>
      <w:r w:rsidR="00157ED3" w:rsidRPr="004A4733">
        <w:rPr>
          <w:sz w:val="22"/>
          <w:szCs w:val="22"/>
          <w:lang w:val="nl-NL"/>
        </w:rPr>
        <w:t>microgram</w:t>
      </w:r>
      <w:r w:rsidRPr="004A4733">
        <w:rPr>
          <w:sz w:val="22"/>
          <w:szCs w:val="22"/>
          <w:lang w:val="nl-NL"/>
        </w:rPr>
        <w:t xml:space="preserve"> eenmaal daags (N=617) en 125 </w:t>
      </w:r>
      <w:r w:rsidR="00157ED3" w:rsidRPr="004A4733">
        <w:rPr>
          <w:sz w:val="22"/>
          <w:szCs w:val="22"/>
          <w:lang w:val="nl-NL"/>
        </w:rPr>
        <w:t>microgram</w:t>
      </w:r>
      <w:r w:rsidRPr="004A4733">
        <w:rPr>
          <w:sz w:val="22"/>
          <w:szCs w:val="22"/>
          <w:lang w:val="nl-NL"/>
        </w:rPr>
        <w:t>/260 </w:t>
      </w:r>
      <w:r w:rsidR="00157ED3" w:rsidRPr="004A4733">
        <w:rPr>
          <w:sz w:val="22"/>
          <w:szCs w:val="22"/>
          <w:lang w:val="nl-NL"/>
        </w:rPr>
        <w:t>microgram</w:t>
      </w:r>
      <w:r w:rsidRPr="004A4733">
        <w:rPr>
          <w:sz w:val="22"/>
          <w:szCs w:val="22"/>
          <w:lang w:val="nl-NL"/>
        </w:rPr>
        <w:t xml:space="preserve"> eenmaal daags (N=618). Een derde </w:t>
      </w:r>
      <w:r w:rsidR="00F90EB7" w:rsidRPr="004A4733">
        <w:rPr>
          <w:sz w:val="22"/>
          <w:szCs w:val="22"/>
          <w:lang w:val="nl-NL"/>
        </w:rPr>
        <w:t>actieve controle-</w:t>
      </w:r>
      <w:r w:rsidRPr="004A4733">
        <w:rPr>
          <w:sz w:val="22"/>
          <w:szCs w:val="22"/>
          <w:lang w:val="nl-NL"/>
        </w:rPr>
        <w:t>arm omvatte proefpersonen behandeld met salmeterol/fluticasonpropionaat 50 </w:t>
      </w:r>
      <w:r w:rsidR="00157ED3" w:rsidRPr="004A4733">
        <w:rPr>
          <w:sz w:val="22"/>
          <w:szCs w:val="22"/>
          <w:lang w:val="nl-NL"/>
        </w:rPr>
        <w:t>microgram</w:t>
      </w:r>
      <w:r w:rsidRPr="004A4733">
        <w:rPr>
          <w:sz w:val="22"/>
          <w:szCs w:val="22"/>
          <w:lang w:val="nl-NL"/>
        </w:rPr>
        <w:t>/500 </w:t>
      </w:r>
      <w:r w:rsidR="00157ED3" w:rsidRPr="004A4733">
        <w:rPr>
          <w:sz w:val="22"/>
          <w:szCs w:val="22"/>
          <w:lang w:val="nl-NL"/>
        </w:rPr>
        <w:t>microgram</w:t>
      </w:r>
      <w:r w:rsidRPr="004A4733">
        <w:rPr>
          <w:sz w:val="22"/>
          <w:szCs w:val="22"/>
          <w:lang w:val="nl-NL"/>
        </w:rPr>
        <w:t xml:space="preserve"> tweemaal daags (N=618). Alle proefpersonen moesten </w:t>
      </w:r>
      <w:r w:rsidR="00F90EB7" w:rsidRPr="004A4733">
        <w:rPr>
          <w:sz w:val="22"/>
          <w:szCs w:val="22"/>
          <w:lang w:val="nl-NL"/>
        </w:rPr>
        <w:t>astma</w:t>
      </w:r>
      <w:r w:rsidR="00ED7DAC" w:rsidRPr="004A4733">
        <w:rPr>
          <w:sz w:val="22"/>
          <w:szCs w:val="22"/>
          <w:lang w:val="nl-NL"/>
        </w:rPr>
        <w:t>symptomen</w:t>
      </w:r>
      <w:r w:rsidRPr="004A4733">
        <w:rPr>
          <w:sz w:val="22"/>
          <w:szCs w:val="22"/>
          <w:lang w:val="nl-NL"/>
        </w:rPr>
        <w:t xml:space="preserve"> hebben </w:t>
      </w:r>
      <w:r w:rsidR="004E6D1D" w:rsidRPr="004A4733">
        <w:rPr>
          <w:sz w:val="22"/>
          <w:szCs w:val="22"/>
          <w:lang w:val="nl-NL"/>
        </w:rPr>
        <w:t>(</w:t>
      </w:r>
      <w:r w:rsidR="0062153B" w:rsidRPr="004A4733">
        <w:rPr>
          <w:sz w:val="22"/>
          <w:szCs w:val="22"/>
          <w:lang w:val="nl-NL"/>
        </w:rPr>
        <w:t>astmacontrole-vragenlijst [</w:t>
      </w:r>
      <w:r w:rsidR="004E6D1D" w:rsidRPr="004A4733">
        <w:rPr>
          <w:sz w:val="22"/>
          <w:szCs w:val="22"/>
          <w:lang w:val="nl-NL"/>
        </w:rPr>
        <w:t>ACQ</w:t>
      </w:r>
      <w:r w:rsidR="004E6D1D" w:rsidRPr="004A4733">
        <w:rPr>
          <w:sz w:val="22"/>
          <w:szCs w:val="22"/>
          <w:lang w:val="nl-NL"/>
        </w:rPr>
        <w:noBreakHyphen/>
        <w:t>7</w:t>
      </w:r>
      <w:r w:rsidR="0062153B" w:rsidRPr="004A4733">
        <w:rPr>
          <w:sz w:val="22"/>
          <w:szCs w:val="22"/>
          <w:lang w:val="nl-NL"/>
        </w:rPr>
        <w:t>]-</w:t>
      </w:r>
      <w:r w:rsidR="004E6D1D" w:rsidRPr="004A4733">
        <w:rPr>
          <w:sz w:val="22"/>
          <w:szCs w:val="22"/>
          <w:lang w:val="nl-NL"/>
        </w:rPr>
        <w:t>score ≥1</w:t>
      </w:r>
      <w:r w:rsidR="009A6172" w:rsidRPr="004A4733">
        <w:rPr>
          <w:sz w:val="22"/>
          <w:szCs w:val="22"/>
          <w:lang w:val="nl-NL"/>
        </w:rPr>
        <w:t>,</w:t>
      </w:r>
      <w:r w:rsidR="004E6D1D" w:rsidRPr="004A4733">
        <w:rPr>
          <w:sz w:val="22"/>
          <w:szCs w:val="22"/>
          <w:lang w:val="nl-NL"/>
        </w:rPr>
        <w:t xml:space="preserve">5) </w:t>
      </w:r>
      <w:r w:rsidRPr="004A4733">
        <w:rPr>
          <w:sz w:val="22"/>
          <w:szCs w:val="22"/>
          <w:lang w:val="nl-NL"/>
        </w:rPr>
        <w:t xml:space="preserve">en een onderhoudstherapie voor astma </w:t>
      </w:r>
      <w:r w:rsidR="00526D83" w:rsidRPr="004A4733">
        <w:rPr>
          <w:sz w:val="22"/>
          <w:szCs w:val="22"/>
          <w:lang w:val="nl-NL"/>
        </w:rPr>
        <w:t>gebruiken</w:t>
      </w:r>
      <w:r w:rsidRPr="004A4733">
        <w:rPr>
          <w:sz w:val="22"/>
          <w:szCs w:val="22"/>
          <w:lang w:val="nl-NL"/>
        </w:rPr>
        <w:t xml:space="preserve"> met een </w:t>
      </w:r>
      <w:r w:rsidR="005C0BDF" w:rsidRPr="004A4733">
        <w:rPr>
          <w:sz w:val="22"/>
          <w:szCs w:val="22"/>
          <w:lang w:val="nl-NL"/>
        </w:rPr>
        <w:t>medium</w:t>
      </w:r>
      <w:r w:rsidRPr="004A4733">
        <w:rPr>
          <w:sz w:val="22"/>
          <w:szCs w:val="22"/>
          <w:lang w:val="nl-NL"/>
        </w:rPr>
        <w:t xml:space="preserve"> of hoge dosis synthetisch inhalatiecorticosteroïd (ICS) en LABA-combinatietherapie gedurende ten minste 3 maanden voorafgaand aan de inclusie in de studie. De gemiddelde leeftijd was 52,2 jaar. Bij de screening meldde 99,9% van de patiënten een exacerbatie </w:t>
      </w:r>
      <w:r w:rsidR="000D2074" w:rsidRPr="004A4733">
        <w:rPr>
          <w:sz w:val="22"/>
          <w:szCs w:val="22"/>
          <w:lang w:val="nl-NL"/>
        </w:rPr>
        <w:t xml:space="preserve">te hebben doorgemaakt </w:t>
      </w:r>
      <w:r w:rsidRPr="004A4733">
        <w:rPr>
          <w:sz w:val="22"/>
          <w:szCs w:val="22"/>
          <w:lang w:val="nl-NL"/>
        </w:rPr>
        <w:t xml:space="preserve">in het voorgaande jaar. Bij inclusie in de studie waren de vaakst gemelde astmamedicaties een </w:t>
      </w:r>
      <w:r w:rsidR="005C0BDF" w:rsidRPr="004A4733">
        <w:rPr>
          <w:sz w:val="22"/>
          <w:szCs w:val="22"/>
          <w:lang w:val="nl-NL"/>
        </w:rPr>
        <w:t>medium</w:t>
      </w:r>
      <w:r w:rsidRPr="004A4733">
        <w:rPr>
          <w:sz w:val="22"/>
          <w:szCs w:val="22"/>
          <w:lang w:val="nl-NL"/>
        </w:rPr>
        <w:t xml:space="preserve"> dosis ICS in combinatie met een LABA (62,6%) en een hoge dosis ICS in combinatie met een LABA (36,7%).</w:t>
      </w:r>
    </w:p>
    <w:p w14:paraId="327E92E8" w14:textId="77777777" w:rsidR="00386FB1" w:rsidRPr="004A4733" w:rsidRDefault="00386FB1" w:rsidP="00236504">
      <w:pPr>
        <w:pStyle w:val="Text"/>
        <w:tabs>
          <w:tab w:val="left" w:pos="993"/>
        </w:tabs>
        <w:spacing w:before="0"/>
        <w:jc w:val="left"/>
        <w:rPr>
          <w:sz w:val="22"/>
          <w:szCs w:val="22"/>
          <w:highlight w:val="yellow"/>
          <w:lang w:val="nl-NL"/>
        </w:rPr>
      </w:pPr>
    </w:p>
    <w:p w14:paraId="3CD68BF3" w14:textId="0264A5C7" w:rsidR="00B84FD6" w:rsidRPr="004A4733" w:rsidRDefault="00F90EB7" w:rsidP="00236504">
      <w:pPr>
        <w:pStyle w:val="Text"/>
        <w:tabs>
          <w:tab w:val="left" w:pos="993"/>
        </w:tabs>
        <w:spacing w:before="0"/>
        <w:jc w:val="left"/>
        <w:rPr>
          <w:sz w:val="22"/>
          <w:szCs w:val="22"/>
          <w:lang w:val="nl-NL"/>
        </w:rPr>
      </w:pPr>
      <w:r w:rsidRPr="004A4733">
        <w:rPr>
          <w:sz w:val="22"/>
          <w:szCs w:val="22"/>
          <w:lang w:val="nl-NL"/>
        </w:rPr>
        <w:t>Het primaire doel</w:t>
      </w:r>
      <w:r w:rsidR="00914C40" w:rsidRPr="004A4733">
        <w:rPr>
          <w:sz w:val="22"/>
          <w:szCs w:val="22"/>
          <w:lang w:val="nl-NL"/>
        </w:rPr>
        <w:t xml:space="preserve"> van de studie was het aantonen van superioriteit van ofwel Enerzair Breezhaler 114 </w:t>
      </w:r>
      <w:r w:rsidR="007709D3" w:rsidRPr="004A4733">
        <w:rPr>
          <w:sz w:val="22"/>
          <w:szCs w:val="22"/>
          <w:lang w:val="nl-NL"/>
        </w:rPr>
        <w:t>microgram</w:t>
      </w:r>
      <w:r w:rsidR="00914C40" w:rsidRPr="004A4733">
        <w:rPr>
          <w:sz w:val="22"/>
          <w:szCs w:val="22"/>
          <w:lang w:val="nl-NL"/>
        </w:rPr>
        <w:t>/46 </w:t>
      </w:r>
      <w:r w:rsidR="007709D3" w:rsidRPr="004A4733">
        <w:rPr>
          <w:sz w:val="22"/>
          <w:szCs w:val="22"/>
          <w:lang w:val="nl-NL"/>
        </w:rPr>
        <w:t>microgram</w:t>
      </w:r>
      <w:r w:rsidR="00914C40" w:rsidRPr="004A4733">
        <w:rPr>
          <w:sz w:val="22"/>
          <w:szCs w:val="22"/>
          <w:lang w:val="nl-NL"/>
        </w:rPr>
        <w:t>/68 </w:t>
      </w:r>
      <w:r w:rsidR="007709D3" w:rsidRPr="004A4733">
        <w:rPr>
          <w:sz w:val="22"/>
          <w:szCs w:val="22"/>
          <w:lang w:val="nl-NL"/>
        </w:rPr>
        <w:t>microgram</w:t>
      </w:r>
      <w:r w:rsidR="00914C40" w:rsidRPr="004A4733">
        <w:rPr>
          <w:sz w:val="22"/>
          <w:szCs w:val="22"/>
          <w:lang w:val="nl-NL"/>
        </w:rPr>
        <w:t xml:space="preserve"> eenmaal daags ten opzichte van </w:t>
      </w:r>
      <w:r w:rsidR="00914C40" w:rsidRPr="004A4733">
        <w:rPr>
          <w:sz w:val="22"/>
          <w:szCs w:val="22"/>
          <w:lang w:val="nl-NL"/>
        </w:rPr>
        <w:lastRenderedPageBreak/>
        <w:t>indacaterol/mometasonfuroaat 125 </w:t>
      </w:r>
      <w:r w:rsidR="007709D3" w:rsidRPr="004A4733">
        <w:rPr>
          <w:sz w:val="22"/>
          <w:szCs w:val="22"/>
          <w:lang w:val="nl-NL"/>
        </w:rPr>
        <w:t>microgram</w:t>
      </w:r>
      <w:r w:rsidR="00914C40" w:rsidRPr="004A4733">
        <w:rPr>
          <w:sz w:val="22"/>
          <w:szCs w:val="22"/>
          <w:lang w:val="nl-NL"/>
        </w:rPr>
        <w:t>/127,5 </w:t>
      </w:r>
      <w:r w:rsidR="007709D3" w:rsidRPr="004A4733">
        <w:rPr>
          <w:sz w:val="22"/>
          <w:szCs w:val="22"/>
          <w:lang w:val="nl-NL"/>
        </w:rPr>
        <w:t>microgram</w:t>
      </w:r>
      <w:r w:rsidR="00914C40" w:rsidRPr="004A4733">
        <w:rPr>
          <w:sz w:val="22"/>
          <w:szCs w:val="22"/>
          <w:lang w:val="nl-NL"/>
        </w:rPr>
        <w:t xml:space="preserve"> eenmaal daags ofwel Enerzair Breezhaler 114 </w:t>
      </w:r>
      <w:r w:rsidR="007709D3" w:rsidRPr="004A4733">
        <w:rPr>
          <w:sz w:val="22"/>
          <w:szCs w:val="22"/>
          <w:lang w:val="nl-NL"/>
        </w:rPr>
        <w:t>microgram</w:t>
      </w:r>
      <w:r w:rsidR="00914C40" w:rsidRPr="004A4733">
        <w:rPr>
          <w:sz w:val="22"/>
          <w:szCs w:val="22"/>
          <w:lang w:val="nl-NL"/>
        </w:rPr>
        <w:t>/46 </w:t>
      </w:r>
      <w:r w:rsidR="007709D3" w:rsidRPr="004A4733">
        <w:rPr>
          <w:sz w:val="22"/>
          <w:szCs w:val="22"/>
          <w:lang w:val="nl-NL"/>
        </w:rPr>
        <w:t>microgram</w:t>
      </w:r>
      <w:r w:rsidR="00914C40" w:rsidRPr="004A4733">
        <w:rPr>
          <w:sz w:val="22"/>
          <w:szCs w:val="22"/>
          <w:lang w:val="nl-NL"/>
        </w:rPr>
        <w:t>/136 </w:t>
      </w:r>
      <w:r w:rsidR="007709D3" w:rsidRPr="004A4733">
        <w:rPr>
          <w:sz w:val="22"/>
          <w:szCs w:val="22"/>
          <w:lang w:val="nl-NL"/>
        </w:rPr>
        <w:t>microgram</w:t>
      </w:r>
      <w:r w:rsidR="00914C40" w:rsidRPr="004A4733">
        <w:rPr>
          <w:sz w:val="22"/>
          <w:szCs w:val="22"/>
          <w:lang w:val="nl-NL"/>
        </w:rPr>
        <w:t xml:space="preserve"> eenmaal daags ten opzichte van indacaterol/mometasonfuroaat 125 </w:t>
      </w:r>
      <w:r w:rsidR="007709D3" w:rsidRPr="004A4733">
        <w:rPr>
          <w:sz w:val="22"/>
          <w:szCs w:val="22"/>
          <w:lang w:val="nl-NL"/>
        </w:rPr>
        <w:t>microgram</w:t>
      </w:r>
      <w:r w:rsidR="00914C40" w:rsidRPr="004A4733">
        <w:rPr>
          <w:sz w:val="22"/>
          <w:szCs w:val="22"/>
          <w:lang w:val="nl-NL"/>
        </w:rPr>
        <w:t>/260 </w:t>
      </w:r>
      <w:r w:rsidR="007709D3" w:rsidRPr="004A4733">
        <w:rPr>
          <w:sz w:val="22"/>
          <w:szCs w:val="22"/>
          <w:lang w:val="nl-NL"/>
        </w:rPr>
        <w:t>microgram</w:t>
      </w:r>
      <w:r w:rsidR="00914C40" w:rsidRPr="004A4733">
        <w:rPr>
          <w:sz w:val="22"/>
          <w:szCs w:val="22"/>
          <w:lang w:val="nl-NL"/>
        </w:rPr>
        <w:t xml:space="preserve"> eenmaal daags in dal-FEV</w:t>
      </w:r>
      <w:r w:rsidR="00914C40" w:rsidRPr="004A4733">
        <w:rPr>
          <w:sz w:val="22"/>
          <w:szCs w:val="22"/>
          <w:vertAlign w:val="subscript"/>
          <w:lang w:val="nl-NL"/>
        </w:rPr>
        <w:t>1</w:t>
      </w:r>
      <w:r w:rsidR="00914C40" w:rsidRPr="004A4733">
        <w:rPr>
          <w:sz w:val="22"/>
          <w:szCs w:val="22"/>
          <w:lang w:val="nl-NL"/>
        </w:rPr>
        <w:t xml:space="preserve"> </w:t>
      </w:r>
      <w:r w:rsidR="00476A63" w:rsidRPr="004A4733">
        <w:rPr>
          <w:sz w:val="22"/>
          <w:szCs w:val="22"/>
          <w:lang w:val="nl-NL"/>
        </w:rPr>
        <w:t>in</w:t>
      </w:r>
      <w:r w:rsidR="00914C40" w:rsidRPr="004A4733">
        <w:rPr>
          <w:sz w:val="22"/>
          <w:szCs w:val="22"/>
          <w:lang w:val="nl-NL"/>
        </w:rPr>
        <w:t xml:space="preserve"> week 26.</w:t>
      </w:r>
    </w:p>
    <w:p w14:paraId="0DC3AF90" w14:textId="77777777" w:rsidR="007865C2" w:rsidRPr="004A4733" w:rsidRDefault="007865C2" w:rsidP="00236504">
      <w:pPr>
        <w:pStyle w:val="Text"/>
        <w:tabs>
          <w:tab w:val="left" w:pos="993"/>
        </w:tabs>
        <w:spacing w:before="0"/>
        <w:jc w:val="left"/>
        <w:rPr>
          <w:sz w:val="22"/>
          <w:szCs w:val="22"/>
          <w:lang w:val="nl-NL"/>
        </w:rPr>
      </w:pPr>
    </w:p>
    <w:p w14:paraId="2732E953" w14:textId="427A1BB7" w:rsidR="00B84FD6" w:rsidRPr="004A4733" w:rsidRDefault="00476A63" w:rsidP="00236504">
      <w:pPr>
        <w:pStyle w:val="Text"/>
        <w:tabs>
          <w:tab w:val="left" w:pos="993"/>
        </w:tabs>
        <w:spacing w:before="0"/>
        <w:jc w:val="left"/>
        <w:rPr>
          <w:sz w:val="22"/>
          <w:szCs w:val="22"/>
          <w:lang w:val="nl-NL"/>
        </w:rPr>
      </w:pPr>
      <w:r w:rsidRPr="004A4733">
        <w:rPr>
          <w:sz w:val="22"/>
          <w:szCs w:val="22"/>
          <w:lang w:val="nl-NL"/>
        </w:rPr>
        <w:t>In</w:t>
      </w:r>
      <w:r w:rsidR="00914C40" w:rsidRPr="004A4733">
        <w:rPr>
          <w:sz w:val="22"/>
          <w:szCs w:val="22"/>
          <w:lang w:val="nl-NL"/>
        </w:rPr>
        <w:t xml:space="preserve"> week 26 liet Enerzair Breezhaler 114 </w:t>
      </w:r>
      <w:r w:rsidR="007709D3" w:rsidRPr="004A4733">
        <w:rPr>
          <w:sz w:val="22"/>
          <w:szCs w:val="22"/>
          <w:lang w:val="nl-NL"/>
        </w:rPr>
        <w:t>microgram</w:t>
      </w:r>
      <w:r w:rsidR="00914C40" w:rsidRPr="004A4733">
        <w:rPr>
          <w:sz w:val="22"/>
          <w:szCs w:val="22"/>
          <w:lang w:val="nl-NL"/>
        </w:rPr>
        <w:t>/46 </w:t>
      </w:r>
      <w:r w:rsidR="007709D3" w:rsidRPr="004A4733">
        <w:rPr>
          <w:sz w:val="22"/>
          <w:szCs w:val="22"/>
          <w:lang w:val="nl-NL"/>
        </w:rPr>
        <w:t>microgram</w:t>
      </w:r>
      <w:r w:rsidR="00914C40" w:rsidRPr="004A4733">
        <w:rPr>
          <w:sz w:val="22"/>
          <w:szCs w:val="22"/>
          <w:lang w:val="nl-NL"/>
        </w:rPr>
        <w:t>/136 </w:t>
      </w:r>
      <w:r w:rsidR="007709D3" w:rsidRPr="004A4733">
        <w:rPr>
          <w:sz w:val="22"/>
          <w:szCs w:val="22"/>
          <w:lang w:val="nl-NL"/>
        </w:rPr>
        <w:t>microgram</w:t>
      </w:r>
      <w:r w:rsidR="00914C40" w:rsidRPr="004A4733">
        <w:rPr>
          <w:sz w:val="22"/>
          <w:szCs w:val="22"/>
          <w:lang w:val="nl-NL"/>
        </w:rPr>
        <w:t xml:space="preserve"> eenmaal daags statistisch significante verbeteringen zien </w:t>
      </w:r>
      <w:r w:rsidR="00526D83" w:rsidRPr="004A4733">
        <w:rPr>
          <w:sz w:val="22"/>
          <w:szCs w:val="22"/>
          <w:lang w:val="nl-NL"/>
        </w:rPr>
        <w:t xml:space="preserve">in </w:t>
      </w:r>
      <w:r w:rsidR="00914C40" w:rsidRPr="004A4733">
        <w:rPr>
          <w:sz w:val="22"/>
          <w:szCs w:val="22"/>
          <w:lang w:val="nl-NL"/>
        </w:rPr>
        <w:t>dal-FEV</w:t>
      </w:r>
      <w:r w:rsidR="00914C40" w:rsidRPr="004A4733">
        <w:rPr>
          <w:sz w:val="22"/>
          <w:szCs w:val="22"/>
          <w:vertAlign w:val="subscript"/>
          <w:lang w:val="nl-NL"/>
        </w:rPr>
        <w:t>1</w:t>
      </w:r>
      <w:r w:rsidR="00914C40" w:rsidRPr="004A4733">
        <w:rPr>
          <w:sz w:val="22"/>
          <w:szCs w:val="22"/>
          <w:lang w:val="nl-NL"/>
        </w:rPr>
        <w:t xml:space="preserve"> </w:t>
      </w:r>
      <w:r w:rsidR="00F90EB7" w:rsidRPr="004A4733">
        <w:rPr>
          <w:sz w:val="22"/>
          <w:szCs w:val="22"/>
          <w:lang w:val="nl-NL"/>
        </w:rPr>
        <w:t>vergeleken</w:t>
      </w:r>
      <w:r w:rsidR="00914C40" w:rsidRPr="004A4733">
        <w:rPr>
          <w:sz w:val="22"/>
          <w:szCs w:val="22"/>
          <w:lang w:val="nl-NL"/>
        </w:rPr>
        <w:t xml:space="preserve"> met indacaterol/mometasonfuroaat in overeenkomende dos</w:t>
      </w:r>
      <w:r w:rsidR="003A14EA" w:rsidRPr="004A4733">
        <w:rPr>
          <w:sz w:val="22"/>
          <w:szCs w:val="22"/>
          <w:lang w:val="nl-NL"/>
        </w:rPr>
        <w:t>is</w:t>
      </w:r>
      <w:r w:rsidR="00914C40" w:rsidRPr="004A4733">
        <w:rPr>
          <w:sz w:val="22"/>
          <w:szCs w:val="22"/>
          <w:lang w:val="nl-NL"/>
        </w:rPr>
        <w:t>. Ook werden klinisch betekenisvolle verbeteringen in de longfunctie (verandering ten opzichte van dal-FEV</w:t>
      </w:r>
      <w:r w:rsidR="00914C40" w:rsidRPr="004A4733">
        <w:rPr>
          <w:sz w:val="22"/>
          <w:szCs w:val="22"/>
          <w:vertAlign w:val="subscript"/>
          <w:lang w:val="nl-NL"/>
        </w:rPr>
        <w:t>1</w:t>
      </w:r>
      <w:r w:rsidR="00914C40" w:rsidRPr="004A4733">
        <w:rPr>
          <w:sz w:val="22"/>
          <w:szCs w:val="22"/>
          <w:lang w:val="nl-NL"/>
        </w:rPr>
        <w:t xml:space="preserve"> bij baseline </w:t>
      </w:r>
      <w:r w:rsidRPr="004A4733">
        <w:rPr>
          <w:sz w:val="22"/>
          <w:szCs w:val="22"/>
          <w:lang w:val="nl-NL"/>
        </w:rPr>
        <w:t>in</w:t>
      </w:r>
      <w:r w:rsidR="00914C40" w:rsidRPr="004A4733">
        <w:rPr>
          <w:sz w:val="22"/>
          <w:szCs w:val="22"/>
          <w:lang w:val="nl-NL"/>
        </w:rPr>
        <w:t xml:space="preserve"> week 26, expiratoire piekstroom in de ochtend en avond) waargenomen </w:t>
      </w:r>
      <w:r w:rsidR="00F90EB7" w:rsidRPr="004A4733">
        <w:rPr>
          <w:sz w:val="22"/>
          <w:szCs w:val="22"/>
          <w:lang w:val="nl-NL"/>
        </w:rPr>
        <w:t>vergeleken</w:t>
      </w:r>
      <w:r w:rsidR="00914C40" w:rsidRPr="004A4733">
        <w:rPr>
          <w:sz w:val="22"/>
          <w:szCs w:val="22"/>
          <w:lang w:val="nl-NL"/>
        </w:rPr>
        <w:t xml:space="preserve"> met salmeterol/fluticasonpropionaat 50 </w:t>
      </w:r>
      <w:r w:rsidR="007709D3" w:rsidRPr="004A4733">
        <w:rPr>
          <w:sz w:val="22"/>
          <w:szCs w:val="22"/>
          <w:lang w:val="nl-NL"/>
        </w:rPr>
        <w:t>microgram</w:t>
      </w:r>
      <w:r w:rsidR="00914C40" w:rsidRPr="004A4733">
        <w:rPr>
          <w:sz w:val="22"/>
          <w:szCs w:val="22"/>
          <w:lang w:val="nl-NL"/>
        </w:rPr>
        <w:t>/500 </w:t>
      </w:r>
      <w:r w:rsidR="007709D3" w:rsidRPr="004A4733">
        <w:rPr>
          <w:sz w:val="22"/>
          <w:szCs w:val="22"/>
          <w:lang w:val="nl-NL"/>
        </w:rPr>
        <w:t>microgram</w:t>
      </w:r>
      <w:r w:rsidR="00914C40" w:rsidRPr="004A4733">
        <w:rPr>
          <w:sz w:val="22"/>
          <w:szCs w:val="22"/>
          <w:lang w:val="nl-NL"/>
        </w:rPr>
        <w:t xml:space="preserve"> tweemaal daags. De bevindingen </w:t>
      </w:r>
      <w:r w:rsidRPr="004A4733">
        <w:rPr>
          <w:sz w:val="22"/>
          <w:szCs w:val="22"/>
          <w:lang w:val="nl-NL"/>
        </w:rPr>
        <w:t>in</w:t>
      </w:r>
      <w:r w:rsidR="00914C40" w:rsidRPr="004A4733">
        <w:rPr>
          <w:sz w:val="22"/>
          <w:szCs w:val="22"/>
          <w:lang w:val="nl-NL"/>
        </w:rPr>
        <w:t xml:space="preserve"> week 52 waren consistent met week 26 (zie tabel 2).</w:t>
      </w:r>
    </w:p>
    <w:p w14:paraId="59A91F1F" w14:textId="77777777" w:rsidR="00952293" w:rsidRPr="004A4733" w:rsidRDefault="00952293" w:rsidP="00236504">
      <w:pPr>
        <w:pStyle w:val="Text"/>
        <w:tabs>
          <w:tab w:val="left" w:pos="993"/>
        </w:tabs>
        <w:spacing w:before="0"/>
        <w:jc w:val="left"/>
        <w:rPr>
          <w:sz w:val="22"/>
          <w:szCs w:val="22"/>
          <w:lang w:val="nl-NL"/>
        </w:rPr>
      </w:pPr>
    </w:p>
    <w:p w14:paraId="00FEA7FE" w14:textId="04CAABDA" w:rsidR="00952293" w:rsidRPr="004A4733" w:rsidRDefault="00952293" w:rsidP="00236504">
      <w:pPr>
        <w:pStyle w:val="Text"/>
        <w:tabs>
          <w:tab w:val="left" w:pos="993"/>
        </w:tabs>
        <w:spacing w:before="0"/>
        <w:jc w:val="left"/>
        <w:rPr>
          <w:sz w:val="22"/>
          <w:szCs w:val="22"/>
          <w:lang w:val="nl-NL"/>
        </w:rPr>
      </w:pPr>
      <w:r w:rsidRPr="004A4733">
        <w:rPr>
          <w:sz w:val="22"/>
          <w:szCs w:val="22"/>
          <w:lang w:val="nl-NL"/>
        </w:rPr>
        <w:t xml:space="preserve">Alle behandelingsgroepen vertoonden </w:t>
      </w:r>
      <w:r w:rsidR="00476A63" w:rsidRPr="004A4733">
        <w:rPr>
          <w:sz w:val="22"/>
          <w:szCs w:val="22"/>
          <w:lang w:val="nl-NL"/>
        </w:rPr>
        <w:t>in</w:t>
      </w:r>
      <w:r w:rsidRPr="004A4733">
        <w:rPr>
          <w:sz w:val="22"/>
          <w:szCs w:val="22"/>
          <w:lang w:val="nl-NL"/>
        </w:rPr>
        <w:t xml:space="preserve"> week 26 klinisch relevante verbeteringen </w:t>
      </w:r>
      <w:r w:rsidR="00526D83" w:rsidRPr="004A4733">
        <w:rPr>
          <w:sz w:val="22"/>
          <w:szCs w:val="22"/>
          <w:lang w:val="nl-NL"/>
        </w:rPr>
        <w:t>in</w:t>
      </w:r>
      <w:r w:rsidRPr="004A4733">
        <w:rPr>
          <w:sz w:val="22"/>
          <w:szCs w:val="22"/>
          <w:lang w:val="nl-NL"/>
        </w:rPr>
        <w:t xml:space="preserve"> ACQ-7 ten opzichte van baseline, maar er werden geen statistisch significante verschillen tussen de groepen waargenomen. De gemiddelde verandering in ACQ-7-score ten opzichte van baseline </w:t>
      </w:r>
      <w:r w:rsidR="00476A63" w:rsidRPr="004A4733">
        <w:rPr>
          <w:sz w:val="22"/>
          <w:szCs w:val="22"/>
          <w:lang w:val="nl-NL"/>
        </w:rPr>
        <w:t>in</w:t>
      </w:r>
      <w:r w:rsidRPr="004A4733">
        <w:rPr>
          <w:sz w:val="22"/>
          <w:szCs w:val="22"/>
          <w:lang w:val="nl-NL"/>
        </w:rPr>
        <w:t xml:space="preserve"> week 26 (belangrijk secundair eindpunt) en </w:t>
      </w:r>
      <w:r w:rsidR="00476A63" w:rsidRPr="004A4733">
        <w:rPr>
          <w:sz w:val="22"/>
          <w:szCs w:val="22"/>
          <w:lang w:val="nl-NL"/>
        </w:rPr>
        <w:t>in</w:t>
      </w:r>
      <w:r w:rsidRPr="004A4733">
        <w:rPr>
          <w:sz w:val="22"/>
          <w:szCs w:val="22"/>
          <w:lang w:val="nl-NL"/>
        </w:rPr>
        <w:t xml:space="preserve"> week 52 was ongeveer -1 </w:t>
      </w:r>
      <w:r w:rsidR="00F90EB7" w:rsidRPr="004A4733">
        <w:rPr>
          <w:sz w:val="22"/>
          <w:szCs w:val="22"/>
          <w:lang w:val="nl-NL"/>
        </w:rPr>
        <w:t>voor</w:t>
      </w:r>
      <w:r w:rsidRPr="004A4733">
        <w:rPr>
          <w:sz w:val="22"/>
          <w:szCs w:val="22"/>
          <w:lang w:val="nl-NL"/>
        </w:rPr>
        <w:t xml:space="preserve"> alle behandelingsgroepen. De ACQ-7-responderpercentages (gedefinieerd als een verandering/afname in score van ≥0,5) op verschillende tijdpunten zijn opgenomen in tabel 2.</w:t>
      </w:r>
    </w:p>
    <w:p w14:paraId="672DEFF7" w14:textId="1A4FD0FD" w:rsidR="00483700" w:rsidRPr="004A4733" w:rsidRDefault="00483700" w:rsidP="00236504">
      <w:pPr>
        <w:pStyle w:val="Text"/>
        <w:tabs>
          <w:tab w:val="left" w:pos="993"/>
        </w:tabs>
        <w:spacing w:before="0"/>
        <w:jc w:val="left"/>
        <w:rPr>
          <w:sz w:val="22"/>
          <w:szCs w:val="22"/>
          <w:lang w:val="nl-NL"/>
        </w:rPr>
      </w:pPr>
    </w:p>
    <w:p w14:paraId="79FE4377" w14:textId="1F44ECDC" w:rsidR="00952293" w:rsidRPr="004A4733" w:rsidRDefault="0051397C" w:rsidP="00236504">
      <w:pPr>
        <w:pStyle w:val="Text"/>
        <w:tabs>
          <w:tab w:val="left" w:pos="993"/>
        </w:tabs>
        <w:spacing w:before="0"/>
        <w:jc w:val="left"/>
        <w:rPr>
          <w:sz w:val="22"/>
          <w:szCs w:val="22"/>
          <w:lang w:val="nl-NL"/>
        </w:rPr>
      </w:pPr>
      <w:r w:rsidRPr="004A4733">
        <w:rPr>
          <w:sz w:val="22"/>
          <w:szCs w:val="22"/>
          <w:lang w:val="nl-NL"/>
        </w:rPr>
        <w:t>Exacerbaties waren een secundair eindpunt (geen deel van de bevestigen</w:t>
      </w:r>
      <w:r w:rsidR="00B45233" w:rsidRPr="004A4733">
        <w:rPr>
          <w:sz w:val="22"/>
          <w:szCs w:val="22"/>
          <w:lang w:val="nl-NL"/>
        </w:rPr>
        <w:t>de test</w:t>
      </w:r>
      <w:r w:rsidRPr="004A4733">
        <w:rPr>
          <w:sz w:val="22"/>
          <w:szCs w:val="22"/>
          <w:lang w:val="nl-NL"/>
        </w:rPr>
        <w:t xml:space="preserve">strategie). </w:t>
      </w:r>
      <w:r w:rsidR="00952293" w:rsidRPr="004A4733">
        <w:rPr>
          <w:sz w:val="22"/>
          <w:szCs w:val="22"/>
          <w:lang w:val="nl-NL"/>
        </w:rPr>
        <w:t>Enerzair Breezhaler 114 </w:t>
      </w:r>
      <w:r w:rsidR="007709D3" w:rsidRPr="004A4733">
        <w:rPr>
          <w:sz w:val="22"/>
          <w:szCs w:val="22"/>
          <w:lang w:val="nl-NL"/>
        </w:rPr>
        <w:t>microgram</w:t>
      </w:r>
      <w:r w:rsidR="00952293" w:rsidRPr="004A4733">
        <w:rPr>
          <w:sz w:val="22"/>
          <w:szCs w:val="22"/>
          <w:lang w:val="nl-NL"/>
        </w:rPr>
        <w:t>/46 </w:t>
      </w:r>
      <w:r w:rsidR="007709D3" w:rsidRPr="004A4733">
        <w:rPr>
          <w:sz w:val="22"/>
          <w:szCs w:val="22"/>
          <w:lang w:val="nl-NL"/>
        </w:rPr>
        <w:t>microgram</w:t>
      </w:r>
      <w:r w:rsidR="00952293" w:rsidRPr="004A4733">
        <w:rPr>
          <w:sz w:val="22"/>
          <w:szCs w:val="22"/>
          <w:lang w:val="nl-NL"/>
        </w:rPr>
        <w:t>/136 </w:t>
      </w:r>
      <w:r w:rsidR="007709D3" w:rsidRPr="004A4733">
        <w:rPr>
          <w:sz w:val="22"/>
          <w:szCs w:val="22"/>
          <w:lang w:val="nl-NL"/>
        </w:rPr>
        <w:t>microgram</w:t>
      </w:r>
      <w:r w:rsidR="00952293" w:rsidRPr="004A4733">
        <w:rPr>
          <w:sz w:val="22"/>
          <w:szCs w:val="22"/>
          <w:lang w:val="nl-NL"/>
        </w:rPr>
        <w:t xml:space="preserve"> eenmaal daags liet een vermindering zien van het jaarlijks </w:t>
      </w:r>
      <w:r w:rsidR="00F90EB7" w:rsidRPr="004A4733">
        <w:rPr>
          <w:sz w:val="22"/>
          <w:szCs w:val="22"/>
          <w:lang w:val="nl-NL"/>
        </w:rPr>
        <w:t>aantal</w:t>
      </w:r>
      <w:r w:rsidR="00952293" w:rsidRPr="004A4733">
        <w:rPr>
          <w:sz w:val="22"/>
          <w:szCs w:val="22"/>
          <w:lang w:val="nl-NL"/>
        </w:rPr>
        <w:t xml:space="preserve"> exacerbaties in vergelijking met salmeterol/fluticasonpropionaat 50 </w:t>
      </w:r>
      <w:r w:rsidR="007709D3" w:rsidRPr="004A4733">
        <w:rPr>
          <w:sz w:val="22"/>
          <w:szCs w:val="22"/>
          <w:lang w:val="nl-NL"/>
        </w:rPr>
        <w:t>microgram</w:t>
      </w:r>
      <w:r w:rsidR="00952293" w:rsidRPr="004A4733">
        <w:rPr>
          <w:sz w:val="22"/>
          <w:szCs w:val="22"/>
          <w:lang w:val="nl-NL"/>
        </w:rPr>
        <w:t>/500 </w:t>
      </w:r>
      <w:r w:rsidR="007709D3" w:rsidRPr="004A4733">
        <w:rPr>
          <w:sz w:val="22"/>
          <w:szCs w:val="22"/>
          <w:lang w:val="nl-NL"/>
        </w:rPr>
        <w:t>microgram</w:t>
      </w:r>
      <w:r w:rsidR="00952293" w:rsidRPr="004A4733">
        <w:rPr>
          <w:sz w:val="22"/>
          <w:szCs w:val="22"/>
          <w:lang w:val="nl-NL"/>
        </w:rPr>
        <w:t xml:space="preserve"> tweemaal daags en indacaterol/mometasonfuroaat 125 </w:t>
      </w:r>
      <w:r w:rsidR="007709D3" w:rsidRPr="004A4733">
        <w:rPr>
          <w:sz w:val="22"/>
          <w:szCs w:val="22"/>
          <w:lang w:val="nl-NL"/>
        </w:rPr>
        <w:t>microgram</w:t>
      </w:r>
      <w:r w:rsidR="00952293" w:rsidRPr="004A4733">
        <w:rPr>
          <w:sz w:val="22"/>
          <w:szCs w:val="22"/>
          <w:lang w:val="nl-NL"/>
        </w:rPr>
        <w:t>/260 </w:t>
      </w:r>
      <w:r w:rsidR="007709D3" w:rsidRPr="004A4733">
        <w:rPr>
          <w:sz w:val="22"/>
          <w:szCs w:val="22"/>
          <w:lang w:val="nl-NL"/>
        </w:rPr>
        <w:t>microgram</w:t>
      </w:r>
      <w:r w:rsidR="00952293" w:rsidRPr="004A4733">
        <w:rPr>
          <w:sz w:val="22"/>
          <w:szCs w:val="22"/>
          <w:lang w:val="nl-NL"/>
        </w:rPr>
        <w:t xml:space="preserve"> eenmaal daags (zie tabel 2).</w:t>
      </w:r>
    </w:p>
    <w:p w14:paraId="782E82E6" w14:textId="1ED1D007" w:rsidR="00952293" w:rsidRPr="004A4733" w:rsidRDefault="00952293" w:rsidP="00236504">
      <w:pPr>
        <w:pStyle w:val="Text"/>
        <w:tabs>
          <w:tab w:val="left" w:pos="993"/>
        </w:tabs>
        <w:spacing w:before="0"/>
        <w:jc w:val="left"/>
        <w:rPr>
          <w:sz w:val="22"/>
          <w:szCs w:val="22"/>
          <w:lang w:val="nl-NL"/>
        </w:rPr>
      </w:pPr>
    </w:p>
    <w:p w14:paraId="722666A5" w14:textId="6B39B16C" w:rsidR="00952293" w:rsidRPr="004A4733" w:rsidRDefault="00952293" w:rsidP="00236504">
      <w:pPr>
        <w:pStyle w:val="Text"/>
        <w:tabs>
          <w:tab w:val="left" w:pos="993"/>
        </w:tabs>
        <w:spacing w:before="0"/>
        <w:jc w:val="left"/>
        <w:rPr>
          <w:sz w:val="22"/>
          <w:szCs w:val="22"/>
          <w:lang w:val="nl-NL"/>
        </w:rPr>
      </w:pPr>
      <w:r w:rsidRPr="004A4733">
        <w:rPr>
          <w:sz w:val="22"/>
          <w:szCs w:val="22"/>
          <w:lang w:val="nl-NL"/>
        </w:rPr>
        <w:t xml:space="preserve">De resultaten voor de klinisch </w:t>
      </w:r>
      <w:r w:rsidR="00B76E01" w:rsidRPr="004A4733">
        <w:rPr>
          <w:sz w:val="22"/>
          <w:szCs w:val="22"/>
          <w:lang w:val="nl-NL"/>
        </w:rPr>
        <w:t xml:space="preserve">meest </w:t>
      </w:r>
      <w:r w:rsidRPr="004A4733">
        <w:rPr>
          <w:sz w:val="22"/>
          <w:szCs w:val="22"/>
          <w:lang w:val="nl-NL"/>
        </w:rPr>
        <w:t>relevant</w:t>
      </w:r>
      <w:r w:rsidR="00B76E01" w:rsidRPr="004A4733">
        <w:rPr>
          <w:sz w:val="22"/>
          <w:szCs w:val="22"/>
          <w:lang w:val="nl-NL"/>
        </w:rPr>
        <w:t xml:space="preserve">e </w:t>
      </w:r>
      <w:r w:rsidRPr="004A4733">
        <w:rPr>
          <w:sz w:val="22"/>
          <w:szCs w:val="22"/>
          <w:lang w:val="nl-NL"/>
        </w:rPr>
        <w:t>eindpunten zijn uiteengezet in tabel 2.</w:t>
      </w:r>
    </w:p>
    <w:p w14:paraId="216C18E2" w14:textId="77777777" w:rsidR="00C7593E" w:rsidRPr="004A4733" w:rsidRDefault="00C7593E" w:rsidP="00236504">
      <w:pPr>
        <w:pStyle w:val="Text"/>
        <w:tabs>
          <w:tab w:val="left" w:pos="993"/>
        </w:tabs>
        <w:spacing w:before="0"/>
        <w:jc w:val="left"/>
        <w:rPr>
          <w:sz w:val="22"/>
          <w:szCs w:val="22"/>
          <w:lang w:val="nl-NL"/>
        </w:rPr>
      </w:pPr>
    </w:p>
    <w:p w14:paraId="4B036932" w14:textId="6186170B" w:rsidR="00B84FD6" w:rsidRPr="004A4733" w:rsidRDefault="00C7593E" w:rsidP="00236504">
      <w:pPr>
        <w:pStyle w:val="Text"/>
        <w:keepNext/>
        <w:keepLines/>
        <w:spacing w:before="0"/>
        <w:ind w:left="1134" w:hanging="1134"/>
        <w:jc w:val="left"/>
        <w:rPr>
          <w:b/>
          <w:sz w:val="22"/>
          <w:szCs w:val="22"/>
          <w:lang w:val="nl-NL"/>
        </w:rPr>
      </w:pPr>
      <w:r w:rsidRPr="004A4733">
        <w:rPr>
          <w:b/>
          <w:bCs/>
          <w:sz w:val="22"/>
          <w:szCs w:val="22"/>
          <w:lang w:val="nl-NL"/>
        </w:rPr>
        <w:t>Tabel 2</w:t>
      </w:r>
      <w:r w:rsidRPr="004A4733">
        <w:rPr>
          <w:b/>
          <w:bCs/>
          <w:sz w:val="22"/>
          <w:szCs w:val="22"/>
          <w:lang w:val="nl-NL"/>
        </w:rPr>
        <w:tab/>
        <w:t>Resultaten van primaire en secundaire eindpunten</w:t>
      </w:r>
      <w:r w:rsidR="0071658B" w:rsidRPr="004A4733">
        <w:rPr>
          <w:b/>
          <w:bCs/>
          <w:sz w:val="22"/>
          <w:szCs w:val="22"/>
          <w:lang w:val="nl-NL"/>
        </w:rPr>
        <w:t xml:space="preserve"> in IRIDIUM</w:t>
      </w:r>
      <w:r w:rsidR="00CC0FB6" w:rsidRPr="004A4733">
        <w:rPr>
          <w:b/>
          <w:bCs/>
          <w:sz w:val="22"/>
          <w:szCs w:val="22"/>
          <w:lang w:val="nl-NL"/>
        </w:rPr>
        <w:t>-</w:t>
      </w:r>
      <w:r w:rsidR="0071658B" w:rsidRPr="004A4733">
        <w:rPr>
          <w:b/>
          <w:bCs/>
          <w:sz w:val="22"/>
          <w:szCs w:val="22"/>
          <w:lang w:val="nl-NL"/>
        </w:rPr>
        <w:t>studie in week 26 en 52</w:t>
      </w:r>
    </w:p>
    <w:p w14:paraId="28D931D9" w14:textId="122172FC" w:rsidR="003734E7" w:rsidRPr="004A4733" w:rsidRDefault="003734E7" w:rsidP="00236504">
      <w:pPr>
        <w:pStyle w:val="Text"/>
        <w:keepNext/>
        <w:tabs>
          <w:tab w:val="left" w:pos="993"/>
        </w:tabs>
        <w:spacing w:before="0"/>
        <w:jc w:val="left"/>
        <w:rPr>
          <w:sz w:val="22"/>
          <w:szCs w:val="22"/>
          <w:lang w:val="nl-NL"/>
        </w:rPr>
      </w:pPr>
    </w:p>
    <w:tbl>
      <w:tblPr>
        <w:tblStyle w:val="TableGrid"/>
        <w:tblW w:w="0" w:type="auto"/>
        <w:tblLook w:val="04A0" w:firstRow="1" w:lastRow="0" w:firstColumn="1" w:lastColumn="0" w:noHBand="0" w:noVBand="1"/>
      </w:tblPr>
      <w:tblGrid>
        <w:gridCol w:w="1938"/>
        <w:gridCol w:w="1506"/>
        <w:gridCol w:w="2796"/>
        <w:gridCol w:w="2821"/>
      </w:tblGrid>
      <w:tr w:rsidR="000B09FA" w:rsidRPr="00D54F40" w14:paraId="4C93F6FD" w14:textId="77777777" w:rsidTr="0033223D">
        <w:trPr>
          <w:cantSplit/>
        </w:trPr>
        <w:tc>
          <w:tcPr>
            <w:tcW w:w="1938" w:type="dxa"/>
          </w:tcPr>
          <w:p w14:paraId="643FD976" w14:textId="510A687D" w:rsidR="000B09FA" w:rsidRPr="004A4733" w:rsidRDefault="000B09FA" w:rsidP="00236504">
            <w:pPr>
              <w:pStyle w:val="Text"/>
              <w:keepNext/>
              <w:tabs>
                <w:tab w:val="left" w:pos="993"/>
              </w:tabs>
              <w:spacing w:before="0"/>
              <w:jc w:val="center"/>
              <w:rPr>
                <w:b/>
                <w:sz w:val="20"/>
                <w:lang w:val="nl-NL"/>
              </w:rPr>
            </w:pPr>
            <w:r w:rsidRPr="004A4733">
              <w:rPr>
                <w:b/>
                <w:bCs/>
                <w:sz w:val="20"/>
                <w:lang w:val="nl-NL"/>
              </w:rPr>
              <w:t>Eindpunt</w:t>
            </w:r>
          </w:p>
        </w:tc>
        <w:tc>
          <w:tcPr>
            <w:tcW w:w="1506" w:type="dxa"/>
          </w:tcPr>
          <w:p w14:paraId="00867713" w14:textId="7CF76DD5" w:rsidR="000B09FA" w:rsidRPr="004A4733" w:rsidRDefault="000B09FA" w:rsidP="00236504">
            <w:pPr>
              <w:pStyle w:val="Text"/>
              <w:keepNext/>
              <w:tabs>
                <w:tab w:val="left" w:pos="993"/>
              </w:tabs>
              <w:spacing w:before="0"/>
              <w:jc w:val="center"/>
              <w:rPr>
                <w:b/>
                <w:sz w:val="20"/>
                <w:lang w:val="nl-NL"/>
              </w:rPr>
            </w:pPr>
            <w:r w:rsidRPr="004A4733">
              <w:rPr>
                <w:b/>
                <w:bCs/>
                <w:sz w:val="20"/>
                <w:lang w:val="nl-NL"/>
              </w:rPr>
              <w:t>Tijdpunt/Duur</w:t>
            </w:r>
            <w:r w:rsidRPr="004A4733">
              <w:rPr>
                <w:sz w:val="20"/>
                <w:lang w:val="nl-NL"/>
              </w:rPr>
              <w:br/>
            </w:r>
          </w:p>
        </w:tc>
        <w:tc>
          <w:tcPr>
            <w:tcW w:w="2796" w:type="dxa"/>
          </w:tcPr>
          <w:p w14:paraId="35A7550B" w14:textId="1DBD6310" w:rsidR="000B09FA" w:rsidRPr="004A4733" w:rsidRDefault="000B09FA" w:rsidP="00236504">
            <w:pPr>
              <w:pStyle w:val="Text"/>
              <w:keepNext/>
              <w:tabs>
                <w:tab w:val="left" w:pos="993"/>
              </w:tabs>
              <w:spacing w:before="0"/>
              <w:jc w:val="center"/>
              <w:rPr>
                <w:b/>
                <w:sz w:val="20"/>
                <w:lang w:val="nl-NL"/>
              </w:rPr>
            </w:pPr>
            <w:r w:rsidRPr="004A4733">
              <w:rPr>
                <w:b/>
                <w:bCs/>
                <w:sz w:val="20"/>
                <w:lang w:val="nl-NL"/>
              </w:rPr>
              <w:t>Enerzair Breezhaler</w:t>
            </w:r>
            <w:r w:rsidR="000E1C79" w:rsidRPr="004A4733">
              <w:rPr>
                <w:b/>
                <w:bCs/>
                <w:sz w:val="20"/>
                <w:vertAlign w:val="superscript"/>
                <w:lang w:val="nl-NL"/>
              </w:rPr>
              <w:t>1</w:t>
            </w:r>
            <w:r w:rsidR="00C93959" w:rsidRPr="004A4733">
              <w:rPr>
                <w:b/>
                <w:bCs/>
                <w:sz w:val="20"/>
                <w:vertAlign w:val="superscript"/>
                <w:lang w:val="nl-NL"/>
              </w:rPr>
              <w:t xml:space="preserve"> </w:t>
            </w:r>
            <w:r w:rsidR="00B55FA6" w:rsidRPr="004A4733">
              <w:rPr>
                <w:b/>
                <w:bCs/>
                <w:sz w:val="20"/>
                <w:lang w:val="nl-NL"/>
              </w:rPr>
              <w:t>t.o.v. IND/MF</w:t>
            </w:r>
            <w:r w:rsidR="00B55FA6" w:rsidRPr="004A4733">
              <w:rPr>
                <w:b/>
                <w:bCs/>
                <w:sz w:val="20"/>
                <w:vertAlign w:val="superscript"/>
                <w:lang w:val="nl-NL"/>
              </w:rPr>
              <w:t>2</w:t>
            </w:r>
          </w:p>
        </w:tc>
        <w:tc>
          <w:tcPr>
            <w:tcW w:w="2821" w:type="dxa"/>
          </w:tcPr>
          <w:p w14:paraId="2A990CFC" w14:textId="070BF498" w:rsidR="000B09FA" w:rsidRPr="004A4733" w:rsidRDefault="000B09FA" w:rsidP="00236504">
            <w:pPr>
              <w:pStyle w:val="Text"/>
              <w:keepNext/>
              <w:tabs>
                <w:tab w:val="left" w:pos="993"/>
              </w:tabs>
              <w:spacing w:before="0"/>
              <w:jc w:val="center"/>
              <w:rPr>
                <w:b/>
                <w:sz w:val="20"/>
                <w:lang w:val="nl-NL"/>
              </w:rPr>
            </w:pPr>
            <w:r w:rsidRPr="004A4733">
              <w:rPr>
                <w:b/>
                <w:bCs/>
                <w:sz w:val="20"/>
                <w:lang w:val="nl-NL"/>
              </w:rPr>
              <w:t>Enerzair Breezhaler</w:t>
            </w:r>
            <w:r w:rsidR="000E1C79" w:rsidRPr="004A4733">
              <w:rPr>
                <w:b/>
                <w:bCs/>
                <w:sz w:val="20"/>
                <w:vertAlign w:val="superscript"/>
                <w:lang w:val="nl-NL"/>
              </w:rPr>
              <w:t>1</w:t>
            </w:r>
            <w:r w:rsidR="00B55FA6" w:rsidRPr="004A4733">
              <w:rPr>
                <w:b/>
                <w:bCs/>
                <w:sz w:val="20"/>
                <w:vertAlign w:val="superscript"/>
                <w:lang w:val="nl-NL"/>
              </w:rPr>
              <w:t xml:space="preserve"> </w:t>
            </w:r>
            <w:r w:rsidR="00B55FA6" w:rsidRPr="004A4733">
              <w:rPr>
                <w:b/>
                <w:bCs/>
                <w:sz w:val="20"/>
                <w:lang w:val="nl-NL"/>
              </w:rPr>
              <w:t>t.o.</w:t>
            </w:r>
            <w:r w:rsidR="00C93959" w:rsidRPr="004A4733">
              <w:rPr>
                <w:b/>
                <w:bCs/>
                <w:sz w:val="20"/>
                <w:lang w:val="nl-NL"/>
              </w:rPr>
              <w:t>v. SAL/FP</w:t>
            </w:r>
            <w:r w:rsidR="00C93959" w:rsidRPr="004A4733">
              <w:rPr>
                <w:b/>
                <w:bCs/>
                <w:sz w:val="20"/>
                <w:vertAlign w:val="superscript"/>
                <w:lang w:val="nl-NL"/>
              </w:rPr>
              <w:t>3</w:t>
            </w:r>
          </w:p>
        </w:tc>
      </w:tr>
      <w:tr w:rsidR="000B09FA" w:rsidRPr="004A4733" w14:paraId="294ED559" w14:textId="77777777" w:rsidTr="001725D9">
        <w:trPr>
          <w:cantSplit/>
        </w:trPr>
        <w:tc>
          <w:tcPr>
            <w:tcW w:w="9061" w:type="dxa"/>
            <w:gridSpan w:val="4"/>
          </w:tcPr>
          <w:p w14:paraId="02DE682A" w14:textId="57409A47" w:rsidR="000B09FA" w:rsidRPr="004A4733" w:rsidRDefault="000B09FA" w:rsidP="00236504">
            <w:pPr>
              <w:pStyle w:val="Text"/>
              <w:keepNext/>
              <w:tabs>
                <w:tab w:val="left" w:pos="993"/>
              </w:tabs>
              <w:spacing w:before="0"/>
              <w:jc w:val="left"/>
              <w:rPr>
                <w:b/>
                <w:sz w:val="20"/>
                <w:lang w:val="nl-NL"/>
              </w:rPr>
            </w:pPr>
            <w:r w:rsidRPr="004A4733">
              <w:rPr>
                <w:b/>
                <w:bCs/>
                <w:sz w:val="20"/>
                <w:lang w:val="nl-NL"/>
              </w:rPr>
              <w:t>Longfunctie</w:t>
            </w:r>
          </w:p>
        </w:tc>
      </w:tr>
      <w:tr w:rsidR="000B09FA" w:rsidRPr="004A4733" w14:paraId="064D731D" w14:textId="77777777" w:rsidTr="001725D9">
        <w:trPr>
          <w:cantSplit/>
        </w:trPr>
        <w:tc>
          <w:tcPr>
            <w:tcW w:w="9061" w:type="dxa"/>
            <w:gridSpan w:val="4"/>
          </w:tcPr>
          <w:p w14:paraId="7959D501" w14:textId="6B09A1C6" w:rsidR="000B09FA" w:rsidRPr="004A4733" w:rsidRDefault="000B09FA" w:rsidP="00236504">
            <w:pPr>
              <w:pStyle w:val="Text"/>
              <w:keepNext/>
              <w:tabs>
                <w:tab w:val="left" w:pos="993"/>
              </w:tabs>
              <w:spacing w:before="0"/>
              <w:jc w:val="left"/>
              <w:rPr>
                <w:i/>
                <w:sz w:val="20"/>
                <w:lang w:val="nl-NL"/>
              </w:rPr>
            </w:pPr>
            <w:r w:rsidRPr="004A4733">
              <w:rPr>
                <w:i/>
                <w:iCs/>
                <w:sz w:val="20"/>
                <w:lang w:val="nl-NL"/>
              </w:rPr>
              <w:t>Dal-FEV</w:t>
            </w:r>
            <w:r w:rsidRPr="004A4733">
              <w:rPr>
                <w:i/>
                <w:iCs/>
                <w:sz w:val="20"/>
                <w:vertAlign w:val="subscript"/>
                <w:lang w:val="nl-NL"/>
              </w:rPr>
              <w:t>1</w:t>
            </w:r>
            <w:r w:rsidRPr="004A4733">
              <w:rPr>
                <w:i/>
                <w:iCs/>
                <w:sz w:val="20"/>
                <w:vertAlign w:val="superscript"/>
                <w:lang w:val="nl-NL"/>
              </w:rPr>
              <w:t>4</w:t>
            </w:r>
          </w:p>
        </w:tc>
      </w:tr>
      <w:tr w:rsidR="00FC46F9" w:rsidRPr="004A4733" w14:paraId="371423C1" w14:textId="77777777" w:rsidTr="0070470A">
        <w:trPr>
          <w:cantSplit/>
        </w:trPr>
        <w:tc>
          <w:tcPr>
            <w:tcW w:w="1938" w:type="dxa"/>
            <w:vMerge w:val="restart"/>
            <w:vAlign w:val="center"/>
          </w:tcPr>
          <w:p w14:paraId="2682C243" w14:textId="77777777" w:rsidR="00FC46F9" w:rsidRPr="004A4733" w:rsidRDefault="00FC46F9" w:rsidP="00236504">
            <w:pPr>
              <w:pStyle w:val="Text"/>
              <w:keepNext/>
              <w:tabs>
                <w:tab w:val="left" w:pos="993"/>
              </w:tabs>
              <w:spacing w:before="0"/>
              <w:jc w:val="left"/>
              <w:rPr>
                <w:sz w:val="20"/>
                <w:lang w:val="nl-NL"/>
              </w:rPr>
            </w:pPr>
            <w:r w:rsidRPr="004A4733">
              <w:rPr>
                <w:sz w:val="20"/>
                <w:lang w:val="nl-NL"/>
              </w:rPr>
              <w:t>Behandelingsverschil</w:t>
            </w:r>
          </w:p>
          <w:p w14:paraId="476C3332" w14:textId="77777777" w:rsidR="00FC46F9" w:rsidRPr="004A4733" w:rsidRDefault="00FC46F9" w:rsidP="00236504">
            <w:pPr>
              <w:pStyle w:val="Text"/>
              <w:keepNext/>
              <w:tabs>
                <w:tab w:val="left" w:pos="993"/>
              </w:tabs>
              <w:spacing w:before="0"/>
              <w:jc w:val="left"/>
              <w:rPr>
                <w:sz w:val="20"/>
                <w:lang w:val="nl-NL"/>
              </w:rPr>
            </w:pPr>
            <w:r w:rsidRPr="004A4733">
              <w:rPr>
                <w:sz w:val="20"/>
                <w:lang w:val="nl-NL"/>
              </w:rPr>
              <w:t>P-waarde</w:t>
            </w:r>
          </w:p>
          <w:p w14:paraId="6445DACD" w14:textId="5745825C" w:rsidR="00FC46F9" w:rsidRPr="004A4733" w:rsidRDefault="00FC46F9" w:rsidP="00236504">
            <w:pPr>
              <w:pStyle w:val="Text"/>
              <w:keepNext/>
              <w:tabs>
                <w:tab w:val="left" w:pos="993"/>
              </w:tabs>
              <w:spacing w:before="0"/>
              <w:jc w:val="left"/>
              <w:rPr>
                <w:sz w:val="20"/>
                <w:lang w:val="nl-NL"/>
              </w:rPr>
            </w:pPr>
            <w:r w:rsidRPr="004A4733">
              <w:rPr>
                <w:sz w:val="20"/>
                <w:lang w:val="nl-NL"/>
              </w:rPr>
              <w:t>(95%-BI)</w:t>
            </w:r>
          </w:p>
        </w:tc>
        <w:tc>
          <w:tcPr>
            <w:tcW w:w="1506" w:type="dxa"/>
            <w:vAlign w:val="center"/>
          </w:tcPr>
          <w:p w14:paraId="317B8CA8" w14:textId="77777777" w:rsidR="00FC46F9" w:rsidRPr="004A4733" w:rsidRDefault="00FC46F9" w:rsidP="00236504">
            <w:pPr>
              <w:pStyle w:val="Text"/>
              <w:keepNext/>
              <w:tabs>
                <w:tab w:val="left" w:pos="993"/>
              </w:tabs>
              <w:spacing w:before="0"/>
              <w:jc w:val="left"/>
              <w:rPr>
                <w:sz w:val="20"/>
                <w:lang w:val="nl-NL"/>
              </w:rPr>
            </w:pPr>
            <w:r w:rsidRPr="004A4733">
              <w:rPr>
                <w:sz w:val="20"/>
                <w:lang w:val="nl-NL"/>
              </w:rPr>
              <w:t>Week 26</w:t>
            </w:r>
          </w:p>
          <w:p w14:paraId="66E7DE4F" w14:textId="7F20504F" w:rsidR="00FC46F9" w:rsidRPr="004A4733" w:rsidRDefault="00FC46F9" w:rsidP="00236504">
            <w:pPr>
              <w:pStyle w:val="Text"/>
              <w:keepNext/>
              <w:tabs>
                <w:tab w:val="left" w:pos="993"/>
              </w:tabs>
              <w:spacing w:before="0"/>
              <w:jc w:val="left"/>
              <w:rPr>
                <w:sz w:val="20"/>
                <w:lang w:val="nl-NL"/>
              </w:rPr>
            </w:pPr>
            <w:r w:rsidRPr="004A4733">
              <w:rPr>
                <w:sz w:val="20"/>
                <w:lang w:val="nl-NL"/>
              </w:rPr>
              <w:t>(primair eindpunt)</w:t>
            </w:r>
          </w:p>
        </w:tc>
        <w:tc>
          <w:tcPr>
            <w:tcW w:w="2796" w:type="dxa"/>
            <w:vAlign w:val="center"/>
          </w:tcPr>
          <w:p w14:paraId="3F9D77B9" w14:textId="47491596" w:rsidR="00FC46F9" w:rsidRPr="004A4733" w:rsidRDefault="00FC46F9" w:rsidP="00236504">
            <w:pPr>
              <w:pStyle w:val="Text"/>
              <w:keepNext/>
              <w:tabs>
                <w:tab w:val="left" w:pos="993"/>
              </w:tabs>
              <w:spacing w:before="0"/>
              <w:jc w:val="center"/>
              <w:rPr>
                <w:sz w:val="20"/>
                <w:lang w:val="nl-NL"/>
              </w:rPr>
            </w:pPr>
            <w:r w:rsidRPr="004A4733">
              <w:rPr>
                <w:sz w:val="20"/>
                <w:lang w:val="nl-NL"/>
              </w:rPr>
              <w:t>65 ml</w:t>
            </w:r>
          </w:p>
          <w:p w14:paraId="64417963" w14:textId="77777777" w:rsidR="00FC46F9" w:rsidRPr="004A4733" w:rsidRDefault="00FC46F9" w:rsidP="00236504">
            <w:pPr>
              <w:pStyle w:val="Text"/>
              <w:keepNext/>
              <w:tabs>
                <w:tab w:val="left" w:pos="993"/>
              </w:tabs>
              <w:spacing w:before="0"/>
              <w:jc w:val="center"/>
              <w:rPr>
                <w:sz w:val="20"/>
                <w:lang w:val="nl-NL"/>
              </w:rPr>
            </w:pPr>
            <w:r w:rsidRPr="004A4733">
              <w:rPr>
                <w:sz w:val="20"/>
                <w:lang w:val="nl-NL"/>
              </w:rPr>
              <w:t>&lt;0,001</w:t>
            </w:r>
          </w:p>
          <w:p w14:paraId="3EDE47BF" w14:textId="684503D3" w:rsidR="00FC46F9" w:rsidRPr="004A4733" w:rsidRDefault="00FC46F9" w:rsidP="00236504">
            <w:pPr>
              <w:pStyle w:val="Text"/>
              <w:keepNext/>
              <w:tabs>
                <w:tab w:val="left" w:pos="993"/>
              </w:tabs>
              <w:spacing w:before="0"/>
              <w:jc w:val="center"/>
              <w:rPr>
                <w:sz w:val="20"/>
                <w:lang w:val="nl-NL"/>
              </w:rPr>
            </w:pPr>
            <w:r w:rsidRPr="004A4733">
              <w:rPr>
                <w:sz w:val="20"/>
                <w:lang w:val="nl-NL"/>
              </w:rPr>
              <w:t>(31, 99)</w:t>
            </w:r>
          </w:p>
        </w:tc>
        <w:tc>
          <w:tcPr>
            <w:tcW w:w="2821" w:type="dxa"/>
            <w:vAlign w:val="center"/>
          </w:tcPr>
          <w:p w14:paraId="236ABE40" w14:textId="1510AF3B" w:rsidR="00FC46F9" w:rsidRPr="004A4733" w:rsidRDefault="00FC46F9" w:rsidP="00236504">
            <w:pPr>
              <w:pStyle w:val="Text"/>
              <w:keepNext/>
              <w:tabs>
                <w:tab w:val="left" w:pos="993"/>
              </w:tabs>
              <w:spacing w:before="0"/>
              <w:jc w:val="center"/>
              <w:rPr>
                <w:sz w:val="20"/>
                <w:lang w:val="nl-NL"/>
              </w:rPr>
            </w:pPr>
            <w:r w:rsidRPr="004A4733">
              <w:rPr>
                <w:sz w:val="20"/>
                <w:lang w:val="nl-NL"/>
              </w:rPr>
              <w:t>119 ml</w:t>
            </w:r>
          </w:p>
          <w:p w14:paraId="13F74D9B" w14:textId="77777777" w:rsidR="00FC46F9" w:rsidRPr="004A4733" w:rsidRDefault="00FC46F9" w:rsidP="00236504">
            <w:pPr>
              <w:pStyle w:val="Text"/>
              <w:keepNext/>
              <w:tabs>
                <w:tab w:val="left" w:pos="993"/>
              </w:tabs>
              <w:spacing w:before="0"/>
              <w:jc w:val="center"/>
              <w:rPr>
                <w:sz w:val="20"/>
                <w:lang w:val="nl-NL"/>
              </w:rPr>
            </w:pPr>
            <w:r w:rsidRPr="004A4733">
              <w:rPr>
                <w:sz w:val="20"/>
                <w:lang w:val="nl-NL"/>
              </w:rPr>
              <w:t>&lt;0,001</w:t>
            </w:r>
          </w:p>
          <w:p w14:paraId="118BB10E" w14:textId="528F50EA" w:rsidR="00FC46F9" w:rsidRPr="004A4733" w:rsidRDefault="00FC46F9" w:rsidP="00236504">
            <w:pPr>
              <w:pStyle w:val="Text"/>
              <w:keepNext/>
              <w:tabs>
                <w:tab w:val="left" w:pos="993"/>
              </w:tabs>
              <w:spacing w:before="0"/>
              <w:jc w:val="center"/>
              <w:rPr>
                <w:sz w:val="20"/>
                <w:lang w:val="nl-NL"/>
              </w:rPr>
            </w:pPr>
            <w:r w:rsidRPr="004A4733">
              <w:rPr>
                <w:sz w:val="20"/>
                <w:lang w:val="nl-NL"/>
              </w:rPr>
              <w:t>(85, 154)</w:t>
            </w:r>
          </w:p>
        </w:tc>
      </w:tr>
      <w:tr w:rsidR="00FC46F9" w:rsidRPr="004A4733" w14:paraId="4ACD93C3" w14:textId="77777777" w:rsidTr="0070470A">
        <w:trPr>
          <w:cantSplit/>
        </w:trPr>
        <w:tc>
          <w:tcPr>
            <w:tcW w:w="1938" w:type="dxa"/>
            <w:vMerge/>
            <w:vAlign w:val="center"/>
          </w:tcPr>
          <w:p w14:paraId="1AAC6966" w14:textId="77777777" w:rsidR="00FC46F9" w:rsidRPr="004A4733" w:rsidRDefault="00FC46F9" w:rsidP="00236504">
            <w:pPr>
              <w:pStyle w:val="Text"/>
              <w:keepNext/>
              <w:tabs>
                <w:tab w:val="left" w:pos="993"/>
              </w:tabs>
              <w:spacing w:before="0"/>
              <w:jc w:val="left"/>
              <w:rPr>
                <w:sz w:val="20"/>
                <w:lang w:val="nl-NL"/>
              </w:rPr>
            </w:pPr>
          </w:p>
        </w:tc>
        <w:tc>
          <w:tcPr>
            <w:tcW w:w="1506" w:type="dxa"/>
            <w:vAlign w:val="center"/>
          </w:tcPr>
          <w:p w14:paraId="63543011" w14:textId="7BCA8A2B" w:rsidR="00FC46F9" w:rsidRPr="004A4733" w:rsidRDefault="00FC46F9" w:rsidP="00236504">
            <w:pPr>
              <w:pStyle w:val="Text"/>
              <w:keepNext/>
              <w:tabs>
                <w:tab w:val="left" w:pos="993"/>
              </w:tabs>
              <w:spacing w:before="0"/>
              <w:jc w:val="left"/>
              <w:rPr>
                <w:sz w:val="20"/>
                <w:lang w:val="nl-NL"/>
              </w:rPr>
            </w:pPr>
            <w:r w:rsidRPr="004A4733">
              <w:rPr>
                <w:sz w:val="20"/>
                <w:lang w:val="nl-NL"/>
              </w:rPr>
              <w:t>Week 52</w:t>
            </w:r>
          </w:p>
        </w:tc>
        <w:tc>
          <w:tcPr>
            <w:tcW w:w="2796" w:type="dxa"/>
            <w:vAlign w:val="center"/>
          </w:tcPr>
          <w:p w14:paraId="06175554" w14:textId="2279B28C" w:rsidR="00FC46F9" w:rsidRPr="004A4733" w:rsidRDefault="00FC46F9" w:rsidP="00236504">
            <w:pPr>
              <w:pStyle w:val="Text"/>
              <w:keepNext/>
              <w:tabs>
                <w:tab w:val="left" w:pos="993"/>
              </w:tabs>
              <w:spacing w:before="0"/>
              <w:jc w:val="center"/>
              <w:rPr>
                <w:sz w:val="20"/>
                <w:lang w:val="nl-NL"/>
              </w:rPr>
            </w:pPr>
            <w:r w:rsidRPr="004A4733">
              <w:rPr>
                <w:sz w:val="20"/>
                <w:lang w:val="nl-NL"/>
              </w:rPr>
              <w:t>86 ml</w:t>
            </w:r>
          </w:p>
          <w:p w14:paraId="28442A7E" w14:textId="5B6806E8" w:rsidR="00FC46F9" w:rsidRPr="004A4733" w:rsidRDefault="00FC46F9" w:rsidP="00236504">
            <w:pPr>
              <w:pStyle w:val="Text"/>
              <w:keepNext/>
              <w:tabs>
                <w:tab w:val="left" w:pos="993"/>
              </w:tabs>
              <w:spacing w:before="0"/>
              <w:jc w:val="center"/>
              <w:rPr>
                <w:sz w:val="20"/>
                <w:lang w:val="nl-NL"/>
              </w:rPr>
            </w:pPr>
            <w:r w:rsidRPr="004A4733">
              <w:rPr>
                <w:sz w:val="20"/>
                <w:lang w:val="nl-NL"/>
              </w:rPr>
              <w:t>&lt;0,001</w:t>
            </w:r>
          </w:p>
          <w:p w14:paraId="2D788772" w14:textId="58BBD61B" w:rsidR="00FC46F9" w:rsidRPr="004A4733" w:rsidRDefault="00FC46F9" w:rsidP="00236504">
            <w:pPr>
              <w:pStyle w:val="Text"/>
              <w:keepNext/>
              <w:tabs>
                <w:tab w:val="left" w:pos="993"/>
              </w:tabs>
              <w:spacing w:before="0"/>
              <w:jc w:val="center"/>
              <w:rPr>
                <w:sz w:val="20"/>
                <w:lang w:val="nl-NL"/>
              </w:rPr>
            </w:pPr>
            <w:r w:rsidRPr="004A4733">
              <w:rPr>
                <w:sz w:val="20"/>
                <w:lang w:val="nl-NL"/>
              </w:rPr>
              <w:t>(51, 120)</w:t>
            </w:r>
          </w:p>
        </w:tc>
        <w:tc>
          <w:tcPr>
            <w:tcW w:w="2821" w:type="dxa"/>
            <w:vAlign w:val="center"/>
          </w:tcPr>
          <w:p w14:paraId="73BD5627" w14:textId="53ED6D07" w:rsidR="00FC46F9" w:rsidRPr="004A4733" w:rsidRDefault="00FC46F9" w:rsidP="00236504">
            <w:pPr>
              <w:pStyle w:val="Text"/>
              <w:keepNext/>
              <w:tabs>
                <w:tab w:val="left" w:pos="993"/>
              </w:tabs>
              <w:spacing w:before="0"/>
              <w:jc w:val="center"/>
              <w:rPr>
                <w:sz w:val="20"/>
                <w:lang w:val="nl-NL"/>
              </w:rPr>
            </w:pPr>
            <w:r w:rsidRPr="004A4733">
              <w:rPr>
                <w:sz w:val="20"/>
                <w:lang w:val="nl-NL"/>
              </w:rPr>
              <w:t>145 ml</w:t>
            </w:r>
          </w:p>
          <w:p w14:paraId="0E6F5613" w14:textId="6C7617EF" w:rsidR="00FC46F9" w:rsidRPr="004A4733" w:rsidRDefault="00FC46F9" w:rsidP="00236504">
            <w:pPr>
              <w:pStyle w:val="Text"/>
              <w:keepNext/>
              <w:tabs>
                <w:tab w:val="left" w:pos="993"/>
              </w:tabs>
              <w:spacing w:before="0"/>
              <w:jc w:val="center"/>
              <w:rPr>
                <w:sz w:val="20"/>
                <w:lang w:val="nl-NL"/>
              </w:rPr>
            </w:pPr>
            <w:r w:rsidRPr="004A4733">
              <w:rPr>
                <w:sz w:val="20"/>
                <w:lang w:val="nl-NL"/>
              </w:rPr>
              <w:t>&lt;0,001</w:t>
            </w:r>
          </w:p>
          <w:p w14:paraId="4C649C50" w14:textId="57F9421E" w:rsidR="00FC46F9" w:rsidRPr="004A4733" w:rsidRDefault="00FC46F9" w:rsidP="00236504">
            <w:pPr>
              <w:pStyle w:val="Text"/>
              <w:keepNext/>
              <w:tabs>
                <w:tab w:val="left" w:pos="993"/>
              </w:tabs>
              <w:spacing w:before="0"/>
              <w:jc w:val="center"/>
              <w:rPr>
                <w:sz w:val="20"/>
                <w:lang w:val="nl-NL"/>
              </w:rPr>
            </w:pPr>
            <w:r w:rsidRPr="004A4733">
              <w:rPr>
                <w:sz w:val="20"/>
                <w:lang w:val="nl-NL"/>
              </w:rPr>
              <w:t>(111, 180)</w:t>
            </w:r>
          </w:p>
        </w:tc>
      </w:tr>
      <w:tr w:rsidR="00DC7B13" w:rsidRPr="00A278D3" w14:paraId="53782F0D" w14:textId="77777777" w:rsidTr="001725D9">
        <w:trPr>
          <w:cantSplit/>
        </w:trPr>
        <w:tc>
          <w:tcPr>
            <w:tcW w:w="9061" w:type="dxa"/>
            <w:gridSpan w:val="4"/>
          </w:tcPr>
          <w:p w14:paraId="3780638F" w14:textId="5FB911CE" w:rsidR="00DC7B13" w:rsidRPr="004A4733" w:rsidRDefault="00DC7B13" w:rsidP="00236504">
            <w:pPr>
              <w:pStyle w:val="Text"/>
              <w:keepNext/>
              <w:tabs>
                <w:tab w:val="left" w:pos="993"/>
              </w:tabs>
              <w:spacing w:before="0"/>
              <w:jc w:val="left"/>
              <w:rPr>
                <w:i/>
                <w:sz w:val="20"/>
                <w:lang w:val="nl-NL"/>
              </w:rPr>
            </w:pPr>
            <w:r w:rsidRPr="004A4733">
              <w:rPr>
                <w:i/>
                <w:iCs/>
                <w:sz w:val="20"/>
                <w:lang w:val="nl-NL"/>
              </w:rPr>
              <w:t>Gemiddelde expiratoire piekstroom (PEF), ochtend</w:t>
            </w:r>
          </w:p>
        </w:tc>
      </w:tr>
      <w:tr w:rsidR="005D5270" w:rsidRPr="004A4733" w14:paraId="1B2A1D50" w14:textId="77777777" w:rsidTr="0070470A">
        <w:trPr>
          <w:cantSplit/>
        </w:trPr>
        <w:tc>
          <w:tcPr>
            <w:tcW w:w="1938" w:type="dxa"/>
            <w:vAlign w:val="center"/>
          </w:tcPr>
          <w:p w14:paraId="3B26CF0B" w14:textId="77777777" w:rsidR="005D5270" w:rsidRPr="004A4733" w:rsidRDefault="005D5270" w:rsidP="00236504">
            <w:pPr>
              <w:pStyle w:val="Text"/>
              <w:keepNext/>
              <w:tabs>
                <w:tab w:val="left" w:pos="993"/>
              </w:tabs>
              <w:spacing w:before="0"/>
              <w:jc w:val="left"/>
              <w:rPr>
                <w:sz w:val="20"/>
                <w:lang w:val="nl-NL"/>
              </w:rPr>
            </w:pPr>
            <w:r w:rsidRPr="004A4733">
              <w:rPr>
                <w:sz w:val="20"/>
                <w:lang w:val="nl-NL"/>
              </w:rPr>
              <w:t>Behandelingsverschil</w:t>
            </w:r>
          </w:p>
          <w:p w14:paraId="0F286006" w14:textId="1BD9587B" w:rsidR="005D5270" w:rsidRPr="004A4733" w:rsidRDefault="005D5270" w:rsidP="00236504">
            <w:pPr>
              <w:pStyle w:val="Text"/>
              <w:keepNext/>
              <w:tabs>
                <w:tab w:val="left" w:pos="993"/>
              </w:tabs>
              <w:spacing w:before="0"/>
              <w:jc w:val="left"/>
              <w:rPr>
                <w:sz w:val="20"/>
                <w:lang w:val="nl-NL"/>
              </w:rPr>
            </w:pPr>
            <w:r w:rsidRPr="004A4733">
              <w:rPr>
                <w:sz w:val="20"/>
                <w:lang w:val="nl-NL"/>
              </w:rPr>
              <w:t>(95%-BI)</w:t>
            </w:r>
          </w:p>
        </w:tc>
        <w:tc>
          <w:tcPr>
            <w:tcW w:w="1506" w:type="dxa"/>
            <w:vAlign w:val="center"/>
          </w:tcPr>
          <w:p w14:paraId="1AF890F6" w14:textId="4E052BF8" w:rsidR="005D5270" w:rsidRPr="004A4733" w:rsidRDefault="005D5270" w:rsidP="00236504">
            <w:pPr>
              <w:pStyle w:val="Text"/>
              <w:keepNext/>
              <w:tabs>
                <w:tab w:val="left" w:pos="993"/>
              </w:tabs>
              <w:spacing w:before="0"/>
              <w:jc w:val="left"/>
              <w:rPr>
                <w:sz w:val="20"/>
                <w:lang w:val="nl-NL"/>
              </w:rPr>
            </w:pPr>
            <w:r w:rsidRPr="004A4733">
              <w:rPr>
                <w:sz w:val="20"/>
                <w:lang w:val="nl-NL"/>
              </w:rPr>
              <w:t>Week 52*</w:t>
            </w:r>
          </w:p>
        </w:tc>
        <w:tc>
          <w:tcPr>
            <w:tcW w:w="2796" w:type="dxa"/>
            <w:vAlign w:val="center"/>
          </w:tcPr>
          <w:p w14:paraId="1A200847" w14:textId="68C6EA2B" w:rsidR="005D5270" w:rsidRPr="004A4733" w:rsidRDefault="005D5270" w:rsidP="00236504">
            <w:pPr>
              <w:pStyle w:val="Text"/>
              <w:keepNext/>
              <w:tabs>
                <w:tab w:val="left" w:pos="993"/>
              </w:tabs>
              <w:spacing w:before="0"/>
              <w:jc w:val="center"/>
              <w:rPr>
                <w:sz w:val="20"/>
                <w:lang w:val="nl-NL"/>
              </w:rPr>
            </w:pPr>
            <w:r w:rsidRPr="004A4733">
              <w:rPr>
                <w:sz w:val="20"/>
                <w:lang w:val="nl-NL"/>
              </w:rPr>
              <w:t>18,7 l/min</w:t>
            </w:r>
          </w:p>
          <w:p w14:paraId="789FBDC6" w14:textId="0F2B7048" w:rsidR="005D5270" w:rsidRPr="004A4733" w:rsidRDefault="005D5270" w:rsidP="00236504">
            <w:pPr>
              <w:pStyle w:val="Text"/>
              <w:keepNext/>
              <w:tabs>
                <w:tab w:val="left" w:pos="993"/>
              </w:tabs>
              <w:spacing w:before="0"/>
              <w:jc w:val="center"/>
              <w:rPr>
                <w:sz w:val="20"/>
                <w:lang w:val="nl-NL"/>
              </w:rPr>
            </w:pPr>
            <w:r w:rsidRPr="004A4733">
              <w:rPr>
                <w:sz w:val="20"/>
                <w:lang w:val="nl-NL"/>
              </w:rPr>
              <w:t>(13,4; 24,1)</w:t>
            </w:r>
          </w:p>
        </w:tc>
        <w:tc>
          <w:tcPr>
            <w:tcW w:w="2821" w:type="dxa"/>
            <w:vAlign w:val="center"/>
          </w:tcPr>
          <w:p w14:paraId="1DCEE912" w14:textId="71CE0DEA" w:rsidR="005D5270" w:rsidRPr="004A4733" w:rsidRDefault="005D5270" w:rsidP="00236504">
            <w:pPr>
              <w:pStyle w:val="Text"/>
              <w:keepNext/>
              <w:tabs>
                <w:tab w:val="left" w:pos="993"/>
              </w:tabs>
              <w:spacing w:before="0"/>
              <w:jc w:val="center"/>
              <w:rPr>
                <w:sz w:val="20"/>
                <w:lang w:val="nl-NL"/>
              </w:rPr>
            </w:pPr>
            <w:r w:rsidRPr="004A4733">
              <w:rPr>
                <w:sz w:val="20"/>
                <w:lang w:val="nl-NL"/>
              </w:rPr>
              <w:t>34,8 l/min</w:t>
            </w:r>
          </w:p>
          <w:p w14:paraId="7487DCAF" w14:textId="794B99ED" w:rsidR="005D5270" w:rsidRPr="004A4733" w:rsidRDefault="005D5270" w:rsidP="00236504">
            <w:pPr>
              <w:pStyle w:val="Text"/>
              <w:keepNext/>
              <w:tabs>
                <w:tab w:val="left" w:pos="993"/>
              </w:tabs>
              <w:spacing w:before="0"/>
              <w:jc w:val="center"/>
              <w:rPr>
                <w:sz w:val="20"/>
                <w:lang w:val="nl-NL"/>
              </w:rPr>
            </w:pPr>
            <w:r w:rsidRPr="004A4733">
              <w:rPr>
                <w:sz w:val="20"/>
                <w:lang w:val="nl-NL"/>
              </w:rPr>
              <w:t>(29,5; 40,1)</w:t>
            </w:r>
          </w:p>
        </w:tc>
      </w:tr>
      <w:tr w:rsidR="00DC7B13" w:rsidRPr="00A278D3" w14:paraId="2CCBDBBB" w14:textId="77777777" w:rsidTr="001725D9">
        <w:trPr>
          <w:cantSplit/>
        </w:trPr>
        <w:tc>
          <w:tcPr>
            <w:tcW w:w="9061" w:type="dxa"/>
            <w:gridSpan w:val="4"/>
          </w:tcPr>
          <w:p w14:paraId="02A91D0B" w14:textId="66E532A5" w:rsidR="00DC7B13" w:rsidRPr="004A4733" w:rsidRDefault="00DC7B13" w:rsidP="00236504">
            <w:pPr>
              <w:pStyle w:val="Text"/>
              <w:keepNext/>
              <w:tabs>
                <w:tab w:val="left" w:pos="993"/>
              </w:tabs>
              <w:spacing w:before="0"/>
              <w:jc w:val="left"/>
              <w:rPr>
                <w:i/>
                <w:sz w:val="20"/>
                <w:lang w:val="nl-NL"/>
              </w:rPr>
            </w:pPr>
            <w:r w:rsidRPr="004A4733">
              <w:rPr>
                <w:i/>
                <w:iCs/>
                <w:sz w:val="20"/>
                <w:lang w:val="nl-NL"/>
              </w:rPr>
              <w:t>Gemiddelde expiratoire piekstroom (PEF), avond</w:t>
            </w:r>
          </w:p>
        </w:tc>
      </w:tr>
      <w:tr w:rsidR="005D5270" w:rsidRPr="004A4733" w14:paraId="7E2C8987" w14:textId="77777777" w:rsidTr="0070470A">
        <w:trPr>
          <w:cantSplit/>
        </w:trPr>
        <w:tc>
          <w:tcPr>
            <w:tcW w:w="1938" w:type="dxa"/>
            <w:vAlign w:val="center"/>
          </w:tcPr>
          <w:p w14:paraId="4A5E02D6" w14:textId="77777777" w:rsidR="005D5270" w:rsidRPr="004A4733" w:rsidRDefault="005D5270" w:rsidP="00236504">
            <w:pPr>
              <w:pStyle w:val="Text"/>
              <w:tabs>
                <w:tab w:val="left" w:pos="993"/>
              </w:tabs>
              <w:spacing w:before="0"/>
              <w:jc w:val="left"/>
              <w:rPr>
                <w:sz w:val="20"/>
                <w:lang w:val="nl-NL"/>
              </w:rPr>
            </w:pPr>
            <w:r w:rsidRPr="004A4733">
              <w:rPr>
                <w:sz w:val="20"/>
                <w:lang w:val="nl-NL"/>
              </w:rPr>
              <w:t>Behandelingsverschil</w:t>
            </w:r>
          </w:p>
          <w:p w14:paraId="23B95946" w14:textId="706EE1FA" w:rsidR="005D5270" w:rsidRPr="004A4733" w:rsidRDefault="005D5270" w:rsidP="00236504">
            <w:pPr>
              <w:pStyle w:val="Text"/>
              <w:tabs>
                <w:tab w:val="left" w:pos="993"/>
              </w:tabs>
              <w:spacing w:before="0"/>
              <w:jc w:val="left"/>
              <w:rPr>
                <w:sz w:val="20"/>
                <w:lang w:val="nl-NL"/>
              </w:rPr>
            </w:pPr>
            <w:r w:rsidRPr="004A4733">
              <w:rPr>
                <w:sz w:val="20"/>
                <w:lang w:val="nl-NL"/>
              </w:rPr>
              <w:t>(95%-BI)</w:t>
            </w:r>
          </w:p>
        </w:tc>
        <w:tc>
          <w:tcPr>
            <w:tcW w:w="1506" w:type="dxa"/>
            <w:vAlign w:val="center"/>
          </w:tcPr>
          <w:p w14:paraId="18A28FB9" w14:textId="4B68C07E" w:rsidR="005D5270" w:rsidRPr="004A4733" w:rsidRDefault="005D5270" w:rsidP="00236504">
            <w:pPr>
              <w:pStyle w:val="Text"/>
              <w:tabs>
                <w:tab w:val="left" w:pos="993"/>
              </w:tabs>
              <w:spacing w:before="0"/>
              <w:jc w:val="left"/>
              <w:rPr>
                <w:sz w:val="20"/>
                <w:lang w:val="nl-NL"/>
              </w:rPr>
            </w:pPr>
            <w:r w:rsidRPr="004A4733">
              <w:rPr>
                <w:sz w:val="20"/>
                <w:lang w:val="nl-NL"/>
              </w:rPr>
              <w:t>Week 52*</w:t>
            </w:r>
          </w:p>
        </w:tc>
        <w:tc>
          <w:tcPr>
            <w:tcW w:w="2796" w:type="dxa"/>
            <w:vAlign w:val="center"/>
          </w:tcPr>
          <w:p w14:paraId="5B54960F" w14:textId="39F266A7" w:rsidR="005D5270" w:rsidRPr="004A4733" w:rsidRDefault="005D5270" w:rsidP="00236504">
            <w:pPr>
              <w:pStyle w:val="Text"/>
              <w:tabs>
                <w:tab w:val="left" w:pos="993"/>
              </w:tabs>
              <w:spacing w:before="0"/>
              <w:jc w:val="center"/>
              <w:rPr>
                <w:sz w:val="20"/>
                <w:lang w:val="nl-NL"/>
              </w:rPr>
            </w:pPr>
            <w:r w:rsidRPr="004A4733">
              <w:rPr>
                <w:sz w:val="20"/>
                <w:lang w:val="nl-NL"/>
              </w:rPr>
              <w:t>17,5 l/min</w:t>
            </w:r>
          </w:p>
          <w:p w14:paraId="086C27B6" w14:textId="62755295" w:rsidR="005D5270" w:rsidRPr="004A4733" w:rsidRDefault="005D5270" w:rsidP="00236504">
            <w:pPr>
              <w:pStyle w:val="Text"/>
              <w:tabs>
                <w:tab w:val="left" w:pos="993"/>
              </w:tabs>
              <w:spacing w:before="0"/>
              <w:jc w:val="center"/>
              <w:rPr>
                <w:sz w:val="20"/>
                <w:lang w:val="nl-NL"/>
              </w:rPr>
            </w:pPr>
            <w:r w:rsidRPr="004A4733">
              <w:rPr>
                <w:sz w:val="20"/>
                <w:lang w:val="nl-NL"/>
              </w:rPr>
              <w:t>(12,3; 22,8)</w:t>
            </w:r>
          </w:p>
        </w:tc>
        <w:tc>
          <w:tcPr>
            <w:tcW w:w="2821" w:type="dxa"/>
            <w:vAlign w:val="center"/>
          </w:tcPr>
          <w:p w14:paraId="721A0648" w14:textId="59A51089" w:rsidR="005D5270" w:rsidRPr="004A4733" w:rsidRDefault="005D5270" w:rsidP="00236504">
            <w:pPr>
              <w:pStyle w:val="Text"/>
              <w:tabs>
                <w:tab w:val="left" w:pos="993"/>
              </w:tabs>
              <w:spacing w:before="0"/>
              <w:jc w:val="center"/>
              <w:rPr>
                <w:sz w:val="20"/>
                <w:lang w:val="nl-NL"/>
              </w:rPr>
            </w:pPr>
            <w:r w:rsidRPr="004A4733">
              <w:rPr>
                <w:sz w:val="20"/>
                <w:lang w:val="nl-NL"/>
              </w:rPr>
              <w:t>29,5 l/min</w:t>
            </w:r>
          </w:p>
          <w:p w14:paraId="76322E71" w14:textId="4CC12F10" w:rsidR="005D5270" w:rsidRPr="004A4733" w:rsidRDefault="005D5270" w:rsidP="00236504">
            <w:pPr>
              <w:pStyle w:val="Text"/>
              <w:tabs>
                <w:tab w:val="left" w:pos="993"/>
              </w:tabs>
              <w:spacing w:before="0"/>
              <w:jc w:val="center"/>
              <w:rPr>
                <w:sz w:val="20"/>
                <w:lang w:val="nl-NL"/>
              </w:rPr>
            </w:pPr>
            <w:r w:rsidRPr="004A4733">
              <w:rPr>
                <w:sz w:val="20"/>
                <w:lang w:val="nl-NL"/>
              </w:rPr>
              <w:t>(24,2; 34,7)</w:t>
            </w:r>
          </w:p>
        </w:tc>
      </w:tr>
      <w:tr w:rsidR="00790596" w:rsidRPr="004A4733" w14:paraId="284D5882" w14:textId="77777777" w:rsidTr="001725D9">
        <w:trPr>
          <w:cantSplit/>
        </w:trPr>
        <w:tc>
          <w:tcPr>
            <w:tcW w:w="9061" w:type="dxa"/>
            <w:gridSpan w:val="4"/>
            <w:vAlign w:val="center"/>
          </w:tcPr>
          <w:p w14:paraId="010141FE" w14:textId="40A5B1B0" w:rsidR="00790596" w:rsidRPr="004A4733" w:rsidRDefault="00790596" w:rsidP="00236504">
            <w:pPr>
              <w:pStyle w:val="Text"/>
              <w:keepNext/>
              <w:tabs>
                <w:tab w:val="left" w:pos="993"/>
              </w:tabs>
              <w:spacing w:before="0"/>
              <w:jc w:val="left"/>
              <w:rPr>
                <w:b/>
                <w:sz w:val="20"/>
                <w:lang w:val="nl-NL"/>
              </w:rPr>
            </w:pPr>
            <w:r w:rsidRPr="004A4733">
              <w:rPr>
                <w:b/>
                <w:bCs/>
                <w:sz w:val="20"/>
                <w:lang w:val="nl-NL"/>
              </w:rPr>
              <w:lastRenderedPageBreak/>
              <w:t>Symptomen</w:t>
            </w:r>
          </w:p>
        </w:tc>
      </w:tr>
      <w:tr w:rsidR="00DC7B13" w:rsidRPr="00A278D3" w14:paraId="6F30DA6B" w14:textId="77777777" w:rsidTr="001725D9">
        <w:trPr>
          <w:cantSplit/>
        </w:trPr>
        <w:tc>
          <w:tcPr>
            <w:tcW w:w="9061" w:type="dxa"/>
            <w:gridSpan w:val="4"/>
            <w:vAlign w:val="center"/>
          </w:tcPr>
          <w:p w14:paraId="02115D31" w14:textId="7110ED50" w:rsidR="00DC7B13" w:rsidRPr="004A4733" w:rsidRDefault="00DC7B13" w:rsidP="00236504">
            <w:pPr>
              <w:pStyle w:val="Text"/>
              <w:keepNext/>
              <w:tabs>
                <w:tab w:val="left" w:pos="993"/>
              </w:tabs>
              <w:spacing w:before="0"/>
              <w:jc w:val="left"/>
              <w:rPr>
                <w:i/>
                <w:sz w:val="20"/>
                <w:lang w:val="nl-NL"/>
              </w:rPr>
            </w:pPr>
            <w:r w:rsidRPr="004A4733">
              <w:rPr>
                <w:i/>
                <w:iCs/>
                <w:sz w:val="20"/>
                <w:lang w:val="nl-NL"/>
              </w:rPr>
              <w:t>ACQ-responders (percentage patiënten dat minimaal klinisch belangrijk verschil (MCID) t.o.v. baseline bereikt, met ACQ ≥0,5)</w:t>
            </w:r>
          </w:p>
        </w:tc>
      </w:tr>
      <w:tr w:rsidR="005D5270" w:rsidRPr="004A4733" w14:paraId="1C45A71B" w14:textId="77777777" w:rsidTr="0070470A">
        <w:trPr>
          <w:cantSplit/>
        </w:trPr>
        <w:tc>
          <w:tcPr>
            <w:tcW w:w="1938" w:type="dxa"/>
            <w:vAlign w:val="center"/>
          </w:tcPr>
          <w:p w14:paraId="74FFC074" w14:textId="187E52FF" w:rsidR="005D5270" w:rsidRPr="004A4733" w:rsidRDefault="005D5270" w:rsidP="00236504">
            <w:pPr>
              <w:pStyle w:val="Text"/>
              <w:keepNext/>
              <w:tabs>
                <w:tab w:val="left" w:pos="993"/>
              </w:tabs>
              <w:spacing w:before="0"/>
              <w:jc w:val="left"/>
              <w:rPr>
                <w:sz w:val="20"/>
                <w:lang w:val="nl-NL"/>
              </w:rPr>
            </w:pPr>
            <w:r w:rsidRPr="004A4733">
              <w:rPr>
                <w:sz w:val="20"/>
                <w:lang w:val="nl-NL"/>
              </w:rPr>
              <w:t>Percentage</w:t>
            </w:r>
          </w:p>
        </w:tc>
        <w:tc>
          <w:tcPr>
            <w:tcW w:w="1506" w:type="dxa"/>
            <w:vMerge w:val="restart"/>
          </w:tcPr>
          <w:p w14:paraId="12870E1E" w14:textId="46CB7F95" w:rsidR="005D5270" w:rsidRPr="004A4733" w:rsidRDefault="005D5270" w:rsidP="00236504">
            <w:pPr>
              <w:pStyle w:val="Text"/>
              <w:keepNext/>
              <w:tabs>
                <w:tab w:val="left" w:pos="993"/>
              </w:tabs>
              <w:spacing w:before="0"/>
              <w:jc w:val="left"/>
              <w:rPr>
                <w:sz w:val="20"/>
                <w:lang w:val="nl-NL"/>
              </w:rPr>
            </w:pPr>
            <w:r w:rsidRPr="004A4733">
              <w:rPr>
                <w:sz w:val="20"/>
                <w:lang w:val="nl-NL"/>
              </w:rPr>
              <w:t>Week 4</w:t>
            </w:r>
          </w:p>
        </w:tc>
        <w:tc>
          <w:tcPr>
            <w:tcW w:w="2796" w:type="dxa"/>
            <w:vAlign w:val="center"/>
          </w:tcPr>
          <w:p w14:paraId="2FB0AD5C" w14:textId="211F05B2" w:rsidR="005D5270" w:rsidRPr="004A4733" w:rsidRDefault="005D5270" w:rsidP="00236504">
            <w:pPr>
              <w:pStyle w:val="Text"/>
              <w:keepNext/>
              <w:tabs>
                <w:tab w:val="left" w:pos="993"/>
              </w:tabs>
              <w:spacing w:before="0"/>
              <w:jc w:val="center"/>
              <w:rPr>
                <w:sz w:val="20"/>
                <w:lang w:val="nl-NL"/>
              </w:rPr>
            </w:pPr>
            <w:r w:rsidRPr="004A4733">
              <w:rPr>
                <w:sz w:val="20"/>
                <w:lang w:val="nl-NL"/>
              </w:rPr>
              <w:t>66% t.o.v. 63%</w:t>
            </w:r>
          </w:p>
        </w:tc>
        <w:tc>
          <w:tcPr>
            <w:tcW w:w="2821" w:type="dxa"/>
            <w:vAlign w:val="center"/>
          </w:tcPr>
          <w:p w14:paraId="5C21EB1D" w14:textId="51768E01" w:rsidR="005D5270" w:rsidRPr="004A4733" w:rsidRDefault="005D5270" w:rsidP="00236504">
            <w:pPr>
              <w:pStyle w:val="Text"/>
              <w:keepNext/>
              <w:tabs>
                <w:tab w:val="left" w:pos="993"/>
              </w:tabs>
              <w:spacing w:before="0"/>
              <w:jc w:val="center"/>
              <w:rPr>
                <w:sz w:val="20"/>
                <w:lang w:val="nl-NL"/>
              </w:rPr>
            </w:pPr>
            <w:r w:rsidRPr="004A4733">
              <w:rPr>
                <w:sz w:val="20"/>
                <w:lang w:val="nl-NL"/>
              </w:rPr>
              <w:t>66% t.o.v. 53%</w:t>
            </w:r>
          </w:p>
        </w:tc>
      </w:tr>
      <w:tr w:rsidR="005D5270" w:rsidRPr="004A4733" w14:paraId="3B439DFB" w14:textId="77777777" w:rsidTr="0070470A">
        <w:trPr>
          <w:cantSplit/>
        </w:trPr>
        <w:tc>
          <w:tcPr>
            <w:tcW w:w="1938" w:type="dxa"/>
            <w:vAlign w:val="center"/>
          </w:tcPr>
          <w:p w14:paraId="5B5529B3" w14:textId="702ED97C" w:rsidR="005D5270" w:rsidRPr="004A4733" w:rsidRDefault="005D5270" w:rsidP="00236504">
            <w:pPr>
              <w:pStyle w:val="Text"/>
              <w:keepNext/>
              <w:tabs>
                <w:tab w:val="left" w:pos="993"/>
              </w:tabs>
              <w:spacing w:before="0"/>
              <w:jc w:val="left"/>
              <w:rPr>
                <w:sz w:val="20"/>
                <w:lang w:val="nl-NL"/>
              </w:rPr>
            </w:pPr>
            <w:r w:rsidRPr="004A4733">
              <w:rPr>
                <w:sz w:val="20"/>
                <w:lang w:val="nl-NL"/>
              </w:rPr>
              <w:t>Odds</w:t>
            </w:r>
            <w:r w:rsidR="00BE3C5A">
              <w:rPr>
                <w:sz w:val="20"/>
                <w:lang w:val="nl-NL"/>
              </w:rPr>
              <w:t xml:space="preserve"> </w:t>
            </w:r>
            <w:r w:rsidRPr="004A4733">
              <w:rPr>
                <w:sz w:val="20"/>
                <w:lang w:val="nl-NL"/>
              </w:rPr>
              <w:t>ratio</w:t>
            </w:r>
          </w:p>
          <w:p w14:paraId="37287C0B" w14:textId="3334AA15" w:rsidR="005D5270" w:rsidRPr="004A4733" w:rsidRDefault="005D5270" w:rsidP="00236504">
            <w:pPr>
              <w:pStyle w:val="Text"/>
              <w:keepNext/>
              <w:tabs>
                <w:tab w:val="left" w:pos="993"/>
              </w:tabs>
              <w:spacing w:before="0"/>
              <w:jc w:val="left"/>
              <w:rPr>
                <w:sz w:val="20"/>
                <w:lang w:val="nl-NL"/>
              </w:rPr>
            </w:pPr>
            <w:r w:rsidRPr="004A4733">
              <w:rPr>
                <w:sz w:val="20"/>
                <w:lang w:val="nl-NL"/>
              </w:rPr>
              <w:t>(95%-BI)</w:t>
            </w:r>
          </w:p>
        </w:tc>
        <w:tc>
          <w:tcPr>
            <w:tcW w:w="1506" w:type="dxa"/>
            <w:vMerge/>
          </w:tcPr>
          <w:p w14:paraId="272B858B" w14:textId="77777777" w:rsidR="005D5270" w:rsidRPr="004A4733" w:rsidRDefault="005D5270" w:rsidP="00236504">
            <w:pPr>
              <w:pStyle w:val="Text"/>
              <w:keepNext/>
              <w:tabs>
                <w:tab w:val="left" w:pos="993"/>
              </w:tabs>
              <w:spacing w:before="0"/>
              <w:jc w:val="left"/>
              <w:rPr>
                <w:sz w:val="20"/>
                <w:lang w:val="nl-NL"/>
              </w:rPr>
            </w:pPr>
          </w:p>
        </w:tc>
        <w:tc>
          <w:tcPr>
            <w:tcW w:w="2796" w:type="dxa"/>
            <w:vAlign w:val="center"/>
          </w:tcPr>
          <w:p w14:paraId="39A76C19" w14:textId="113AE58F" w:rsidR="005D5270" w:rsidRPr="004A4733" w:rsidRDefault="005D5270" w:rsidP="00236504">
            <w:pPr>
              <w:pStyle w:val="Text"/>
              <w:keepNext/>
              <w:tabs>
                <w:tab w:val="left" w:pos="993"/>
              </w:tabs>
              <w:spacing w:before="0"/>
              <w:jc w:val="center"/>
              <w:rPr>
                <w:sz w:val="20"/>
                <w:lang w:val="nl-NL"/>
              </w:rPr>
            </w:pPr>
            <w:r w:rsidRPr="004A4733">
              <w:rPr>
                <w:sz w:val="20"/>
                <w:lang w:val="nl-NL"/>
              </w:rPr>
              <w:t>1,21</w:t>
            </w:r>
          </w:p>
          <w:p w14:paraId="10D19716" w14:textId="277901B2" w:rsidR="005D5270" w:rsidRPr="004A4733" w:rsidRDefault="005D5270" w:rsidP="00236504">
            <w:pPr>
              <w:pStyle w:val="Text"/>
              <w:keepNext/>
              <w:tabs>
                <w:tab w:val="left" w:pos="993"/>
              </w:tabs>
              <w:spacing w:before="0"/>
              <w:jc w:val="center"/>
              <w:rPr>
                <w:sz w:val="20"/>
                <w:lang w:val="nl-NL"/>
              </w:rPr>
            </w:pPr>
            <w:r w:rsidRPr="004A4733">
              <w:rPr>
                <w:sz w:val="20"/>
                <w:lang w:val="nl-NL"/>
              </w:rPr>
              <w:t>(0,94; 1,54)</w:t>
            </w:r>
          </w:p>
        </w:tc>
        <w:tc>
          <w:tcPr>
            <w:tcW w:w="2821" w:type="dxa"/>
            <w:vAlign w:val="center"/>
          </w:tcPr>
          <w:p w14:paraId="19500C81" w14:textId="65CF062F" w:rsidR="005D5270" w:rsidRPr="004A4733" w:rsidRDefault="005D5270" w:rsidP="00236504">
            <w:pPr>
              <w:pStyle w:val="Text"/>
              <w:keepNext/>
              <w:tabs>
                <w:tab w:val="left" w:pos="993"/>
              </w:tabs>
              <w:spacing w:before="0"/>
              <w:jc w:val="center"/>
              <w:rPr>
                <w:sz w:val="20"/>
                <w:lang w:val="nl-NL"/>
              </w:rPr>
            </w:pPr>
            <w:r w:rsidRPr="004A4733">
              <w:rPr>
                <w:sz w:val="20"/>
                <w:lang w:val="nl-NL"/>
              </w:rPr>
              <w:t>1,72</w:t>
            </w:r>
          </w:p>
          <w:p w14:paraId="691DE769" w14:textId="65F6E1E0" w:rsidR="005D5270" w:rsidRPr="004A4733" w:rsidRDefault="005D5270" w:rsidP="00236504">
            <w:pPr>
              <w:pStyle w:val="Text"/>
              <w:keepNext/>
              <w:tabs>
                <w:tab w:val="left" w:pos="993"/>
              </w:tabs>
              <w:spacing w:before="0"/>
              <w:jc w:val="center"/>
              <w:rPr>
                <w:sz w:val="20"/>
                <w:lang w:val="nl-NL"/>
              </w:rPr>
            </w:pPr>
            <w:r w:rsidRPr="004A4733">
              <w:rPr>
                <w:sz w:val="20"/>
                <w:lang w:val="nl-NL"/>
              </w:rPr>
              <w:t>(1,35; 2,20)</w:t>
            </w:r>
          </w:p>
        </w:tc>
      </w:tr>
      <w:tr w:rsidR="005D5270" w:rsidRPr="004A4733" w14:paraId="5DFCCF30" w14:textId="77777777" w:rsidTr="0070470A">
        <w:trPr>
          <w:cantSplit/>
        </w:trPr>
        <w:tc>
          <w:tcPr>
            <w:tcW w:w="1938" w:type="dxa"/>
            <w:vAlign w:val="center"/>
          </w:tcPr>
          <w:p w14:paraId="2C10832C" w14:textId="1A8F42E5" w:rsidR="005D5270" w:rsidRPr="004A4733" w:rsidRDefault="005D5270" w:rsidP="00236504">
            <w:pPr>
              <w:pStyle w:val="Text"/>
              <w:keepNext/>
              <w:tabs>
                <w:tab w:val="left" w:pos="993"/>
              </w:tabs>
              <w:spacing w:before="0"/>
              <w:jc w:val="left"/>
              <w:rPr>
                <w:sz w:val="20"/>
                <w:lang w:val="nl-NL"/>
              </w:rPr>
            </w:pPr>
            <w:r w:rsidRPr="004A4733">
              <w:rPr>
                <w:sz w:val="20"/>
                <w:lang w:val="nl-NL"/>
              </w:rPr>
              <w:t>Percentage</w:t>
            </w:r>
          </w:p>
        </w:tc>
        <w:tc>
          <w:tcPr>
            <w:tcW w:w="1506" w:type="dxa"/>
            <w:vMerge w:val="restart"/>
          </w:tcPr>
          <w:p w14:paraId="1084F26C" w14:textId="13525576" w:rsidR="005D5270" w:rsidRPr="004A4733" w:rsidRDefault="005D5270" w:rsidP="00236504">
            <w:pPr>
              <w:pStyle w:val="Text"/>
              <w:keepNext/>
              <w:tabs>
                <w:tab w:val="left" w:pos="993"/>
              </w:tabs>
              <w:spacing w:before="0"/>
              <w:jc w:val="left"/>
              <w:rPr>
                <w:sz w:val="20"/>
                <w:lang w:val="nl-NL"/>
              </w:rPr>
            </w:pPr>
            <w:r w:rsidRPr="004A4733">
              <w:rPr>
                <w:sz w:val="20"/>
                <w:lang w:val="nl-NL"/>
              </w:rPr>
              <w:t>Week 12</w:t>
            </w:r>
          </w:p>
        </w:tc>
        <w:tc>
          <w:tcPr>
            <w:tcW w:w="2796" w:type="dxa"/>
            <w:vAlign w:val="center"/>
          </w:tcPr>
          <w:p w14:paraId="6DFB943B" w14:textId="7127BE34" w:rsidR="005D5270" w:rsidRPr="004A4733" w:rsidRDefault="005D5270" w:rsidP="00236504">
            <w:pPr>
              <w:pStyle w:val="Text"/>
              <w:keepNext/>
              <w:tabs>
                <w:tab w:val="left" w:pos="993"/>
              </w:tabs>
              <w:spacing w:before="0"/>
              <w:jc w:val="center"/>
              <w:rPr>
                <w:sz w:val="20"/>
                <w:lang w:val="nl-NL"/>
              </w:rPr>
            </w:pPr>
            <w:r w:rsidRPr="004A4733">
              <w:rPr>
                <w:sz w:val="20"/>
                <w:lang w:val="nl-NL"/>
              </w:rPr>
              <w:t>68% t.o.v. 67%</w:t>
            </w:r>
          </w:p>
        </w:tc>
        <w:tc>
          <w:tcPr>
            <w:tcW w:w="2821" w:type="dxa"/>
            <w:vAlign w:val="center"/>
          </w:tcPr>
          <w:p w14:paraId="3181DCB5" w14:textId="42108CA3" w:rsidR="005D5270" w:rsidRPr="004A4733" w:rsidRDefault="005D5270" w:rsidP="00236504">
            <w:pPr>
              <w:pStyle w:val="Text"/>
              <w:keepNext/>
              <w:tabs>
                <w:tab w:val="left" w:pos="993"/>
              </w:tabs>
              <w:spacing w:before="0"/>
              <w:jc w:val="center"/>
              <w:rPr>
                <w:sz w:val="20"/>
                <w:lang w:val="nl-NL"/>
              </w:rPr>
            </w:pPr>
            <w:r w:rsidRPr="004A4733">
              <w:rPr>
                <w:sz w:val="20"/>
                <w:lang w:val="nl-NL"/>
              </w:rPr>
              <w:t>68% t.o.v. 61%</w:t>
            </w:r>
          </w:p>
        </w:tc>
      </w:tr>
      <w:tr w:rsidR="005D5270" w:rsidRPr="004A4733" w14:paraId="1339F2DF" w14:textId="77777777" w:rsidTr="0070470A">
        <w:trPr>
          <w:cantSplit/>
        </w:trPr>
        <w:tc>
          <w:tcPr>
            <w:tcW w:w="1938" w:type="dxa"/>
            <w:vAlign w:val="center"/>
          </w:tcPr>
          <w:p w14:paraId="65416C14" w14:textId="505A57BE" w:rsidR="005D5270" w:rsidRPr="004A4733" w:rsidRDefault="005D5270" w:rsidP="00236504">
            <w:pPr>
              <w:pStyle w:val="Text"/>
              <w:keepNext/>
              <w:tabs>
                <w:tab w:val="left" w:pos="993"/>
              </w:tabs>
              <w:spacing w:before="0"/>
              <w:jc w:val="left"/>
              <w:rPr>
                <w:sz w:val="20"/>
                <w:lang w:val="nl-NL"/>
              </w:rPr>
            </w:pPr>
            <w:r w:rsidRPr="004A4733">
              <w:rPr>
                <w:sz w:val="20"/>
                <w:lang w:val="nl-NL"/>
              </w:rPr>
              <w:t>Odds</w:t>
            </w:r>
            <w:r w:rsidR="00BE3C5A">
              <w:rPr>
                <w:sz w:val="20"/>
                <w:lang w:val="nl-NL"/>
              </w:rPr>
              <w:t xml:space="preserve"> </w:t>
            </w:r>
            <w:r w:rsidRPr="004A4733">
              <w:rPr>
                <w:sz w:val="20"/>
                <w:lang w:val="nl-NL"/>
              </w:rPr>
              <w:t>ratio</w:t>
            </w:r>
          </w:p>
          <w:p w14:paraId="46A5508F" w14:textId="2E55B9A0" w:rsidR="005D5270" w:rsidRPr="004A4733" w:rsidRDefault="005D5270" w:rsidP="00236504">
            <w:pPr>
              <w:pStyle w:val="Text"/>
              <w:keepNext/>
              <w:tabs>
                <w:tab w:val="left" w:pos="993"/>
              </w:tabs>
              <w:spacing w:before="0"/>
              <w:jc w:val="left"/>
              <w:rPr>
                <w:sz w:val="20"/>
                <w:lang w:val="nl-NL"/>
              </w:rPr>
            </w:pPr>
            <w:r w:rsidRPr="004A4733">
              <w:rPr>
                <w:sz w:val="20"/>
                <w:lang w:val="nl-NL"/>
              </w:rPr>
              <w:t>(95%-BI)</w:t>
            </w:r>
          </w:p>
        </w:tc>
        <w:tc>
          <w:tcPr>
            <w:tcW w:w="1506" w:type="dxa"/>
            <w:vMerge/>
          </w:tcPr>
          <w:p w14:paraId="4F105BE9" w14:textId="77777777" w:rsidR="005D5270" w:rsidRPr="004A4733" w:rsidRDefault="005D5270" w:rsidP="00236504">
            <w:pPr>
              <w:pStyle w:val="Text"/>
              <w:keepNext/>
              <w:tabs>
                <w:tab w:val="left" w:pos="993"/>
              </w:tabs>
              <w:spacing w:before="0"/>
              <w:jc w:val="left"/>
              <w:rPr>
                <w:sz w:val="20"/>
                <w:lang w:val="nl-NL"/>
              </w:rPr>
            </w:pPr>
          </w:p>
        </w:tc>
        <w:tc>
          <w:tcPr>
            <w:tcW w:w="2796" w:type="dxa"/>
            <w:vAlign w:val="center"/>
          </w:tcPr>
          <w:p w14:paraId="01493654" w14:textId="49CF42F1" w:rsidR="005D5270" w:rsidRPr="004A4733" w:rsidRDefault="005D5270" w:rsidP="00236504">
            <w:pPr>
              <w:pStyle w:val="Text"/>
              <w:keepNext/>
              <w:tabs>
                <w:tab w:val="left" w:pos="993"/>
              </w:tabs>
              <w:spacing w:before="0"/>
              <w:jc w:val="center"/>
              <w:rPr>
                <w:sz w:val="20"/>
                <w:lang w:val="nl-NL"/>
              </w:rPr>
            </w:pPr>
            <w:r w:rsidRPr="004A4733">
              <w:rPr>
                <w:sz w:val="20"/>
                <w:lang w:val="nl-NL"/>
              </w:rPr>
              <w:t>1,11</w:t>
            </w:r>
          </w:p>
          <w:p w14:paraId="1D505C77" w14:textId="2A51AC92" w:rsidR="005D5270" w:rsidRPr="004A4733" w:rsidRDefault="005D5270" w:rsidP="00236504">
            <w:pPr>
              <w:pStyle w:val="Text"/>
              <w:keepNext/>
              <w:tabs>
                <w:tab w:val="left" w:pos="993"/>
              </w:tabs>
              <w:spacing w:before="0"/>
              <w:jc w:val="center"/>
              <w:rPr>
                <w:sz w:val="20"/>
                <w:lang w:val="nl-NL"/>
              </w:rPr>
            </w:pPr>
            <w:r w:rsidRPr="004A4733">
              <w:rPr>
                <w:sz w:val="20"/>
                <w:lang w:val="nl-NL"/>
              </w:rPr>
              <w:t>(0,86, 1,42)</w:t>
            </w:r>
          </w:p>
        </w:tc>
        <w:tc>
          <w:tcPr>
            <w:tcW w:w="2821" w:type="dxa"/>
            <w:vAlign w:val="center"/>
          </w:tcPr>
          <w:p w14:paraId="14F43424" w14:textId="5168BD69" w:rsidR="005D5270" w:rsidRPr="004A4733" w:rsidRDefault="005D5270" w:rsidP="00236504">
            <w:pPr>
              <w:pStyle w:val="Text"/>
              <w:keepNext/>
              <w:tabs>
                <w:tab w:val="left" w:pos="993"/>
              </w:tabs>
              <w:spacing w:before="0"/>
              <w:jc w:val="center"/>
              <w:rPr>
                <w:sz w:val="20"/>
                <w:lang w:val="nl-NL"/>
              </w:rPr>
            </w:pPr>
            <w:r w:rsidRPr="004A4733">
              <w:rPr>
                <w:sz w:val="20"/>
                <w:lang w:val="nl-NL"/>
              </w:rPr>
              <w:t>1,35</w:t>
            </w:r>
          </w:p>
          <w:p w14:paraId="7ACC85E7" w14:textId="2A8C8B54" w:rsidR="005D5270" w:rsidRPr="004A4733" w:rsidRDefault="005D5270" w:rsidP="00236504">
            <w:pPr>
              <w:pStyle w:val="Text"/>
              <w:keepNext/>
              <w:tabs>
                <w:tab w:val="left" w:pos="993"/>
              </w:tabs>
              <w:spacing w:before="0"/>
              <w:jc w:val="center"/>
              <w:rPr>
                <w:sz w:val="20"/>
                <w:lang w:val="nl-NL"/>
              </w:rPr>
            </w:pPr>
            <w:r w:rsidRPr="004A4733">
              <w:rPr>
                <w:sz w:val="20"/>
                <w:lang w:val="nl-NL"/>
              </w:rPr>
              <w:t>(1,05; 1,73)</w:t>
            </w:r>
          </w:p>
        </w:tc>
      </w:tr>
      <w:tr w:rsidR="005D5270" w:rsidRPr="004A4733" w14:paraId="791FE241" w14:textId="77777777" w:rsidTr="0070470A">
        <w:trPr>
          <w:cantSplit/>
        </w:trPr>
        <w:tc>
          <w:tcPr>
            <w:tcW w:w="1938" w:type="dxa"/>
            <w:vAlign w:val="center"/>
          </w:tcPr>
          <w:p w14:paraId="3127038B" w14:textId="4AFDA4A1" w:rsidR="005D5270" w:rsidRPr="004A4733" w:rsidRDefault="005D5270" w:rsidP="00236504">
            <w:pPr>
              <w:pStyle w:val="Text"/>
              <w:keepNext/>
              <w:tabs>
                <w:tab w:val="left" w:pos="993"/>
              </w:tabs>
              <w:spacing w:before="0"/>
              <w:jc w:val="left"/>
              <w:rPr>
                <w:sz w:val="20"/>
                <w:lang w:val="nl-NL"/>
              </w:rPr>
            </w:pPr>
            <w:r w:rsidRPr="004A4733">
              <w:rPr>
                <w:sz w:val="20"/>
                <w:lang w:val="nl-NL"/>
              </w:rPr>
              <w:t>Percentage</w:t>
            </w:r>
          </w:p>
        </w:tc>
        <w:tc>
          <w:tcPr>
            <w:tcW w:w="1506" w:type="dxa"/>
            <w:vMerge w:val="restart"/>
          </w:tcPr>
          <w:p w14:paraId="40BFBD9E" w14:textId="3E18A410" w:rsidR="005D5270" w:rsidRPr="004A4733" w:rsidRDefault="005D5270" w:rsidP="00236504">
            <w:pPr>
              <w:pStyle w:val="Text"/>
              <w:keepNext/>
              <w:tabs>
                <w:tab w:val="left" w:pos="993"/>
              </w:tabs>
              <w:spacing w:before="0"/>
              <w:jc w:val="left"/>
              <w:rPr>
                <w:sz w:val="20"/>
                <w:lang w:val="nl-NL"/>
              </w:rPr>
            </w:pPr>
            <w:r w:rsidRPr="004A4733">
              <w:rPr>
                <w:sz w:val="20"/>
                <w:lang w:val="nl-NL"/>
              </w:rPr>
              <w:t>Week 26</w:t>
            </w:r>
          </w:p>
        </w:tc>
        <w:tc>
          <w:tcPr>
            <w:tcW w:w="2796" w:type="dxa"/>
            <w:vAlign w:val="center"/>
          </w:tcPr>
          <w:p w14:paraId="4BEC60A9" w14:textId="623D5478" w:rsidR="005D5270" w:rsidRPr="004A4733" w:rsidRDefault="005D5270" w:rsidP="00236504">
            <w:pPr>
              <w:pStyle w:val="Text"/>
              <w:keepNext/>
              <w:tabs>
                <w:tab w:val="left" w:pos="993"/>
              </w:tabs>
              <w:spacing w:before="0"/>
              <w:jc w:val="center"/>
              <w:rPr>
                <w:sz w:val="20"/>
                <w:lang w:val="nl-NL"/>
              </w:rPr>
            </w:pPr>
            <w:r w:rsidRPr="004A4733">
              <w:rPr>
                <w:sz w:val="20"/>
                <w:lang w:val="nl-NL"/>
              </w:rPr>
              <w:t>71% t.o.v. 74%</w:t>
            </w:r>
          </w:p>
        </w:tc>
        <w:tc>
          <w:tcPr>
            <w:tcW w:w="2821" w:type="dxa"/>
            <w:vAlign w:val="center"/>
          </w:tcPr>
          <w:p w14:paraId="60535CE7" w14:textId="62C6A337" w:rsidR="005D5270" w:rsidRPr="004A4733" w:rsidRDefault="005D5270" w:rsidP="00236504">
            <w:pPr>
              <w:pStyle w:val="Text"/>
              <w:keepNext/>
              <w:tabs>
                <w:tab w:val="left" w:pos="993"/>
              </w:tabs>
              <w:spacing w:before="0"/>
              <w:jc w:val="center"/>
              <w:rPr>
                <w:sz w:val="20"/>
                <w:lang w:val="nl-NL"/>
              </w:rPr>
            </w:pPr>
            <w:r w:rsidRPr="004A4733">
              <w:rPr>
                <w:sz w:val="20"/>
                <w:lang w:val="nl-NL"/>
              </w:rPr>
              <w:t>71% t.o.v. 67%</w:t>
            </w:r>
          </w:p>
        </w:tc>
      </w:tr>
      <w:tr w:rsidR="005D5270" w:rsidRPr="004A4733" w14:paraId="110614A1" w14:textId="77777777" w:rsidTr="0070470A">
        <w:trPr>
          <w:cantSplit/>
        </w:trPr>
        <w:tc>
          <w:tcPr>
            <w:tcW w:w="1938" w:type="dxa"/>
          </w:tcPr>
          <w:p w14:paraId="72810EC9" w14:textId="34E4EADE" w:rsidR="005D5270" w:rsidRPr="004A4733" w:rsidRDefault="005D5270" w:rsidP="00236504">
            <w:pPr>
              <w:pStyle w:val="Text"/>
              <w:keepNext/>
              <w:tabs>
                <w:tab w:val="left" w:pos="993"/>
              </w:tabs>
              <w:spacing w:before="0"/>
              <w:jc w:val="left"/>
              <w:rPr>
                <w:sz w:val="20"/>
                <w:lang w:val="nl-NL"/>
              </w:rPr>
            </w:pPr>
            <w:r w:rsidRPr="004A4733">
              <w:rPr>
                <w:sz w:val="20"/>
                <w:lang w:val="nl-NL"/>
              </w:rPr>
              <w:t>Odds</w:t>
            </w:r>
            <w:r w:rsidR="00BE3C5A">
              <w:rPr>
                <w:sz w:val="20"/>
                <w:lang w:val="nl-NL"/>
              </w:rPr>
              <w:t xml:space="preserve"> </w:t>
            </w:r>
            <w:r w:rsidRPr="004A4733">
              <w:rPr>
                <w:sz w:val="20"/>
                <w:lang w:val="nl-NL"/>
              </w:rPr>
              <w:t>ratio</w:t>
            </w:r>
          </w:p>
          <w:p w14:paraId="7F389D68" w14:textId="7C801170" w:rsidR="005D5270" w:rsidRPr="004A4733" w:rsidRDefault="005D5270" w:rsidP="00236504">
            <w:pPr>
              <w:pStyle w:val="Text"/>
              <w:keepNext/>
              <w:tabs>
                <w:tab w:val="left" w:pos="993"/>
              </w:tabs>
              <w:spacing w:before="0"/>
              <w:jc w:val="left"/>
              <w:rPr>
                <w:sz w:val="20"/>
                <w:lang w:val="nl-NL"/>
              </w:rPr>
            </w:pPr>
            <w:r w:rsidRPr="004A4733">
              <w:rPr>
                <w:sz w:val="20"/>
                <w:lang w:val="nl-NL"/>
              </w:rPr>
              <w:t>(95%-BI)</w:t>
            </w:r>
          </w:p>
        </w:tc>
        <w:tc>
          <w:tcPr>
            <w:tcW w:w="1506" w:type="dxa"/>
            <w:vMerge/>
          </w:tcPr>
          <w:p w14:paraId="39FB9B50" w14:textId="77777777" w:rsidR="005D5270" w:rsidRPr="004A4733" w:rsidRDefault="005D5270" w:rsidP="00236504">
            <w:pPr>
              <w:pStyle w:val="Text"/>
              <w:keepNext/>
              <w:tabs>
                <w:tab w:val="left" w:pos="993"/>
              </w:tabs>
              <w:spacing w:before="0"/>
              <w:jc w:val="left"/>
              <w:rPr>
                <w:sz w:val="20"/>
                <w:lang w:val="nl-NL"/>
              </w:rPr>
            </w:pPr>
          </w:p>
        </w:tc>
        <w:tc>
          <w:tcPr>
            <w:tcW w:w="2796" w:type="dxa"/>
          </w:tcPr>
          <w:p w14:paraId="1D083F23" w14:textId="045E46C8" w:rsidR="005D5270" w:rsidRPr="004A4733" w:rsidRDefault="005D5270" w:rsidP="00236504">
            <w:pPr>
              <w:pStyle w:val="Text"/>
              <w:keepNext/>
              <w:tabs>
                <w:tab w:val="left" w:pos="993"/>
              </w:tabs>
              <w:spacing w:before="0"/>
              <w:jc w:val="center"/>
              <w:rPr>
                <w:sz w:val="20"/>
                <w:lang w:val="nl-NL"/>
              </w:rPr>
            </w:pPr>
            <w:r w:rsidRPr="004A4733">
              <w:rPr>
                <w:sz w:val="20"/>
                <w:lang w:val="nl-NL"/>
              </w:rPr>
              <w:t>0,92</w:t>
            </w:r>
          </w:p>
          <w:p w14:paraId="0F53E7D6" w14:textId="17722472" w:rsidR="005D5270" w:rsidRPr="004A4733" w:rsidRDefault="005D5270" w:rsidP="00236504">
            <w:pPr>
              <w:pStyle w:val="Text"/>
              <w:keepNext/>
              <w:tabs>
                <w:tab w:val="left" w:pos="993"/>
              </w:tabs>
              <w:spacing w:before="0"/>
              <w:jc w:val="center"/>
              <w:rPr>
                <w:sz w:val="20"/>
                <w:lang w:val="nl-NL"/>
              </w:rPr>
            </w:pPr>
            <w:r w:rsidRPr="004A4733">
              <w:rPr>
                <w:sz w:val="20"/>
                <w:lang w:val="nl-NL"/>
              </w:rPr>
              <w:t>(0,70; 1,20)</w:t>
            </w:r>
          </w:p>
        </w:tc>
        <w:tc>
          <w:tcPr>
            <w:tcW w:w="2821" w:type="dxa"/>
          </w:tcPr>
          <w:p w14:paraId="0A919EA9" w14:textId="29273616" w:rsidR="005D5270" w:rsidRPr="004A4733" w:rsidRDefault="005D5270" w:rsidP="00236504">
            <w:pPr>
              <w:pStyle w:val="Text"/>
              <w:keepNext/>
              <w:tabs>
                <w:tab w:val="left" w:pos="993"/>
              </w:tabs>
              <w:spacing w:before="0"/>
              <w:jc w:val="center"/>
              <w:rPr>
                <w:sz w:val="20"/>
                <w:lang w:val="nl-NL"/>
              </w:rPr>
            </w:pPr>
            <w:r w:rsidRPr="004A4733">
              <w:rPr>
                <w:sz w:val="20"/>
                <w:lang w:val="nl-NL"/>
              </w:rPr>
              <w:t>1,21</w:t>
            </w:r>
          </w:p>
          <w:p w14:paraId="7307E5C1" w14:textId="68F1735C" w:rsidR="005D5270" w:rsidRPr="004A4733" w:rsidRDefault="005D5270" w:rsidP="00236504">
            <w:pPr>
              <w:pStyle w:val="Text"/>
              <w:keepNext/>
              <w:tabs>
                <w:tab w:val="left" w:pos="993"/>
              </w:tabs>
              <w:spacing w:before="0"/>
              <w:jc w:val="center"/>
              <w:rPr>
                <w:sz w:val="20"/>
                <w:lang w:val="nl-NL"/>
              </w:rPr>
            </w:pPr>
            <w:r w:rsidRPr="004A4733">
              <w:rPr>
                <w:sz w:val="20"/>
                <w:lang w:val="nl-NL"/>
              </w:rPr>
              <w:t>(0,93; 1,57)</w:t>
            </w:r>
          </w:p>
        </w:tc>
      </w:tr>
      <w:tr w:rsidR="005D5270" w:rsidRPr="004A4733" w14:paraId="3BF6F920" w14:textId="77777777" w:rsidTr="0070470A">
        <w:trPr>
          <w:cantSplit/>
        </w:trPr>
        <w:tc>
          <w:tcPr>
            <w:tcW w:w="1938" w:type="dxa"/>
          </w:tcPr>
          <w:p w14:paraId="31520D2D" w14:textId="02203EA3" w:rsidR="005D5270" w:rsidRPr="004A4733" w:rsidRDefault="005D5270" w:rsidP="00236504">
            <w:pPr>
              <w:pStyle w:val="Text"/>
              <w:keepNext/>
              <w:tabs>
                <w:tab w:val="left" w:pos="993"/>
              </w:tabs>
              <w:spacing w:before="0"/>
              <w:jc w:val="left"/>
              <w:rPr>
                <w:sz w:val="20"/>
                <w:lang w:val="nl-NL"/>
              </w:rPr>
            </w:pPr>
            <w:r w:rsidRPr="004A4733">
              <w:rPr>
                <w:sz w:val="20"/>
                <w:lang w:val="nl-NL"/>
              </w:rPr>
              <w:t>Percentage</w:t>
            </w:r>
          </w:p>
        </w:tc>
        <w:tc>
          <w:tcPr>
            <w:tcW w:w="1506" w:type="dxa"/>
            <w:vMerge w:val="restart"/>
          </w:tcPr>
          <w:p w14:paraId="33D04307" w14:textId="164CC63D" w:rsidR="005D5270" w:rsidRPr="004A4733" w:rsidRDefault="005D5270" w:rsidP="00236504">
            <w:pPr>
              <w:pStyle w:val="Text"/>
              <w:keepNext/>
              <w:tabs>
                <w:tab w:val="left" w:pos="993"/>
              </w:tabs>
              <w:spacing w:before="0"/>
              <w:jc w:val="left"/>
              <w:rPr>
                <w:sz w:val="20"/>
                <w:lang w:val="nl-NL"/>
              </w:rPr>
            </w:pPr>
            <w:r w:rsidRPr="004A4733">
              <w:rPr>
                <w:sz w:val="20"/>
                <w:lang w:val="nl-NL"/>
              </w:rPr>
              <w:t>Week 52</w:t>
            </w:r>
          </w:p>
        </w:tc>
        <w:tc>
          <w:tcPr>
            <w:tcW w:w="2796" w:type="dxa"/>
          </w:tcPr>
          <w:p w14:paraId="69288E39" w14:textId="4C86288C" w:rsidR="005D5270" w:rsidRPr="004A4733" w:rsidRDefault="005D5270" w:rsidP="00236504">
            <w:pPr>
              <w:pStyle w:val="Text"/>
              <w:keepNext/>
              <w:tabs>
                <w:tab w:val="left" w:pos="993"/>
              </w:tabs>
              <w:spacing w:before="0"/>
              <w:jc w:val="center"/>
              <w:rPr>
                <w:sz w:val="20"/>
                <w:lang w:val="nl-NL"/>
              </w:rPr>
            </w:pPr>
            <w:r w:rsidRPr="004A4733">
              <w:rPr>
                <w:sz w:val="20"/>
                <w:lang w:val="nl-NL"/>
              </w:rPr>
              <w:t>79% t.o.v. 78%</w:t>
            </w:r>
          </w:p>
        </w:tc>
        <w:tc>
          <w:tcPr>
            <w:tcW w:w="2821" w:type="dxa"/>
          </w:tcPr>
          <w:p w14:paraId="1751E626" w14:textId="413A0AC6" w:rsidR="005D5270" w:rsidRPr="004A4733" w:rsidRDefault="005D5270" w:rsidP="00236504">
            <w:pPr>
              <w:pStyle w:val="Text"/>
              <w:keepNext/>
              <w:tabs>
                <w:tab w:val="left" w:pos="993"/>
              </w:tabs>
              <w:spacing w:before="0"/>
              <w:jc w:val="center"/>
              <w:rPr>
                <w:sz w:val="20"/>
                <w:lang w:val="nl-NL"/>
              </w:rPr>
            </w:pPr>
            <w:r w:rsidRPr="004A4733">
              <w:rPr>
                <w:sz w:val="20"/>
                <w:lang w:val="nl-NL"/>
              </w:rPr>
              <w:t>79% t.o.v. 73%</w:t>
            </w:r>
          </w:p>
        </w:tc>
      </w:tr>
      <w:tr w:rsidR="005D5270" w:rsidRPr="004A4733" w14:paraId="050C0A65" w14:textId="77777777" w:rsidTr="0070470A">
        <w:trPr>
          <w:cantSplit/>
        </w:trPr>
        <w:tc>
          <w:tcPr>
            <w:tcW w:w="1938" w:type="dxa"/>
          </w:tcPr>
          <w:p w14:paraId="2E4CA3C3" w14:textId="4D130E21" w:rsidR="005D5270" w:rsidRPr="004A4733" w:rsidRDefault="005D5270" w:rsidP="00236504">
            <w:pPr>
              <w:pStyle w:val="Text"/>
              <w:tabs>
                <w:tab w:val="left" w:pos="993"/>
              </w:tabs>
              <w:spacing w:before="0"/>
              <w:jc w:val="left"/>
              <w:rPr>
                <w:sz w:val="20"/>
                <w:lang w:val="nl-NL"/>
              </w:rPr>
            </w:pPr>
            <w:r w:rsidRPr="004A4733">
              <w:rPr>
                <w:sz w:val="20"/>
                <w:lang w:val="nl-NL"/>
              </w:rPr>
              <w:t>Odds</w:t>
            </w:r>
            <w:r w:rsidR="00BE3C5A">
              <w:rPr>
                <w:sz w:val="20"/>
                <w:lang w:val="nl-NL"/>
              </w:rPr>
              <w:t xml:space="preserve"> </w:t>
            </w:r>
            <w:r w:rsidRPr="004A4733">
              <w:rPr>
                <w:sz w:val="20"/>
                <w:lang w:val="nl-NL"/>
              </w:rPr>
              <w:t>ratio</w:t>
            </w:r>
          </w:p>
          <w:p w14:paraId="0CC018BE" w14:textId="3FC1965F" w:rsidR="005D5270" w:rsidRPr="004A4733" w:rsidRDefault="005D5270" w:rsidP="00236504">
            <w:pPr>
              <w:pStyle w:val="Text"/>
              <w:tabs>
                <w:tab w:val="left" w:pos="993"/>
              </w:tabs>
              <w:spacing w:before="0"/>
              <w:jc w:val="left"/>
              <w:rPr>
                <w:sz w:val="20"/>
                <w:lang w:val="nl-NL"/>
              </w:rPr>
            </w:pPr>
            <w:r w:rsidRPr="004A4733">
              <w:rPr>
                <w:sz w:val="20"/>
                <w:lang w:val="nl-NL"/>
              </w:rPr>
              <w:t>(95%-BI)</w:t>
            </w:r>
          </w:p>
        </w:tc>
        <w:tc>
          <w:tcPr>
            <w:tcW w:w="1506" w:type="dxa"/>
            <w:vMerge/>
          </w:tcPr>
          <w:p w14:paraId="4081FBE1" w14:textId="77777777" w:rsidR="005D5270" w:rsidRPr="004A4733" w:rsidRDefault="005D5270" w:rsidP="00236504">
            <w:pPr>
              <w:pStyle w:val="Text"/>
              <w:tabs>
                <w:tab w:val="left" w:pos="993"/>
              </w:tabs>
              <w:spacing w:before="0"/>
              <w:jc w:val="left"/>
              <w:rPr>
                <w:sz w:val="20"/>
                <w:lang w:val="nl-NL"/>
              </w:rPr>
            </w:pPr>
          </w:p>
        </w:tc>
        <w:tc>
          <w:tcPr>
            <w:tcW w:w="2796" w:type="dxa"/>
          </w:tcPr>
          <w:p w14:paraId="02097CBD" w14:textId="1431CE7C" w:rsidR="005D5270" w:rsidRPr="004A4733" w:rsidRDefault="005D5270" w:rsidP="00236504">
            <w:pPr>
              <w:pStyle w:val="Text"/>
              <w:tabs>
                <w:tab w:val="left" w:pos="993"/>
              </w:tabs>
              <w:spacing w:before="0"/>
              <w:jc w:val="center"/>
              <w:rPr>
                <w:sz w:val="20"/>
                <w:lang w:val="nl-NL"/>
              </w:rPr>
            </w:pPr>
            <w:r w:rsidRPr="004A4733">
              <w:rPr>
                <w:sz w:val="20"/>
                <w:lang w:val="nl-NL"/>
              </w:rPr>
              <w:t>1,10</w:t>
            </w:r>
          </w:p>
          <w:p w14:paraId="42D48343" w14:textId="62415B05" w:rsidR="005D5270" w:rsidRPr="004A4733" w:rsidRDefault="005D5270" w:rsidP="00236504">
            <w:pPr>
              <w:pStyle w:val="Text"/>
              <w:tabs>
                <w:tab w:val="left" w:pos="993"/>
              </w:tabs>
              <w:spacing w:before="0"/>
              <w:jc w:val="center"/>
              <w:rPr>
                <w:sz w:val="20"/>
                <w:lang w:val="nl-NL"/>
              </w:rPr>
            </w:pPr>
            <w:r w:rsidRPr="004A4733">
              <w:rPr>
                <w:sz w:val="20"/>
                <w:lang w:val="nl-NL"/>
              </w:rPr>
              <w:t>(0,83; 1,47)</w:t>
            </w:r>
          </w:p>
        </w:tc>
        <w:tc>
          <w:tcPr>
            <w:tcW w:w="2821" w:type="dxa"/>
          </w:tcPr>
          <w:p w14:paraId="378D7C02" w14:textId="7572692D" w:rsidR="005D5270" w:rsidRPr="004A4733" w:rsidRDefault="005D5270" w:rsidP="00236504">
            <w:pPr>
              <w:pStyle w:val="Text"/>
              <w:tabs>
                <w:tab w:val="left" w:pos="993"/>
              </w:tabs>
              <w:spacing w:before="0"/>
              <w:jc w:val="center"/>
              <w:rPr>
                <w:sz w:val="20"/>
                <w:lang w:val="nl-NL"/>
              </w:rPr>
            </w:pPr>
            <w:r w:rsidRPr="004A4733">
              <w:rPr>
                <w:sz w:val="20"/>
                <w:lang w:val="nl-NL"/>
              </w:rPr>
              <w:t>1,41</w:t>
            </w:r>
          </w:p>
          <w:p w14:paraId="7155D652" w14:textId="4045EFF1" w:rsidR="005D5270" w:rsidRPr="004A4733" w:rsidRDefault="005D5270" w:rsidP="00236504">
            <w:pPr>
              <w:pStyle w:val="Text"/>
              <w:tabs>
                <w:tab w:val="left" w:pos="993"/>
              </w:tabs>
              <w:spacing w:before="0"/>
              <w:jc w:val="center"/>
              <w:rPr>
                <w:sz w:val="20"/>
                <w:lang w:val="nl-NL"/>
              </w:rPr>
            </w:pPr>
            <w:r w:rsidRPr="004A4733">
              <w:rPr>
                <w:sz w:val="20"/>
                <w:lang w:val="nl-NL"/>
              </w:rPr>
              <w:t>(1,06; 1,86)</w:t>
            </w:r>
          </w:p>
        </w:tc>
      </w:tr>
      <w:tr w:rsidR="00D90931" w:rsidRPr="00A278D3" w14:paraId="2460B22B" w14:textId="77777777" w:rsidTr="001725D9">
        <w:trPr>
          <w:cantSplit/>
        </w:trPr>
        <w:tc>
          <w:tcPr>
            <w:tcW w:w="9061" w:type="dxa"/>
            <w:gridSpan w:val="4"/>
          </w:tcPr>
          <w:p w14:paraId="32B35215" w14:textId="58528FF7" w:rsidR="00D90931" w:rsidRPr="004A4733" w:rsidRDefault="00495841" w:rsidP="00236504">
            <w:pPr>
              <w:pStyle w:val="Text"/>
              <w:keepNext/>
              <w:tabs>
                <w:tab w:val="left" w:pos="993"/>
              </w:tabs>
              <w:spacing w:before="0"/>
              <w:jc w:val="left"/>
              <w:rPr>
                <w:b/>
                <w:sz w:val="20"/>
                <w:lang w:val="nl-NL"/>
              </w:rPr>
            </w:pPr>
            <w:r w:rsidRPr="004A4733">
              <w:rPr>
                <w:b/>
                <w:bCs/>
                <w:sz w:val="20"/>
                <w:lang w:val="nl-NL"/>
              </w:rPr>
              <w:t>A</w:t>
            </w:r>
            <w:r w:rsidR="00A03D09" w:rsidRPr="004A4733">
              <w:rPr>
                <w:b/>
                <w:bCs/>
                <w:sz w:val="20"/>
                <w:lang w:val="nl-NL"/>
              </w:rPr>
              <w:t>antal</w:t>
            </w:r>
            <w:r w:rsidR="00D90931" w:rsidRPr="004A4733">
              <w:rPr>
                <w:b/>
                <w:bCs/>
                <w:sz w:val="20"/>
                <w:lang w:val="nl-NL"/>
              </w:rPr>
              <w:t xml:space="preserve"> astma-exacerbaties</w:t>
            </w:r>
            <w:r w:rsidRPr="004A4733">
              <w:rPr>
                <w:b/>
                <w:bCs/>
                <w:sz w:val="20"/>
                <w:lang w:val="nl-NL"/>
              </w:rPr>
              <w:t xml:space="preserve"> berekend op jaarbasis</w:t>
            </w:r>
          </w:p>
        </w:tc>
      </w:tr>
      <w:tr w:rsidR="00D90931" w:rsidRPr="004A4733" w14:paraId="7801A929" w14:textId="77777777" w:rsidTr="001725D9">
        <w:trPr>
          <w:cantSplit/>
        </w:trPr>
        <w:tc>
          <w:tcPr>
            <w:tcW w:w="9061" w:type="dxa"/>
            <w:gridSpan w:val="4"/>
          </w:tcPr>
          <w:p w14:paraId="221AC4EE" w14:textId="7866BBCF" w:rsidR="00D90931" w:rsidRPr="004A4733" w:rsidRDefault="00D90931" w:rsidP="00236504">
            <w:pPr>
              <w:pStyle w:val="Text"/>
              <w:keepNext/>
              <w:tabs>
                <w:tab w:val="left" w:pos="993"/>
              </w:tabs>
              <w:spacing w:before="0"/>
              <w:jc w:val="left"/>
              <w:rPr>
                <w:i/>
                <w:sz w:val="20"/>
                <w:lang w:val="nl-NL"/>
              </w:rPr>
            </w:pPr>
            <w:r w:rsidRPr="004A4733">
              <w:rPr>
                <w:i/>
                <w:iCs/>
                <w:sz w:val="20"/>
                <w:lang w:val="nl-NL"/>
              </w:rPr>
              <w:t>Matige of ernstige exacerbaties</w:t>
            </w:r>
          </w:p>
        </w:tc>
      </w:tr>
      <w:tr w:rsidR="006C72B5" w:rsidRPr="004A4733" w14:paraId="5E462746" w14:textId="77777777" w:rsidTr="0070470A">
        <w:trPr>
          <w:cantSplit/>
        </w:trPr>
        <w:tc>
          <w:tcPr>
            <w:tcW w:w="1938" w:type="dxa"/>
          </w:tcPr>
          <w:p w14:paraId="72C38DC4" w14:textId="319EA6A7" w:rsidR="006C72B5" w:rsidRPr="004A4733" w:rsidRDefault="006C72B5" w:rsidP="00236504">
            <w:pPr>
              <w:pStyle w:val="Text"/>
              <w:keepNext/>
              <w:tabs>
                <w:tab w:val="left" w:pos="993"/>
              </w:tabs>
              <w:spacing w:before="0"/>
              <w:jc w:val="left"/>
              <w:rPr>
                <w:sz w:val="20"/>
                <w:lang w:val="nl-NL"/>
              </w:rPr>
            </w:pPr>
            <w:r w:rsidRPr="004A4733">
              <w:rPr>
                <w:sz w:val="20"/>
                <w:lang w:val="nl-NL"/>
              </w:rPr>
              <w:t>AR</w:t>
            </w:r>
          </w:p>
        </w:tc>
        <w:tc>
          <w:tcPr>
            <w:tcW w:w="1506" w:type="dxa"/>
          </w:tcPr>
          <w:p w14:paraId="53228C6B" w14:textId="3FAA0F00" w:rsidR="006C72B5" w:rsidRPr="004A4733" w:rsidRDefault="006C72B5" w:rsidP="00236504">
            <w:pPr>
              <w:pStyle w:val="Text"/>
              <w:keepNext/>
              <w:tabs>
                <w:tab w:val="left" w:pos="993"/>
              </w:tabs>
              <w:spacing w:before="0"/>
              <w:jc w:val="left"/>
              <w:rPr>
                <w:sz w:val="20"/>
                <w:lang w:val="nl-NL"/>
              </w:rPr>
            </w:pPr>
            <w:r w:rsidRPr="004A4733">
              <w:rPr>
                <w:sz w:val="20"/>
                <w:lang w:val="nl-NL"/>
              </w:rPr>
              <w:t>Week 52</w:t>
            </w:r>
          </w:p>
        </w:tc>
        <w:tc>
          <w:tcPr>
            <w:tcW w:w="2796" w:type="dxa"/>
          </w:tcPr>
          <w:p w14:paraId="781BAFE4" w14:textId="230C31C9" w:rsidR="006C72B5" w:rsidRPr="004A4733" w:rsidRDefault="006C72B5" w:rsidP="00236504">
            <w:pPr>
              <w:pStyle w:val="Text"/>
              <w:keepNext/>
              <w:tabs>
                <w:tab w:val="left" w:pos="993"/>
              </w:tabs>
              <w:spacing w:before="0"/>
              <w:jc w:val="center"/>
              <w:rPr>
                <w:sz w:val="20"/>
                <w:lang w:val="nl-NL"/>
              </w:rPr>
            </w:pPr>
            <w:r w:rsidRPr="004A4733">
              <w:rPr>
                <w:sz w:val="20"/>
                <w:lang w:val="nl-NL"/>
              </w:rPr>
              <w:t>0,46 t.o.v. 0,54</w:t>
            </w:r>
          </w:p>
        </w:tc>
        <w:tc>
          <w:tcPr>
            <w:tcW w:w="2821" w:type="dxa"/>
          </w:tcPr>
          <w:p w14:paraId="4AB00895" w14:textId="25CB32D9" w:rsidR="006C72B5" w:rsidRPr="004A4733" w:rsidRDefault="006C72B5" w:rsidP="00236504">
            <w:pPr>
              <w:pStyle w:val="Text"/>
              <w:keepNext/>
              <w:tabs>
                <w:tab w:val="left" w:pos="993"/>
              </w:tabs>
              <w:spacing w:before="0"/>
              <w:jc w:val="center"/>
              <w:rPr>
                <w:sz w:val="20"/>
                <w:lang w:val="nl-NL"/>
              </w:rPr>
            </w:pPr>
            <w:r w:rsidRPr="004A4733">
              <w:rPr>
                <w:sz w:val="20"/>
                <w:lang w:val="nl-NL"/>
              </w:rPr>
              <w:t>0,46 t.o.v. 0,72</w:t>
            </w:r>
          </w:p>
        </w:tc>
      </w:tr>
      <w:tr w:rsidR="006C72B5" w:rsidRPr="004A4733" w14:paraId="1C5AA9C0" w14:textId="77777777" w:rsidTr="0070470A">
        <w:trPr>
          <w:cantSplit/>
        </w:trPr>
        <w:tc>
          <w:tcPr>
            <w:tcW w:w="1938" w:type="dxa"/>
          </w:tcPr>
          <w:p w14:paraId="48DC82DB" w14:textId="0D5BD5ED" w:rsidR="006C72B5" w:rsidRPr="004A4733" w:rsidRDefault="006C72B5" w:rsidP="00236504">
            <w:pPr>
              <w:pStyle w:val="Text"/>
              <w:keepNext/>
              <w:tabs>
                <w:tab w:val="left" w:pos="993"/>
              </w:tabs>
              <w:spacing w:before="0"/>
              <w:jc w:val="left"/>
              <w:rPr>
                <w:sz w:val="20"/>
                <w:lang w:val="nl-NL"/>
              </w:rPr>
            </w:pPr>
            <w:r w:rsidRPr="004A4733">
              <w:rPr>
                <w:sz w:val="20"/>
                <w:lang w:val="nl-NL"/>
              </w:rPr>
              <w:t>RR**</w:t>
            </w:r>
          </w:p>
          <w:p w14:paraId="57886FB0" w14:textId="0A6728E5" w:rsidR="006C72B5" w:rsidRPr="004A4733" w:rsidRDefault="006C72B5" w:rsidP="00236504">
            <w:pPr>
              <w:pStyle w:val="Text"/>
              <w:keepNext/>
              <w:tabs>
                <w:tab w:val="left" w:pos="993"/>
              </w:tabs>
              <w:spacing w:before="0"/>
              <w:jc w:val="left"/>
              <w:rPr>
                <w:sz w:val="20"/>
                <w:lang w:val="nl-NL"/>
              </w:rPr>
            </w:pPr>
            <w:r w:rsidRPr="004A4733">
              <w:rPr>
                <w:sz w:val="20"/>
                <w:lang w:val="nl-NL"/>
              </w:rPr>
              <w:t>(95%-BI)</w:t>
            </w:r>
          </w:p>
        </w:tc>
        <w:tc>
          <w:tcPr>
            <w:tcW w:w="1506" w:type="dxa"/>
          </w:tcPr>
          <w:p w14:paraId="28319D30" w14:textId="3CA4D4EC" w:rsidR="006C72B5" w:rsidRPr="004A4733" w:rsidRDefault="006C72B5" w:rsidP="00236504">
            <w:pPr>
              <w:pStyle w:val="Text"/>
              <w:keepNext/>
              <w:tabs>
                <w:tab w:val="left" w:pos="993"/>
              </w:tabs>
              <w:spacing w:before="0"/>
              <w:jc w:val="left"/>
              <w:rPr>
                <w:sz w:val="20"/>
                <w:lang w:val="nl-NL"/>
              </w:rPr>
            </w:pPr>
            <w:r w:rsidRPr="004A4733">
              <w:rPr>
                <w:sz w:val="20"/>
                <w:lang w:val="nl-NL"/>
              </w:rPr>
              <w:t>Week 52</w:t>
            </w:r>
          </w:p>
        </w:tc>
        <w:tc>
          <w:tcPr>
            <w:tcW w:w="2796" w:type="dxa"/>
          </w:tcPr>
          <w:p w14:paraId="24B264E8" w14:textId="05F97CE8" w:rsidR="006C72B5" w:rsidRPr="004A4733" w:rsidRDefault="006C72B5" w:rsidP="00236504">
            <w:pPr>
              <w:pStyle w:val="Text"/>
              <w:keepNext/>
              <w:tabs>
                <w:tab w:val="left" w:pos="993"/>
              </w:tabs>
              <w:spacing w:before="0"/>
              <w:jc w:val="center"/>
              <w:rPr>
                <w:sz w:val="20"/>
                <w:lang w:val="nl-NL"/>
              </w:rPr>
            </w:pPr>
            <w:r w:rsidRPr="004A4733">
              <w:rPr>
                <w:sz w:val="20"/>
                <w:lang w:val="nl-NL"/>
              </w:rPr>
              <w:t>0,85</w:t>
            </w:r>
          </w:p>
          <w:p w14:paraId="3B60962D" w14:textId="633942C4" w:rsidR="006C72B5" w:rsidRPr="004A4733" w:rsidRDefault="006C72B5" w:rsidP="00236504">
            <w:pPr>
              <w:pStyle w:val="Text"/>
              <w:keepNext/>
              <w:tabs>
                <w:tab w:val="left" w:pos="993"/>
              </w:tabs>
              <w:spacing w:before="0"/>
              <w:jc w:val="center"/>
              <w:rPr>
                <w:sz w:val="20"/>
                <w:lang w:val="nl-NL"/>
              </w:rPr>
            </w:pPr>
            <w:r w:rsidRPr="004A4733">
              <w:rPr>
                <w:sz w:val="20"/>
                <w:lang w:val="nl-NL"/>
              </w:rPr>
              <w:t>(0,68; 1,04)</w:t>
            </w:r>
          </w:p>
        </w:tc>
        <w:tc>
          <w:tcPr>
            <w:tcW w:w="2821" w:type="dxa"/>
          </w:tcPr>
          <w:p w14:paraId="4579D5C3" w14:textId="5FB97203" w:rsidR="006C72B5" w:rsidRPr="004A4733" w:rsidRDefault="006C72B5" w:rsidP="00236504">
            <w:pPr>
              <w:pStyle w:val="Text"/>
              <w:keepNext/>
              <w:tabs>
                <w:tab w:val="left" w:pos="993"/>
              </w:tabs>
              <w:spacing w:before="0"/>
              <w:jc w:val="center"/>
              <w:rPr>
                <w:sz w:val="20"/>
                <w:lang w:val="nl-NL"/>
              </w:rPr>
            </w:pPr>
            <w:r w:rsidRPr="004A4733">
              <w:rPr>
                <w:sz w:val="20"/>
                <w:lang w:val="nl-NL"/>
              </w:rPr>
              <w:t>0,64</w:t>
            </w:r>
          </w:p>
          <w:p w14:paraId="30648BF9" w14:textId="2C2AA068" w:rsidR="006C72B5" w:rsidRPr="004A4733" w:rsidRDefault="006C72B5" w:rsidP="00236504">
            <w:pPr>
              <w:pStyle w:val="Text"/>
              <w:keepNext/>
              <w:tabs>
                <w:tab w:val="left" w:pos="993"/>
              </w:tabs>
              <w:spacing w:before="0"/>
              <w:jc w:val="center"/>
              <w:rPr>
                <w:sz w:val="20"/>
                <w:lang w:val="nl-NL"/>
              </w:rPr>
            </w:pPr>
            <w:r w:rsidRPr="004A4733">
              <w:rPr>
                <w:sz w:val="20"/>
                <w:lang w:val="nl-NL"/>
              </w:rPr>
              <w:t>(0,52: 0,78)</w:t>
            </w:r>
          </w:p>
        </w:tc>
      </w:tr>
      <w:tr w:rsidR="001272FC" w:rsidRPr="004A4733" w14:paraId="3BFC922E" w14:textId="77777777" w:rsidTr="001725D9">
        <w:trPr>
          <w:cantSplit/>
        </w:trPr>
        <w:tc>
          <w:tcPr>
            <w:tcW w:w="9061" w:type="dxa"/>
            <w:gridSpan w:val="4"/>
          </w:tcPr>
          <w:p w14:paraId="0133D199" w14:textId="2478ACBD" w:rsidR="001272FC" w:rsidRPr="004A4733" w:rsidRDefault="001272FC" w:rsidP="00236504">
            <w:pPr>
              <w:pStyle w:val="Text"/>
              <w:keepNext/>
              <w:tabs>
                <w:tab w:val="left" w:pos="993"/>
              </w:tabs>
              <w:spacing w:before="0"/>
              <w:jc w:val="left"/>
              <w:rPr>
                <w:i/>
                <w:sz w:val="20"/>
                <w:lang w:val="nl-NL"/>
              </w:rPr>
            </w:pPr>
            <w:r w:rsidRPr="004A4733">
              <w:rPr>
                <w:i/>
                <w:iCs/>
                <w:sz w:val="20"/>
                <w:lang w:val="nl-NL"/>
              </w:rPr>
              <w:t>Ernstige exacerbaties</w:t>
            </w:r>
          </w:p>
        </w:tc>
      </w:tr>
      <w:tr w:rsidR="006C72B5" w:rsidRPr="004A4733" w14:paraId="097A9919" w14:textId="77777777" w:rsidTr="0070470A">
        <w:trPr>
          <w:cantSplit/>
        </w:trPr>
        <w:tc>
          <w:tcPr>
            <w:tcW w:w="1938" w:type="dxa"/>
          </w:tcPr>
          <w:p w14:paraId="6380C002" w14:textId="2BF39D88" w:rsidR="006C72B5" w:rsidRPr="004A4733" w:rsidRDefault="006C72B5" w:rsidP="00236504">
            <w:pPr>
              <w:pStyle w:val="Text"/>
              <w:keepNext/>
              <w:tabs>
                <w:tab w:val="left" w:pos="993"/>
              </w:tabs>
              <w:spacing w:before="0"/>
              <w:jc w:val="left"/>
              <w:rPr>
                <w:sz w:val="20"/>
                <w:lang w:val="nl-NL"/>
              </w:rPr>
            </w:pPr>
            <w:r w:rsidRPr="004A4733">
              <w:rPr>
                <w:sz w:val="20"/>
                <w:lang w:val="nl-NL"/>
              </w:rPr>
              <w:t>AR</w:t>
            </w:r>
          </w:p>
        </w:tc>
        <w:tc>
          <w:tcPr>
            <w:tcW w:w="1506" w:type="dxa"/>
          </w:tcPr>
          <w:p w14:paraId="5D52F51A" w14:textId="36180461" w:rsidR="006C72B5" w:rsidRPr="004A4733" w:rsidRDefault="006C72B5" w:rsidP="00236504">
            <w:pPr>
              <w:pStyle w:val="Text"/>
              <w:keepNext/>
              <w:tabs>
                <w:tab w:val="left" w:pos="993"/>
              </w:tabs>
              <w:spacing w:before="0"/>
              <w:jc w:val="left"/>
              <w:rPr>
                <w:sz w:val="20"/>
                <w:lang w:val="nl-NL"/>
              </w:rPr>
            </w:pPr>
            <w:r w:rsidRPr="004A4733">
              <w:rPr>
                <w:sz w:val="20"/>
                <w:lang w:val="nl-NL"/>
              </w:rPr>
              <w:t>Week 52</w:t>
            </w:r>
          </w:p>
        </w:tc>
        <w:tc>
          <w:tcPr>
            <w:tcW w:w="2796" w:type="dxa"/>
          </w:tcPr>
          <w:p w14:paraId="3CAFE083" w14:textId="1D0114C9" w:rsidR="006C72B5" w:rsidRPr="004A4733" w:rsidRDefault="006C72B5" w:rsidP="00236504">
            <w:pPr>
              <w:pStyle w:val="Text"/>
              <w:keepNext/>
              <w:tabs>
                <w:tab w:val="left" w:pos="993"/>
              </w:tabs>
              <w:spacing w:before="0"/>
              <w:jc w:val="center"/>
              <w:rPr>
                <w:sz w:val="20"/>
                <w:lang w:val="nl-NL"/>
              </w:rPr>
            </w:pPr>
            <w:r w:rsidRPr="004A4733">
              <w:rPr>
                <w:sz w:val="20"/>
                <w:lang w:val="nl-NL"/>
              </w:rPr>
              <w:t>0,26 t.o.v. 0,33</w:t>
            </w:r>
          </w:p>
        </w:tc>
        <w:tc>
          <w:tcPr>
            <w:tcW w:w="2821" w:type="dxa"/>
          </w:tcPr>
          <w:p w14:paraId="644A17A9" w14:textId="7176B8E1" w:rsidR="006C72B5" w:rsidRPr="004A4733" w:rsidRDefault="006C72B5" w:rsidP="00236504">
            <w:pPr>
              <w:pStyle w:val="Text"/>
              <w:keepNext/>
              <w:tabs>
                <w:tab w:val="left" w:pos="993"/>
              </w:tabs>
              <w:spacing w:before="0"/>
              <w:jc w:val="center"/>
              <w:rPr>
                <w:sz w:val="20"/>
                <w:lang w:val="nl-NL"/>
              </w:rPr>
            </w:pPr>
            <w:r w:rsidRPr="004A4733">
              <w:rPr>
                <w:sz w:val="20"/>
                <w:lang w:val="nl-NL"/>
              </w:rPr>
              <w:t>0,26 t.o.v. 0,45</w:t>
            </w:r>
          </w:p>
        </w:tc>
      </w:tr>
      <w:tr w:rsidR="006C72B5" w:rsidRPr="004A4733" w14:paraId="0DF2C55E" w14:textId="77777777" w:rsidTr="0070470A">
        <w:trPr>
          <w:cantSplit/>
        </w:trPr>
        <w:tc>
          <w:tcPr>
            <w:tcW w:w="1938" w:type="dxa"/>
          </w:tcPr>
          <w:p w14:paraId="0A4E05E9" w14:textId="14975815" w:rsidR="006C72B5" w:rsidRPr="004A4733" w:rsidRDefault="006C72B5" w:rsidP="00236504">
            <w:pPr>
              <w:pStyle w:val="Text"/>
              <w:keepNext/>
              <w:tabs>
                <w:tab w:val="left" w:pos="993"/>
              </w:tabs>
              <w:spacing w:before="0"/>
              <w:jc w:val="left"/>
              <w:rPr>
                <w:sz w:val="20"/>
                <w:lang w:val="nl-NL"/>
              </w:rPr>
            </w:pPr>
            <w:r w:rsidRPr="004A4733">
              <w:rPr>
                <w:sz w:val="20"/>
                <w:lang w:val="nl-NL"/>
              </w:rPr>
              <w:t>RR**</w:t>
            </w:r>
          </w:p>
          <w:p w14:paraId="71BAD085" w14:textId="78C1EA0F" w:rsidR="006C72B5" w:rsidRPr="004A4733" w:rsidRDefault="006C72B5" w:rsidP="00236504">
            <w:pPr>
              <w:pStyle w:val="Text"/>
              <w:keepNext/>
              <w:tabs>
                <w:tab w:val="left" w:pos="993"/>
              </w:tabs>
              <w:spacing w:before="0"/>
              <w:jc w:val="left"/>
              <w:rPr>
                <w:sz w:val="20"/>
                <w:lang w:val="nl-NL"/>
              </w:rPr>
            </w:pPr>
            <w:r w:rsidRPr="004A4733">
              <w:rPr>
                <w:sz w:val="20"/>
                <w:lang w:val="nl-NL"/>
              </w:rPr>
              <w:t>(95%-BI)</w:t>
            </w:r>
          </w:p>
        </w:tc>
        <w:tc>
          <w:tcPr>
            <w:tcW w:w="1506" w:type="dxa"/>
          </w:tcPr>
          <w:p w14:paraId="26DE7694" w14:textId="4C735B4D" w:rsidR="006C72B5" w:rsidRPr="004A4733" w:rsidRDefault="006C72B5" w:rsidP="00236504">
            <w:pPr>
              <w:pStyle w:val="Text"/>
              <w:keepNext/>
              <w:tabs>
                <w:tab w:val="left" w:pos="993"/>
              </w:tabs>
              <w:spacing w:before="0"/>
              <w:jc w:val="left"/>
              <w:rPr>
                <w:sz w:val="20"/>
                <w:lang w:val="nl-NL"/>
              </w:rPr>
            </w:pPr>
            <w:r w:rsidRPr="004A4733">
              <w:rPr>
                <w:sz w:val="20"/>
                <w:lang w:val="nl-NL"/>
              </w:rPr>
              <w:t>Week 52</w:t>
            </w:r>
          </w:p>
        </w:tc>
        <w:tc>
          <w:tcPr>
            <w:tcW w:w="2796" w:type="dxa"/>
          </w:tcPr>
          <w:p w14:paraId="4B7D8195" w14:textId="62EA7E91" w:rsidR="006C72B5" w:rsidRPr="004A4733" w:rsidRDefault="006C72B5" w:rsidP="00236504">
            <w:pPr>
              <w:pStyle w:val="Text"/>
              <w:keepNext/>
              <w:tabs>
                <w:tab w:val="left" w:pos="993"/>
              </w:tabs>
              <w:spacing w:before="0"/>
              <w:jc w:val="center"/>
              <w:rPr>
                <w:sz w:val="20"/>
                <w:lang w:val="nl-NL"/>
              </w:rPr>
            </w:pPr>
            <w:r w:rsidRPr="004A4733">
              <w:rPr>
                <w:sz w:val="20"/>
                <w:lang w:val="nl-NL"/>
              </w:rPr>
              <w:t>0,78</w:t>
            </w:r>
          </w:p>
          <w:p w14:paraId="73041BC2" w14:textId="31B02243" w:rsidR="006C72B5" w:rsidRPr="004A4733" w:rsidRDefault="006C72B5" w:rsidP="00236504">
            <w:pPr>
              <w:pStyle w:val="Text"/>
              <w:keepNext/>
              <w:tabs>
                <w:tab w:val="left" w:pos="993"/>
              </w:tabs>
              <w:spacing w:before="0"/>
              <w:jc w:val="center"/>
              <w:rPr>
                <w:sz w:val="20"/>
                <w:lang w:val="nl-NL"/>
              </w:rPr>
            </w:pPr>
            <w:r w:rsidRPr="004A4733">
              <w:rPr>
                <w:sz w:val="20"/>
                <w:lang w:val="nl-NL"/>
              </w:rPr>
              <w:t>(0,61; 1,00)</w:t>
            </w:r>
          </w:p>
        </w:tc>
        <w:tc>
          <w:tcPr>
            <w:tcW w:w="2821" w:type="dxa"/>
          </w:tcPr>
          <w:p w14:paraId="4F80976E" w14:textId="445FC033" w:rsidR="006C72B5" w:rsidRPr="004A4733" w:rsidRDefault="006C72B5" w:rsidP="00236504">
            <w:pPr>
              <w:pStyle w:val="Text"/>
              <w:keepNext/>
              <w:tabs>
                <w:tab w:val="left" w:pos="993"/>
              </w:tabs>
              <w:spacing w:before="0"/>
              <w:jc w:val="center"/>
              <w:rPr>
                <w:sz w:val="20"/>
                <w:lang w:val="nl-NL"/>
              </w:rPr>
            </w:pPr>
            <w:r w:rsidRPr="004A4733">
              <w:rPr>
                <w:sz w:val="20"/>
                <w:lang w:val="nl-NL"/>
              </w:rPr>
              <w:t>0,58</w:t>
            </w:r>
          </w:p>
          <w:p w14:paraId="30B43F72" w14:textId="43873209" w:rsidR="006C72B5" w:rsidRPr="004A4733" w:rsidRDefault="006C72B5" w:rsidP="00236504">
            <w:pPr>
              <w:pStyle w:val="Text"/>
              <w:keepNext/>
              <w:tabs>
                <w:tab w:val="left" w:pos="993"/>
              </w:tabs>
              <w:spacing w:before="0"/>
              <w:jc w:val="center"/>
              <w:rPr>
                <w:sz w:val="20"/>
                <w:lang w:val="nl-NL"/>
              </w:rPr>
            </w:pPr>
            <w:r w:rsidRPr="004A4733">
              <w:rPr>
                <w:sz w:val="20"/>
                <w:lang w:val="nl-NL"/>
              </w:rPr>
              <w:t>(0,45; 0,73)</w:t>
            </w:r>
          </w:p>
        </w:tc>
      </w:tr>
      <w:tr w:rsidR="001725D9" w:rsidRPr="00A278D3" w14:paraId="2A04BDFF" w14:textId="77777777" w:rsidTr="001725D9">
        <w:trPr>
          <w:cantSplit/>
        </w:trPr>
        <w:tc>
          <w:tcPr>
            <w:tcW w:w="9061" w:type="dxa"/>
            <w:gridSpan w:val="4"/>
          </w:tcPr>
          <w:p w14:paraId="226B1D51" w14:textId="13DFC936" w:rsidR="001725D9" w:rsidRPr="004A4733" w:rsidRDefault="001725D9" w:rsidP="00236504">
            <w:pPr>
              <w:spacing w:line="240" w:lineRule="auto"/>
              <w:ind w:left="567" w:hanging="567"/>
              <w:rPr>
                <w:sz w:val="20"/>
                <w:lang w:val="nl-NL"/>
              </w:rPr>
            </w:pPr>
            <w:r w:rsidRPr="004A4733">
              <w:rPr>
                <w:sz w:val="20"/>
                <w:lang w:val="nl-NL"/>
              </w:rPr>
              <w:t>*</w:t>
            </w:r>
            <w:r w:rsidRPr="004A4733">
              <w:rPr>
                <w:sz w:val="20"/>
                <w:lang w:val="nl-NL"/>
              </w:rPr>
              <w:tab/>
              <w:t>Gemiddelde waarde voor de behandelingsduur.</w:t>
            </w:r>
          </w:p>
          <w:p w14:paraId="0B36E826" w14:textId="79059DCF" w:rsidR="007A44C4" w:rsidRPr="004A4733" w:rsidRDefault="007A44C4" w:rsidP="00236504">
            <w:pPr>
              <w:spacing w:line="240" w:lineRule="auto"/>
              <w:ind w:left="567" w:hanging="567"/>
              <w:rPr>
                <w:sz w:val="20"/>
                <w:lang w:val="nl-NL"/>
              </w:rPr>
            </w:pPr>
            <w:r w:rsidRPr="004A4733">
              <w:rPr>
                <w:sz w:val="20"/>
                <w:lang w:val="nl-NL"/>
              </w:rPr>
              <w:t>**</w:t>
            </w:r>
            <w:r w:rsidR="004514DD" w:rsidRPr="004A4733">
              <w:rPr>
                <w:sz w:val="20"/>
                <w:lang w:val="nl-NL"/>
              </w:rPr>
              <w:tab/>
            </w:r>
            <w:r w:rsidRPr="004A4733">
              <w:rPr>
                <w:sz w:val="20"/>
                <w:lang w:val="nl-NL"/>
              </w:rPr>
              <w:t xml:space="preserve">RR&lt;1,00 </w:t>
            </w:r>
            <w:r w:rsidR="00DD1A5C" w:rsidRPr="004A4733">
              <w:rPr>
                <w:sz w:val="20"/>
                <w:lang w:val="nl-NL"/>
              </w:rPr>
              <w:t>in het voordeel van</w:t>
            </w:r>
            <w:r w:rsidRPr="004A4733">
              <w:rPr>
                <w:sz w:val="20"/>
                <w:lang w:val="nl-NL"/>
              </w:rPr>
              <w:t xml:space="preserve"> indacaterol/glycopyrronium/mometasonfuroaat</w:t>
            </w:r>
            <w:r w:rsidR="004514DD" w:rsidRPr="004A4733">
              <w:rPr>
                <w:sz w:val="20"/>
                <w:lang w:val="nl-NL"/>
              </w:rPr>
              <w:t>.</w:t>
            </w:r>
          </w:p>
          <w:p w14:paraId="6580D8C7" w14:textId="1A75F16E" w:rsidR="001725D9" w:rsidRPr="004A4733" w:rsidRDefault="001725D9" w:rsidP="00236504">
            <w:pPr>
              <w:pStyle w:val="Text"/>
              <w:keepNext/>
              <w:keepLines/>
              <w:spacing w:before="0"/>
              <w:ind w:left="567" w:hanging="567"/>
              <w:jc w:val="left"/>
              <w:rPr>
                <w:sz w:val="20"/>
                <w:lang w:val="nl-NL"/>
              </w:rPr>
            </w:pPr>
            <w:r w:rsidRPr="004A4733">
              <w:rPr>
                <w:sz w:val="20"/>
                <w:vertAlign w:val="superscript"/>
                <w:lang w:val="nl-NL"/>
              </w:rPr>
              <w:t>1</w:t>
            </w:r>
            <w:r w:rsidRPr="004A4733">
              <w:rPr>
                <w:sz w:val="20"/>
                <w:lang w:val="nl-NL"/>
              </w:rPr>
              <w:tab/>
              <w:t>Enerzair Breezhaler 114 </w:t>
            </w:r>
            <w:r w:rsidR="007709D3" w:rsidRPr="004A4733">
              <w:rPr>
                <w:sz w:val="20"/>
                <w:lang w:val="nl-NL"/>
              </w:rPr>
              <w:t>microgram</w:t>
            </w:r>
            <w:r w:rsidRPr="004A4733">
              <w:rPr>
                <w:sz w:val="20"/>
                <w:lang w:val="nl-NL"/>
              </w:rPr>
              <w:t>/46 </w:t>
            </w:r>
            <w:r w:rsidR="007709D3" w:rsidRPr="004A4733">
              <w:rPr>
                <w:sz w:val="20"/>
                <w:lang w:val="nl-NL"/>
              </w:rPr>
              <w:t>microgram</w:t>
            </w:r>
            <w:r w:rsidRPr="004A4733">
              <w:rPr>
                <w:sz w:val="20"/>
                <w:lang w:val="nl-NL"/>
              </w:rPr>
              <w:t>/136 </w:t>
            </w:r>
            <w:r w:rsidR="007709D3" w:rsidRPr="004A4733">
              <w:rPr>
                <w:sz w:val="20"/>
                <w:lang w:val="nl-NL"/>
              </w:rPr>
              <w:t>microgram</w:t>
            </w:r>
            <w:r w:rsidRPr="004A4733">
              <w:rPr>
                <w:sz w:val="20"/>
                <w:lang w:val="nl-NL"/>
              </w:rPr>
              <w:t xml:space="preserve"> </w:t>
            </w:r>
            <w:r w:rsidR="00A03D09" w:rsidRPr="004A4733">
              <w:rPr>
                <w:sz w:val="20"/>
                <w:lang w:val="nl-NL"/>
              </w:rPr>
              <w:t>1dd</w:t>
            </w:r>
            <w:r w:rsidRPr="004A4733">
              <w:rPr>
                <w:sz w:val="20"/>
                <w:lang w:val="nl-NL"/>
              </w:rPr>
              <w:t>.</w:t>
            </w:r>
          </w:p>
          <w:p w14:paraId="1B094960" w14:textId="1D0827BF" w:rsidR="001725D9" w:rsidRPr="004A4733" w:rsidRDefault="001725D9" w:rsidP="00236504">
            <w:pPr>
              <w:pStyle w:val="Text"/>
              <w:keepNext/>
              <w:keepLines/>
              <w:spacing w:before="0"/>
              <w:ind w:left="567" w:hanging="567"/>
              <w:jc w:val="left"/>
              <w:rPr>
                <w:sz w:val="20"/>
                <w:lang w:val="nl-NL"/>
              </w:rPr>
            </w:pPr>
            <w:r w:rsidRPr="004A4733">
              <w:rPr>
                <w:sz w:val="20"/>
                <w:vertAlign w:val="superscript"/>
                <w:lang w:val="nl-NL"/>
              </w:rPr>
              <w:t>2</w:t>
            </w:r>
            <w:r w:rsidRPr="004A4733">
              <w:rPr>
                <w:sz w:val="20"/>
                <w:lang w:val="nl-NL"/>
              </w:rPr>
              <w:tab/>
              <w:t>IND/MF: indacaterol/mometasonfuroaat hoge dosis: 125 </w:t>
            </w:r>
            <w:r w:rsidR="007709D3" w:rsidRPr="004A4733">
              <w:rPr>
                <w:sz w:val="20"/>
                <w:lang w:val="nl-NL"/>
              </w:rPr>
              <w:t>microgram</w:t>
            </w:r>
            <w:r w:rsidRPr="004A4733">
              <w:rPr>
                <w:sz w:val="20"/>
                <w:lang w:val="nl-NL"/>
              </w:rPr>
              <w:t>/260 </w:t>
            </w:r>
            <w:r w:rsidR="007709D3" w:rsidRPr="004A4733">
              <w:rPr>
                <w:sz w:val="20"/>
                <w:lang w:val="nl-NL"/>
              </w:rPr>
              <w:t>microgram</w:t>
            </w:r>
            <w:r w:rsidRPr="004A4733">
              <w:rPr>
                <w:sz w:val="20"/>
                <w:lang w:val="nl-NL"/>
              </w:rPr>
              <w:t xml:space="preserve"> </w:t>
            </w:r>
            <w:r w:rsidR="00A03D09" w:rsidRPr="004A4733">
              <w:rPr>
                <w:sz w:val="20"/>
                <w:lang w:val="nl-NL"/>
              </w:rPr>
              <w:t>1dd</w:t>
            </w:r>
            <w:r w:rsidRPr="004A4733">
              <w:rPr>
                <w:sz w:val="20"/>
                <w:lang w:val="nl-NL"/>
              </w:rPr>
              <w:t>.</w:t>
            </w:r>
          </w:p>
          <w:p w14:paraId="4E50B4C0" w14:textId="753919F3" w:rsidR="001725D9" w:rsidRPr="004A4733" w:rsidRDefault="001725D9" w:rsidP="00236504">
            <w:pPr>
              <w:pStyle w:val="Text"/>
              <w:keepNext/>
              <w:keepLines/>
              <w:spacing w:before="0"/>
              <w:ind w:left="567"/>
              <w:jc w:val="left"/>
              <w:rPr>
                <w:sz w:val="20"/>
                <w:lang w:val="nl-NL"/>
              </w:rPr>
            </w:pPr>
            <w:r w:rsidRPr="004A4733">
              <w:rPr>
                <w:sz w:val="20"/>
                <w:lang w:val="nl-NL"/>
              </w:rPr>
              <w:t>Mometasonfuroaat 136 </w:t>
            </w:r>
            <w:r w:rsidR="007709D3" w:rsidRPr="004A4733">
              <w:rPr>
                <w:sz w:val="20"/>
                <w:lang w:val="nl-NL"/>
              </w:rPr>
              <w:t>microgram</w:t>
            </w:r>
            <w:r w:rsidRPr="004A4733">
              <w:rPr>
                <w:sz w:val="20"/>
                <w:lang w:val="nl-NL"/>
              </w:rPr>
              <w:t xml:space="preserve"> in Enerzair Breezhaler </w:t>
            </w:r>
            <w:r w:rsidR="006C72B5" w:rsidRPr="004A4733">
              <w:rPr>
                <w:sz w:val="20"/>
                <w:lang w:val="nl-NL"/>
              </w:rPr>
              <w:t>is</w:t>
            </w:r>
            <w:r w:rsidRPr="004A4733">
              <w:rPr>
                <w:sz w:val="20"/>
                <w:lang w:val="nl-NL"/>
              </w:rPr>
              <w:t xml:space="preserve"> vergelijkbaar met mometasonfuroaat 260 </w:t>
            </w:r>
            <w:r w:rsidR="007709D3" w:rsidRPr="004A4733">
              <w:rPr>
                <w:sz w:val="20"/>
                <w:lang w:val="nl-NL"/>
              </w:rPr>
              <w:t>microgram</w:t>
            </w:r>
            <w:r w:rsidRPr="004A4733">
              <w:rPr>
                <w:sz w:val="20"/>
                <w:lang w:val="nl-NL"/>
              </w:rPr>
              <w:t xml:space="preserve"> in indacaterol/mometasonfuroaat.</w:t>
            </w:r>
          </w:p>
          <w:p w14:paraId="09331188" w14:textId="40A613F3" w:rsidR="001725D9" w:rsidRPr="004A4733" w:rsidRDefault="001725D9" w:rsidP="00236504">
            <w:pPr>
              <w:pStyle w:val="Text"/>
              <w:keepNext/>
              <w:keepLines/>
              <w:spacing w:before="0"/>
              <w:ind w:left="567" w:hanging="567"/>
              <w:jc w:val="left"/>
              <w:rPr>
                <w:sz w:val="20"/>
                <w:lang w:val="nl-NL"/>
              </w:rPr>
            </w:pPr>
            <w:r w:rsidRPr="004A4733">
              <w:rPr>
                <w:sz w:val="20"/>
                <w:vertAlign w:val="superscript"/>
                <w:lang w:val="nl-NL"/>
              </w:rPr>
              <w:t>3</w:t>
            </w:r>
            <w:r w:rsidRPr="004A4733">
              <w:rPr>
                <w:sz w:val="20"/>
                <w:lang w:val="nl-NL"/>
              </w:rPr>
              <w:tab/>
              <w:t>SAL/FP: salmeterol/fluticasonpropionaat, hoge dosis: 50 </w:t>
            </w:r>
            <w:r w:rsidR="007709D3" w:rsidRPr="004A4733">
              <w:rPr>
                <w:sz w:val="20"/>
                <w:lang w:val="nl-NL"/>
              </w:rPr>
              <w:t>microgram</w:t>
            </w:r>
            <w:r w:rsidRPr="004A4733">
              <w:rPr>
                <w:sz w:val="20"/>
                <w:lang w:val="nl-NL"/>
              </w:rPr>
              <w:t>/500 </w:t>
            </w:r>
            <w:r w:rsidR="007709D3" w:rsidRPr="004A4733">
              <w:rPr>
                <w:sz w:val="20"/>
                <w:lang w:val="nl-NL"/>
              </w:rPr>
              <w:t>microgram</w:t>
            </w:r>
            <w:r w:rsidRPr="004A4733">
              <w:rPr>
                <w:sz w:val="20"/>
                <w:lang w:val="nl-NL"/>
              </w:rPr>
              <w:t xml:space="preserve"> </w:t>
            </w:r>
            <w:r w:rsidR="00A03D09" w:rsidRPr="004A4733">
              <w:rPr>
                <w:sz w:val="20"/>
                <w:lang w:val="nl-NL"/>
              </w:rPr>
              <w:t>2dd</w:t>
            </w:r>
            <w:r w:rsidRPr="004A4733">
              <w:rPr>
                <w:sz w:val="20"/>
                <w:lang w:val="nl-NL"/>
              </w:rPr>
              <w:t xml:space="preserve"> (volumedosis).</w:t>
            </w:r>
          </w:p>
          <w:p w14:paraId="0734317A" w14:textId="77777777" w:rsidR="001725D9" w:rsidRPr="004A4733" w:rsidRDefault="001725D9" w:rsidP="00236504">
            <w:pPr>
              <w:pStyle w:val="Text"/>
              <w:keepNext/>
              <w:keepLines/>
              <w:spacing w:before="0"/>
              <w:ind w:left="567" w:hanging="567"/>
              <w:jc w:val="left"/>
              <w:rPr>
                <w:sz w:val="20"/>
                <w:lang w:val="nl-NL"/>
              </w:rPr>
            </w:pPr>
            <w:r w:rsidRPr="004A4733">
              <w:rPr>
                <w:sz w:val="20"/>
                <w:vertAlign w:val="superscript"/>
                <w:lang w:val="nl-NL"/>
              </w:rPr>
              <w:t>4</w:t>
            </w:r>
            <w:r w:rsidRPr="004A4733">
              <w:rPr>
                <w:sz w:val="20"/>
                <w:lang w:val="nl-NL"/>
              </w:rPr>
              <w:tab/>
              <w:t>Dal-FEV</w:t>
            </w:r>
            <w:r w:rsidRPr="004A4733">
              <w:rPr>
                <w:sz w:val="20"/>
                <w:vertAlign w:val="subscript"/>
                <w:lang w:val="nl-NL"/>
              </w:rPr>
              <w:t>1</w:t>
            </w:r>
            <w:r w:rsidRPr="004A4733">
              <w:rPr>
                <w:sz w:val="20"/>
                <w:lang w:val="nl-NL"/>
              </w:rPr>
              <w:t>: het gemiddelde van de twee FEV</w:t>
            </w:r>
            <w:r w:rsidRPr="004A4733">
              <w:rPr>
                <w:sz w:val="20"/>
                <w:vertAlign w:val="subscript"/>
                <w:lang w:val="nl-NL"/>
              </w:rPr>
              <w:t>1</w:t>
            </w:r>
            <w:r w:rsidRPr="004A4733">
              <w:rPr>
                <w:sz w:val="20"/>
                <w:lang w:val="nl-NL"/>
              </w:rPr>
              <w:t>-waarden gemeten op 23 uur 15 min en 23 uur 45 min na de avonddosis.</w:t>
            </w:r>
          </w:p>
          <w:p w14:paraId="74C1AF80" w14:textId="2AA57EA8" w:rsidR="00397B8D" w:rsidRPr="004A4733" w:rsidRDefault="005B3401" w:rsidP="00236504">
            <w:pPr>
              <w:spacing w:line="240" w:lineRule="auto"/>
              <w:rPr>
                <w:sz w:val="20"/>
                <w:lang w:val="nl-NL"/>
              </w:rPr>
            </w:pPr>
            <w:r w:rsidRPr="004A4733">
              <w:rPr>
                <w:sz w:val="20"/>
                <w:lang w:val="nl-NL"/>
              </w:rPr>
              <w:t>P</w:t>
            </w:r>
            <w:r w:rsidR="00397B8D" w:rsidRPr="004A4733">
              <w:rPr>
                <w:sz w:val="20"/>
                <w:lang w:val="nl-NL"/>
              </w:rPr>
              <w:t>rimair eindpunt (</w:t>
            </w:r>
            <w:r w:rsidR="005253B1" w:rsidRPr="004A4733">
              <w:rPr>
                <w:sz w:val="20"/>
                <w:lang w:val="nl-NL"/>
              </w:rPr>
              <w:t>dal-</w:t>
            </w:r>
            <w:r w:rsidR="00397B8D" w:rsidRPr="004A4733">
              <w:rPr>
                <w:sz w:val="20"/>
                <w:lang w:val="nl-NL"/>
              </w:rPr>
              <w:t>FEV</w:t>
            </w:r>
            <w:r w:rsidR="00397B8D" w:rsidRPr="004A4733">
              <w:rPr>
                <w:sz w:val="20"/>
                <w:vertAlign w:val="subscript"/>
                <w:lang w:val="nl-NL"/>
              </w:rPr>
              <w:t>1</w:t>
            </w:r>
            <w:r w:rsidRPr="004A4733">
              <w:rPr>
                <w:sz w:val="20"/>
                <w:lang w:val="nl-NL"/>
              </w:rPr>
              <w:t xml:space="preserve"> in week</w:t>
            </w:r>
            <w:r w:rsidR="004514DD" w:rsidRPr="004A4733">
              <w:rPr>
                <w:sz w:val="20"/>
                <w:lang w:val="nl-NL"/>
              </w:rPr>
              <w:t> </w:t>
            </w:r>
            <w:r w:rsidRPr="004A4733">
              <w:rPr>
                <w:sz w:val="20"/>
                <w:lang w:val="nl-NL"/>
              </w:rPr>
              <w:t>26) en</w:t>
            </w:r>
            <w:r w:rsidR="00397B8D" w:rsidRPr="004A4733">
              <w:rPr>
                <w:sz w:val="20"/>
                <w:lang w:val="nl-NL"/>
              </w:rPr>
              <w:t xml:space="preserve"> </w:t>
            </w:r>
            <w:r w:rsidRPr="004A4733">
              <w:rPr>
                <w:sz w:val="20"/>
                <w:lang w:val="nl-NL"/>
              </w:rPr>
              <w:t>belangrijk</w:t>
            </w:r>
            <w:r w:rsidR="00397B8D" w:rsidRPr="004A4733">
              <w:rPr>
                <w:sz w:val="20"/>
                <w:lang w:val="nl-NL"/>
              </w:rPr>
              <w:t xml:space="preserve"> secundair eindpunt (ACQ-7</w:t>
            </w:r>
            <w:r w:rsidR="00EB0A54" w:rsidRPr="004A4733">
              <w:rPr>
                <w:sz w:val="20"/>
                <w:lang w:val="nl-NL"/>
              </w:rPr>
              <w:t>-</w:t>
            </w:r>
            <w:r w:rsidR="00397B8D" w:rsidRPr="004A4733">
              <w:rPr>
                <w:sz w:val="20"/>
                <w:lang w:val="nl-NL"/>
              </w:rPr>
              <w:t>sco</w:t>
            </w:r>
            <w:r w:rsidRPr="004A4733">
              <w:rPr>
                <w:sz w:val="20"/>
                <w:lang w:val="nl-NL"/>
              </w:rPr>
              <w:t xml:space="preserve">re </w:t>
            </w:r>
            <w:r w:rsidR="009A6172" w:rsidRPr="004A4733">
              <w:rPr>
                <w:sz w:val="20"/>
                <w:lang w:val="nl-NL"/>
              </w:rPr>
              <w:t>in</w:t>
            </w:r>
            <w:r w:rsidRPr="004A4733">
              <w:rPr>
                <w:sz w:val="20"/>
                <w:lang w:val="nl-NL"/>
              </w:rPr>
              <w:t xml:space="preserve"> week</w:t>
            </w:r>
            <w:r w:rsidR="004514DD" w:rsidRPr="004A4733">
              <w:rPr>
                <w:sz w:val="20"/>
                <w:lang w:val="nl-NL"/>
              </w:rPr>
              <w:t> </w:t>
            </w:r>
            <w:r w:rsidRPr="004A4733">
              <w:rPr>
                <w:sz w:val="20"/>
                <w:lang w:val="nl-NL"/>
              </w:rPr>
              <w:t xml:space="preserve">26) maakten deel uit van </w:t>
            </w:r>
            <w:r w:rsidR="005D1F53" w:rsidRPr="004A4733">
              <w:rPr>
                <w:sz w:val="20"/>
                <w:lang w:val="nl-NL"/>
              </w:rPr>
              <w:t>de bevestigende test</w:t>
            </w:r>
            <w:r w:rsidR="00397B8D" w:rsidRPr="004A4733">
              <w:rPr>
                <w:sz w:val="20"/>
                <w:lang w:val="nl-NL"/>
              </w:rPr>
              <w:t xml:space="preserve">strategie en werden </w:t>
            </w:r>
            <w:r w:rsidR="00C04934" w:rsidRPr="004A4733">
              <w:rPr>
                <w:sz w:val="20"/>
                <w:lang w:val="nl-NL"/>
              </w:rPr>
              <w:t>dus gecontroleerd op multipliciteit</w:t>
            </w:r>
            <w:r w:rsidR="00397B8D" w:rsidRPr="004A4733">
              <w:rPr>
                <w:sz w:val="20"/>
                <w:lang w:val="nl-NL"/>
              </w:rPr>
              <w:t xml:space="preserve">. Alle </w:t>
            </w:r>
            <w:r w:rsidR="00C04934" w:rsidRPr="004A4733">
              <w:rPr>
                <w:sz w:val="20"/>
                <w:lang w:val="nl-NL"/>
              </w:rPr>
              <w:t>andere eindpunten maakten geen deel uit van de bevestigende test</w:t>
            </w:r>
            <w:r w:rsidR="00397B8D" w:rsidRPr="004A4733">
              <w:rPr>
                <w:sz w:val="20"/>
                <w:lang w:val="nl-NL"/>
              </w:rPr>
              <w:t>strategie.</w:t>
            </w:r>
          </w:p>
          <w:p w14:paraId="764E69D4" w14:textId="6F11ECC4" w:rsidR="001725D9" w:rsidRPr="004A4733" w:rsidRDefault="001725D9" w:rsidP="00236504">
            <w:pPr>
              <w:spacing w:line="240" w:lineRule="auto"/>
              <w:rPr>
                <w:sz w:val="20"/>
                <w:lang w:val="nl-NL"/>
              </w:rPr>
            </w:pPr>
            <w:r w:rsidRPr="004A4733">
              <w:rPr>
                <w:sz w:val="20"/>
                <w:lang w:val="nl-NL"/>
              </w:rPr>
              <w:t>RR = rate ratio (</w:t>
            </w:r>
            <w:r w:rsidR="00794246" w:rsidRPr="004A4733">
              <w:rPr>
                <w:sz w:val="20"/>
                <w:lang w:val="nl-NL"/>
              </w:rPr>
              <w:t>relatief risico</w:t>
            </w:r>
            <w:r w:rsidRPr="004A4733">
              <w:rPr>
                <w:sz w:val="20"/>
                <w:lang w:val="nl-NL"/>
              </w:rPr>
              <w:t>), AR = annualised rat</w:t>
            </w:r>
            <w:r w:rsidR="00A03D09" w:rsidRPr="004A4733">
              <w:rPr>
                <w:sz w:val="20"/>
                <w:lang w:val="nl-NL"/>
              </w:rPr>
              <w:t>e</w:t>
            </w:r>
            <w:r w:rsidRPr="004A4733">
              <w:rPr>
                <w:sz w:val="20"/>
                <w:lang w:val="nl-NL"/>
              </w:rPr>
              <w:t xml:space="preserve"> (</w:t>
            </w:r>
            <w:r w:rsidR="00A03D09" w:rsidRPr="004A4733">
              <w:rPr>
                <w:sz w:val="20"/>
                <w:lang w:val="nl-NL"/>
              </w:rPr>
              <w:t xml:space="preserve">aantal </w:t>
            </w:r>
            <w:r w:rsidR="0071571E" w:rsidRPr="004A4733">
              <w:rPr>
                <w:sz w:val="20"/>
                <w:lang w:val="nl-NL"/>
              </w:rPr>
              <w:t xml:space="preserve">berekend </w:t>
            </w:r>
            <w:r w:rsidRPr="004A4733">
              <w:rPr>
                <w:sz w:val="20"/>
                <w:lang w:val="nl-NL"/>
              </w:rPr>
              <w:t>op jaarbasis)</w:t>
            </w:r>
          </w:p>
          <w:p w14:paraId="069C01FB" w14:textId="346E84CE" w:rsidR="001725D9" w:rsidRPr="004A4733" w:rsidRDefault="00A03D09" w:rsidP="00236504">
            <w:pPr>
              <w:spacing w:line="240" w:lineRule="auto"/>
              <w:rPr>
                <w:sz w:val="20"/>
                <w:lang w:val="nl-NL"/>
              </w:rPr>
            </w:pPr>
            <w:r w:rsidRPr="004A4733">
              <w:rPr>
                <w:sz w:val="20"/>
                <w:lang w:val="nl-NL"/>
              </w:rPr>
              <w:t>1dd</w:t>
            </w:r>
            <w:r w:rsidR="001725D9" w:rsidRPr="004A4733">
              <w:rPr>
                <w:sz w:val="20"/>
                <w:lang w:val="nl-NL"/>
              </w:rPr>
              <w:t xml:space="preserve"> = eenmaal daags, </w:t>
            </w:r>
            <w:r w:rsidRPr="004A4733">
              <w:rPr>
                <w:sz w:val="20"/>
                <w:lang w:val="nl-NL"/>
              </w:rPr>
              <w:t>2dd</w:t>
            </w:r>
            <w:r w:rsidR="001725D9" w:rsidRPr="004A4733">
              <w:rPr>
                <w:sz w:val="20"/>
                <w:lang w:val="nl-NL"/>
              </w:rPr>
              <w:t xml:space="preserve"> = tweemaal daags</w:t>
            </w:r>
          </w:p>
        </w:tc>
      </w:tr>
    </w:tbl>
    <w:p w14:paraId="15B3A8BA" w14:textId="77777777" w:rsidR="00B84FD6" w:rsidRPr="00274D77" w:rsidRDefault="00B84FD6" w:rsidP="00236504">
      <w:pPr>
        <w:tabs>
          <w:tab w:val="clear" w:pos="567"/>
        </w:tabs>
        <w:autoSpaceDE w:val="0"/>
        <w:autoSpaceDN w:val="0"/>
        <w:adjustRightInd w:val="0"/>
        <w:spacing w:line="240" w:lineRule="auto"/>
        <w:rPr>
          <w:szCs w:val="22"/>
          <w:lang w:val="nl-NL"/>
        </w:rPr>
      </w:pPr>
    </w:p>
    <w:p w14:paraId="3960B031" w14:textId="3B383C29" w:rsidR="00402469" w:rsidRPr="00274D77" w:rsidRDefault="008F55ED" w:rsidP="00236504">
      <w:pPr>
        <w:pStyle w:val="Text"/>
        <w:keepNext/>
        <w:keepLines/>
        <w:spacing w:before="0"/>
        <w:jc w:val="left"/>
        <w:rPr>
          <w:bCs/>
          <w:i/>
          <w:sz w:val="22"/>
          <w:szCs w:val="22"/>
          <w:u w:val="single"/>
          <w:lang w:val="nl-NL"/>
        </w:rPr>
      </w:pPr>
      <w:bookmarkStart w:id="16" w:name="_hd6_Table_12_4_Results_of_66279"/>
      <w:bookmarkStart w:id="17" w:name="_hd6_Table_12_2_Results_of_61431"/>
      <w:bookmarkStart w:id="18" w:name="_Hlk78358385"/>
      <w:bookmarkEnd w:id="16"/>
      <w:bookmarkEnd w:id="17"/>
      <w:r w:rsidRPr="00274D77">
        <w:rPr>
          <w:i/>
          <w:sz w:val="22"/>
          <w:szCs w:val="22"/>
          <w:u w:val="single"/>
          <w:lang w:val="nl-NL"/>
        </w:rPr>
        <w:t>Vergelijking van</w:t>
      </w:r>
      <w:r w:rsidR="00402469" w:rsidRPr="00274D77">
        <w:rPr>
          <w:i/>
          <w:sz w:val="22"/>
          <w:szCs w:val="22"/>
          <w:u w:val="single"/>
          <w:lang w:val="nl-NL"/>
        </w:rPr>
        <w:t xml:space="preserve"> Enerzair Breezhaler </w:t>
      </w:r>
      <w:r w:rsidR="00B87CFD" w:rsidRPr="00274D77">
        <w:rPr>
          <w:i/>
          <w:sz w:val="22"/>
          <w:szCs w:val="22"/>
          <w:u w:val="single"/>
          <w:lang w:val="nl-NL"/>
        </w:rPr>
        <w:t>met de gelijktijdige</w:t>
      </w:r>
      <w:r w:rsidR="00402469" w:rsidRPr="00274D77">
        <w:rPr>
          <w:i/>
          <w:sz w:val="22"/>
          <w:szCs w:val="22"/>
          <w:u w:val="single"/>
          <w:lang w:val="nl-NL"/>
        </w:rPr>
        <w:t xml:space="preserve"> open-label </w:t>
      </w:r>
      <w:r w:rsidR="00B87CFD" w:rsidRPr="00274D77">
        <w:rPr>
          <w:i/>
          <w:sz w:val="22"/>
          <w:szCs w:val="22"/>
          <w:u w:val="single"/>
          <w:lang w:val="nl-NL"/>
        </w:rPr>
        <w:t>toediening van</w:t>
      </w:r>
      <w:r w:rsidR="00160C2A" w:rsidRPr="00274D77">
        <w:rPr>
          <w:i/>
          <w:sz w:val="22"/>
          <w:szCs w:val="22"/>
          <w:u w:val="single"/>
          <w:lang w:val="nl-NL"/>
        </w:rPr>
        <w:t xml:space="preserve"> </w:t>
      </w:r>
      <w:r w:rsidR="00402469" w:rsidRPr="00274D77">
        <w:rPr>
          <w:bCs/>
          <w:i/>
          <w:sz w:val="22"/>
          <w:szCs w:val="22"/>
          <w:u w:val="single"/>
          <w:lang w:val="nl-NL"/>
        </w:rPr>
        <w:t xml:space="preserve">salmeterol/fluticason </w:t>
      </w:r>
      <w:r w:rsidR="00402469" w:rsidRPr="00274D77">
        <w:rPr>
          <w:i/>
          <w:sz w:val="22"/>
          <w:szCs w:val="22"/>
          <w:u w:val="single"/>
          <w:lang w:val="nl-NL"/>
        </w:rPr>
        <w:t>+ tiotropium</w:t>
      </w:r>
    </w:p>
    <w:p w14:paraId="4D5412E1" w14:textId="2F30AA1C" w:rsidR="00402469" w:rsidRPr="00274D77" w:rsidRDefault="00DE33D4" w:rsidP="00236504">
      <w:pPr>
        <w:pStyle w:val="Text"/>
        <w:spacing w:before="0"/>
        <w:jc w:val="left"/>
        <w:rPr>
          <w:sz w:val="22"/>
          <w:szCs w:val="22"/>
          <w:lang w:val="nl-NL"/>
        </w:rPr>
      </w:pPr>
      <w:r>
        <w:rPr>
          <w:sz w:val="22"/>
          <w:szCs w:val="22"/>
          <w:lang w:val="nl-NL"/>
        </w:rPr>
        <w:t>E</w:t>
      </w:r>
      <w:r w:rsidR="00E552D2" w:rsidRPr="00274D77">
        <w:rPr>
          <w:sz w:val="22"/>
          <w:szCs w:val="22"/>
          <w:lang w:val="nl-NL"/>
        </w:rPr>
        <w:t>en ge</w:t>
      </w:r>
      <w:r w:rsidR="00402469" w:rsidRPr="00274D77">
        <w:rPr>
          <w:sz w:val="22"/>
          <w:szCs w:val="22"/>
          <w:lang w:val="nl-NL"/>
        </w:rPr>
        <w:t>randomise</w:t>
      </w:r>
      <w:r w:rsidR="00E552D2" w:rsidRPr="00274D77">
        <w:rPr>
          <w:sz w:val="22"/>
          <w:szCs w:val="22"/>
          <w:lang w:val="nl-NL"/>
        </w:rPr>
        <w:t>er</w:t>
      </w:r>
      <w:r w:rsidR="00402469" w:rsidRPr="00274D77">
        <w:rPr>
          <w:sz w:val="22"/>
          <w:szCs w:val="22"/>
          <w:lang w:val="nl-NL"/>
        </w:rPr>
        <w:t>d</w:t>
      </w:r>
      <w:r w:rsidR="00D97F48" w:rsidRPr="00274D77">
        <w:rPr>
          <w:sz w:val="22"/>
          <w:szCs w:val="22"/>
          <w:lang w:val="nl-NL"/>
        </w:rPr>
        <w:t>e</w:t>
      </w:r>
      <w:r w:rsidR="00402469" w:rsidRPr="00274D77">
        <w:rPr>
          <w:sz w:val="22"/>
          <w:szCs w:val="22"/>
          <w:lang w:val="nl-NL"/>
        </w:rPr>
        <w:t xml:space="preserve">, </w:t>
      </w:r>
      <w:r w:rsidR="00FC0A1B" w:rsidRPr="00274D77">
        <w:rPr>
          <w:sz w:val="22"/>
          <w:szCs w:val="22"/>
          <w:lang w:val="nl-NL"/>
        </w:rPr>
        <w:t>deels ge</w:t>
      </w:r>
      <w:r w:rsidR="00402469" w:rsidRPr="00274D77">
        <w:rPr>
          <w:sz w:val="22"/>
          <w:szCs w:val="22"/>
          <w:lang w:val="nl-NL"/>
        </w:rPr>
        <w:t>blinde</w:t>
      </w:r>
      <w:r w:rsidR="00FC0A1B" w:rsidRPr="00274D77">
        <w:rPr>
          <w:sz w:val="22"/>
          <w:szCs w:val="22"/>
          <w:lang w:val="nl-NL"/>
        </w:rPr>
        <w:t>er</w:t>
      </w:r>
      <w:r w:rsidR="00402469" w:rsidRPr="00274D77">
        <w:rPr>
          <w:sz w:val="22"/>
          <w:szCs w:val="22"/>
          <w:lang w:val="nl-NL"/>
        </w:rPr>
        <w:t>d</w:t>
      </w:r>
      <w:r w:rsidR="00D97F48" w:rsidRPr="00274D77">
        <w:rPr>
          <w:sz w:val="22"/>
          <w:szCs w:val="22"/>
          <w:lang w:val="nl-NL"/>
        </w:rPr>
        <w:t>e</w:t>
      </w:r>
      <w:r w:rsidR="00402469" w:rsidRPr="00274D77">
        <w:rPr>
          <w:sz w:val="22"/>
          <w:szCs w:val="22"/>
          <w:lang w:val="nl-NL"/>
        </w:rPr>
        <w:t xml:space="preserve">, </w:t>
      </w:r>
      <w:r w:rsidR="00FC0A1B" w:rsidRPr="00274D77">
        <w:rPr>
          <w:sz w:val="22"/>
          <w:szCs w:val="22"/>
          <w:lang w:val="nl-NL"/>
        </w:rPr>
        <w:t xml:space="preserve">met </w:t>
      </w:r>
      <w:r w:rsidR="00402469" w:rsidRPr="00274D77">
        <w:rPr>
          <w:sz w:val="22"/>
          <w:szCs w:val="22"/>
          <w:lang w:val="nl-NL"/>
        </w:rPr>
        <w:t>acti</w:t>
      </w:r>
      <w:r w:rsidR="00FC0A1B" w:rsidRPr="00274D77">
        <w:rPr>
          <w:sz w:val="22"/>
          <w:szCs w:val="22"/>
          <w:lang w:val="nl-NL"/>
        </w:rPr>
        <w:t>e</w:t>
      </w:r>
      <w:r w:rsidR="00402469" w:rsidRPr="00274D77">
        <w:rPr>
          <w:sz w:val="22"/>
          <w:szCs w:val="22"/>
          <w:lang w:val="nl-NL"/>
        </w:rPr>
        <w:t>ve</w:t>
      </w:r>
      <w:r w:rsidR="00FC0A1B" w:rsidRPr="00274D77">
        <w:rPr>
          <w:sz w:val="22"/>
          <w:szCs w:val="22"/>
          <w:lang w:val="nl-NL"/>
        </w:rPr>
        <w:t xml:space="preserve"> behandeling </w:t>
      </w:r>
      <w:r w:rsidR="00820DBD" w:rsidRPr="00274D77">
        <w:rPr>
          <w:sz w:val="22"/>
          <w:szCs w:val="22"/>
          <w:lang w:val="nl-NL"/>
        </w:rPr>
        <w:t>gecontroleerde</w:t>
      </w:r>
      <w:r w:rsidR="00402469" w:rsidRPr="00274D77">
        <w:rPr>
          <w:sz w:val="22"/>
          <w:szCs w:val="22"/>
          <w:lang w:val="nl-NL"/>
        </w:rPr>
        <w:t>, n</w:t>
      </w:r>
      <w:r w:rsidR="00F26F91" w:rsidRPr="00274D77">
        <w:rPr>
          <w:sz w:val="22"/>
          <w:szCs w:val="22"/>
          <w:lang w:val="nl-NL"/>
        </w:rPr>
        <w:t>on</w:t>
      </w:r>
      <w:r w:rsidR="00A256C1">
        <w:rPr>
          <w:sz w:val="22"/>
          <w:szCs w:val="22"/>
          <w:lang w:val="nl-NL"/>
        </w:rPr>
        <w:t>-</w:t>
      </w:r>
      <w:r w:rsidR="00402469" w:rsidRPr="00274D77">
        <w:rPr>
          <w:sz w:val="22"/>
          <w:szCs w:val="22"/>
          <w:lang w:val="nl-NL"/>
        </w:rPr>
        <w:t>inferi</w:t>
      </w:r>
      <w:r w:rsidR="0063580D" w:rsidRPr="00274D77">
        <w:rPr>
          <w:sz w:val="22"/>
          <w:szCs w:val="22"/>
          <w:lang w:val="nl-NL"/>
        </w:rPr>
        <w:t>o</w:t>
      </w:r>
      <w:r w:rsidR="00402469" w:rsidRPr="00274D77">
        <w:rPr>
          <w:sz w:val="22"/>
          <w:szCs w:val="22"/>
          <w:lang w:val="nl-NL"/>
        </w:rPr>
        <w:t>rit</w:t>
      </w:r>
      <w:r w:rsidR="00D97F48" w:rsidRPr="00274D77">
        <w:rPr>
          <w:sz w:val="22"/>
          <w:szCs w:val="22"/>
          <w:lang w:val="nl-NL"/>
        </w:rPr>
        <w:t>eitsstudie</w:t>
      </w:r>
      <w:r w:rsidR="00402469" w:rsidRPr="00274D77">
        <w:rPr>
          <w:sz w:val="22"/>
          <w:szCs w:val="22"/>
          <w:lang w:val="nl-NL"/>
        </w:rPr>
        <w:t xml:space="preserve"> (ARGON) </w:t>
      </w:r>
      <w:r w:rsidR="0069014C" w:rsidRPr="00274D77">
        <w:rPr>
          <w:sz w:val="22"/>
          <w:szCs w:val="22"/>
          <w:lang w:val="nl-NL"/>
        </w:rPr>
        <w:t>die</w:t>
      </w:r>
      <w:r w:rsidR="00402469" w:rsidRPr="00274D77">
        <w:rPr>
          <w:sz w:val="22"/>
          <w:szCs w:val="22"/>
          <w:lang w:val="nl-NL"/>
        </w:rPr>
        <w:t xml:space="preserve"> Enerzair Breezhaler</w:t>
      </w:r>
      <w:r w:rsidR="00481B48">
        <w:rPr>
          <w:sz w:val="22"/>
          <w:szCs w:val="22"/>
          <w:lang w:val="nl-NL"/>
        </w:rPr>
        <w:t xml:space="preserve"> </w:t>
      </w:r>
      <w:r w:rsidR="00402469" w:rsidRPr="00274D77">
        <w:rPr>
          <w:sz w:val="22"/>
          <w:szCs w:val="22"/>
          <w:lang w:val="nl-NL"/>
        </w:rPr>
        <w:t>114 m</w:t>
      </w:r>
      <w:r w:rsidR="00820209" w:rsidRPr="00274D77">
        <w:rPr>
          <w:sz w:val="22"/>
          <w:szCs w:val="22"/>
          <w:lang w:val="nl-NL"/>
        </w:rPr>
        <w:t>icrogram</w:t>
      </w:r>
      <w:r w:rsidR="00402469" w:rsidRPr="00274D77">
        <w:rPr>
          <w:sz w:val="22"/>
          <w:szCs w:val="22"/>
          <w:lang w:val="nl-NL"/>
        </w:rPr>
        <w:t>/46 m</w:t>
      </w:r>
      <w:r w:rsidR="00820209" w:rsidRPr="00274D77">
        <w:rPr>
          <w:sz w:val="22"/>
          <w:szCs w:val="22"/>
          <w:lang w:val="nl-NL"/>
        </w:rPr>
        <w:t>icrogram</w:t>
      </w:r>
      <w:r w:rsidR="00402469" w:rsidRPr="00274D77">
        <w:rPr>
          <w:sz w:val="22"/>
          <w:szCs w:val="22"/>
          <w:lang w:val="nl-NL"/>
        </w:rPr>
        <w:t>/136 m</w:t>
      </w:r>
      <w:r w:rsidR="00820209" w:rsidRPr="00274D77">
        <w:rPr>
          <w:sz w:val="22"/>
          <w:szCs w:val="22"/>
          <w:lang w:val="nl-NL"/>
        </w:rPr>
        <w:t>icrogram</w:t>
      </w:r>
      <w:r w:rsidR="00402469" w:rsidRPr="00274D77">
        <w:rPr>
          <w:sz w:val="22"/>
          <w:szCs w:val="22"/>
          <w:lang w:val="nl-NL"/>
        </w:rPr>
        <w:t xml:space="preserve"> </w:t>
      </w:r>
      <w:r w:rsidR="00CF4EC1" w:rsidRPr="00274D77">
        <w:rPr>
          <w:sz w:val="22"/>
          <w:szCs w:val="22"/>
          <w:lang w:val="nl-NL"/>
        </w:rPr>
        <w:t>eenmaa</w:t>
      </w:r>
      <w:r w:rsidR="006D0F41" w:rsidRPr="00274D77">
        <w:rPr>
          <w:sz w:val="22"/>
          <w:szCs w:val="22"/>
          <w:lang w:val="nl-NL"/>
        </w:rPr>
        <w:t>l</w:t>
      </w:r>
      <w:r w:rsidR="00CF4EC1" w:rsidRPr="00274D77">
        <w:rPr>
          <w:sz w:val="22"/>
          <w:szCs w:val="22"/>
          <w:lang w:val="nl-NL"/>
        </w:rPr>
        <w:t xml:space="preserve"> daags</w:t>
      </w:r>
      <w:r w:rsidR="00402469" w:rsidRPr="00274D77">
        <w:rPr>
          <w:sz w:val="22"/>
          <w:szCs w:val="22"/>
          <w:lang w:val="nl-NL"/>
        </w:rPr>
        <w:t xml:space="preserve"> (N=476) </w:t>
      </w:r>
      <w:r w:rsidR="00CF4EC1" w:rsidRPr="00274D77">
        <w:rPr>
          <w:sz w:val="22"/>
          <w:szCs w:val="22"/>
          <w:lang w:val="nl-NL"/>
        </w:rPr>
        <w:t>en</w:t>
      </w:r>
      <w:r w:rsidR="00402469" w:rsidRPr="00274D77">
        <w:rPr>
          <w:sz w:val="22"/>
          <w:szCs w:val="22"/>
          <w:lang w:val="nl-NL"/>
        </w:rPr>
        <w:t xml:space="preserve"> 114 m</w:t>
      </w:r>
      <w:r w:rsidR="00820209" w:rsidRPr="00274D77">
        <w:rPr>
          <w:sz w:val="22"/>
          <w:szCs w:val="22"/>
          <w:lang w:val="nl-NL"/>
        </w:rPr>
        <w:t>icrogram</w:t>
      </w:r>
      <w:r w:rsidR="00402469" w:rsidRPr="00274D77">
        <w:rPr>
          <w:sz w:val="22"/>
          <w:szCs w:val="22"/>
          <w:lang w:val="nl-NL"/>
        </w:rPr>
        <w:t>/46 m</w:t>
      </w:r>
      <w:r w:rsidR="00820209" w:rsidRPr="00274D77">
        <w:rPr>
          <w:sz w:val="22"/>
          <w:szCs w:val="22"/>
          <w:lang w:val="nl-NL"/>
        </w:rPr>
        <w:t>icrogram</w:t>
      </w:r>
      <w:r w:rsidR="00402469" w:rsidRPr="00274D77">
        <w:rPr>
          <w:sz w:val="22"/>
          <w:szCs w:val="22"/>
          <w:lang w:val="nl-NL"/>
        </w:rPr>
        <w:t>/68 m</w:t>
      </w:r>
      <w:r w:rsidR="00820209" w:rsidRPr="00274D77">
        <w:rPr>
          <w:sz w:val="22"/>
          <w:szCs w:val="22"/>
          <w:lang w:val="nl-NL"/>
        </w:rPr>
        <w:t>icrogram</w:t>
      </w:r>
      <w:r w:rsidR="00402469" w:rsidRPr="00274D77">
        <w:rPr>
          <w:sz w:val="22"/>
          <w:szCs w:val="22"/>
          <w:lang w:val="nl-NL"/>
        </w:rPr>
        <w:t xml:space="preserve"> </w:t>
      </w:r>
      <w:r w:rsidR="00CF4EC1" w:rsidRPr="00274D77">
        <w:rPr>
          <w:sz w:val="22"/>
          <w:szCs w:val="22"/>
          <w:lang w:val="nl-NL"/>
        </w:rPr>
        <w:t>eenmaal daags</w:t>
      </w:r>
      <w:r w:rsidR="00402469" w:rsidRPr="00274D77">
        <w:rPr>
          <w:sz w:val="22"/>
          <w:szCs w:val="22"/>
          <w:lang w:val="nl-NL"/>
        </w:rPr>
        <w:t xml:space="preserve"> (N=474) </w:t>
      </w:r>
      <w:r w:rsidR="0069014C" w:rsidRPr="00274D77">
        <w:rPr>
          <w:sz w:val="22"/>
          <w:szCs w:val="22"/>
          <w:lang w:val="nl-NL"/>
        </w:rPr>
        <w:t>vergeleek</w:t>
      </w:r>
      <w:r w:rsidR="005C5F5E" w:rsidRPr="00274D77">
        <w:rPr>
          <w:sz w:val="22"/>
          <w:szCs w:val="22"/>
          <w:lang w:val="nl-NL"/>
        </w:rPr>
        <w:t xml:space="preserve"> met de gelijktijdige </w:t>
      </w:r>
      <w:r w:rsidR="006D0F41" w:rsidRPr="00274D77">
        <w:rPr>
          <w:sz w:val="22"/>
          <w:szCs w:val="22"/>
          <w:lang w:val="nl-NL"/>
        </w:rPr>
        <w:t>toediening van</w:t>
      </w:r>
      <w:r w:rsidR="00402469" w:rsidRPr="00274D77">
        <w:rPr>
          <w:sz w:val="22"/>
          <w:szCs w:val="22"/>
          <w:lang w:val="nl-NL"/>
        </w:rPr>
        <w:t xml:space="preserve"> salmeterol/fluticasonpropion</w:t>
      </w:r>
      <w:r w:rsidR="006D0F41" w:rsidRPr="00274D77">
        <w:rPr>
          <w:sz w:val="22"/>
          <w:szCs w:val="22"/>
          <w:lang w:val="nl-NL"/>
        </w:rPr>
        <w:t>a</w:t>
      </w:r>
      <w:r w:rsidR="00402469" w:rsidRPr="00274D77">
        <w:rPr>
          <w:sz w:val="22"/>
          <w:szCs w:val="22"/>
          <w:lang w:val="nl-NL"/>
        </w:rPr>
        <w:t>at 50 m</w:t>
      </w:r>
      <w:r w:rsidR="00820209" w:rsidRPr="00274D77">
        <w:rPr>
          <w:sz w:val="22"/>
          <w:szCs w:val="22"/>
          <w:lang w:val="nl-NL"/>
        </w:rPr>
        <w:t>icrogram</w:t>
      </w:r>
      <w:r w:rsidR="00402469" w:rsidRPr="00274D77">
        <w:rPr>
          <w:sz w:val="22"/>
          <w:szCs w:val="22"/>
          <w:lang w:val="nl-NL"/>
        </w:rPr>
        <w:t>/500 m</w:t>
      </w:r>
      <w:r w:rsidR="00820209" w:rsidRPr="00274D77">
        <w:rPr>
          <w:sz w:val="22"/>
          <w:szCs w:val="22"/>
          <w:lang w:val="nl-NL"/>
        </w:rPr>
        <w:t>icrogram</w:t>
      </w:r>
      <w:r w:rsidR="00402469" w:rsidRPr="00274D77">
        <w:rPr>
          <w:sz w:val="22"/>
          <w:szCs w:val="22"/>
          <w:lang w:val="nl-NL"/>
        </w:rPr>
        <w:t xml:space="preserve"> tw</w:t>
      </w:r>
      <w:r w:rsidR="006D0F41" w:rsidRPr="00274D77">
        <w:rPr>
          <w:sz w:val="22"/>
          <w:szCs w:val="22"/>
          <w:lang w:val="nl-NL"/>
        </w:rPr>
        <w:t>eemaal daags</w:t>
      </w:r>
      <w:r w:rsidR="00402469" w:rsidRPr="00274D77">
        <w:rPr>
          <w:sz w:val="22"/>
          <w:szCs w:val="22"/>
          <w:lang w:val="nl-NL"/>
        </w:rPr>
        <w:t xml:space="preserve"> + tiotropium 5 m</w:t>
      </w:r>
      <w:r w:rsidR="00820209" w:rsidRPr="00274D77">
        <w:rPr>
          <w:sz w:val="22"/>
          <w:szCs w:val="22"/>
          <w:lang w:val="nl-NL"/>
        </w:rPr>
        <w:t>icrogram</w:t>
      </w:r>
      <w:r w:rsidR="00402469" w:rsidRPr="00274D77">
        <w:rPr>
          <w:sz w:val="22"/>
          <w:szCs w:val="22"/>
          <w:lang w:val="nl-NL"/>
        </w:rPr>
        <w:t xml:space="preserve"> </w:t>
      </w:r>
      <w:r w:rsidR="006D0F41" w:rsidRPr="00274D77">
        <w:rPr>
          <w:sz w:val="22"/>
          <w:szCs w:val="22"/>
          <w:lang w:val="nl-NL"/>
        </w:rPr>
        <w:t>eenmaal daags</w:t>
      </w:r>
      <w:r w:rsidR="00402469" w:rsidRPr="00274D77">
        <w:rPr>
          <w:sz w:val="22"/>
          <w:szCs w:val="22"/>
          <w:lang w:val="nl-NL"/>
        </w:rPr>
        <w:t xml:space="preserve"> (N=475) </w:t>
      </w:r>
      <w:r w:rsidR="006D0F41" w:rsidRPr="00274D77">
        <w:rPr>
          <w:sz w:val="22"/>
          <w:szCs w:val="22"/>
          <w:lang w:val="nl-NL"/>
        </w:rPr>
        <w:t>gedurende</w:t>
      </w:r>
      <w:r w:rsidR="00402469" w:rsidRPr="00274D77">
        <w:rPr>
          <w:sz w:val="22"/>
          <w:szCs w:val="22"/>
          <w:lang w:val="nl-NL"/>
        </w:rPr>
        <w:t xml:space="preserve"> 24 we</w:t>
      </w:r>
      <w:r w:rsidR="00FD1EEA" w:rsidRPr="00274D77">
        <w:rPr>
          <w:sz w:val="22"/>
          <w:szCs w:val="22"/>
          <w:lang w:val="nl-NL"/>
        </w:rPr>
        <w:t>ken behandeling</w:t>
      </w:r>
      <w:r w:rsidR="00481B48">
        <w:rPr>
          <w:sz w:val="22"/>
          <w:szCs w:val="22"/>
          <w:lang w:val="nl-NL"/>
        </w:rPr>
        <w:t>,</w:t>
      </w:r>
      <w:r w:rsidR="00377955">
        <w:rPr>
          <w:sz w:val="22"/>
          <w:szCs w:val="22"/>
          <w:lang w:val="nl-NL"/>
        </w:rPr>
        <w:t xml:space="preserve"> </w:t>
      </w:r>
      <w:r>
        <w:rPr>
          <w:sz w:val="22"/>
          <w:szCs w:val="22"/>
          <w:lang w:val="nl-NL"/>
        </w:rPr>
        <w:t>werd uitgevoerd</w:t>
      </w:r>
      <w:r w:rsidR="00402469" w:rsidRPr="00274D77">
        <w:rPr>
          <w:sz w:val="22"/>
          <w:szCs w:val="22"/>
          <w:lang w:val="nl-NL"/>
        </w:rPr>
        <w:t>.</w:t>
      </w:r>
    </w:p>
    <w:p w14:paraId="2D651BBB" w14:textId="77777777" w:rsidR="00402469" w:rsidRPr="00274D77" w:rsidRDefault="00402469" w:rsidP="00236504">
      <w:pPr>
        <w:pStyle w:val="Text"/>
        <w:spacing w:before="0"/>
        <w:jc w:val="left"/>
        <w:rPr>
          <w:sz w:val="22"/>
          <w:szCs w:val="22"/>
          <w:lang w:val="nl-NL"/>
        </w:rPr>
      </w:pPr>
    </w:p>
    <w:p w14:paraId="1AE58E2E" w14:textId="43AA37CC" w:rsidR="00402469" w:rsidRPr="00274D77" w:rsidRDefault="00402469" w:rsidP="00236504">
      <w:pPr>
        <w:pStyle w:val="Text"/>
        <w:tabs>
          <w:tab w:val="left" w:pos="993"/>
        </w:tabs>
        <w:spacing w:before="0"/>
        <w:jc w:val="left"/>
        <w:rPr>
          <w:sz w:val="22"/>
          <w:szCs w:val="22"/>
          <w:lang w:val="nl-NL"/>
        </w:rPr>
      </w:pPr>
      <w:r w:rsidRPr="00274D77">
        <w:rPr>
          <w:sz w:val="22"/>
          <w:szCs w:val="22"/>
          <w:lang w:val="nl-NL"/>
        </w:rPr>
        <w:t xml:space="preserve">Enerzair Breezhaler </w:t>
      </w:r>
      <w:r w:rsidR="00B54948" w:rsidRPr="00274D77">
        <w:rPr>
          <w:sz w:val="22"/>
          <w:szCs w:val="22"/>
          <w:lang w:val="nl-NL"/>
        </w:rPr>
        <w:t>vertoonde n</w:t>
      </w:r>
      <w:r w:rsidR="00F26F91" w:rsidRPr="00274D77">
        <w:rPr>
          <w:sz w:val="22"/>
          <w:szCs w:val="22"/>
          <w:lang w:val="nl-NL"/>
        </w:rPr>
        <w:t>on</w:t>
      </w:r>
      <w:r w:rsidR="00B54948" w:rsidRPr="00274D77">
        <w:rPr>
          <w:sz w:val="22"/>
          <w:szCs w:val="22"/>
          <w:lang w:val="nl-NL"/>
        </w:rPr>
        <w:t>-inferi</w:t>
      </w:r>
      <w:r w:rsidR="0063580D" w:rsidRPr="00274D77">
        <w:rPr>
          <w:sz w:val="22"/>
          <w:szCs w:val="22"/>
          <w:lang w:val="nl-NL"/>
        </w:rPr>
        <w:t>o</w:t>
      </w:r>
      <w:r w:rsidR="00B54948" w:rsidRPr="00274D77">
        <w:rPr>
          <w:sz w:val="22"/>
          <w:szCs w:val="22"/>
          <w:lang w:val="nl-NL"/>
        </w:rPr>
        <w:t>riteit ten opzichte van</w:t>
      </w:r>
      <w:r w:rsidRPr="00274D77">
        <w:rPr>
          <w:sz w:val="22"/>
          <w:szCs w:val="22"/>
          <w:lang w:val="nl-NL"/>
        </w:rPr>
        <w:t xml:space="preserve"> </w:t>
      </w:r>
      <w:r w:rsidRPr="00274D77">
        <w:rPr>
          <w:bCs/>
          <w:sz w:val="22"/>
          <w:szCs w:val="22"/>
          <w:lang w:val="nl-NL"/>
        </w:rPr>
        <w:t xml:space="preserve">salmeterol/fluticason </w:t>
      </w:r>
      <w:r w:rsidRPr="00274D77">
        <w:rPr>
          <w:sz w:val="22"/>
          <w:szCs w:val="22"/>
          <w:lang w:val="nl-NL"/>
        </w:rPr>
        <w:t xml:space="preserve">+ tiotropium </w:t>
      </w:r>
      <w:r w:rsidR="00B54948" w:rsidRPr="00274D77">
        <w:rPr>
          <w:sz w:val="22"/>
          <w:szCs w:val="22"/>
          <w:lang w:val="nl-NL"/>
        </w:rPr>
        <w:t>vo</w:t>
      </w:r>
      <w:r w:rsidRPr="00274D77">
        <w:rPr>
          <w:sz w:val="22"/>
          <w:szCs w:val="22"/>
          <w:lang w:val="nl-NL"/>
        </w:rPr>
        <w:t>or he</w:t>
      </w:r>
      <w:r w:rsidR="00B54948" w:rsidRPr="00274D77">
        <w:rPr>
          <w:sz w:val="22"/>
          <w:szCs w:val="22"/>
          <w:lang w:val="nl-NL"/>
        </w:rPr>
        <w:t>t</w:t>
      </w:r>
      <w:r w:rsidRPr="00274D77">
        <w:rPr>
          <w:sz w:val="22"/>
          <w:szCs w:val="22"/>
          <w:lang w:val="nl-NL"/>
        </w:rPr>
        <w:t xml:space="preserve"> prima</w:t>
      </w:r>
      <w:r w:rsidR="00B54948" w:rsidRPr="00274D77">
        <w:rPr>
          <w:sz w:val="22"/>
          <w:szCs w:val="22"/>
          <w:lang w:val="nl-NL"/>
        </w:rPr>
        <w:t>i</w:t>
      </w:r>
      <w:r w:rsidRPr="00274D77">
        <w:rPr>
          <w:sz w:val="22"/>
          <w:szCs w:val="22"/>
          <w:lang w:val="nl-NL"/>
        </w:rPr>
        <w:t>r</w:t>
      </w:r>
      <w:r w:rsidR="00B54948" w:rsidRPr="00274D77">
        <w:rPr>
          <w:sz w:val="22"/>
          <w:szCs w:val="22"/>
          <w:lang w:val="nl-NL"/>
        </w:rPr>
        <w:t>e</w:t>
      </w:r>
      <w:r w:rsidRPr="00274D77">
        <w:rPr>
          <w:sz w:val="22"/>
          <w:szCs w:val="22"/>
          <w:lang w:val="nl-NL"/>
        </w:rPr>
        <w:t xml:space="preserve"> e</w:t>
      </w:r>
      <w:r w:rsidR="0028090F" w:rsidRPr="00274D77">
        <w:rPr>
          <w:sz w:val="22"/>
          <w:szCs w:val="22"/>
          <w:lang w:val="nl-NL"/>
        </w:rPr>
        <w:t>i</w:t>
      </w:r>
      <w:r w:rsidRPr="00274D77">
        <w:rPr>
          <w:sz w:val="22"/>
          <w:szCs w:val="22"/>
          <w:lang w:val="nl-NL"/>
        </w:rPr>
        <w:t>ndp</w:t>
      </w:r>
      <w:r w:rsidR="0028090F" w:rsidRPr="00274D77">
        <w:rPr>
          <w:sz w:val="22"/>
          <w:szCs w:val="22"/>
          <w:lang w:val="nl-NL"/>
        </w:rPr>
        <w:t>unt</w:t>
      </w:r>
      <w:r w:rsidRPr="00274D77">
        <w:rPr>
          <w:sz w:val="22"/>
          <w:szCs w:val="22"/>
          <w:lang w:val="nl-NL"/>
        </w:rPr>
        <w:t xml:space="preserve"> (</w:t>
      </w:r>
      <w:r w:rsidR="00E42D2C" w:rsidRPr="00274D77">
        <w:rPr>
          <w:sz w:val="22"/>
          <w:szCs w:val="22"/>
          <w:lang w:val="nl-NL"/>
        </w:rPr>
        <w:t xml:space="preserve">verandering </w:t>
      </w:r>
      <w:r w:rsidR="0069014C" w:rsidRPr="00274D77">
        <w:rPr>
          <w:sz w:val="22"/>
          <w:szCs w:val="22"/>
          <w:lang w:val="nl-NL"/>
        </w:rPr>
        <w:t>ten opzichte van</w:t>
      </w:r>
      <w:r w:rsidR="00E42D2C" w:rsidRPr="00274D77">
        <w:rPr>
          <w:sz w:val="22"/>
          <w:szCs w:val="22"/>
          <w:lang w:val="nl-NL"/>
        </w:rPr>
        <w:t xml:space="preserve"> baseline vo</w:t>
      </w:r>
      <w:r w:rsidRPr="00274D77">
        <w:rPr>
          <w:sz w:val="22"/>
          <w:szCs w:val="22"/>
          <w:lang w:val="nl-NL"/>
        </w:rPr>
        <w:t>or</w:t>
      </w:r>
      <w:r w:rsidR="00190ACD" w:rsidRPr="00274D77">
        <w:rPr>
          <w:sz w:val="22"/>
          <w:szCs w:val="22"/>
          <w:lang w:val="nl-NL"/>
        </w:rPr>
        <w:t xml:space="preserve"> de </w:t>
      </w:r>
      <w:r w:rsidRPr="00274D77">
        <w:rPr>
          <w:sz w:val="22"/>
          <w:szCs w:val="22"/>
          <w:lang w:val="nl-NL"/>
        </w:rPr>
        <w:t>Asthma Quality of Life Questionnaire</w:t>
      </w:r>
      <w:r w:rsidR="00E8441A" w:rsidRPr="00274D77">
        <w:rPr>
          <w:sz w:val="22"/>
          <w:szCs w:val="22"/>
          <w:lang w:val="nl-NL"/>
        </w:rPr>
        <w:t>,</w:t>
      </w:r>
      <w:r w:rsidRPr="00274D77">
        <w:rPr>
          <w:sz w:val="22"/>
          <w:szCs w:val="22"/>
          <w:lang w:val="nl-NL"/>
        </w:rPr>
        <w:t xml:space="preserve"> AQLQ</w:t>
      </w:r>
      <w:r w:rsidRPr="00274D77">
        <w:rPr>
          <w:sz w:val="22"/>
          <w:szCs w:val="22"/>
          <w:lang w:val="nl-NL"/>
        </w:rPr>
        <w:noBreakHyphen/>
        <w:t>S</w:t>
      </w:r>
      <w:r w:rsidR="00190ACD" w:rsidRPr="00274D77">
        <w:rPr>
          <w:sz w:val="22"/>
          <w:szCs w:val="22"/>
          <w:lang w:val="nl-NL"/>
        </w:rPr>
        <w:t>, een vragenlijst gericht op het bepalen van astma-gerelateerde kwaliteit van leven</w:t>
      </w:r>
      <w:r w:rsidRPr="00274D77">
        <w:rPr>
          <w:sz w:val="22"/>
          <w:szCs w:val="22"/>
          <w:lang w:val="nl-NL"/>
        </w:rPr>
        <w:t xml:space="preserve">), </w:t>
      </w:r>
      <w:r w:rsidR="00F6684D" w:rsidRPr="00274D77">
        <w:rPr>
          <w:sz w:val="22"/>
          <w:szCs w:val="22"/>
          <w:lang w:val="nl-NL"/>
        </w:rPr>
        <w:t xml:space="preserve">bij eerder symptomatische patiënten </w:t>
      </w:r>
      <w:r w:rsidR="00190ACD" w:rsidRPr="00274D77">
        <w:rPr>
          <w:sz w:val="22"/>
          <w:szCs w:val="22"/>
          <w:lang w:val="nl-NL"/>
        </w:rPr>
        <w:t xml:space="preserve">behandeld </w:t>
      </w:r>
      <w:r w:rsidR="00F6684D" w:rsidRPr="00274D77">
        <w:rPr>
          <w:sz w:val="22"/>
          <w:szCs w:val="22"/>
          <w:lang w:val="nl-NL"/>
        </w:rPr>
        <w:t>met</w:t>
      </w:r>
      <w:r w:rsidRPr="00274D77">
        <w:rPr>
          <w:sz w:val="22"/>
          <w:szCs w:val="22"/>
          <w:lang w:val="nl-NL"/>
        </w:rPr>
        <w:t xml:space="preserve"> </w:t>
      </w:r>
      <w:r w:rsidR="00190ACD" w:rsidRPr="00274D77">
        <w:rPr>
          <w:sz w:val="22"/>
          <w:szCs w:val="22"/>
          <w:lang w:val="nl-NL"/>
        </w:rPr>
        <w:t xml:space="preserve">een </w:t>
      </w:r>
      <w:r w:rsidRPr="00CC21CF">
        <w:rPr>
          <w:sz w:val="22"/>
          <w:szCs w:val="22"/>
          <w:lang w:val="nl-NL"/>
        </w:rPr>
        <w:t xml:space="preserve">ICS </w:t>
      </w:r>
      <w:r w:rsidR="00F6684D" w:rsidRPr="00CC21CF">
        <w:rPr>
          <w:sz w:val="22"/>
          <w:szCs w:val="22"/>
          <w:lang w:val="nl-NL"/>
        </w:rPr>
        <w:t>e</w:t>
      </w:r>
      <w:r w:rsidRPr="00CC21CF">
        <w:rPr>
          <w:sz w:val="22"/>
          <w:szCs w:val="22"/>
          <w:lang w:val="nl-NL"/>
        </w:rPr>
        <w:t xml:space="preserve">n </w:t>
      </w:r>
      <w:r w:rsidR="00190ACD" w:rsidRPr="00CC21CF">
        <w:rPr>
          <w:sz w:val="22"/>
          <w:szCs w:val="22"/>
          <w:lang w:val="nl-NL"/>
        </w:rPr>
        <w:t>een</w:t>
      </w:r>
      <w:r w:rsidR="00190ACD" w:rsidRPr="00274D77">
        <w:rPr>
          <w:sz w:val="22"/>
          <w:szCs w:val="22"/>
          <w:lang w:val="nl-NL"/>
        </w:rPr>
        <w:t xml:space="preserve"> </w:t>
      </w:r>
      <w:r w:rsidRPr="00274D77">
        <w:rPr>
          <w:sz w:val="22"/>
          <w:szCs w:val="22"/>
          <w:lang w:val="nl-NL"/>
        </w:rPr>
        <w:t>LABA</w:t>
      </w:r>
      <w:r w:rsidR="00190ACD" w:rsidRPr="00274D77">
        <w:rPr>
          <w:sz w:val="22"/>
          <w:szCs w:val="22"/>
          <w:lang w:val="nl-NL"/>
        </w:rPr>
        <w:t>,</w:t>
      </w:r>
      <w:r w:rsidR="00F6684D" w:rsidRPr="00274D77">
        <w:rPr>
          <w:sz w:val="22"/>
          <w:szCs w:val="22"/>
          <w:lang w:val="nl-NL"/>
        </w:rPr>
        <w:t xml:space="preserve"> met een verschil van </w:t>
      </w:r>
      <w:r w:rsidRPr="00274D77">
        <w:rPr>
          <w:sz w:val="22"/>
          <w:szCs w:val="22"/>
          <w:lang w:val="nl-NL"/>
        </w:rPr>
        <w:t>0</w:t>
      </w:r>
      <w:r w:rsidR="00F6684D" w:rsidRPr="00274D77">
        <w:rPr>
          <w:sz w:val="22"/>
          <w:szCs w:val="22"/>
          <w:lang w:val="nl-NL"/>
        </w:rPr>
        <w:t>,</w:t>
      </w:r>
      <w:r w:rsidRPr="00274D77">
        <w:rPr>
          <w:sz w:val="22"/>
          <w:szCs w:val="22"/>
          <w:lang w:val="nl-NL"/>
        </w:rPr>
        <w:t>073 (</w:t>
      </w:r>
      <w:r w:rsidR="004B7FF5" w:rsidRPr="00274D77">
        <w:rPr>
          <w:sz w:val="22"/>
          <w:szCs w:val="22"/>
          <w:lang w:val="nl-NL"/>
        </w:rPr>
        <w:t>eenzijdige lagere</w:t>
      </w:r>
      <w:r w:rsidRPr="00274D77">
        <w:rPr>
          <w:sz w:val="22"/>
          <w:szCs w:val="22"/>
          <w:lang w:val="nl-NL"/>
        </w:rPr>
        <w:t xml:space="preserve"> 97</w:t>
      </w:r>
      <w:r w:rsidR="004B7FF5" w:rsidRPr="00274D77">
        <w:rPr>
          <w:sz w:val="22"/>
          <w:szCs w:val="22"/>
          <w:lang w:val="nl-NL"/>
        </w:rPr>
        <w:t>,</w:t>
      </w:r>
      <w:r w:rsidRPr="00274D77">
        <w:rPr>
          <w:sz w:val="22"/>
          <w:szCs w:val="22"/>
          <w:lang w:val="nl-NL"/>
        </w:rPr>
        <w:t>5%</w:t>
      </w:r>
      <w:r w:rsidR="00505F2F" w:rsidRPr="00274D77">
        <w:rPr>
          <w:sz w:val="22"/>
          <w:szCs w:val="22"/>
          <w:lang w:val="nl-NL"/>
        </w:rPr>
        <w:t>-</w:t>
      </w:r>
      <w:r w:rsidR="00430E05" w:rsidRPr="00274D77">
        <w:rPr>
          <w:sz w:val="22"/>
          <w:szCs w:val="22"/>
          <w:lang w:val="nl-NL"/>
        </w:rPr>
        <w:t>b</w:t>
      </w:r>
      <w:r w:rsidR="004B7FF5" w:rsidRPr="00274D77">
        <w:rPr>
          <w:sz w:val="22"/>
          <w:szCs w:val="22"/>
          <w:lang w:val="nl-NL"/>
        </w:rPr>
        <w:t>etr</w:t>
      </w:r>
      <w:r w:rsidR="00430E05" w:rsidRPr="00274D77">
        <w:rPr>
          <w:sz w:val="22"/>
          <w:szCs w:val="22"/>
          <w:lang w:val="nl-NL"/>
        </w:rPr>
        <w:t>ouwbaarheidsgrens</w:t>
      </w:r>
      <w:r w:rsidR="00505F2F" w:rsidRPr="00274D77">
        <w:rPr>
          <w:sz w:val="22"/>
          <w:szCs w:val="22"/>
          <w:lang w:val="nl-NL"/>
        </w:rPr>
        <w:t xml:space="preserve">: </w:t>
      </w:r>
      <w:r w:rsidRPr="00274D77">
        <w:rPr>
          <w:sz w:val="22"/>
          <w:szCs w:val="22"/>
          <w:lang w:val="nl-NL"/>
        </w:rPr>
        <w:noBreakHyphen/>
        <w:t>0.027).</w:t>
      </w:r>
    </w:p>
    <w:p w14:paraId="031C72E2" w14:textId="77777777" w:rsidR="00402469" w:rsidRPr="00274D77" w:rsidRDefault="00402469" w:rsidP="00236504">
      <w:pPr>
        <w:autoSpaceDE w:val="0"/>
        <w:autoSpaceDN w:val="0"/>
        <w:spacing w:line="240" w:lineRule="auto"/>
        <w:rPr>
          <w:szCs w:val="22"/>
          <w:lang w:val="nl-NL"/>
        </w:rPr>
      </w:pPr>
    </w:p>
    <w:bookmarkEnd w:id="18"/>
    <w:p w14:paraId="1F3A62A6" w14:textId="61A1468D" w:rsidR="00B84FD6" w:rsidRPr="004A4733" w:rsidRDefault="00914C40" w:rsidP="00236504">
      <w:pPr>
        <w:keepNext/>
        <w:tabs>
          <w:tab w:val="clear" w:pos="567"/>
        </w:tabs>
        <w:spacing w:line="240" w:lineRule="auto"/>
        <w:rPr>
          <w:bCs/>
          <w:iCs/>
          <w:szCs w:val="22"/>
          <w:lang w:val="nl-NL"/>
        </w:rPr>
      </w:pPr>
      <w:r w:rsidRPr="004A4733">
        <w:rPr>
          <w:szCs w:val="22"/>
          <w:u w:val="single"/>
          <w:lang w:val="nl-NL"/>
        </w:rPr>
        <w:t>Pediatrische patiënten</w:t>
      </w:r>
    </w:p>
    <w:p w14:paraId="1DE742EA" w14:textId="77777777" w:rsidR="00B84FD6" w:rsidRPr="004A4733" w:rsidRDefault="00B84FD6" w:rsidP="00236504">
      <w:pPr>
        <w:keepNext/>
        <w:tabs>
          <w:tab w:val="clear" w:pos="567"/>
        </w:tabs>
        <w:spacing w:line="240" w:lineRule="auto"/>
        <w:rPr>
          <w:bCs/>
          <w:iCs/>
          <w:szCs w:val="22"/>
          <w:highlight w:val="cyan"/>
          <w:lang w:val="nl-NL"/>
        </w:rPr>
      </w:pPr>
    </w:p>
    <w:p w14:paraId="4BFEBEDC" w14:textId="47A1E6A7" w:rsidR="00B84FD6" w:rsidRPr="004A4733" w:rsidRDefault="00914C40" w:rsidP="00236504">
      <w:pPr>
        <w:tabs>
          <w:tab w:val="clear" w:pos="567"/>
        </w:tabs>
        <w:spacing w:line="240" w:lineRule="auto"/>
        <w:rPr>
          <w:szCs w:val="22"/>
          <w:lang w:val="nl-NL"/>
        </w:rPr>
      </w:pPr>
      <w:r w:rsidRPr="004A4733">
        <w:rPr>
          <w:szCs w:val="22"/>
          <w:lang w:val="nl-NL"/>
        </w:rPr>
        <w:t xml:space="preserve">Het Europees Geneesmiddelenbureau heeft besloten tot uitstel van de verplichting voor de fabrikant om de resultaten in te dienen van onderzoek met </w:t>
      </w:r>
      <w:r w:rsidR="003D5174" w:rsidRPr="004A4733">
        <w:rPr>
          <w:szCs w:val="22"/>
          <w:lang w:val="nl-NL"/>
        </w:rPr>
        <w:t xml:space="preserve">Enerzair Breezhaler </w:t>
      </w:r>
      <w:r w:rsidRPr="004A4733">
        <w:rPr>
          <w:szCs w:val="22"/>
          <w:lang w:val="nl-NL"/>
        </w:rPr>
        <w:t xml:space="preserve">in een of meerdere subgroepen van pediatrische patiënten met astma (zie </w:t>
      </w:r>
      <w:r w:rsidRPr="004A4733">
        <w:rPr>
          <w:lang w:val="nl-NL"/>
        </w:rPr>
        <w:t>rubriek 4</w:t>
      </w:r>
      <w:r w:rsidRPr="004A4733">
        <w:rPr>
          <w:szCs w:val="22"/>
          <w:lang w:val="nl-NL"/>
        </w:rPr>
        <w:t>.2 voor informatie over pediatrisch gebruik).</w:t>
      </w:r>
    </w:p>
    <w:p w14:paraId="06ECCC13" w14:textId="77777777" w:rsidR="00B84FD6" w:rsidRPr="004A4733" w:rsidRDefault="00B84FD6" w:rsidP="00236504">
      <w:pPr>
        <w:tabs>
          <w:tab w:val="clear" w:pos="567"/>
        </w:tabs>
        <w:spacing w:line="240" w:lineRule="auto"/>
        <w:rPr>
          <w:szCs w:val="22"/>
          <w:lang w:val="nl-NL"/>
        </w:rPr>
      </w:pPr>
    </w:p>
    <w:p w14:paraId="455DB9B0"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5.2</w:t>
      </w:r>
      <w:r w:rsidRPr="004A4733">
        <w:rPr>
          <w:b/>
          <w:bCs/>
          <w:szCs w:val="22"/>
          <w:lang w:val="nl-NL"/>
        </w:rPr>
        <w:tab/>
        <w:t>Farmacokinetische eigenschappen</w:t>
      </w:r>
    </w:p>
    <w:p w14:paraId="37A96509" w14:textId="77777777" w:rsidR="00B84FD6" w:rsidRPr="004A4733" w:rsidRDefault="00B84FD6" w:rsidP="00236504">
      <w:pPr>
        <w:keepNext/>
        <w:tabs>
          <w:tab w:val="clear" w:pos="567"/>
        </w:tabs>
        <w:spacing w:line="240" w:lineRule="auto"/>
        <w:ind w:left="567" w:hanging="567"/>
        <w:rPr>
          <w:szCs w:val="22"/>
          <w:lang w:val="nl-NL"/>
        </w:rPr>
      </w:pPr>
    </w:p>
    <w:p w14:paraId="7895EAC6" w14:textId="77777777" w:rsidR="00B84FD6" w:rsidRPr="004A4733" w:rsidRDefault="00914C40" w:rsidP="00236504">
      <w:pPr>
        <w:keepNext/>
        <w:numPr>
          <w:ilvl w:val="12"/>
          <w:numId w:val="0"/>
        </w:numPr>
        <w:tabs>
          <w:tab w:val="clear" w:pos="567"/>
        </w:tabs>
        <w:spacing w:line="240" w:lineRule="auto"/>
        <w:ind w:right="-2"/>
        <w:rPr>
          <w:szCs w:val="22"/>
          <w:lang w:val="nl-NL"/>
        </w:rPr>
      </w:pPr>
      <w:r w:rsidRPr="004A4733">
        <w:rPr>
          <w:szCs w:val="22"/>
          <w:u w:val="single"/>
          <w:lang w:val="nl-NL"/>
        </w:rPr>
        <w:t>Absorptie</w:t>
      </w:r>
    </w:p>
    <w:p w14:paraId="404C2334" w14:textId="291A5EC6" w:rsidR="00B84FD6" w:rsidRPr="004A4733" w:rsidRDefault="00B84FD6" w:rsidP="00236504">
      <w:pPr>
        <w:keepNext/>
        <w:numPr>
          <w:ilvl w:val="12"/>
          <w:numId w:val="0"/>
        </w:numPr>
        <w:tabs>
          <w:tab w:val="clear" w:pos="567"/>
        </w:tabs>
        <w:spacing w:line="240" w:lineRule="auto"/>
        <w:ind w:right="-2"/>
        <w:rPr>
          <w:szCs w:val="22"/>
          <w:u w:val="single"/>
          <w:lang w:val="nl-NL"/>
        </w:rPr>
      </w:pPr>
    </w:p>
    <w:p w14:paraId="43EF5210" w14:textId="3FE39305" w:rsidR="00B84FD6" w:rsidRPr="004A4733" w:rsidRDefault="00914C40" w:rsidP="00236504">
      <w:pPr>
        <w:numPr>
          <w:ilvl w:val="12"/>
          <w:numId w:val="0"/>
        </w:numPr>
        <w:tabs>
          <w:tab w:val="clear" w:pos="567"/>
        </w:tabs>
        <w:spacing w:line="240" w:lineRule="auto"/>
        <w:ind w:right="-2"/>
        <w:rPr>
          <w:bCs/>
          <w:iCs/>
          <w:szCs w:val="22"/>
          <w:lang w:val="nl-NL"/>
        </w:rPr>
      </w:pPr>
      <w:r w:rsidRPr="004A4733">
        <w:rPr>
          <w:szCs w:val="22"/>
          <w:lang w:val="nl-NL"/>
        </w:rPr>
        <w:t xml:space="preserve">Na inhalatie van </w:t>
      </w:r>
      <w:r w:rsidR="008243C1" w:rsidRPr="004A4733">
        <w:rPr>
          <w:szCs w:val="22"/>
          <w:lang w:val="nl-NL"/>
        </w:rPr>
        <w:t xml:space="preserve">Enerzair </w:t>
      </w:r>
      <w:r w:rsidRPr="004A4733">
        <w:rPr>
          <w:szCs w:val="22"/>
          <w:lang w:val="nl-NL"/>
        </w:rPr>
        <w:t>Breezhaler was de mediane tijd tot het bereiken van piekplasmaconcentraties van indacaterol</w:t>
      </w:r>
      <w:r w:rsidR="00C93959" w:rsidRPr="004A4733">
        <w:rPr>
          <w:szCs w:val="22"/>
          <w:lang w:val="nl-NL"/>
        </w:rPr>
        <w:t xml:space="preserve">, </w:t>
      </w:r>
      <w:r w:rsidR="00C93959" w:rsidRPr="004A4733">
        <w:rPr>
          <w:lang w:val="nl-NL"/>
        </w:rPr>
        <w:t>glycopyrronium</w:t>
      </w:r>
      <w:r w:rsidRPr="004A4733">
        <w:rPr>
          <w:szCs w:val="22"/>
          <w:lang w:val="nl-NL"/>
        </w:rPr>
        <w:t xml:space="preserve"> en mometasonfuroaat respectievelijk ongeveer 15 minuten</w:t>
      </w:r>
      <w:r w:rsidR="00C93959" w:rsidRPr="004A4733">
        <w:rPr>
          <w:szCs w:val="22"/>
          <w:lang w:val="nl-NL"/>
        </w:rPr>
        <w:t>, 5 minuten</w:t>
      </w:r>
      <w:r w:rsidRPr="004A4733">
        <w:rPr>
          <w:szCs w:val="22"/>
          <w:lang w:val="nl-NL"/>
        </w:rPr>
        <w:t xml:space="preserve"> en 1 uur.</w:t>
      </w:r>
    </w:p>
    <w:p w14:paraId="4F2C174A" w14:textId="77777777" w:rsidR="00B84FD6" w:rsidRPr="004A4733" w:rsidRDefault="00B84FD6" w:rsidP="00236504">
      <w:pPr>
        <w:numPr>
          <w:ilvl w:val="12"/>
          <w:numId w:val="0"/>
        </w:numPr>
        <w:tabs>
          <w:tab w:val="clear" w:pos="567"/>
        </w:tabs>
        <w:spacing w:line="240" w:lineRule="auto"/>
        <w:ind w:right="-2"/>
        <w:rPr>
          <w:bCs/>
          <w:iCs/>
          <w:szCs w:val="22"/>
          <w:lang w:val="nl-NL"/>
        </w:rPr>
      </w:pPr>
    </w:p>
    <w:p w14:paraId="698645CD" w14:textId="164F2877" w:rsidR="00B84FD6" w:rsidRPr="004A4733" w:rsidRDefault="00914C40" w:rsidP="00236504">
      <w:pPr>
        <w:pStyle w:val="Text"/>
        <w:spacing w:before="0"/>
        <w:jc w:val="left"/>
        <w:rPr>
          <w:bCs/>
          <w:iCs/>
          <w:sz w:val="22"/>
          <w:szCs w:val="22"/>
          <w:lang w:val="nl-NL"/>
        </w:rPr>
      </w:pPr>
      <w:r w:rsidRPr="004A4733">
        <w:rPr>
          <w:sz w:val="22"/>
          <w:szCs w:val="22"/>
          <w:lang w:val="nl-NL"/>
        </w:rPr>
        <w:t xml:space="preserve">Gebaseerd op de prestatiegegevens </w:t>
      </w:r>
      <w:r w:rsidR="00810E66" w:rsidRPr="004A4733">
        <w:rPr>
          <w:i/>
          <w:iCs/>
          <w:sz w:val="22"/>
          <w:szCs w:val="22"/>
          <w:lang w:val="nl-NL"/>
        </w:rPr>
        <w:t xml:space="preserve">in vitro </w:t>
      </w:r>
      <w:r w:rsidRPr="004A4733">
        <w:rPr>
          <w:sz w:val="22"/>
          <w:szCs w:val="22"/>
          <w:lang w:val="nl-NL"/>
        </w:rPr>
        <w:t xml:space="preserve">wordt verwacht dat de dosis van elk monotherapiebestanddeel dat in de long wordt afgegeven vergelijkbaar is voor </w:t>
      </w:r>
      <w:r w:rsidR="00843E24" w:rsidRPr="004A4733">
        <w:rPr>
          <w:sz w:val="22"/>
          <w:szCs w:val="22"/>
          <w:lang w:val="nl-NL"/>
        </w:rPr>
        <w:t xml:space="preserve">de </w:t>
      </w:r>
      <w:r w:rsidR="000251FA" w:rsidRPr="004A4733">
        <w:rPr>
          <w:sz w:val="22"/>
          <w:szCs w:val="22"/>
          <w:lang w:val="nl-NL"/>
        </w:rPr>
        <w:t xml:space="preserve">combinatie </w:t>
      </w:r>
      <w:r w:rsidR="00843E24" w:rsidRPr="004A4733">
        <w:rPr>
          <w:sz w:val="22"/>
          <w:szCs w:val="22"/>
          <w:lang w:val="nl-NL"/>
        </w:rPr>
        <w:t xml:space="preserve">indacaterol/glycopyrronium/mometasonfuroaat </w:t>
      </w:r>
      <w:r w:rsidRPr="004A4733">
        <w:rPr>
          <w:sz w:val="22"/>
          <w:szCs w:val="22"/>
          <w:lang w:val="nl-NL"/>
        </w:rPr>
        <w:t>en de monotherapieproducten. De "steady</w:t>
      </w:r>
      <w:r w:rsidR="003D5174" w:rsidRPr="004A4733">
        <w:rPr>
          <w:sz w:val="22"/>
          <w:szCs w:val="22"/>
          <w:lang w:val="nl-NL"/>
        </w:rPr>
        <w:t xml:space="preserve"> </w:t>
      </w:r>
      <w:r w:rsidRPr="004A4733">
        <w:rPr>
          <w:sz w:val="22"/>
          <w:szCs w:val="22"/>
          <w:lang w:val="nl-NL"/>
        </w:rPr>
        <w:t>state"</w:t>
      </w:r>
      <w:r w:rsidR="005023A2" w:rsidRPr="004A4733">
        <w:rPr>
          <w:sz w:val="22"/>
          <w:szCs w:val="22"/>
          <w:lang w:val="nl-NL"/>
        </w:rPr>
        <w:t>-</w:t>
      </w:r>
      <w:r w:rsidRPr="004A4733">
        <w:rPr>
          <w:sz w:val="22"/>
          <w:szCs w:val="22"/>
          <w:lang w:val="nl-NL"/>
        </w:rPr>
        <w:t xml:space="preserve">plasmablootstelling aan indacaterol, glycopyrronium en mometasonfuroaat na inhalatie van </w:t>
      </w:r>
      <w:r w:rsidR="00843E24" w:rsidRPr="004A4733">
        <w:rPr>
          <w:sz w:val="22"/>
          <w:szCs w:val="22"/>
          <w:lang w:val="nl-NL"/>
        </w:rPr>
        <w:t>de combinatie</w:t>
      </w:r>
      <w:r w:rsidRPr="004A4733">
        <w:rPr>
          <w:sz w:val="22"/>
          <w:szCs w:val="22"/>
          <w:lang w:val="nl-NL"/>
        </w:rPr>
        <w:t xml:space="preserve"> was vergelijkbaar met de systemische blootstelling na inhalatie van indacaterolmaleaat, glycopyrronium of mometasonfuroaat als monotherapieproducten.</w:t>
      </w:r>
    </w:p>
    <w:p w14:paraId="5F30B418" w14:textId="77777777" w:rsidR="00B84FD6" w:rsidRPr="004A4733" w:rsidRDefault="00B84FD6" w:rsidP="00236504">
      <w:pPr>
        <w:pStyle w:val="Text"/>
        <w:spacing w:before="0"/>
        <w:jc w:val="left"/>
        <w:rPr>
          <w:bCs/>
          <w:iCs/>
          <w:sz w:val="22"/>
          <w:szCs w:val="22"/>
          <w:lang w:val="nl-NL"/>
        </w:rPr>
      </w:pPr>
    </w:p>
    <w:p w14:paraId="6A79E8C3" w14:textId="22B10937" w:rsidR="00B84FD6" w:rsidRPr="004A4733" w:rsidRDefault="00914C40" w:rsidP="00236504">
      <w:pPr>
        <w:pStyle w:val="Text"/>
        <w:spacing w:before="0"/>
        <w:jc w:val="left"/>
        <w:rPr>
          <w:sz w:val="22"/>
          <w:szCs w:val="22"/>
          <w:lang w:val="nl-NL"/>
        </w:rPr>
      </w:pPr>
      <w:r w:rsidRPr="004A4733">
        <w:rPr>
          <w:sz w:val="22"/>
          <w:szCs w:val="22"/>
          <w:lang w:val="nl-NL"/>
        </w:rPr>
        <w:t xml:space="preserve">Na inhalatie van </w:t>
      </w:r>
      <w:r w:rsidR="00843E24" w:rsidRPr="004A4733">
        <w:rPr>
          <w:sz w:val="22"/>
          <w:szCs w:val="22"/>
          <w:lang w:val="nl-NL"/>
        </w:rPr>
        <w:t>de combinatie</w:t>
      </w:r>
      <w:r w:rsidRPr="004A4733">
        <w:rPr>
          <w:sz w:val="22"/>
          <w:szCs w:val="22"/>
          <w:lang w:val="nl-NL"/>
        </w:rPr>
        <w:t xml:space="preserve"> werd de absolute biologische beschikbaarheid geschat op ongeveer 45% voor indacaterol, 40% voor glycopyrronium en minder dan 10% voor mometasonfuroaat.</w:t>
      </w:r>
    </w:p>
    <w:p w14:paraId="61E37E31" w14:textId="77777777" w:rsidR="00B84FD6" w:rsidRPr="004A4733" w:rsidRDefault="00B84FD6" w:rsidP="00236504">
      <w:pPr>
        <w:pStyle w:val="Text"/>
        <w:spacing w:before="0"/>
        <w:jc w:val="left"/>
        <w:rPr>
          <w:sz w:val="22"/>
          <w:szCs w:val="22"/>
          <w:lang w:val="nl-NL"/>
        </w:rPr>
      </w:pPr>
    </w:p>
    <w:p w14:paraId="6F6D1994" w14:textId="77777777" w:rsidR="00B84FD6" w:rsidRPr="004A4733" w:rsidRDefault="00914C40" w:rsidP="00236504">
      <w:pPr>
        <w:keepNext/>
        <w:numPr>
          <w:ilvl w:val="12"/>
          <w:numId w:val="0"/>
        </w:numPr>
        <w:tabs>
          <w:tab w:val="clear" w:pos="567"/>
        </w:tabs>
        <w:spacing w:line="240" w:lineRule="auto"/>
        <w:rPr>
          <w:szCs w:val="22"/>
          <w:u w:val="single"/>
          <w:lang w:val="nl-NL"/>
        </w:rPr>
      </w:pPr>
      <w:r w:rsidRPr="004A4733">
        <w:rPr>
          <w:i/>
          <w:iCs/>
          <w:szCs w:val="22"/>
          <w:u w:val="single"/>
          <w:lang w:val="nl-NL"/>
        </w:rPr>
        <w:t>Indacaterol</w:t>
      </w:r>
      <w:bookmarkStart w:id="19" w:name="_4633565Indacaterol_"/>
      <w:bookmarkEnd w:id="19"/>
    </w:p>
    <w:p w14:paraId="477B45AA" w14:textId="168EC9CA" w:rsidR="00B84FD6" w:rsidRPr="004A4733" w:rsidRDefault="00914C40" w:rsidP="00236504">
      <w:pPr>
        <w:numPr>
          <w:ilvl w:val="12"/>
          <w:numId w:val="0"/>
        </w:numPr>
        <w:tabs>
          <w:tab w:val="clear" w:pos="567"/>
        </w:tabs>
        <w:spacing w:line="240" w:lineRule="auto"/>
        <w:ind w:right="-2"/>
        <w:rPr>
          <w:szCs w:val="22"/>
          <w:lang w:val="nl-NL"/>
        </w:rPr>
      </w:pPr>
      <w:r w:rsidRPr="004A4733">
        <w:rPr>
          <w:lang w:val="nl-NL"/>
        </w:rPr>
        <w:t>De concentraties van indacaterol namen toe met herhaalde eenmaaldaagse toediening. "Steady state" werd bereikt binnen 12 tot 14 dagen. De gemiddelde accumulatieratio van indacaterol, d.w.z. AUC tijdens het doseringsinterval van 24 uur, op dag 14 ten opzichte van dag 1, was in het bereik van 2,9 tot 3,8 voor eenmaal</w:t>
      </w:r>
      <w:r w:rsidR="009F2CE8" w:rsidRPr="004A4733">
        <w:rPr>
          <w:lang w:val="nl-NL"/>
        </w:rPr>
        <w:t xml:space="preserve"> </w:t>
      </w:r>
      <w:r w:rsidRPr="004A4733">
        <w:rPr>
          <w:lang w:val="nl-NL"/>
        </w:rPr>
        <w:t>daags geïnhaleerde doses tussen 60 en 480 </w:t>
      </w:r>
      <w:r w:rsidR="007709D3" w:rsidRPr="004A4733">
        <w:rPr>
          <w:lang w:val="nl-NL"/>
        </w:rPr>
        <w:t>microgram</w:t>
      </w:r>
      <w:r w:rsidRPr="004A4733">
        <w:rPr>
          <w:lang w:val="nl-NL"/>
        </w:rPr>
        <w:t xml:space="preserve"> (afgeleverde dosis). </w:t>
      </w:r>
      <w:r w:rsidRPr="004A4733">
        <w:rPr>
          <w:szCs w:val="24"/>
          <w:lang w:val="nl-NL"/>
        </w:rPr>
        <w:t>Systemische blootstelling is het resultaat van een combinatie van pulmonale en gastro-intestinale absorptie; ongeveer 75% van de systemische blootstelling was het resultaat van pulmonale absorptie en ongeveer 25% van gastro-intestinale absorptie.</w:t>
      </w:r>
    </w:p>
    <w:p w14:paraId="5F2C712F" w14:textId="77777777" w:rsidR="00B84FD6" w:rsidRPr="004A4733" w:rsidRDefault="00B84FD6" w:rsidP="00236504">
      <w:pPr>
        <w:numPr>
          <w:ilvl w:val="12"/>
          <w:numId w:val="0"/>
        </w:numPr>
        <w:tabs>
          <w:tab w:val="clear" w:pos="567"/>
        </w:tabs>
        <w:spacing w:line="240" w:lineRule="auto"/>
        <w:ind w:right="-2"/>
        <w:rPr>
          <w:szCs w:val="22"/>
          <w:lang w:val="nl-NL"/>
        </w:rPr>
      </w:pPr>
    </w:p>
    <w:p w14:paraId="46FEFD87" w14:textId="77777777" w:rsidR="00B84FD6" w:rsidRPr="004A4733" w:rsidRDefault="00914C40" w:rsidP="00236504">
      <w:pPr>
        <w:keepNext/>
        <w:numPr>
          <w:ilvl w:val="12"/>
          <w:numId w:val="0"/>
        </w:numPr>
        <w:tabs>
          <w:tab w:val="clear" w:pos="567"/>
        </w:tabs>
        <w:spacing w:line="240" w:lineRule="auto"/>
        <w:rPr>
          <w:szCs w:val="22"/>
          <w:u w:val="single"/>
          <w:lang w:val="nl-NL"/>
        </w:rPr>
      </w:pPr>
      <w:r w:rsidRPr="004A4733">
        <w:rPr>
          <w:i/>
          <w:iCs/>
          <w:szCs w:val="22"/>
          <w:u w:val="single"/>
          <w:lang w:val="nl-NL"/>
        </w:rPr>
        <w:t>Glycopyrronium</w:t>
      </w:r>
      <w:bookmarkStart w:id="20" w:name="_4734359Glycopyrronium_"/>
      <w:bookmarkEnd w:id="20"/>
    </w:p>
    <w:p w14:paraId="3F50FBA2" w14:textId="77777777" w:rsidR="00B84FD6" w:rsidRPr="004A4733" w:rsidRDefault="00914C40" w:rsidP="00236504">
      <w:pPr>
        <w:numPr>
          <w:ilvl w:val="12"/>
          <w:numId w:val="0"/>
        </w:numPr>
        <w:tabs>
          <w:tab w:val="clear" w:pos="567"/>
        </w:tabs>
        <w:spacing w:line="240" w:lineRule="auto"/>
        <w:ind w:right="-2"/>
        <w:rPr>
          <w:szCs w:val="22"/>
          <w:lang w:val="nl-NL"/>
        </w:rPr>
      </w:pPr>
      <w:r w:rsidRPr="004A4733">
        <w:rPr>
          <w:szCs w:val="22"/>
          <w:lang w:val="nl-NL"/>
        </w:rPr>
        <w:t>Ongeveer 90% van de systemische blootstelling na inhalatie is toe te schrijven aan pulmonale absorptie en 10% aan gastro-intestinale absorptie. De absolute biologische beschikbaarheid van oraal toegediend glycopyrronium werd geschat op ongeveer 5%.</w:t>
      </w:r>
    </w:p>
    <w:p w14:paraId="20D25CA8" w14:textId="77777777" w:rsidR="00B84FD6" w:rsidRPr="004A4733" w:rsidRDefault="00B84FD6" w:rsidP="00236504">
      <w:pPr>
        <w:numPr>
          <w:ilvl w:val="12"/>
          <w:numId w:val="0"/>
        </w:numPr>
        <w:tabs>
          <w:tab w:val="clear" w:pos="567"/>
        </w:tabs>
        <w:spacing w:line="240" w:lineRule="auto"/>
        <w:ind w:right="-2"/>
        <w:rPr>
          <w:szCs w:val="22"/>
          <w:lang w:val="nl-NL"/>
        </w:rPr>
      </w:pPr>
    </w:p>
    <w:p w14:paraId="41395499" w14:textId="77777777" w:rsidR="00B84FD6" w:rsidRPr="004A4733" w:rsidRDefault="00914C40" w:rsidP="00236504">
      <w:pPr>
        <w:keepNext/>
        <w:numPr>
          <w:ilvl w:val="12"/>
          <w:numId w:val="0"/>
        </w:numPr>
        <w:tabs>
          <w:tab w:val="clear" w:pos="567"/>
        </w:tabs>
        <w:spacing w:line="240" w:lineRule="auto"/>
        <w:rPr>
          <w:szCs w:val="22"/>
          <w:u w:val="single"/>
          <w:lang w:val="nl-NL"/>
        </w:rPr>
      </w:pPr>
      <w:r w:rsidRPr="004A4733">
        <w:rPr>
          <w:i/>
          <w:iCs/>
          <w:szCs w:val="22"/>
          <w:u w:val="single"/>
          <w:lang w:val="nl-NL"/>
        </w:rPr>
        <w:t>Mometasonfuroaat</w:t>
      </w:r>
    </w:p>
    <w:p w14:paraId="4F6F5AEE" w14:textId="4906F979" w:rsidR="00B84FD6" w:rsidRPr="004A4733" w:rsidRDefault="00914C40" w:rsidP="00236504">
      <w:pPr>
        <w:numPr>
          <w:ilvl w:val="12"/>
          <w:numId w:val="0"/>
        </w:numPr>
        <w:tabs>
          <w:tab w:val="clear" w:pos="567"/>
        </w:tabs>
        <w:spacing w:line="240" w:lineRule="auto"/>
        <w:ind w:right="-2"/>
        <w:rPr>
          <w:szCs w:val="22"/>
          <w:lang w:val="nl-NL"/>
        </w:rPr>
      </w:pPr>
      <w:r w:rsidRPr="004A4733">
        <w:rPr>
          <w:szCs w:val="22"/>
          <w:lang w:val="nl-NL"/>
        </w:rPr>
        <w:t>De concentraties van mometasonfuroaat namen toe met herhaalde eenmaaldaagse toediening via de Breezhaler-inhalator. "Steady state" werd bereikt na 12 dagen. De gemiddelde accumulatieratio van mometasonfuroaat, d.w.z. AUC tijdens het doseringsinterval van 24 uur, op dag 14 ten opzichte van dag 1, was in het bereik van 1,28 tot 1,40 voor eenmaaldaags geïnhaleerde doses tussen 68 en 136 </w:t>
      </w:r>
      <w:r w:rsidR="007709D3" w:rsidRPr="004A4733">
        <w:rPr>
          <w:szCs w:val="22"/>
          <w:lang w:val="nl-NL"/>
        </w:rPr>
        <w:t>microgram</w:t>
      </w:r>
      <w:r w:rsidRPr="004A4733">
        <w:rPr>
          <w:szCs w:val="22"/>
          <w:lang w:val="nl-NL"/>
        </w:rPr>
        <w:t xml:space="preserve"> als onderdeel van </w:t>
      </w:r>
      <w:r w:rsidR="00670DBA" w:rsidRPr="004A4733">
        <w:rPr>
          <w:szCs w:val="22"/>
          <w:lang w:val="nl-NL"/>
        </w:rPr>
        <w:t>de indacaterol/glycopyrronium/momet</w:t>
      </w:r>
      <w:r w:rsidR="00D3214A" w:rsidRPr="004A4733">
        <w:rPr>
          <w:szCs w:val="22"/>
          <w:lang w:val="nl-NL"/>
        </w:rPr>
        <w:t xml:space="preserve">asonfuroaat </w:t>
      </w:r>
      <w:r w:rsidR="00670DBA" w:rsidRPr="004A4733">
        <w:rPr>
          <w:szCs w:val="22"/>
          <w:lang w:val="nl-NL"/>
        </w:rPr>
        <w:t>combinatie</w:t>
      </w:r>
      <w:r w:rsidRPr="004A4733">
        <w:rPr>
          <w:szCs w:val="22"/>
          <w:lang w:val="nl-NL"/>
        </w:rPr>
        <w:t>.</w:t>
      </w:r>
    </w:p>
    <w:p w14:paraId="7E004522" w14:textId="77777777" w:rsidR="00B84FD6" w:rsidRPr="004A4733" w:rsidRDefault="00B84FD6" w:rsidP="00236504">
      <w:pPr>
        <w:numPr>
          <w:ilvl w:val="12"/>
          <w:numId w:val="0"/>
        </w:numPr>
        <w:tabs>
          <w:tab w:val="clear" w:pos="567"/>
        </w:tabs>
        <w:spacing w:line="240" w:lineRule="auto"/>
        <w:ind w:right="-2"/>
        <w:rPr>
          <w:szCs w:val="22"/>
          <w:lang w:val="nl-NL"/>
        </w:rPr>
      </w:pPr>
    </w:p>
    <w:p w14:paraId="6B692009" w14:textId="77777777" w:rsidR="00B84FD6" w:rsidRPr="004A4733" w:rsidRDefault="00914C40" w:rsidP="00236504">
      <w:pPr>
        <w:tabs>
          <w:tab w:val="clear" w:pos="567"/>
        </w:tabs>
        <w:spacing w:line="240" w:lineRule="auto"/>
        <w:rPr>
          <w:szCs w:val="22"/>
          <w:lang w:val="nl-NL"/>
        </w:rPr>
      </w:pPr>
      <w:r w:rsidRPr="004A4733">
        <w:rPr>
          <w:szCs w:val="22"/>
          <w:lang w:val="nl-NL"/>
        </w:rPr>
        <w:t>Na orale toediening van mometasonfuroaat werd de absolute orale systemische biologische beschikbaarheid van mometasonfuroaat geschat als zeer laag (&lt;2%).</w:t>
      </w:r>
    </w:p>
    <w:p w14:paraId="3AFEEEAF" w14:textId="77777777" w:rsidR="00B84FD6" w:rsidRPr="004A4733" w:rsidRDefault="00B84FD6" w:rsidP="00236504">
      <w:pPr>
        <w:numPr>
          <w:ilvl w:val="12"/>
          <w:numId w:val="0"/>
        </w:numPr>
        <w:tabs>
          <w:tab w:val="clear" w:pos="567"/>
        </w:tabs>
        <w:spacing w:line="240" w:lineRule="auto"/>
        <w:ind w:right="-2"/>
        <w:rPr>
          <w:szCs w:val="22"/>
          <w:lang w:val="nl-NL"/>
        </w:rPr>
      </w:pPr>
    </w:p>
    <w:p w14:paraId="61177B53" w14:textId="77777777" w:rsidR="00B84FD6" w:rsidRPr="004A4733" w:rsidRDefault="00914C40" w:rsidP="00236504">
      <w:pPr>
        <w:keepNext/>
        <w:numPr>
          <w:ilvl w:val="12"/>
          <w:numId w:val="0"/>
        </w:numPr>
        <w:tabs>
          <w:tab w:val="clear" w:pos="567"/>
        </w:tabs>
        <w:spacing w:line="240" w:lineRule="auto"/>
        <w:rPr>
          <w:szCs w:val="22"/>
          <w:lang w:val="nl-NL"/>
        </w:rPr>
      </w:pPr>
      <w:r w:rsidRPr="004A4733">
        <w:rPr>
          <w:szCs w:val="22"/>
          <w:u w:val="single"/>
          <w:lang w:val="nl-NL"/>
        </w:rPr>
        <w:t>Distributie</w:t>
      </w:r>
    </w:p>
    <w:p w14:paraId="5CE3117E" w14:textId="77777777" w:rsidR="00B84FD6" w:rsidRPr="004A4733" w:rsidRDefault="00B84FD6" w:rsidP="00236504">
      <w:pPr>
        <w:keepNext/>
        <w:numPr>
          <w:ilvl w:val="12"/>
          <w:numId w:val="0"/>
        </w:numPr>
        <w:tabs>
          <w:tab w:val="clear" w:pos="567"/>
        </w:tabs>
        <w:spacing w:line="240" w:lineRule="auto"/>
        <w:rPr>
          <w:szCs w:val="22"/>
          <w:lang w:val="nl-NL"/>
        </w:rPr>
      </w:pPr>
    </w:p>
    <w:p w14:paraId="0E22EFA9" w14:textId="77777777" w:rsidR="00B84FD6" w:rsidRPr="004A4733" w:rsidRDefault="00914C40" w:rsidP="00236504">
      <w:pPr>
        <w:keepNext/>
        <w:numPr>
          <w:ilvl w:val="12"/>
          <w:numId w:val="0"/>
        </w:numPr>
        <w:tabs>
          <w:tab w:val="clear" w:pos="567"/>
        </w:tabs>
        <w:spacing w:line="240" w:lineRule="auto"/>
        <w:rPr>
          <w:szCs w:val="22"/>
          <w:u w:val="single"/>
          <w:lang w:val="nl-NL"/>
        </w:rPr>
      </w:pPr>
      <w:r w:rsidRPr="004A4733">
        <w:rPr>
          <w:i/>
          <w:iCs/>
          <w:szCs w:val="22"/>
          <w:u w:val="single"/>
          <w:lang w:val="nl-NL"/>
        </w:rPr>
        <w:t>Indacaterol</w:t>
      </w:r>
      <w:bookmarkStart w:id="21" w:name="_4935512Indacaterol_"/>
      <w:bookmarkEnd w:id="21"/>
    </w:p>
    <w:p w14:paraId="6D50D48C" w14:textId="5AEA9A17" w:rsidR="00B84FD6" w:rsidRPr="004A4733" w:rsidRDefault="00914C40" w:rsidP="00236504">
      <w:pPr>
        <w:numPr>
          <w:ilvl w:val="12"/>
          <w:numId w:val="0"/>
        </w:numPr>
        <w:tabs>
          <w:tab w:val="clear" w:pos="567"/>
        </w:tabs>
        <w:spacing w:line="240" w:lineRule="auto"/>
        <w:ind w:right="-2"/>
        <w:rPr>
          <w:szCs w:val="22"/>
          <w:lang w:val="nl-NL"/>
        </w:rPr>
      </w:pPr>
      <w:r w:rsidRPr="004A4733">
        <w:rPr>
          <w:szCs w:val="22"/>
          <w:lang w:val="nl-NL"/>
        </w:rPr>
        <w:t>Na intraveneuze infusie was het distributievolume (V</w:t>
      </w:r>
      <w:r w:rsidRPr="004A4733">
        <w:rPr>
          <w:szCs w:val="22"/>
          <w:vertAlign w:val="subscript"/>
          <w:lang w:val="nl-NL"/>
        </w:rPr>
        <w:t>z</w:t>
      </w:r>
      <w:r w:rsidRPr="004A4733">
        <w:rPr>
          <w:szCs w:val="22"/>
          <w:lang w:val="nl-NL"/>
        </w:rPr>
        <w:t>) van indacaterol 2.361 tot 2.557 liter, hetgeen duidt op een uitgebreide distributie. De humane serum- en plasma-</w:t>
      </w:r>
      <w:r w:rsidR="00873FC8" w:rsidRPr="004A4733">
        <w:rPr>
          <w:szCs w:val="22"/>
          <w:lang w:val="nl-NL"/>
        </w:rPr>
        <w:t xml:space="preserve"> </w:t>
      </w:r>
      <w:r w:rsidRPr="004A4733">
        <w:rPr>
          <w:szCs w:val="22"/>
          <w:lang w:val="nl-NL"/>
        </w:rPr>
        <w:t>eiwit</w:t>
      </w:r>
      <w:r w:rsidR="00873FC8" w:rsidRPr="004A4733">
        <w:rPr>
          <w:szCs w:val="22"/>
          <w:lang w:val="nl-NL"/>
        </w:rPr>
        <w:t>bindingen</w:t>
      </w:r>
      <w:r w:rsidRPr="004A4733">
        <w:rPr>
          <w:szCs w:val="22"/>
          <w:lang w:val="nl-NL"/>
        </w:rPr>
        <w:t xml:space="preserve"> </w:t>
      </w:r>
      <w:r w:rsidR="00810E66" w:rsidRPr="004A4733">
        <w:rPr>
          <w:i/>
          <w:iCs/>
          <w:szCs w:val="22"/>
          <w:lang w:val="nl-NL"/>
        </w:rPr>
        <w:t>in vitro</w:t>
      </w:r>
      <w:r w:rsidR="00810E66" w:rsidRPr="004A4733">
        <w:rPr>
          <w:szCs w:val="22"/>
          <w:lang w:val="nl-NL"/>
        </w:rPr>
        <w:t xml:space="preserve"> </w:t>
      </w:r>
      <w:r w:rsidRPr="004A4733">
        <w:rPr>
          <w:szCs w:val="22"/>
          <w:lang w:val="nl-NL"/>
        </w:rPr>
        <w:t>wa</w:t>
      </w:r>
      <w:r w:rsidR="002E49C9" w:rsidRPr="004A4733">
        <w:rPr>
          <w:szCs w:val="22"/>
          <w:lang w:val="nl-NL"/>
        </w:rPr>
        <w:t>ren</w:t>
      </w:r>
      <w:r w:rsidRPr="004A4733">
        <w:rPr>
          <w:szCs w:val="22"/>
          <w:lang w:val="nl-NL"/>
        </w:rPr>
        <w:t xml:space="preserve"> respectievelijk 94,1 tot 95,3% en 95,1 tot 96,2%.</w:t>
      </w:r>
    </w:p>
    <w:p w14:paraId="50F6FADD" w14:textId="77777777" w:rsidR="00B84FD6" w:rsidRPr="004A4733" w:rsidRDefault="00B84FD6" w:rsidP="00236504">
      <w:pPr>
        <w:numPr>
          <w:ilvl w:val="12"/>
          <w:numId w:val="0"/>
        </w:numPr>
        <w:tabs>
          <w:tab w:val="clear" w:pos="567"/>
        </w:tabs>
        <w:spacing w:line="240" w:lineRule="auto"/>
        <w:ind w:right="-2"/>
        <w:rPr>
          <w:szCs w:val="22"/>
          <w:lang w:val="nl-NL"/>
        </w:rPr>
      </w:pPr>
    </w:p>
    <w:p w14:paraId="2E02E1CE" w14:textId="77777777" w:rsidR="00B84FD6" w:rsidRPr="004A4733" w:rsidRDefault="00914C40" w:rsidP="00236504">
      <w:pPr>
        <w:keepNext/>
        <w:numPr>
          <w:ilvl w:val="12"/>
          <w:numId w:val="0"/>
        </w:numPr>
        <w:tabs>
          <w:tab w:val="clear" w:pos="567"/>
        </w:tabs>
        <w:spacing w:line="240" w:lineRule="auto"/>
        <w:rPr>
          <w:szCs w:val="22"/>
          <w:u w:val="single"/>
          <w:lang w:val="nl-NL"/>
        </w:rPr>
      </w:pPr>
      <w:r w:rsidRPr="004A4733">
        <w:rPr>
          <w:i/>
          <w:iCs/>
          <w:szCs w:val="22"/>
          <w:u w:val="single"/>
          <w:lang w:val="nl-NL"/>
        </w:rPr>
        <w:t>Glycopyrronium</w:t>
      </w:r>
      <w:bookmarkStart w:id="22" w:name="_5035757Glycopyrronium_"/>
      <w:bookmarkEnd w:id="22"/>
    </w:p>
    <w:p w14:paraId="3F9D566E" w14:textId="012BC84C" w:rsidR="00B84FD6" w:rsidRPr="004A4733" w:rsidRDefault="00914C40" w:rsidP="00236504">
      <w:pPr>
        <w:numPr>
          <w:ilvl w:val="12"/>
          <w:numId w:val="0"/>
        </w:numPr>
        <w:tabs>
          <w:tab w:val="clear" w:pos="567"/>
        </w:tabs>
        <w:spacing w:line="240" w:lineRule="auto"/>
        <w:ind w:right="-2"/>
        <w:rPr>
          <w:szCs w:val="22"/>
          <w:lang w:val="nl-NL"/>
        </w:rPr>
      </w:pPr>
      <w:r w:rsidRPr="004A4733">
        <w:rPr>
          <w:szCs w:val="22"/>
          <w:lang w:val="nl-NL"/>
        </w:rPr>
        <w:t>Na intraveneuze toediening was het distributievolume bij “steady</w:t>
      </w:r>
      <w:r w:rsidR="00876295" w:rsidRPr="004A4733">
        <w:rPr>
          <w:szCs w:val="22"/>
          <w:lang w:val="nl-NL"/>
        </w:rPr>
        <w:t xml:space="preserve"> </w:t>
      </w:r>
      <w:r w:rsidRPr="004A4733">
        <w:rPr>
          <w:szCs w:val="22"/>
          <w:lang w:val="nl-NL"/>
        </w:rPr>
        <w:t>state” (V</w:t>
      </w:r>
      <w:r w:rsidRPr="004A4733">
        <w:rPr>
          <w:szCs w:val="22"/>
          <w:vertAlign w:val="subscript"/>
          <w:lang w:val="nl-NL"/>
        </w:rPr>
        <w:t>ss</w:t>
      </w:r>
      <w:r w:rsidRPr="004A4733">
        <w:rPr>
          <w:szCs w:val="22"/>
          <w:lang w:val="nl-NL"/>
        </w:rPr>
        <w:t>) van glycopyrronium 83 liter en het distributievolume in de terminale fase (V</w:t>
      </w:r>
      <w:r w:rsidRPr="004A4733">
        <w:rPr>
          <w:szCs w:val="22"/>
          <w:vertAlign w:val="subscript"/>
          <w:lang w:val="nl-NL"/>
        </w:rPr>
        <w:t>z</w:t>
      </w:r>
      <w:r w:rsidRPr="004A4733">
        <w:rPr>
          <w:szCs w:val="22"/>
          <w:lang w:val="nl-NL"/>
        </w:rPr>
        <w:t>) was 376 liter. Het schijnbare distributievolume in de terminale fase na inhalatie (V</w:t>
      </w:r>
      <w:r w:rsidRPr="004A4733">
        <w:rPr>
          <w:szCs w:val="22"/>
          <w:vertAlign w:val="subscript"/>
          <w:lang w:val="nl-NL"/>
        </w:rPr>
        <w:t>z/F</w:t>
      </w:r>
      <w:r w:rsidRPr="004A4733">
        <w:rPr>
          <w:szCs w:val="22"/>
          <w:lang w:val="nl-NL"/>
        </w:rPr>
        <w:t xml:space="preserve">) was 7.310 liter, wat de veel tragere eliminatie weerspiegelt na inhalatie. De </w:t>
      </w:r>
      <w:r w:rsidR="00873FC8" w:rsidRPr="004A4733">
        <w:rPr>
          <w:szCs w:val="22"/>
          <w:lang w:val="nl-NL"/>
        </w:rPr>
        <w:t>humane plasma- eiwit</w:t>
      </w:r>
      <w:r w:rsidRPr="004A4733">
        <w:rPr>
          <w:szCs w:val="22"/>
          <w:lang w:val="nl-NL"/>
        </w:rPr>
        <w:t xml:space="preserve">binding van glycopyrronium </w:t>
      </w:r>
      <w:r w:rsidR="00810E66" w:rsidRPr="004A4733">
        <w:rPr>
          <w:i/>
          <w:iCs/>
          <w:szCs w:val="22"/>
          <w:lang w:val="nl-NL"/>
        </w:rPr>
        <w:t>in vitro</w:t>
      </w:r>
      <w:r w:rsidR="00810E66" w:rsidRPr="004A4733">
        <w:rPr>
          <w:szCs w:val="22"/>
          <w:lang w:val="nl-NL"/>
        </w:rPr>
        <w:t xml:space="preserve"> </w:t>
      </w:r>
      <w:r w:rsidRPr="004A4733">
        <w:rPr>
          <w:szCs w:val="22"/>
          <w:lang w:val="nl-NL"/>
        </w:rPr>
        <w:t xml:space="preserve">bedroeg 38% tot 41% bij concentraties van 1 tot 10 ng/ml. Deze concentraties waren ten minste 6 maal hoger dan de </w:t>
      </w:r>
      <w:r w:rsidRPr="004A4733">
        <w:rPr>
          <w:szCs w:val="22"/>
          <w:lang w:val="nl-NL"/>
        </w:rPr>
        <w:lastRenderedPageBreak/>
        <w:t>"steady</w:t>
      </w:r>
      <w:r w:rsidR="00876295" w:rsidRPr="004A4733">
        <w:rPr>
          <w:szCs w:val="22"/>
          <w:lang w:val="nl-NL"/>
        </w:rPr>
        <w:t xml:space="preserve"> </w:t>
      </w:r>
      <w:r w:rsidRPr="004A4733">
        <w:rPr>
          <w:szCs w:val="22"/>
          <w:lang w:val="nl-NL"/>
        </w:rPr>
        <w:t>state" gemiddelde piekniveaus die werden bereikt in plasma bij een doseringsschema van 44 </w:t>
      </w:r>
      <w:r w:rsidR="007709D3" w:rsidRPr="004A4733">
        <w:rPr>
          <w:szCs w:val="22"/>
          <w:lang w:val="nl-NL"/>
        </w:rPr>
        <w:t>microgram</w:t>
      </w:r>
      <w:r w:rsidRPr="004A4733">
        <w:rPr>
          <w:szCs w:val="22"/>
          <w:lang w:val="nl-NL"/>
        </w:rPr>
        <w:t xml:space="preserve"> eenmaal daags.</w:t>
      </w:r>
    </w:p>
    <w:p w14:paraId="12099574" w14:textId="77777777" w:rsidR="00B84FD6" w:rsidRPr="004A4733" w:rsidRDefault="00B84FD6" w:rsidP="00236504">
      <w:pPr>
        <w:numPr>
          <w:ilvl w:val="12"/>
          <w:numId w:val="0"/>
        </w:numPr>
        <w:tabs>
          <w:tab w:val="clear" w:pos="567"/>
        </w:tabs>
        <w:spacing w:line="240" w:lineRule="auto"/>
        <w:ind w:right="-2"/>
        <w:rPr>
          <w:szCs w:val="22"/>
          <w:lang w:val="nl-NL"/>
        </w:rPr>
      </w:pPr>
    </w:p>
    <w:p w14:paraId="14B72E4D" w14:textId="77777777" w:rsidR="00B84FD6" w:rsidRPr="004A4733" w:rsidRDefault="00914C40" w:rsidP="00236504">
      <w:pPr>
        <w:keepNext/>
        <w:numPr>
          <w:ilvl w:val="12"/>
          <w:numId w:val="0"/>
        </w:numPr>
        <w:tabs>
          <w:tab w:val="clear" w:pos="567"/>
        </w:tabs>
        <w:spacing w:line="240" w:lineRule="auto"/>
        <w:rPr>
          <w:szCs w:val="22"/>
          <w:u w:val="single"/>
          <w:lang w:val="nl-NL"/>
        </w:rPr>
      </w:pPr>
      <w:r w:rsidRPr="004A4733">
        <w:rPr>
          <w:i/>
          <w:iCs/>
          <w:szCs w:val="22"/>
          <w:u w:val="single"/>
          <w:lang w:val="nl-NL"/>
        </w:rPr>
        <w:t>Mometasonfuroaat</w:t>
      </w:r>
    </w:p>
    <w:p w14:paraId="52780B6D" w14:textId="15807E79" w:rsidR="00B84FD6" w:rsidRPr="004A4733" w:rsidRDefault="00914C40" w:rsidP="00236504">
      <w:pPr>
        <w:numPr>
          <w:ilvl w:val="12"/>
          <w:numId w:val="0"/>
        </w:numPr>
        <w:tabs>
          <w:tab w:val="clear" w:pos="567"/>
        </w:tabs>
        <w:spacing w:line="240" w:lineRule="auto"/>
        <w:ind w:right="-2"/>
        <w:rPr>
          <w:szCs w:val="22"/>
          <w:lang w:val="nl-NL"/>
        </w:rPr>
      </w:pPr>
      <w:r w:rsidRPr="004A4733">
        <w:rPr>
          <w:szCs w:val="22"/>
          <w:lang w:val="nl-NL"/>
        </w:rPr>
        <w:t xml:space="preserve">Na intraveneuze bolustoediening </w:t>
      </w:r>
      <w:r w:rsidR="001B0528" w:rsidRPr="004A4733">
        <w:rPr>
          <w:szCs w:val="22"/>
          <w:lang w:val="nl-NL"/>
        </w:rPr>
        <w:t>i</w:t>
      </w:r>
      <w:r w:rsidRPr="004A4733">
        <w:rPr>
          <w:szCs w:val="22"/>
          <w:lang w:val="nl-NL"/>
        </w:rPr>
        <w:t>s het V</w:t>
      </w:r>
      <w:r w:rsidRPr="004A4733">
        <w:rPr>
          <w:szCs w:val="22"/>
          <w:vertAlign w:val="subscript"/>
          <w:lang w:val="nl-NL"/>
        </w:rPr>
        <w:t>d</w:t>
      </w:r>
      <w:r w:rsidRPr="004A4733">
        <w:rPr>
          <w:szCs w:val="22"/>
          <w:lang w:val="nl-NL"/>
        </w:rPr>
        <w:t xml:space="preserve"> 332 liter. De </w:t>
      </w:r>
      <w:r w:rsidRPr="008A1DD0">
        <w:rPr>
          <w:i/>
          <w:szCs w:val="22"/>
          <w:lang w:val="nl-NL"/>
        </w:rPr>
        <w:t>in</w:t>
      </w:r>
      <w:r w:rsidR="00F36674" w:rsidRPr="008A1DD0">
        <w:rPr>
          <w:i/>
          <w:szCs w:val="22"/>
          <w:lang w:val="nl-NL"/>
        </w:rPr>
        <w:t>-</w:t>
      </w:r>
      <w:r w:rsidRPr="008A1DD0">
        <w:rPr>
          <w:i/>
          <w:szCs w:val="22"/>
          <w:lang w:val="nl-NL"/>
        </w:rPr>
        <w:t>vitro</w:t>
      </w:r>
      <w:r w:rsidR="00F36674" w:rsidRPr="004A4733">
        <w:rPr>
          <w:szCs w:val="22"/>
          <w:lang w:val="nl-NL"/>
        </w:rPr>
        <w:t>-</w:t>
      </w:r>
      <w:r w:rsidRPr="004A4733">
        <w:rPr>
          <w:szCs w:val="22"/>
          <w:lang w:val="nl-NL"/>
        </w:rPr>
        <w:t>eiwitbinding van mometasonfuroaat is hoog, 98% tot 99% in een concentratiebereik van 5 tot 500 ng/ml.</w:t>
      </w:r>
    </w:p>
    <w:p w14:paraId="625B2B10" w14:textId="77777777" w:rsidR="00B84FD6" w:rsidRPr="004A4733" w:rsidRDefault="00B84FD6" w:rsidP="00236504">
      <w:pPr>
        <w:numPr>
          <w:ilvl w:val="12"/>
          <w:numId w:val="0"/>
        </w:numPr>
        <w:tabs>
          <w:tab w:val="clear" w:pos="567"/>
        </w:tabs>
        <w:spacing w:line="240" w:lineRule="auto"/>
        <w:ind w:right="-2"/>
        <w:rPr>
          <w:szCs w:val="22"/>
          <w:lang w:val="nl-NL"/>
        </w:rPr>
      </w:pPr>
    </w:p>
    <w:p w14:paraId="5E8FF62D" w14:textId="77777777" w:rsidR="00B84FD6" w:rsidRPr="004A4733" w:rsidRDefault="00914C40" w:rsidP="00236504">
      <w:pPr>
        <w:keepNext/>
        <w:numPr>
          <w:ilvl w:val="12"/>
          <w:numId w:val="0"/>
        </w:numPr>
        <w:tabs>
          <w:tab w:val="clear" w:pos="567"/>
        </w:tabs>
        <w:spacing w:line="240" w:lineRule="auto"/>
        <w:ind w:right="-2"/>
        <w:rPr>
          <w:szCs w:val="22"/>
          <w:lang w:val="nl-NL"/>
        </w:rPr>
      </w:pPr>
      <w:r w:rsidRPr="004A4733">
        <w:rPr>
          <w:szCs w:val="22"/>
          <w:u w:val="single"/>
          <w:lang w:val="nl-NL"/>
        </w:rPr>
        <w:t>Biotransformatie</w:t>
      </w:r>
    </w:p>
    <w:p w14:paraId="53E415BB" w14:textId="77777777" w:rsidR="00B84FD6" w:rsidRPr="004A4733" w:rsidRDefault="00B84FD6" w:rsidP="00236504">
      <w:pPr>
        <w:pStyle w:val="Text"/>
        <w:keepNext/>
        <w:spacing w:before="0"/>
        <w:jc w:val="left"/>
        <w:rPr>
          <w:bCs/>
          <w:iCs/>
          <w:sz w:val="22"/>
          <w:szCs w:val="22"/>
          <w:lang w:val="nl-NL"/>
        </w:rPr>
      </w:pPr>
    </w:p>
    <w:p w14:paraId="70228AA9" w14:textId="77777777" w:rsidR="00B84FD6" w:rsidRPr="004A4733" w:rsidRDefault="00914C40" w:rsidP="00236504">
      <w:pPr>
        <w:pStyle w:val="Text"/>
        <w:keepNext/>
        <w:spacing w:before="0"/>
        <w:jc w:val="left"/>
        <w:rPr>
          <w:sz w:val="22"/>
          <w:szCs w:val="22"/>
          <w:u w:val="single"/>
          <w:lang w:val="nl-NL"/>
        </w:rPr>
      </w:pPr>
      <w:r w:rsidRPr="004A4733">
        <w:rPr>
          <w:i/>
          <w:iCs/>
          <w:sz w:val="22"/>
          <w:szCs w:val="22"/>
          <w:u w:val="single"/>
          <w:lang w:val="nl-NL"/>
        </w:rPr>
        <w:t>Indacaterol</w:t>
      </w:r>
      <w:bookmarkStart w:id="23" w:name="_5236381Indacaterol_"/>
      <w:bookmarkEnd w:id="23"/>
    </w:p>
    <w:p w14:paraId="782E6C87" w14:textId="743ED22B" w:rsidR="00B84FD6" w:rsidRPr="004A4733" w:rsidRDefault="00914C40" w:rsidP="00236504">
      <w:pPr>
        <w:pStyle w:val="Text"/>
        <w:spacing w:before="0"/>
        <w:jc w:val="left"/>
        <w:rPr>
          <w:sz w:val="22"/>
          <w:szCs w:val="22"/>
          <w:lang w:val="nl-NL"/>
        </w:rPr>
      </w:pPr>
      <w:r w:rsidRPr="004A4733">
        <w:rPr>
          <w:sz w:val="22"/>
          <w:szCs w:val="22"/>
          <w:lang w:val="nl-NL"/>
        </w:rPr>
        <w:t>Na orale toediening van radio</w:t>
      </w:r>
      <w:r w:rsidR="00873FC8" w:rsidRPr="004A4733">
        <w:rPr>
          <w:sz w:val="22"/>
          <w:szCs w:val="22"/>
          <w:lang w:val="nl-NL"/>
        </w:rPr>
        <w:t xml:space="preserve">actief </w:t>
      </w:r>
      <w:r w:rsidRPr="004A4733">
        <w:rPr>
          <w:sz w:val="22"/>
          <w:szCs w:val="22"/>
          <w:lang w:val="nl-NL"/>
        </w:rPr>
        <w:t xml:space="preserve">gelabeld indacaterol in een ADME- (absorptie, distributie, metabolisme, excretie) </w:t>
      </w:r>
      <w:r w:rsidR="00855D19" w:rsidRPr="004A4733">
        <w:rPr>
          <w:sz w:val="22"/>
          <w:szCs w:val="22"/>
          <w:lang w:val="nl-NL"/>
        </w:rPr>
        <w:t>studie</w:t>
      </w:r>
      <w:r w:rsidRPr="004A4733">
        <w:rPr>
          <w:sz w:val="22"/>
          <w:szCs w:val="22"/>
          <w:lang w:val="nl-NL"/>
        </w:rPr>
        <w:t xml:space="preserve"> bij de mens, was onveranderd indacaterol het belangrijkste </w:t>
      </w:r>
      <w:r w:rsidR="00C93959" w:rsidRPr="004A4733">
        <w:rPr>
          <w:sz w:val="22"/>
          <w:szCs w:val="22"/>
          <w:lang w:val="nl-NL"/>
        </w:rPr>
        <w:t>bestand</w:t>
      </w:r>
      <w:r w:rsidRPr="004A4733">
        <w:rPr>
          <w:sz w:val="22"/>
          <w:szCs w:val="22"/>
          <w:lang w:val="nl-NL"/>
        </w:rPr>
        <w:t xml:space="preserve">deel in serum en nam dit ongeveer een derde van de totale geneesmiddelgerelateerde AUC over 24 uur voor zijn rekening. De </w:t>
      </w:r>
      <w:r w:rsidR="002177F7" w:rsidRPr="004A4733">
        <w:rPr>
          <w:sz w:val="22"/>
          <w:szCs w:val="22"/>
          <w:lang w:val="nl-NL"/>
        </w:rPr>
        <w:t xml:space="preserve">meest </w:t>
      </w:r>
      <w:r w:rsidRPr="004A4733">
        <w:rPr>
          <w:sz w:val="22"/>
          <w:szCs w:val="22"/>
          <w:lang w:val="nl-NL"/>
        </w:rPr>
        <w:t>prominente metaboliet in serum was een gehydroxyleerd derivaat. Andere prominente metabolieten waren fenol-O-glucuroniden van indacaterol en gehydroxyleerd indacaterol. Andere geïdentificeerde metabolieten waren een diastereomeer van het gehydroxyleerde derivaat, een N</w:t>
      </w:r>
      <w:r w:rsidR="00EC0E95" w:rsidRPr="004A4733">
        <w:rPr>
          <w:sz w:val="22"/>
          <w:szCs w:val="22"/>
          <w:lang w:val="nl-NL"/>
        </w:rPr>
        <w:noBreakHyphen/>
      </w:r>
      <w:r w:rsidRPr="004A4733">
        <w:rPr>
          <w:sz w:val="22"/>
          <w:szCs w:val="22"/>
          <w:lang w:val="nl-NL"/>
        </w:rPr>
        <w:t>glucuronide van indacaterol, en C- en N-gedealkyleerde producten.</w:t>
      </w:r>
    </w:p>
    <w:p w14:paraId="2806700E" w14:textId="77777777" w:rsidR="00B84FD6" w:rsidRPr="004A4733" w:rsidRDefault="00B84FD6" w:rsidP="00236504">
      <w:pPr>
        <w:pStyle w:val="Text"/>
        <w:spacing w:before="0"/>
        <w:jc w:val="left"/>
        <w:rPr>
          <w:bCs/>
          <w:iCs/>
          <w:sz w:val="22"/>
          <w:szCs w:val="22"/>
          <w:lang w:val="nl-NL"/>
        </w:rPr>
      </w:pPr>
    </w:p>
    <w:p w14:paraId="1A058A0D" w14:textId="07AFAE28" w:rsidR="00B84FD6" w:rsidRPr="004A4733" w:rsidRDefault="00914C40" w:rsidP="00236504">
      <w:pPr>
        <w:pStyle w:val="Text"/>
        <w:spacing w:before="0"/>
        <w:jc w:val="left"/>
        <w:rPr>
          <w:sz w:val="22"/>
          <w:szCs w:val="22"/>
          <w:lang w:val="nl-NL"/>
        </w:rPr>
      </w:pPr>
      <w:r w:rsidRPr="004A4733">
        <w:rPr>
          <w:i/>
          <w:iCs/>
          <w:sz w:val="22"/>
          <w:szCs w:val="22"/>
          <w:lang w:val="nl-NL"/>
        </w:rPr>
        <w:t>In</w:t>
      </w:r>
      <w:r w:rsidR="00F36674" w:rsidRPr="004A4733">
        <w:rPr>
          <w:i/>
          <w:iCs/>
          <w:sz w:val="22"/>
          <w:szCs w:val="22"/>
          <w:lang w:val="nl-NL"/>
        </w:rPr>
        <w:t>-</w:t>
      </w:r>
      <w:r w:rsidRPr="004A4733">
        <w:rPr>
          <w:i/>
          <w:iCs/>
          <w:sz w:val="22"/>
          <w:szCs w:val="22"/>
          <w:lang w:val="nl-NL"/>
        </w:rPr>
        <w:t>vitro</w:t>
      </w:r>
      <w:r w:rsidR="00F36674" w:rsidRPr="004A4733">
        <w:rPr>
          <w:sz w:val="22"/>
          <w:szCs w:val="22"/>
          <w:lang w:val="nl-NL"/>
        </w:rPr>
        <w:t>-</w:t>
      </w:r>
      <w:r w:rsidR="00855D19" w:rsidRPr="004A4733">
        <w:rPr>
          <w:sz w:val="22"/>
          <w:szCs w:val="22"/>
          <w:lang w:val="nl-NL"/>
        </w:rPr>
        <w:t>studies</w:t>
      </w:r>
      <w:r w:rsidRPr="004A4733">
        <w:rPr>
          <w:sz w:val="22"/>
          <w:szCs w:val="22"/>
          <w:lang w:val="nl-NL"/>
        </w:rPr>
        <w:t xml:space="preserve"> gaven aan dat UGT1A1 de enige UGT-iso</w:t>
      </w:r>
      <w:r w:rsidR="00F36674" w:rsidRPr="004A4733">
        <w:rPr>
          <w:sz w:val="22"/>
          <w:szCs w:val="22"/>
          <w:lang w:val="nl-NL"/>
        </w:rPr>
        <w:t>v</w:t>
      </w:r>
      <w:r w:rsidRPr="004A4733">
        <w:rPr>
          <w:sz w:val="22"/>
          <w:szCs w:val="22"/>
          <w:lang w:val="nl-NL"/>
        </w:rPr>
        <w:t xml:space="preserve">orm was die indacaterol metaboliseerde tot de fenol-O-glucuronide. De oxidatieve metabolieten werden gevonden in incubaties met recombinant CYP1A1, CYP2D6 en CYP3A4. Vastgesteld is dat CYP3A4 het voornaamste iso-enzym is dat verantwoordelijk is voor de hydroxylering van indacaterol. </w:t>
      </w:r>
      <w:r w:rsidRPr="00BE3C5A">
        <w:rPr>
          <w:i/>
          <w:sz w:val="22"/>
          <w:szCs w:val="22"/>
          <w:lang w:val="nl-NL"/>
        </w:rPr>
        <w:t>In</w:t>
      </w:r>
      <w:r w:rsidR="00F36674" w:rsidRPr="00BE3C5A">
        <w:rPr>
          <w:i/>
          <w:sz w:val="22"/>
          <w:szCs w:val="22"/>
          <w:lang w:val="nl-NL"/>
        </w:rPr>
        <w:t>-</w:t>
      </w:r>
      <w:r w:rsidRPr="00BE3C5A">
        <w:rPr>
          <w:i/>
          <w:sz w:val="22"/>
          <w:szCs w:val="22"/>
          <w:lang w:val="nl-NL"/>
        </w:rPr>
        <w:t>vitro</w:t>
      </w:r>
      <w:r w:rsidR="008A1DD0">
        <w:rPr>
          <w:i/>
          <w:sz w:val="22"/>
          <w:szCs w:val="22"/>
          <w:lang w:val="nl-NL"/>
        </w:rPr>
        <w:t>-</w:t>
      </w:r>
      <w:r w:rsidR="00855D19" w:rsidRPr="004A4733">
        <w:rPr>
          <w:sz w:val="22"/>
          <w:szCs w:val="22"/>
          <w:lang w:val="nl-NL"/>
        </w:rPr>
        <w:t>studies</w:t>
      </w:r>
      <w:r w:rsidRPr="004A4733">
        <w:rPr>
          <w:sz w:val="22"/>
          <w:szCs w:val="22"/>
          <w:lang w:val="nl-NL"/>
        </w:rPr>
        <w:t xml:space="preserve"> wezen verder uit dat indacaterol een substraat met lage affiniteit is voor de effluxpomp P-gp.</w:t>
      </w:r>
    </w:p>
    <w:p w14:paraId="618DDAB4" w14:textId="77777777" w:rsidR="00B84FD6" w:rsidRPr="004A4733" w:rsidRDefault="00B84FD6" w:rsidP="00236504">
      <w:pPr>
        <w:pStyle w:val="Text"/>
        <w:spacing w:before="0"/>
        <w:jc w:val="left"/>
        <w:rPr>
          <w:sz w:val="22"/>
          <w:szCs w:val="22"/>
          <w:lang w:val="nl-NL"/>
        </w:rPr>
      </w:pPr>
    </w:p>
    <w:p w14:paraId="1A0C1E42" w14:textId="213376CA" w:rsidR="00B84FD6" w:rsidRPr="004A4733" w:rsidRDefault="00914C40" w:rsidP="00236504">
      <w:pPr>
        <w:pStyle w:val="Text"/>
        <w:spacing w:before="0"/>
        <w:jc w:val="left"/>
        <w:rPr>
          <w:sz w:val="22"/>
          <w:szCs w:val="22"/>
          <w:lang w:val="nl-NL"/>
        </w:rPr>
      </w:pPr>
      <w:r w:rsidRPr="004A4733">
        <w:rPr>
          <w:i/>
          <w:iCs/>
          <w:sz w:val="22"/>
          <w:szCs w:val="22"/>
          <w:lang w:val="nl-NL"/>
        </w:rPr>
        <w:t>In vitro</w:t>
      </w:r>
      <w:r w:rsidRPr="004A4733">
        <w:rPr>
          <w:sz w:val="22"/>
          <w:szCs w:val="22"/>
          <w:lang w:val="nl-NL"/>
        </w:rPr>
        <w:t xml:space="preserve"> levert de UGT1A1</w:t>
      </w:r>
      <w:r w:rsidR="0038702F" w:rsidRPr="004A4733">
        <w:rPr>
          <w:sz w:val="22"/>
          <w:szCs w:val="22"/>
          <w:lang w:val="nl-NL"/>
        </w:rPr>
        <w:noBreakHyphen/>
      </w:r>
      <w:r w:rsidRPr="004A4733">
        <w:rPr>
          <w:sz w:val="22"/>
          <w:szCs w:val="22"/>
          <w:lang w:val="nl-NL"/>
        </w:rPr>
        <w:t>iso</w:t>
      </w:r>
      <w:r w:rsidR="00A04B93" w:rsidRPr="004A4733">
        <w:rPr>
          <w:sz w:val="22"/>
          <w:szCs w:val="22"/>
          <w:lang w:val="nl-NL"/>
        </w:rPr>
        <w:t>v</w:t>
      </w:r>
      <w:r w:rsidRPr="004A4733">
        <w:rPr>
          <w:sz w:val="22"/>
          <w:szCs w:val="22"/>
          <w:lang w:val="nl-NL"/>
        </w:rPr>
        <w:t>orm een belangrijke bijdrage aan de metabole klaring van indacaterol. In een klinische studie bij populaties met verschillende UGT1A1</w:t>
      </w:r>
      <w:r w:rsidR="0038702F" w:rsidRPr="004A4733">
        <w:rPr>
          <w:sz w:val="22"/>
          <w:szCs w:val="22"/>
          <w:lang w:val="nl-NL"/>
        </w:rPr>
        <w:noBreakHyphen/>
      </w:r>
      <w:r w:rsidRPr="004A4733">
        <w:rPr>
          <w:sz w:val="22"/>
          <w:szCs w:val="22"/>
          <w:lang w:val="nl-NL"/>
        </w:rPr>
        <w:t>genotypen is echter aangetoond dat systemische blootstelling aan indacaterol niet significant wordt beïnvloed door het UGT1A1</w:t>
      </w:r>
      <w:r w:rsidR="0038702F" w:rsidRPr="004A4733">
        <w:rPr>
          <w:sz w:val="22"/>
          <w:szCs w:val="22"/>
          <w:lang w:val="nl-NL"/>
        </w:rPr>
        <w:noBreakHyphen/>
      </w:r>
      <w:r w:rsidRPr="004A4733">
        <w:rPr>
          <w:sz w:val="22"/>
          <w:szCs w:val="22"/>
          <w:lang w:val="nl-NL"/>
        </w:rPr>
        <w:t>genotype.</w:t>
      </w:r>
    </w:p>
    <w:p w14:paraId="5DF18EE9" w14:textId="77777777" w:rsidR="00B84FD6" w:rsidRPr="004A4733" w:rsidRDefault="00B84FD6" w:rsidP="00236504">
      <w:pPr>
        <w:pStyle w:val="Text"/>
        <w:spacing w:before="0"/>
        <w:jc w:val="left"/>
        <w:rPr>
          <w:sz w:val="22"/>
          <w:szCs w:val="22"/>
          <w:lang w:val="nl-NL"/>
        </w:rPr>
      </w:pPr>
    </w:p>
    <w:p w14:paraId="17045EAF" w14:textId="77777777" w:rsidR="00B84FD6" w:rsidRPr="004A4733" w:rsidRDefault="00914C40" w:rsidP="00236504">
      <w:pPr>
        <w:pStyle w:val="Text"/>
        <w:keepNext/>
        <w:spacing w:before="0"/>
        <w:jc w:val="left"/>
        <w:rPr>
          <w:bCs/>
          <w:iCs/>
          <w:sz w:val="22"/>
          <w:szCs w:val="22"/>
          <w:u w:val="single"/>
          <w:lang w:val="nl-NL"/>
        </w:rPr>
      </w:pPr>
      <w:r w:rsidRPr="004A4733">
        <w:rPr>
          <w:i/>
          <w:iCs/>
          <w:sz w:val="22"/>
          <w:szCs w:val="22"/>
          <w:u w:val="single"/>
          <w:lang w:val="nl-NL"/>
        </w:rPr>
        <w:t>Glycopyrronium</w:t>
      </w:r>
    </w:p>
    <w:p w14:paraId="1DB1117B" w14:textId="79B8DDE4" w:rsidR="00B84FD6" w:rsidRPr="004A4733" w:rsidRDefault="00914C40" w:rsidP="00236504">
      <w:pPr>
        <w:pStyle w:val="Text"/>
        <w:spacing w:before="0"/>
        <w:jc w:val="left"/>
        <w:rPr>
          <w:sz w:val="22"/>
          <w:szCs w:val="22"/>
          <w:lang w:val="nl-NL"/>
        </w:rPr>
      </w:pPr>
      <w:r w:rsidRPr="004A4733">
        <w:rPr>
          <w:sz w:val="22"/>
          <w:szCs w:val="22"/>
          <w:lang w:val="nl-NL"/>
        </w:rPr>
        <w:t xml:space="preserve">In </w:t>
      </w:r>
      <w:r w:rsidRPr="00BE3C5A">
        <w:rPr>
          <w:i/>
          <w:sz w:val="22"/>
          <w:szCs w:val="22"/>
          <w:lang w:val="nl-NL"/>
        </w:rPr>
        <w:t>in</w:t>
      </w:r>
      <w:r w:rsidR="00A04B93" w:rsidRPr="00BE3C5A">
        <w:rPr>
          <w:i/>
          <w:sz w:val="22"/>
          <w:szCs w:val="22"/>
          <w:lang w:val="nl-NL"/>
        </w:rPr>
        <w:t>-</w:t>
      </w:r>
      <w:r w:rsidRPr="00BE3C5A">
        <w:rPr>
          <w:i/>
          <w:sz w:val="22"/>
          <w:szCs w:val="22"/>
          <w:lang w:val="nl-NL"/>
        </w:rPr>
        <w:t>vitro</w:t>
      </w:r>
      <w:r w:rsidR="00BE3C5A">
        <w:rPr>
          <w:sz w:val="22"/>
          <w:szCs w:val="22"/>
          <w:lang w:val="nl-NL"/>
        </w:rPr>
        <w:t>-</w:t>
      </w:r>
      <w:r w:rsidRPr="004A4733">
        <w:rPr>
          <w:sz w:val="22"/>
          <w:szCs w:val="22"/>
          <w:lang w:val="nl-NL"/>
        </w:rPr>
        <w:t>studies van het metabolisme waren de metabole routes van glycopyrroniumbromide vergelijkbaar bij dieren en mensen. Er werden geen voor de mens specifieke metabolieten gevonden. Er werd hydroxylering gezien die leidde tot diverse mono- en dihydroxylmetabolieten en directe hydrolyse die leidde tot de vorming van een carboxylzuurderivaat (M9).</w:t>
      </w:r>
    </w:p>
    <w:p w14:paraId="2CF84E1D" w14:textId="77777777" w:rsidR="00B84FD6" w:rsidRPr="004A4733" w:rsidRDefault="00B84FD6" w:rsidP="00236504">
      <w:pPr>
        <w:pStyle w:val="Text"/>
        <w:spacing w:before="0"/>
        <w:jc w:val="left"/>
        <w:rPr>
          <w:sz w:val="22"/>
          <w:szCs w:val="22"/>
          <w:lang w:val="nl-NL"/>
        </w:rPr>
      </w:pPr>
    </w:p>
    <w:p w14:paraId="4CD96B60" w14:textId="77700529" w:rsidR="00B84FD6" w:rsidRPr="004A4733" w:rsidRDefault="00914C40" w:rsidP="00236504">
      <w:pPr>
        <w:pStyle w:val="Text"/>
        <w:spacing w:before="0"/>
        <w:jc w:val="left"/>
        <w:rPr>
          <w:sz w:val="22"/>
          <w:szCs w:val="22"/>
          <w:lang w:val="nl-NL"/>
        </w:rPr>
      </w:pPr>
      <w:r w:rsidRPr="004A4733">
        <w:rPr>
          <w:sz w:val="22"/>
          <w:szCs w:val="22"/>
          <w:lang w:val="nl-NL"/>
        </w:rPr>
        <w:t xml:space="preserve">Uit </w:t>
      </w:r>
      <w:r w:rsidRPr="004A4733">
        <w:rPr>
          <w:i/>
          <w:iCs/>
          <w:sz w:val="22"/>
          <w:szCs w:val="22"/>
          <w:lang w:val="nl-NL"/>
        </w:rPr>
        <w:t>in</w:t>
      </w:r>
      <w:r w:rsidR="00A04B93" w:rsidRPr="004A4733">
        <w:rPr>
          <w:i/>
          <w:iCs/>
          <w:sz w:val="22"/>
          <w:szCs w:val="22"/>
          <w:lang w:val="nl-NL"/>
        </w:rPr>
        <w:t>-</w:t>
      </w:r>
      <w:r w:rsidRPr="004A4733">
        <w:rPr>
          <w:i/>
          <w:iCs/>
          <w:sz w:val="22"/>
          <w:szCs w:val="22"/>
          <w:lang w:val="nl-NL"/>
        </w:rPr>
        <w:t>vitro</w:t>
      </w:r>
      <w:r w:rsidR="00A04B93" w:rsidRPr="004A4733">
        <w:rPr>
          <w:sz w:val="22"/>
          <w:szCs w:val="22"/>
          <w:lang w:val="nl-NL"/>
        </w:rPr>
        <w:t>-</w:t>
      </w:r>
      <w:r w:rsidR="00855D19" w:rsidRPr="004A4733">
        <w:rPr>
          <w:sz w:val="22"/>
          <w:szCs w:val="22"/>
          <w:lang w:val="nl-NL"/>
        </w:rPr>
        <w:t>studies</w:t>
      </w:r>
      <w:r w:rsidRPr="004A4733">
        <w:rPr>
          <w:sz w:val="22"/>
          <w:szCs w:val="22"/>
          <w:lang w:val="nl-NL"/>
        </w:rPr>
        <w:t xml:space="preserve"> bleek dat </w:t>
      </w:r>
      <w:r w:rsidR="00873FC8" w:rsidRPr="004A4733">
        <w:rPr>
          <w:sz w:val="22"/>
          <w:szCs w:val="22"/>
          <w:lang w:val="nl-NL"/>
        </w:rPr>
        <w:t xml:space="preserve">meerdere </w:t>
      </w:r>
      <w:r w:rsidRPr="004A4733">
        <w:rPr>
          <w:sz w:val="22"/>
          <w:szCs w:val="22"/>
          <w:lang w:val="nl-NL"/>
        </w:rPr>
        <w:t>CYP-iso-enzymen bijdragen aan de oxidatieve biotransformatie van glycopyrronium. De hydrolyse tot M9 wordt waarschijnlijk gekatalyseerd door leden van de cholinesterase-familie.</w:t>
      </w:r>
    </w:p>
    <w:p w14:paraId="4BF92E98" w14:textId="77777777" w:rsidR="00B84FD6" w:rsidRPr="004A4733" w:rsidRDefault="00B84FD6" w:rsidP="00236504">
      <w:pPr>
        <w:pStyle w:val="Text"/>
        <w:spacing w:before="0"/>
        <w:jc w:val="left"/>
        <w:rPr>
          <w:sz w:val="22"/>
          <w:szCs w:val="22"/>
          <w:lang w:val="nl-NL"/>
        </w:rPr>
      </w:pPr>
    </w:p>
    <w:p w14:paraId="317D6C90" w14:textId="4425635C" w:rsidR="00B84FD6" w:rsidRPr="004A4733" w:rsidRDefault="00914C40" w:rsidP="00236504">
      <w:pPr>
        <w:pStyle w:val="Text"/>
        <w:spacing w:before="0"/>
        <w:jc w:val="left"/>
        <w:rPr>
          <w:sz w:val="22"/>
          <w:szCs w:val="22"/>
          <w:lang w:val="nl-NL"/>
        </w:rPr>
      </w:pPr>
      <w:r w:rsidRPr="004A4733">
        <w:rPr>
          <w:sz w:val="22"/>
          <w:szCs w:val="22"/>
          <w:lang w:val="nl-NL"/>
        </w:rPr>
        <w:t xml:space="preserve">Na inhalatie was de systemische blootstelling aan M9 gemiddeld in dezelfde orde </w:t>
      </w:r>
      <w:r w:rsidR="00340FEA" w:rsidRPr="004A4733">
        <w:rPr>
          <w:sz w:val="22"/>
          <w:szCs w:val="22"/>
          <w:lang w:val="nl-NL"/>
        </w:rPr>
        <w:t xml:space="preserve">van grootte </w:t>
      </w:r>
      <w:r w:rsidRPr="004A4733">
        <w:rPr>
          <w:sz w:val="22"/>
          <w:szCs w:val="22"/>
          <w:lang w:val="nl-NL"/>
        </w:rPr>
        <w:t xml:space="preserve">als de blootstelling aan het oorspronkelijke geneesmiddel. Aangezien </w:t>
      </w:r>
      <w:r w:rsidRPr="00BE3C5A">
        <w:rPr>
          <w:i/>
          <w:sz w:val="22"/>
          <w:szCs w:val="22"/>
          <w:lang w:val="nl-NL"/>
        </w:rPr>
        <w:t>in</w:t>
      </w:r>
      <w:r w:rsidR="00A04B93" w:rsidRPr="00BE3C5A">
        <w:rPr>
          <w:i/>
          <w:sz w:val="22"/>
          <w:szCs w:val="22"/>
          <w:lang w:val="nl-NL"/>
        </w:rPr>
        <w:t>-</w:t>
      </w:r>
      <w:r w:rsidRPr="00BE3C5A">
        <w:rPr>
          <w:i/>
          <w:sz w:val="22"/>
          <w:szCs w:val="22"/>
          <w:lang w:val="nl-NL"/>
        </w:rPr>
        <w:t>vitro</w:t>
      </w:r>
      <w:r w:rsidR="00BE3C5A">
        <w:rPr>
          <w:sz w:val="22"/>
          <w:szCs w:val="22"/>
          <w:lang w:val="nl-NL"/>
        </w:rPr>
        <w:t>-</w:t>
      </w:r>
      <w:r w:rsidRPr="004A4733">
        <w:rPr>
          <w:sz w:val="22"/>
          <w:szCs w:val="22"/>
          <w:lang w:val="nl-NL"/>
        </w:rPr>
        <w:t>studies geen metabolisme in de longen aantoonden en M9 van ondergeschikt belang was in de circulatie (ongeveer 4% van de C</w:t>
      </w:r>
      <w:r w:rsidRPr="004A4733">
        <w:rPr>
          <w:sz w:val="22"/>
          <w:szCs w:val="22"/>
          <w:vertAlign w:val="subscript"/>
          <w:lang w:val="nl-NL"/>
        </w:rPr>
        <w:t>max</w:t>
      </w:r>
      <w:r w:rsidRPr="004A4733">
        <w:rPr>
          <w:sz w:val="22"/>
          <w:szCs w:val="22"/>
          <w:lang w:val="nl-NL"/>
        </w:rPr>
        <w:t xml:space="preserve"> en AUC van het oorspronkelijke geneesmiddel) na intraveneuze toediening, wordt aangenomen dat M9 ontstaat uit de ingeslikte dosisfractie van oraal geïnhaleerd glycopyrroniumbromide door pre-systemische hydrolyse en/of via first-pass-metabolisme. Na inhalatie alsook na intraveneuze toediening werden slechts minimale hoeveelheden M9 gevonden in de urine (d.w.z. ≤0,5% van de dosis). Na herhaalde inhalatie werden bij de mens glucuronide- en/of sulfaatconjugaten van glycopyrronium in de urine gevonden, goed voor ongeveer 3% van de dosis.</w:t>
      </w:r>
    </w:p>
    <w:p w14:paraId="33BAA701" w14:textId="77777777" w:rsidR="00B84FD6" w:rsidRPr="004A4733" w:rsidRDefault="00B84FD6" w:rsidP="00236504">
      <w:pPr>
        <w:pStyle w:val="Text"/>
        <w:spacing w:before="0"/>
        <w:jc w:val="left"/>
        <w:rPr>
          <w:sz w:val="22"/>
          <w:szCs w:val="22"/>
          <w:lang w:val="nl-NL"/>
        </w:rPr>
      </w:pPr>
    </w:p>
    <w:p w14:paraId="1AA5B146" w14:textId="5FAFD649" w:rsidR="00B84FD6" w:rsidRPr="004A4733" w:rsidRDefault="00914C40" w:rsidP="00236504">
      <w:pPr>
        <w:pStyle w:val="Text"/>
        <w:spacing w:before="0"/>
        <w:jc w:val="left"/>
        <w:rPr>
          <w:sz w:val="22"/>
          <w:szCs w:val="22"/>
          <w:lang w:val="nl-NL"/>
        </w:rPr>
      </w:pPr>
      <w:r w:rsidRPr="004A4733">
        <w:rPr>
          <w:i/>
          <w:iCs/>
          <w:sz w:val="22"/>
          <w:szCs w:val="22"/>
          <w:lang w:val="nl-NL"/>
        </w:rPr>
        <w:t>In</w:t>
      </w:r>
      <w:r w:rsidR="00A04B93" w:rsidRPr="004A4733">
        <w:rPr>
          <w:i/>
          <w:iCs/>
          <w:sz w:val="22"/>
          <w:szCs w:val="22"/>
          <w:lang w:val="nl-NL"/>
        </w:rPr>
        <w:t>-</w:t>
      </w:r>
      <w:r w:rsidRPr="004A4733">
        <w:rPr>
          <w:i/>
          <w:iCs/>
          <w:sz w:val="22"/>
          <w:szCs w:val="22"/>
          <w:lang w:val="nl-NL"/>
        </w:rPr>
        <w:t>vitro</w:t>
      </w:r>
      <w:r w:rsidR="00A04B93" w:rsidRPr="004A4733">
        <w:rPr>
          <w:sz w:val="22"/>
          <w:szCs w:val="22"/>
          <w:lang w:val="nl-NL"/>
        </w:rPr>
        <w:t>-</w:t>
      </w:r>
      <w:r w:rsidRPr="004A4733">
        <w:rPr>
          <w:sz w:val="22"/>
          <w:szCs w:val="22"/>
          <w:lang w:val="nl-NL"/>
        </w:rPr>
        <w:t>studies</w:t>
      </w:r>
      <w:r w:rsidR="00D112DA" w:rsidRPr="004A4733">
        <w:rPr>
          <w:sz w:val="22"/>
          <w:szCs w:val="22"/>
          <w:lang w:val="nl-NL"/>
        </w:rPr>
        <w:t xml:space="preserve"> naar remming</w:t>
      </w:r>
      <w:r w:rsidRPr="004A4733">
        <w:rPr>
          <w:sz w:val="22"/>
          <w:szCs w:val="22"/>
          <w:lang w:val="nl-NL"/>
        </w:rPr>
        <w:t xml:space="preserve"> toonden aan dat glycopyrroniumbromide geen relevante remming veroorzaakt van CYP1A2, CYP2A6, CYP2C8, CYP2C9, CYP2C19, CYP2D6, CYP2E1 of CYP3A4/5, de effluxtransportereiwitten MDR1, MRP2 en MXR en de opnametransportereiwitten OATP1B1, OATP1B3, OAT1, OAT3, OCT1 of OCT2. </w:t>
      </w:r>
      <w:r w:rsidRPr="00256EBF">
        <w:rPr>
          <w:i/>
          <w:sz w:val="22"/>
          <w:szCs w:val="22"/>
          <w:lang w:val="nl-NL"/>
        </w:rPr>
        <w:t>In</w:t>
      </w:r>
      <w:r w:rsidR="00256EBF">
        <w:rPr>
          <w:i/>
          <w:sz w:val="22"/>
          <w:szCs w:val="22"/>
          <w:lang w:val="nl-NL"/>
        </w:rPr>
        <w:t>-</w:t>
      </w:r>
      <w:r w:rsidRPr="00256EBF">
        <w:rPr>
          <w:i/>
          <w:sz w:val="22"/>
          <w:szCs w:val="22"/>
          <w:lang w:val="nl-NL"/>
        </w:rPr>
        <w:t>vitro</w:t>
      </w:r>
      <w:r w:rsidR="00810E66" w:rsidRPr="004A4733">
        <w:rPr>
          <w:sz w:val="22"/>
          <w:szCs w:val="22"/>
          <w:lang w:val="nl-NL"/>
        </w:rPr>
        <w:t>-</w:t>
      </w:r>
      <w:r w:rsidRPr="004A4733">
        <w:rPr>
          <w:sz w:val="22"/>
          <w:szCs w:val="22"/>
          <w:lang w:val="nl-NL"/>
        </w:rPr>
        <w:t>enzyminductiestudies lieten geen klinisch relevant inducerend effect van glycopyrroniumbromide zien op de geteste cytochroom P450</w:t>
      </w:r>
      <w:r w:rsidR="0038702F" w:rsidRPr="004A4733">
        <w:rPr>
          <w:sz w:val="22"/>
          <w:szCs w:val="22"/>
          <w:lang w:val="nl-NL"/>
        </w:rPr>
        <w:noBreakHyphen/>
      </w:r>
      <w:r w:rsidRPr="004A4733">
        <w:rPr>
          <w:sz w:val="22"/>
          <w:szCs w:val="22"/>
          <w:lang w:val="nl-NL"/>
        </w:rPr>
        <w:t>iso-enzymen, noch op UGT1A1 en de transportereiwitten MDR1 en MRP2.</w:t>
      </w:r>
    </w:p>
    <w:p w14:paraId="618E9116" w14:textId="77777777" w:rsidR="00B84FD6" w:rsidRPr="004A4733" w:rsidRDefault="00B84FD6" w:rsidP="00236504">
      <w:pPr>
        <w:pStyle w:val="Text"/>
        <w:spacing w:before="0"/>
        <w:jc w:val="left"/>
        <w:rPr>
          <w:sz w:val="22"/>
          <w:szCs w:val="22"/>
          <w:lang w:val="nl-NL"/>
        </w:rPr>
      </w:pPr>
    </w:p>
    <w:p w14:paraId="3560DDD9" w14:textId="77777777" w:rsidR="00B84FD6" w:rsidRPr="004A4733" w:rsidRDefault="00914C40" w:rsidP="00236504">
      <w:pPr>
        <w:pStyle w:val="Text"/>
        <w:keepNext/>
        <w:spacing w:before="0"/>
        <w:jc w:val="left"/>
        <w:rPr>
          <w:sz w:val="22"/>
          <w:szCs w:val="22"/>
          <w:u w:val="single"/>
          <w:lang w:val="nl-NL"/>
        </w:rPr>
      </w:pPr>
      <w:r w:rsidRPr="004A4733">
        <w:rPr>
          <w:i/>
          <w:iCs/>
          <w:sz w:val="22"/>
          <w:szCs w:val="22"/>
          <w:u w:val="single"/>
          <w:lang w:val="nl-NL"/>
        </w:rPr>
        <w:lastRenderedPageBreak/>
        <w:t>Mometasonfuroaat</w:t>
      </w:r>
    </w:p>
    <w:p w14:paraId="602B940A" w14:textId="2F419126" w:rsidR="00B84FD6" w:rsidRPr="004A4733" w:rsidRDefault="00914C40" w:rsidP="00236504">
      <w:pPr>
        <w:pStyle w:val="Text"/>
        <w:spacing w:before="0"/>
        <w:jc w:val="left"/>
        <w:rPr>
          <w:sz w:val="22"/>
          <w:szCs w:val="22"/>
          <w:lang w:val="nl-NL"/>
        </w:rPr>
      </w:pPr>
      <w:r w:rsidRPr="004A4733">
        <w:rPr>
          <w:sz w:val="22"/>
          <w:szCs w:val="22"/>
          <w:lang w:val="nl-NL"/>
        </w:rPr>
        <w:t>Het gedeelte van een geïnhaleerde mometasonfuroaatdosis d</w:t>
      </w:r>
      <w:r w:rsidR="00847E6B" w:rsidRPr="004A4733">
        <w:rPr>
          <w:sz w:val="22"/>
          <w:szCs w:val="22"/>
          <w:lang w:val="nl-NL"/>
        </w:rPr>
        <w:t>at</w:t>
      </w:r>
      <w:r w:rsidRPr="004A4733">
        <w:rPr>
          <w:sz w:val="22"/>
          <w:szCs w:val="22"/>
          <w:lang w:val="nl-NL"/>
        </w:rPr>
        <w:t xml:space="preserve"> wordt ingeslikt en geabsorbeerd in het maag-darmkanaal, ondergaat een uitgebreid metabolisme tot meerdere metabolieten. In plasma zijn geen belangrijke metabolieten detecteerbaar. In humane levermicrosomen wordt mometasonfuroaat gemetaboliseerd door CYP3A4.</w:t>
      </w:r>
    </w:p>
    <w:p w14:paraId="02DB250B" w14:textId="77777777" w:rsidR="00B84FD6" w:rsidRPr="004A4733" w:rsidRDefault="00B84FD6" w:rsidP="00236504">
      <w:pPr>
        <w:numPr>
          <w:ilvl w:val="12"/>
          <w:numId w:val="0"/>
        </w:numPr>
        <w:tabs>
          <w:tab w:val="clear" w:pos="567"/>
        </w:tabs>
        <w:spacing w:line="240" w:lineRule="auto"/>
        <w:ind w:right="-2"/>
        <w:rPr>
          <w:szCs w:val="22"/>
          <w:lang w:val="nl-NL"/>
        </w:rPr>
      </w:pPr>
    </w:p>
    <w:p w14:paraId="2C28CF92" w14:textId="77777777" w:rsidR="00B84FD6" w:rsidRPr="004A4733" w:rsidRDefault="00914C40" w:rsidP="00236504">
      <w:pPr>
        <w:keepNext/>
        <w:numPr>
          <w:ilvl w:val="12"/>
          <w:numId w:val="0"/>
        </w:numPr>
        <w:tabs>
          <w:tab w:val="clear" w:pos="567"/>
        </w:tabs>
        <w:spacing w:line="240" w:lineRule="auto"/>
        <w:ind w:right="-2"/>
        <w:rPr>
          <w:szCs w:val="22"/>
          <w:lang w:val="nl-NL"/>
        </w:rPr>
      </w:pPr>
      <w:r w:rsidRPr="004A4733">
        <w:rPr>
          <w:szCs w:val="22"/>
          <w:u w:val="single"/>
          <w:lang w:val="nl-NL"/>
        </w:rPr>
        <w:t>Eliminatie</w:t>
      </w:r>
    </w:p>
    <w:p w14:paraId="34AFCCD7" w14:textId="77777777" w:rsidR="00B84FD6" w:rsidRPr="004A4733" w:rsidRDefault="00B84FD6" w:rsidP="00236504">
      <w:pPr>
        <w:pStyle w:val="Text"/>
        <w:keepNext/>
        <w:spacing w:before="0"/>
        <w:jc w:val="left"/>
        <w:rPr>
          <w:bCs/>
          <w:iCs/>
          <w:sz w:val="22"/>
          <w:szCs w:val="22"/>
          <w:lang w:val="nl-NL"/>
        </w:rPr>
      </w:pPr>
      <w:bookmarkStart w:id="24" w:name="_Toc259713128"/>
    </w:p>
    <w:p w14:paraId="57521272" w14:textId="77777777" w:rsidR="00B84FD6" w:rsidRPr="004A4733" w:rsidRDefault="00914C40" w:rsidP="00236504">
      <w:pPr>
        <w:pStyle w:val="Text"/>
        <w:keepNext/>
        <w:spacing w:before="0"/>
        <w:jc w:val="left"/>
        <w:rPr>
          <w:bCs/>
          <w:iCs/>
          <w:sz w:val="22"/>
          <w:szCs w:val="22"/>
          <w:u w:val="single"/>
          <w:lang w:val="nl-NL"/>
        </w:rPr>
      </w:pPr>
      <w:r w:rsidRPr="004A4733">
        <w:rPr>
          <w:i/>
          <w:iCs/>
          <w:sz w:val="22"/>
          <w:szCs w:val="22"/>
          <w:u w:val="single"/>
          <w:lang w:val="nl-NL"/>
        </w:rPr>
        <w:t>Indacaterol</w:t>
      </w:r>
      <w:bookmarkStart w:id="25" w:name="_5539216Indacaterol_maleate"/>
      <w:bookmarkEnd w:id="25"/>
    </w:p>
    <w:p w14:paraId="029A7E0D" w14:textId="016A3101" w:rsidR="00B84FD6" w:rsidRPr="004A4733" w:rsidRDefault="00914C40" w:rsidP="00236504">
      <w:pPr>
        <w:pStyle w:val="Text"/>
        <w:spacing w:before="0"/>
        <w:jc w:val="left"/>
        <w:rPr>
          <w:sz w:val="22"/>
          <w:szCs w:val="22"/>
          <w:lang w:val="nl-NL"/>
        </w:rPr>
      </w:pPr>
      <w:r w:rsidRPr="004A4733">
        <w:rPr>
          <w:sz w:val="22"/>
          <w:szCs w:val="22"/>
          <w:lang w:val="nl-NL"/>
        </w:rPr>
        <w:t xml:space="preserve">In klinische </w:t>
      </w:r>
      <w:r w:rsidR="00855D19" w:rsidRPr="004A4733">
        <w:rPr>
          <w:sz w:val="22"/>
          <w:szCs w:val="22"/>
          <w:lang w:val="nl-NL"/>
        </w:rPr>
        <w:t>studies</w:t>
      </w:r>
      <w:r w:rsidRPr="004A4733">
        <w:rPr>
          <w:sz w:val="22"/>
          <w:szCs w:val="22"/>
          <w:lang w:val="nl-NL"/>
        </w:rPr>
        <w:t xml:space="preserve"> waarbij ook urine werd verzameld, was de hoeveelheid indacaterol die onveranderd via de urine werd uitgescheiden in het algemeen minder dan 2% van de dosis. De renale klaring van indacaterol was gemiddeld tussen 0,46 en 1,20 liter/uur. Het is duidelijk dat de renale klaring een geringe rol speelt (ongeveer 2 tot 6% van de systemische klaring) in de eliminatie van systemisch beschikbare indacaterol, in vergelijking met de serumklaring van indacaterol van 18,8 tot 23,3 liter/uur.</w:t>
      </w:r>
    </w:p>
    <w:p w14:paraId="7BE27C01" w14:textId="77777777" w:rsidR="00B84FD6" w:rsidRPr="004A4733" w:rsidRDefault="00B84FD6" w:rsidP="00236504">
      <w:pPr>
        <w:pStyle w:val="Text"/>
        <w:spacing w:before="0"/>
        <w:jc w:val="left"/>
        <w:rPr>
          <w:sz w:val="22"/>
          <w:szCs w:val="22"/>
          <w:lang w:val="nl-NL"/>
        </w:rPr>
      </w:pPr>
    </w:p>
    <w:p w14:paraId="3ABC36EA" w14:textId="7518559A" w:rsidR="00B84FD6" w:rsidRPr="004A4733" w:rsidRDefault="00914C40" w:rsidP="00236504">
      <w:pPr>
        <w:pStyle w:val="Text"/>
        <w:spacing w:before="0"/>
        <w:jc w:val="left"/>
        <w:rPr>
          <w:sz w:val="22"/>
          <w:szCs w:val="22"/>
          <w:lang w:val="nl-NL"/>
        </w:rPr>
      </w:pPr>
      <w:r w:rsidRPr="004A4733">
        <w:rPr>
          <w:sz w:val="22"/>
          <w:szCs w:val="22"/>
          <w:lang w:val="nl-NL"/>
        </w:rPr>
        <w:t>In een ADME-</w:t>
      </w:r>
      <w:r w:rsidR="00855D19" w:rsidRPr="004A4733">
        <w:rPr>
          <w:sz w:val="22"/>
          <w:szCs w:val="22"/>
          <w:lang w:val="nl-NL"/>
        </w:rPr>
        <w:t>studie</w:t>
      </w:r>
      <w:r w:rsidRPr="004A4733">
        <w:rPr>
          <w:sz w:val="22"/>
          <w:szCs w:val="22"/>
          <w:lang w:val="nl-NL"/>
        </w:rPr>
        <w:t xml:space="preserve"> bij de mens waarin indacaterol oraal werd toegediend, was excretie via de fecale route dominant ten opzichte van de urinaire route. Indacaterol werd in humane feces voornamelijk uitgescheiden als onveranderde </w:t>
      </w:r>
      <w:r w:rsidR="00847E6B" w:rsidRPr="004A4733">
        <w:rPr>
          <w:sz w:val="22"/>
          <w:szCs w:val="22"/>
          <w:lang w:val="nl-NL"/>
        </w:rPr>
        <w:t>oorspronkelijke stof</w:t>
      </w:r>
      <w:r w:rsidRPr="004A4733">
        <w:rPr>
          <w:sz w:val="22"/>
          <w:szCs w:val="22"/>
          <w:lang w:val="nl-NL"/>
        </w:rPr>
        <w:t xml:space="preserve"> (54% van de dosis) en in mindere mate als gehydroxyleerde indacaterolmetabolieten (23% van de dosis). De massabalans was volledig, </w:t>
      </w:r>
      <w:r w:rsidR="00873FC8" w:rsidRPr="004A4733">
        <w:rPr>
          <w:sz w:val="22"/>
          <w:szCs w:val="22"/>
          <w:lang w:val="nl-NL"/>
        </w:rPr>
        <w:t xml:space="preserve">waarbij </w:t>
      </w:r>
      <w:r w:rsidRPr="004A4733">
        <w:rPr>
          <w:sz w:val="22"/>
          <w:szCs w:val="22"/>
          <w:lang w:val="nl-NL"/>
        </w:rPr>
        <w:t xml:space="preserve">≥90% van de dosis </w:t>
      </w:r>
      <w:r w:rsidR="00873FC8" w:rsidRPr="004A4733">
        <w:rPr>
          <w:sz w:val="22"/>
          <w:szCs w:val="22"/>
          <w:lang w:val="nl-NL"/>
        </w:rPr>
        <w:t xml:space="preserve">werd </w:t>
      </w:r>
      <w:r w:rsidRPr="004A4733">
        <w:rPr>
          <w:sz w:val="22"/>
          <w:szCs w:val="22"/>
          <w:lang w:val="nl-NL"/>
        </w:rPr>
        <w:t>teruggevonden in de excret</w:t>
      </w:r>
      <w:r w:rsidR="00D112DA" w:rsidRPr="004A4733">
        <w:rPr>
          <w:sz w:val="22"/>
          <w:szCs w:val="22"/>
          <w:lang w:val="nl-NL"/>
        </w:rPr>
        <w:t>a</w:t>
      </w:r>
      <w:r w:rsidRPr="004A4733">
        <w:rPr>
          <w:sz w:val="22"/>
          <w:szCs w:val="22"/>
          <w:lang w:val="nl-NL"/>
        </w:rPr>
        <w:t>.</w:t>
      </w:r>
    </w:p>
    <w:p w14:paraId="619385D9" w14:textId="77777777" w:rsidR="00B84FD6" w:rsidRPr="004A4733" w:rsidRDefault="00B84FD6" w:rsidP="00236504">
      <w:pPr>
        <w:pStyle w:val="Text"/>
        <w:spacing w:before="0"/>
        <w:jc w:val="left"/>
        <w:rPr>
          <w:sz w:val="22"/>
          <w:szCs w:val="22"/>
          <w:lang w:val="nl-NL"/>
        </w:rPr>
      </w:pPr>
    </w:p>
    <w:p w14:paraId="7382C3AD" w14:textId="7FC624E6" w:rsidR="00B84FD6" w:rsidRPr="004A4733" w:rsidRDefault="00914C40" w:rsidP="00236504">
      <w:pPr>
        <w:pStyle w:val="Text"/>
        <w:spacing w:before="0"/>
        <w:jc w:val="left"/>
        <w:rPr>
          <w:sz w:val="22"/>
          <w:szCs w:val="22"/>
          <w:lang w:val="nl-NL"/>
        </w:rPr>
      </w:pPr>
      <w:r w:rsidRPr="004A4733">
        <w:rPr>
          <w:sz w:val="22"/>
          <w:szCs w:val="22"/>
          <w:lang w:val="nl-NL"/>
        </w:rPr>
        <w:t>De serumconcentraties van indacaterol namen af op multifasische wijze met een gemiddelde terminale halfwaardetijd variërend van 45,5 tot 126 uur. De effectieve halfwaardetijd, berekend uit de accumulatie van indacaterol na herhaalde toediening, varieerde van 40 tot 52 uur, hetgeen consistent is met de waargenomen tijd tot “steady</w:t>
      </w:r>
      <w:r w:rsidR="00A04B93" w:rsidRPr="004A4733">
        <w:rPr>
          <w:sz w:val="22"/>
          <w:szCs w:val="22"/>
          <w:lang w:val="nl-NL"/>
        </w:rPr>
        <w:t xml:space="preserve"> </w:t>
      </w:r>
      <w:r w:rsidRPr="004A4733">
        <w:rPr>
          <w:sz w:val="22"/>
          <w:szCs w:val="22"/>
          <w:lang w:val="nl-NL"/>
        </w:rPr>
        <w:t>state” van ongeveer 12</w:t>
      </w:r>
      <w:r w:rsidR="0038702F" w:rsidRPr="004A4733">
        <w:rPr>
          <w:sz w:val="22"/>
          <w:szCs w:val="22"/>
          <w:lang w:val="nl-NL"/>
        </w:rPr>
        <w:noBreakHyphen/>
      </w:r>
      <w:r w:rsidRPr="004A4733">
        <w:rPr>
          <w:sz w:val="22"/>
          <w:szCs w:val="22"/>
          <w:lang w:val="nl-NL"/>
        </w:rPr>
        <w:t>14 dagen.</w:t>
      </w:r>
    </w:p>
    <w:p w14:paraId="7A99A89F" w14:textId="77777777" w:rsidR="00B84FD6" w:rsidRPr="004A4733" w:rsidRDefault="00B84FD6" w:rsidP="00236504">
      <w:pPr>
        <w:pStyle w:val="Text"/>
        <w:spacing w:before="0"/>
        <w:jc w:val="left"/>
        <w:rPr>
          <w:sz w:val="22"/>
          <w:szCs w:val="22"/>
          <w:lang w:val="nl-NL"/>
        </w:rPr>
      </w:pPr>
    </w:p>
    <w:p w14:paraId="73E6E7CD" w14:textId="77777777" w:rsidR="00B84FD6" w:rsidRPr="004A4733" w:rsidRDefault="00914C40" w:rsidP="00236504">
      <w:pPr>
        <w:pStyle w:val="Nottoc-headings"/>
        <w:keepLines w:val="0"/>
        <w:spacing w:before="0" w:after="0"/>
        <w:rPr>
          <w:rFonts w:ascii="Times New Roman" w:hAnsi="Times New Roman" w:cs="Times New Roman"/>
          <w:b w:val="0"/>
          <w:sz w:val="22"/>
          <w:szCs w:val="22"/>
          <w:u w:val="single"/>
          <w:lang w:val="nl-NL"/>
        </w:rPr>
      </w:pPr>
      <w:r w:rsidRPr="004A4733">
        <w:rPr>
          <w:rFonts w:ascii="Times New Roman" w:hAnsi="Times New Roman" w:cs="Times New Roman"/>
          <w:b w:val="0"/>
          <w:i/>
          <w:iCs/>
          <w:sz w:val="22"/>
          <w:szCs w:val="22"/>
          <w:u w:val="single"/>
          <w:lang w:val="nl-NL"/>
        </w:rPr>
        <w:t>Glycopyrronium</w:t>
      </w:r>
      <w:bookmarkStart w:id="26" w:name="_5640420Glycopyrronium_"/>
      <w:bookmarkEnd w:id="26"/>
    </w:p>
    <w:p w14:paraId="7C57900A" w14:textId="77777777" w:rsidR="00B84FD6" w:rsidRPr="004A4733" w:rsidRDefault="00914C40" w:rsidP="00236504">
      <w:pPr>
        <w:pStyle w:val="Nottoc-headings"/>
        <w:keepNext w:val="0"/>
        <w:keepLines w:val="0"/>
        <w:spacing w:before="0" w:after="0"/>
        <w:rPr>
          <w:rFonts w:ascii="Times New Roman" w:hAnsi="Times New Roman" w:cs="Times New Roman"/>
          <w:b w:val="0"/>
          <w:sz w:val="22"/>
          <w:szCs w:val="22"/>
          <w:lang w:val="nl-NL"/>
        </w:rPr>
      </w:pPr>
      <w:r w:rsidRPr="004A4733">
        <w:rPr>
          <w:rFonts w:ascii="Times New Roman" w:hAnsi="Times New Roman" w:cs="Times New Roman"/>
          <w:b w:val="0"/>
          <w:sz w:val="22"/>
          <w:szCs w:val="22"/>
          <w:lang w:val="nl-NL"/>
        </w:rPr>
        <w:t>Na intraveneuze toediening van [</w:t>
      </w:r>
      <w:r w:rsidRPr="004A4733">
        <w:rPr>
          <w:rFonts w:ascii="Times New Roman" w:hAnsi="Times New Roman" w:cs="Times New Roman"/>
          <w:b w:val="0"/>
          <w:sz w:val="22"/>
          <w:szCs w:val="22"/>
          <w:vertAlign w:val="superscript"/>
          <w:lang w:val="nl-NL"/>
        </w:rPr>
        <w:t>3</w:t>
      </w:r>
      <w:r w:rsidRPr="004A4733">
        <w:rPr>
          <w:rFonts w:ascii="Times New Roman" w:hAnsi="Times New Roman" w:cs="Times New Roman"/>
          <w:b w:val="0"/>
          <w:sz w:val="22"/>
          <w:szCs w:val="22"/>
          <w:lang w:val="nl-NL"/>
        </w:rPr>
        <w:t>H]-gelabeld glycopyrroniumbromide aan mensen was de gemiddelde urinaire excretie van de radioactiviteit in 48 uur 85% van de dosis. In de gal werd nog eens 5% van de dosis gevonden. Derhalve was de massabalans bijna volledig.</w:t>
      </w:r>
    </w:p>
    <w:p w14:paraId="463DD77A" w14:textId="77777777" w:rsidR="00B84FD6" w:rsidRPr="004A4733" w:rsidRDefault="00B84FD6" w:rsidP="00236504">
      <w:pPr>
        <w:pStyle w:val="Text"/>
        <w:spacing w:before="0"/>
        <w:jc w:val="left"/>
        <w:rPr>
          <w:sz w:val="22"/>
          <w:szCs w:val="22"/>
          <w:lang w:val="nl-NL"/>
        </w:rPr>
      </w:pPr>
    </w:p>
    <w:p w14:paraId="4D80494C" w14:textId="77777777" w:rsidR="00B84FD6" w:rsidRPr="004A4733" w:rsidRDefault="00914C40" w:rsidP="00236504">
      <w:pPr>
        <w:pStyle w:val="Text"/>
        <w:spacing w:before="0"/>
        <w:jc w:val="left"/>
        <w:rPr>
          <w:sz w:val="22"/>
          <w:szCs w:val="22"/>
          <w:lang w:val="nl-NL"/>
        </w:rPr>
      </w:pPr>
      <w:r w:rsidRPr="004A4733">
        <w:rPr>
          <w:sz w:val="22"/>
          <w:szCs w:val="22"/>
          <w:lang w:val="nl-NL"/>
        </w:rPr>
        <w:t>Renale eliminatie van het oorspronkelijk geneesmiddel is goed voor ongeveer 60 tot 70% van de totale klaring van systemisch beschikbaar glycopyrronium, terwijl niet-renale klaringsprocessen goed zijn voor ongeveer 30 tot 40%. De biliaire klaring draagt bij aan de niet-renale klaring, maar de niet-renale klaring zou grotendeels toe te schrijven zijn aan metabolisme.</w:t>
      </w:r>
    </w:p>
    <w:p w14:paraId="4D88CA9D" w14:textId="77777777" w:rsidR="00B84FD6" w:rsidRPr="004A4733" w:rsidRDefault="00B84FD6" w:rsidP="00236504">
      <w:pPr>
        <w:pStyle w:val="Text"/>
        <w:spacing w:before="0"/>
        <w:jc w:val="left"/>
        <w:rPr>
          <w:sz w:val="22"/>
          <w:szCs w:val="22"/>
          <w:lang w:val="nl-NL"/>
        </w:rPr>
      </w:pPr>
    </w:p>
    <w:p w14:paraId="13D1D95B" w14:textId="77777777" w:rsidR="00B84FD6" w:rsidRPr="004A4733" w:rsidRDefault="00914C40" w:rsidP="00236504">
      <w:pPr>
        <w:pStyle w:val="Text"/>
        <w:spacing w:before="0"/>
        <w:jc w:val="left"/>
        <w:rPr>
          <w:sz w:val="22"/>
          <w:szCs w:val="22"/>
          <w:lang w:val="nl-NL"/>
        </w:rPr>
      </w:pPr>
      <w:r w:rsidRPr="004A4733">
        <w:rPr>
          <w:sz w:val="22"/>
          <w:szCs w:val="22"/>
          <w:lang w:val="nl-NL"/>
        </w:rPr>
        <w:t>De gemiddelde renale klaring van glycopyrronium lag tussen de 17,4 en 24,4 liter/uur. Actieve tubulaire secretie draagt bij aan de renale eliminatie van glycopyrronium. Tot 20% van de dosis werd in de urine teruggevonden als oorspronkelijk geneesmiddel.</w:t>
      </w:r>
    </w:p>
    <w:p w14:paraId="748C363F" w14:textId="77777777" w:rsidR="00B84FD6" w:rsidRPr="004A4733" w:rsidRDefault="00B84FD6" w:rsidP="00236504">
      <w:pPr>
        <w:pStyle w:val="Text"/>
        <w:spacing w:before="0"/>
        <w:jc w:val="left"/>
        <w:rPr>
          <w:sz w:val="22"/>
          <w:szCs w:val="22"/>
          <w:lang w:val="nl-NL"/>
        </w:rPr>
      </w:pPr>
    </w:p>
    <w:p w14:paraId="420A05F3" w14:textId="77777777" w:rsidR="00B84FD6" w:rsidRPr="004A4733" w:rsidRDefault="00914C40" w:rsidP="00236504">
      <w:pPr>
        <w:pStyle w:val="Text"/>
        <w:spacing w:before="0"/>
        <w:jc w:val="left"/>
        <w:rPr>
          <w:sz w:val="22"/>
          <w:szCs w:val="22"/>
          <w:lang w:val="nl-NL"/>
        </w:rPr>
      </w:pPr>
      <w:r w:rsidRPr="004A4733">
        <w:rPr>
          <w:sz w:val="22"/>
          <w:szCs w:val="22"/>
          <w:lang w:val="nl-NL"/>
        </w:rPr>
        <w:t>De plasmaconcentraties van glycopyrronium daalden op multifasische wijze. De gemiddelde terminale eliminatiehalfwaardetijd was veel langer na inhalatie (33 tot 57 uur) dan na intraveneuze (6,2 uur) en orale (2,8 uur) toediening. Het eliminatiepatroon wijst op een aanhoudende absorptie in de longen en/of opname van glycopyrronium in de systemische circulatie na 24 uur en langer na inhalatie.</w:t>
      </w:r>
    </w:p>
    <w:p w14:paraId="159306E2" w14:textId="77777777" w:rsidR="00B84FD6" w:rsidRPr="004A4733" w:rsidRDefault="00B84FD6" w:rsidP="00236504">
      <w:pPr>
        <w:pStyle w:val="Text"/>
        <w:spacing w:before="0"/>
        <w:jc w:val="left"/>
        <w:rPr>
          <w:sz w:val="22"/>
          <w:szCs w:val="22"/>
          <w:lang w:val="nl-NL"/>
        </w:rPr>
      </w:pPr>
    </w:p>
    <w:bookmarkEnd w:id="24"/>
    <w:p w14:paraId="447BCA24" w14:textId="77777777" w:rsidR="00B84FD6" w:rsidRPr="004A4733" w:rsidRDefault="00914C40" w:rsidP="00236504">
      <w:pPr>
        <w:pStyle w:val="Text"/>
        <w:keepNext/>
        <w:spacing w:before="0"/>
        <w:jc w:val="left"/>
        <w:rPr>
          <w:bCs/>
          <w:iCs/>
          <w:sz w:val="22"/>
          <w:szCs w:val="22"/>
          <w:u w:val="single"/>
          <w:lang w:val="nl-NL"/>
        </w:rPr>
      </w:pPr>
      <w:r w:rsidRPr="004A4733">
        <w:rPr>
          <w:i/>
          <w:iCs/>
          <w:sz w:val="22"/>
          <w:szCs w:val="22"/>
          <w:u w:val="single"/>
          <w:lang w:val="nl-NL"/>
        </w:rPr>
        <w:t>Mometasonfuroaat</w:t>
      </w:r>
    </w:p>
    <w:p w14:paraId="5C06B033" w14:textId="34B3A9FB" w:rsidR="00B84FD6" w:rsidRPr="004A4733" w:rsidRDefault="00914C40" w:rsidP="00236504">
      <w:pPr>
        <w:pStyle w:val="Text"/>
        <w:spacing w:before="0"/>
        <w:jc w:val="left"/>
        <w:rPr>
          <w:sz w:val="22"/>
          <w:szCs w:val="22"/>
          <w:lang w:val="nl-NL"/>
        </w:rPr>
      </w:pPr>
      <w:r w:rsidRPr="004A4733">
        <w:rPr>
          <w:sz w:val="22"/>
          <w:szCs w:val="22"/>
          <w:lang w:val="nl-NL"/>
        </w:rPr>
        <w:t>Na intraveneuze bolustoediening heeft mometasonfuroaat een terminale eliminatiehalfwaardetijd (T</w:t>
      </w:r>
      <w:r w:rsidRPr="004A4733">
        <w:rPr>
          <w:sz w:val="22"/>
          <w:szCs w:val="22"/>
          <w:vertAlign w:val="subscript"/>
          <w:lang w:val="nl-NL"/>
        </w:rPr>
        <w:t>½</w:t>
      </w:r>
      <w:r w:rsidRPr="004A4733">
        <w:rPr>
          <w:sz w:val="22"/>
          <w:szCs w:val="22"/>
          <w:lang w:val="nl-NL"/>
        </w:rPr>
        <w:t xml:space="preserve">) van ongeveer 4,5 uur. Een radioactief </w:t>
      </w:r>
      <w:r w:rsidR="00270A84" w:rsidRPr="004A4733">
        <w:rPr>
          <w:sz w:val="22"/>
          <w:szCs w:val="22"/>
          <w:lang w:val="nl-NL"/>
        </w:rPr>
        <w:t>gelabeld</w:t>
      </w:r>
      <w:r w:rsidRPr="004A4733">
        <w:rPr>
          <w:sz w:val="22"/>
          <w:szCs w:val="22"/>
          <w:lang w:val="nl-NL"/>
        </w:rPr>
        <w:t>, oraal geïnhaleerde dosis wordt voornamelijk uitgescheiden in de feces (74%) en, in mindere mate, in de urine (8%).</w:t>
      </w:r>
    </w:p>
    <w:p w14:paraId="79E522D6" w14:textId="77777777" w:rsidR="00E1298A" w:rsidRPr="004A4733" w:rsidRDefault="00E1298A" w:rsidP="00236504">
      <w:pPr>
        <w:numPr>
          <w:ilvl w:val="12"/>
          <w:numId w:val="0"/>
        </w:numPr>
        <w:tabs>
          <w:tab w:val="clear" w:pos="567"/>
        </w:tabs>
        <w:spacing w:line="240" w:lineRule="auto"/>
        <w:ind w:right="-2"/>
        <w:rPr>
          <w:szCs w:val="22"/>
          <w:lang w:val="nl-NL"/>
        </w:rPr>
      </w:pPr>
    </w:p>
    <w:p w14:paraId="2F42E730" w14:textId="77777777" w:rsidR="00E1298A" w:rsidRPr="004A4733" w:rsidRDefault="00E1298A" w:rsidP="00236504">
      <w:pPr>
        <w:keepNext/>
        <w:numPr>
          <w:ilvl w:val="12"/>
          <w:numId w:val="0"/>
        </w:numPr>
        <w:tabs>
          <w:tab w:val="clear" w:pos="567"/>
        </w:tabs>
        <w:spacing w:line="240" w:lineRule="auto"/>
        <w:rPr>
          <w:szCs w:val="22"/>
          <w:u w:val="single"/>
          <w:lang w:val="nl-NL"/>
        </w:rPr>
      </w:pPr>
      <w:r w:rsidRPr="004A4733">
        <w:rPr>
          <w:szCs w:val="22"/>
          <w:u w:val="single"/>
          <w:lang w:val="nl-NL"/>
        </w:rPr>
        <w:t>Interacties</w:t>
      </w:r>
    </w:p>
    <w:p w14:paraId="34ABEE1C" w14:textId="77777777" w:rsidR="00E1298A" w:rsidRPr="004A4733" w:rsidRDefault="00E1298A" w:rsidP="00236504">
      <w:pPr>
        <w:keepNext/>
        <w:numPr>
          <w:ilvl w:val="12"/>
          <w:numId w:val="0"/>
        </w:numPr>
        <w:tabs>
          <w:tab w:val="clear" w:pos="567"/>
        </w:tabs>
        <w:spacing w:line="240" w:lineRule="auto"/>
        <w:rPr>
          <w:szCs w:val="22"/>
          <w:lang w:val="nl-NL"/>
        </w:rPr>
      </w:pPr>
    </w:p>
    <w:p w14:paraId="42DA8190" w14:textId="7897568C" w:rsidR="00E1298A" w:rsidRPr="004A4733" w:rsidRDefault="00E1298A" w:rsidP="00236504">
      <w:pPr>
        <w:numPr>
          <w:ilvl w:val="12"/>
          <w:numId w:val="0"/>
        </w:numPr>
        <w:tabs>
          <w:tab w:val="clear" w:pos="567"/>
        </w:tabs>
        <w:spacing w:line="240" w:lineRule="auto"/>
        <w:ind w:right="-2"/>
        <w:rPr>
          <w:szCs w:val="22"/>
          <w:lang w:val="nl-NL"/>
        </w:rPr>
      </w:pPr>
      <w:r w:rsidRPr="004A4733">
        <w:rPr>
          <w:szCs w:val="22"/>
          <w:lang w:val="nl-NL"/>
        </w:rPr>
        <w:t xml:space="preserve">Gelijktijdige toediening van oraal geïnhaleerd indacaterol, glycopyrronium en mometasonfuroaat onder “steady state” omstandigheden had geen invloed op de farmacokinetiek van </w:t>
      </w:r>
      <w:r w:rsidR="00330A4F" w:rsidRPr="004A4733">
        <w:rPr>
          <w:szCs w:val="22"/>
          <w:lang w:val="nl-NL"/>
        </w:rPr>
        <w:t>een van de</w:t>
      </w:r>
      <w:r w:rsidRPr="004A4733">
        <w:rPr>
          <w:szCs w:val="22"/>
          <w:lang w:val="nl-NL"/>
        </w:rPr>
        <w:t xml:space="preserve"> werkzame stoffen.</w:t>
      </w:r>
    </w:p>
    <w:p w14:paraId="0048B231" w14:textId="77777777" w:rsidR="00B84FD6" w:rsidRPr="004A4733" w:rsidRDefault="00B84FD6" w:rsidP="00236504">
      <w:pPr>
        <w:pStyle w:val="Text"/>
        <w:spacing w:before="0"/>
        <w:jc w:val="left"/>
        <w:rPr>
          <w:iCs/>
          <w:sz w:val="22"/>
          <w:szCs w:val="22"/>
          <w:lang w:val="nl-NL"/>
        </w:rPr>
      </w:pPr>
    </w:p>
    <w:p w14:paraId="7FE8C1E6" w14:textId="77777777" w:rsidR="00B84FD6" w:rsidRPr="004A4733" w:rsidRDefault="00914C40" w:rsidP="00236504">
      <w:pPr>
        <w:keepNext/>
        <w:tabs>
          <w:tab w:val="clear" w:pos="567"/>
        </w:tabs>
        <w:spacing w:line="240" w:lineRule="auto"/>
        <w:rPr>
          <w:iCs/>
          <w:szCs w:val="22"/>
          <w:lang w:val="nl-NL"/>
        </w:rPr>
      </w:pPr>
      <w:r w:rsidRPr="004A4733">
        <w:rPr>
          <w:szCs w:val="22"/>
          <w:u w:val="single"/>
          <w:lang w:val="nl-NL"/>
        </w:rPr>
        <w:lastRenderedPageBreak/>
        <w:t>Speciale populaties</w:t>
      </w:r>
    </w:p>
    <w:p w14:paraId="1F6390AD" w14:textId="77777777" w:rsidR="001D0D33" w:rsidRPr="004A4733" w:rsidRDefault="001D0D33" w:rsidP="00236504">
      <w:pPr>
        <w:pStyle w:val="Text"/>
        <w:keepNext/>
        <w:spacing w:before="0"/>
        <w:jc w:val="left"/>
        <w:rPr>
          <w:iCs/>
          <w:sz w:val="22"/>
          <w:szCs w:val="22"/>
          <w:lang w:val="nl-NL"/>
        </w:rPr>
      </w:pPr>
    </w:p>
    <w:p w14:paraId="49B20DB2" w14:textId="1BBE89EF" w:rsidR="00B84FD6" w:rsidRPr="004A4733" w:rsidRDefault="00914C40" w:rsidP="00236504">
      <w:pPr>
        <w:pStyle w:val="Text"/>
        <w:spacing w:before="0"/>
        <w:jc w:val="left"/>
        <w:rPr>
          <w:sz w:val="22"/>
          <w:szCs w:val="22"/>
          <w:lang w:val="nl-NL"/>
        </w:rPr>
      </w:pPr>
      <w:r w:rsidRPr="004A4733">
        <w:rPr>
          <w:sz w:val="22"/>
          <w:szCs w:val="22"/>
          <w:lang w:val="nl-NL"/>
        </w:rPr>
        <w:t xml:space="preserve">Een farmacokinetische </w:t>
      </w:r>
      <w:r w:rsidR="001D2549">
        <w:rPr>
          <w:sz w:val="22"/>
          <w:szCs w:val="22"/>
          <w:lang w:val="nl-NL"/>
        </w:rPr>
        <w:t>populatie</w:t>
      </w:r>
      <w:r w:rsidRPr="004A4733">
        <w:rPr>
          <w:sz w:val="22"/>
          <w:szCs w:val="22"/>
          <w:lang w:val="nl-NL"/>
        </w:rPr>
        <w:t>analyse van gegevens van astmapatiënten na inhalatie van Enerzair Breezhaler gaf aan dat leeftijd, geslacht, lichaamsgewicht, rookgedrag, geschatte glomerulaire filtratiesnelheid (eGFR) bij baseline en baseline-FEV</w:t>
      </w:r>
      <w:r w:rsidRPr="004A4733">
        <w:rPr>
          <w:sz w:val="22"/>
          <w:szCs w:val="22"/>
          <w:vertAlign w:val="subscript"/>
          <w:lang w:val="nl-NL"/>
        </w:rPr>
        <w:t>1</w:t>
      </w:r>
      <w:r w:rsidRPr="004A4733">
        <w:rPr>
          <w:sz w:val="22"/>
          <w:szCs w:val="22"/>
          <w:lang w:val="nl-NL"/>
        </w:rPr>
        <w:t xml:space="preserve"> geen significant effect hadden op de systemische blootstelling aan indacaterol, glycopyrronium of mometasonfuroaat.</w:t>
      </w:r>
    </w:p>
    <w:p w14:paraId="4EC43F21" w14:textId="77777777" w:rsidR="00B84FD6" w:rsidRPr="004A4733" w:rsidRDefault="00B84FD6" w:rsidP="00236504">
      <w:pPr>
        <w:pStyle w:val="Text"/>
        <w:spacing w:before="0"/>
        <w:jc w:val="left"/>
        <w:rPr>
          <w:sz w:val="22"/>
          <w:szCs w:val="22"/>
          <w:lang w:val="nl-NL"/>
        </w:rPr>
      </w:pPr>
    </w:p>
    <w:p w14:paraId="59B6AA2E" w14:textId="0A01ED6C" w:rsidR="00B84FD6" w:rsidRPr="004A4733" w:rsidRDefault="00914C40" w:rsidP="00236504">
      <w:pPr>
        <w:pStyle w:val="Text"/>
        <w:keepNext/>
        <w:spacing w:before="0"/>
        <w:jc w:val="left"/>
        <w:rPr>
          <w:sz w:val="22"/>
          <w:szCs w:val="22"/>
          <w:lang w:val="nl-NL"/>
        </w:rPr>
      </w:pPr>
      <w:r w:rsidRPr="004A4733">
        <w:rPr>
          <w:i/>
          <w:iCs/>
          <w:sz w:val="22"/>
          <w:szCs w:val="22"/>
          <w:u w:val="single"/>
          <w:lang w:val="nl-NL"/>
        </w:rPr>
        <w:t>Patiënten met een nierfunctie</w:t>
      </w:r>
      <w:r w:rsidR="00A04B93" w:rsidRPr="004A4733">
        <w:rPr>
          <w:i/>
          <w:iCs/>
          <w:sz w:val="22"/>
          <w:szCs w:val="22"/>
          <w:u w:val="single"/>
          <w:lang w:val="nl-NL"/>
        </w:rPr>
        <w:t>stoornis</w:t>
      </w:r>
    </w:p>
    <w:p w14:paraId="4FAB94B4" w14:textId="5CFA3F05" w:rsidR="001D0D33" w:rsidRPr="004A4733" w:rsidRDefault="00914C40" w:rsidP="00236504">
      <w:pPr>
        <w:pStyle w:val="Text"/>
        <w:spacing w:before="0"/>
        <w:jc w:val="left"/>
        <w:rPr>
          <w:iCs/>
          <w:sz w:val="22"/>
          <w:szCs w:val="22"/>
          <w:lang w:val="nl-NL"/>
        </w:rPr>
      </w:pPr>
      <w:r w:rsidRPr="004A4733">
        <w:rPr>
          <w:sz w:val="22"/>
          <w:szCs w:val="22"/>
          <w:lang w:val="nl-NL"/>
        </w:rPr>
        <w:t xml:space="preserve">Het effect van nierfunctiestoornis op de farmacokinetiek van indacaterol, glycopyrronium en mometasonfuroaat is niet onderzocht in specifieke studies met Enerzair Breezhaler. In een farmacokinetische </w:t>
      </w:r>
      <w:r w:rsidR="001D2549">
        <w:rPr>
          <w:sz w:val="22"/>
          <w:szCs w:val="22"/>
          <w:lang w:val="nl-NL"/>
        </w:rPr>
        <w:t>populatie</w:t>
      </w:r>
      <w:r w:rsidRPr="004A4733">
        <w:rPr>
          <w:sz w:val="22"/>
          <w:szCs w:val="22"/>
          <w:lang w:val="nl-NL"/>
        </w:rPr>
        <w:t>analyse was de geschatte glomerulaire filtratiesnelheid (eGFR) geen statistisch significante covariaat voor de systemische blootstelling aan indacaterol, glycopyrronium en mometasonfuroaat na toediening van Enerzair Breezhaler bij patiënten met astma.</w:t>
      </w:r>
    </w:p>
    <w:p w14:paraId="0474B01C" w14:textId="77777777" w:rsidR="00B84FD6" w:rsidRPr="004A4733" w:rsidRDefault="00B84FD6" w:rsidP="00236504">
      <w:pPr>
        <w:pStyle w:val="Text"/>
        <w:spacing w:before="0"/>
        <w:jc w:val="left"/>
        <w:rPr>
          <w:sz w:val="22"/>
          <w:szCs w:val="22"/>
          <w:lang w:val="nl-NL"/>
        </w:rPr>
      </w:pPr>
    </w:p>
    <w:p w14:paraId="0B94D92C" w14:textId="07507F0F" w:rsidR="001D0D33" w:rsidRPr="004A4733" w:rsidRDefault="00914C40" w:rsidP="00236504">
      <w:pPr>
        <w:pStyle w:val="Text"/>
        <w:spacing w:before="0"/>
        <w:jc w:val="left"/>
        <w:rPr>
          <w:sz w:val="22"/>
          <w:szCs w:val="22"/>
          <w:lang w:val="nl-NL"/>
        </w:rPr>
      </w:pPr>
      <w:r w:rsidRPr="004A4733">
        <w:rPr>
          <w:sz w:val="22"/>
          <w:szCs w:val="22"/>
          <w:lang w:val="nl-NL"/>
        </w:rPr>
        <w:t>Vanwege de zeer lage bijdrage van de urinaire route aan de totale eliminatie van indacaterol en mometasonfuroaat uit het lichaam zijn de effecten van een nierfunctie</w:t>
      </w:r>
      <w:r w:rsidR="00A04B93" w:rsidRPr="004A4733">
        <w:rPr>
          <w:sz w:val="22"/>
          <w:szCs w:val="22"/>
          <w:lang w:val="nl-NL"/>
        </w:rPr>
        <w:t>stoornis</w:t>
      </w:r>
      <w:r w:rsidRPr="004A4733">
        <w:rPr>
          <w:sz w:val="22"/>
          <w:szCs w:val="22"/>
          <w:lang w:val="nl-NL"/>
        </w:rPr>
        <w:t xml:space="preserve"> op de systemische blootstelling niet onderzocht (zie rubriek 4.2 en</w:t>
      </w:r>
      <w:r w:rsidR="005E1798" w:rsidRPr="004A4733">
        <w:rPr>
          <w:sz w:val="22"/>
          <w:szCs w:val="22"/>
          <w:lang w:val="nl-NL"/>
        </w:rPr>
        <w:t xml:space="preserve"> </w:t>
      </w:r>
      <w:r w:rsidRPr="004A4733">
        <w:rPr>
          <w:sz w:val="22"/>
          <w:szCs w:val="22"/>
          <w:lang w:val="nl-NL"/>
        </w:rPr>
        <w:t>4.4).</w:t>
      </w:r>
    </w:p>
    <w:p w14:paraId="685C2CE5" w14:textId="77777777" w:rsidR="00B84FD6" w:rsidRPr="004A4733" w:rsidRDefault="00B84FD6" w:rsidP="00236504">
      <w:pPr>
        <w:pStyle w:val="Text"/>
        <w:spacing w:before="0"/>
        <w:jc w:val="left"/>
        <w:rPr>
          <w:sz w:val="22"/>
          <w:szCs w:val="22"/>
          <w:lang w:val="nl-NL"/>
        </w:rPr>
      </w:pPr>
    </w:p>
    <w:p w14:paraId="33334B12" w14:textId="6424F15E" w:rsidR="00B84FD6" w:rsidRPr="004A4733" w:rsidRDefault="00914C40" w:rsidP="00236504">
      <w:pPr>
        <w:pStyle w:val="Text"/>
        <w:tabs>
          <w:tab w:val="left" w:pos="8505"/>
        </w:tabs>
        <w:spacing w:before="0"/>
        <w:jc w:val="left"/>
        <w:rPr>
          <w:bCs/>
          <w:sz w:val="22"/>
          <w:szCs w:val="22"/>
          <w:lang w:val="nl-NL"/>
        </w:rPr>
      </w:pPr>
      <w:r w:rsidRPr="004A4733">
        <w:rPr>
          <w:sz w:val="22"/>
          <w:szCs w:val="22"/>
          <w:lang w:val="nl-NL"/>
        </w:rPr>
        <w:t>Een nierfunctie</w:t>
      </w:r>
      <w:r w:rsidR="00A04B93" w:rsidRPr="004A4733">
        <w:rPr>
          <w:sz w:val="22"/>
          <w:szCs w:val="22"/>
          <w:lang w:val="nl-NL"/>
        </w:rPr>
        <w:t>stoornis</w:t>
      </w:r>
      <w:r w:rsidRPr="004A4733">
        <w:rPr>
          <w:sz w:val="22"/>
          <w:szCs w:val="22"/>
          <w:lang w:val="nl-NL"/>
        </w:rPr>
        <w:t xml:space="preserve"> heeft invloed op de systemische blootstelling aan glycopyrronium toegediend als monotherapie. Een matige gemiddelde stijging van de totale systemische blootstelling (AUC</w:t>
      </w:r>
      <w:r w:rsidRPr="004A4733">
        <w:rPr>
          <w:sz w:val="22"/>
          <w:szCs w:val="22"/>
          <w:vertAlign w:val="subscript"/>
          <w:lang w:val="nl-NL"/>
        </w:rPr>
        <w:t>last</w:t>
      </w:r>
      <w:r w:rsidRPr="004A4733">
        <w:rPr>
          <w:sz w:val="22"/>
          <w:szCs w:val="22"/>
          <w:lang w:val="nl-NL"/>
        </w:rPr>
        <w:t>) met een factor tot 1,4 werd gezien bij patiënten met een licht</w:t>
      </w:r>
      <w:r w:rsidR="00A04B93" w:rsidRPr="004A4733">
        <w:rPr>
          <w:sz w:val="22"/>
          <w:szCs w:val="22"/>
          <w:lang w:val="nl-NL"/>
        </w:rPr>
        <w:t>e</w:t>
      </w:r>
      <w:r w:rsidRPr="004A4733">
        <w:rPr>
          <w:sz w:val="22"/>
          <w:szCs w:val="22"/>
          <w:lang w:val="nl-NL"/>
        </w:rPr>
        <w:t xml:space="preserve"> tot matig</w:t>
      </w:r>
      <w:r w:rsidR="00A04B93" w:rsidRPr="004A4733">
        <w:rPr>
          <w:sz w:val="22"/>
          <w:szCs w:val="22"/>
          <w:lang w:val="nl-NL"/>
        </w:rPr>
        <w:t>e</w:t>
      </w:r>
      <w:r w:rsidRPr="004A4733">
        <w:rPr>
          <w:sz w:val="22"/>
          <w:szCs w:val="22"/>
          <w:lang w:val="nl-NL"/>
        </w:rPr>
        <w:t xml:space="preserve"> nierfunctie</w:t>
      </w:r>
      <w:r w:rsidR="00A04B93" w:rsidRPr="004A4733">
        <w:rPr>
          <w:sz w:val="22"/>
          <w:szCs w:val="22"/>
          <w:lang w:val="nl-NL"/>
        </w:rPr>
        <w:t>stoornis</w:t>
      </w:r>
      <w:r w:rsidRPr="004A4733">
        <w:rPr>
          <w:sz w:val="22"/>
          <w:szCs w:val="22"/>
          <w:lang w:val="nl-NL"/>
        </w:rPr>
        <w:t xml:space="preserve"> en met een factor tot 2,2 bij patiënten met een ernstig</w:t>
      </w:r>
      <w:r w:rsidR="00A04B93" w:rsidRPr="004A4733">
        <w:rPr>
          <w:sz w:val="22"/>
          <w:szCs w:val="22"/>
          <w:lang w:val="nl-NL"/>
        </w:rPr>
        <w:t>e</w:t>
      </w:r>
      <w:r w:rsidRPr="004A4733">
        <w:rPr>
          <w:sz w:val="22"/>
          <w:szCs w:val="22"/>
          <w:lang w:val="nl-NL"/>
        </w:rPr>
        <w:t xml:space="preserve"> nierfunctie</w:t>
      </w:r>
      <w:r w:rsidR="00A04B93" w:rsidRPr="004A4733">
        <w:rPr>
          <w:sz w:val="22"/>
          <w:szCs w:val="22"/>
          <w:lang w:val="nl-NL"/>
        </w:rPr>
        <w:t>stoornis</w:t>
      </w:r>
      <w:r w:rsidRPr="004A4733">
        <w:rPr>
          <w:sz w:val="22"/>
          <w:szCs w:val="22"/>
          <w:lang w:val="nl-NL"/>
        </w:rPr>
        <w:t xml:space="preserve"> en </w:t>
      </w:r>
      <w:r w:rsidR="00A14A0E" w:rsidRPr="004A4733">
        <w:rPr>
          <w:sz w:val="22"/>
          <w:szCs w:val="22"/>
          <w:lang w:val="nl-NL"/>
        </w:rPr>
        <w:t>nierziekte in het eindstadium</w:t>
      </w:r>
      <w:r w:rsidRPr="004A4733">
        <w:rPr>
          <w:sz w:val="22"/>
          <w:szCs w:val="22"/>
          <w:lang w:val="nl-NL"/>
        </w:rPr>
        <w:t>. Op basis van een farmacokinetische populatieanalyse van glycopyrronium bij astmapatiënten na toediening van Enerzair Breezhaler steeg de AUC</w:t>
      </w:r>
      <w:r w:rsidRPr="004A4733">
        <w:rPr>
          <w:sz w:val="22"/>
          <w:szCs w:val="22"/>
          <w:vertAlign w:val="subscript"/>
          <w:lang w:val="nl-NL"/>
        </w:rPr>
        <w:t>0-24</w:t>
      </w:r>
      <w:r w:rsidR="0038702F" w:rsidRPr="004A4733">
        <w:rPr>
          <w:sz w:val="22"/>
          <w:szCs w:val="22"/>
          <w:vertAlign w:val="subscript"/>
          <w:lang w:val="nl-NL"/>
        </w:rPr>
        <w:t> </w:t>
      </w:r>
      <w:r w:rsidRPr="004A4733">
        <w:rPr>
          <w:sz w:val="22"/>
          <w:szCs w:val="22"/>
          <w:vertAlign w:val="subscript"/>
          <w:lang w:val="nl-NL"/>
        </w:rPr>
        <w:t>uur</w:t>
      </w:r>
      <w:r w:rsidRPr="004A4733">
        <w:rPr>
          <w:sz w:val="22"/>
          <w:szCs w:val="22"/>
          <w:lang w:val="nl-NL"/>
        </w:rPr>
        <w:t xml:space="preserve"> met 27% of daalde met 19% voor patiënten met een absolute GFR van respectievelijk 58 of 143 ml/min vergeleken met een patiënt met een absolute GFR van 93 ml/min. Op basis van een farmacokinetische </w:t>
      </w:r>
      <w:r w:rsidR="001D2549">
        <w:rPr>
          <w:sz w:val="22"/>
          <w:szCs w:val="22"/>
          <w:lang w:val="nl-NL"/>
        </w:rPr>
        <w:t>populatie</w:t>
      </w:r>
      <w:r w:rsidRPr="004A4733">
        <w:rPr>
          <w:sz w:val="22"/>
          <w:szCs w:val="22"/>
          <w:lang w:val="nl-NL"/>
        </w:rPr>
        <w:t xml:space="preserve">analyse van glycopyrronium bij </w:t>
      </w:r>
      <w:r w:rsidR="004B4A66" w:rsidRPr="004A4733">
        <w:rPr>
          <w:sz w:val="22"/>
          <w:szCs w:val="22"/>
          <w:lang w:val="nl-NL"/>
        </w:rPr>
        <w:t>patiënten met chronisch obstructieve longziekte die</w:t>
      </w:r>
      <w:r w:rsidRPr="004A4733">
        <w:rPr>
          <w:sz w:val="22"/>
          <w:szCs w:val="22"/>
          <w:lang w:val="nl-NL"/>
        </w:rPr>
        <w:t xml:space="preserve"> een licht</w:t>
      </w:r>
      <w:r w:rsidR="00A04B93" w:rsidRPr="004A4733">
        <w:rPr>
          <w:sz w:val="22"/>
          <w:szCs w:val="22"/>
          <w:lang w:val="nl-NL"/>
        </w:rPr>
        <w:t>e</w:t>
      </w:r>
      <w:r w:rsidRPr="004A4733">
        <w:rPr>
          <w:sz w:val="22"/>
          <w:szCs w:val="22"/>
          <w:lang w:val="nl-NL"/>
        </w:rPr>
        <w:t xml:space="preserve"> of matig</w:t>
      </w:r>
      <w:r w:rsidR="00A04B93" w:rsidRPr="004A4733">
        <w:rPr>
          <w:sz w:val="22"/>
          <w:szCs w:val="22"/>
          <w:lang w:val="nl-NL"/>
        </w:rPr>
        <w:t>e</w:t>
      </w:r>
      <w:r w:rsidRPr="004A4733">
        <w:rPr>
          <w:sz w:val="22"/>
          <w:szCs w:val="22"/>
          <w:lang w:val="nl-NL"/>
        </w:rPr>
        <w:t xml:space="preserve"> nierfunctie</w:t>
      </w:r>
      <w:r w:rsidR="00A04B93" w:rsidRPr="004A4733">
        <w:rPr>
          <w:sz w:val="22"/>
          <w:szCs w:val="22"/>
          <w:lang w:val="nl-NL"/>
        </w:rPr>
        <w:t>stoornis</w:t>
      </w:r>
      <w:r w:rsidRPr="004A4733">
        <w:rPr>
          <w:sz w:val="22"/>
          <w:szCs w:val="22"/>
          <w:lang w:val="nl-NL"/>
        </w:rPr>
        <w:t xml:space="preserve"> </w:t>
      </w:r>
      <w:r w:rsidR="000B6BA1" w:rsidRPr="004A4733">
        <w:rPr>
          <w:sz w:val="22"/>
          <w:szCs w:val="22"/>
          <w:lang w:val="nl-NL"/>
        </w:rPr>
        <w:t xml:space="preserve">hebben </w:t>
      </w:r>
      <w:r w:rsidRPr="004A4733">
        <w:rPr>
          <w:sz w:val="22"/>
          <w:szCs w:val="22"/>
          <w:lang w:val="nl-NL"/>
        </w:rPr>
        <w:t>(eGFR ≥30 ml/min/1,73 m</w:t>
      </w:r>
      <w:r w:rsidRPr="004A4733">
        <w:rPr>
          <w:sz w:val="22"/>
          <w:szCs w:val="22"/>
          <w:vertAlign w:val="superscript"/>
          <w:lang w:val="nl-NL"/>
        </w:rPr>
        <w:t>2</w:t>
      </w:r>
      <w:r w:rsidRPr="004A4733">
        <w:rPr>
          <w:sz w:val="22"/>
          <w:szCs w:val="22"/>
          <w:lang w:val="nl-NL"/>
        </w:rPr>
        <w:t>)</w:t>
      </w:r>
      <w:r w:rsidR="004B4A66" w:rsidRPr="004A4733">
        <w:rPr>
          <w:sz w:val="22"/>
          <w:szCs w:val="22"/>
          <w:lang w:val="nl-NL"/>
        </w:rPr>
        <w:t xml:space="preserve">, </w:t>
      </w:r>
      <w:r w:rsidRPr="004A4733">
        <w:rPr>
          <w:sz w:val="22"/>
          <w:szCs w:val="22"/>
          <w:lang w:val="nl-NL"/>
        </w:rPr>
        <w:t>kan glycopyrronium worden gebruikt in de aanbevolen dosering.</w:t>
      </w:r>
    </w:p>
    <w:p w14:paraId="7264E75B" w14:textId="035B77FA" w:rsidR="00661B37" w:rsidRPr="004A4733" w:rsidRDefault="00661B37" w:rsidP="00236504">
      <w:pPr>
        <w:pStyle w:val="Text"/>
        <w:tabs>
          <w:tab w:val="left" w:pos="8505"/>
        </w:tabs>
        <w:spacing w:before="0"/>
        <w:jc w:val="left"/>
        <w:rPr>
          <w:sz w:val="22"/>
          <w:szCs w:val="22"/>
          <w:lang w:val="nl-NL"/>
        </w:rPr>
      </w:pPr>
    </w:p>
    <w:p w14:paraId="46140F90" w14:textId="44A08751" w:rsidR="00B84FD6" w:rsidRPr="004A4733" w:rsidRDefault="00914C40" w:rsidP="00236504">
      <w:pPr>
        <w:pStyle w:val="Nottoc-headings"/>
        <w:keepLines w:val="0"/>
        <w:spacing w:before="0" w:after="0"/>
        <w:rPr>
          <w:rFonts w:ascii="Times New Roman" w:hAnsi="Times New Roman" w:cs="Times New Roman"/>
          <w:b w:val="0"/>
          <w:sz w:val="22"/>
          <w:szCs w:val="22"/>
          <w:lang w:val="nl-NL"/>
        </w:rPr>
      </w:pPr>
      <w:bookmarkStart w:id="27" w:name="_nth_Hepatic_impairment55977"/>
      <w:bookmarkStart w:id="28" w:name="_6043455Glycopyrronium_"/>
      <w:bookmarkStart w:id="29" w:name="_5942169Indacaterol_"/>
      <w:bookmarkEnd w:id="27"/>
      <w:bookmarkEnd w:id="28"/>
      <w:bookmarkEnd w:id="29"/>
      <w:r w:rsidRPr="004A4733">
        <w:rPr>
          <w:rFonts w:ascii="Times New Roman" w:hAnsi="Times New Roman" w:cs="Times New Roman"/>
          <w:b w:val="0"/>
          <w:i/>
          <w:iCs/>
          <w:sz w:val="22"/>
          <w:szCs w:val="22"/>
          <w:u w:val="single"/>
          <w:lang w:val="nl-NL"/>
        </w:rPr>
        <w:t>Patiënten met een leverfunctie</w:t>
      </w:r>
      <w:r w:rsidR="00A04B93" w:rsidRPr="004A4733">
        <w:rPr>
          <w:rFonts w:ascii="Times New Roman" w:hAnsi="Times New Roman" w:cs="Times New Roman"/>
          <w:b w:val="0"/>
          <w:i/>
          <w:iCs/>
          <w:sz w:val="22"/>
          <w:szCs w:val="22"/>
          <w:u w:val="single"/>
          <w:lang w:val="nl-NL"/>
        </w:rPr>
        <w:t>stoornis</w:t>
      </w:r>
    </w:p>
    <w:p w14:paraId="0AA5F04A" w14:textId="2E7DDB24" w:rsidR="00B84FD6" w:rsidRPr="004A4733" w:rsidRDefault="00914C40" w:rsidP="00236504">
      <w:pPr>
        <w:pStyle w:val="Text"/>
        <w:spacing w:before="0"/>
        <w:jc w:val="left"/>
        <w:rPr>
          <w:sz w:val="22"/>
          <w:szCs w:val="22"/>
          <w:lang w:val="nl-NL"/>
        </w:rPr>
      </w:pPr>
      <w:bookmarkStart w:id="30" w:name="_Toc259713130"/>
      <w:r w:rsidRPr="004A4733">
        <w:rPr>
          <w:sz w:val="22"/>
          <w:szCs w:val="22"/>
          <w:lang w:val="nl-NL"/>
        </w:rPr>
        <w:t>Het effect van een leverfunctiestoornis op de farmacokinetiek van indacaterol, glycopyrronium en mometasonfuroaat is niet onderzocht bij proefpersonen met een leverfunctiestoornis na toediening van Enerzair Breezhaler. Wel zijn er studies uitgevoerd met de monotherapiebestanddelen indacaterol en mometasonfuroaat (zie rubriek 4.2).</w:t>
      </w:r>
    </w:p>
    <w:p w14:paraId="1B000CB8" w14:textId="77777777" w:rsidR="00B84FD6" w:rsidRPr="004A4733" w:rsidRDefault="00B84FD6" w:rsidP="00236504">
      <w:pPr>
        <w:pStyle w:val="Text"/>
        <w:spacing w:before="0"/>
        <w:jc w:val="left"/>
        <w:rPr>
          <w:iCs/>
          <w:sz w:val="22"/>
          <w:szCs w:val="22"/>
          <w:lang w:val="nl-NL"/>
        </w:rPr>
      </w:pPr>
    </w:p>
    <w:p w14:paraId="6BF4AD68" w14:textId="77777777" w:rsidR="00B84FD6" w:rsidRPr="004A4733" w:rsidRDefault="00914C40" w:rsidP="00236504">
      <w:pPr>
        <w:pStyle w:val="Text"/>
        <w:keepNext/>
        <w:spacing w:before="0"/>
        <w:jc w:val="left"/>
        <w:rPr>
          <w:sz w:val="22"/>
          <w:szCs w:val="22"/>
          <w:lang w:val="nl-NL"/>
        </w:rPr>
      </w:pPr>
      <w:r w:rsidRPr="004A4733">
        <w:rPr>
          <w:i/>
          <w:iCs/>
          <w:sz w:val="22"/>
          <w:szCs w:val="22"/>
          <w:lang w:val="nl-NL"/>
        </w:rPr>
        <w:t>Indacaterol</w:t>
      </w:r>
    </w:p>
    <w:p w14:paraId="24AD6253" w14:textId="7DD72900" w:rsidR="00B84FD6" w:rsidRPr="004A4733" w:rsidRDefault="00914C40" w:rsidP="00236504">
      <w:pPr>
        <w:pStyle w:val="Text"/>
        <w:spacing w:before="0"/>
        <w:jc w:val="left"/>
        <w:rPr>
          <w:sz w:val="22"/>
          <w:szCs w:val="22"/>
          <w:lang w:val="nl-NL"/>
        </w:rPr>
      </w:pPr>
      <w:r w:rsidRPr="004A4733">
        <w:rPr>
          <w:sz w:val="22"/>
          <w:szCs w:val="22"/>
          <w:lang w:val="nl-NL"/>
        </w:rPr>
        <w:t xml:space="preserve">Patiënten met </w:t>
      </w:r>
      <w:r w:rsidR="0065363D" w:rsidRPr="004A4733">
        <w:rPr>
          <w:sz w:val="22"/>
          <w:szCs w:val="22"/>
          <w:lang w:val="nl-NL"/>
        </w:rPr>
        <w:t xml:space="preserve">een </w:t>
      </w:r>
      <w:r w:rsidRPr="004A4733">
        <w:rPr>
          <w:sz w:val="22"/>
          <w:szCs w:val="22"/>
          <w:lang w:val="nl-NL"/>
        </w:rPr>
        <w:t>lichte of matige lever</w:t>
      </w:r>
      <w:r w:rsidR="00A04B93" w:rsidRPr="004A4733">
        <w:rPr>
          <w:sz w:val="22"/>
          <w:szCs w:val="22"/>
          <w:lang w:val="nl-NL"/>
        </w:rPr>
        <w:t>functiestoornis</w:t>
      </w:r>
      <w:r w:rsidRPr="004A4733">
        <w:rPr>
          <w:sz w:val="22"/>
          <w:szCs w:val="22"/>
          <w:lang w:val="nl-NL"/>
        </w:rPr>
        <w:t xml:space="preserve"> hadden geen relevante veranderingen in C</w:t>
      </w:r>
      <w:r w:rsidRPr="004A4733">
        <w:rPr>
          <w:sz w:val="22"/>
          <w:szCs w:val="22"/>
          <w:vertAlign w:val="subscript"/>
          <w:lang w:val="nl-NL"/>
        </w:rPr>
        <w:t>max</w:t>
      </w:r>
      <w:r w:rsidRPr="004A4733">
        <w:rPr>
          <w:sz w:val="22"/>
          <w:szCs w:val="22"/>
          <w:lang w:val="nl-NL"/>
        </w:rPr>
        <w:t xml:space="preserve"> of AUC van indacaterol, noch verschilde de eiwitbinding tussen personen met </w:t>
      </w:r>
      <w:r w:rsidR="00CE31B1" w:rsidRPr="004A4733">
        <w:rPr>
          <w:sz w:val="22"/>
          <w:szCs w:val="22"/>
          <w:lang w:val="nl-NL"/>
        </w:rPr>
        <w:t>een lichte</w:t>
      </w:r>
      <w:r w:rsidRPr="004A4733">
        <w:rPr>
          <w:sz w:val="22"/>
          <w:szCs w:val="22"/>
          <w:lang w:val="nl-NL"/>
        </w:rPr>
        <w:t xml:space="preserve"> of matige lever</w:t>
      </w:r>
      <w:r w:rsidR="009F2CE8" w:rsidRPr="004A4733">
        <w:rPr>
          <w:sz w:val="22"/>
          <w:szCs w:val="22"/>
          <w:lang w:val="nl-NL"/>
        </w:rPr>
        <w:t>functiestoornis</w:t>
      </w:r>
      <w:r w:rsidRPr="004A4733">
        <w:rPr>
          <w:sz w:val="22"/>
          <w:szCs w:val="22"/>
          <w:lang w:val="nl-NL"/>
        </w:rPr>
        <w:t xml:space="preserve"> en hun gezonde controles.</w:t>
      </w:r>
      <w:r w:rsidRPr="004A4733">
        <w:rPr>
          <w:sz w:val="22"/>
          <w:lang w:val="nl-NL"/>
        </w:rPr>
        <w:t xml:space="preserve"> </w:t>
      </w:r>
      <w:r w:rsidRPr="004A4733">
        <w:rPr>
          <w:sz w:val="22"/>
          <w:szCs w:val="22"/>
          <w:lang w:val="nl-NL"/>
        </w:rPr>
        <w:t xml:space="preserve">Er zijn geen </w:t>
      </w:r>
      <w:r w:rsidR="00855D19" w:rsidRPr="004A4733">
        <w:rPr>
          <w:sz w:val="22"/>
          <w:szCs w:val="22"/>
          <w:lang w:val="nl-NL"/>
        </w:rPr>
        <w:t>studies</w:t>
      </w:r>
      <w:r w:rsidRPr="004A4733">
        <w:rPr>
          <w:sz w:val="22"/>
          <w:szCs w:val="22"/>
          <w:lang w:val="nl-NL"/>
        </w:rPr>
        <w:t xml:space="preserve"> uitgevoerd bij personen met </w:t>
      </w:r>
      <w:r w:rsidR="0065363D" w:rsidRPr="004A4733">
        <w:rPr>
          <w:sz w:val="22"/>
          <w:szCs w:val="22"/>
          <w:lang w:val="nl-NL"/>
        </w:rPr>
        <w:t xml:space="preserve">een </w:t>
      </w:r>
      <w:r w:rsidRPr="004A4733">
        <w:rPr>
          <w:sz w:val="22"/>
          <w:szCs w:val="22"/>
          <w:lang w:val="nl-NL"/>
        </w:rPr>
        <w:t>ernstige lever</w:t>
      </w:r>
      <w:r w:rsidR="00A04B93" w:rsidRPr="004A4733">
        <w:rPr>
          <w:sz w:val="22"/>
          <w:szCs w:val="22"/>
          <w:lang w:val="nl-NL"/>
        </w:rPr>
        <w:t>functiestoornis</w:t>
      </w:r>
      <w:r w:rsidRPr="004A4733">
        <w:rPr>
          <w:sz w:val="22"/>
          <w:szCs w:val="22"/>
          <w:lang w:val="nl-NL"/>
        </w:rPr>
        <w:t>.</w:t>
      </w:r>
    </w:p>
    <w:p w14:paraId="2AA1C13A" w14:textId="77777777" w:rsidR="00B84FD6" w:rsidRPr="004A4733" w:rsidRDefault="00B84FD6" w:rsidP="00236504">
      <w:pPr>
        <w:pStyle w:val="Text"/>
        <w:spacing w:before="0"/>
        <w:jc w:val="left"/>
        <w:rPr>
          <w:sz w:val="22"/>
          <w:szCs w:val="22"/>
          <w:lang w:val="nl-NL"/>
        </w:rPr>
      </w:pPr>
    </w:p>
    <w:p w14:paraId="1A7E94F5" w14:textId="77777777" w:rsidR="00B84FD6" w:rsidRPr="004A4733" w:rsidRDefault="00914C40" w:rsidP="00236504">
      <w:pPr>
        <w:pStyle w:val="Text"/>
        <w:keepNext/>
        <w:spacing w:before="0"/>
        <w:jc w:val="left"/>
        <w:rPr>
          <w:bCs/>
          <w:sz w:val="22"/>
          <w:szCs w:val="22"/>
          <w:lang w:val="nl-NL"/>
        </w:rPr>
      </w:pPr>
      <w:r w:rsidRPr="004A4733">
        <w:rPr>
          <w:i/>
          <w:iCs/>
          <w:sz w:val="22"/>
          <w:szCs w:val="22"/>
          <w:lang w:val="nl-NL"/>
        </w:rPr>
        <w:t>Glycopyrronium</w:t>
      </w:r>
    </w:p>
    <w:p w14:paraId="0525280A" w14:textId="3F6AA401" w:rsidR="00B84FD6" w:rsidRPr="004A4733" w:rsidRDefault="00914C40" w:rsidP="00236504">
      <w:pPr>
        <w:pStyle w:val="Text"/>
        <w:spacing w:before="0"/>
        <w:jc w:val="left"/>
        <w:rPr>
          <w:sz w:val="22"/>
          <w:szCs w:val="22"/>
          <w:lang w:val="nl-NL"/>
        </w:rPr>
      </w:pPr>
      <w:r w:rsidRPr="004A4733">
        <w:rPr>
          <w:sz w:val="22"/>
          <w:szCs w:val="22"/>
          <w:lang w:val="nl-NL"/>
        </w:rPr>
        <w:t xml:space="preserve">Er zijn geen klinische studies bij patiënten met </w:t>
      </w:r>
      <w:r w:rsidR="0065363D" w:rsidRPr="004A4733">
        <w:rPr>
          <w:sz w:val="22"/>
          <w:szCs w:val="22"/>
          <w:lang w:val="nl-NL"/>
        </w:rPr>
        <w:t xml:space="preserve">een </w:t>
      </w:r>
      <w:r w:rsidRPr="004A4733">
        <w:rPr>
          <w:sz w:val="22"/>
          <w:szCs w:val="22"/>
          <w:lang w:val="nl-NL"/>
        </w:rPr>
        <w:t>lever</w:t>
      </w:r>
      <w:r w:rsidR="00A04B93" w:rsidRPr="004A4733">
        <w:rPr>
          <w:sz w:val="22"/>
          <w:szCs w:val="22"/>
          <w:lang w:val="nl-NL"/>
        </w:rPr>
        <w:t>functiestoornis</w:t>
      </w:r>
      <w:r w:rsidRPr="004A4733">
        <w:rPr>
          <w:sz w:val="22"/>
          <w:szCs w:val="22"/>
          <w:lang w:val="nl-NL"/>
        </w:rPr>
        <w:t xml:space="preserve"> uitgevoerd. Glycopyrronium wordt voornamelijk door renale excretie uit de systemische bloedsomloop geklaard. Een stoornis van het levermetabolisme van glycopyrronium zal naar verwachting niet resulteren in een klinisch relevante toename van de systemische blootstelling.</w:t>
      </w:r>
    </w:p>
    <w:p w14:paraId="7D7DC179" w14:textId="77777777" w:rsidR="00B84FD6" w:rsidRPr="004A4733" w:rsidRDefault="00B84FD6" w:rsidP="00236504">
      <w:pPr>
        <w:pStyle w:val="Text"/>
        <w:spacing w:before="0"/>
        <w:jc w:val="left"/>
        <w:rPr>
          <w:sz w:val="22"/>
          <w:szCs w:val="22"/>
          <w:lang w:val="nl-NL"/>
        </w:rPr>
      </w:pPr>
    </w:p>
    <w:p w14:paraId="5C7447DA" w14:textId="77777777" w:rsidR="00B84FD6" w:rsidRPr="004A4733" w:rsidRDefault="00914C40" w:rsidP="00236504">
      <w:pPr>
        <w:pStyle w:val="Text"/>
        <w:keepNext/>
        <w:spacing w:before="0"/>
        <w:jc w:val="left"/>
        <w:rPr>
          <w:sz w:val="22"/>
          <w:szCs w:val="22"/>
          <w:lang w:val="nl-NL"/>
        </w:rPr>
      </w:pPr>
      <w:r w:rsidRPr="004A4733">
        <w:rPr>
          <w:i/>
          <w:iCs/>
          <w:sz w:val="22"/>
          <w:szCs w:val="22"/>
          <w:lang w:val="nl-NL"/>
        </w:rPr>
        <w:t>Mometasonfuroaat</w:t>
      </w:r>
    </w:p>
    <w:p w14:paraId="73F54AA3" w14:textId="5A1CA371" w:rsidR="00B84FD6" w:rsidRPr="004A4733" w:rsidRDefault="00914C40" w:rsidP="00236504">
      <w:pPr>
        <w:pStyle w:val="Text"/>
        <w:spacing w:before="0"/>
        <w:jc w:val="left"/>
        <w:rPr>
          <w:sz w:val="22"/>
          <w:szCs w:val="22"/>
          <w:lang w:val="nl-NL"/>
        </w:rPr>
      </w:pPr>
      <w:r w:rsidRPr="004A4733">
        <w:rPr>
          <w:sz w:val="22"/>
          <w:szCs w:val="22"/>
          <w:lang w:val="nl-NL"/>
        </w:rPr>
        <w:t xml:space="preserve">Een </w:t>
      </w:r>
      <w:r w:rsidR="00855D19" w:rsidRPr="004A4733">
        <w:rPr>
          <w:sz w:val="22"/>
          <w:szCs w:val="22"/>
          <w:lang w:val="nl-NL"/>
        </w:rPr>
        <w:t>studie</w:t>
      </w:r>
      <w:r w:rsidRPr="004A4733">
        <w:rPr>
          <w:sz w:val="22"/>
          <w:szCs w:val="22"/>
          <w:lang w:val="nl-NL"/>
        </w:rPr>
        <w:t xml:space="preserve"> naar de toediening van een enkelvoudige geïnhaleerde dosis van 400 </w:t>
      </w:r>
      <w:r w:rsidR="007709D3" w:rsidRPr="004A4733">
        <w:rPr>
          <w:sz w:val="22"/>
          <w:szCs w:val="22"/>
          <w:lang w:val="nl-NL"/>
        </w:rPr>
        <w:t>microgram</w:t>
      </w:r>
      <w:r w:rsidRPr="004A4733">
        <w:rPr>
          <w:sz w:val="22"/>
          <w:szCs w:val="22"/>
          <w:lang w:val="nl-NL"/>
        </w:rPr>
        <w:t xml:space="preserve"> mometasonfuroaat via een droogpoederinhalator aan proefpersonen met een licht</w:t>
      </w:r>
      <w:r w:rsidR="00A04B93" w:rsidRPr="004A4733">
        <w:rPr>
          <w:sz w:val="22"/>
          <w:szCs w:val="22"/>
          <w:lang w:val="nl-NL"/>
        </w:rPr>
        <w:t>e</w:t>
      </w:r>
      <w:r w:rsidRPr="004A4733">
        <w:rPr>
          <w:sz w:val="22"/>
          <w:szCs w:val="22"/>
          <w:lang w:val="nl-NL"/>
        </w:rPr>
        <w:t xml:space="preserve"> (n=4), matig</w:t>
      </w:r>
      <w:r w:rsidR="00A04B93" w:rsidRPr="004A4733">
        <w:rPr>
          <w:sz w:val="22"/>
          <w:szCs w:val="22"/>
          <w:lang w:val="nl-NL"/>
        </w:rPr>
        <w:t>e</w:t>
      </w:r>
      <w:r w:rsidRPr="004A4733">
        <w:rPr>
          <w:sz w:val="22"/>
          <w:szCs w:val="22"/>
          <w:lang w:val="nl-NL"/>
        </w:rPr>
        <w:t xml:space="preserve"> (n=4) en ernstig</w:t>
      </w:r>
      <w:r w:rsidR="00A04B93" w:rsidRPr="004A4733">
        <w:rPr>
          <w:sz w:val="22"/>
          <w:szCs w:val="22"/>
          <w:lang w:val="nl-NL"/>
        </w:rPr>
        <w:t>e</w:t>
      </w:r>
      <w:r w:rsidRPr="004A4733">
        <w:rPr>
          <w:sz w:val="22"/>
          <w:szCs w:val="22"/>
          <w:lang w:val="nl-NL"/>
        </w:rPr>
        <w:t xml:space="preserve"> (n=4) leverfunctie</w:t>
      </w:r>
      <w:r w:rsidR="00A04B93" w:rsidRPr="004A4733">
        <w:rPr>
          <w:sz w:val="22"/>
          <w:szCs w:val="22"/>
          <w:lang w:val="nl-NL"/>
        </w:rPr>
        <w:t>stoornis</w:t>
      </w:r>
      <w:r w:rsidRPr="004A4733">
        <w:rPr>
          <w:sz w:val="22"/>
          <w:szCs w:val="22"/>
          <w:lang w:val="nl-NL"/>
        </w:rPr>
        <w:t xml:space="preserve"> gaf als resultaat dat maar 1 </w:t>
      </w:r>
      <w:r w:rsidR="001A7B02" w:rsidRPr="004A4733">
        <w:rPr>
          <w:sz w:val="22"/>
          <w:szCs w:val="22"/>
          <w:lang w:val="nl-NL"/>
        </w:rPr>
        <w:t>of</w:t>
      </w:r>
      <w:r w:rsidRPr="004A4733">
        <w:rPr>
          <w:sz w:val="22"/>
          <w:szCs w:val="22"/>
          <w:lang w:val="nl-NL"/>
        </w:rPr>
        <w:t xml:space="preserve"> 2 proefpersonen in elke groep detecteerbare piekplasmaconcentraties mometasonfuroaat had</w:t>
      </w:r>
      <w:r w:rsidR="001A7B02" w:rsidRPr="004A4733">
        <w:rPr>
          <w:sz w:val="22"/>
          <w:szCs w:val="22"/>
          <w:lang w:val="nl-NL"/>
        </w:rPr>
        <w:t>den</w:t>
      </w:r>
      <w:r w:rsidRPr="004A4733">
        <w:rPr>
          <w:sz w:val="22"/>
          <w:szCs w:val="22"/>
          <w:lang w:val="nl-NL"/>
        </w:rPr>
        <w:t xml:space="preserve"> (variërend van 50 tot 105 pcg/ml). </w:t>
      </w:r>
      <w:r w:rsidR="001A7B02" w:rsidRPr="004A4733">
        <w:rPr>
          <w:sz w:val="22"/>
          <w:szCs w:val="22"/>
          <w:lang w:val="nl-NL"/>
        </w:rPr>
        <w:t>D</w:t>
      </w:r>
      <w:r w:rsidRPr="004A4733">
        <w:rPr>
          <w:sz w:val="22"/>
          <w:szCs w:val="22"/>
          <w:lang w:val="nl-NL"/>
        </w:rPr>
        <w:t>e waargenomen piekplasmaconcentraties</w:t>
      </w:r>
      <w:r w:rsidR="001A7B02" w:rsidRPr="004A4733">
        <w:rPr>
          <w:sz w:val="22"/>
          <w:szCs w:val="22"/>
          <w:lang w:val="nl-NL"/>
        </w:rPr>
        <w:t xml:space="preserve"> lijken toe te nemen</w:t>
      </w:r>
      <w:r w:rsidRPr="004A4733">
        <w:rPr>
          <w:sz w:val="22"/>
          <w:szCs w:val="22"/>
          <w:lang w:val="nl-NL"/>
        </w:rPr>
        <w:t xml:space="preserve"> met de ernst van de leverfunctiestoornis; er waren echter maar weinig detecteerbare concentraties (de onderste bepalingsgrens van de test bedroeg 50 pcg/ml).</w:t>
      </w:r>
    </w:p>
    <w:p w14:paraId="243D4441" w14:textId="77777777" w:rsidR="00B84FD6" w:rsidRPr="004A4733" w:rsidRDefault="00B84FD6" w:rsidP="00236504">
      <w:pPr>
        <w:pStyle w:val="Text"/>
        <w:spacing w:before="0"/>
        <w:jc w:val="left"/>
        <w:rPr>
          <w:sz w:val="22"/>
          <w:szCs w:val="22"/>
          <w:lang w:val="nl-NL"/>
        </w:rPr>
      </w:pPr>
      <w:bookmarkStart w:id="31" w:name="_nth_Renal_impairment54843"/>
      <w:bookmarkEnd w:id="30"/>
      <w:bookmarkEnd w:id="31"/>
    </w:p>
    <w:p w14:paraId="5D7040F6" w14:textId="77777777" w:rsidR="00B84FD6" w:rsidRPr="004A4733" w:rsidRDefault="00914C40" w:rsidP="00236504">
      <w:pPr>
        <w:pStyle w:val="Nottoc-headings"/>
        <w:keepLines w:val="0"/>
        <w:spacing w:before="0" w:after="0"/>
        <w:rPr>
          <w:rFonts w:ascii="Times New Roman" w:hAnsi="Times New Roman" w:cs="Times New Roman"/>
          <w:b w:val="0"/>
          <w:i/>
          <w:sz w:val="22"/>
          <w:szCs w:val="22"/>
          <w:u w:val="single"/>
          <w:lang w:val="nl-NL"/>
        </w:rPr>
      </w:pPr>
      <w:bookmarkStart w:id="32" w:name="_6344755Ethnicity"/>
      <w:bookmarkStart w:id="33" w:name="_3626581Ethnicity"/>
      <w:bookmarkStart w:id="34" w:name="_3626525Ethnicity"/>
      <w:bookmarkStart w:id="35" w:name="_3626413Ethnicity"/>
      <w:bookmarkStart w:id="36" w:name="_3626314Ethnicity"/>
      <w:bookmarkStart w:id="37" w:name="_3626315Ethnicity"/>
      <w:bookmarkStart w:id="38" w:name="_3626261Ethnicity"/>
      <w:bookmarkStart w:id="39" w:name="_3626207Ethnicity"/>
      <w:bookmarkStart w:id="40" w:name="_5423953114615Ethnicity"/>
      <w:bookmarkEnd w:id="32"/>
      <w:bookmarkEnd w:id="33"/>
      <w:bookmarkEnd w:id="34"/>
      <w:bookmarkEnd w:id="35"/>
      <w:bookmarkEnd w:id="36"/>
      <w:bookmarkEnd w:id="37"/>
      <w:bookmarkEnd w:id="38"/>
      <w:bookmarkEnd w:id="39"/>
      <w:bookmarkEnd w:id="40"/>
      <w:r w:rsidRPr="004A4733">
        <w:rPr>
          <w:rFonts w:ascii="Times New Roman" w:hAnsi="Times New Roman" w:cs="Times New Roman"/>
          <w:b w:val="0"/>
          <w:i/>
          <w:iCs/>
          <w:sz w:val="22"/>
          <w:szCs w:val="22"/>
          <w:u w:val="single"/>
          <w:lang w:val="nl-NL"/>
        </w:rPr>
        <w:lastRenderedPageBreak/>
        <w:t>Andere speciale populaties</w:t>
      </w:r>
    </w:p>
    <w:p w14:paraId="367904EB" w14:textId="61DA9BDF" w:rsidR="00B84FD6" w:rsidRPr="004A4733" w:rsidRDefault="00914C40" w:rsidP="00236504">
      <w:pPr>
        <w:pStyle w:val="Text"/>
        <w:spacing w:before="0"/>
        <w:jc w:val="left"/>
        <w:rPr>
          <w:sz w:val="22"/>
          <w:szCs w:val="22"/>
          <w:lang w:val="nl-NL"/>
        </w:rPr>
      </w:pPr>
      <w:r w:rsidRPr="004A4733">
        <w:rPr>
          <w:sz w:val="22"/>
          <w:szCs w:val="22"/>
          <w:lang w:val="nl-NL"/>
        </w:rPr>
        <w:t>Er waren geen grote verschillen in de totale systemische blootstelling (AUC) voor indacaterol, glycopyrronium of mometasonfuroaat tussen Japanse en blanke proefpersonen. Er zijn onvoldoende farmacokinetische gegevens beschikbaar van andere etnische groepen of rassen.</w:t>
      </w:r>
      <w:r w:rsidR="00FB7651" w:rsidRPr="004A4733">
        <w:rPr>
          <w:sz w:val="22"/>
          <w:szCs w:val="22"/>
          <w:lang w:val="nl-NL"/>
        </w:rPr>
        <w:t xml:space="preserve"> De totale systemische blootstelling (AUC) voor glycopyrronium kan tot 1,8</w:t>
      </w:r>
      <w:r w:rsidR="004514DD" w:rsidRPr="004A4733">
        <w:rPr>
          <w:sz w:val="22"/>
          <w:szCs w:val="22"/>
          <w:lang w:val="nl-NL"/>
        </w:rPr>
        <w:t> </w:t>
      </w:r>
      <w:r w:rsidR="00FB7651" w:rsidRPr="004A4733">
        <w:rPr>
          <w:sz w:val="22"/>
          <w:szCs w:val="22"/>
          <w:lang w:val="nl-NL"/>
        </w:rPr>
        <w:t>maal hoger zijn bij astma</w:t>
      </w:r>
      <w:r w:rsidR="00A975A8" w:rsidRPr="004A4733">
        <w:rPr>
          <w:sz w:val="22"/>
          <w:szCs w:val="22"/>
          <w:lang w:val="nl-NL"/>
        </w:rPr>
        <w:t>patiënten met een laag lichaamsgewicht (35 kg) en tot 2,5</w:t>
      </w:r>
      <w:r w:rsidR="004514DD" w:rsidRPr="004A4733">
        <w:rPr>
          <w:sz w:val="22"/>
          <w:szCs w:val="22"/>
          <w:lang w:val="nl-NL"/>
        </w:rPr>
        <w:t> </w:t>
      </w:r>
      <w:r w:rsidR="00A975A8" w:rsidRPr="004A4733">
        <w:rPr>
          <w:sz w:val="22"/>
          <w:szCs w:val="22"/>
          <w:lang w:val="nl-NL"/>
        </w:rPr>
        <w:t>maal hoger bij astmapatiënten met een laag lichaamsgewicht (35 kg) en een lage absolute GFR (45 ml/min).</w:t>
      </w:r>
    </w:p>
    <w:p w14:paraId="5BBE8642" w14:textId="77777777" w:rsidR="00B84FD6" w:rsidRPr="004A4733" w:rsidRDefault="00B84FD6" w:rsidP="00236504">
      <w:pPr>
        <w:numPr>
          <w:ilvl w:val="12"/>
          <w:numId w:val="0"/>
        </w:numPr>
        <w:tabs>
          <w:tab w:val="clear" w:pos="567"/>
        </w:tabs>
        <w:spacing w:line="240" w:lineRule="auto"/>
        <w:ind w:right="-2"/>
        <w:rPr>
          <w:iCs/>
          <w:szCs w:val="22"/>
          <w:lang w:val="nl-NL"/>
        </w:rPr>
      </w:pPr>
    </w:p>
    <w:p w14:paraId="3731787B"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5.3</w:t>
      </w:r>
      <w:r w:rsidRPr="004A4733">
        <w:rPr>
          <w:b/>
          <w:bCs/>
          <w:szCs w:val="22"/>
          <w:lang w:val="nl-NL"/>
        </w:rPr>
        <w:tab/>
        <w:t>Gegevens uit het preklinisch veiligheidsonderzoek</w:t>
      </w:r>
    </w:p>
    <w:p w14:paraId="7FE7CCBD" w14:textId="77777777" w:rsidR="00B84FD6" w:rsidRPr="004A4733" w:rsidRDefault="00B84FD6" w:rsidP="00236504">
      <w:pPr>
        <w:pStyle w:val="Text"/>
        <w:keepNext/>
        <w:spacing w:before="0"/>
        <w:jc w:val="left"/>
        <w:rPr>
          <w:sz w:val="22"/>
          <w:szCs w:val="22"/>
          <w:lang w:val="nl-NL"/>
        </w:rPr>
      </w:pPr>
    </w:p>
    <w:p w14:paraId="7AA6687E" w14:textId="643A7643" w:rsidR="00B84FD6" w:rsidRPr="004A4733" w:rsidRDefault="00914C40" w:rsidP="00236504">
      <w:pPr>
        <w:pStyle w:val="Text"/>
        <w:keepNext/>
        <w:spacing w:before="0"/>
        <w:jc w:val="left"/>
        <w:rPr>
          <w:sz w:val="22"/>
          <w:szCs w:val="22"/>
          <w:lang w:val="nl-NL"/>
        </w:rPr>
      </w:pPr>
      <w:r w:rsidRPr="004A4733">
        <w:rPr>
          <w:sz w:val="22"/>
          <w:szCs w:val="22"/>
          <w:lang w:val="nl-NL"/>
        </w:rPr>
        <w:t>Er is geen dier</w:t>
      </w:r>
      <w:r w:rsidR="005D7B93" w:rsidRPr="004A4733">
        <w:rPr>
          <w:sz w:val="22"/>
          <w:szCs w:val="22"/>
          <w:lang w:val="nl-NL"/>
        </w:rPr>
        <w:t>studie</w:t>
      </w:r>
      <w:r w:rsidRPr="004A4733">
        <w:rPr>
          <w:sz w:val="22"/>
          <w:szCs w:val="22"/>
          <w:lang w:val="nl-NL"/>
        </w:rPr>
        <w:t xml:space="preserve"> uitgevoerd met de combinatie van indacaterol, glycopyrronium en mometasonfuroaat. De niet-klinische beoordelingen van elke monotherapie en van de combinatieproducten indacaterol/mometason en indacaterol/glycopyrronium zijn hieronder uiteengezet:</w:t>
      </w:r>
    </w:p>
    <w:p w14:paraId="5D039119" w14:textId="77777777" w:rsidR="00B84FD6" w:rsidRPr="004A4733" w:rsidRDefault="00B84FD6" w:rsidP="00236504">
      <w:pPr>
        <w:pStyle w:val="Text"/>
        <w:keepNext/>
        <w:spacing w:before="0"/>
        <w:jc w:val="left"/>
        <w:rPr>
          <w:sz w:val="22"/>
          <w:szCs w:val="22"/>
          <w:lang w:val="nl-NL"/>
        </w:rPr>
      </w:pPr>
    </w:p>
    <w:p w14:paraId="6CE25880" w14:textId="77777777" w:rsidR="00B84FD6" w:rsidRPr="004A4733" w:rsidRDefault="00914C40" w:rsidP="00236504">
      <w:pPr>
        <w:pStyle w:val="Nottoc-headings"/>
        <w:keepLines w:val="0"/>
        <w:spacing w:before="0" w:after="0"/>
        <w:rPr>
          <w:rFonts w:ascii="Times New Roman" w:hAnsi="Times New Roman" w:cs="Times New Roman"/>
          <w:b w:val="0"/>
          <w:sz w:val="22"/>
          <w:szCs w:val="22"/>
          <w:lang w:val="nl-NL"/>
        </w:rPr>
      </w:pPr>
      <w:r w:rsidRPr="004A4733">
        <w:rPr>
          <w:rFonts w:ascii="Times New Roman" w:hAnsi="Times New Roman" w:cs="Times New Roman"/>
          <w:b w:val="0"/>
          <w:sz w:val="22"/>
          <w:szCs w:val="22"/>
          <w:u w:val="single"/>
          <w:lang w:val="nl-NL"/>
        </w:rPr>
        <w:t>Indacaterol</w:t>
      </w:r>
      <w:bookmarkStart w:id="41" w:name="_nth_Indacaterol68878"/>
      <w:bookmarkEnd w:id="41"/>
    </w:p>
    <w:p w14:paraId="426A2055" w14:textId="77777777" w:rsidR="006E09D4" w:rsidRPr="004A4733" w:rsidRDefault="006E09D4" w:rsidP="00236504">
      <w:pPr>
        <w:pStyle w:val="Text"/>
        <w:keepNext/>
        <w:spacing w:before="0"/>
        <w:jc w:val="left"/>
        <w:rPr>
          <w:sz w:val="22"/>
          <w:szCs w:val="22"/>
          <w:lang w:val="nl-NL"/>
        </w:rPr>
      </w:pPr>
    </w:p>
    <w:p w14:paraId="7C674434" w14:textId="362456A1" w:rsidR="001D0D33" w:rsidRPr="004A4733" w:rsidRDefault="00914C40" w:rsidP="00236504">
      <w:pPr>
        <w:pStyle w:val="Text"/>
        <w:spacing w:before="0"/>
        <w:jc w:val="left"/>
        <w:rPr>
          <w:sz w:val="22"/>
          <w:szCs w:val="22"/>
          <w:lang w:val="nl-NL"/>
        </w:rPr>
      </w:pPr>
      <w:r w:rsidRPr="004A4733">
        <w:rPr>
          <w:sz w:val="22"/>
          <w:szCs w:val="22"/>
          <w:lang w:val="nl-NL"/>
        </w:rPr>
        <w:t>Effecten op het cardiovasculaire systeem die toe te schrijven zijn aan de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agonistische eigenschappen van indacaterol omvatten tachycardie, aritmieën en myocardiale laesies bij honden. Lichte irritatie van de neusholte en larynx werd gezien bij knaagdieren.</w:t>
      </w:r>
    </w:p>
    <w:p w14:paraId="20B06B3D" w14:textId="77777777" w:rsidR="00B84FD6" w:rsidRPr="004A4733" w:rsidRDefault="00B84FD6" w:rsidP="00236504">
      <w:pPr>
        <w:pStyle w:val="Text"/>
        <w:spacing w:before="0"/>
        <w:jc w:val="left"/>
        <w:rPr>
          <w:sz w:val="22"/>
          <w:szCs w:val="22"/>
          <w:lang w:val="nl-NL"/>
        </w:rPr>
      </w:pPr>
    </w:p>
    <w:p w14:paraId="2B0ECFD0" w14:textId="44243837" w:rsidR="00B84FD6" w:rsidRPr="004A4733" w:rsidRDefault="00CD3AA8" w:rsidP="00236504">
      <w:pPr>
        <w:pStyle w:val="Text"/>
        <w:spacing w:before="0"/>
        <w:jc w:val="left"/>
        <w:rPr>
          <w:sz w:val="22"/>
          <w:szCs w:val="22"/>
          <w:lang w:val="nl-NL"/>
        </w:rPr>
      </w:pPr>
      <w:r w:rsidRPr="004A4733">
        <w:rPr>
          <w:sz w:val="22"/>
          <w:szCs w:val="22"/>
          <w:lang w:val="nl-NL"/>
        </w:rPr>
        <w:t>G</w:t>
      </w:r>
      <w:r w:rsidR="00681D4D" w:rsidRPr="004A4733">
        <w:rPr>
          <w:sz w:val="22"/>
          <w:szCs w:val="22"/>
          <w:lang w:val="nl-NL"/>
        </w:rPr>
        <w:t xml:space="preserve">enotoxiciteitsstudies </w:t>
      </w:r>
      <w:r w:rsidRPr="004A4733">
        <w:rPr>
          <w:sz w:val="22"/>
          <w:szCs w:val="22"/>
          <w:lang w:val="nl-NL"/>
        </w:rPr>
        <w:t>lieten</w:t>
      </w:r>
      <w:r w:rsidR="00681D4D" w:rsidRPr="004A4733">
        <w:rPr>
          <w:sz w:val="22"/>
          <w:szCs w:val="22"/>
          <w:lang w:val="nl-NL"/>
        </w:rPr>
        <w:t xml:space="preserve"> geen mutageen of clastogeen potentieel</w:t>
      </w:r>
      <w:r w:rsidRPr="004A4733">
        <w:rPr>
          <w:sz w:val="22"/>
          <w:szCs w:val="22"/>
          <w:lang w:val="nl-NL"/>
        </w:rPr>
        <w:t xml:space="preserve"> zien</w:t>
      </w:r>
      <w:r w:rsidR="00681D4D" w:rsidRPr="004A4733">
        <w:rPr>
          <w:sz w:val="22"/>
          <w:szCs w:val="22"/>
          <w:lang w:val="nl-NL"/>
        </w:rPr>
        <w:t>.</w:t>
      </w:r>
    </w:p>
    <w:p w14:paraId="7247316E" w14:textId="77777777" w:rsidR="001D0D33" w:rsidRPr="004A4733" w:rsidRDefault="001D0D33" w:rsidP="00236504">
      <w:pPr>
        <w:pStyle w:val="Text"/>
        <w:spacing w:before="0"/>
        <w:jc w:val="left"/>
        <w:rPr>
          <w:sz w:val="22"/>
          <w:szCs w:val="22"/>
          <w:lang w:val="nl-NL"/>
        </w:rPr>
      </w:pPr>
    </w:p>
    <w:p w14:paraId="3040451E" w14:textId="2B1C2AEB" w:rsidR="00B84FD6" w:rsidRPr="004A4733" w:rsidRDefault="00914C40" w:rsidP="00236504">
      <w:pPr>
        <w:pStyle w:val="Text"/>
        <w:spacing w:before="0"/>
        <w:jc w:val="left"/>
        <w:rPr>
          <w:sz w:val="22"/>
          <w:szCs w:val="22"/>
          <w:lang w:val="nl-NL"/>
        </w:rPr>
      </w:pPr>
      <w:r w:rsidRPr="004A4733">
        <w:rPr>
          <w:sz w:val="22"/>
          <w:szCs w:val="22"/>
          <w:lang w:val="nl-NL"/>
        </w:rPr>
        <w:t>Carcinogeniteit werd beoordeeld in een twee jaar durend</w:t>
      </w:r>
      <w:r w:rsidR="005D7B93" w:rsidRPr="004A4733">
        <w:rPr>
          <w:sz w:val="22"/>
          <w:szCs w:val="22"/>
          <w:lang w:val="nl-NL"/>
        </w:rPr>
        <w:t>e</w:t>
      </w:r>
      <w:r w:rsidRPr="004A4733">
        <w:rPr>
          <w:sz w:val="22"/>
          <w:szCs w:val="22"/>
          <w:lang w:val="nl-NL"/>
        </w:rPr>
        <w:t xml:space="preserve"> </w:t>
      </w:r>
      <w:r w:rsidR="005D7B93" w:rsidRPr="004A4733">
        <w:rPr>
          <w:sz w:val="22"/>
          <w:szCs w:val="22"/>
          <w:lang w:val="nl-NL"/>
        </w:rPr>
        <w:t>studie</w:t>
      </w:r>
      <w:r w:rsidRPr="004A4733">
        <w:rPr>
          <w:sz w:val="22"/>
          <w:szCs w:val="22"/>
          <w:lang w:val="nl-NL"/>
        </w:rPr>
        <w:t xml:space="preserve"> bij de rat en een zes maanden durend</w:t>
      </w:r>
      <w:r w:rsidR="005D7B93" w:rsidRPr="004A4733">
        <w:rPr>
          <w:sz w:val="22"/>
          <w:szCs w:val="22"/>
          <w:lang w:val="nl-NL"/>
        </w:rPr>
        <w:t>e</w:t>
      </w:r>
      <w:r w:rsidRPr="004A4733">
        <w:rPr>
          <w:sz w:val="22"/>
          <w:szCs w:val="22"/>
          <w:lang w:val="nl-NL"/>
        </w:rPr>
        <w:t xml:space="preserve"> </w:t>
      </w:r>
      <w:r w:rsidR="005D7B93" w:rsidRPr="004A4733">
        <w:rPr>
          <w:sz w:val="22"/>
          <w:szCs w:val="22"/>
          <w:lang w:val="nl-NL"/>
        </w:rPr>
        <w:t>studie</w:t>
      </w:r>
      <w:r w:rsidRPr="004A4733">
        <w:rPr>
          <w:sz w:val="22"/>
          <w:szCs w:val="22"/>
          <w:lang w:val="nl-NL"/>
        </w:rPr>
        <w:t xml:space="preserve"> bij transgene muizen. Verhoogde incidenties van benigne ovariumleiomyomen en focale hyperplasie van glad spierweefsel in het ovarium bij de rat kwamen overeen met vergelijkbare bevindingen die gemeld zijn voor andere bèta</w:t>
      </w:r>
      <w:r w:rsidRPr="004A4733">
        <w:rPr>
          <w:sz w:val="22"/>
          <w:szCs w:val="22"/>
          <w:vertAlign w:val="subscript"/>
          <w:lang w:val="nl-NL"/>
        </w:rPr>
        <w:t>2</w:t>
      </w:r>
      <w:r w:rsidR="0038702F" w:rsidRPr="004A4733">
        <w:rPr>
          <w:sz w:val="22"/>
          <w:szCs w:val="22"/>
          <w:lang w:val="nl-NL"/>
        </w:rPr>
        <w:noBreakHyphen/>
      </w:r>
      <w:r w:rsidRPr="004A4733">
        <w:rPr>
          <w:sz w:val="22"/>
          <w:szCs w:val="22"/>
          <w:lang w:val="nl-NL"/>
        </w:rPr>
        <w:t>adrenerge agonisten. Er zijn geen aanwijzingen voor carcinogeniteit gezien bij de muis.</w:t>
      </w:r>
    </w:p>
    <w:p w14:paraId="2CA868FD" w14:textId="77777777" w:rsidR="001D0D33" w:rsidRPr="004A4733" w:rsidRDefault="001D0D33" w:rsidP="00236504">
      <w:pPr>
        <w:pStyle w:val="Text"/>
        <w:spacing w:before="0"/>
        <w:jc w:val="left"/>
        <w:rPr>
          <w:sz w:val="22"/>
          <w:szCs w:val="22"/>
          <w:lang w:val="nl-NL"/>
        </w:rPr>
      </w:pPr>
    </w:p>
    <w:p w14:paraId="53D08AA0" w14:textId="40CE73E1" w:rsidR="001D0D33" w:rsidRPr="004A4733" w:rsidRDefault="00914C40" w:rsidP="00236504">
      <w:pPr>
        <w:pStyle w:val="Text"/>
        <w:spacing w:before="0"/>
        <w:jc w:val="left"/>
        <w:rPr>
          <w:sz w:val="22"/>
          <w:szCs w:val="22"/>
          <w:lang w:val="nl-NL"/>
        </w:rPr>
      </w:pPr>
      <w:r w:rsidRPr="004A4733">
        <w:rPr>
          <w:sz w:val="22"/>
          <w:szCs w:val="22"/>
          <w:lang w:val="nl-NL"/>
        </w:rPr>
        <w:t>Al deze bevindingen traden op bij blootstelling</w:t>
      </w:r>
      <w:r w:rsidR="00340FEA" w:rsidRPr="004A4733">
        <w:rPr>
          <w:sz w:val="22"/>
          <w:szCs w:val="22"/>
          <w:lang w:val="nl-NL"/>
        </w:rPr>
        <w:t>en</w:t>
      </w:r>
      <w:r w:rsidRPr="004A4733">
        <w:rPr>
          <w:sz w:val="22"/>
          <w:szCs w:val="22"/>
          <w:lang w:val="nl-NL"/>
        </w:rPr>
        <w:t xml:space="preserve"> die beduidend hoger wa</w:t>
      </w:r>
      <w:r w:rsidR="00340FEA" w:rsidRPr="004A4733">
        <w:rPr>
          <w:sz w:val="22"/>
          <w:szCs w:val="22"/>
          <w:lang w:val="nl-NL"/>
        </w:rPr>
        <w:t>ren</w:t>
      </w:r>
      <w:r w:rsidRPr="004A4733">
        <w:rPr>
          <w:sz w:val="22"/>
          <w:szCs w:val="22"/>
          <w:lang w:val="nl-NL"/>
        </w:rPr>
        <w:t xml:space="preserve"> dan de verwachte blootstelling bij de mens.</w:t>
      </w:r>
    </w:p>
    <w:p w14:paraId="0262F85E" w14:textId="77777777" w:rsidR="00B84FD6" w:rsidRPr="004A4733" w:rsidRDefault="00B84FD6" w:rsidP="00236504">
      <w:pPr>
        <w:pStyle w:val="Text"/>
        <w:spacing w:before="0"/>
        <w:jc w:val="left"/>
        <w:rPr>
          <w:sz w:val="22"/>
          <w:szCs w:val="22"/>
          <w:lang w:val="nl-NL"/>
        </w:rPr>
      </w:pPr>
    </w:p>
    <w:p w14:paraId="29DED244" w14:textId="784C97A9" w:rsidR="00B84FD6" w:rsidRPr="004A4733" w:rsidRDefault="00487F0B" w:rsidP="00236504">
      <w:pPr>
        <w:pStyle w:val="Text"/>
        <w:spacing w:before="0"/>
        <w:jc w:val="left"/>
        <w:rPr>
          <w:sz w:val="22"/>
          <w:szCs w:val="22"/>
          <w:lang w:val="nl-NL"/>
        </w:rPr>
      </w:pPr>
      <w:r w:rsidRPr="004A4733">
        <w:rPr>
          <w:sz w:val="22"/>
          <w:szCs w:val="22"/>
          <w:lang w:val="nl-NL"/>
        </w:rPr>
        <w:t xml:space="preserve">Na subcutane toediening in een </w:t>
      </w:r>
      <w:r w:rsidR="005D7B93" w:rsidRPr="004A4733">
        <w:rPr>
          <w:sz w:val="22"/>
          <w:szCs w:val="22"/>
          <w:lang w:val="nl-NL"/>
        </w:rPr>
        <w:t>studie</w:t>
      </w:r>
      <w:r w:rsidRPr="004A4733">
        <w:rPr>
          <w:sz w:val="22"/>
          <w:szCs w:val="22"/>
          <w:lang w:val="nl-NL"/>
        </w:rPr>
        <w:t xml:space="preserve"> bij konijnen konden bijwerkingen van indacaterol met betrekking tot </w:t>
      </w:r>
      <w:r w:rsidR="001F485D" w:rsidRPr="004A4733">
        <w:rPr>
          <w:sz w:val="22"/>
          <w:szCs w:val="22"/>
          <w:lang w:val="nl-NL"/>
        </w:rPr>
        <w:t xml:space="preserve">dracht </w:t>
      </w:r>
      <w:r w:rsidRPr="004A4733">
        <w:rPr>
          <w:sz w:val="22"/>
          <w:szCs w:val="22"/>
          <w:lang w:val="nl-NL"/>
        </w:rPr>
        <w:t>en embryonale/foetale ontwikkeling slechts worden aangetoond bij doses die 500 maal hoger waren dan die bereikt worden na dagelijkse inhalatie van 150 </w:t>
      </w:r>
      <w:r w:rsidR="007709D3" w:rsidRPr="004A4733">
        <w:rPr>
          <w:sz w:val="22"/>
          <w:szCs w:val="22"/>
          <w:lang w:val="nl-NL"/>
        </w:rPr>
        <w:t>microgram</w:t>
      </w:r>
      <w:r w:rsidRPr="004A4733">
        <w:rPr>
          <w:sz w:val="22"/>
          <w:szCs w:val="22"/>
          <w:lang w:val="nl-NL"/>
        </w:rPr>
        <w:t xml:space="preserve"> bij de mens (op basis van AUC</w:t>
      </w:r>
      <w:r w:rsidRPr="004A4733">
        <w:rPr>
          <w:sz w:val="22"/>
          <w:szCs w:val="22"/>
          <w:vertAlign w:val="subscript"/>
          <w:lang w:val="nl-NL"/>
        </w:rPr>
        <w:t>0-24</w:t>
      </w:r>
      <w:r w:rsidR="0038702F" w:rsidRPr="004A4733">
        <w:rPr>
          <w:sz w:val="22"/>
          <w:szCs w:val="22"/>
          <w:vertAlign w:val="subscript"/>
          <w:lang w:val="nl-NL"/>
        </w:rPr>
        <w:t> </w:t>
      </w:r>
      <w:r w:rsidRPr="004A4733">
        <w:rPr>
          <w:sz w:val="22"/>
          <w:szCs w:val="22"/>
          <w:vertAlign w:val="subscript"/>
          <w:lang w:val="nl-NL"/>
        </w:rPr>
        <w:t>uur</w:t>
      </w:r>
      <w:r w:rsidRPr="004A4733">
        <w:rPr>
          <w:sz w:val="22"/>
          <w:szCs w:val="22"/>
          <w:lang w:val="nl-NL"/>
        </w:rPr>
        <w:t>).</w:t>
      </w:r>
    </w:p>
    <w:p w14:paraId="6435434F" w14:textId="77777777" w:rsidR="00487F0B" w:rsidRPr="004A4733" w:rsidRDefault="00487F0B" w:rsidP="00236504">
      <w:pPr>
        <w:pStyle w:val="Text"/>
        <w:spacing w:before="0"/>
        <w:jc w:val="left"/>
        <w:rPr>
          <w:sz w:val="22"/>
          <w:szCs w:val="22"/>
          <w:lang w:val="nl-NL"/>
        </w:rPr>
      </w:pPr>
    </w:p>
    <w:p w14:paraId="6A641EEA" w14:textId="2D63198B" w:rsidR="00B84FD6" w:rsidRPr="004A4733" w:rsidRDefault="00914C40" w:rsidP="00236504">
      <w:pPr>
        <w:pStyle w:val="Text"/>
        <w:spacing w:before="0"/>
        <w:jc w:val="left"/>
        <w:rPr>
          <w:sz w:val="22"/>
          <w:szCs w:val="22"/>
          <w:lang w:val="nl-NL"/>
        </w:rPr>
      </w:pPr>
      <w:r w:rsidRPr="004A4733">
        <w:rPr>
          <w:sz w:val="22"/>
          <w:szCs w:val="22"/>
          <w:lang w:val="nl-NL"/>
        </w:rPr>
        <w:t>Hoewel indacaterol geen invloed had op de reproductie in het algemeen in een fertiliteits</w:t>
      </w:r>
      <w:r w:rsidR="005D7B93" w:rsidRPr="004A4733">
        <w:rPr>
          <w:sz w:val="22"/>
          <w:szCs w:val="22"/>
          <w:lang w:val="nl-NL"/>
        </w:rPr>
        <w:t>studie</w:t>
      </w:r>
      <w:r w:rsidRPr="004A4733">
        <w:rPr>
          <w:sz w:val="22"/>
          <w:szCs w:val="22"/>
          <w:lang w:val="nl-NL"/>
        </w:rPr>
        <w:t xml:space="preserve"> bij de rat, werd een afname in het aantal </w:t>
      </w:r>
      <w:r w:rsidR="001F485D" w:rsidRPr="004A4733">
        <w:rPr>
          <w:sz w:val="22"/>
          <w:szCs w:val="22"/>
          <w:lang w:val="nl-NL"/>
        </w:rPr>
        <w:t xml:space="preserve">drachtige </w:t>
      </w:r>
      <w:r w:rsidRPr="004A4733">
        <w:rPr>
          <w:sz w:val="22"/>
          <w:szCs w:val="22"/>
          <w:lang w:val="nl-NL"/>
        </w:rPr>
        <w:t>F1</w:t>
      </w:r>
      <w:r w:rsidR="0038702F" w:rsidRPr="004A4733">
        <w:rPr>
          <w:sz w:val="22"/>
          <w:szCs w:val="22"/>
          <w:lang w:val="nl-NL"/>
        </w:rPr>
        <w:noBreakHyphen/>
      </w:r>
      <w:r w:rsidRPr="004A4733">
        <w:rPr>
          <w:sz w:val="22"/>
          <w:szCs w:val="22"/>
          <w:lang w:val="nl-NL"/>
        </w:rPr>
        <w:t xml:space="preserve">nakomelingen waargenomen in </w:t>
      </w:r>
      <w:r w:rsidR="005D7B93" w:rsidRPr="004A4733">
        <w:rPr>
          <w:sz w:val="22"/>
          <w:szCs w:val="22"/>
          <w:lang w:val="nl-NL"/>
        </w:rPr>
        <w:t>de studie</w:t>
      </w:r>
      <w:r w:rsidRPr="004A4733">
        <w:rPr>
          <w:sz w:val="22"/>
          <w:szCs w:val="22"/>
          <w:lang w:val="nl-NL"/>
        </w:rPr>
        <w:t xml:space="preserve"> naar peri- en postnatale ontwikkeling bij de rat, bij een blootstelling die 14 maal hoger was dan bij mensen behandeld met indacaterol. Indacaterol was niet embryotoxisch of teratogeen bij ratten of konijnen.</w:t>
      </w:r>
    </w:p>
    <w:p w14:paraId="1E02E275" w14:textId="77777777" w:rsidR="00B84FD6" w:rsidRPr="004A4733" w:rsidRDefault="00B84FD6" w:rsidP="00236504">
      <w:pPr>
        <w:pStyle w:val="Text"/>
        <w:spacing w:before="0"/>
        <w:jc w:val="left"/>
        <w:rPr>
          <w:sz w:val="22"/>
          <w:szCs w:val="22"/>
          <w:lang w:val="nl-NL"/>
        </w:rPr>
      </w:pPr>
    </w:p>
    <w:p w14:paraId="6FB6681C" w14:textId="77777777" w:rsidR="00B84FD6" w:rsidRPr="004A4733" w:rsidRDefault="00914C40" w:rsidP="00236504">
      <w:pPr>
        <w:pStyle w:val="Nottoc-headings"/>
        <w:keepLines w:val="0"/>
        <w:spacing w:before="0" w:after="0"/>
        <w:rPr>
          <w:rFonts w:ascii="Times New Roman" w:hAnsi="Times New Roman" w:cs="Times New Roman"/>
          <w:b w:val="0"/>
          <w:sz w:val="22"/>
          <w:szCs w:val="22"/>
          <w:lang w:val="nl-NL"/>
        </w:rPr>
      </w:pPr>
      <w:r w:rsidRPr="004A4733">
        <w:rPr>
          <w:rFonts w:ascii="Times New Roman" w:hAnsi="Times New Roman" w:cs="Times New Roman"/>
          <w:b w:val="0"/>
          <w:sz w:val="22"/>
          <w:szCs w:val="22"/>
          <w:u w:val="single"/>
          <w:lang w:val="nl-NL"/>
        </w:rPr>
        <w:t>Glycopyrronium</w:t>
      </w:r>
      <w:bookmarkStart w:id="42" w:name="_nth_Glycopyrronium70399"/>
      <w:bookmarkEnd w:id="42"/>
    </w:p>
    <w:p w14:paraId="43C4F08F" w14:textId="77777777" w:rsidR="00E91DA3" w:rsidRPr="004A4733" w:rsidRDefault="00E91DA3" w:rsidP="00236504">
      <w:pPr>
        <w:pStyle w:val="Text"/>
        <w:keepNext/>
        <w:spacing w:before="0"/>
        <w:jc w:val="left"/>
        <w:rPr>
          <w:sz w:val="22"/>
          <w:szCs w:val="22"/>
          <w:lang w:val="nl-NL"/>
        </w:rPr>
      </w:pPr>
    </w:p>
    <w:p w14:paraId="754D777C" w14:textId="4DD7B9BE" w:rsidR="00B84FD6" w:rsidRPr="004A4733" w:rsidRDefault="00914C40" w:rsidP="00236504">
      <w:pPr>
        <w:pStyle w:val="Text"/>
        <w:spacing w:before="0"/>
        <w:jc w:val="left"/>
        <w:rPr>
          <w:sz w:val="22"/>
          <w:szCs w:val="22"/>
          <w:lang w:val="nl-NL"/>
        </w:rPr>
      </w:pPr>
      <w:r w:rsidRPr="004A4733">
        <w:rPr>
          <w:sz w:val="22"/>
          <w:szCs w:val="22"/>
          <w:lang w:val="nl-NL"/>
        </w:rPr>
        <w:t>Effecten die konden worden toegeschreven aan de muscarinereceptorantagonistische eigenschappen van glycopyrronium waren een lichte tot matige stijging van de hartslag bij honden, lensopaciteiten bij ratten en reversibele veranderingen geassocieerd met verminderde kliersecreties bij ratten en honden. Bij ratten werden lichte irritatie of adaptieve veranderingen van de luchtwegen gezien. Al deze bevindingen traden op bij blootstelling</w:t>
      </w:r>
      <w:r w:rsidR="001F485D" w:rsidRPr="004A4733">
        <w:rPr>
          <w:sz w:val="22"/>
          <w:szCs w:val="22"/>
          <w:lang w:val="nl-NL"/>
        </w:rPr>
        <w:t>en</w:t>
      </w:r>
      <w:r w:rsidRPr="004A4733">
        <w:rPr>
          <w:sz w:val="22"/>
          <w:szCs w:val="22"/>
          <w:lang w:val="nl-NL"/>
        </w:rPr>
        <w:t xml:space="preserve"> die beduidend hoger </w:t>
      </w:r>
      <w:r w:rsidR="00D03ECE" w:rsidRPr="004A4733">
        <w:rPr>
          <w:sz w:val="22"/>
          <w:szCs w:val="22"/>
          <w:lang w:val="nl-NL"/>
        </w:rPr>
        <w:t xml:space="preserve">waren </w:t>
      </w:r>
      <w:r w:rsidRPr="004A4733">
        <w:rPr>
          <w:sz w:val="22"/>
          <w:szCs w:val="22"/>
          <w:lang w:val="nl-NL"/>
        </w:rPr>
        <w:t>dan de verwachte blootstelling bij de mens.</w:t>
      </w:r>
    </w:p>
    <w:p w14:paraId="37EDD293" w14:textId="77777777" w:rsidR="00E91DA3" w:rsidRPr="004A4733" w:rsidRDefault="00E91DA3" w:rsidP="00236504">
      <w:pPr>
        <w:pStyle w:val="Text"/>
        <w:spacing w:before="0"/>
        <w:jc w:val="left"/>
        <w:rPr>
          <w:sz w:val="22"/>
          <w:szCs w:val="22"/>
          <w:lang w:val="nl-NL"/>
        </w:rPr>
      </w:pPr>
    </w:p>
    <w:p w14:paraId="39B41510" w14:textId="4FC6E5F3" w:rsidR="00E91DA3" w:rsidRPr="004A4733" w:rsidRDefault="00914C40" w:rsidP="00236504">
      <w:pPr>
        <w:pStyle w:val="Text"/>
        <w:spacing w:before="0"/>
        <w:jc w:val="left"/>
        <w:rPr>
          <w:sz w:val="22"/>
          <w:szCs w:val="22"/>
          <w:lang w:val="nl-NL"/>
        </w:rPr>
      </w:pPr>
      <w:r w:rsidRPr="004A4733">
        <w:rPr>
          <w:sz w:val="22"/>
          <w:szCs w:val="22"/>
          <w:lang w:val="nl-NL"/>
        </w:rPr>
        <w:t xml:space="preserve">Bij genotoxiciteitsstudies waren er geen aanwijzingen voor een mutageen of clastogeen potentieel van glycopyrronium. Bij carcinogeniteitsstudies bij transgene muizen met orale toediening en bij ratten met toediening via inhalatie waren </w:t>
      </w:r>
      <w:r w:rsidR="00684528" w:rsidRPr="004A4733">
        <w:rPr>
          <w:sz w:val="22"/>
          <w:szCs w:val="22"/>
          <w:lang w:val="nl-NL"/>
        </w:rPr>
        <w:t xml:space="preserve">er </w:t>
      </w:r>
      <w:r w:rsidRPr="004A4733">
        <w:rPr>
          <w:sz w:val="22"/>
          <w:szCs w:val="22"/>
          <w:lang w:val="nl-NL"/>
        </w:rPr>
        <w:t>geen aanwijzingen voor carcinogeniteit.</w:t>
      </w:r>
    </w:p>
    <w:p w14:paraId="4C98E17A" w14:textId="77777777" w:rsidR="00B84FD6" w:rsidRPr="004A4733" w:rsidRDefault="00B84FD6" w:rsidP="00236504">
      <w:pPr>
        <w:pStyle w:val="Text"/>
        <w:spacing w:before="0"/>
        <w:jc w:val="left"/>
        <w:rPr>
          <w:sz w:val="22"/>
          <w:szCs w:val="22"/>
          <w:lang w:val="nl-NL"/>
        </w:rPr>
      </w:pPr>
    </w:p>
    <w:p w14:paraId="200ED6EB" w14:textId="04F54ACC" w:rsidR="00B84FD6" w:rsidRPr="004A4733" w:rsidRDefault="00914C40" w:rsidP="00236504">
      <w:pPr>
        <w:pStyle w:val="Text"/>
        <w:spacing w:before="0"/>
        <w:jc w:val="left"/>
        <w:rPr>
          <w:sz w:val="22"/>
          <w:szCs w:val="22"/>
          <w:lang w:val="nl-NL"/>
        </w:rPr>
      </w:pPr>
      <w:r w:rsidRPr="004A4733">
        <w:rPr>
          <w:sz w:val="22"/>
          <w:szCs w:val="22"/>
          <w:lang w:val="nl-NL"/>
        </w:rPr>
        <w:t>Na inhalatie was glycopyrronium niet teratogeen bij ratten of konijnen. Glycopyrronium en de metabolieten ervan passeerden de placentabarrière bij drachtige muizen, konijnen en honden</w:t>
      </w:r>
      <w:r w:rsidR="00340FEA" w:rsidRPr="004A4733">
        <w:rPr>
          <w:sz w:val="22"/>
          <w:szCs w:val="22"/>
          <w:lang w:val="nl-NL"/>
        </w:rPr>
        <w:t xml:space="preserve"> niet </w:t>
      </w:r>
      <w:r w:rsidR="00340FEA" w:rsidRPr="004A4733">
        <w:rPr>
          <w:sz w:val="22"/>
          <w:szCs w:val="22"/>
          <w:lang w:val="nl-NL"/>
        </w:rPr>
        <w:lastRenderedPageBreak/>
        <w:t>significant</w:t>
      </w:r>
      <w:r w:rsidRPr="004A4733">
        <w:rPr>
          <w:sz w:val="22"/>
          <w:szCs w:val="22"/>
          <w:lang w:val="nl-NL"/>
        </w:rPr>
        <w:t>. Gepubliceerde gegevens over glycopyrronium bij dieren wijzen niet op problemen ten aanzien van reproductietoxiciteit. De vruchtbaarheid en de pre- en postnatale ontwikkeling werden niet beïnvloed bij ratten.</w:t>
      </w:r>
    </w:p>
    <w:p w14:paraId="7457C7CA" w14:textId="77777777" w:rsidR="00B84FD6" w:rsidRPr="004A4733" w:rsidRDefault="00B84FD6" w:rsidP="00236504">
      <w:pPr>
        <w:pStyle w:val="Text"/>
        <w:spacing w:before="0"/>
        <w:jc w:val="left"/>
        <w:rPr>
          <w:sz w:val="22"/>
          <w:szCs w:val="22"/>
          <w:lang w:val="nl-NL"/>
        </w:rPr>
      </w:pPr>
    </w:p>
    <w:p w14:paraId="66988917" w14:textId="77777777" w:rsidR="00B84FD6" w:rsidRPr="004A4733" w:rsidRDefault="00914C40" w:rsidP="00236504">
      <w:pPr>
        <w:pStyle w:val="Nottoc-headings"/>
        <w:keepLines w:val="0"/>
        <w:spacing w:before="0" w:after="0"/>
        <w:rPr>
          <w:rFonts w:ascii="Times New Roman" w:hAnsi="Times New Roman" w:cs="Times New Roman"/>
          <w:b w:val="0"/>
          <w:sz w:val="22"/>
          <w:szCs w:val="22"/>
          <w:lang w:val="nl-NL"/>
        </w:rPr>
      </w:pPr>
      <w:r w:rsidRPr="004A4733">
        <w:rPr>
          <w:rFonts w:ascii="Times New Roman" w:hAnsi="Times New Roman" w:cs="Times New Roman"/>
          <w:b w:val="0"/>
          <w:sz w:val="22"/>
          <w:szCs w:val="22"/>
          <w:u w:val="single"/>
          <w:lang w:val="nl-NL"/>
        </w:rPr>
        <w:t>Mometason</w:t>
      </w:r>
      <w:bookmarkStart w:id="43" w:name="_nth_Mometasone71956"/>
      <w:bookmarkEnd w:id="43"/>
      <w:r w:rsidRPr="004A4733">
        <w:rPr>
          <w:rFonts w:ascii="Times New Roman" w:hAnsi="Times New Roman" w:cs="Times New Roman"/>
          <w:b w:val="0"/>
          <w:sz w:val="22"/>
          <w:szCs w:val="22"/>
          <w:u w:val="single"/>
          <w:lang w:val="nl-NL"/>
        </w:rPr>
        <w:t>furoaat</w:t>
      </w:r>
    </w:p>
    <w:p w14:paraId="04D0292D" w14:textId="77777777" w:rsidR="00E91DA3" w:rsidRPr="004A4733" w:rsidRDefault="00E91DA3" w:rsidP="00236504">
      <w:pPr>
        <w:pStyle w:val="Text"/>
        <w:keepNext/>
        <w:spacing w:before="0"/>
        <w:jc w:val="left"/>
        <w:rPr>
          <w:sz w:val="22"/>
          <w:szCs w:val="22"/>
          <w:lang w:val="nl-NL"/>
        </w:rPr>
      </w:pPr>
    </w:p>
    <w:p w14:paraId="40C85374" w14:textId="7C4D4EC2" w:rsidR="00B84FD6" w:rsidRPr="004A4733" w:rsidRDefault="00914C40" w:rsidP="00236504">
      <w:pPr>
        <w:pStyle w:val="Text"/>
        <w:spacing w:before="0"/>
        <w:jc w:val="left"/>
        <w:rPr>
          <w:sz w:val="22"/>
          <w:szCs w:val="22"/>
          <w:lang w:val="nl-NL"/>
        </w:rPr>
      </w:pPr>
      <w:r w:rsidRPr="004A4733">
        <w:rPr>
          <w:sz w:val="22"/>
          <w:szCs w:val="22"/>
          <w:lang w:val="nl-NL"/>
        </w:rPr>
        <w:t>Alle waargenomen effecten zijn kenmerkend voor de klasse van de glucocorticoïden en zijn gerelateerd aan overmatige farmacologische effecten van glucocorticoïden.</w:t>
      </w:r>
    </w:p>
    <w:p w14:paraId="60365424" w14:textId="77777777" w:rsidR="00E91DA3" w:rsidRPr="004A4733" w:rsidRDefault="00E91DA3" w:rsidP="00236504">
      <w:pPr>
        <w:pStyle w:val="Text"/>
        <w:spacing w:before="0"/>
        <w:jc w:val="left"/>
        <w:rPr>
          <w:sz w:val="22"/>
          <w:szCs w:val="22"/>
          <w:lang w:val="nl-NL"/>
        </w:rPr>
      </w:pPr>
    </w:p>
    <w:p w14:paraId="1F46E277" w14:textId="67FD9C77" w:rsidR="00B84FD6" w:rsidRPr="004A4733" w:rsidRDefault="00914C40" w:rsidP="00236504">
      <w:pPr>
        <w:pStyle w:val="Text"/>
        <w:spacing w:before="0"/>
        <w:jc w:val="left"/>
        <w:rPr>
          <w:sz w:val="22"/>
          <w:szCs w:val="22"/>
          <w:lang w:val="nl-NL"/>
        </w:rPr>
      </w:pPr>
      <w:r w:rsidRPr="004A4733">
        <w:rPr>
          <w:sz w:val="22"/>
          <w:szCs w:val="22"/>
          <w:lang w:val="nl-NL"/>
        </w:rPr>
        <w:t xml:space="preserve">Mometasonfuroaat </w:t>
      </w:r>
      <w:r w:rsidR="00A623FA" w:rsidRPr="004A4733">
        <w:rPr>
          <w:sz w:val="22"/>
          <w:szCs w:val="22"/>
          <w:lang w:val="nl-NL"/>
        </w:rPr>
        <w:t>liet</w:t>
      </w:r>
      <w:r w:rsidRPr="004A4733">
        <w:rPr>
          <w:sz w:val="22"/>
          <w:szCs w:val="22"/>
          <w:lang w:val="nl-NL"/>
        </w:rPr>
        <w:t xml:space="preserve"> geen genotoxische activiteit in een standaardreeks van </w:t>
      </w:r>
      <w:r w:rsidRPr="00BC5AA2">
        <w:rPr>
          <w:i/>
          <w:sz w:val="22"/>
          <w:szCs w:val="22"/>
          <w:lang w:val="nl-NL"/>
        </w:rPr>
        <w:t>in</w:t>
      </w:r>
      <w:r w:rsidR="00A04B93" w:rsidRPr="00BC5AA2">
        <w:rPr>
          <w:i/>
          <w:sz w:val="22"/>
          <w:szCs w:val="22"/>
          <w:lang w:val="nl-NL"/>
        </w:rPr>
        <w:t>-</w:t>
      </w:r>
      <w:r w:rsidRPr="00BC5AA2">
        <w:rPr>
          <w:i/>
          <w:sz w:val="22"/>
          <w:szCs w:val="22"/>
          <w:lang w:val="nl-NL"/>
        </w:rPr>
        <w:t>vitro</w:t>
      </w:r>
      <w:r w:rsidR="00A04B93" w:rsidRPr="00072D5A">
        <w:rPr>
          <w:i/>
          <w:sz w:val="22"/>
          <w:szCs w:val="22"/>
          <w:lang w:val="nl-NL"/>
        </w:rPr>
        <w:t>-</w:t>
      </w:r>
      <w:r w:rsidR="00A04B93" w:rsidRPr="004A4733">
        <w:rPr>
          <w:sz w:val="22"/>
          <w:szCs w:val="22"/>
          <w:lang w:val="nl-NL"/>
        </w:rPr>
        <w:t xml:space="preserve"> </w:t>
      </w:r>
      <w:r w:rsidRPr="004A4733">
        <w:rPr>
          <w:sz w:val="22"/>
          <w:szCs w:val="22"/>
          <w:lang w:val="nl-NL"/>
        </w:rPr>
        <w:t xml:space="preserve">en </w:t>
      </w:r>
      <w:r w:rsidRPr="00BC5AA2">
        <w:rPr>
          <w:i/>
          <w:sz w:val="22"/>
          <w:szCs w:val="22"/>
          <w:lang w:val="nl-NL"/>
        </w:rPr>
        <w:t>in</w:t>
      </w:r>
      <w:r w:rsidR="00A04B93" w:rsidRPr="00BC5AA2">
        <w:rPr>
          <w:i/>
          <w:sz w:val="22"/>
          <w:szCs w:val="22"/>
          <w:lang w:val="nl-NL"/>
        </w:rPr>
        <w:t>-</w:t>
      </w:r>
      <w:r w:rsidRPr="00BC5AA2">
        <w:rPr>
          <w:i/>
          <w:sz w:val="22"/>
          <w:szCs w:val="22"/>
          <w:lang w:val="nl-NL"/>
        </w:rPr>
        <w:t>vivo</w:t>
      </w:r>
      <w:r w:rsidR="00BC5AA2">
        <w:rPr>
          <w:i/>
          <w:sz w:val="22"/>
          <w:szCs w:val="22"/>
          <w:lang w:val="nl-NL"/>
        </w:rPr>
        <w:t>-</w:t>
      </w:r>
      <w:r w:rsidRPr="004A4733">
        <w:rPr>
          <w:sz w:val="22"/>
          <w:szCs w:val="22"/>
          <w:lang w:val="nl-NL"/>
        </w:rPr>
        <w:t>testen</w:t>
      </w:r>
      <w:r w:rsidR="00A623FA" w:rsidRPr="004A4733">
        <w:rPr>
          <w:sz w:val="22"/>
          <w:szCs w:val="22"/>
          <w:lang w:val="nl-NL"/>
        </w:rPr>
        <w:t xml:space="preserve"> zien</w:t>
      </w:r>
      <w:r w:rsidRPr="004A4733">
        <w:rPr>
          <w:sz w:val="22"/>
          <w:szCs w:val="22"/>
          <w:lang w:val="nl-NL"/>
        </w:rPr>
        <w:t>.</w:t>
      </w:r>
    </w:p>
    <w:p w14:paraId="7D6AAC98" w14:textId="77777777" w:rsidR="00E91DA3" w:rsidRPr="004A4733" w:rsidRDefault="00E91DA3" w:rsidP="00236504">
      <w:pPr>
        <w:pStyle w:val="Text"/>
        <w:spacing w:before="0"/>
        <w:jc w:val="left"/>
        <w:rPr>
          <w:sz w:val="22"/>
          <w:szCs w:val="22"/>
          <w:lang w:val="nl-NL"/>
        </w:rPr>
      </w:pPr>
    </w:p>
    <w:p w14:paraId="006C3A5C" w14:textId="40ABAF85" w:rsidR="00E91DA3" w:rsidRPr="004A4733" w:rsidRDefault="00681D4D" w:rsidP="00236504">
      <w:pPr>
        <w:pStyle w:val="Text"/>
        <w:spacing w:before="0"/>
        <w:jc w:val="left"/>
        <w:rPr>
          <w:sz w:val="22"/>
          <w:szCs w:val="22"/>
          <w:lang w:val="nl-NL"/>
        </w:rPr>
      </w:pPr>
      <w:r w:rsidRPr="004A4733">
        <w:rPr>
          <w:sz w:val="22"/>
          <w:szCs w:val="22"/>
          <w:lang w:val="nl-NL"/>
        </w:rPr>
        <w:t xml:space="preserve">In carcinogeniteitsstudies bij muizen en ratten </w:t>
      </w:r>
      <w:r w:rsidR="00A623FA" w:rsidRPr="004A4733">
        <w:rPr>
          <w:sz w:val="22"/>
          <w:szCs w:val="22"/>
          <w:lang w:val="nl-NL"/>
        </w:rPr>
        <w:t>vertoonde</w:t>
      </w:r>
      <w:r w:rsidRPr="004A4733">
        <w:rPr>
          <w:sz w:val="22"/>
          <w:szCs w:val="22"/>
          <w:lang w:val="nl-NL"/>
        </w:rPr>
        <w:t xml:space="preserve"> geïnhaleerd mometasonfuroaat geen statistisch significante toename van de incidentie van tumoren.</w:t>
      </w:r>
    </w:p>
    <w:p w14:paraId="530787B4" w14:textId="77777777" w:rsidR="00B84FD6" w:rsidRPr="004A4733" w:rsidRDefault="00B84FD6" w:rsidP="00236504">
      <w:pPr>
        <w:pStyle w:val="Text"/>
        <w:spacing w:before="0"/>
        <w:jc w:val="left"/>
        <w:rPr>
          <w:sz w:val="22"/>
          <w:szCs w:val="22"/>
          <w:lang w:val="nl-NL"/>
        </w:rPr>
      </w:pPr>
    </w:p>
    <w:p w14:paraId="62EDEBA4" w14:textId="6BEFDC19" w:rsidR="00B84FD6" w:rsidRPr="004A4733" w:rsidRDefault="00914C40" w:rsidP="00236504">
      <w:pPr>
        <w:pStyle w:val="Text"/>
        <w:spacing w:before="0"/>
        <w:jc w:val="left"/>
        <w:rPr>
          <w:sz w:val="22"/>
          <w:szCs w:val="22"/>
          <w:lang w:val="nl-NL"/>
        </w:rPr>
      </w:pPr>
      <w:r w:rsidRPr="004A4733">
        <w:rPr>
          <w:sz w:val="22"/>
          <w:szCs w:val="22"/>
          <w:lang w:val="nl-NL"/>
        </w:rPr>
        <w:t xml:space="preserve">Net als andere glucocorticoïden is mometasonfuroaat teratogeen bij knaagdieren en konijnen. Waargenomen effecten waren navelbreuk bij ratten, gespleten verhemelte bij muizen en agenesie van de galblaas, navelbreuk en gebogen voorpootjes bij konijnen. Er was tevens sprake van een minder sterke toename van het maternale lichaamsgewicht, effecten op de foetale groei (lager foetaal lichaamsgewicht en/of vertraagde ossificatie) bij ratten, konijnen en muizen, en verminderde overleving van de jongen bij muizen. In </w:t>
      </w:r>
      <w:r w:rsidR="005D7B93" w:rsidRPr="004A4733">
        <w:rPr>
          <w:sz w:val="22"/>
          <w:szCs w:val="22"/>
          <w:lang w:val="nl-NL"/>
        </w:rPr>
        <w:t>studies</w:t>
      </w:r>
      <w:r w:rsidRPr="004A4733">
        <w:rPr>
          <w:sz w:val="22"/>
          <w:szCs w:val="22"/>
          <w:lang w:val="nl-NL"/>
        </w:rPr>
        <w:t xml:space="preserve"> naar de voortplantingsfunctie zorgde subcutaan mometasonfuroaat bij 15 </w:t>
      </w:r>
      <w:r w:rsidR="007709D3" w:rsidRPr="004A4733">
        <w:rPr>
          <w:sz w:val="22"/>
          <w:szCs w:val="22"/>
          <w:lang w:val="nl-NL"/>
        </w:rPr>
        <w:t>microgram</w:t>
      </w:r>
      <w:r w:rsidRPr="004A4733">
        <w:rPr>
          <w:sz w:val="22"/>
          <w:szCs w:val="22"/>
          <w:lang w:val="nl-NL"/>
        </w:rPr>
        <w:t>/kg voor een langere dracht en waren er complicaties bij het werpen, met een vermindering in overleving en lichaamsgewicht van de jongen.</w:t>
      </w:r>
    </w:p>
    <w:p w14:paraId="5C75E36B" w14:textId="1C300775" w:rsidR="00B84FD6" w:rsidRDefault="00B84FD6" w:rsidP="00236504">
      <w:pPr>
        <w:pStyle w:val="Text"/>
        <w:spacing w:before="0"/>
        <w:jc w:val="left"/>
        <w:rPr>
          <w:sz w:val="22"/>
          <w:szCs w:val="22"/>
          <w:lang w:val="nl-NL"/>
        </w:rPr>
      </w:pPr>
    </w:p>
    <w:p w14:paraId="7727B26C" w14:textId="0F44A431" w:rsidR="00317C34" w:rsidRPr="00A256C1" w:rsidRDefault="00317C34" w:rsidP="00236504">
      <w:pPr>
        <w:pStyle w:val="Text"/>
        <w:keepNext/>
        <w:spacing w:before="0"/>
        <w:jc w:val="left"/>
        <w:rPr>
          <w:i/>
          <w:iCs/>
          <w:sz w:val="22"/>
          <w:szCs w:val="22"/>
          <w:u w:val="single"/>
          <w:lang w:val="nl-NL"/>
        </w:rPr>
      </w:pPr>
      <w:r w:rsidRPr="00A256C1">
        <w:rPr>
          <w:i/>
          <w:iCs/>
          <w:sz w:val="22"/>
          <w:szCs w:val="22"/>
          <w:u w:val="single"/>
          <w:lang w:val="nl-BE"/>
        </w:rPr>
        <w:t xml:space="preserve">Environmental </w:t>
      </w:r>
      <w:r w:rsidR="00F96C76">
        <w:rPr>
          <w:i/>
          <w:iCs/>
          <w:sz w:val="22"/>
          <w:szCs w:val="22"/>
          <w:u w:val="single"/>
          <w:lang w:val="nl-BE"/>
        </w:rPr>
        <w:t>R</w:t>
      </w:r>
      <w:r w:rsidRPr="00A256C1">
        <w:rPr>
          <w:i/>
          <w:iCs/>
          <w:sz w:val="22"/>
          <w:szCs w:val="22"/>
          <w:u w:val="single"/>
          <w:lang w:val="nl-BE"/>
        </w:rPr>
        <w:t xml:space="preserve">isk </w:t>
      </w:r>
      <w:r w:rsidR="00F96C76">
        <w:rPr>
          <w:i/>
          <w:iCs/>
          <w:sz w:val="22"/>
          <w:szCs w:val="22"/>
          <w:u w:val="single"/>
          <w:lang w:val="nl-BE"/>
        </w:rPr>
        <w:t>A</w:t>
      </w:r>
      <w:r w:rsidRPr="00A256C1">
        <w:rPr>
          <w:i/>
          <w:iCs/>
          <w:sz w:val="22"/>
          <w:szCs w:val="22"/>
          <w:u w:val="single"/>
          <w:lang w:val="nl-BE"/>
        </w:rPr>
        <w:t>ssessment (ERA)</w:t>
      </w:r>
    </w:p>
    <w:p w14:paraId="0EB7372C" w14:textId="77777777" w:rsidR="00D97F2E" w:rsidRPr="00DF1714" w:rsidRDefault="00D97F2E" w:rsidP="00236504">
      <w:pPr>
        <w:pStyle w:val="Text"/>
        <w:spacing w:before="0"/>
        <w:jc w:val="left"/>
        <w:rPr>
          <w:sz w:val="22"/>
          <w:szCs w:val="22"/>
          <w:lang w:val="nl-NL"/>
        </w:rPr>
      </w:pPr>
      <w:r w:rsidRPr="00DF1714">
        <w:rPr>
          <w:sz w:val="22"/>
          <w:szCs w:val="22"/>
          <w:lang w:val="nl-BE"/>
        </w:rPr>
        <w:t>Environmental risk assessment studies hebben aangetoond dat mometason een risico voor het oppervlaktewater kan vormen (zie rubriek 6.6).</w:t>
      </w:r>
    </w:p>
    <w:p w14:paraId="791D969A" w14:textId="77777777" w:rsidR="00D97F2E" w:rsidRPr="004A4733" w:rsidRDefault="00D97F2E" w:rsidP="00236504">
      <w:pPr>
        <w:pStyle w:val="Text"/>
        <w:spacing w:before="0"/>
        <w:jc w:val="left"/>
        <w:rPr>
          <w:sz w:val="22"/>
          <w:szCs w:val="22"/>
          <w:lang w:val="nl-NL"/>
        </w:rPr>
      </w:pPr>
    </w:p>
    <w:p w14:paraId="31A26ED7" w14:textId="77777777" w:rsidR="00B84FD6" w:rsidRPr="004A4733" w:rsidRDefault="00914C40" w:rsidP="00236504">
      <w:pPr>
        <w:pStyle w:val="Text"/>
        <w:keepNext/>
        <w:spacing w:before="0"/>
        <w:jc w:val="left"/>
        <w:rPr>
          <w:sz w:val="22"/>
          <w:szCs w:val="22"/>
          <w:lang w:val="nl-NL"/>
        </w:rPr>
      </w:pPr>
      <w:r w:rsidRPr="004A4733">
        <w:rPr>
          <w:sz w:val="22"/>
          <w:szCs w:val="22"/>
          <w:u w:val="single"/>
          <w:lang w:val="nl-NL"/>
        </w:rPr>
        <w:t>Combinatie van indacaterol en glycopyrronium</w:t>
      </w:r>
    </w:p>
    <w:p w14:paraId="3F830852" w14:textId="77777777" w:rsidR="00E91DA3" w:rsidRPr="004A4733" w:rsidRDefault="00E91DA3" w:rsidP="00236504">
      <w:pPr>
        <w:pStyle w:val="Text"/>
        <w:keepNext/>
        <w:spacing w:before="0"/>
        <w:jc w:val="left"/>
        <w:rPr>
          <w:sz w:val="22"/>
          <w:szCs w:val="22"/>
          <w:lang w:val="nl-NL"/>
        </w:rPr>
      </w:pPr>
    </w:p>
    <w:p w14:paraId="20E2FFF1" w14:textId="61E2C852" w:rsidR="00B84FD6" w:rsidRPr="004A4733" w:rsidRDefault="00914C40" w:rsidP="00236504">
      <w:pPr>
        <w:pStyle w:val="Text"/>
        <w:spacing w:before="0"/>
        <w:jc w:val="left"/>
        <w:rPr>
          <w:sz w:val="22"/>
          <w:szCs w:val="22"/>
          <w:lang w:val="nl-NL"/>
        </w:rPr>
      </w:pPr>
      <w:r w:rsidRPr="004A4733">
        <w:rPr>
          <w:sz w:val="22"/>
          <w:szCs w:val="22"/>
          <w:lang w:val="nl-NL"/>
        </w:rPr>
        <w:t>De bevindingen tijdens de niet-klinische veiligheids</w:t>
      </w:r>
      <w:r w:rsidR="005D7B93" w:rsidRPr="004A4733">
        <w:rPr>
          <w:sz w:val="22"/>
          <w:szCs w:val="22"/>
          <w:lang w:val="nl-NL"/>
        </w:rPr>
        <w:t>studies</w:t>
      </w:r>
      <w:r w:rsidRPr="004A4733">
        <w:rPr>
          <w:sz w:val="22"/>
          <w:szCs w:val="22"/>
          <w:lang w:val="nl-NL"/>
        </w:rPr>
        <w:t xml:space="preserve"> </w:t>
      </w:r>
      <w:r w:rsidR="00340FEA" w:rsidRPr="004A4733">
        <w:rPr>
          <w:sz w:val="22"/>
          <w:szCs w:val="22"/>
          <w:lang w:val="nl-NL"/>
        </w:rPr>
        <w:t>van</w:t>
      </w:r>
      <w:r w:rsidRPr="004A4733">
        <w:rPr>
          <w:sz w:val="22"/>
          <w:szCs w:val="22"/>
          <w:lang w:val="nl-NL"/>
        </w:rPr>
        <w:t xml:space="preserve"> indacaterol/glycopyrronium kwamen overeen met de bekende farmacologische effecten van indacaterol of glycopyrronium als monotherapiebestanddeel.</w:t>
      </w:r>
    </w:p>
    <w:p w14:paraId="3F818556" w14:textId="77777777" w:rsidR="00E91DA3" w:rsidRPr="004A4733" w:rsidRDefault="00E91DA3" w:rsidP="00236504">
      <w:pPr>
        <w:pStyle w:val="Text"/>
        <w:spacing w:before="0"/>
        <w:jc w:val="left"/>
        <w:rPr>
          <w:sz w:val="22"/>
          <w:szCs w:val="22"/>
          <w:lang w:val="nl-NL"/>
        </w:rPr>
      </w:pPr>
    </w:p>
    <w:p w14:paraId="66E50457" w14:textId="542BE328" w:rsidR="00B84FD6" w:rsidRPr="004A4733" w:rsidRDefault="00914C40" w:rsidP="00236504">
      <w:pPr>
        <w:pStyle w:val="Text"/>
        <w:spacing w:before="0"/>
        <w:jc w:val="left"/>
        <w:rPr>
          <w:sz w:val="22"/>
          <w:szCs w:val="22"/>
          <w:lang w:val="nl-NL"/>
        </w:rPr>
      </w:pPr>
      <w:r w:rsidRPr="004A4733">
        <w:rPr>
          <w:sz w:val="22"/>
          <w:szCs w:val="22"/>
          <w:lang w:val="nl-NL"/>
        </w:rPr>
        <w:t xml:space="preserve">Het effect op de hartfrequentie voor indacaterol/glycopyrronium was verhoogd in </w:t>
      </w:r>
      <w:r w:rsidR="00340FEA" w:rsidRPr="004A4733">
        <w:rPr>
          <w:sz w:val="22"/>
          <w:szCs w:val="22"/>
          <w:lang w:val="nl-NL"/>
        </w:rPr>
        <w:t>omvang</w:t>
      </w:r>
      <w:r w:rsidRPr="004A4733">
        <w:rPr>
          <w:sz w:val="22"/>
          <w:szCs w:val="22"/>
          <w:lang w:val="nl-NL"/>
        </w:rPr>
        <w:t xml:space="preserve"> en duur vergeleken met de veranderingen waargenomen voor elk monotherapiebestanddeel alleen.</w:t>
      </w:r>
    </w:p>
    <w:p w14:paraId="15C8CD45" w14:textId="7232D1B6" w:rsidR="002A0239" w:rsidRPr="004A4733" w:rsidRDefault="002A0239" w:rsidP="00236504">
      <w:pPr>
        <w:pStyle w:val="Text"/>
        <w:spacing w:before="0"/>
        <w:jc w:val="left"/>
        <w:rPr>
          <w:sz w:val="22"/>
          <w:szCs w:val="22"/>
          <w:lang w:val="nl-NL"/>
        </w:rPr>
      </w:pPr>
    </w:p>
    <w:p w14:paraId="22A4321F" w14:textId="46B33CDE" w:rsidR="002A0239" w:rsidRPr="004A4733" w:rsidRDefault="002A0239" w:rsidP="00236504">
      <w:pPr>
        <w:pStyle w:val="Text"/>
        <w:spacing w:before="0"/>
        <w:jc w:val="left"/>
        <w:rPr>
          <w:sz w:val="22"/>
          <w:szCs w:val="22"/>
          <w:lang w:val="nl-NL"/>
        </w:rPr>
      </w:pPr>
      <w:r w:rsidRPr="004A4733">
        <w:rPr>
          <w:sz w:val="22"/>
          <w:szCs w:val="22"/>
          <w:lang w:val="nl-NL"/>
        </w:rPr>
        <w:t>Verkorte elektrocardiografische intervallen en verminderde systolische en diastolische bloeddruk waren ook duidelijk. Indacaterol alleen of in de combinatie indacaterol/glycopyrronium toegediend aan honden ging gepaard met een vergelijkbare incidentie van myocardlaesies.</w:t>
      </w:r>
    </w:p>
    <w:p w14:paraId="7AE45E1C" w14:textId="77777777" w:rsidR="00B84FD6" w:rsidRPr="004A4733" w:rsidRDefault="00B84FD6" w:rsidP="00236504">
      <w:pPr>
        <w:pStyle w:val="Text"/>
        <w:spacing w:before="0"/>
        <w:jc w:val="left"/>
        <w:rPr>
          <w:sz w:val="22"/>
          <w:szCs w:val="22"/>
          <w:lang w:val="nl-NL"/>
        </w:rPr>
      </w:pPr>
    </w:p>
    <w:p w14:paraId="25FB5694" w14:textId="77777777" w:rsidR="00B84FD6" w:rsidRPr="004A4733" w:rsidRDefault="00914C40" w:rsidP="00236504">
      <w:pPr>
        <w:pStyle w:val="Text"/>
        <w:keepNext/>
        <w:spacing w:before="0"/>
        <w:jc w:val="left"/>
        <w:rPr>
          <w:bCs/>
          <w:sz w:val="22"/>
          <w:szCs w:val="22"/>
          <w:lang w:val="nl-NL"/>
        </w:rPr>
      </w:pPr>
      <w:r w:rsidRPr="004A4733">
        <w:rPr>
          <w:sz w:val="22"/>
          <w:szCs w:val="22"/>
          <w:u w:val="single"/>
          <w:lang w:val="nl-NL"/>
        </w:rPr>
        <w:t>Combinatie van indacaterol en mometasonfuroaat</w:t>
      </w:r>
    </w:p>
    <w:p w14:paraId="36352FBA" w14:textId="77777777" w:rsidR="00B84FD6" w:rsidRPr="004A4733" w:rsidRDefault="00B84FD6" w:rsidP="00236504">
      <w:pPr>
        <w:pStyle w:val="Text"/>
        <w:keepNext/>
        <w:spacing w:before="0"/>
        <w:jc w:val="left"/>
        <w:rPr>
          <w:bCs/>
          <w:sz w:val="22"/>
          <w:szCs w:val="22"/>
          <w:lang w:val="nl-NL"/>
        </w:rPr>
      </w:pPr>
    </w:p>
    <w:p w14:paraId="3174C2BF" w14:textId="67D0B20D" w:rsidR="00B84FD6" w:rsidRPr="004A4733" w:rsidRDefault="00914C40" w:rsidP="00236504">
      <w:pPr>
        <w:pStyle w:val="Text"/>
        <w:spacing w:before="0"/>
        <w:jc w:val="left"/>
        <w:rPr>
          <w:sz w:val="22"/>
          <w:szCs w:val="22"/>
          <w:lang w:val="nl-NL"/>
        </w:rPr>
      </w:pPr>
      <w:r w:rsidRPr="004A4733">
        <w:rPr>
          <w:sz w:val="22"/>
          <w:szCs w:val="22"/>
          <w:lang w:val="nl-NL"/>
        </w:rPr>
        <w:t>De bevindingen tijdens de 13 weken durende inhalatietoxiciteitsstudies waren voornamelijk toe te schrijven aan het bestanddeel mometasonfuroaat en waren typische farmacologische effecten van glucocorticoïden. Een verhoogde hartfrequentie ge</w:t>
      </w:r>
      <w:r w:rsidR="00A623FA" w:rsidRPr="004A4733">
        <w:rPr>
          <w:sz w:val="22"/>
          <w:szCs w:val="22"/>
          <w:lang w:val="nl-NL"/>
        </w:rPr>
        <w:t>associeerd</w:t>
      </w:r>
      <w:r w:rsidRPr="004A4733">
        <w:rPr>
          <w:sz w:val="22"/>
          <w:szCs w:val="22"/>
          <w:lang w:val="nl-NL"/>
        </w:rPr>
        <w:t xml:space="preserve"> aan indacaterol was duidelijk bij honden na toediening van indacaterol/mometasonfuroaat of indacaterol alleen.</w:t>
      </w:r>
    </w:p>
    <w:p w14:paraId="675FDA7F" w14:textId="77777777" w:rsidR="00E91DA3" w:rsidRPr="004A4733" w:rsidRDefault="00E91DA3" w:rsidP="00236504">
      <w:pPr>
        <w:pStyle w:val="Text"/>
        <w:spacing w:before="0"/>
        <w:jc w:val="left"/>
        <w:rPr>
          <w:sz w:val="22"/>
          <w:szCs w:val="22"/>
          <w:lang w:val="nl-NL"/>
        </w:rPr>
      </w:pPr>
    </w:p>
    <w:p w14:paraId="634E346B" w14:textId="77777777" w:rsidR="00B84FD6" w:rsidRPr="004A4733" w:rsidRDefault="00B84FD6" w:rsidP="00236504">
      <w:pPr>
        <w:tabs>
          <w:tab w:val="clear" w:pos="567"/>
        </w:tabs>
        <w:spacing w:line="240" w:lineRule="auto"/>
        <w:rPr>
          <w:szCs w:val="22"/>
          <w:lang w:val="nl-NL"/>
        </w:rPr>
      </w:pPr>
    </w:p>
    <w:p w14:paraId="4A3DD77E" w14:textId="77777777" w:rsidR="00B84FD6" w:rsidRPr="004A4733" w:rsidRDefault="00914C40" w:rsidP="00236504">
      <w:pPr>
        <w:keepNext/>
        <w:tabs>
          <w:tab w:val="clear" w:pos="567"/>
        </w:tabs>
        <w:suppressAutoHyphens/>
        <w:spacing w:line="240" w:lineRule="auto"/>
        <w:ind w:left="567" w:hanging="567"/>
        <w:rPr>
          <w:szCs w:val="22"/>
          <w:lang w:val="nl-NL"/>
        </w:rPr>
      </w:pPr>
      <w:r w:rsidRPr="004A4733">
        <w:rPr>
          <w:b/>
          <w:bCs/>
          <w:szCs w:val="22"/>
          <w:lang w:val="nl-NL"/>
        </w:rPr>
        <w:t>6.</w:t>
      </w:r>
      <w:r w:rsidRPr="004A4733">
        <w:rPr>
          <w:b/>
          <w:bCs/>
          <w:szCs w:val="22"/>
          <w:lang w:val="nl-NL"/>
        </w:rPr>
        <w:tab/>
        <w:t>FARMACEUTISCHE GEGEVENS</w:t>
      </w:r>
    </w:p>
    <w:p w14:paraId="4180E8D2" w14:textId="77777777" w:rsidR="00B84FD6" w:rsidRPr="004A4733" w:rsidRDefault="00B84FD6" w:rsidP="00236504">
      <w:pPr>
        <w:keepNext/>
        <w:tabs>
          <w:tab w:val="clear" w:pos="567"/>
        </w:tabs>
        <w:spacing w:line="240" w:lineRule="auto"/>
        <w:rPr>
          <w:szCs w:val="22"/>
          <w:lang w:val="nl-NL"/>
        </w:rPr>
      </w:pPr>
    </w:p>
    <w:p w14:paraId="09709749"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6.1</w:t>
      </w:r>
      <w:r w:rsidRPr="004A4733">
        <w:rPr>
          <w:b/>
          <w:bCs/>
          <w:szCs w:val="22"/>
          <w:lang w:val="nl-NL"/>
        </w:rPr>
        <w:tab/>
        <w:t>Lijst van hulpstoffen</w:t>
      </w:r>
    </w:p>
    <w:p w14:paraId="3F687A93" w14:textId="77777777" w:rsidR="00B84FD6" w:rsidRPr="004A4733" w:rsidRDefault="00B84FD6" w:rsidP="00236504">
      <w:pPr>
        <w:keepNext/>
        <w:tabs>
          <w:tab w:val="clear" w:pos="567"/>
        </w:tabs>
        <w:spacing w:line="240" w:lineRule="auto"/>
        <w:rPr>
          <w:szCs w:val="22"/>
          <w:lang w:val="nl-NL"/>
        </w:rPr>
      </w:pPr>
    </w:p>
    <w:p w14:paraId="263335F1" w14:textId="77777777" w:rsidR="00B84FD6" w:rsidRPr="004A4733" w:rsidRDefault="00914C40" w:rsidP="00236504">
      <w:pPr>
        <w:keepNext/>
        <w:tabs>
          <w:tab w:val="clear" w:pos="567"/>
        </w:tabs>
        <w:spacing w:line="240" w:lineRule="auto"/>
        <w:rPr>
          <w:szCs w:val="22"/>
          <w:lang w:val="nl-NL"/>
        </w:rPr>
      </w:pPr>
      <w:r w:rsidRPr="004A4733">
        <w:rPr>
          <w:szCs w:val="22"/>
          <w:u w:val="single"/>
          <w:lang w:val="nl-NL"/>
        </w:rPr>
        <w:t>Inhoud van de capsule</w:t>
      </w:r>
    </w:p>
    <w:p w14:paraId="15A91E8B" w14:textId="77777777" w:rsidR="00B84FD6" w:rsidRPr="004A4733" w:rsidRDefault="00B84FD6" w:rsidP="00236504">
      <w:pPr>
        <w:keepNext/>
        <w:tabs>
          <w:tab w:val="clear" w:pos="567"/>
        </w:tabs>
        <w:spacing w:line="240" w:lineRule="auto"/>
        <w:rPr>
          <w:szCs w:val="22"/>
          <w:lang w:val="nl-NL"/>
        </w:rPr>
      </w:pPr>
    </w:p>
    <w:p w14:paraId="1405729F" w14:textId="77777777" w:rsidR="00B84FD6" w:rsidRPr="004A4733" w:rsidRDefault="00914C40" w:rsidP="00236504">
      <w:pPr>
        <w:keepNext/>
        <w:tabs>
          <w:tab w:val="clear" w:pos="567"/>
        </w:tabs>
        <w:spacing w:line="240" w:lineRule="auto"/>
        <w:rPr>
          <w:szCs w:val="22"/>
          <w:lang w:val="nl-NL"/>
        </w:rPr>
      </w:pPr>
      <w:r w:rsidRPr="004A4733">
        <w:rPr>
          <w:szCs w:val="22"/>
          <w:lang w:val="nl-NL"/>
        </w:rPr>
        <w:t>Lactosemonohydraat</w:t>
      </w:r>
    </w:p>
    <w:p w14:paraId="300AF31D" w14:textId="2FFE1954" w:rsidR="00B84FD6" w:rsidRPr="004A4733" w:rsidRDefault="00914C40" w:rsidP="00236504">
      <w:pPr>
        <w:tabs>
          <w:tab w:val="clear" w:pos="567"/>
        </w:tabs>
        <w:spacing w:line="240" w:lineRule="auto"/>
        <w:rPr>
          <w:szCs w:val="22"/>
          <w:lang w:val="nl-NL"/>
        </w:rPr>
      </w:pPr>
      <w:r w:rsidRPr="004A4733">
        <w:rPr>
          <w:szCs w:val="22"/>
          <w:lang w:val="nl-NL"/>
        </w:rPr>
        <w:t>Magnesiumstearaat</w:t>
      </w:r>
    </w:p>
    <w:p w14:paraId="421E82F5" w14:textId="6BCA73DE" w:rsidR="00F80A78" w:rsidRPr="004A4733" w:rsidRDefault="00F80A78" w:rsidP="00236504">
      <w:pPr>
        <w:tabs>
          <w:tab w:val="clear" w:pos="567"/>
        </w:tabs>
        <w:spacing w:line="240" w:lineRule="auto"/>
        <w:rPr>
          <w:szCs w:val="22"/>
          <w:lang w:val="nl-NL"/>
        </w:rPr>
      </w:pPr>
    </w:p>
    <w:p w14:paraId="50CC06E8" w14:textId="2D4E4F3D" w:rsidR="00F80A78" w:rsidRPr="004A4733" w:rsidRDefault="000C0562" w:rsidP="00236504">
      <w:pPr>
        <w:keepNext/>
        <w:tabs>
          <w:tab w:val="clear" w:pos="567"/>
        </w:tabs>
        <w:spacing w:line="240" w:lineRule="auto"/>
        <w:rPr>
          <w:szCs w:val="22"/>
          <w:u w:val="single"/>
          <w:lang w:val="nl-NL"/>
        </w:rPr>
      </w:pPr>
      <w:r w:rsidRPr="004A4733">
        <w:rPr>
          <w:szCs w:val="22"/>
          <w:u w:val="single"/>
          <w:lang w:val="nl-NL"/>
        </w:rPr>
        <w:t>Omhulsel van de c</w:t>
      </w:r>
      <w:r w:rsidR="00F80A78" w:rsidRPr="004A4733">
        <w:rPr>
          <w:szCs w:val="22"/>
          <w:u w:val="single"/>
          <w:lang w:val="nl-NL"/>
        </w:rPr>
        <w:t>apsule</w:t>
      </w:r>
    </w:p>
    <w:p w14:paraId="6E77A61E" w14:textId="526AD051" w:rsidR="00F80A78" w:rsidRPr="004A4733" w:rsidRDefault="00F80A78" w:rsidP="00236504">
      <w:pPr>
        <w:keepNext/>
        <w:tabs>
          <w:tab w:val="clear" w:pos="567"/>
        </w:tabs>
        <w:spacing w:line="240" w:lineRule="auto"/>
        <w:rPr>
          <w:szCs w:val="22"/>
          <w:u w:val="single"/>
          <w:lang w:val="nl-NL"/>
        </w:rPr>
      </w:pPr>
    </w:p>
    <w:p w14:paraId="66C68D6A" w14:textId="737F462C" w:rsidR="00F80A78" w:rsidRDefault="00F80A78" w:rsidP="00236504">
      <w:pPr>
        <w:keepNext/>
        <w:tabs>
          <w:tab w:val="clear" w:pos="567"/>
        </w:tabs>
        <w:spacing w:line="240" w:lineRule="auto"/>
        <w:rPr>
          <w:szCs w:val="22"/>
          <w:lang w:val="nl-NL"/>
        </w:rPr>
      </w:pPr>
      <w:r w:rsidRPr="004A4733">
        <w:rPr>
          <w:szCs w:val="22"/>
          <w:lang w:val="nl-NL"/>
        </w:rPr>
        <w:t>Hypromellose</w:t>
      </w:r>
    </w:p>
    <w:p w14:paraId="2CCB6EA3" w14:textId="5E5EB503" w:rsidR="00317C34" w:rsidRDefault="00CD2DC6" w:rsidP="00236504">
      <w:pPr>
        <w:keepNext/>
        <w:tabs>
          <w:tab w:val="clear" w:pos="567"/>
        </w:tabs>
        <w:spacing w:line="240" w:lineRule="auto"/>
        <w:rPr>
          <w:szCs w:val="22"/>
          <w:lang w:val="nl-NL"/>
        </w:rPr>
      </w:pPr>
      <w:r>
        <w:rPr>
          <w:szCs w:val="22"/>
          <w:lang w:val="nl-NL"/>
        </w:rPr>
        <w:t>Carrageen</w:t>
      </w:r>
    </w:p>
    <w:p w14:paraId="6C4E3612" w14:textId="4384ABA1" w:rsidR="00CD2DC6" w:rsidRDefault="00CD2DC6" w:rsidP="00236504">
      <w:pPr>
        <w:keepNext/>
        <w:tabs>
          <w:tab w:val="clear" w:pos="567"/>
        </w:tabs>
        <w:spacing w:line="240" w:lineRule="auto"/>
        <w:rPr>
          <w:szCs w:val="22"/>
          <w:lang w:val="nl-NL"/>
        </w:rPr>
      </w:pPr>
      <w:r>
        <w:rPr>
          <w:szCs w:val="22"/>
          <w:lang w:val="nl-NL"/>
        </w:rPr>
        <w:t>Kaliumchloride</w:t>
      </w:r>
    </w:p>
    <w:p w14:paraId="2BC66B4E" w14:textId="2CAB8AFB" w:rsidR="00CD2DC6" w:rsidRDefault="00CD2DC6" w:rsidP="00236504">
      <w:pPr>
        <w:keepNext/>
        <w:tabs>
          <w:tab w:val="clear" w:pos="567"/>
        </w:tabs>
        <w:spacing w:line="240" w:lineRule="auto"/>
        <w:rPr>
          <w:szCs w:val="22"/>
          <w:lang w:val="nl-NL"/>
        </w:rPr>
      </w:pPr>
      <w:r>
        <w:rPr>
          <w:szCs w:val="22"/>
          <w:lang w:val="nl-NL"/>
        </w:rPr>
        <w:t>Geel ijzeroxide (E172)</w:t>
      </w:r>
    </w:p>
    <w:p w14:paraId="6823AA60" w14:textId="750D555C" w:rsidR="00CD2DC6" w:rsidRDefault="00CD2DC6" w:rsidP="00236504">
      <w:pPr>
        <w:keepNext/>
        <w:tabs>
          <w:tab w:val="clear" w:pos="567"/>
        </w:tabs>
        <w:spacing w:line="240" w:lineRule="auto"/>
        <w:rPr>
          <w:szCs w:val="22"/>
          <w:lang w:val="nl-NL"/>
        </w:rPr>
      </w:pPr>
      <w:r>
        <w:rPr>
          <w:szCs w:val="22"/>
          <w:lang w:val="nl-NL"/>
        </w:rPr>
        <w:t>Indigokarmijn (E132)</w:t>
      </w:r>
    </w:p>
    <w:p w14:paraId="6C830043" w14:textId="4FE9D646" w:rsidR="00CD2DC6" w:rsidRDefault="00CD2DC6" w:rsidP="00236504">
      <w:pPr>
        <w:tabs>
          <w:tab w:val="clear" w:pos="567"/>
        </w:tabs>
        <w:spacing w:line="240" w:lineRule="auto"/>
        <w:rPr>
          <w:szCs w:val="22"/>
          <w:lang w:val="nl-NL"/>
        </w:rPr>
      </w:pPr>
      <w:r>
        <w:rPr>
          <w:szCs w:val="22"/>
          <w:lang w:val="nl-NL"/>
        </w:rPr>
        <w:t>Gezuiverd water</w:t>
      </w:r>
    </w:p>
    <w:p w14:paraId="75AA706F" w14:textId="77777777" w:rsidR="00CD2DC6" w:rsidRPr="004A4733" w:rsidRDefault="00CD2DC6" w:rsidP="00236504">
      <w:pPr>
        <w:tabs>
          <w:tab w:val="clear" w:pos="567"/>
        </w:tabs>
        <w:spacing w:line="240" w:lineRule="auto"/>
        <w:rPr>
          <w:szCs w:val="22"/>
          <w:lang w:val="nl-NL"/>
        </w:rPr>
      </w:pPr>
    </w:p>
    <w:p w14:paraId="74B3FE64" w14:textId="6472FB6E" w:rsidR="00F80A78" w:rsidRPr="00EF3322" w:rsidRDefault="00F80A78" w:rsidP="00EF3322">
      <w:pPr>
        <w:keepNext/>
        <w:tabs>
          <w:tab w:val="clear" w:pos="567"/>
        </w:tabs>
        <w:spacing w:line="240" w:lineRule="auto"/>
        <w:rPr>
          <w:szCs w:val="22"/>
          <w:u w:val="single"/>
          <w:lang w:val="nl-NL"/>
        </w:rPr>
      </w:pPr>
      <w:r w:rsidRPr="00EF3322">
        <w:rPr>
          <w:szCs w:val="22"/>
          <w:u w:val="single"/>
          <w:lang w:val="nl-NL"/>
        </w:rPr>
        <w:t>Drukinkt</w:t>
      </w:r>
    </w:p>
    <w:p w14:paraId="2F1D5F9A" w14:textId="77777777" w:rsidR="00B84FD6" w:rsidRDefault="00B84FD6" w:rsidP="00EF3322">
      <w:pPr>
        <w:keepNext/>
        <w:tabs>
          <w:tab w:val="clear" w:pos="567"/>
        </w:tabs>
        <w:spacing w:line="240" w:lineRule="auto"/>
        <w:rPr>
          <w:szCs w:val="22"/>
          <w:lang w:val="nl-NL"/>
        </w:rPr>
      </w:pPr>
    </w:p>
    <w:p w14:paraId="51D32863" w14:textId="02685554" w:rsidR="00CD2DC6" w:rsidRDefault="00CD2DC6" w:rsidP="00EF3322">
      <w:pPr>
        <w:keepNext/>
        <w:tabs>
          <w:tab w:val="clear" w:pos="567"/>
        </w:tabs>
        <w:spacing w:line="240" w:lineRule="auto"/>
        <w:rPr>
          <w:szCs w:val="22"/>
          <w:lang w:val="nl-NL"/>
        </w:rPr>
      </w:pPr>
      <w:r>
        <w:rPr>
          <w:szCs w:val="22"/>
          <w:lang w:val="nl-NL"/>
        </w:rPr>
        <w:t>Gezuiverd water</w:t>
      </w:r>
    </w:p>
    <w:p w14:paraId="3734AE5F" w14:textId="42484695" w:rsidR="00CD2DC6" w:rsidRDefault="00CD2DC6" w:rsidP="00EF3322">
      <w:pPr>
        <w:keepNext/>
        <w:tabs>
          <w:tab w:val="clear" w:pos="567"/>
        </w:tabs>
        <w:spacing w:line="240" w:lineRule="auto"/>
        <w:rPr>
          <w:szCs w:val="22"/>
          <w:lang w:val="nl-NL"/>
        </w:rPr>
      </w:pPr>
      <w:r>
        <w:rPr>
          <w:szCs w:val="22"/>
          <w:lang w:val="nl-NL"/>
        </w:rPr>
        <w:t>Zwart ijzeroxide (E172)</w:t>
      </w:r>
    </w:p>
    <w:p w14:paraId="7009EF81" w14:textId="70141FFB" w:rsidR="00CD2DC6" w:rsidRDefault="00CD2DC6" w:rsidP="00EF3322">
      <w:pPr>
        <w:keepNext/>
        <w:tabs>
          <w:tab w:val="clear" w:pos="567"/>
        </w:tabs>
        <w:spacing w:line="240" w:lineRule="auto"/>
        <w:rPr>
          <w:szCs w:val="22"/>
          <w:lang w:val="nl-NL"/>
        </w:rPr>
      </w:pPr>
      <w:r>
        <w:rPr>
          <w:szCs w:val="22"/>
          <w:lang w:val="nl-NL"/>
        </w:rPr>
        <w:t>Isopropylalcohol</w:t>
      </w:r>
    </w:p>
    <w:p w14:paraId="743E997B" w14:textId="4248F18B" w:rsidR="00CD2DC6" w:rsidRDefault="00CD2DC6" w:rsidP="00EF3322">
      <w:pPr>
        <w:keepNext/>
        <w:tabs>
          <w:tab w:val="clear" w:pos="567"/>
        </w:tabs>
        <w:spacing w:line="240" w:lineRule="auto"/>
        <w:rPr>
          <w:szCs w:val="22"/>
          <w:lang w:val="nl-NL"/>
        </w:rPr>
      </w:pPr>
      <w:r>
        <w:rPr>
          <w:szCs w:val="22"/>
          <w:lang w:val="nl-NL"/>
        </w:rPr>
        <w:t>Propyleenglycol (E1520)</w:t>
      </w:r>
    </w:p>
    <w:p w14:paraId="1CBE41CE" w14:textId="5E4A7DF0" w:rsidR="00CD2DC6" w:rsidRDefault="00CD2DC6" w:rsidP="00236504">
      <w:pPr>
        <w:tabs>
          <w:tab w:val="clear" w:pos="567"/>
        </w:tabs>
        <w:spacing w:line="240" w:lineRule="auto"/>
        <w:rPr>
          <w:szCs w:val="22"/>
          <w:lang w:val="nl-NL"/>
        </w:rPr>
      </w:pPr>
      <w:r>
        <w:rPr>
          <w:szCs w:val="22"/>
          <w:lang w:val="nl-NL"/>
        </w:rPr>
        <w:t>Hypromellose (E464)</w:t>
      </w:r>
    </w:p>
    <w:p w14:paraId="35CD5D0C" w14:textId="77777777" w:rsidR="00CD2DC6" w:rsidRPr="004A4733" w:rsidRDefault="00CD2DC6" w:rsidP="00236504">
      <w:pPr>
        <w:tabs>
          <w:tab w:val="clear" w:pos="567"/>
        </w:tabs>
        <w:spacing w:line="240" w:lineRule="auto"/>
        <w:rPr>
          <w:szCs w:val="22"/>
          <w:lang w:val="nl-NL"/>
        </w:rPr>
      </w:pPr>
    </w:p>
    <w:p w14:paraId="14E9560A"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6.2</w:t>
      </w:r>
      <w:r w:rsidRPr="004A4733">
        <w:rPr>
          <w:b/>
          <w:bCs/>
          <w:szCs w:val="22"/>
          <w:lang w:val="nl-NL"/>
        </w:rPr>
        <w:tab/>
        <w:t>Gevallen van onverenigbaarheid</w:t>
      </w:r>
    </w:p>
    <w:p w14:paraId="56966EDC" w14:textId="77777777" w:rsidR="00B84FD6" w:rsidRPr="004A4733" w:rsidRDefault="00B84FD6" w:rsidP="00236504">
      <w:pPr>
        <w:keepNext/>
        <w:tabs>
          <w:tab w:val="clear" w:pos="567"/>
        </w:tabs>
        <w:spacing w:line="240" w:lineRule="auto"/>
        <w:rPr>
          <w:szCs w:val="22"/>
          <w:lang w:val="nl-NL"/>
        </w:rPr>
      </w:pPr>
    </w:p>
    <w:p w14:paraId="6427D4B9" w14:textId="77777777" w:rsidR="00B84FD6" w:rsidRPr="004A4733" w:rsidRDefault="00914C40" w:rsidP="00236504">
      <w:pPr>
        <w:tabs>
          <w:tab w:val="clear" w:pos="567"/>
        </w:tabs>
        <w:spacing w:line="240" w:lineRule="auto"/>
        <w:rPr>
          <w:szCs w:val="22"/>
          <w:lang w:val="nl-NL"/>
        </w:rPr>
      </w:pPr>
      <w:r w:rsidRPr="004A4733">
        <w:rPr>
          <w:szCs w:val="22"/>
          <w:lang w:val="nl-NL"/>
        </w:rPr>
        <w:t>Niet van toepassing.</w:t>
      </w:r>
    </w:p>
    <w:p w14:paraId="67189F23" w14:textId="77777777" w:rsidR="00B84FD6" w:rsidRPr="004A4733" w:rsidRDefault="00B84FD6" w:rsidP="00236504">
      <w:pPr>
        <w:tabs>
          <w:tab w:val="clear" w:pos="567"/>
        </w:tabs>
        <w:spacing w:line="240" w:lineRule="auto"/>
        <w:rPr>
          <w:szCs w:val="22"/>
          <w:lang w:val="nl-NL"/>
        </w:rPr>
      </w:pPr>
    </w:p>
    <w:p w14:paraId="369DEB11"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6.3</w:t>
      </w:r>
      <w:r w:rsidRPr="004A4733">
        <w:rPr>
          <w:b/>
          <w:bCs/>
          <w:szCs w:val="22"/>
          <w:lang w:val="nl-NL"/>
        </w:rPr>
        <w:tab/>
        <w:t>Houdbaarheid</w:t>
      </w:r>
    </w:p>
    <w:p w14:paraId="634FAD7C" w14:textId="77777777" w:rsidR="00671575" w:rsidRPr="004A4733" w:rsidRDefault="00671575" w:rsidP="00236504">
      <w:pPr>
        <w:keepNext/>
        <w:tabs>
          <w:tab w:val="clear" w:pos="567"/>
        </w:tabs>
        <w:spacing w:line="240" w:lineRule="auto"/>
        <w:rPr>
          <w:szCs w:val="22"/>
          <w:lang w:val="nl-NL"/>
        </w:rPr>
      </w:pPr>
    </w:p>
    <w:p w14:paraId="02BF64BD" w14:textId="54DBE13C" w:rsidR="00671575" w:rsidRPr="004A4733" w:rsidRDefault="009B7DFE" w:rsidP="00236504">
      <w:pPr>
        <w:tabs>
          <w:tab w:val="clear" w:pos="567"/>
        </w:tabs>
        <w:spacing w:line="240" w:lineRule="auto"/>
        <w:rPr>
          <w:szCs w:val="22"/>
          <w:lang w:val="nl-NL"/>
        </w:rPr>
      </w:pPr>
      <w:r w:rsidRPr="004A4733">
        <w:rPr>
          <w:szCs w:val="22"/>
          <w:lang w:val="nl-NL"/>
        </w:rPr>
        <w:t>3 </w:t>
      </w:r>
      <w:r>
        <w:rPr>
          <w:szCs w:val="22"/>
          <w:lang w:val="nl-NL"/>
        </w:rPr>
        <w:t>jaar</w:t>
      </w:r>
      <w:r w:rsidR="007D0036" w:rsidRPr="004A4733">
        <w:rPr>
          <w:szCs w:val="22"/>
          <w:lang w:val="nl-NL"/>
        </w:rPr>
        <w:t>.</w:t>
      </w:r>
    </w:p>
    <w:p w14:paraId="03884F5A" w14:textId="77777777" w:rsidR="00671575" w:rsidRPr="004A4733" w:rsidRDefault="00671575" w:rsidP="00236504">
      <w:pPr>
        <w:tabs>
          <w:tab w:val="clear" w:pos="567"/>
        </w:tabs>
        <w:spacing w:line="240" w:lineRule="auto"/>
        <w:rPr>
          <w:szCs w:val="22"/>
          <w:lang w:val="nl-NL"/>
        </w:rPr>
      </w:pPr>
    </w:p>
    <w:p w14:paraId="1F58D504"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6.4</w:t>
      </w:r>
      <w:r w:rsidRPr="004A4733">
        <w:rPr>
          <w:b/>
          <w:bCs/>
          <w:szCs w:val="22"/>
          <w:lang w:val="nl-NL"/>
        </w:rPr>
        <w:tab/>
        <w:t>Speciale voorzorgsmaatregelen bij bewaren</w:t>
      </w:r>
    </w:p>
    <w:p w14:paraId="2DF0B018" w14:textId="77777777" w:rsidR="00B84FD6" w:rsidRPr="004A4733" w:rsidRDefault="00B84FD6" w:rsidP="00236504">
      <w:pPr>
        <w:pStyle w:val="Text"/>
        <w:keepNext/>
        <w:spacing w:before="0"/>
        <w:jc w:val="left"/>
        <w:rPr>
          <w:sz w:val="22"/>
          <w:szCs w:val="22"/>
          <w:lang w:val="nl-NL"/>
        </w:rPr>
      </w:pPr>
    </w:p>
    <w:p w14:paraId="4B4B123B" w14:textId="6D3EF933" w:rsidR="00A51CF0" w:rsidRDefault="00A51CF0" w:rsidP="00236504">
      <w:pPr>
        <w:tabs>
          <w:tab w:val="clear" w:pos="567"/>
        </w:tabs>
        <w:spacing w:line="240" w:lineRule="auto"/>
        <w:rPr>
          <w:color w:val="000000"/>
          <w:szCs w:val="22"/>
          <w:lang w:val="nl-NL"/>
        </w:rPr>
      </w:pPr>
      <w:r>
        <w:rPr>
          <w:color w:val="000000"/>
          <w:szCs w:val="22"/>
          <w:lang w:val="nl-NL"/>
        </w:rPr>
        <w:t xml:space="preserve">Bewaren beneden </w:t>
      </w:r>
      <w:r w:rsidRPr="00A51CF0">
        <w:rPr>
          <w:color w:val="000000"/>
          <w:szCs w:val="22"/>
          <w:lang w:val="nl-NL"/>
        </w:rPr>
        <w:t>30°C</w:t>
      </w:r>
      <w:r>
        <w:rPr>
          <w:color w:val="000000"/>
          <w:szCs w:val="22"/>
          <w:lang w:val="nl-NL"/>
        </w:rPr>
        <w:t>.</w:t>
      </w:r>
    </w:p>
    <w:p w14:paraId="5B602923" w14:textId="77777777" w:rsidR="00A51CF0" w:rsidRDefault="00A51CF0" w:rsidP="00236504">
      <w:pPr>
        <w:tabs>
          <w:tab w:val="clear" w:pos="567"/>
        </w:tabs>
        <w:spacing w:line="240" w:lineRule="auto"/>
        <w:rPr>
          <w:color w:val="000000"/>
          <w:szCs w:val="22"/>
          <w:lang w:val="nl-NL"/>
        </w:rPr>
      </w:pPr>
    </w:p>
    <w:p w14:paraId="72F96051" w14:textId="2A8F6D48" w:rsidR="00B84FD6" w:rsidRPr="004A4733" w:rsidRDefault="00892456" w:rsidP="00236504">
      <w:pPr>
        <w:tabs>
          <w:tab w:val="clear" w:pos="567"/>
        </w:tabs>
        <w:spacing w:line="240" w:lineRule="auto"/>
        <w:rPr>
          <w:szCs w:val="22"/>
          <w:lang w:val="nl-NL"/>
        </w:rPr>
      </w:pPr>
      <w:r w:rsidRPr="004A4733">
        <w:rPr>
          <w:color w:val="000000"/>
          <w:szCs w:val="22"/>
          <w:lang w:val="nl-NL"/>
        </w:rPr>
        <w:t>Bewaren in de oorspronkelijke verpakking ter bescherming tegen licht en vocht.</w:t>
      </w:r>
    </w:p>
    <w:p w14:paraId="63F0EA57" w14:textId="77777777" w:rsidR="00B84FD6" w:rsidRPr="004A4733" w:rsidRDefault="00B84FD6" w:rsidP="00236504">
      <w:pPr>
        <w:tabs>
          <w:tab w:val="clear" w:pos="567"/>
        </w:tabs>
        <w:spacing w:line="240" w:lineRule="auto"/>
        <w:ind w:left="567" w:hanging="567"/>
        <w:rPr>
          <w:szCs w:val="22"/>
          <w:lang w:val="nl-NL"/>
        </w:rPr>
      </w:pPr>
    </w:p>
    <w:p w14:paraId="2C5AE4D9"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6.5</w:t>
      </w:r>
      <w:r w:rsidRPr="004A4733">
        <w:rPr>
          <w:b/>
          <w:bCs/>
          <w:szCs w:val="22"/>
          <w:lang w:val="nl-NL"/>
        </w:rPr>
        <w:tab/>
        <w:t>Aard en inhoud van de verpakking</w:t>
      </w:r>
    </w:p>
    <w:p w14:paraId="360A191F" w14:textId="77777777" w:rsidR="00B84FD6" w:rsidRPr="004A4733" w:rsidRDefault="00B84FD6" w:rsidP="00236504">
      <w:pPr>
        <w:keepNext/>
        <w:tabs>
          <w:tab w:val="clear" w:pos="567"/>
        </w:tabs>
        <w:spacing w:line="240" w:lineRule="auto"/>
        <w:rPr>
          <w:szCs w:val="22"/>
          <w:lang w:val="nl-NL"/>
        </w:rPr>
      </w:pPr>
    </w:p>
    <w:p w14:paraId="3C728E42" w14:textId="3F300185" w:rsidR="00B84FD6" w:rsidRPr="004A4733" w:rsidRDefault="00914C40" w:rsidP="00236504">
      <w:pPr>
        <w:tabs>
          <w:tab w:val="clear" w:pos="567"/>
        </w:tabs>
        <w:spacing w:line="240" w:lineRule="auto"/>
        <w:rPr>
          <w:szCs w:val="22"/>
          <w:lang w:val="nl-NL"/>
        </w:rPr>
      </w:pPr>
      <w:r w:rsidRPr="004A4733">
        <w:rPr>
          <w:szCs w:val="22"/>
          <w:lang w:val="nl-NL"/>
        </w:rPr>
        <w:t>De behuizing en het beschermkapje van de inhalator zijn gemaakt van acrylonitril-butadieen-styreen, de drukknoppen zijn gemaakt van methylmethacrylaat-acryl</w:t>
      </w:r>
      <w:r w:rsidR="000B6BA1" w:rsidRPr="004A4733">
        <w:rPr>
          <w:szCs w:val="22"/>
          <w:lang w:val="nl-NL"/>
        </w:rPr>
        <w:t>o</w:t>
      </w:r>
      <w:r w:rsidRPr="004A4733">
        <w:rPr>
          <w:szCs w:val="22"/>
          <w:lang w:val="nl-NL"/>
        </w:rPr>
        <w:t>nitril-butadieen-styreen. Naalden en springveren zijn gemaakt van roestvrij staal.</w:t>
      </w:r>
    </w:p>
    <w:p w14:paraId="11C84535" w14:textId="77777777" w:rsidR="00B84FD6" w:rsidRPr="004A4733" w:rsidRDefault="00B84FD6" w:rsidP="00236504">
      <w:pPr>
        <w:tabs>
          <w:tab w:val="clear" w:pos="567"/>
        </w:tabs>
        <w:spacing w:line="240" w:lineRule="auto"/>
        <w:rPr>
          <w:szCs w:val="22"/>
          <w:lang w:val="nl-NL"/>
        </w:rPr>
      </w:pPr>
    </w:p>
    <w:p w14:paraId="4B13C3D1" w14:textId="182B05DC" w:rsidR="00B84FD6" w:rsidRPr="004A4733" w:rsidRDefault="00914C40" w:rsidP="00236504">
      <w:pPr>
        <w:tabs>
          <w:tab w:val="clear" w:pos="567"/>
        </w:tabs>
        <w:spacing w:line="240" w:lineRule="auto"/>
        <w:rPr>
          <w:szCs w:val="22"/>
          <w:lang w:val="nl-NL"/>
        </w:rPr>
      </w:pPr>
      <w:r w:rsidRPr="004A4733">
        <w:rPr>
          <w:szCs w:val="22"/>
          <w:lang w:val="nl-NL"/>
        </w:rPr>
        <w:t>PA/Alu/PVC</w:t>
      </w:r>
      <w:r w:rsidR="00DA2689">
        <w:rPr>
          <w:szCs w:val="22"/>
          <w:lang w:val="nl-NL"/>
        </w:rPr>
        <w:t>//</w:t>
      </w:r>
      <w:r w:rsidRPr="004A4733">
        <w:rPr>
          <w:szCs w:val="22"/>
          <w:lang w:val="nl-NL"/>
        </w:rPr>
        <w:t>Alu geperforeerde blisterverpakking met eenheidsdosis. Elke blisterverpakking bevat 10 harde capsules.</w:t>
      </w:r>
    </w:p>
    <w:p w14:paraId="216AC32B" w14:textId="77777777" w:rsidR="00712433" w:rsidRPr="004A4733" w:rsidRDefault="00712433" w:rsidP="00236504">
      <w:pPr>
        <w:keepNext/>
        <w:tabs>
          <w:tab w:val="clear" w:pos="567"/>
        </w:tabs>
        <w:spacing w:line="240" w:lineRule="auto"/>
        <w:rPr>
          <w:szCs w:val="22"/>
          <w:lang w:val="nl-NL"/>
        </w:rPr>
      </w:pPr>
    </w:p>
    <w:p w14:paraId="50AD7B09" w14:textId="77777777" w:rsidR="00712433" w:rsidRPr="004A4733" w:rsidRDefault="00712433" w:rsidP="00236504">
      <w:pPr>
        <w:keepNext/>
        <w:tabs>
          <w:tab w:val="clear" w:pos="567"/>
        </w:tabs>
        <w:spacing w:line="240" w:lineRule="auto"/>
        <w:rPr>
          <w:szCs w:val="22"/>
          <w:lang w:val="nl-NL"/>
        </w:rPr>
      </w:pPr>
      <w:r w:rsidRPr="004A4733">
        <w:rPr>
          <w:szCs w:val="22"/>
          <w:lang w:val="nl-NL"/>
        </w:rPr>
        <w:t>Enkelvoudige verpakking met 10 x 1, 30 x 1 of 90 x 1 harde capsules, samen met 1 inhalator.</w:t>
      </w:r>
    </w:p>
    <w:p w14:paraId="3F9032A6" w14:textId="3CD55F31" w:rsidR="00712433" w:rsidRPr="004A4733" w:rsidRDefault="00712433" w:rsidP="00236504">
      <w:pPr>
        <w:tabs>
          <w:tab w:val="clear" w:pos="567"/>
        </w:tabs>
        <w:spacing w:line="240" w:lineRule="auto"/>
        <w:rPr>
          <w:szCs w:val="22"/>
          <w:lang w:val="nl-NL"/>
        </w:rPr>
      </w:pPr>
      <w:r w:rsidRPr="004A4733">
        <w:rPr>
          <w:szCs w:val="22"/>
          <w:lang w:val="nl-NL"/>
        </w:rPr>
        <w:t>Multiverpakking met 150 (15 verpakkingen met 10 x 1) harde capsules en 15 inhalator</w:t>
      </w:r>
      <w:r w:rsidR="003C7237" w:rsidRPr="004A4733">
        <w:rPr>
          <w:szCs w:val="22"/>
          <w:lang w:val="nl-NL"/>
        </w:rPr>
        <w:t>en</w:t>
      </w:r>
      <w:r w:rsidRPr="004A4733">
        <w:rPr>
          <w:szCs w:val="22"/>
          <w:lang w:val="nl-NL"/>
        </w:rPr>
        <w:t>.</w:t>
      </w:r>
    </w:p>
    <w:p w14:paraId="28312FE3" w14:textId="77777777" w:rsidR="00712433" w:rsidRPr="004A4733" w:rsidRDefault="00712433" w:rsidP="00236504">
      <w:pPr>
        <w:tabs>
          <w:tab w:val="clear" w:pos="567"/>
        </w:tabs>
        <w:spacing w:line="240" w:lineRule="auto"/>
        <w:rPr>
          <w:szCs w:val="22"/>
          <w:lang w:val="nl-NL"/>
        </w:rPr>
      </w:pPr>
    </w:p>
    <w:p w14:paraId="55CBD48B" w14:textId="308CE4C5" w:rsidR="00B84FD6" w:rsidRPr="004A4733" w:rsidRDefault="00914C40" w:rsidP="00236504">
      <w:pPr>
        <w:tabs>
          <w:tab w:val="clear" w:pos="567"/>
        </w:tabs>
        <w:spacing w:line="240" w:lineRule="auto"/>
        <w:rPr>
          <w:szCs w:val="22"/>
          <w:lang w:val="nl-NL"/>
        </w:rPr>
      </w:pPr>
      <w:r w:rsidRPr="004A4733">
        <w:rPr>
          <w:szCs w:val="22"/>
          <w:lang w:val="nl-NL"/>
        </w:rPr>
        <w:t>Niet alle genoemde verpakkingsgrootten worden in de handel gebracht.</w:t>
      </w:r>
    </w:p>
    <w:p w14:paraId="07A5C84C" w14:textId="77777777" w:rsidR="00B84FD6" w:rsidRPr="004A4733" w:rsidRDefault="00B84FD6" w:rsidP="00236504">
      <w:pPr>
        <w:tabs>
          <w:tab w:val="clear" w:pos="567"/>
        </w:tabs>
        <w:spacing w:line="240" w:lineRule="auto"/>
        <w:rPr>
          <w:szCs w:val="22"/>
          <w:lang w:val="nl-NL"/>
        </w:rPr>
      </w:pPr>
    </w:p>
    <w:p w14:paraId="7E01B005" w14:textId="77777777" w:rsidR="00B84FD6" w:rsidRPr="004A4733" w:rsidRDefault="00914C40" w:rsidP="00236504">
      <w:pPr>
        <w:keepNext/>
        <w:tabs>
          <w:tab w:val="clear" w:pos="567"/>
        </w:tabs>
        <w:spacing w:line="240" w:lineRule="auto"/>
        <w:ind w:left="567" w:hanging="567"/>
        <w:rPr>
          <w:szCs w:val="22"/>
          <w:lang w:val="nl-NL"/>
        </w:rPr>
      </w:pPr>
      <w:bookmarkStart w:id="44" w:name="OLE_LINK1"/>
      <w:r w:rsidRPr="004A4733">
        <w:rPr>
          <w:b/>
          <w:bCs/>
          <w:szCs w:val="22"/>
          <w:lang w:val="nl-NL"/>
        </w:rPr>
        <w:t>6.6</w:t>
      </w:r>
      <w:r w:rsidRPr="004A4733">
        <w:rPr>
          <w:b/>
          <w:bCs/>
          <w:szCs w:val="22"/>
          <w:lang w:val="nl-NL"/>
        </w:rPr>
        <w:tab/>
        <w:t>Speciale voorzorgsmaatregelen voor het verwijderen en andere instructies</w:t>
      </w:r>
    </w:p>
    <w:p w14:paraId="21CABAA9" w14:textId="77777777" w:rsidR="00B84FD6" w:rsidRPr="004A4733" w:rsidRDefault="00B84FD6" w:rsidP="00236504">
      <w:pPr>
        <w:pStyle w:val="Text"/>
        <w:keepNext/>
        <w:spacing w:before="0"/>
        <w:jc w:val="left"/>
        <w:rPr>
          <w:sz w:val="22"/>
          <w:szCs w:val="22"/>
          <w:lang w:val="nl-NL"/>
        </w:rPr>
      </w:pPr>
    </w:p>
    <w:p w14:paraId="7967AF32" w14:textId="77777777" w:rsidR="00B84FD6" w:rsidRPr="004A4733" w:rsidRDefault="00914C40" w:rsidP="00236504">
      <w:pPr>
        <w:pStyle w:val="Text"/>
        <w:spacing w:before="0"/>
        <w:jc w:val="left"/>
        <w:rPr>
          <w:sz w:val="22"/>
          <w:szCs w:val="22"/>
          <w:lang w:val="nl-NL"/>
        </w:rPr>
      </w:pPr>
      <w:r w:rsidRPr="004A4733">
        <w:rPr>
          <w:sz w:val="22"/>
          <w:szCs w:val="22"/>
          <w:lang w:val="nl-NL"/>
        </w:rPr>
        <w:t>De inhalator die wordt geleverd bij elk nieuw medisch voorschrift dient te worden gebruikt. De inhalator in elke verpakking dient te worden weggegooid nadat alle capsules in die verpakking zijn gebruikt.</w:t>
      </w:r>
    </w:p>
    <w:p w14:paraId="4C75A414" w14:textId="77777777" w:rsidR="00D97F2E" w:rsidRDefault="00D97F2E" w:rsidP="00236504">
      <w:pPr>
        <w:tabs>
          <w:tab w:val="clear" w:pos="567"/>
        </w:tabs>
        <w:spacing w:line="240" w:lineRule="auto"/>
        <w:rPr>
          <w:rFonts w:ascii="ARS Maquette Pro" w:hAnsi="ARS Maquette Pro"/>
          <w:shd w:val="clear" w:color="auto" w:fill="FFFFFF"/>
          <w:lang w:val="nl-BE"/>
        </w:rPr>
      </w:pPr>
    </w:p>
    <w:p w14:paraId="35904B5B" w14:textId="5735F7F0" w:rsidR="00D97F2E" w:rsidRPr="00DF1714" w:rsidRDefault="00D97F2E" w:rsidP="00236504">
      <w:pPr>
        <w:tabs>
          <w:tab w:val="clear" w:pos="567"/>
        </w:tabs>
        <w:spacing w:line="240" w:lineRule="auto"/>
        <w:rPr>
          <w:rFonts w:ascii="ARS Maquette Pro" w:hAnsi="ARS Maquette Pro"/>
          <w:shd w:val="clear" w:color="auto" w:fill="FFFFFF"/>
          <w:lang w:val="nl-BE"/>
        </w:rPr>
      </w:pPr>
      <w:r w:rsidRPr="00DF1714">
        <w:rPr>
          <w:rFonts w:ascii="ARS Maquette Pro" w:hAnsi="ARS Maquette Pro"/>
          <w:shd w:val="clear" w:color="auto" w:fill="FFFFFF"/>
          <w:lang w:val="nl-BE"/>
        </w:rPr>
        <w:t>Dit geneesmiddel kan een risico voor het milieu vormen (zie rubriek</w:t>
      </w:r>
      <w:r>
        <w:rPr>
          <w:rFonts w:ascii="ARS Maquette Pro" w:hAnsi="ARS Maquette Pro" w:hint="eastAsia"/>
          <w:shd w:val="clear" w:color="auto" w:fill="FFFFFF"/>
          <w:lang w:val="nl-BE"/>
        </w:rPr>
        <w:t> </w:t>
      </w:r>
      <w:r w:rsidRPr="00DF1714">
        <w:rPr>
          <w:rFonts w:ascii="ARS Maquette Pro" w:hAnsi="ARS Maquette Pro"/>
          <w:shd w:val="clear" w:color="auto" w:fill="FFFFFF"/>
          <w:lang w:val="nl-BE"/>
        </w:rPr>
        <w:t>5.3).</w:t>
      </w:r>
    </w:p>
    <w:p w14:paraId="19B90E26" w14:textId="77777777" w:rsidR="00B84FD6" w:rsidRPr="004C371A" w:rsidRDefault="00B84FD6" w:rsidP="00236504">
      <w:pPr>
        <w:pStyle w:val="Text"/>
        <w:spacing w:before="0"/>
        <w:jc w:val="left"/>
        <w:rPr>
          <w:sz w:val="22"/>
          <w:szCs w:val="22"/>
          <w:lang w:val="nl-BE"/>
        </w:rPr>
      </w:pPr>
    </w:p>
    <w:p w14:paraId="6B607A61" w14:textId="77777777" w:rsidR="00B84FD6" w:rsidRPr="004A4733" w:rsidRDefault="00914C40" w:rsidP="00236504">
      <w:pPr>
        <w:pStyle w:val="Text"/>
        <w:spacing w:before="0"/>
        <w:jc w:val="left"/>
        <w:rPr>
          <w:sz w:val="22"/>
          <w:szCs w:val="22"/>
          <w:lang w:val="nl-NL"/>
        </w:rPr>
      </w:pPr>
      <w:r w:rsidRPr="004A4733">
        <w:rPr>
          <w:sz w:val="22"/>
          <w:szCs w:val="22"/>
          <w:lang w:val="nl-NL"/>
        </w:rPr>
        <w:t>Al het ongebruikte geneesmiddel of afvalmateriaal dient te worden vernietigd overeenkomstig lokale voorschriften.</w:t>
      </w:r>
    </w:p>
    <w:p w14:paraId="6F43CC61" w14:textId="77777777" w:rsidR="00B84FD6" w:rsidRPr="004A4733" w:rsidRDefault="00B84FD6" w:rsidP="00236504">
      <w:pPr>
        <w:tabs>
          <w:tab w:val="clear" w:pos="567"/>
        </w:tabs>
        <w:spacing w:line="240" w:lineRule="auto"/>
        <w:rPr>
          <w:szCs w:val="22"/>
          <w:lang w:val="nl-NL"/>
        </w:rPr>
      </w:pPr>
    </w:p>
    <w:p w14:paraId="170489DF" w14:textId="77777777" w:rsidR="00B84FD6" w:rsidRPr="004A4733" w:rsidRDefault="00914C40" w:rsidP="00236504">
      <w:pPr>
        <w:keepNext/>
        <w:keepLines/>
        <w:tabs>
          <w:tab w:val="clear" w:pos="567"/>
        </w:tabs>
        <w:spacing w:line="240" w:lineRule="auto"/>
        <w:rPr>
          <w:szCs w:val="22"/>
          <w:u w:val="single"/>
          <w:lang w:val="nl-NL"/>
        </w:rPr>
      </w:pPr>
      <w:r w:rsidRPr="004A4733">
        <w:rPr>
          <w:szCs w:val="22"/>
          <w:u w:val="single"/>
          <w:lang w:val="nl-NL"/>
        </w:rPr>
        <w:lastRenderedPageBreak/>
        <w:t>Instructies voor gebruik</w:t>
      </w:r>
    </w:p>
    <w:p w14:paraId="2429E164" w14:textId="77777777" w:rsidR="00B84FD6" w:rsidRPr="004A4733" w:rsidRDefault="00B84FD6" w:rsidP="00236504">
      <w:pPr>
        <w:keepNext/>
        <w:keepLines/>
        <w:tabs>
          <w:tab w:val="clear" w:pos="567"/>
        </w:tabs>
        <w:spacing w:line="240" w:lineRule="auto"/>
        <w:rPr>
          <w:szCs w:val="22"/>
          <w:lang w:val="nl-NL"/>
        </w:rPr>
      </w:pPr>
    </w:p>
    <w:p w14:paraId="75B887B3" w14:textId="77777777" w:rsidR="00B84FD6" w:rsidRPr="004A4733" w:rsidRDefault="00914C40" w:rsidP="00236504">
      <w:pPr>
        <w:keepNext/>
        <w:keepLines/>
        <w:tabs>
          <w:tab w:val="clear" w:pos="567"/>
        </w:tabs>
        <w:spacing w:line="240" w:lineRule="auto"/>
        <w:rPr>
          <w:szCs w:val="22"/>
          <w:lang w:val="nl-NL"/>
        </w:rPr>
      </w:pPr>
      <w:r w:rsidRPr="004A4733">
        <w:rPr>
          <w:szCs w:val="22"/>
          <w:lang w:val="nl-NL"/>
        </w:rPr>
        <w:t xml:space="preserve">Lees de volledige </w:t>
      </w:r>
      <w:r w:rsidRPr="004A4733">
        <w:rPr>
          <w:b/>
          <w:bCs/>
          <w:szCs w:val="22"/>
          <w:lang w:val="nl-NL"/>
        </w:rPr>
        <w:t>Instructies voor gebruik</w:t>
      </w:r>
      <w:r w:rsidRPr="004A4733">
        <w:rPr>
          <w:szCs w:val="22"/>
          <w:lang w:val="nl-NL"/>
        </w:rPr>
        <w:t xml:space="preserve"> voordat u de Enerzair Breezhaler gebruikt.</w:t>
      </w:r>
    </w:p>
    <w:p w14:paraId="433ADE14" w14:textId="77777777" w:rsidR="00B84FD6" w:rsidRPr="004A4733" w:rsidRDefault="00B84FD6" w:rsidP="00236504">
      <w:pPr>
        <w:keepNext/>
        <w:keepLines/>
        <w:tabs>
          <w:tab w:val="clear" w:pos="567"/>
        </w:tabs>
        <w:spacing w:line="240" w:lineRule="auto"/>
        <w:rPr>
          <w:szCs w:val="22"/>
          <w:lang w:val="nl-NL"/>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84FD6" w:rsidRPr="004A4733" w14:paraId="52FD5755" w14:textId="77777777" w:rsidTr="00AC7885">
        <w:trPr>
          <w:cantSplit/>
          <w:trHeight w:val="1919"/>
        </w:trPr>
        <w:tc>
          <w:tcPr>
            <w:tcW w:w="2376" w:type="dxa"/>
            <w:tcBorders>
              <w:top w:val="nil"/>
              <w:left w:val="nil"/>
              <w:bottom w:val="nil"/>
              <w:right w:val="nil"/>
            </w:tcBorders>
            <w:vAlign w:val="center"/>
            <w:hideMark/>
          </w:tcPr>
          <w:bookmarkEnd w:id="44"/>
          <w:p w14:paraId="44668F70" w14:textId="77777777" w:rsidR="00B84FD6" w:rsidRPr="004A4733" w:rsidRDefault="00CF56C5" w:rsidP="00236504">
            <w:pPr>
              <w:pStyle w:val="Table"/>
              <w:keepNext/>
              <w:jc w:val="center"/>
              <w:rPr>
                <w:rFonts w:ascii="Times New Roman" w:eastAsia="Arial" w:hAnsi="Times New Roman"/>
                <w:b/>
                <w:sz w:val="22"/>
                <w:szCs w:val="22"/>
                <w:lang w:val="nl-NL"/>
              </w:rPr>
            </w:pPr>
            <w:r w:rsidRPr="004A4733">
              <w:rPr>
                <w:noProof/>
                <w:lang w:eastAsia="en-US"/>
              </w:rPr>
              <w:drawing>
                <wp:inline distT="0" distB="0" distL="0" distR="0" wp14:anchorId="7E031358" wp14:editId="003A52E9">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D99A44A" w14:textId="77777777" w:rsidR="00B84FD6" w:rsidRPr="004A4733" w:rsidRDefault="00CF56C5" w:rsidP="00236504">
            <w:pPr>
              <w:pStyle w:val="Text"/>
              <w:keepNext/>
              <w:keepLines/>
              <w:spacing w:before="0"/>
              <w:jc w:val="center"/>
              <w:rPr>
                <w:b/>
                <w:sz w:val="22"/>
                <w:szCs w:val="22"/>
                <w:lang w:val="nl-NL"/>
              </w:rPr>
            </w:pPr>
            <w:r w:rsidRPr="004A4733">
              <w:rPr>
                <w:noProof/>
                <w:lang w:eastAsia="en-US"/>
              </w:rPr>
              <w:drawing>
                <wp:inline distT="0" distB="0" distL="0" distR="0" wp14:anchorId="3786F78F" wp14:editId="71A04E66">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A40743C" w14:textId="77777777" w:rsidR="00B84FD6" w:rsidRPr="004A4733" w:rsidRDefault="00CF56C5" w:rsidP="00236504">
            <w:pPr>
              <w:pStyle w:val="Text"/>
              <w:keepNext/>
              <w:keepLines/>
              <w:spacing w:before="0"/>
              <w:jc w:val="center"/>
              <w:rPr>
                <w:b/>
                <w:sz w:val="22"/>
                <w:szCs w:val="22"/>
                <w:lang w:val="nl-NL"/>
              </w:rPr>
            </w:pPr>
            <w:r w:rsidRPr="004A4733">
              <w:rPr>
                <w:noProof/>
                <w:lang w:eastAsia="en-US"/>
              </w:rPr>
              <w:drawing>
                <wp:inline distT="0" distB="0" distL="0" distR="0" wp14:anchorId="131175D8" wp14:editId="064E2DA9">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5B81B55" w14:textId="11718466" w:rsidR="00B84FD6" w:rsidRPr="004A4733" w:rsidRDefault="00914C40" w:rsidP="00236504">
            <w:pPr>
              <w:pStyle w:val="Text"/>
              <w:keepNext/>
              <w:keepLines/>
              <w:spacing w:before="0"/>
              <w:jc w:val="center"/>
              <w:rPr>
                <w:b/>
                <w:sz w:val="20"/>
                <w:lang w:val="nl-NL"/>
              </w:rPr>
            </w:pPr>
            <w:r w:rsidRPr="004A4733">
              <w:rPr>
                <w:noProof/>
                <w:lang w:eastAsia="en-US"/>
              </w:rPr>
              <w:drawing>
                <wp:inline distT="0" distB="0" distL="0" distR="0" wp14:anchorId="51F5820B" wp14:editId="68BDA346">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A278D3" w14:paraId="57041250" w14:textId="77777777" w:rsidTr="00AC7885">
        <w:trPr>
          <w:cantSplit/>
        </w:trPr>
        <w:tc>
          <w:tcPr>
            <w:tcW w:w="2376" w:type="dxa"/>
            <w:tcBorders>
              <w:top w:val="nil"/>
              <w:left w:val="nil"/>
              <w:bottom w:val="nil"/>
              <w:right w:val="nil"/>
            </w:tcBorders>
            <w:hideMark/>
          </w:tcPr>
          <w:p w14:paraId="5C0C2E58" w14:textId="62E8B25E" w:rsidR="00B84FD6" w:rsidRPr="004A4733" w:rsidRDefault="00CF56C5" w:rsidP="00236504">
            <w:pPr>
              <w:pStyle w:val="Table"/>
              <w:keepNext/>
              <w:spacing w:before="0"/>
              <w:jc w:val="center"/>
              <w:rPr>
                <w:rFonts w:ascii="Times New Roman" w:eastAsia="Arial" w:hAnsi="Times New Roman"/>
                <w:b/>
                <w:sz w:val="22"/>
                <w:szCs w:val="22"/>
                <w:lang w:val="nl-NL"/>
              </w:rPr>
            </w:pPr>
            <w:r w:rsidRPr="004A4733">
              <w:rPr>
                <w:rFonts w:ascii="Times New Roman" w:hAnsi="Times New Roman"/>
                <w:b/>
                <w:bCs/>
                <w:sz w:val="22"/>
                <w:szCs w:val="22"/>
                <w:lang w:val="nl-NL"/>
              </w:rPr>
              <w:t>Plaats</w:t>
            </w:r>
          </w:p>
        </w:tc>
        <w:tc>
          <w:tcPr>
            <w:tcW w:w="2268" w:type="dxa"/>
            <w:tcBorders>
              <w:top w:val="nil"/>
              <w:left w:val="nil"/>
              <w:bottom w:val="nil"/>
              <w:right w:val="nil"/>
            </w:tcBorders>
            <w:hideMark/>
          </w:tcPr>
          <w:p w14:paraId="5A5AD755" w14:textId="2D2BC889" w:rsidR="00B84FD6" w:rsidRPr="004A4733" w:rsidRDefault="00CF56C5" w:rsidP="00236504">
            <w:pPr>
              <w:pStyle w:val="Table"/>
              <w:keepNext/>
              <w:spacing w:before="0" w:after="0"/>
              <w:jc w:val="center"/>
              <w:rPr>
                <w:rFonts w:ascii="Times New Roman" w:hAnsi="Times New Roman"/>
                <w:b/>
                <w:sz w:val="22"/>
                <w:szCs w:val="22"/>
                <w:lang w:val="nl-NL"/>
              </w:rPr>
            </w:pPr>
            <w:r w:rsidRPr="004A4733">
              <w:rPr>
                <w:rFonts w:ascii="Times New Roman" w:hAnsi="Times New Roman"/>
                <w:b/>
                <w:bCs/>
                <w:sz w:val="22"/>
                <w:szCs w:val="22"/>
                <w:lang w:val="nl-NL"/>
              </w:rPr>
              <w:t>Prik door en laat los</w:t>
            </w:r>
          </w:p>
        </w:tc>
        <w:tc>
          <w:tcPr>
            <w:tcW w:w="2268" w:type="dxa"/>
            <w:tcBorders>
              <w:top w:val="nil"/>
              <w:left w:val="nil"/>
              <w:bottom w:val="nil"/>
              <w:right w:val="nil"/>
            </w:tcBorders>
            <w:hideMark/>
          </w:tcPr>
          <w:p w14:paraId="6A03D143" w14:textId="355F2A59" w:rsidR="00B84FD6" w:rsidRPr="004A4733" w:rsidRDefault="00CF56C5" w:rsidP="00236504">
            <w:pPr>
              <w:pStyle w:val="Table"/>
              <w:keepNext/>
              <w:spacing w:before="0" w:after="0"/>
              <w:jc w:val="center"/>
              <w:rPr>
                <w:rFonts w:ascii="Times New Roman" w:hAnsi="Times New Roman"/>
                <w:b/>
                <w:sz w:val="22"/>
                <w:szCs w:val="22"/>
                <w:lang w:val="nl-NL"/>
              </w:rPr>
            </w:pPr>
            <w:r w:rsidRPr="004A4733">
              <w:rPr>
                <w:rFonts w:ascii="Times New Roman" w:hAnsi="Times New Roman"/>
                <w:b/>
                <w:bCs/>
                <w:sz w:val="22"/>
                <w:szCs w:val="22"/>
                <w:lang w:val="nl-NL"/>
              </w:rPr>
              <w:t>Inhaleer diep</w:t>
            </w:r>
          </w:p>
        </w:tc>
        <w:tc>
          <w:tcPr>
            <w:tcW w:w="2415" w:type="dxa"/>
            <w:tcBorders>
              <w:top w:val="nil"/>
              <w:left w:val="nil"/>
              <w:bottom w:val="nil"/>
              <w:right w:val="nil"/>
            </w:tcBorders>
            <w:hideMark/>
          </w:tcPr>
          <w:p w14:paraId="2F7FDB12" w14:textId="5B724FAD" w:rsidR="00B84FD6" w:rsidRPr="004A4733" w:rsidRDefault="00914C40" w:rsidP="00236504">
            <w:pPr>
              <w:pStyle w:val="Table"/>
              <w:keepNext/>
              <w:spacing w:before="0" w:after="0"/>
              <w:jc w:val="center"/>
              <w:rPr>
                <w:rFonts w:ascii="Times New Roman" w:hAnsi="Times New Roman"/>
                <w:b/>
                <w:sz w:val="22"/>
                <w:szCs w:val="22"/>
                <w:lang w:val="nl-NL"/>
              </w:rPr>
            </w:pPr>
            <w:r w:rsidRPr="004A4733">
              <w:rPr>
                <w:rFonts w:ascii="Times New Roman" w:hAnsi="Times New Roman"/>
                <w:b/>
                <w:bCs/>
                <w:sz w:val="22"/>
                <w:szCs w:val="22"/>
                <w:lang w:val="nl-NL"/>
              </w:rPr>
              <w:t>Controleer of de capsule leeg is</w:t>
            </w:r>
          </w:p>
        </w:tc>
      </w:tr>
      <w:tr w:rsidR="00AC7885" w:rsidRPr="00A278D3" w14:paraId="34E8ED68" w14:textId="77777777" w:rsidTr="00AC7885">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AC7885" w:rsidRPr="00A278D3" w14:paraId="74836861" w14:textId="77777777" w:rsidTr="006321F3">
              <w:trPr>
                <w:cantSplit/>
              </w:trPr>
              <w:tc>
                <w:tcPr>
                  <w:tcW w:w="2376" w:type="dxa"/>
                  <w:tcBorders>
                    <w:top w:val="nil"/>
                    <w:left w:val="nil"/>
                    <w:bottom w:val="nil"/>
                    <w:right w:val="nil"/>
                  </w:tcBorders>
                </w:tcPr>
                <w:p w14:paraId="7F7AD2B7" w14:textId="77777777" w:rsidR="00AC7885" w:rsidRPr="004A4733" w:rsidRDefault="00AC7885" w:rsidP="00236504">
                  <w:pPr>
                    <w:pStyle w:val="Text"/>
                    <w:jc w:val="left"/>
                    <w:rPr>
                      <w:b/>
                      <w:sz w:val="22"/>
                      <w:szCs w:val="22"/>
                      <w:lang w:val="nl-NL"/>
                    </w:rPr>
                  </w:pPr>
                  <w:r w:rsidRPr="004A4733">
                    <w:rPr>
                      <w:noProof/>
                      <w:lang w:eastAsia="en-US"/>
                    </w:rPr>
                    <mc:AlternateContent>
                      <mc:Choice Requires="wps">
                        <w:drawing>
                          <wp:anchor distT="0" distB="0" distL="114300" distR="114300" simplePos="0" relativeHeight="251676160" behindDoc="0" locked="0" layoutInCell="1" allowOverlap="1" wp14:anchorId="66E86C5F" wp14:editId="7D925E30">
                            <wp:simplePos x="0" y="0"/>
                            <wp:positionH relativeFrom="column">
                              <wp:posOffset>97155</wp:posOffset>
                            </wp:positionH>
                            <wp:positionV relativeFrom="paragraph">
                              <wp:posOffset>93345</wp:posOffset>
                            </wp:positionV>
                            <wp:extent cx="1276350" cy="852805"/>
                            <wp:effectExtent l="0" t="0" r="0" b="0"/>
                            <wp:wrapNone/>
                            <wp:docPr id="233" name="Down Arrow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33B83E8D" w14:textId="77777777" w:rsidR="00DE33D4" w:rsidRPr="00F52A44" w:rsidRDefault="00DE33D4" w:rsidP="00AC7885">
                                        <w:pPr>
                                          <w:jc w:val="center"/>
                                          <w:rPr>
                                            <w:b/>
                                            <w:color w:val="FFFFFF"/>
                                            <w:sz w:val="28"/>
                                          </w:rPr>
                                        </w:pPr>
                                        <w:r w:rsidRPr="00F52A44">
                                          <w:rPr>
                                            <w:b/>
                                            <w:color w:val="FFFFFF"/>
                                            <w:sz w:val="28"/>
                                          </w:rPr>
                                          <w:t>1</w:t>
                                        </w:r>
                                      </w:p>
                                      <w:p w14:paraId="3E4478BF" w14:textId="77777777" w:rsidR="00DE33D4" w:rsidRPr="00F52A44" w:rsidRDefault="00DE33D4" w:rsidP="00AC7885">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6E86C5F"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233" o:spid="_x0000_s1026" type="#_x0000_t67" style="position:absolute;margin-left:7.65pt;margin-top:7.35pt;width:100.5pt;height:67.15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33B83E8D" w14:textId="77777777" w:rsidR="00DE33D4" w:rsidRPr="00F52A44" w:rsidRDefault="00DE33D4" w:rsidP="00AC7885">
                                  <w:pPr>
                                    <w:jc w:val="center"/>
                                    <w:rPr>
                                      <w:b/>
                                      <w:color w:val="FFFFFF"/>
                                      <w:sz w:val="28"/>
                                    </w:rPr>
                                  </w:pPr>
                                  <w:r w:rsidRPr="00F52A44">
                                    <w:rPr>
                                      <w:b/>
                                      <w:color w:val="FFFFFF"/>
                                      <w:sz w:val="28"/>
                                    </w:rPr>
                                    <w:t>1</w:t>
                                  </w:r>
                                </w:p>
                                <w:p w14:paraId="3E4478BF" w14:textId="77777777" w:rsidR="00DE33D4" w:rsidRPr="00F52A44" w:rsidRDefault="00DE33D4" w:rsidP="00AC7885">
                                  <w:pPr>
                                    <w:rPr>
                                      <w:b/>
                                      <w:color w:val="FFFFFF"/>
                                      <w:sz w:val="28"/>
                                    </w:rPr>
                                  </w:pPr>
                                </w:p>
                              </w:txbxContent>
                            </v:textbox>
                          </v:shape>
                        </w:pict>
                      </mc:Fallback>
                    </mc:AlternateContent>
                  </w:r>
                </w:p>
              </w:tc>
              <w:tc>
                <w:tcPr>
                  <w:tcW w:w="2268" w:type="dxa"/>
                  <w:tcBorders>
                    <w:top w:val="nil"/>
                    <w:left w:val="nil"/>
                    <w:bottom w:val="nil"/>
                    <w:right w:val="nil"/>
                  </w:tcBorders>
                </w:tcPr>
                <w:p w14:paraId="25F2A873" w14:textId="77777777" w:rsidR="00AC7885" w:rsidRPr="004A4733" w:rsidRDefault="00AC7885" w:rsidP="00236504">
                  <w:pPr>
                    <w:pStyle w:val="Text"/>
                    <w:spacing w:before="0"/>
                    <w:jc w:val="left"/>
                    <w:rPr>
                      <w:b/>
                      <w:sz w:val="22"/>
                      <w:szCs w:val="22"/>
                      <w:lang w:val="nl-NL"/>
                    </w:rPr>
                  </w:pPr>
                  <w:r w:rsidRPr="004A4733">
                    <w:rPr>
                      <w:noProof/>
                      <w:lang w:eastAsia="en-US"/>
                    </w:rPr>
                    <mc:AlternateContent>
                      <mc:Choice Requires="wps">
                        <w:drawing>
                          <wp:anchor distT="0" distB="0" distL="114300" distR="114300" simplePos="0" relativeHeight="251677184" behindDoc="0" locked="0" layoutInCell="1" allowOverlap="1" wp14:anchorId="733443EE" wp14:editId="371F0243">
                            <wp:simplePos x="0" y="0"/>
                            <wp:positionH relativeFrom="column">
                              <wp:posOffset>27940</wp:posOffset>
                            </wp:positionH>
                            <wp:positionV relativeFrom="paragraph">
                              <wp:posOffset>93345</wp:posOffset>
                            </wp:positionV>
                            <wp:extent cx="1332230" cy="824230"/>
                            <wp:effectExtent l="0" t="0" r="0" b="0"/>
                            <wp:wrapNone/>
                            <wp:docPr id="234" name="Down Arrow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174EC893" w14:textId="77777777" w:rsidR="00DE33D4" w:rsidRPr="00F52A44" w:rsidRDefault="00DE33D4" w:rsidP="00AC7885">
                                        <w:pPr>
                                          <w:jc w:val="center"/>
                                          <w:rPr>
                                            <w:b/>
                                            <w:color w:val="FFFFFF"/>
                                            <w:sz w:val="28"/>
                                          </w:rPr>
                                        </w:pPr>
                                        <w:r w:rsidRPr="00F52A44">
                                          <w:rPr>
                                            <w:b/>
                                            <w:color w:val="FFFFFF"/>
                                            <w:sz w:val="28"/>
                                          </w:rPr>
                                          <w:t>2</w:t>
                                        </w:r>
                                      </w:p>
                                      <w:p w14:paraId="44717A68" w14:textId="77777777" w:rsidR="00DE33D4" w:rsidRPr="00F52A44" w:rsidRDefault="00DE33D4" w:rsidP="00AC7885">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33443EE" id="Down Arrow 234" o:spid="_x0000_s1027" type="#_x0000_t67" style="position:absolute;margin-left:2.2pt;margin-top:7.35pt;width:104.9pt;height:64.9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174EC893" w14:textId="77777777" w:rsidR="00DE33D4" w:rsidRPr="00F52A44" w:rsidRDefault="00DE33D4" w:rsidP="00AC7885">
                                  <w:pPr>
                                    <w:jc w:val="center"/>
                                    <w:rPr>
                                      <w:b/>
                                      <w:color w:val="FFFFFF"/>
                                      <w:sz w:val="28"/>
                                    </w:rPr>
                                  </w:pPr>
                                  <w:r w:rsidRPr="00F52A44">
                                    <w:rPr>
                                      <w:b/>
                                      <w:color w:val="FFFFFF"/>
                                      <w:sz w:val="28"/>
                                    </w:rPr>
                                    <w:t>2</w:t>
                                  </w:r>
                                </w:p>
                                <w:p w14:paraId="44717A68" w14:textId="77777777" w:rsidR="00DE33D4" w:rsidRPr="00F52A44" w:rsidRDefault="00DE33D4" w:rsidP="00AC7885">
                                  <w:pPr>
                                    <w:rPr>
                                      <w:b/>
                                      <w:color w:val="FFFFFF"/>
                                      <w:sz w:val="28"/>
                                    </w:rPr>
                                  </w:pPr>
                                </w:p>
                              </w:txbxContent>
                            </v:textbox>
                          </v:shape>
                        </w:pict>
                      </mc:Fallback>
                    </mc:AlternateContent>
                  </w:r>
                </w:p>
              </w:tc>
              <w:tc>
                <w:tcPr>
                  <w:tcW w:w="2268" w:type="dxa"/>
                  <w:tcBorders>
                    <w:top w:val="nil"/>
                    <w:left w:val="nil"/>
                    <w:bottom w:val="nil"/>
                    <w:right w:val="nil"/>
                  </w:tcBorders>
                </w:tcPr>
                <w:p w14:paraId="693501E4" w14:textId="77777777" w:rsidR="00AC7885" w:rsidRPr="004A4733" w:rsidRDefault="00AC7885" w:rsidP="00236504">
                  <w:pPr>
                    <w:pStyle w:val="Text"/>
                    <w:spacing w:before="0"/>
                    <w:jc w:val="left"/>
                    <w:rPr>
                      <w:b/>
                      <w:sz w:val="22"/>
                      <w:szCs w:val="22"/>
                      <w:lang w:val="nl-NL"/>
                    </w:rPr>
                  </w:pPr>
                  <w:r w:rsidRPr="004A4733">
                    <w:rPr>
                      <w:noProof/>
                      <w:lang w:eastAsia="en-US"/>
                    </w:rPr>
                    <mc:AlternateContent>
                      <mc:Choice Requires="wps">
                        <w:drawing>
                          <wp:anchor distT="0" distB="0" distL="114300" distR="114300" simplePos="0" relativeHeight="251678208" behindDoc="0" locked="0" layoutInCell="1" allowOverlap="1" wp14:anchorId="3BA6A778" wp14:editId="03738C5A">
                            <wp:simplePos x="0" y="0"/>
                            <wp:positionH relativeFrom="column">
                              <wp:posOffset>38100</wp:posOffset>
                            </wp:positionH>
                            <wp:positionV relativeFrom="paragraph">
                              <wp:posOffset>93345</wp:posOffset>
                            </wp:positionV>
                            <wp:extent cx="1266825" cy="861695"/>
                            <wp:effectExtent l="0" t="0" r="0" b="0"/>
                            <wp:wrapNone/>
                            <wp:docPr id="235" name="Down Arrow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36182E34" w14:textId="77777777" w:rsidR="00DE33D4" w:rsidRPr="00F52A44" w:rsidRDefault="00DE33D4" w:rsidP="00AC7885">
                                        <w:pPr>
                                          <w:jc w:val="center"/>
                                          <w:rPr>
                                            <w:b/>
                                            <w:color w:val="FFFFFF"/>
                                            <w:sz w:val="28"/>
                                          </w:rPr>
                                        </w:pPr>
                                        <w:r w:rsidRPr="00F52A44">
                                          <w:rPr>
                                            <w:b/>
                                            <w:color w:val="FFFFFF"/>
                                            <w:sz w:val="28"/>
                                          </w:rPr>
                                          <w:t>3</w:t>
                                        </w:r>
                                      </w:p>
                                      <w:p w14:paraId="58B151AA" w14:textId="77777777" w:rsidR="00DE33D4" w:rsidRPr="00F52A44" w:rsidRDefault="00DE33D4" w:rsidP="00AC7885">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A6A778" id="Down Arrow 235" o:spid="_x0000_s1028" type="#_x0000_t67" style="position:absolute;margin-left:3pt;margin-top:7.35pt;width:99.75pt;height:67.8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36182E34" w14:textId="77777777" w:rsidR="00DE33D4" w:rsidRPr="00F52A44" w:rsidRDefault="00DE33D4" w:rsidP="00AC7885">
                                  <w:pPr>
                                    <w:jc w:val="center"/>
                                    <w:rPr>
                                      <w:b/>
                                      <w:color w:val="FFFFFF"/>
                                      <w:sz w:val="28"/>
                                    </w:rPr>
                                  </w:pPr>
                                  <w:r w:rsidRPr="00F52A44">
                                    <w:rPr>
                                      <w:b/>
                                      <w:color w:val="FFFFFF"/>
                                      <w:sz w:val="28"/>
                                    </w:rPr>
                                    <w:t>3</w:t>
                                  </w:r>
                                </w:p>
                                <w:p w14:paraId="58B151AA" w14:textId="77777777" w:rsidR="00DE33D4" w:rsidRPr="00F52A44" w:rsidRDefault="00DE33D4" w:rsidP="00AC7885">
                                  <w:pPr>
                                    <w:rPr>
                                      <w:b/>
                                      <w:color w:val="FFFFFF"/>
                                      <w:sz w:val="28"/>
                                    </w:rPr>
                                  </w:pPr>
                                </w:p>
                              </w:txbxContent>
                            </v:textbox>
                          </v:shape>
                        </w:pict>
                      </mc:Fallback>
                    </mc:AlternateContent>
                  </w:r>
                </w:p>
              </w:tc>
              <w:tc>
                <w:tcPr>
                  <w:tcW w:w="2415" w:type="dxa"/>
                  <w:tcBorders>
                    <w:top w:val="nil"/>
                    <w:left w:val="nil"/>
                    <w:bottom w:val="nil"/>
                    <w:right w:val="nil"/>
                  </w:tcBorders>
                  <w:hideMark/>
                </w:tcPr>
                <w:p w14:paraId="319677EC" w14:textId="77777777" w:rsidR="00AC7885" w:rsidRPr="004A4733" w:rsidRDefault="00AC7885" w:rsidP="00236504">
                  <w:pPr>
                    <w:pStyle w:val="Text"/>
                    <w:spacing w:before="0"/>
                    <w:jc w:val="left"/>
                    <w:rPr>
                      <w:b/>
                      <w:sz w:val="22"/>
                      <w:szCs w:val="22"/>
                      <w:lang w:val="nl-NL"/>
                    </w:rPr>
                  </w:pPr>
                  <w:r w:rsidRPr="004A4733">
                    <w:rPr>
                      <w:noProof/>
                      <w:lang w:eastAsia="en-US"/>
                    </w:rPr>
                    <mc:AlternateContent>
                      <mc:Choice Requires="wps">
                        <w:drawing>
                          <wp:anchor distT="0" distB="0" distL="114300" distR="114300" simplePos="0" relativeHeight="251679232" behindDoc="0" locked="0" layoutInCell="1" allowOverlap="1" wp14:anchorId="02DBFF70" wp14:editId="4CE31BA4">
                            <wp:simplePos x="0" y="0"/>
                            <wp:positionH relativeFrom="column">
                              <wp:posOffset>-58843</wp:posOffset>
                            </wp:positionH>
                            <wp:positionV relativeFrom="paragraph">
                              <wp:posOffset>94192</wp:posOffset>
                            </wp:positionV>
                            <wp:extent cx="1562100" cy="812165"/>
                            <wp:effectExtent l="0" t="0" r="0" b="6985"/>
                            <wp:wrapNone/>
                            <wp:docPr id="236" name="Down Arrow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224DCBEE" w14:textId="0C3B3E3A" w:rsidR="00DE33D4" w:rsidRPr="0033223D" w:rsidRDefault="00DE33D4" w:rsidP="00AC7885">
                                        <w:pPr>
                                          <w:jc w:val="center"/>
                                          <w:rPr>
                                            <w:b/>
                                            <w:color w:val="FFFFFF"/>
                                            <w:sz w:val="18"/>
                                            <w:szCs w:val="18"/>
                                            <w:lang w:val="de-CH"/>
                                          </w:rPr>
                                        </w:pPr>
                                        <w:r w:rsidRPr="0033223D">
                                          <w:rPr>
                                            <w:b/>
                                            <w:color w:val="FFFFFF"/>
                                            <w:sz w:val="18"/>
                                            <w:szCs w:val="18"/>
                                            <w:lang w:val="de-CH"/>
                                          </w:rPr>
                                          <w:t>Controleer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2DBFF70" id="Down Arrow 236" o:spid="_x0000_s1029" type="#_x0000_t67" style="position:absolute;margin-left:-4.65pt;margin-top:7.4pt;width:123pt;height:63.95pt;z-index:251679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sGsqgIAAFQFAAAOAAAAZHJzL2Uyb0RvYy54bWysVFFv2yAQfp+0/4B4Xx17SdpadaqoVaZJ&#10;WVupnfpMMMTegGNAYme/fgd20mjb0zQ/II47f3f38R03t71WZC+cb8FUNL+YUCIMh7o124p+fVl9&#10;uKLEB2ZqpsCIih6Ep7eL9+9uOluKAhpQtXAEQYwvO1vRJgRbZpnnjdDMX4AVBp0SnGYBTbfNasc6&#10;RNcqKyaTedaBq60DLrzH0/vBSRcJX0rBw6OUXgSiKoq1hbS6tG7imi1uWLl1zDYtH8tg/1CFZq3B&#10;pCeoexYY2bn2DyjdcgceZLjgoDOQsuUi9YDd5JPfunlumBWpFyTH2xNN/v/B8of9s31ysXRv18C/&#10;e2Qk66wvT55o+DGml07HWCyc9InFw4lF0QfC8TCfzYt8gmRz9F3lRT6fRZozVh7/ts6HTwI0iZuK&#10;1tCZpXPQJQbZfu1DorImhmnUDKu/5ZRIrfBm9kyR2QS/8ebOYorzmOn8en49ph0RsYBj4tQuqLZe&#10;tUol4+DvlCOIXlFUF1ZEiWI+4GFFV+lLxamd/gL1EHcqA4F9+j816c9xlSEdMlJcJj4YClwqFpAa&#10;beuKerOlhKktTg4PLiUwEEtKqozF3jPfDNkS7NC0bgPOjGo10hupSFxgEcrEVkRSPXJ4vMjh7uIt&#10;hn7TkxYTf4xA8WQD9eHJEQfDYHjLVy2mXWPrT8wh33iNON3hERepAHuBcUdJA+7n385jPAoUvZR0&#10;OFnY548dcwIZ/WxQutf5dBpHMRnT2WWBhjv3bM49ZqfvAG8FFYDVpW2MD+q4lQ70Kz4Cy5gVXcxw&#10;zD0wOhp3YZh4fEa4WC5TGI6fZWFtni2P4JG5SPhL/8qcHYUZUNIPcJxCViYhDVJ+i41/GljuAsj2&#10;xPnA6zhJOLpJGeMzE9+GcztFvT2Gi18A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uSrBrKoCAABUBQAADgAAAAAA&#10;AAAAAAAAAAAuAgAAZHJzL2Uyb0RvYy54bWxQSwECLQAUAAYACAAAACEAbBtK0+EAAAAJAQAADwAA&#10;AAAAAAAAAAAAAAAEBQAAZHJzL2Rvd25yZXYueG1sUEsFBgAAAAAEAAQA8wAAABIGAAAAAA==&#10;" adj="11455" fillcolor="#7f7f7f" stroked="f" strokeweight="1pt">
                            <v:textbox>
                              <w:txbxContent>
                                <w:p w14:paraId="224DCBEE" w14:textId="0C3B3E3A" w:rsidR="00DE33D4" w:rsidRPr="0033223D" w:rsidRDefault="00DE33D4" w:rsidP="00AC7885">
                                  <w:pPr>
                                    <w:jc w:val="center"/>
                                    <w:rPr>
                                      <w:b/>
                                      <w:color w:val="FFFFFF"/>
                                      <w:sz w:val="18"/>
                                      <w:szCs w:val="18"/>
                                      <w:lang w:val="de-CH"/>
                                    </w:rPr>
                                  </w:pPr>
                                  <w:r w:rsidRPr="0033223D">
                                    <w:rPr>
                                      <w:b/>
                                      <w:color w:val="FFFFFF"/>
                                      <w:sz w:val="18"/>
                                      <w:szCs w:val="18"/>
                                      <w:lang w:val="de-CH"/>
                                    </w:rPr>
                                    <w:t>Controleer</w:t>
                                  </w:r>
                                </w:p>
                              </w:txbxContent>
                            </v:textbox>
                          </v:shape>
                        </w:pict>
                      </mc:Fallback>
                    </mc:AlternateContent>
                  </w:r>
                </w:p>
              </w:tc>
            </w:tr>
            <w:tr w:rsidR="00AC7885" w:rsidRPr="00A278D3" w14:paraId="74A67A1D" w14:textId="77777777" w:rsidTr="006321F3">
              <w:trPr>
                <w:cantSplit/>
              </w:trPr>
              <w:tc>
                <w:tcPr>
                  <w:tcW w:w="2376" w:type="dxa"/>
                  <w:tcBorders>
                    <w:top w:val="nil"/>
                    <w:left w:val="nil"/>
                    <w:bottom w:val="nil"/>
                    <w:right w:val="nil"/>
                  </w:tcBorders>
                </w:tcPr>
                <w:p w14:paraId="704854A9" w14:textId="77777777" w:rsidR="00AC7885" w:rsidRPr="004A4733" w:rsidRDefault="00AC7885" w:rsidP="00236504">
                  <w:pPr>
                    <w:pStyle w:val="Text"/>
                    <w:jc w:val="left"/>
                    <w:rPr>
                      <w:b/>
                      <w:sz w:val="22"/>
                      <w:szCs w:val="22"/>
                      <w:lang w:val="nl-NL"/>
                    </w:rPr>
                  </w:pPr>
                </w:p>
              </w:tc>
              <w:tc>
                <w:tcPr>
                  <w:tcW w:w="2268" w:type="dxa"/>
                  <w:tcBorders>
                    <w:top w:val="nil"/>
                    <w:left w:val="nil"/>
                    <w:bottom w:val="nil"/>
                    <w:right w:val="nil"/>
                  </w:tcBorders>
                </w:tcPr>
                <w:p w14:paraId="21E4C850" w14:textId="77777777" w:rsidR="00AC7885" w:rsidRPr="004A4733" w:rsidRDefault="00AC7885" w:rsidP="00236504">
                  <w:pPr>
                    <w:pStyle w:val="Text"/>
                    <w:spacing w:before="0"/>
                    <w:jc w:val="left"/>
                    <w:rPr>
                      <w:b/>
                      <w:sz w:val="22"/>
                      <w:szCs w:val="22"/>
                      <w:lang w:val="nl-NL"/>
                    </w:rPr>
                  </w:pPr>
                </w:p>
              </w:tc>
              <w:tc>
                <w:tcPr>
                  <w:tcW w:w="2268" w:type="dxa"/>
                  <w:tcBorders>
                    <w:top w:val="nil"/>
                    <w:left w:val="nil"/>
                    <w:bottom w:val="nil"/>
                    <w:right w:val="nil"/>
                  </w:tcBorders>
                </w:tcPr>
                <w:p w14:paraId="60E574B6" w14:textId="77777777" w:rsidR="00AC7885" w:rsidRPr="004A4733" w:rsidRDefault="00AC7885" w:rsidP="00236504">
                  <w:pPr>
                    <w:pStyle w:val="Text"/>
                    <w:spacing w:before="0"/>
                    <w:jc w:val="left"/>
                    <w:rPr>
                      <w:b/>
                      <w:sz w:val="22"/>
                      <w:szCs w:val="22"/>
                      <w:lang w:val="nl-NL"/>
                    </w:rPr>
                  </w:pPr>
                </w:p>
              </w:tc>
              <w:tc>
                <w:tcPr>
                  <w:tcW w:w="2415" w:type="dxa"/>
                  <w:tcBorders>
                    <w:top w:val="nil"/>
                    <w:left w:val="nil"/>
                    <w:bottom w:val="nil"/>
                    <w:right w:val="nil"/>
                  </w:tcBorders>
                </w:tcPr>
                <w:p w14:paraId="5DBB472D" w14:textId="77777777" w:rsidR="00AC7885" w:rsidRPr="004A4733" w:rsidRDefault="00AC7885" w:rsidP="00236504">
                  <w:pPr>
                    <w:pStyle w:val="Text"/>
                    <w:spacing w:before="0"/>
                    <w:jc w:val="left"/>
                    <w:rPr>
                      <w:b/>
                      <w:sz w:val="22"/>
                      <w:szCs w:val="22"/>
                      <w:lang w:val="nl-NL"/>
                    </w:rPr>
                  </w:pPr>
                </w:p>
              </w:tc>
            </w:tr>
            <w:tr w:rsidR="00AC7885" w:rsidRPr="00A278D3" w14:paraId="311901D0" w14:textId="77777777" w:rsidTr="006321F3">
              <w:trPr>
                <w:cantSplit/>
              </w:trPr>
              <w:tc>
                <w:tcPr>
                  <w:tcW w:w="2376" w:type="dxa"/>
                  <w:tcBorders>
                    <w:top w:val="nil"/>
                    <w:left w:val="nil"/>
                    <w:bottom w:val="nil"/>
                    <w:right w:val="nil"/>
                  </w:tcBorders>
                </w:tcPr>
                <w:p w14:paraId="31A79289" w14:textId="77777777" w:rsidR="00AC7885" w:rsidRPr="004A4733" w:rsidRDefault="00AC7885" w:rsidP="00236504">
                  <w:pPr>
                    <w:pStyle w:val="Text"/>
                    <w:jc w:val="left"/>
                    <w:rPr>
                      <w:b/>
                      <w:sz w:val="22"/>
                      <w:szCs w:val="22"/>
                      <w:lang w:val="nl-NL"/>
                    </w:rPr>
                  </w:pPr>
                </w:p>
              </w:tc>
              <w:tc>
                <w:tcPr>
                  <w:tcW w:w="2268" w:type="dxa"/>
                  <w:tcBorders>
                    <w:top w:val="nil"/>
                    <w:left w:val="nil"/>
                    <w:bottom w:val="single" w:sz="24" w:space="0" w:color="808080"/>
                    <w:right w:val="nil"/>
                  </w:tcBorders>
                </w:tcPr>
                <w:p w14:paraId="04AD701C" w14:textId="77777777" w:rsidR="00AC7885" w:rsidRPr="004A4733" w:rsidRDefault="00AC7885" w:rsidP="00236504">
                  <w:pPr>
                    <w:pStyle w:val="Text"/>
                    <w:spacing w:before="0"/>
                    <w:jc w:val="left"/>
                    <w:rPr>
                      <w:b/>
                      <w:sz w:val="22"/>
                      <w:szCs w:val="22"/>
                      <w:lang w:val="nl-NL"/>
                    </w:rPr>
                  </w:pPr>
                </w:p>
              </w:tc>
              <w:tc>
                <w:tcPr>
                  <w:tcW w:w="2268" w:type="dxa"/>
                  <w:tcBorders>
                    <w:top w:val="nil"/>
                    <w:left w:val="nil"/>
                    <w:bottom w:val="single" w:sz="24" w:space="0" w:color="808080"/>
                    <w:right w:val="nil"/>
                  </w:tcBorders>
                </w:tcPr>
                <w:p w14:paraId="0CB28996" w14:textId="77777777" w:rsidR="00AC7885" w:rsidRPr="004A4733" w:rsidRDefault="00AC7885" w:rsidP="00236504">
                  <w:pPr>
                    <w:pStyle w:val="Text"/>
                    <w:spacing w:before="0"/>
                    <w:jc w:val="left"/>
                    <w:rPr>
                      <w:b/>
                      <w:sz w:val="22"/>
                      <w:szCs w:val="22"/>
                      <w:lang w:val="nl-NL"/>
                    </w:rPr>
                  </w:pPr>
                </w:p>
              </w:tc>
              <w:tc>
                <w:tcPr>
                  <w:tcW w:w="2415" w:type="dxa"/>
                  <w:tcBorders>
                    <w:top w:val="nil"/>
                    <w:left w:val="nil"/>
                    <w:bottom w:val="single" w:sz="24" w:space="0" w:color="808080"/>
                    <w:right w:val="nil"/>
                  </w:tcBorders>
                </w:tcPr>
                <w:p w14:paraId="385507CC" w14:textId="77777777" w:rsidR="00AC7885" w:rsidRPr="004A4733" w:rsidRDefault="00AC7885" w:rsidP="00236504">
                  <w:pPr>
                    <w:pStyle w:val="Text"/>
                    <w:spacing w:before="0"/>
                    <w:jc w:val="left"/>
                    <w:rPr>
                      <w:b/>
                      <w:sz w:val="22"/>
                      <w:szCs w:val="22"/>
                      <w:lang w:val="nl-NL"/>
                    </w:rPr>
                  </w:pPr>
                </w:p>
              </w:tc>
            </w:tr>
          </w:tbl>
          <w:p w14:paraId="27676733" w14:textId="77777777" w:rsidR="00AC7885" w:rsidRPr="004A4733" w:rsidRDefault="00AC7885" w:rsidP="00236504">
            <w:pPr>
              <w:pStyle w:val="Text"/>
              <w:spacing w:before="0"/>
              <w:jc w:val="left"/>
              <w:rPr>
                <w:b/>
                <w:sz w:val="22"/>
                <w:szCs w:val="22"/>
                <w:lang w:val="nl-NL"/>
              </w:rPr>
            </w:pPr>
          </w:p>
        </w:tc>
        <w:tc>
          <w:tcPr>
            <w:tcW w:w="2268" w:type="dxa"/>
            <w:tcBorders>
              <w:top w:val="nil"/>
              <w:left w:val="nil"/>
              <w:bottom w:val="nil"/>
              <w:right w:val="nil"/>
            </w:tcBorders>
          </w:tcPr>
          <w:p w14:paraId="44EED2D0" w14:textId="77777777" w:rsidR="00AC7885" w:rsidRPr="004A4733" w:rsidRDefault="00AC7885" w:rsidP="00236504">
            <w:pPr>
              <w:pStyle w:val="Text"/>
              <w:spacing w:before="0"/>
              <w:jc w:val="left"/>
              <w:rPr>
                <w:b/>
                <w:sz w:val="22"/>
                <w:szCs w:val="22"/>
                <w:lang w:val="nl-NL"/>
              </w:rPr>
            </w:pPr>
          </w:p>
        </w:tc>
        <w:tc>
          <w:tcPr>
            <w:tcW w:w="2268" w:type="dxa"/>
            <w:tcBorders>
              <w:top w:val="nil"/>
              <w:left w:val="nil"/>
              <w:bottom w:val="nil"/>
              <w:right w:val="nil"/>
            </w:tcBorders>
          </w:tcPr>
          <w:p w14:paraId="191A53C0" w14:textId="77777777" w:rsidR="00AC7885" w:rsidRPr="004A4733" w:rsidRDefault="00AC7885" w:rsidP="00236504">
            <w:pPr>
              <w:pStyle w:val="Text"/>
              <w:spacing w:before="0"/>
              <w:jc w:val="left"/>
              <w:rPr>
                <w:b/>
                <w:sz w:val="22"/>
                <w:szCs w:val="22"/>
                <w:lang w:val="nl-NL"/>
              </w:rPr>
            </w:pPr>
          </w:p>
        </w:tc>
        <w:tc>
          <w:tcPr>
            <w:tcW w:w="2415" w:type="dxa"/>
            <w:tcBorders>
              <w:top w:val="nil"/>
              <w:left w:val="nil"/>
              <w:bottom w:val="nil"/>
              <w:right w:val="nil"/>
            </w:tcBorders>
            <w:hideMark/>
          </w:tcPr>
          <w:p w14:paraId="220BAC97" w14:textId="77777777" w:rsidR="00AC7885" w:rsidRPr="004A4733" w:rsidRDefault="00AC7885" w:rsidP="00236504">
            <w:pPr>
              <w:pStyle w:val="Text"/>
              <w:spacing w:before="0"/>
              <w:jc w:val="left"/>
              <w:rPr>
                <w:b/>
                <w:sz w:val="22"/>
                <w:szCs w:val="22"/>
                <w:lang w:val="nl-NL"/>
              </w:rPr>
            </w:pPr>
          </w:p>
        </w:tc>
      </w:tr>
      <w:tr w:rsidR="00B84FD6" w:rsidRPr="004A4733" w14:paraId="6DA6E4A9" w14:textId="77777777" w:rsidTr="00AC7885">
        <w:trPr>
          <w:cantSplit/>
        </w:trPr>
        <w:tc>
          <w:tcPr>
            <w:tcW w:w="2376" w:type="dxa"/>
            <w:tcBorders>
              <w:top w:val="single" w:sz="24" w:space="0" w:color="808080"/>
              <w:left w:val="single" w:sz="24" w:space="0" w:color="808080"/>
              <w:bottom w:val="nil"/>
              <w:right w:val="single" w:sz="24" w:space="0" w:color="808080"/>
            </w:tcBorders>
            <w:hideMark/>
          </w:tcPr>
          <w:p w14:paraId="24591020" w14:textId="77777777" w:rsidR="00B84FD6" w:rsidRPr="004A4733" w:rsidRDefault="00CF56C5" w:rsidP="00236504">
            <w:pPr>
              <w:pStyle w:val="Text"/>
              <w:jc w:val="center"/>
              <w:rPr>
                <w:b/>
                <w:sz w:val="20"/>
                <w:lang w:val="nl-NL"/>
              </w:rPr>
            </w:pPr>
            <w:r w:rsidRPr="004A4733">
              <w:rPr>
                <w:noProof/>
                <w:lang w:eastAsia="en-US"/>
              </w:rPr>
              <w:drawing>
                <wp:inline distT="0" distB="0" distL="0" distR="0" wp14:anchorId="7A116D80" wp14:editId="0CB5453B">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7CC6F8C" w14:textId="77777777" w:rsidR="00B84FD6" w:rsidRPr="004A4733" w:rsidRDefault="00B84FD6" w:rsidP="00236504">
            <w:pPr>
              <w:pStyle w:val="Text"/>
              <w:spacing w:before="0"/>
              <w:jc w:val="center"/>
              <w:rPr>
                <w:lang w:val="nl-NL"/>
              </w:rPr>
            </w:pPr>
          </w:p>
          <w:p w14:paraId="48E0121E" w14:textId="77777777" w:rsidR="00B84FD6" w:rsidRPr="004A4733" w:rsidRDefault="00CF56C5" w:rsidP="00236504">
            <w:pPr>
              <w:pStyle w:val="Text"/>
              <w:spacing w:before="0"/>
              <w:jc w:val="center"/>
              <w:rPr>
                <w:b/>
                <w:sz w:val="20"/>
                <w:lang w:val="nl-NL"/>
              </w:rPr>
            </w:pPr>
            <w:r w:rsidRPr="004A4733">
              <w:rPr>
                <w:noProof/>
                <w:lang w:eastAsia="en-US"/>
              </w:rPr>
              <w:drawing>
                <wp:inline distT="0" distB="0" distL="0" distR="0" wp14:anchorId="41E2F805" wp14:editId="212DAB0C">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723F4F2" w14:textId="77777777" w:rsidR="00B84FD6" w:rsidRPr="004A4733" w:rsidRDefault="00B84FD6" w:rsidP="00236504">
            <w:pPr>
              <w:pStyle w:val="Text"/>
              <w:spacing w:before="0"/>
              <w:jc w:val="center"/>
              <w:rPr>
                <w:lang w:val="nl-NL"/>
              </w:rPr>
            </w:pPr>
          </w:p>
          <w:p w14:paraId="1978BEE9" w14:textId="77777777" w:rsidR="00B84FD6" w:rsidRPr="004A4733" w:rsidRDefault="00CF56C5" w:rsidP="00236504">
            <w:pPr>
              <w:pStyle w:val="Text"/>
              <w:spacing w:before="0"/>
              <w:jc w:val="center"/>
              <w:rPr>
                <w:b/>
                <w:sz w:val="20"/>
                <w:lang w:val="nl-NL"/>
              </w:rPr>
            </w:pPr>
            <w:r w:rsidRPr="004A4733">
              <w:rPr>
                <w:noProof/>
                <w:lang w:eastAsia="en-US"/>
              </w:rPr>
              <w:drawing>
                <wp:inline distT="0" distB="0" distL="0" distR="0" wp14:anchorId="49E816E2" wp14:editId="7007B131">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8409FB3" w14:textId="77777777" w:rsidR="00B84FD6" w:rsidRPr="004A4733" w:rsidRDefault="00B84FD6" w:rsidP="00236504">
            <w:pPr>
              <w:pStyle w:val="Text"/>
              <w:spacing w:before="0"/>
              <w:jc w:val="center"/>
              <w:rPr>
                <w:lang w:val="nl-NL"/>
              </w:rPr>
            </w:pPr>
          </w:p>
          <w:p w14:paraId="723B7290" w14:textId="6D4A5976" w:rsidR="00B84FD6" w:rsidRPr="004A4733" w:rsidRDefault="00914C40" w:rsidP="00236504">
            <w:pPr>
              <w:pStyle w:val="Text"/>
              <w:spacing w:before="0"/>
              <w:jc w:val="center"/>
              <w:rPr>
                <w:b/>
                <w:sz w:val="20"/>
                <w:lang w:val="nl-NL"/>
              </w:rPr>
            </w:pPr>
            <w:r w:rsidRPr="004A4733">
              <w:rPr>
                <w:noProof/>
                <w:lang w:eastAsia="en-US"/>
              </w:rPr>
              <w:drawing>
                <wp:inline distT="0" distB="0" distL="0" distR="0" wp14:anchorId="32076487" wp14:editId="2E156847">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B84FD6" w:rsidRPr="00A278D3" w14:paraId="1EEC04C7" w14:textId="77777777" w:rsidTr="00AC7885">
        <w:trPr>
          <w:cantSplit/>
        </w:trPr>
        <w:tc>
          <w:tcPr>
            <w:tcW w:w="2376" w:type="dxa"/>
            <w:tcBorders>
              <w:top w:val="nil"/>
              <w:left w:val="single" w:sz="24" w:space="0" w:color="808080"/>
              <w:bottom w:val="nil"/>
              <w:right w:val="single" w:sz="24" w:space="0" w:color="808080"/>
            </w:tcBorders>
            <w:hideMark/>
          </w:tcPr>
          <w:p w14:paraId="369F2C65"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1a:</w:t>
            </w:r>
          </w:p>
          <w:p w14:paraId="1376E20E"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Verwijder het beschermkapje</w:t>
            </w:r>
          </w:p>
        </w:tc>
        <w:tc>
          <w:tcPr>
            <w:tcW w:w="2268" w:type="dxa"/>
            <w:tcBorders>
              <w:top w:val="nil"/>
              <w:left w:val="single" w:sz="24" w:space="0" w:color="808080"/>
              <w:bottom w:val="nil"/>
              <w:right w:val="single" w:sz="24" w:space="0" w:color="808080"/>
            </w:tcBorders>
            <w:hideMark/>
          </w:tcPr>
          <w:p w14:paraId="52CAF1E0"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2a:</w:t>
            </w:r>
          </w:p>
          <w:p w14:paraId="4EAE0075"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Prik de capsule één keer door</w:t>
            </w:r>
          </w:p>
          <w:p w14:paraId="0454596E"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Houd de inhalator rechtop.</w:t>
            </w:r>
          </w:p>
          <w:p w14:paraId="32F78B08"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Prik de capsule door, door beide knoppen aan de zijkanten gelijktijdig stevig in te drukken.</w:t>
            </w:r>
          </w:p>
        </w:tc>
        <w:tc>
          <w:tcPr>
            <w:tcW w:w="2268" w:type="dxa"/>
            <w:tcBorders>
              <w:top w:val="nil"/>
              <w:left w:val="single" w:sz="24" w:space="0" w:color="808080"/>
              <w:bottom w:val="nil"/>
              <w:right w:val="single" w:sz="24" w:space="0" w:color="808080"/>
            </w:tcBorders>
            <w:hideMark/>
          </w:tcPr>
          <w:p w14:paraId="5D9D82FA"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3a:</w:t>
            </w:r>
          </w:p>
          <w:p w14:paraId="7EB69F30"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Adem volledig uit</w:t>
            </w:r>
          </w:p>
          <w:p w14:paraId="3F05E3A2" w14:textId="77777777" w:rsidR="00B84FD6" w:rsidRPr="004A4733" w:rsidRDefault="00914C40" w:rsidP="00236504">
            <w:pPr>
              <w:pStyle w:val="Table"/>
              <w:spacing w:before="0" w:after="0"/>
              <w:rPr>
                <w:rFonts w:ascii="Times New Roman" w:hAnsi="Times New Roman"/>
                <w:szCs w:val="20"/>
                <w:u w:val="single"/>
                <w:lang w:val="nl-NL"/>
              </w:rPr>
            </w:pPr>
            <w:r w:rsidRPr="004A4733">
              <w:rPr>
                <w:rFonts w:ascii="Times New Roman" w:hAnsi="Times New Roman"/>
                <w:szCs w:val="20"/>
                <w:u w:val="single"/>
                <w:lang w:val="nl-NL"/>
              </w:rPr>
              <w:t>Blaas niet in de inhalator.</w:t>
            </w:r>
          </w:p>
        </w:tc>
        <w:tc>
          <w:tcPr>
            <w:tcW w:w="2415" w:type="dxa"/>
            <w:tcBorders>
              <w:top w:val="nil"/>
              <w:left w:val="single" w:sz="24" w:space="0" w:color="808080"/>
              <w:bottom w:val="nil"/>
              <w:right w:val="single" w:sz="24" w:space="0" w:color="808080"/>
            </w:tcBorders>
            <w:hideMark/>
          </w:tcPr>
          <w:p w14:paraId="5FFA869B"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Controleer of de capsule leeg is</w:t>
            </w:r>
          </w:p>
          <w:p w14:paraId="5A945559" w14:textId="77777777" w:rsidR="00B84FD6"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Open de inhalator om te zien of er poeder is achtergebleven in de capsule.</w:t>
            </w:r>
          </w:p>
          <w:p w14:paraId="14F80FB3" w14:textId="77777777" w:rsidR="00AD0434" w:rsidRDefault="00AD0434" w:rsidP="00236504">
            <w:pPr>
              <w:pStyle w:val="Table"/>
              <w:spacing w:before="0" w:after="0"/>
              <w:rPr>
                <w:rFonts w:ascii="Times New Roman" w:hAnsi="Times New Roman"/>
                <w:szCs w:val="20"/>
                <w:lang w:val="nl-NL"/>
              </w:rPr>
            </w:pPr>
          </w:p>
          <w:p w14:paraId="167F412A" w14:textId="77777777" w:rsidR="00AD0434" w:rsidRPr="004A4733" w:rsidRDefault="00AD0434" w:rsidP="00236504">
            <w:pPr>
              <w:pStyle w:val="Table"/>
              <w:spacing w:before="0" w:after="0"/>
              <w:rPr>
                <w:rFonts w:ascii="Times New Roman" w:hAnsi="Times New Roman"/>
                <w:szCs w:val="20"/>
                <w:lang w:val="nl-NL"/>
              </w:rPr>
            </w:pPr>
            <w:r w:rsidRPr="004A4733">
              <w:rPr>
                <w:rFonts w:ascii="Times New Roman" w:hAnsi="Times New Roman"/>
                <w:szCs w:val="20"/>
                <w:lang w:val="nl-NL"/>
              </w:rPr>
              <w:t>Als er poeder is achtergebleven in de capsule:</w:t>
            </w:r>
          </w:p>
          <w:p w14:paraId="2AF3A2EE" w14:textId="77777777" w:rsidR="00AD0434" w:rsidRPr="004A4733" w:rsidRDefault="00AD0434" w:rsidP="00236504">
            <w:pPr>
              <w:pStyle w:val="Table"/>
              <w:numPr>
                <w:ilvl w:val="0"/>
                <w:numId w:val="30"/>
              </w:numPr>
              <w:tabs>
                <w:tab w:val="clear" w:pos="284"/>
              </w:tabs>
              <w:spacing w:before="0" w:after="0"/>
              <w:rPr>
                <w:rFonts w:ascii="Times New Roman" w:hAnsi="Times New Roman"/>
                <w:szCs w:val="20"/>
                <w:lang w:val="nl-NL"/>
              </w:rPr>
            </w:pPr>
            <w:r w:rsidRPr="004A4733">
              <w:rPr>
                <w:rFonts w:ascii="Times New Roman" w:hAnsi="Times New Roman"/>
                <w:szCs w:val="20"/>
                <w:lang w:val="nl-NL"/>
              </w:rPr>
              <w:t>Sluit de inhalator.</w:t>
            </w:r>
          </w:p>
          <w:p w14:paraId="290AD076" w14:textId="5FBE408D" w:rsidR="00AD0434" w:rsidRPr="004A4733" w:rsidRDefault="00AD0434" w:rsidP="00236504">
            <w:pPr>
              <w:pStyle w:val="Table"/>
              <w:numPr>
                <w:ilvl w:val="0"/>
                <w:numId w:val="30"/>
              </w:numPr>
              <w:tabs>
                <w:tab w:val="clear" w:pos="284"/>
              </w:tabs>
              <w:spacing w:before="0" w:after="0"/>
              <w:rPr>
                <w:rFonts w:ascii="Times New Roman" w:hAnsi="Times New Roman"/>
                <w:szCs w:val="20"/>
                <w:lang w:val="nl-NL"/>
              </w:rPr>
            </w:pPr>
            <w:r w:rsidRPr="004A4733">
              <w:rPr>
                <w:rFonts w:ascii="Times New Roman" w:hAnsi="Times New Roman"/>
                <w:szCs w:val="20"/>
                <w:lang w:val="nl-NL"/>
              </w:rPr>
              <w:t>Herhaal de stappen 3a tot 3d.</w:t>
            </w:r>
          </w:p>
        </w:tc>
      </w:tr>
      <w:tr w:rsidR="00B84FD6" w:rsidRPr="00080C4C" w14:paraId="46C54009" w14:textId="77777777" w:rsidTr="00AC7885">
        <w:trPr>
          <w:cantSplit/>
        </w:trPr>
        <w:tc>
          <w:tcPr>
            <w:tcW w:w="2376" w:type="dxa"/>
            <w:tcBorders>
              <w:top w:val="nil"/>
              <w:left w:val="single" w:sz="24" w:space="0" w:color="808080"/>
              <w:bottom w:val="nil"/>
              <w:right w:val="single" w:sz="24" w:space="0" w:color="808080"/>
            </w:tcBorders>
            <w:hideMark/>
          </w:tcPr>
          <w:p w14:paraId="5F800BD3" w14:textId="28487EB6" w:rsidR="00B84FD6" w:rsidRPr="004A4733" w:rsidRDefault="00914C40" w:rsidP="00236504">
            <w:pPr>
              <w:pStyle w:val="Table"/>
              <w:keepNext/>
              <w:keepLines w:val="0"/>
              <w:spacing w:before="0" w:after="0"/>
              <w:rPr>
                <w:rFonts w:ascii="Times New Roman" w:hAnsi="Times New Roman"/>
                <w:szCs w:val="20"/>
                <w:lang w:val="nl-NL"/>
              </w:rPr>
            </w:pPr>
            <w:r w:rsidRPr="004A4733">
              <w:rPr>
                <w:rFonts w:ascii="Times New Roman" w:hAnsi="Times New Roman"/>
                <w:noProof/>
                <w:lang w:eastAsia="en-US"/>
              </w:rPr>
              <w:drawing>
                <wp:inline distT="0" distB="0" distL="0" distR="0" wp14:anchorId="36F4E179" wp14:editId="25219830">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E528D12"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U moet een geluid horen wanneer de capsule wordt doorgeprikt.</w:t>
            </w:r>
          </w:p>
          <w:p w14:paraId="4FFAC933" w14:textId="77777777" w:rsidR="00B84FD6" w:rsidRPr="004A4733" w:rsidRDefault="00914C40" w:rsidP="00236504">
            <w:pPr>
              <w:pStyle w:val="Table"/>
              <w:spacing w:before="0" w:after="0"/>
              <w:rPr>
                <w:rFonts w:ascii="Times New Roman" w:hAnsi="Times New Roman"/>
                <w:szCs w:val="20"/>
                <w:u w:val="single"/>
                <w:lang w:val="nl-NL"/>
              </w:rPr>
            </w:pPr>
            <w:r w:rsidRPr="004A4733">
              <w:rPr>
                <w:rFonts w:ascii="Times New Roman" w:hAnsi="Times New Roman"/>
                <w:szCs w:val="20"/>
                <w:u w:val="single"/>
                <w:lang w:val="nl-NL"/>
              </w:rPr>
              <w:t>Prik de capsule slechts één keer door.</w:t>
            </w:r>
          </w:p>
        </w:tc>
        <w:tc>
          <w:tcPr>
            <w:tcW w:w="2268" w:type="dxa"/>
            <w:tcBorders>
              <w:top w:val="nil"/>
              <w:left w:val="single" w:sz="24" w:space="0" w:color="808080"/>
              <w:bottom w:val="nil"/>
              <w:right w:val="single" w:sz="24" w:space="0" w:color="808080"/>
            </w:tcBorders>
            <w:hideMark/>
          </w:tcPr>
          <w:p w14:paraId="63058550" w14:textId="77777777" w:rsidR="00B84FD6" w:rsidRPr="004A4733" w:rsidRDefault="00CF56C5" w:rsidP="00236504">
            <w:pPr>
              <w:pStyle w:val="Table"/>
              <w:keepNext/>
              <w:keepLines w:val="0"/>
              <w:spacing w:before="0" w:after="0"/>
              <w:rPr>
                <w:rFonts w:ascii="Times New Roman" w:hAnsi="Times New Roman"/>
                <w:szCs w:val="20"/>
                <w:lang w:val="nl-NL"/>
              </w:rPr>
            </w:pPr>
            <w:r w:rsidRPr="004A4733">
              <w:rPr>
                <w:noProof/>
                <w:lang w:eastAsia="en-US"/>
              </w:rPr>
              <w:drawing>
                <wp:inline distT="0" distB="0" distL="0" distR="0" wp14:anchorId="5E5258CE" wp14:editId="14D82768">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2A24597A" w14:textId="77777777" w:rsidR="00AD0434" w:rsidRPr="004A4733" w:rsidRDefault="00AD0434" w:rsidP="00236504">
            <w:pPr>
              <w:pStyle w:val="Table"/>
              <w:spacing w:before="0" w:after="0"/>
              <w:jc w:val="center"/>
              <w:rPr>
                <w:rFonts w:ascii="Times New Roman" w:hAnsi="Times New Roman"/>
                <w:szCs w:val="20"/>
                <w:lang w:val="nl-NL"/>
              </w:rPr>
            </w:pPr>
            <w:r w:rsidRPr="004A4733">
              <w:rPr>
                <w:noProof/>
                <w:lang w:eastAsia="en-US"/>
              </w:rPr>
              <w:drawing>
                <wp:inline distT="0" distB="0" distL="0" distR="0" wp14:anchorId="226E2129" wp14:editId="75FAF955">
                  <wp:extent cx="1346200" cy="254000"/>
                  <wp:effectExtent l="0" t="0" r="0" b="0"/>
                  <wp:docPr id="1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4F895A50" w14:textId="77777777" w:rsidR="00AD0434" w:rsidRPr="004A4733" w:rsidRDefault="00AD0434" w:rsidP="00236504">
            <w:pPr>
              <w:pStyle w:val="Table"/>
              <w:tabs>
                <w:tab w:val="clear" w:pos="284"/>
                <w:tab w:val="left" w:pos="1622"/>
              </w:tabs>
              <w:spacing w:before="0" w:after="0"/>
              <w:rPr>
                <w:rFonts w:ascii="Times New Roman" w:hAnsi="Times New Roman"/>
                <w:b/>
                <w:szCs w:val="20"/>
                <w:lang w:val="nl-NL"/>
              </w:rPr>
            </w:pPr>
            <w:r w:rsidRPr="004A4733">
              <w:rPr>
                <w:rFonts w:ascii="Times New Roman" w:hAnsi="Times New Roman"/>
                <w:b/>
                <w:szCs w:val="20"/>
                <w:lang w:val="nl-NL"/>
              </w:rPr>
              <w:t>Achtergebleven</w:t>
            </w:r>
            <w:r w:rsidRPr="004A4733">
              <w:rPr>
                <w:rFonts w:ascii="Times New Roman" w:hAnsi="Times New Roman"/>
                <w:b/>
                <w:szCs w:val="20"/>
                <w:lang w:val="nl-NL"/>
              </w:rPr>
              <w:tab/>
              <w:t>Leeg</w:t>
            </w:r>
          </w:p>
          <w:p w14:paraId="182461B6" w14:textId="219502A4" w:rsidR="00B84FD6" w:rsidRPr="004A4733" w:rsidRDefault="00AD0434" w:rsidP="00236504">
            <w:pPr>
              <w:pStyle w:val="Table"/>
              <w:tabs>
                <w:tab w:val="clear" w:pos="284"/>
              </w:tabs>
              <w:spacing w:before="0" w:after="0"/>
              <w:rPr>
                <w:rFonts w:ascii="Times New Roman" w:hAnsi="Times New Roman"/>
                <w:b/>
                <w:szCs w:val="20"/>
                <w:lang w:val="nl-NL"/>
              </w:rPr>
            </w:pPr>
            <w:r w:rsidRPr="004A4733">
              <w:rPr>
                <w:rFonts w:ascii="Times New Roman" w:hAnsi="Times New Roman"/>
                <w:b/>
                <w:szCs w:val="20"/>
                <w:lang w:val="nl-NL"/>
              </w:rPr>
              <w:t>poeder</w:t>
            </w:r>
            <w:r w:rsidRPr="004A4733" w:rsidDel="00AD0434">
              <w:rPr>
                <w:rFonts w:ascii="Times New Roman" w:hAnsi="Times New Roman"/>
                <w:szCs w:val="20"/>
                <w:lang w:val="nl-NL"/>
              </w:rPr>
              <w:t xml:space="preserve"> </w:t>
            </w:r>
          </w:p>
        </w:tc>
      </w:tr>
      <w:tr w:rsidR="00B84FD6" w:rsidRPr="00A278D3" w14:paraId="594AF9BA" w14:textId="77777777" w:rsidTr="00AC7885">
        <w:trPr>
          <w:cantSplit/>
        </w:trPr>
        <w:tc>
          <w:tcPr>
            <w:tcW w:w="2376" w:type="dxa"/>
            <w:tcBorders>
              <w:top w:val="nil"/>
              <w:left w:val="single" w:sz="24" w:space="0" w:color="808080"/>
              <w:bottom w:val="nil"/>
              <w:right w:val="single" w:sz="24" w:space="0" w:color="808080"/>
            </w:tcBorders>
            <w:hideMark/>
          </w:tcPr>
          <w:p w14:paraId="18366699" w14:textId="77777777" w:rsidR="00B84FD6" w:rsidRPr="004A4733" w:rsidRDefault="00914C40" w:rsidP="00236504">
            <w:pPr>
              <w:pStyle w:val="Table"/>
              <w:spacing w:before="0" w:after="0"/>
              <w:rPr>
                <w:rFonts w:ascii="Times New Roman" w:eastAsia="Calibri" w:hAnsi="Times New Roman"/>
                <w:szCs w:val="20"/>
                <w:lang w:val="nl-NL"/>
              </w:rPr>
            </w:pPr>
            <w:r w:rsidRPr="004A4733">
              <w:rPr>
                <w:rFonts w:ascii="Times New Roman" w:hAnsi="Times New Roman"/>
                <w:szCs w:val="20"/>
                <w:lang w:val="nl-NL"/>
              </w:rPr>
              <w:t>Stap 1b:</w:t>
            </w:r>
          </w:p>
          <w:p w14:paraId="7A0AC070"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b/>
                <w:bCs/>
                <w:szCs w:val="20"/>
                <w:lang w:val="nl-NL"/>
              </w:rPr>
              <w:t>Open de inhalator</w:t>
            </w:r>
          </w:p>
        </w:tc>
        <w:tc>
          <w:tcPr>
            <w:tcW w:w="2268" w:type="dxa"/>
            <w:tcBorders>
              <w:top w:val="nil"/>
              <w:left w:val="single" w:sz="24" w:space="0" w:color="808080"/>
              <w:bottom w:val="nil"/>
              <w:right w:val="single" w:sz="24" w:space="0" w:color="808080"/>
            </w:tcBorders>
            <w:hideMark/>
          </w:tcPr>
          <w:p w14:paraId="0985861F" w14:textId="77777777" w:rsidR="00B84FD6" w:rsidRPr="004A4733" w:rsidRDefault="00CF56C5" w:rsidP="00236504">
            <w:pPr>
              <w:pStyle w:val="Table"/>
              <w:spacing w:before="0" w:after="0"/>
              <w:rPr>
                <w:rFonts w:ascii="Times New Roman" w:hAnsi="Times New Roman"/>
                <w:szCs w:val="20"/>
                <w:lang w:val="nl-NL"/>
              </w:rPr>
            </w:pPr>
            <w:r w:rsidRPr="004A4733">
              <w:rPr>
                <w:noProof/>
                <w:lang w:eastAsia="en-US"/>
              </w:rPr>
              <w:drawing>
                <wp:inline distT="0" distB="0" distL="0" distR="0" wp14:anchorId="7BF44C1E" wp14:editId="436C7C93">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6277096F"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2b:</w:t>
            </w:r>
          </w:p>
          <w:p w14:paraId="0BB1CDAE"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b/>
                <w:bCs/>
                <w:szCs w:val="20"/>
                <w:lang w:val="nl-NL"/>
              </w:rPr>
              <w:t>Laat de knoppen aan de zijkanten los</w:t>
            </w:r>
          </w:p>
        </w:tc>
        <w:tc>
          <w:tcPr>
            <w:tcW w:w="2268" w:type="dxa"/>
            <w:tcBorders>
              <w:top w:val="nil"/>
              <w:left w:val="single" w:sz="24" w:space="0" w:color="808080"/>
              <w:bottom w:val="nil"/>
              <w:right w:val="single" w:sz="24" w:space="0" w:color="808080"/>
            </w:tcBorders>
            <w:hideMark/>
          </w:tcPr>
          <w:p w14:paraId="3F2C4455"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3b:</w:t>
            </w:r>
          </w:p>
          <w:p w14:paraId="20464C98"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Inhaleer het geneesmiddel diep</w:t>
            </w:r>
          </w:p>
          <w:p w14:paraId="43F52348"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Houd de inhalator vast zoals op het plaatje.</w:t>
            </w:r>
          </w:p>
          <w:p w14:paraId="2E57669C" w14:textId="77777777" w:rsidR="00B84FD6" w:rsidRPr="004A4733" w:rsidRDefault="00914C40" w:rsidP="00236504">
            <w:pPr>
              <w:pStyle w:val="Text"/>
              <w:spacing w:before="0"/>
              <w:jc w:val="left"/>
              <w:rPr>
                <w:sz w:val="20"/>
                <w:lang w:val="nl-NL"/>
              </w:rPr>
            </w:pPr>
            <w:r w:rsidRPr="004A4733">
              <w:rPr>
                <w:sz w:val="20"/>
                <w:lang w:val="nl-NL"/>
              </w:rPr>
              <w:t>Stop het mondstuk in uw mond en sluit uw lippen er stevig omheen.</w:t>
            </w:r>
          </w:p>
          <w:p w14:paraId="6A084643"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u w:val="single"/>
                <w:lang w:val="nl-NL"/>
              </w:rPr>
              <w:t>Druk niet op de knoppen aan de zijkant</w:t>
            </w:r>
            <w:r w:rsidRPr="004A4733">
              <w:rPr>
                <w:rFonts w:ascii="Times New Roman" w:hAnsi="Times New Roman"/>
                <w:szCs w:val="20"/>
                <w:lang w:val="nl-NL"/>
              </w:rPr>
              <w:t>.</w:t>
            </w:r>
          </w:p>
        </w:tc>
        <w:tc>
          <w:tcPr>
            <w:tcW w:w="2415" w:type="dxa"/>
            <w:tcBorders>
              <w:top w:val="nil"/>
              <w:left w:val="single" w:sz="24" w:space="0" w:color="808080"/>
              <w:bottom w:val="nil"/>
              <w:right w:val="single" w:sz="24" w:space="0" w:color="808080"/>
            </w:tcBorders>
            <w:hideMark/>
          </w:tcPr>
          <w:p w14:paraId="66049813" w14:textId="55E08CF3" w:rsidR="00B84FD6" w:rsidRPr="004A4733" w:rsidRDefault="00B84FD6" w:rsidP="00236504">
            <w:pPr>
              <w:pStyle w:val="Table"/>
              <w:spacing w:before="0" w:after="0"/>
              <w:rPr>
                <w:rFonts w:ascii="Times New Roman" w:hAnsi="Times New Roman"/>
                <w:b/>
                <w:szCs w:val="20"/>
                <w:lang w:val="nl-NL"/>
              </w:rPr>
            </w:pPr>
          </w:p>
        </w:tc>
      </w:tr>
      <w:tr w:rsidR="00B84FD6" w:rsidRPr="004A4733" w14:paraId="72DA3D7B" w14:textId="77777777" w:rsidTr="00AC7885">
        <w:trPr>
          <w:cantSplit/>
        </w:trPr>
        <w:tc>
          <w:tcPr>
            <w:tcW w:w="2376" w:type="dxa"/>
            <w:tcBorders>
              <w:top w:val="nil"/>
              <w:left w:val="single" w:sz="24" w:space="0" w:color="808080"/>
              <w:bottom w:val="nil"/>
              <w:right w:val="single" w:sz="24" w:space="0" w:color="808080"/>
            </w:tcBorders>
            <w:hideMark/>
          </w:tcPr>
          <w:p w14:paraId="2C5B32D5" w14:textId="77777777" w:rsidR="00B84FD6" w:rsidRPr="004A4733" w:rsidRDefault="00B84FD6" w:rsidP="00236504">
            <w:pPr>
              <w:pStyle w:val="Text"/>
              <w:keepNext/>
              <w:spacing w:before="0"/>
              <w:jc w:val="center"/>
              <w:rPr>
                <w:sz w:val="20"/>
                <w:lang w:val="nl-NL"/>
              </w:rPr>
            </w:pPr>
          </w:p>
          <w:p w14:paraId="41B9DC30" w14:textId="77777777" w:rsidR="00B84FD6" w:rsidRPr="004A4733" w:rsidRDefault="00CF56C5" w:rsidP="00236504">
            <w:pPr>
              <w:pStyle w:val="Text"/>
              <w:keepNext/>
              <w:spacing w:before="0"/>
              <w:jc w:val="center"/>
              <w:rPr>
                <w:sz w:val="20"/>
                <w:lang w:val="nl-NL"/>
              </w:rPr>
            </w:pPr>
            <w:r w:rsidRPr="004A4733">
              <w:rPr>
                <w:noProof/>
                <w:lang w:eastAsia="en-US"/>
              </w:rPr>
              <w:drawing>
                <wp:inline distT="0" distB="0" distL="0" distR="0" wp14:anchorId="111D802C" wp14:editId="2F96788F">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240E9DE" w14:textId="77777777" w:rsidR="00B84FD6" w:rsidRPr="004A4733" w:rsidRDefault="00B84FD6" w:rsidP="00236504">
            <w:pPr>
              <w:pStyle w:val="Table"/>
              <w:keepNext/>
              <w:keepLines w:val="0"/>
              <w:spacing w:before="0" w:after="0"/>
              <w:rPr>
                <w:rFonts w:ascii="Times New Roman" w:hAnsi="Times New Roman"/>
                <w:szCs w:val="20"/>
                <w:lang w:val="nl-NL"/>
              </w:rPr>
            </w:pPr>
          </w:p>
        </w:tc>
        <w:tc>
          <w:tcPr>
            <w:tcW w:w="2268" w:type="dxa"/>
            <w:tcBorders>
              <w:top w:val="nil"/>
              <w:left w:val="single" w:sz="24" w:space="0" w:color="808080"/>
              <w:bottom w:val="nil"/>
              <w:right w:val="single" w:sz="24" w:space="0" w:color="808080"/>
            </w:tcBorders>
            <w:hideMark/>
          </w:tcPr>
          <w:p w14:paraId="5F58A79D" w14:textId="77777777" w:rsidR="00B84FD6" w:rsidRPr="004A4733" w:rsidRDefault="00914C40" w:rsidP="00236504">
            <w:pPr>
              <w:pStyle w:val="Table"/>
              <w:keepNext/>
              <w:keepLines w:val="0"/>
              <w:spacing w:before="0" w:after="0"/>
              <w:rPr>
                <w:rFonts w:ascii="Times New Roman" w:hAnsi="Times New Roman"/>
                <w:szCs w:val="20"/>
                <w:lang w:val="nl-NL"/>
              </w:rPr>
            </w:pPr>
            <w:r w:rsidRPr="004A4733">
              <w:rPr>
                <w:rFonts w:ascii="Times New Roman" w:hAnsi="Times New Roman"/>
                <w:szCs w:val="20"/>
                <w:lang w:val="nl-NL"/>
              </w:rPr>
              <w:t>Adem snel in en zo diep als u kunt.</w:t>
            </w:r>
          </w:p>
          <w:p w14:paraId="67231430" w14:textId="77777777" w:rsidR="00B84FD6" w:rsidRPr="004A4733" w:rsidRDefault="00914C40" w:rsidP="00236504">
            <w:pPr>
              <w:pStyle w:val="Text"/>
              <w:keepNext/>
              <w:spacing w:before="0"/>
              <w:jc w:val="left"/>
              <w:rPr>
                <w:sz w:val="20"/>
                <w:lang w:val="nl-NL"/>
              </w:rPr>
            </w:pPr>
            <w:r w:rsidRPr="004A4733">
              <w:rPr>
                <w:sz w:val="20"/>
                <w:lang w:val="nl-NL"/>
              </w:rPr>
              <w:t>Tijdens het inhaleren zult u een zoemend geluid horen.</w:t>
            </w:r>
          </w:p>
          <w:p w14:paraId="47CA73B1" w14:textId="77777777" w:rsidR="00B84FD6" w:rsidRPr="004A4733" w:rsidRDefault="00914C40" w:rsidP="00236504">
            <w:pPr>
              <w:pStyle w:val="Table"/>
              <w:keepNext/>
              <w:keepLines w:val="0"/>
              <w:spacing w:before="0" w:after="0"/>
              <w:rPr>
                <w:rFonts w:ascii="Times New Roman" w:hAnsi="Times New Roman"/>
                <w:szCs w:val="20"/>
                <w:lang w:val="nl-NL"/>
              </w:rPr>
            </w:pPr>
            <w:r w:rsidRPr="004A4733">
              <w:rPr>
                <w:rFonts w:ascii="Times New Roman" w:hAnsi="Times New Roman"/>
                <w:szCs w:val="20"/>
                <w:lang w:val="nl-NL"/>
              </w:rPr>
              <w:t>U kunt het geneesmiddel proeven als u inhaleert.</w:t>
            </w:r>
          </w:p>
        </w:tc>
        <w:tc>
          <w:tcPr>
            <w:tcW w:w="2415" w:type="dxa"/>
            <w:tcBorders>
              <w:top w:val="nil"/>
              <w:left w:val="single" w:sz="24" w:space="0" w:color="808080"/>
              <w:bottom w:val="nil"/>
              <w:right w:val="single" w:sz="24" w:space="0" w:color="808080"/>
            </w:tcBorders>
            <w:hideMark/>
          </w:tcPr>
          <w:p w14:paraId="3CC5299D" w14:textId="77777777" w:rsidR="00B84FD6" w:rsidRPr="004A4733" w:rsidRDefault="00CF56C5" w:rsidP="00236504">
            <w:pPr>
              <w:pStyle w:val="Table"/>
              <w:keepNext/>
              <w:keepLines w:val="0"/>
              <w:spacing w:before="0" w:after="0"/>
              <w:rPr>
                <w:rFonts w:ascii="Times New Roman" w:hAnsi="Times New Roman"/>
                <w:szCs w:val="20"/>
                <w:lang w:val="nl-NL"/>
              </w:rPr>
            </w:pPr>
            <w:r w:rsidRPr="004A4733">
              <w:rPr>
                <w:noProof/>
                <w:lang w:eastAsia="en-US"/>
              </w:rPr>
              <w:drawing>
                <wp:inline distT="0" distB="0" distL="0" distR="0" wp14:anchorId="06F79384" wp14:editId="3A9BD766">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A278D3" w14:paraId="2D670D23" w14:textId="77777777" w:rsidTr="00AC7885">
        <w:tc>
          <w:tcPr>
            <w:tcW w:w="2376" w:type="dxa"/>
            <w:tcBorders>
              <w:top w:val="nil"/>
              <w:left w:val="single" w:sz="24" w:space="0" w:color="808080"/>
              <w:bottom w:val="nil"/>
              <w:right w:val="single" w:sz="24" w:space="0" w:color="808080"/>
            </w:tcBorders>
            <w:hideMark/>
          </w:tcPr>
          <w:p w14:paraId="39758288"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1c:</w:t>
            </w:r>
          </w:p>
          <w:p w14:paraId="6C1D7624"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Verwijder de capsule</w:t>
            </w:r>
          </w:p>
          <w:p w14:paraId="414A4202"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Scheur een van de blisters van de blisterverpakking af.</w:t>
            </w:r>
          </w:p>
          <w:p w14:paraId="58D3152D" w14:textId="77777777" w:rsidR="00B84FD6" w:rsidRPr="004A4733" w:rsidRDefault="00914C40" w:rsidP="00236504">
            <w:pPr>
              <w:pStyle w:val="Text"/>
              <w:spacing w:before="0"/>
              <w:jc w:val="left"/>
              <w:rPr>
                <w:sz w:val="20"/>
                <w:lang w:val="nl-NL"/>
              </w:rPr>
            </w:pPr>
            <w:r w:rsidRPr="004A4733">
              <w:rPr>
                <w:sz w:val="20"/>
                <w:lang w:val="nl-NL"/>
              </w:rPr>
              <w:t>Trek de blister open en haal de capsule eruit.</w:t>
            </w:r>
          </w:p>
          <w:p w14:paraId="34E04002" w14:textId="77777777" w:rsidR="00B84FD6" w:rsidRPr="004A4733" w:rsidRDefault="00914C40" w:rsidP="00236504">
            <w:pPr>
              <w:pStyle w:val="Table"/>
              <w:spacing w:before="0" w:after="0"/>
              <w:rPr>
                <w:rFonts w:ascii="Times New Roman" w:hAnsi="Times New Roman"/>
                <w:szCs w:val="20"/>
                <w:u w:val="single"/>
                <w:lang w:val="nl-NL"/>
              </w:rPr>
            </w:pPr>
            <w:r w:rsidRPr="004A4733">
              <w:rPr>
                <w:rFonts w:ascii="Times New Roman" w:hAnsi="Times New Roman"/>
                <w:bCs/>
                <w:szCs w:val="20"/>
                <w:u w:val="single"/>
                <w:lang w:val="nl-NL"/>
              </w:rPr>
              <w:t>Druk de capsule niet door de folie van de blister heen.</w:t>
            </w:r>
          </w:p>
          <w:p w14:paraId="1A044C58" w14:textId="77777777" w:rsidR="00B84FD6" w:rsidRPr="004A4733" w:rsidRDefault="00914C40" w:rsidP="00236504">
            <w:pPr>
              <w:pStyle w:val="Text"/>
              <w:spacing w:before="0"/>
              <w:jc w:val="left"/>
              <w:rPr>
                <w:b/>
                <w:sz w:val="20"/>
                <w:lang w:val="nl-NL"/>
              </w:rPr>
            </w:pPr>
            <w:r w:rsidRPr="004A4733">
              <w:rPr>
                <w:rFonts w:eastAsia="Calibri"/>
                <w:bCs/>
                <w:sz w:val="20"/>
                <w:u w:val="single"/>
                <w:lang w:val="nl-NL"/>
              </w:rPr>
              <w:t>Slik de capsule niet in.</w:t>
            </w:r>
          </w:p>
        </w:tc>
        <w:tc>
          <w:tcPr>
            <w:tcW w:w="2268" w:type="dxa"/>
            <w:tcBorders>
              <w:top w:val="nil"/>
              <w:left w:val="single" w:sz="24" w:space="0" w:color="808080"/>
              <w:bottom w:val="nil"/>
              <w:right w:val="single" w:sz="24" w:space="0" w:color="808080"/>
            </w:tcBorders>
          </w:tcPr>
          <w:p w14:paraId="31F1879D" w14:textId="77777777" w:rsidR="00B84FD6" w:rsidRPr="004A4733" w:rsidRDefault="00B84FD6" w:rsidP="00236504">
            <w:pPr>
              <w:pStyle w:val="Table"/>
              <w:spacing w:before="0" w:after="0"/>
              <w:rPr>
                <w:b/>
                <w:szCs w:val="20"/>
                <w:lang w:val="nl-NL"/>
              </w:rPr>
            </w:pPr>
          </w:p>
        </w:tc>
        <w:tc>
          <w:tcPr>
            <w:tcW w:w="2268" w:type="dxa"/>
            <w:tcBorders>
              <w:top w:val="nil"/>
              <w:left w:val="single" w:sz="24" w:space="0" w:color="808080"/>
              <w:bottom w:val="nil"/>
              <w:right w:val="single" w:sz="24" w:space="0" w:color="808080"/>
            </w:tcBorders>
            <w:hideMark/>
          </w:tcPr>
          <w:p w14:paraId="19EC5BFE" w14:textId="77777777" w:rsidR="00B84FD6" w:rsidRPr="004A4733" w:rsidRDefault="00CF56C5" w:rsidP="00236504">
            <w:pPr>
              <w:pStyle w:val="Text"/>
              <w:spacing w:before="0"/>
              <w:jc w:val="left"/>
              <w:rPr>
                <w:sz w:val="20"/>
                <w:lang w:val="nl-NL"/>
              </w:rPr>
            </w:pPr>
            <w:r w:rsidRPr="004A4733">
              <w:rPr>
                <w:noProof/>
                <w:sz w:val="20"/>
                <w:lang w:eastAsia="en-US"/>
              </w:rPr>
              <w:drawing>
                <wp:inline distT="0" distB="0" distL="0" distR="0" wp14:anchorId="351287C3" wp14:editId="07A3288B">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1B91DD77"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3c:</w:t>
            </w:r>
          </w:p>
          <w:p w14:paraId="45E9EEEE"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Houd uw adem in</w:t>
            </w:r>
          </w:p>
          <w:p w14:paraId="3A7FEBFD" w14:textId="77777777" w:rsidR="00B84FD6" w:rsidRPr="004A4733" w:rsidRDefault="00914C40" w:rsidP="00236504">
            <w:pPr>
              <w:pStyle w:val="Text"/>
              <w:spacing w:before="0"/>
              <w:jc w:val="left"/>
              <w:rPr>
                <w:sz w:val="20"/>
                <w:lang w:val="nl-NL"/>
              </w:rPr>
            </w:pPr>
            <w:r w:rsidRPr="004A4733">
              <w:rPr>
                <w:sz w:val="20"/>
                <w:lang w:val="nl-NL"/>
              </w:rPr>
              <w:t>Houd uw adem in gedurende maximaal 5 seconden.</w:t>
            </w:r>
          </w:p>
          <w:p w14:paraId="588D2658" w14:textId="77777777" w:rsidR="00B84FD6" w:rsidRPr="004A4733" w:rsidRDefault="00B84FD6" w:rsidP="00236504">
            <w:pPr>
              <w:pStyle w:val="Text"/>
              <w:spacing w:before="0"/>
              <w:jc w:val="left"/>
              <w:rPr>
                <w:sz w:val="20"/>
                <w:lang w:val="nl-NL"/>
              </w:rPr>
            </w:pPr>
          </w:p>
          <w:p w14:paraId="3A04EB37" w14:textId="77777777" w:rsidR="00B84FD6" w:rsidRPr="004A4733" w:rsidRDefault="00B84FD6" w:rsidP="00236504">
            <w:pPr>
              <w:pStyle w:val="Text"/>
              <w:spacing w:before="0"/>
              <w:jc w:val="left"/>
              <w:rPr>
                <w:sz w:val="20"/>
                <w:lang w:val="nl-NL"/>
              </w:rPr>
            </w:pPr>
          </w:p>
          <w:p w14:paraId="69C07060" w14:textId="318ED13B" w:rsidR="00B84FD6" w:rsidRPr="004A4733" w:rsidRDefault="00914C40" w:rsidP="00236504">
            <w:pPr>
              <w:pStyle w:val="Pa0"/>
              <w:rPr>
                <w:rFonts w:ascii="Times New Roman" w:eastAsia="MS Mincho" w:hAnsi="Times New Roman" w:cs="Times New Roman"/>
                <w:sz w:val="20"/>
                <w:szCs w:val="20"/>
                <w:lang w:val="nl-NL"/>
              </w:rPr>
            </w:pPr>
            <w:r w:rsidRPr="004A4733">
              <w:rPr>
                <w:rFonts w:ascii="Times New Roman" w:hAnsi="Times New Roman" w:cs="Times New Roman"/>
                <w:sz w:val="20"/>
                <w:szCs w:val="20"/>
                <w:lang w:val="nl-NL"/>
              </w:rPr>
              <w:t>Stap 3d:</w:t>
            </w:r>
          </w:p>
          <w:p w14:paraId="16A3F316" w14:textId="54E89EFD" w:rsidR="00B84FD6" w:rsidRPr="004A4733" w:rsidRDefault="00914C40" w:rsidP="00236504">
            <w:pPr>
              <w:pStyle w:val="Pa0"/>
              <w:rPr>
                <w:rFonts w:ascii="Times New Roman" w:eastAsia="MS Mincho" w:hAnsi="Times New Roman" w:cs="Times New Roman"/>
                <w:b/>
                <w:sz w:val="20"/>
                <w:szCs w:val="20"/>
                <w:lang w:val="nl-NL"/>
              </w:rPr>
            </w:pPr>
            <w:r w:rsidRPr="004A4733">
              <w:rPr>
                <w:rFonts w:ascii="Times New Roman" w:eastAsia="MS Mincho" w:hAnsi="Times New Roman" w:cs="Times New Roman"/>
                <w:b/>
                <w:bCs/>
                <w:sz w:val="20"/>
                <w:szCs w:val="20"/>
                <w:lang w:val="nl-NL"/>
              </w:rPr>
              <w:t>Spoel uw mond</w:t>
            </w:r>
          </w:p>
          <w:p w14:paraId="2AB14F29" w14:textId="77777777" w:rsidR="00B84FD6" w:rsidRPr="004A4733" w:rsidRDefault="00914C40" w:rsidP="00236504">
            <w:pPr>
              <w:pStyle w:val="Text"/>
              <w:spacing w:before="0"/>
              <w:jc w:val="left"/>
              <w:rPr>
                <w:b/>
                <w:sz w:val="20"/>
                <w:lang w:val="nl-NL"/>
              </w:rPr>
            </w:pPr>
            <w:r w:rsidRPr="004A4733">
              <w:rPr>
                <w:sz w:val="20"/>
                <w:lang w:val="nl-NL"/>
              </w:rPr>
              <w:t>Spoel na elke dosis uw mond met water en spuug het uit.</w:t>
            </w:r>
          </w:p>
        </w:tc>
        <w:tc>
          <w:tcPr>
            <w:tcW w:w="2415" w:type="dxa"/>
            <w:tcBorders>
              <w:top w:val="nil"/>
              <w:left w:val="single" w:sz="24" w:space="0" w:color="808080"/>
              <w:bottom w:val="single" w:sz="36" w:space="0" w:color="000000"/>
              <w:right w:val="single" w:sz="24" w:space="0" w:color="808080"/>
            </w:tcBorders>
          </w:tcPr>
          <w:p w14:paraId="6F36AC43"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Verwijder de lege capsule</w:t>
            </w:r>
          </w:p>
          <w:p w14:paraId="1F7B7469"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Gooi de lege capsule weg met uw huisvuil.</w:t>
            </w:r>
          </w:p>
          <w:p w14:paraId="1A4D9558" w14:textId="77777777" w:rsidR="00B84FD6" w:rsidRPr="004A4733" w:rsidRDefault="00914C40" w:rsidP="00236504">
            <w:pPr>
              <w:pStyle w:val="Table"/>
              <w:spacing w:before="0" w:after="0"/>
              <w:rPr>
                <w:szCs w:val="20"/>
                <w:lang w:val="nl-NL"/>
              </w:rPr>
            </w:pPr>
            <w:r w:rsidRPr="004A4733">
              <w:rPr>
                <w:rFonts w:ascii="Times New Roman" w:hAnsi="Times New Roman"/>
                <w:szCs w:val="20"/>
                <w:lang w:val="nl-NL"/>
              </w:rPr>
              <w:t>Sluit de inhalator en zet het beschermkapje er weer op.</w:t>
            </w:r>
          </w:p>
        </w:tc>
      </w:tr>
      <w:tr w:rsidR="00B84FD6" w:rsidRPr="00A278D3" w14:paraId="7C124E37" w14:textId="77777777" w:rsidTr="00AC7885">
        <w:trPr>
          <w:cantSplit/>
          <w:trHeight w:val="617"/>
        </w:trPr>
        <w:tc>
          <w:tcPr>
            <w:tcW w:w="2376" w:type="dxa"/>
            <w:tcBorders>
              <w:top w:val="nil"/>
              <w:left w:val="single" w:sz="24" w:space="0" w:color="808080"/>
              <w:bottom w:val="nil"/>
              <w:right w:val="single" w:sz="24" w:space="0" w:color="808080"/>
            </w:tcBorders>
          </w:tcPr>
          <w:p w14:paraId="656FCC15" w14:textId="77777777" w:rsidR="00B84FD6" w:rsidRPr="004A4733" w:rsidRDefault="00CF56C5" w:rsidP="00236504">
            <w:pPr>
              <w:pStyle w:val="Table"/>
              <w:keepNext/>
              <w:keepLines w:val="0"/>
              <w:spacing w:before="0" w:after="0"/>
              <w:rPr>
                <w:rFonts w:ascii="Times New Roman" w:hAnsi="Times New Roman"/>
                <w:szCs w:val="20"/>
                <w:lang w:val="nl-NL"/>
              </w:rPr>
            </w:pPr>
            <w:r w:rsidRPr="004A4733">
              <w:rPr>
                <w:noProof/>
                <w:lang w:eastAsia="en-US"/>
              </w:rPr>
              <w:lastRenderedPageBreak/>
              <w:drawing>
                <wp:inline distT="0" distB="0" distL="0" distR="0" wp14:anchorId="4ADF478C" wp14:editId="195710B9">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0CF52FB4"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1d:</w:t>
            </w:r>
          </w:p>
          <w:p w14:paraId="3533B959"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Stop een capsule in de inhalator</w:t>
            </w:r>
          </w:p>
          <w:p w14:paraId="1C5A6493" w14:textId="77777777" w:rsidR="00B84FD6" w:rsidRPr="004A4733" w:rsidRDefault="00914C40" w:rsidP="00236504">
            <w:pPr>
              <w:pStyle w:val="Table"/>
              <w:keepNext/>
              <w:keepLines w:val="0"/>
              <w:spacing w:before="0" w:after="0"/>
              <w:rPr>
                <w:rFonts w:ascii="Times New Roman" w:hAnsi="Times New Roman"/>
                <w:szCs w:val="20"/>
                <w:u w:val="single"/>
                <w:lang w:val="nl-NL"/>
              </w:rPr>
            </w:pPr>
            <w:r w:rsidRPr="004A4733">
              <w:rPr>
                <w:rFonts w:ascii="Times New Roman" w:hAnsi="Times New Roman"/>
                <w:szCs w:val="20"/>
                <w:u w:val="single"/>
                <w:lang w:val="nl-NL"/>
              </w:rPr>
              <w:t>Stop een capsule nooit direct in het mondstuk.</w:t>
            </w:r>
          </w:p>
          <w:p w14:paraId="52D11BB1" w14:textId="77777777" w:rsidR="00B84FD6" w:rsidRPr="004A4733" w:rsidRDefault="00B84FD6" w:rsidP="00236504">
            <w:pPr>
              <w:pStyle w:val="Table"/>
              <w:keepNext/>
              <w:keepLines w:val="0"/>
              <w:spacing w:before="0" w:after="0"/>
              <w:rPr>
                <w:rFonts w:ascii="Times New Roman" w:hAnsi="Times New Roman"/>
                <w:szCs w:val="20"/>
                <w:lang w:val="nl-NL"/>
              </w:rPr>
            </w:pPr>
          </w:p>
        </w:tc>
        <w:tc>
          <w:tcPr>
            <w:tcW w:w="2268" w:type="dxa"/>
            <w:vMerge w:val="restart"/>
            <w:tcBorders>
              <w:top w:val="nil"/>
              <w:left w:val="single" w:sz="24" w:space="0" w:color="808080"/>
              <w:bottom w:val="single" w:sz="36" w:space="0" w:color="808080"/>
              <w:right w:val="single" w:sz="24" w:space="0" w:color="808080"/>
            </w:tcBorders>
          </w:tcPr>
          <w:p w14:paraId="3B20294C" w14:textId="77777777" w:rsidR="00B84FD6" w:rsidRPr="004A4733" w:rsidRDefault="00B84FD6" w:rsidP="00236504">
            <w:pPr>
              <w:pStyle w:val="Text"/>
              <w:keepNext/>
              <w:spacing w:before="0"/>
              <w:jc w:val="left"/>
              <w:rPr>
                <w:b/>
                <w:sz w:val="20"/>
                <w:lang w:val="nl-NL"/>
              </w:rPr>
            </w:pPr>
          </w:p>
        </w:tc>
        <w:tc>
          <w:tcPr>
            <w:tcW w:w="2268" w:type="dxa"/>
            <w:vMerge w:val="restart"/>
            <w:tcBorders>
              <w:top w:val="nil"/>
              <w:left w:val="single" w:sz="24" w:space="0" w:color="808080"/>
              <w:bottom w:val="single" w:sz="36" w:space="0" w:color="808080"/>
              <w:right w:val="single" w:sz="48" w:space="0" w:color="009999"/>
            </w:tcBorders>
          </w:tcPr>
          <w:p w14:paraId="5BDD13D6" w14:textId="77777777" w:rsidR="00B84FD6" w:rsidRPr="004A4733" w:rsidRDefault="00B84FD6" w:rsidP="00236504">
            <w:pPr>
              <w:pStyle w:val="Text"/>
              <w:keepNext/>
              <w:spacing w:before="0"/>
              <w:jc w:val="left"/>
              <w:rPr>
                <w:b/>
                <w:sz w:val="20"/>
                <w:lang w:val="nl-NL"/>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4B4EE0AB" w14:textId="77777777" w:rsidR="00B84FD6" w:rsidRPr="004A4733" w:rsidRDefault="00914C40" w:rsidP="00236504">
            <w:pPr>
              <w:pStyle w:val="Table"/>
              <w:tabs>
                <w:tab w:val="left" w:pos="170"/>
              </w:tabs>
              <w:spacing w:before="0" w:after="0"/>
              <w:rPr>
                <w:rFonts w:ascii="Times New Roman" w:hAnsi="Times New Roman"/>
                <w:b/>
                <w:szCs w:val="20"/>
                <w:lang w:val="nl-NL"/>
              </w:rPr>
            </w:pPr>
            <w:r w:rsidRPr="004A4733">
              <w:rPr>
                <w:rFonts w:ascii="Times New Roman" w:hAnsi="Times New Roman"/>
                <w:b/>
                <w:bCs/>
                <w:szCs w:val="20"/>
                <w:lang w:val="nl-NL"/>
              </w:rPr>
              <w:t>Belangrijke informatie</w:t>
            </w:r>
          </w:p>
          <w:p w14:paraId="2C0DD77D" w14:textId="77777777" w:rsidR="00B84FD6" w:rsidRPr="004A4733" w:rsidRDefault="00914C40" w:rsidP="00236504">
            <w:pPr>
              <w:pStyle w:val="Table"/>
              <w:numPr>
                <w:ilvl w:val="0"/>
                <w:numId w:val="28"/>
              </w:numPr>
              <w:tabs>
                <w:tab w:val="left" w:pos="170"/>
              </w:tabs>
              <w:spacing w:before="0" w:after="0"/>
              <w:ind w:left="170" w:hanging="170"/>
              <w:rPr>
                <w:rFonts w:ascii="Times New Roman" w:eastAsia="MS Gothic" w:hAnsi="Times New Roman"/>
                <w:szCs w:val="20"/>
                <w:lang w:val="nl-NL"/>
              </w:rPr>
            </w:pPr>
            <w:r w:rsidRPr="004A4733">
              <w:rPr>
                <w:rFonts w:ascii="Times New Roman" w:hAnsi="Times New Roman"/>
                <w:bCs/>
                <w:szCs w:val="20"/>
                <w:lang w:val="nl-NL"/>
              </w:rPr>
              <w:t>Enerzair Breezhaler</w:t>
            </w:r>
            <w:r w:rsidRPr="004A4733">
              <w:rPr>
                <w:rFonts w:ascii="Times New Roman" w:hAnsi="Times New Roman"/>
                <w:szCs w:val="20"/>
                <w:lang w:val="nl-NL"/>
              </w:rPr>
              <w:t xml:space="preserve"> capsules moeten altijd in de blisterverpakking worden bewaard en mogen uitsluitend direct voor gebruik uit de blisterverpakking worden gehaald.</w:t>
            </w:r>
          </w:p>
          <w:p w14:paraId="2A10A84F"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Druk de capsule niet door de folie van de blister heen om deze uit de blister te halen.</w:t>
            </w:r>
          </w:p>
          <w:p w14:paraId="5C15A6A1"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Slik de capsule niet in.</w:t>
            </w:r>
          </w:p>
          <w:p w14:paraId="45A656B7"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 xml:space="preserve">Gebruik de </w:t>
            </w:r>
            <w:r w:rsidRPr="004A4733">
              <w:rPr>
                <w:rFonts w:ascii="Times New Roman" w:hAnsi="Times New Roman"/>
                <w:bCs/>
                <w:szCs w:val="20"/>
                <w:lang w:val="nl-NL"/>
              </w:rPr>
              <w:t>Enerzair</w:t>
            </w:r>
            <w:r w:rsidRPr="004A4733">
              <w:rPr>
                <w:rFonts w:ascii="Times New Roman" w:hAnsi="Times New Roman" w:cs="Times New Roman"/>
                <w:bCs/>
                <w:sz w:val="22"/>
                <w:szCs w:val="22"/>
                <w:lang w:val="nl-NL"/>
              </w:rPr>
              <w:t xml:space="preserve"> </w:t>
            </w:r>
            <w:r w:rsidRPr="004A4733">
              <w:rPr>
                <w:rFonts w:ascii="Times New Roman" w:hAnsi="Times New Roman"/>
                <w:bCs/>
                <w:szCs w:val="20"/>
                <w:lang w:val="nl-NL"/>
              </w:rPr>
              <w:t>Breezhaler</w:t>
            </w:r>
            <w:r w:rsidRPr="004A4733">
              <w:rPr>
                <w:rFonts w:ascii="Times New Roman" w:hAnsi="Times New Roman"/>
                <w:szCs w:val="20"/>
                <w:lang w:val="nl-NL"/>
              </w:rPr>
              <w:t xml:space="preserve"> capsules niet met een andere inhalator.</w:t>
            </w:r>
          </w:p>
          <w:p w14:paraId="1959775C"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 xml:space="preserve">Gebruik de </w:t>
            </w:r>
            <w:r w:rsidRPr="004A4733">
              <w:rPr>
                <w:rFonts w:ascii="Times New Roman" w:hAnsi="Times New Roman"/>
                <w:bCs/>
                <w:szCs w:val="20"/>
                <w:lang w:val="nl-NL"/>
              </w:rPr>
              <w:t>Enerzair</w:t>
            </w:r>
            <w:r w:rsidRPr="004A4733">
              <w:rPr>
                <w:rFonts w:ascii="Times New Roman" w:hAnsi="Times New Roman" w:cs="Times New Roman"/>
                <w:sz w:val="22"/>
                <w:szCs w:val="22"/>
                <w:lang w:val="nl-NL"/>
              </w:rPr>
              <w:t xml:space="preserve"> </w:t>
            </w:r>
            <w:r w:rsidRPr="004A4733">
              <w:rPr>
                <w:rFonts w:ascii="Times New Roman" w:hAnsi="Times New Roman"/>
                <w:bCs/>
                <w:szCs w:val="20"/>
                <w:lang w:val="nl-NL"/>
              </w:rPr>
              <w:t>Breezhaler</w:t>
            </w:r>
            <w:r w:rsidRPr="004A4733">
              <w:rPr>
                <w:rFonts w:ascii="Times New Roman" w:hAnsi="Times New Roman"/>
                <w:szCs w:val="20"/>
                <w:lang w:val="nl-NL"/>
              </w:rPr>
              <w:t xml:space="preserve"> inhalator niet om een ander geneesmiddel in capsules in te nemen.</w:t>
            </w:r>
          </w:p>
          <w:p w14:paraId="1844C5D6"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Plaats de capsule nooit in uw mond of in het mondstuk van de inhalator.</w:t>
            </w:r>
          </w:p>
          <w:p w14:paraId="21666C2D"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Druk de knoppen aan de zijkant niet meer dan één keer in.</w:t>
            </w:r>
          </w:p>
          <w:p w14:paraId="7150AE1F"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Blaas niet in het mondstuk.</w:t>
            </w:r>
          </w:p>
          <w:p w14:paraId="3F34C8CF"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Druk niet op de knoppen aan de zijkant tijdens het inhaleren door het mondstuk.</w:t>
            </w:r>
          </w:p>
          <w:p w14:paraId="67087641"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Raak de capsules niet aan met natte handen.</w:t>
            </w:r>
          </w:p>
          <w:p w14:paraId="4AAD7946" w14:textId="77777777" w:rsidR="00B84FD6" w:rsidRPr="004A4733" w:rsidRDefault="00914C4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Was uw inhalator nooit met water.</w:t>
            </w:r>
          </w:p>
        </w:tc>
      </w:tr>
      <w:tr w:rsidR="00B84FD6" w:rsidRPr="00A278D3" w14:paraId="6A57B3F5" w14:textId="77777777" w:rsidTr="00AC7885">
        <w:trPr>
          <w:cantSplit/>
          <w:trHeight w:val="2271"/>
        </w:trPr>
        <w:tc>
          <w:tcPr>
            <w:tcW w:w="2376" w:type="dxa"/>
            <w:tcBorders>
              <w:top w:val="nil"/>
              <w:left w:val="single" w:sz="24" w:space="0" w:color="808080"/>
              <w:bottom w:val="single" w:sz="36" w:space="0" w:color="808080"/>
              <w:right w:val="single" w:sz="24" w:space="0" w:color="808080"/>
            </w:tcBorders>
            <w:hideMark/>
          </w:tcPr>
          <w:p w14:paraId="654F8160" w14:textId="77777777" w:rsidR="00B84FD6" w:rsidRPr="004A4733" w:rsidRDefault="00CF56C5" w:rsidP="00236504">
            <w:pPr>
              <w:pStyle w:val="Table"/>
              <w:spacing w:before="0" w:after="0"/>
              <w:jc w:val="center"/>
              <w:rPr>
                <w:rFonts w:ascii="Times New Roman" w:hAnsi="Times New Roman"/>
                <w:szCs w:val="20"/>
                <w:lang w:val="nl-NL"/>
              </w:rPr>
            </w:pPr>
            <w:r w:rsidRPr="004A4733">
              <w:rPr>
                <w:noProof/>
                <w:lang w:eastAsia="en-US"/>
              </w:rPr>
              <w:drawing>
                <wp:inline distT="0" distB="0" distL="0" distR="0" wp14:anchorId="140E19F0" wp14:editId="3C2953D6">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36232135"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Stap 1e:</w:t>
            </w:r>
          </w:p>
          <w:p w14:paraId="7CBDC637" w14:textId="77777777" w:rsidR="00B84FD6" w:rsidRPr="004A4733" w:rsidRDefault="00914C40" w:rsidP="00236504">
            <w:pPr>
              <w:pStyle w:val="Table"/>
              <w:spacing w:before="0" w:after="0"/>
              <w:rPr>
                <w:b/>
                <w:szCs w:val="20"/>
                <w:lang w:val="nl-NL"/>
              </w:rPr>
            </w:pPr>
            <w:r w:rsidRPr="004A4733">
              <w:rPr>
                <w:rFonts w:ascii="Times New Roman" w:hAnsi="Times New Roman"/>
                <w:b/>
                <w:bCs/>
                <w:szCs w:val="20"/>
                <w:lang w:val="nl-NL"/>
              </w:rPr>
              <w:t>Sluit de inhalator</w:t>
            </w:r>
          </w:p>
        </w:tc>
        <w:tc>
          <w:tcPr>
            <w:tcW w:w="2268" w:type="dxa"/>
            <w:vMerge/>
            <w:tcBorders>
              <w:top w:val="nil"/>
              <w:left w:val="single" w:sz="24" w:space="0" w:color="808080"/>
              <w:bottom w:val="single" w:sz="36" w:space="0" w:color="808080"/>
              <w:right w:val="single" w:sz="24" w:space="0" w:color="808080"/>
            </w:tcBorders>
            <w:vAlign w:val="center"/>
            <w:hideMark/>
          </w:tcPr>
          <w:p w14:paraId="176A35A0" w14:textId="77777777" w:rsidR="00B84FD6" w:rsidRPr="004A4733" w:rsidRDefault="00B84FD6" w:rsidP="00236504">
            <w:pPr>
              <w:tabs>
                <w:tab w:val="clear" w:pos="567"/>
              </w:tabs>
              <w:spacing w:line="240" w:lineRule="auto"/>
              <w:rPr>
                <w:rFonts w:eastAsia="MS Mincho"/>
                <w:b/>
                <w:sz w:val="20"/>
                <w:lang w:val="nl-NL"/>
              </w:rPr>
            </w:pPr>
          </w:p>
        </w:tc>
        <w:tc>
          <w:tcPr>
            <w:tcW w:w="2268" w:type="dxa"/>
            <w:vMerge/>
            <w:tcBorders>
              <w:top w:val="nil"/>
              <w:left w:val="single" w:sz="24" w:space="0" w:color="808080"/>
              <w:bottom w:val="single" w:sz="36" w:space="0" w:color="808080"/>
              <w:right w:val="single" w:sz="48" w:space="0" w:color="009999"/>
            </w:tcBorders>
            <w:vAlign w:val="center"/>
            <w:hideMark/>
          </w:tcPr>
          <w:p w14:paraId="60980886" w14:textId="77777777" w:rsidR="00B84FD6" w:rsidRPr="004A4733" w:rsidRDefault="00B84FD6" w:rsidP="00236504">
            <w:pPr>
              <w:tabs>
                <w:tab w:val="clear" w:pos="567"/>
              </w:tabs>
              <w:spacing w:line="240" w:lineRule="auto"/>
              <w:rPr>
                <w:rFonts w:eastAsia="MS Mincho"/>
                <w:b/>
                <w:sz w:val="20"/>
                <w:lang w:val="nl-NL"/>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38BEEDF" w14:textId="77777777" w:rsidR="00B84FD6" w:rsidRPr="004A4733" w:rsidRDefault="00B84FD6" w:rsidP="00236504">
            <w:pPr>
              <w:tabs>
                <w:tab w:val="clear" w:pos="567"/>
              </w:tabs>
              <w:spacing w:line="240" w:lineRule="auto"/>
              <w:rPr>
                <w:rFonts w:eastAsia="MS Mincho"/>
                <w:sz w:val="20"/>
                <w:lang w:val="nl-NL"/>
              </w:rPr>
            </w:pPr>
          </w:p>
        </w:tc>
      </w:tr>
    </w:tbl>
    <w:p w14:paraId="419F9AC4" w14:textId="77777777" w:rsidR="00B84FD6" w:rsidRPr="004A4733" w:rsidRDefault="00CF56C5" w:rsidP="00236504">
      <w:pPr>
        <w:rPr>
          <w:lang w:val="nl-NL"/>
        </w:rPr>
      </w:pPr>
      <w:r w:rsidRPr="004A4733">
        <w:rPr>
          <w:noProof/>
          <w:lang w:val="en-US"/>
        </w:rPr>
        <mc:AlternateContent>
          <mc:Choice Requires="wps">
            <w:drawing>
              <wp:anchor distT="45720" distB="45720" distL="114300" distR="114300" simplePos="0" relativeHeight="251654656" behindDoc="0" locked="0" layoutInCell="1" allowOverlap="1" wp14:anchorId="045FE561" wp14:editId="18820F49">
                <wp:simplePos x="0" y="0"/>
                <wp:positionH relativeFrom="column">
                  <wp:posOffset>1549400</wp:posOffset>
                </wp:positionH>
                <wp:positionV relativeFrom="paragraph">
                  <wp:posOffset>4739005</wp:posOffset>
                </wp:positionV>
                <wp:extent cx="614045" cy="243205"/>
                <wp:effectExtent l="0" t="0" r="0" b="0"/>
                <wp:wrapNone/>
                <wp:docPr id="20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A6F84F" w14:textId="77777777" w:rsidR="00DE33D4" w:rsidRDefault="00DE33D4">
                            <w:pPr>
                              <w:rPr>
                                <w:sz w:val="12"/>
                                <w:szCs w:val="12"/>
                              </w:rPr>
                            </w:pPr>
                            <w:r>
                              <w:rPr>
                                <w:sz w:val="12"/>
                                <w:szCs w:val="12"/>
                                <w:lang w:val="nl-NL"/>
                              </w:rPr>
                              <w:t>Mondstuk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45FE561"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4AA6F84F" w14:textId="77777777" w:rsidR="00DE33D4" w:rsidRDefault="00DE33D4">
                      <w:pPr>
                        <w:rPr>
                          <w:sz w:val="12"/>
                          <w:szCs w:val="12"/>
                        </w:rPr>
                      </w:pPr>
                      <w:r>
                        <w:rPr>
                          <w:sz w:val="12"/>
                          <w:szCs w:val="12"/>
                          <w:lang w:val="nl-NL"/>
                        </w:rPr>
                        <w:t>Mondstuk</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A278D3" w14:paraId="3EC1ADB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23012619" w14:textId="77777777" w:rsidR="00B84FD6" w:rsidRPr="004A4733" w:rsidRDefault="00914C40" w:rsidP="00236504">
            <w:pPr>
              <w:pStyle w:val="SynopsisList"/>
              <w:keepNext/>
              <w:keepLines/>
              <w:tabs>
                <w:tab w:val="left" w:pos="357"/>
              </w:tabs>
              <w:spacing w:before="0"/>
              <w:ind w:left="0" w:firstLine="0"/>
              <w:rPr>
                <w:rFonts w:ascii="Times New Roman" w:eastAsia="MS Mincho" w:hAnsi="Times New Roman"/>
                <w:lang w:val="nl-NL"/>
              </w:rPr>
            </w:pPr>
            <w:r w:rsidRPr="004A4733">
              <w:rPr>
                <w:rFonts w:ascii="Times New Roman" w:hAnsi="Times New Roman"/>
                <w:lang w:val="nl-NL"/>
              </w:rPr>
              <w:lastRenderedPageBreak/>
              <w:t>Uw Enerzair</w:t>
            </w:r>
            <w:r w:rsidRPr="004A4733">
              <w:rPr>
                <w:rFonts w:ascii="Times New Roman" w:hAnsi="Times New Roman"/>
                <w:sz w:val="22"/>
                <w:szCs w:val="22"/>
                <w:lang w:val="nl-NL"/>
              </w:rPr>
              <w:t xml:space="preserve"> </w:t>
            </w:r>
            <w:r w:rsidRPr="004A4733">
              <w:rPr>
                <w:rFonts w:ascii="Times New Roman" w:hAnsi="Times New Roman"/>
                <w:lang w:val="nl-NL"/>
              </w:rPr>
              <w:t>Breezhaler Inhalator-verpakking bevat:</w:t>
            </w:r>
          </w:p>
          <w:p w14:paraId="7E1F5F33" w14:textId="77777777" w:rsidR="00B84FD6" w:rsidRPr="004A4733" w:rsidRDefault="00914C40" w:rsidP="00236504">
            <w:pPr>
              <w:pStyle w:val="SynopsisList"/>
              <w:keepNext/>
              <w:keepLines/>
              <w:numPr>
                <w:ilvl w:val="0"/>
                <w:numId w:val="29"/>
              </w:numPr>
              <w:tabs>
                <w:tab w:val="clear" w:pos="357"/>
              </w:tabs>
              <w:spacing w:before="0"/>
              <w:ind w:left="567" w:hanging="567"/>
              <w:rPr>
                <w:rFonts w:ascii="Times New Roman" w:eastAsia="MS Mincho" w:hAnsi="Times New Roman"/>
                <w:lang w:val="nl-NL"/>
              </w:rPr>
            </w:pPr>
            <w:r w:rsidRPr="004A4733">
              <w:rPr>
                <w:rFonts w:ascii="Times New Roman" w:hAnsi="Times New Roman"/>
                <w:lang w:val="nl-NL"/>
              </w:rPr>
              <w:t>Eén Enerzair</w:t>
            </w:r>
            <w:r w:rsidRPr="004A4733">
              <w:rPr>
                <w:rFonts w:ascii="Times New Roman" w:hAnsi="Times New Roman"/>
                <w:sz w:val="22"/>
                <w:szCs w:val="22"/>
                <w:lang w:val="nl-NL"/>
              </w:rPr>
              <w:t xml:space="preserve"> </w:t>
            </w:r>
            <w:r w:rsidRPr="004A4733">
              <w:rPr>
                <w:rFonts w:ascii="Times New Roman" w:hAnsi="Times New Roman"/>
                <w:lang w:val="nl-NL"/>
              </w:rPr>
              <w:t>Breezhaler-inhalator</w:t>
            </w:r>
          </w:p>
          <w:p w14:paraId="14942ABB" w14:textId="26F95909" w:rsidR="00B84FD6" w:rsidRPr="004A4733" w:rsidRDefault="00914C40" w:rsidP="00236504">
            <w:pPr>
              <w:pStyle w:val="SynopsisList"/>
              <w:keepNext/>
              <w:keepLines/>
              <w:numPr>
                <w:ilvl w:val="0"/>
                <w:numId w:val="29"/>
              </w:numPr>
              <w:tabs>
                <w:tab w:val="clear" w:pos="357"/>
              </w:tabs>
              <w:spacing w:before="0"/>
              <w:ind w:left="567" w:hanging="567"/>
              <w:rPr>
                <w:rFonts w:ascii="Times New Roman" w:hAnsi="Times New Roman"/>
                <w:lang w:val="nl-NL"/>
              </w:rPr>
            </w:pPr>
            <w:r w:rsidRPr="004A4733">
              <w:rPr>
                <w:rFonts w:ascii="Times New Roman" w:hAnsi="Times New Roman"/>
                <w:lang w:val="nl-NL"/>
              </w:rPr>
              <w:t>Eén of meer blisterverpakkingen, elk met 10 Enerzair Breezhaler capsules voor gebruik in de inhalator</w:t>
            </w:r>
          </w:p>
          <w:p w14:paraId="1337FD83" w14:textId="7DFFBBCC" w:rsidR="00B84FD6" w:rsidRPr="004A4733" w:rsidRDefault="0006797A" w:rsidP="00236504">
            <w:pPr>
              <w:pStyle w:val="SynopsisList"/>
              <w:keepNext/>
              <w:keepLines/>
              <w:spacing w:before="0"/>
              <w:rPr>
                <w:rFonts w:ascii="Times New Roman" w:hAnsi="Times New Roman"/>
                <w:lang w:val="nl-NL"/>
              </w:rPr>
            </w:pPr>
            <w:r w:rsidRPr="004A4733">
              <w:rPr>
                <w:noProof/>
                <w:lang w:eastAsia="en-US"/>
              </w:rPr>
              <mc:AlternateContent>
                <mc:Choice Requires="wps">
                  <w:drawing>
                    <wp:anchor distT="45720" distB="45720" distL="114300" distR="114300" simplePos="0" relativeHeight="251659776" behindDoc="0" locked="0" layoutInCell="1" allowOverlap="1" wp14:anchorId="2DFA2FBA" wp14:editId="5091357E">
                      <wp:simplePos x="0" y="0"/>
                      <wp:positionH relativeFrom="column">
                        <wp:posOffset>894999</wp:posOffset>
                      </wp:positionH>
                      <wp:positionV relativeFrom="paragraph">
                        <wp:posOffset>35096</wp:posOffset>
                      </wp:positionV>
                      <wp:extent cx="656409" cy="443050"/>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409" cy="4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EAC2C0" w14:textId="77777777" w:rsidR="00DE33D4" w:rsidRDefault="00DE33D4">
                                  <w:pPr>
                                    <w:spacing w:line="140" w:lineRule="exact"/>
                                    <w:rPr>
                                      <w:sz w:val="12"/>
                                      <w:szCs w:val="12"/>
                                    </w:rPr>
                                  </w:pPr>
                                  <w:r w:rsidRPr="00705F35">
                                    <w:rPr>
                                      <w:sz w:val="12"/>
                                      <w:szCs w:val="12"/>
                                      <w:lang w:val="nl-NL"/>
                                    </w:rPr>
                                    <w:t>Uitsparing voor de capsule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FA2FBA" id="Text Box 20" o:spid="_x0000_s1031" type="#_x0000_t202" style="position:absolute;left:0;text-align:left;margin-left:70.45pt;margin-top:2.75pt;width:51.7pt;height:34.9pt;z-index:2516597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eTfj5AEAAKcDAAAOAAAAZHJzL2Uyb0RvYy54bWysU9uO0zAQfUfiHyy/06QlLWzUdLXsahHS&#10;cpEWPsBx7MQi8Zix26R8PWOn2y3whnixPDPOmXPOTLbX09Czg0JvwFZ8ucg5U1ZCY2xb8W9f71+9&#10;5cwHYRvRg1UVPyrPr3cvX2xHV6oVdNA3ChmBWF+OruJdCK7MMi87NQi/AKcsFTXgIAKF2GYNipHQ&#10;hz5b5fkmGwEbhyCV95S9m4t8l/C1VjJ81tqrwPqKE7eQTkxnHc9stxVli8J1Rp5oiH9gMQhjqekZ&#10;6k4EwfZo/oIajETwoMNCwpCB1kaqpIHULPM/1Dx2wqmkhczx7myT/3+w8tPh0X1BFqZ3MNEAkwjv&#10;HkB+98zCbSdsq24QYeyUaKjxMlqWjc6Xp0+j1b70EaQeP0JDQxb7AAlo0jhEV0gnI3QawPFsupoC&#10;k5TcrDdFfsWZpFJRvM7XaSiZKJ8+dujDewUDi5eKI800gYvDgw+RjCifnsReFu5N36e59va3BD2M&#10;mUQ+8p2Zh6memGkqvo7KopYamiOpQZi3hbabLh3gT85G2pSK+x97gYqz/oMlR66WRRFXKwXF+s2K&#10;Arys1JcVYSVBVTxwNl9vw7yOe4em7ajTPAMLN+SiNknhM6sTfdqGJPy0uXHdLuP06vn/2v0CAAD/&#10;/wMAUEsDBBQABgAIAAAAIQD765/w3AAAAAgBAAAPAAAAZHJzL2Rvd25yZXYueG1sTI/NTsMwEITv&#10;SLyDtUjc6Jo2ARriVAjEFUT5kbi58TaJiNdR7Dbh7VlOcBzNaOabcjP7Xh1pjF1gA5cLDYq4Dq7j&#10;xsDb6+PFDaiYLDvbByYD3xRhU52elLZwYeIXOm5To6SEY2ENtCkNBWKsW/I2LsJALN4+jN4mkWOD&#10;brSTlPsel1pfobcdy0JrB7pvqf7aHryB96f950emn5sHnw9TmDWyX6Mx52fz3S2oRHP6C8MvvqBD&#10;JUy7cGAXVS8602uJGshzUOIvs2wFamfgOl8BViX+P1D9AAAA//8DAFBLAQItABQABgAIAAAAIQC2&#10;gziS/gAAAOEBAAATAAAAAAAAAAAAAAAAAAAAAABbQ29udGVudF9UeXBlc10ueG1sUEsBAi0AFAAG&#10;AAgAAAAhADj9If/WAAAAlAEAAAsAAAAAAAAAAAAAAAAALwEAAF9yZWxzLy5yZWxzUEsBAi0AFAAG&#10;AAgAAAAhALV5N+PkAQAApwMAAA4AAAAAAAAAAAAAAAAALgIAAGRycy9lMm9Eb2MueG1sUEsBAi0A&#10;FAAGAAgAAAAhAPvrn/DcAAAACAEAAA8AAAAAAAAAAAAAAAAAPgQAAGRycy9kb3ducmV2LnhtbFBL&#10;BQYAAAAABAAEAPMAAABHBQAAAAA=&#10;" filled="f" stroked="f">
                      <v:textbox>
                        <w:txbxContent>
                          <w:p w14:paraId="15EAC2C0" w14:textId="77777777" w:rsidR="00DE33D4" w:rsidRDefault="00DE33D4">
                            <w:pPr>
                              <w:spacing w:line="140" w:lineRule="exact"/>
                              <w:rPr>
                                <w:sz w:val="12"/>
                                <w:szCs w:val="12"/>
                              </w:rPr>
                            </w:pPr>
                            <w:r w:rsidRPr="00705F35">
                              <w:rPr>
                                <w:sz w:val="12"/>
                                <w:szCs w:val="12"/>
                                <w:lang w:val="nl-NL"/>
                              </w:rPr>
                              <w:t>Uitsparing voor de capsule</w:t>
                            </w:r>
                          </w:p>
                        </w:txbxContent>
                      </v:textbox>
                    </v:shape>
                  </w:pict>
                </mc:Fallback>
              </mc:AlternateContent>
            </w:r>
            <w:r w:rsidR="00CF56C5" w:rsidRPr="004A4733">
              <w:rPr>
                <w:noProof/>
                <w:lang w:eastAsia="en-US"/>
              </w:rPr>
              <mc:AlternateContent>
                <mc:Choice Requires="wps">
                  <w:drawing>
                    <wp:anchor distT="45720" distB="45720" distL="114300" distR="114300" simplePos="0" relativeHeight="251665920" behindDoc="0" locked="0" layoutInCell="1" allowOverlap="1" wp14:anchorId="7BAC3666" wp14:editId="6DBDF1AC">
                      <wp:simplePos x="0" y="0"/>
                      <wp:positionH relativeFrom="column">
                        <wp:posOffset>1258570</wp:posOffset>
                      </wp:positionH>
                      <wp:positionV relativeFrom="paragraph">
                        <wp:posOffset>34290</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6D4AE89" w14:textId="77777777" w:rsidR="00DE33D4" w:rsidRDefault="00DE33D4">
                                  <w:pPr>
                                    <w:rPr>
                                      <w:sz w:val="12"/>
                                      <w:szCs w:val="12"/>
                                    </w:rPr>
                                  </w:pPr>
                                  <w:r w:rsidRPr="00705F35">
                                    <w:rPr>
                                      <w:sz w:val="12"/>
                                      <w:szCs w:val="12"/>
                                      <w:lang w:val="nl-NL"/>
                                    </w:rPr>
                                    <w:t>Mondstuk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BAC3666" id="Text Box 2" o:spid="_x0000_s1032" type="#_x0000_t202" style="position:absolute;left:0;text-align:left;margin-left:99.1pt;margin-top:2.7pt;width:47.7pt;height:20.75pt;z-index:2516659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JgO3+QEAANMDAAAOAAAAZHJzL2Uyb0RvYy54bWysU8tu2zAQvBfoPxC815Jd24kFy0GaNEWB&#10;9AGk/QCaoiyiJJdd0pbSr8+SchwjvRXVgeByxdmd2eH6arCGHRQGDa7m00nJmXISGu12Nf/54+7d&#10;JWchCtcIA07V/FEFfrV5+2bd+0rNoAPTKGQE4kLV+5p3MfqqKILslBVhAl45SraAVkQKcVc0KHpC&#10;t6aYleWy6AEbjyBVCHR6Oyb5JuO3rZLxW9sGFZmpOfUW84p53aa12KxFtUPhOy2PbYh/6MIK7ajo&#10;CepWRMH2qP+CsloiBGjjRIItoG21VJkDsZmWr9g8dMKrzIXECf4kU/h/sPLr4cF/RxaHDzDQADOJ&#10;4O9B/grMwU0n3E5dI0LfKdFQ4WmSrOh9qI5Xk9ShCglk23+BhoYs9hEy0NCiTaoQT0boNIDHk+hq&#10;iEzS4bJcXKwoIyk1W75fzBa5gqieL3sM8ZMCy9Km5kgzzeDicB9iakZUz7+kWg7utDF5rsaxvuar&#10;BPkqY3Uk2xlta35Zpm80QuL40TX5chTajHsqYNyRdOI5Mo7DdmC6IQLpbtJgC80jqYAwuoxeBW06&#10;wD+c9eSwmoffe4GKM/PZkZKr6XyeLJmD+eJiRgGeZ7bnGeEkQdU8cjZub2K28UjsmhRvdVbjpZNj&#10;y+ScLNLR5cma53H+6+Utbp4AAAD//wMAUEsDBBQABgAIAAAAIQBsp48X3QAAAAgBAAAPAAAAZHJz&#10;L2Rvd25yZXYueG1sTI/NTsMwEITvSH0Haytxo3ZDGjUhTlWBuIIoPxI3N94mEfE6it0mvD3LCY6j&#10;Gc18U+5m14sLjqHzpGG9UiCQam87ajS8vT7ebEGEaMia3hNq+MYAu2pxVZrC+ole8HKIjeASCoXR&#10;0MY4FFKGukVnwsoPSOyd/OhMZDk20o5m4nLXy0SpTDrTES+0ZsD7Fuuvw9lpeH86fX6k6rl5cJth&#10;8rOS5HKp9fVy3t+BiDjHvzD84jM6VMx09GeyQfSs823CUQ2bFAT7SX6bgThqSLMcZFXK/weqHwAA&#10;AP//AwBQSwECLQAUAAYACAAAACEAtoM4kv4AAADhAQAAEwAAAAAAAAAAAAAAAAAAAAAAW0NvbnRl&#10;bnRfVHlwZXNdLnhtbFBLAQItABQABgAIAAAAIQA4/SH/1gAAAJQBAAALAAAAAAAAAAAAAAAAAC8B&#10;AABfcmVscy8ucmVsc1BLAQItABQABgAIAAAAIQD2JgO3+QEAANMDAAAOAAAAAAAAAAAAAAAAAC4C&#10;AABkcnMvZTJvRG9jLnhtbFBLAQItABQABgAIAAAAIQBsp48X3QAAAAgBAAAPAAAAAAAAAAAAAAAA&#10;AFMEAABkcnMvZG93bnJldi54bWxQSwUGAAAAAAQABADzAAAAXQUAAAAA&#10;" filled="f" stroked="f">
                      <v:textbox>
                        <w:txbxContent>
                          <w:p w14:paraId="06D4AE89" w14:textId="77777777" w:rsidR="00DE33D4" w:rsidRDefault="00DE33D4">
                            <w:pPr>
                              <w:rPr>
                                <w:sz w:val="12"/>
                                <w:szCs w:val="12"/>
                              </w:rPr>
                            </w:pPr>
                            <w:r w:rsidRPr="00705F35">
                              <w:rPr>
                                <w:sz w:val="12"/>
                                <w:szCs w:val="12"/>
                                <w:lang w:val="nl-NL"/>
                              </w:rPr>
                              <w:t>Mondstuk</w:t>
                            </w:r>
                          </w:p>
                        </w:txbxContent>
                      </v:textbox>
                    </v:shape>
                  </w:pict>
                </mc:Fallback>
              </mc:AlternateContent>
            </w:r>
          </w:p>
          <w:p w14:paraId="66053931" w14:textId="6AAD32C0" w:rsidR="00B84FD6" w:rsidRPr="004A4733" w:rsidRDefault="0006797A" w:rsidP="00236504">
            <w:pPr>
              <w:pStyle w:val="Table"/>
              <w:keepNext/>
              <w:spacing w:before="0"/>
              <w:rPr>
                <w:rFonts w:ascii="Times New Roman" w:hAnsi="Times New Roman"/>
                <w:sz w:val="22"/>
                <w:szCs w:val="22"/>
                <w:lang w:val="nl-NL"/>
              </w:rPr>
            </w:pPr>
            <w:r w:rsidRPr="004A4733">
              <w:rPr>
                <w:noProof/>
                <w:lang w:eastAsia="en-US"/>
              </w:rPr>
              <mc:AlternateContent>
                <mc:Choice Requires="wps">
                  <w:drawing>
                    <wp:anchor distT="45720" distB="45720" distL="114300" distR="114300" simplePos="0" relativeHeight="251653632" behindDoc="0" locked="0" layoutInCell="1" allowOverlap="1" wp14:anchorId="57023919" wp14:editId="2AED3797">
                      <wp:simplePos x="0" y="0"/>
                      <wp:positionH relativeFrom="column">
                        <wp:posOffset>552289</wp:posOffset>
                      </wp:positionH>
                      <wp:positionV relativeFrom="paragraph">
                        <wp:posOffset>493395</wp:posOffset>
                      </wp:positionV>
                      <wp:extent cx="485775" cy="360538"/>
                      <wp:effectExtent l="0" t="0" r="0" b="1905"/>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36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911F00" w14:textId="77777777" w:rsidR="00DE33D4" w:rsidRDefault="00DE33D4">
                                  <w:pPr>
                                    <w:spacing w:line="160" w:lineRule="exact"/>
                                    <w:rPr>
                                      <w:sz w:val="12"/>
                                      <w:szCs w:val="12"/>
                                    </w:rPr>
                                  </w:pPr>
                                  <w:r w:rsidRPr="00705F35">
                                    <w:rPr>
                                      <w:sz w:val="12"/>
                                      <w:szCs w:val="12"/>
                                      <w:lang w:val="nl-NL"/>
                                    </w:rPr>
                                    <w:t>Knoppen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23919" id="Text Box 21" o:spid="_x0000_s1033" type="#_x0000_t202" style="position:absolute;margin-left:43.5pt;margin-top:38.85pt;width:38.25pt;height:28.4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OHzv5QEAAKcDAAAOAAAAZHJzL2Uyb0RvYy54bWysU9tu2zAMfR+wfxD0vthJkyYz4hRdiw4D&#10;ugvQ7QNkWbKF2aJGKbGzrx8lp2m2vQ17EURSPjznkN7ejH3HDgq9AVvy+SznTFkJtbFNyb99fXiz&#10;4cwHYWvRgVUlPyrPb3avX20HV6gFtNDVChmBWF8MruRtCK7IMi9b1Qs/A6csFTVgLwKF2GQ1ioHQ&#10;+y5b5Pl1NgDWDkEq7yl7PxX5LuFrrWT4rLVXgXUlJ24hnZjOKp7ZbiuKBoVrjTzREP/AohfGUtMz&#10;1L0Igu3R/AXVG4ngQYeZhD4DrY1USQOpmed/qHlqhVNJC5nj3dkm//9g5afDk/uCLIzvYKQBJhHe&#10;PYL87pmFu1bYRt0iwtAqUVPjebQsG5wvTp9Gq33hI0g1fISahiz2ARLQqLGPrpBORug0gOPZdDUG&#10;Jim53KzW6xVnkkpX1/nqapM6iOL5Y4c+vFfQs3gpOdJME7g4PPoQyYji+UnsZeHBdF2aa2d/S9DD&#10;mEnkI9+JeRirkZm65OvYN2qpoD6SGoRpW2i76dIC/uRsoE0puf+xF6g46z5YcuTtfLmMq5WC5Wq9&#10;oAAvK9VlRVhJUCUPnE3XuzCt496haVrqNM3Awi25qE1S+MLqRJ+2IQk/bW5ct8s4vXr5v3a/AAAA&#10;//8DAFBLAwQUAAYACAAAACEATcH1Zd4AAAAJAQAADwAAAGRycy9kb3ducmV2LnhtbEyPzU7DMBCE&#10;70i8g7VI3KhN2zQlxKkQiCuI/knctvE2iRqvo9htwtvjnuA2q1nNfJOvRtuKC/W+cazhcaJAEJfO&#10;NFxp2G7eH5YgfEA22DomDT/kYVXc3uSYGTfwF13WoRIxhH2GGuoQukxKX9Zk0U9cRxy9o+sthnj2&#10;lTQ9DjHctnKq1EJabDg21NjRa03laX22GnYfx+/9XH1WbzbpBjcqyfZJan1/N748gwg0hr9nuOJH&#10;dCgi08Gd2XjRalimcUrQkKYpiKu/mCUgDlHM5gnIIpf/FxS/AAAA//8DAFBLAQItABQABgAIAAAA&#10;IQC2gziS/gAAAOEBAAATAAAAAAAAAAAAAAAAAAAAAABbQ29udGVudF9UeXBlc10ueG1sUEsBAi0A&#10;FAAGAAgAAAAhADj9If/WAAAAlAEAAAsAAAAAAAAAAAAAAAAALwEAAF9yZWxzLy5yZWxzUEsBAi0A&#10;FAAGAAgAAAAhAGQ4fO/lAQAApwMAAA4AAAAAAAAAAAAAAAAALgIAAGRycy9lMm9Eb2MueG1sUEsB&#10;Ai0AFAAGAAgAAAAhAE3B9WXeAAAACQEAAA8AAAAAAAAAAAAAAAAAPwQAAGRycy9kb3ducmV2Lnht&#10;bFBLBQYAAAAABAAEAPMAAABKBQAAAAA=&#10;" filled="f" stroked="f">
                      <v:textbox>
                        <w:txbxContent>
                          <w:p w14:paraId="0E911F00" w14:textId="77777777" w:rsidR="00DE33D4" w:rsidRDefault="00DE33D4">
                            <w:pPr>
                              <w:spacing w:line="160" w:lineRule="exact"/>
                              <w:rPr>
                                <w:sz w:val="12"/>
                                <w:szCs w:val="12"/>
                              </w:rPr>
                            </w:pPr>
                            <w:r w:rsidRPr="00705F35">
                              <w:rPr>
                                <w:sz w:val="12"/>
                                <w:szCs w:val="12"/>
                                <w:lang w:val="nl-NL"/>
                              </w:rPr>
                              <w:t>Knoppen</w:t>
                            </w:r>
                          </w:p>
                        </w:txbxContent>
                      </v:textbox>
                    </v:shape>
                  </w:pict>
                </mc:Fallback>
              </mc:AlternateContent>
            </w:r>
            <w:r w:rsidR="00477C9A" w:rsidRPr="004A4733">
              <w:rPr>
                <w:noProof/>
                <w:lang w:eastAsia="en-US"/>
              </w:rPr>
              <mc:AlternateContent>
                <mc:Choice Requires="wps">
                  <w:drawing>
                    <wp:anchor distT="45720" distB="45720" distL="114300" distR="114300" simplePos="0" relativeHeight="251663872" behindDoc="0" locked="0" layoutInCell="1" allowOverlap="1" wp14:anchorId="56B21D26" wp14:editId="697A691B">
                      <wp:simplePos x="0" y="0"/>
                      <wp:positionH relativeFrom="column">
                        <wp:posOffset>1925737</wp:posOffset>
                      </wp:positionH>
                      <wp:positionV relativeFrom="paragraph">
                        <wp:posOffset>796868</wp:posOffset>
                      </wp:positionV>
                      <wp:extent cx="798546" cy="388961"/>
                      <wp:effectExtent l="0" t="0" r="0" b="0"/>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546" cy="388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6F1C6C" w14:textId="77777777" w:rsidR="00DE33D4" w:rsidRDefault="00DE33D4">
                                  <w:pPr>
                                    <w:rPr>
                                      <w:b/>
                                      <w:sz w:val="12"/>
                                      <w:szCs w:val="12"/>
                                    </w:rPr>
                                  </w:pPr>
                                  <w:r w:rsidRPr="00705F35">
                                    <w:rPr>
                                      <w:b/>
                                      <w:bCs/>
                                      <w:sz w:val="12"/>
                                      <w:szCs w:val="12"/>
                                      <w:lang w:val="nl-NL"/>
                                    </w:rPr>
                                    <w:t>Blisterverpakking</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6B21D26" id="Text Box 27" o:spid="_x0000_s1034" type="#_x0000_t202" style="position:absolute;margin-left:151.65pt;margin-top:62.75pt;width:62.9pt;height:30.65pt;z-index:2516638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is85AEAAKcDAAAOAAAAZHJzL2Uyb0RvYy54bWysU9tu2zAMfR+wfxD0vjjJ0tQx4hRdiw4D&#10;ugvQ7QNkWbKF2aJGKbGzrx8lp2m2vQ17EURSPjznkN7ejH3HDgq9AVvyxWzOmbISamObkn/7+vAm&#10;58wHYWvRgVUlPyrPb3avX20HV6gltNDVChmBWF8MruRtCK7IMi9b1Qs/A6csFTVgLwKF2GQ1ioHQ&#10;+y5bzufrbACsHYJU3lP2firyXcLXWsnwWWuvAutKTtxCOjGdVTyz3VYUDQrXGnmiIf6BRS+MpaZn&#10;qHsRBNuj+QuqNxLBgw4zCX0GWhupkgZSs5j/oeapFU4lLWSOd2eb/P+DlZ8OT+4LsjC+g5EGmER4&#10;9wjyu2cW7lphG3WLCEOrRE2NF9GybHC+OH0arfaFjyDV8BFqGrLYB0hAo8Y+ukI6GaHTAI5n09UY&#10;mKTk9Sa/Wq05k1R6m+eb9dRBFM8fO/ThvYKexUvJkWaawMXh0YdIRhTPT2IvCw+m69JcO/tbgh7G&#10;TCIf+U7Mw1iNzNQlz6OyqKWC+khqEKZtoe2mSwv4k7OBNqXk/sdeoOKs+2DJkc1itYqrlYLV1fWS&#10;ArysVJcVYSVBlTxwNl3vwrSOe4emaanTNAMLt+SiNknhC6sTfdqGJPy0uXHdLuP06uX/2v0CAAD/&#10;/wMAUEsDBBQABgAIAAAAIQAZdLy23gAAAAsBAAAPAAAAZHJzL2Rvd25yZXYueG1sTI/BTsMwDIbv&#10;SLxDZCRuLFm7Tl1pOiEQVxADJu2WNV5b0ThVk63l7TEnONr/p9+fy+3senHBMXSeNCwXCgRS7W1H&#10;jYaP9+e7HESIhqzpPaGGbwywra6vSlNYP9EbXnaxEVxCoTAa2hiHQspQt+hMWPgBibOTH52JPI6N&#10;tKOZuNz1MlFqLZ3piC+0ZsDHFuuv3dlp+Hw5HfYr9do8uWyY/KwkuY3U+vZmfrgHEXGOfzD86rM6&#10;VOx09GeyQfQaUpWmjHKQZBkIJlbJZgniyJt8nYOsSvn/h+oHAAD//wMAUEsBAi0AFAAGAAgAAAAh&#10;ALaDOJL+AAAA4QEAABMAAAAAAAAAAAAAAAAAAAAAAFtDb250ZW50X1R5cGVzXS54bWxQSwECLQAU&#10;AAYACAAAACEAOP0h/9YAAACUAQAACwAAAAAAAAAAAAAAAAAvAQAAX3JlbHMvLnJlbHNQSwECLQAU&#10;AAYACAAAACEARZorPOQBAACnAwAADgAAAAAAAAAAAAAAAAAuAgAAZHJzL2Uyb0RvYy54bWxQSwEC&#10;LQAUAAYACAAAACEAGXS8tt4AAAALAQAADwAAAAAAAAAAAAAAAAA+BAAAZHJzL2Rvd25yZXYueG1s&#10;UEsFBgAAAAAEAAQA8wAAAEkFAAAAAA==&#10;" filled="f" stroked="f">
                      <v:textbox>
                        <w:txbxContent>
                          <w:p w14:paraId="096F1C6C" w14:textId="77777777" w:rsidR="00DE33D4" w:rsidRDefault="00DE33D4">
                            <w:pPr>
                              <w:rPr>
                                <w:b/>
                                <w:sz w:val="12"/>
                                <w:szCs w:val="12"/>
                              </w:rPr>
                            </w:pPr>
                            <w:r w:rsidRPr="00705F35">
                              <w:rPr>
                                <w:b/>
                                <w:bCs/>
                                <w:sz w:val="12"/>
                                <w:szCs w:val="12"/>
                                <w:lang w:val="nl-NL"/>
                              </w:rPr>
                              <w:t>Blisterverpakking</w:t>
                            </w:r>
                          </w:p>
                        </w:txbxContent>
                      </v:textbox>
                    </v:shape>
                  </w:pict>
                </mc:Fallback>
              </mc:AlternateContent>
            </w:r>
            <w:r w:rsidR="00477C9A" w:rsidRPr="004A4733">
              <w:rPr>
                <w:noProof/>
                <w:lang w:eastAsia="en-US"/>
              </w:rPr>
              <mc:AlternateContent>
                <mc:Choice Requires="wps">
                  <w:drawing>
                    <wp:anchor distT="45720" distB="45720" distL="114300" distR="114300" simplePos="0" relativeHeight="251662848" behindDoc="0" locked="0" layoutInCell="1" allowOverlap="1" wp14:anchorId="17001D0A" wp14:editId="181F1511">
                      <wp:simplePos x="0" y="0"/>
                      <wp:positionH relativeFrom="column">
                        <wp:posOffset>894715</wp:posOffset>
                      </wp:positionH>
                      <wp:positionV relativeFrom="paragraph">
                        <wp:posOffset>834864</wp:posOffset>
                      </wp:positionV>
                      <wp:extent cx="791570" cy="457200"/>
                      <wp:effectExtent l="0" t="0" r="0" b="0"/>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157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5507B8" w14:textId="77777777" w:rsidR="00DE33D4" w:rsidRDefault="00DE33D4" w:rsidP="004575B4">
                                  <w:pPr>
                                    <w:spacing w:line="240" w:lineRule="auto"/>
                                    <w:rPr>
                                      <w:b/>
                                      <w:sz w:val="12"/>
                                      <w:szCs w:val="12"/>
                                    </w:rPr>
                                  </w:pPr>
                                  <w:r w:rsidRPr="00705F35">
                                    <w:rPr>
                                      <w:b/>
                                      <w:bCs/>
                                      <w:sz w:val="12"/>
                                      <w:szCs w:val="12"/>
                                      <w:lang w:val="nl-NL"/>
                                    </w:rPr>
                                    <w:t>Onderkant van de 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001D0A" id="Text Box 26" o:spid="_x0000_s1035" type="#_x0000_t202" style="position:absolute;margin-left:70.45pt;margin-top:65.75pt;width:62.35pt;height:36pt;z-index:2516628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vrqE4QEAAKcDAAAOAAAAZHJzL2Uyb0RvYy54bWysU9Fu0zAUfUfiHyy/0zRTR2nUdBqbhpAG&#10;Qxp8gOM4jUXia+51m5Sv59rpugJv014s29c595xzT9ZXY9+JvUGy4EqZz+ZSGKehtm5byh/f7959&#10;kIKCcrXqwJlSHgzJq83bN+vBF+YCWuhqg4JBHBWDL2Ubgi+yjHRrekUz8MZxsQHsVeAjbrMa1cDo&#10;fZddzOfvswGw9gjaEPHt7VSUm4TfNEaHh6YhE0RXSuYW0oppreKabdaq2KLyrdVHGuoFLHplHTc9&#10;Qd2qoMQO7X9QvdUIBE2YaegzaBqrTdLAavL5P2oeW+VN0sLmkD/ZRK8Hq7/uH/03FGH8CCMPMIkg&#10;fw/6JwkHN61yW3ONCENrVM2N82hZNngqjp9Gq6mgCFINX6DmIatdgAQ0NthHV1inYHQewOFkuhmD&#10;0Hy5XOWXS65oLi0ulzzU1EEVTx97pPDJQC/ippTIM03gan9PIZJRxdOT2MvBne26NNfO/XXBD+NN&#10;Ih/5TszDWI3C1qVcxb5RSwX1gdUgTGnhdPOmBfwtxcBJKSX92ik0UnSfHTuyyheLGK10SAqkwPNK&#10;dV5RTjNUKYMU0/YmTHHcebTbljtNM3BwzS42Nil8ZnWkz2lIwo/JjXE7P6dXz//X5g8AAAD//wMA&#10;UEsDBBQABgAIAAAAIQCP3Xa23gAAAAsBAAAPAAAAZHJzL2Rvd25yZXYueG1sTI/NTsMwEITvSLyD&#10;tUjcqN2fRDTEqRCIKxVtqdSbG2+TiHgdxW4T3p7tid5mtJ9mZ/LV6FpxwT40njRMJwoEUultQ5WG&#10;3fbj6RlEiIasaT2hhl8MsCru73KTWT/QF142sRIcQiEzGuoYu0zKUNboTJj4DolvJ987E9n2lbS9&#10;GTjctXKmVCqdaYg/1KbDtxrLn83Zafj+PB32C7Wu3l3SDX5UktxSav34ML6+gIg4xn8YrvW5OhTc&#10;6ejPZINo2S/UklEW82kCgolZmqQgjizUPAFZ5PJ2Q/EHAAD//wMAUEsBAi0AFAAGAAgAAAAhALaD&#10;OJL+AAAA4QEAABMAAAAAAAAAAAAAAAAAAAAAAFtDb250ZW50X1R5cGVzXS54bWxQSwECLQAUAAYA&#10;CAAAACEAOP0h/9YAAACUAQAACwAAAAAAAAAAAAAAAAAvAQAAX3JlbHMvLnJlbHNQSwECLQAUAAYA&#10;CAAAACEAbb66hOEBAACnAwAADgAAAAAAAAAAAAAAAAAuAgAAZHJzL2Uyb0RvYy54bWxQSwECLQAU&#10;AAYACAAAACEAj912tt4AAAALAQAADwAAAAAAAAAAAAAAAAA7BAAAZHJzL2Rvd25yZXYueG1sUEsF&#10;BgAAAAAEAAQA8wAAAEYFAAAAAA==&#10;" filled="f" stroked="f">
                      <v:textbox>
                        <w:txbxContent>
                          <w:p w14:paraId="735507B8" w14:textId="77777777" w:rsidR="00DE33D4" w:rsidRDefault="00DE33D4" w:rsidP="004575B4">
                            <w:pPr>
                              <w:spacing w:line="240" w:lineRule="auto"/>
                              <w:rPr>
                                <w:b/>
                                <w:sz w:val="12"/>
                                <w:szCs w:val="12"/>
                              </w:rPr>
                            </w:pPr>
                            <w:r w:rsidRPr="00705F35">
                              <w:rPr>
                                <w:b/>
                                <w:bCs/>
                                <w:sz w:val="12"/>
                                <w:szCs w:val="12"/>
                                <w:lang w:val="nl-NL"/>
                              </w:rPr>
                              <w:t>Onderkant van de inhalator</w:t>
                            </w:r>
                          </w:p>
                        </w:txbxContent>
                      </v:textbox>
                    </v:shape>
                  </w:pict>
                </mc:Fallback>
              </mc:AlternateContent>
            </w:r>
            <w:r w:rsidR="00477C9A" w:rsidRPr="004A4733">
              <w:rPr>
                <w:noProof/>
                <w:lang w:eastAsia="en-US"/>
              </w:rPr>
              <mc:AlternateContent>
                <mc:Choice Requires="wps">
                  <w:drawing>
                    <wp:anchor distT="45720" distB="45720" distL="114300" distR="114300" simplePos="0" relativeHeight="251660800" behindDoc="0" locked="0" layoutInCell="1" allowOverlap="1" wp14:anchorId="6519575F" wp14:editId="7B77E1FF">
                      <wp:simplePos x="0" y="0"/>
                      <wp:positionH relativeFrom="column">
                        <wp:posOffset>21874</wp:posOffset>
                      </wp:positionH>
                      <wp:positionV relativeFrom="paragraph">
                        <wp:posOffset>796868</wp:posOffset>
                      </wp:positionV>
                      <wp:extent cx="580030" cy="243205"/>
                      <wp:effectExtent l="0" t="0" r="0" b="4445"/>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34B59C" w14:textId="77777777" w:rsidR="00DE33D4" w:rsidRDefault="00DE33D4">
                                  <w:pPr>
                                    <w:rPr>
                                      <w:b/>
                                      <w:sz w:val="12"/>
                                      <w:szCs w:val="12"/>
                                    </w:rPr>
                                  </w:pPr>
                                  <w:r w:rsidRPr="00705F35">
                                    <w:rPr>
                                      <w:b/>
                                      <w:bCs/>
                                      <w:sz w:val="12"/>
                                      <w:szCs w:val="12"/>
                                      <w:lang w:val="nl-NL"/>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19575F" id="Text Box 28" o:spid="_x0000_s1036" type="#_x0000_t202" style="position:absolute;margin-left:1.7pt;margin-top:62.75pt;width:45.65pt;height:19.15pt;z-index:2516608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qPO4wEAAKgDAAAOAAAAZHJzL2Uyb0RvYy54bWysU9tu2zAMfR+wfxD0vthxk60z4hRdiw4D&#10;ugvQ7gNkWbKF2aJGKbGzrx8lp2m2vg17EURSPjyHPN5cTUPP9gq9AVvx5SLnTFkJjbFtxb8/3r25&#10;5MwHYRvRg1UVPyjPr7avX21GV6oCOugbhYxArC9HV/EuBFdmmZedGoRfgFOWihpwEIFCbLMGxUjo&#10;Q58Vef42GwEbhyCV95S9nYt8m/C1VjJ81dqrwPqKE7eQTkxnHc9suxFli8J1Rh5piH9gMQhjqekJ&#10;6lYEwXZoXkANRiJ40GEhYchAayNV0kBqlvlfah464VTSQsPx7jQm//9g5Zf9g/uGLEwfYKIFJhHe&#10;3YP84ZmFm07YVl0jwtgp0VDjZRxZNjpfHj+No/aljyD1+BkaWrLYBUhAk8YhToV0MkKnBRxOQ1dT&#10;YJKS68s8v6CKpFKxuijydeogyqePHfrwUcHA4qXiSDtN4GJ/70MkI8qnJ7GXhTvT92mvvf0jQQ9j&#10;JpGPfGfmYaonZhpSltwQxdTQHEgOwmwXsjddOsBfnI1klYr7nzuBirP+k6WRvF+uVtFbKVit3xUU&#10;4HmlPq8IKwmq4oGz+XoTZj/uHJq2o07zEixc0xi1SRKfWR35kx2S8qN1o9/O4/Tq+Qfb/gYAAP//&#10;AwBQSwMEFAAGAAgAAAAhADqXjZ/dAAAACAEAAA8AAABkcnMvZG93bnJldi54bWxMj81OwzAQhO9I&#10;vIO1SNyo3TbpTxqnqkBcQRSKxM2Nt0nUeB3FbhPenuUEx50ZzX6Tb0fXiiv2ofGkYTpRIJBKbxuq&#10;NHy8Pz+sQIRoyJrWE2r4xgDb4vYmN5n1A73hdR8rwSUUMqOhjrHLpAxljc6Eie+Q2Dv53pnIZ19J&#10;25uBy10rZ0otpDMN8YfadPhYY3neX5yGw8vp6zNRr9WTS7vBj0qSW0ut7+/G3QZExDH+heEXn9Gh&#10;YKajv5ANotUwTzjI8ixNQbC/TpYgjiws5iuQRS7/Dyh+AAAA//8DAFBLAQItABQABgAIAAAAIQC2&#10;gziS/gAAAOEBAAATAAAAAAAAAAAAAAAAAAAAAABbQ29udGVudF9UeXBlc10ueG1sUEsBAi0AFAAG&#10;AAgAAAAhADj9If/WAAAAlAEAAAsAAAAAAAAAAAAAAAAALwEAAF9yZWxzLy5yZWxzUEsBAi0AFAAG&#10;AAgAAAAhACi2o87jAQAAqAMAAA4AAAAAAAAAAAAAAAAALgIAAGRycy9lMm9Eb2MueG1sUEsBAi0A&#10;FAAGAAgAAAAhADqXjZ/dAAAACAEAAA8AAAAAAAAAAAAAAAAAPQQAAGRycy9kb3ducmV2LnhtbFBL&#10;BQYAAAAABAAEAPMAAABHBQAAAAA=&#10;" filled="f" stroked="f">
                      <v:textbox>
                        <w:txbxContent>
                          <w:p w14:paraId="1434B59C" w14:textId="77777777" w:rsidR="00DE33D4" w:rsidRDefault="00DE33D4">
                            <w:pPr>
                              <w:rPr>
                                <w:b/>
                                <w:sz w:val="12"/>
                                <w:szCs w:val="12"/>
                              </w:rPr>
                            </w:pPr>
                            <w:r w:rsidRPr="00705F35">
                              <w:rPr>
                                <w:b/>
                                <w:bCs/>
                                <w:sz w:val="12"/>
                                <w:szCs w:val="12"/>
                                <w:lang w:val="nl-NL"/>
                              </w:rPr>
                              <w:t>Inhalator</w:t>
                            </w:r>
                          </w:p>
                        </w:txbxContent>
                      </v:textbox>
                    </v:shape>
                  </w:pict>
                </mc:Fallback>
              </mc:AlternateContent>
            </w:r>
            <w:r w:rsidR="00477C9A" w:rsidRPr="004A4733">
              <w:rPr>
                <w:noProof/>
                <w:lang w:eastAsia="en-US"/>
              </w:rPr>
              <mc:AlternateContent>
                <mc:Choice Requires="wps">
                  <w:drawing>
                    <wp:anchor distT="45720" distB="45720" distL="114300" distR="114300" simplePos="0" relativeHeight="251650560" behindDoc="0" locked="0" layoutInCell="1" allowOverlap="1" wp14:anchorId="61D1F175" wp14:editId="4125F603">
                      <wp:simplePos x="0" y="0"/>
                      <wp:positionH relativeFrom="column">
                        <wp:posOffset>315301</wp:posOffset>
                      </wp:positionH>
                      <wp:positionV relativeFrom="paragraph">
                        <wp:posOffset>633095</wp:posOffset>
                      </wp:positionV>
                      <wp:extent cx="545911" cy="286603"/>
                      <wp:effectExtent l="0" t="0" r="0" b="0"/>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5911" cy="286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ECB2D" w14:textId="77777777" w:rsidR="00DE33D4" w:rsidRDefault="00DE33D4">
                                  <w:pPr>
                                    <w:rPr>
                                      <w:sz w:val="12"/>
                                      <w:szCs w:val="12"/>
                                    </w:rPr>
                                  </w:pPr>
                                  <w:r w:rsidRPr="00705F35">
                                    <w:rPr>
                                      <w:sz w:val="12"/>
                                      <w:szCs w:val="12"/>
                                      <w:lang w:val="nl-NL"/>
                                    </w:rPr>
                                    <w:t>Onderkant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D1F175" id="Text Box 23" o:spid="_x0000_s1037" type="#_x0000_t202" style="position:absolute;margin-left:24.85pt;margin-top:49.85pt;width:43pt;height:22.5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bNys5AEAAKgDAAAOAAAAZHJzL2Uyb0RvYy54bWysU8Fu2zAMvQ/YPwi6L46zJGuNOEXXosOA&#10;rhvQ9QNkWbKF2aJGKbGzrx8lp2m23YpdBJGUH997pDdXY9+xvUJvwJY8n805U1ZCbWxT8qfvd+8u&#10;OPNB2Fp0YFXJD8rzq+3bN5vBFWoBLXS1QkYg1heDK3kbgiuyzMtW9cLPwClLRQ3Yi0AhNlmNYiD0&#10;vssW8/k6GwBrhyCV95S9nYp8m/C1VjJ81dqrwLqSE7eQTkxnFc9suxFFg8K1Rh5piFew6IWx1PQE&#10;dSuCYDs0/0D1RiJ40GEmoc9AayNV0kBq8vlfah5b4VTSQuZ4d7LJ/z9Y+bB/dN+QhfEjjDTAJMK7&#10;e5A/PLNw0wrbqGtEGFolamqcR8uywfni+Gm02hc+glTDF6hpyGIXIAGNGvvoCulkhE4DOJxMV2Ng&#10;kpKr5eoyzzmTVFpcrNfz96mDKJ4/dujDJwU9i5eSI800gYv9vQ+RjCien8ReFu5M16W5dvaPBD2M&#10;mUQ+8p2Yh7EamalJWZIWxVRQH0gOwrQutN50aQF/cTbQqpTc/9wJVJx1ny1Zcpkvl3G3UrBcfVhQ&#10;gOeV6rwirCSokgfOputNmPZx59A0LXWahmDhmmzUJkl8YXXkT+uQlB9XN+7beZxevfxg298AAAD/&#10;/wMAUEsDBBQABgAIAAAAIQDtJijh3AAAAAkBAAAPAAAAZHJzL2Rvd25yZXYueG1sTI9BT8MwDIXv&#10;SPsPkZG4sQTWwVqaTmiIK4jBJnHLGq+t1jhVk63l3+Oe4ORnvafnz/l6dK24YB8aTxru5goEUult&#10;Q5WGr8/X2xWIEA1Z03pCDT8YYF3MrnKTWT/QB162sRJcQiEzGuoYu0zKUNboTJj7Dom9o++dibz2&#10;lbS9GbjctfJeqQfpTEN8oTYdbmosT9uz07B7O37vE/VevbhlN/hRSXKp1Prmenx+AhFxjH9hmPAZ&#10;HQpmOvgz2SBaDUn6yEkN6TQnf7FkcWCRJCuQRS7/f1D8AgAA//8DAFBLAQItABQABgAIAAAAIQC2&#10;gziS/gAAAOEBAAATAAAAAAAAAAAAAAAAAAAAAABbQ29udGVudF9UeXBlc10ueG1sUEsBAi0AFAAG&#10;AAgAAAAhADj9If/WAAAAlAEAAAsAAAAAAAAAAAAAAAAALwEAAF9yZWxzLy5yZWxzUEsBAi0AFAAG&#10;AAgAAAAhAGJs3KzkAQAAqAMAAA4AAAAAAAAAAAAAAAAALgIAAGRycy9lMm9Eb2MueG1sUEsBAi0A&#10;FAAGAAgAAAAhAO0mKOHcAAAACQEAAA8AAAAAAAAAAAAAAAAAPgQAAGRycy9kb3ducmV2LnhtbFBL&#10;BQYAAAAABAAEAPMAAABHBQAAAAA=&#10;" filled="f" stroked="f">
                      <v:textbox>
                        <w:txbxContent>
                          <w:p w14:paraId="093ECB2D" w14:textId="77777777" w:rsidR="00DE33D4" w:rsidRDefault="00DE33D4">
                            <w:pPr>
                              <w:rPr>
                                <w:sz w:val="12"/>
                                <w:szCs w:val="12"/>
                              </w:rPr>
                            </w:pPr>
                            <w:r w:rsidRPr="00705F35">
                              <w:rPr>
                                <w:sz w:val="12"/>
                                <w:szCs w:val="12"/>
                                <w:lang w:val="nl-NL"/>
                              </w:rPr>
                              <w:t>Onderkant</w:t>
                            </w:r>
                          </w:p>
                        </w:txbxContent>
                      </v:textbox>
                    </v:shape>
                  </w:pict>
                </mc:Fallback>
              </mc:AlternateContent>
            </w:r>
            <w:r w:rsidR="00CF56C5" w:rsidRPr="004A4733">
              <w:rPr>
                <w:noProof/>
                <w:lang w:eastAsia="en-US"/>
              </w:rPr>
              <mc:AlternateContent>
                <mc:Choice Requires="wps">
                  <w:drawing>
                    <wp:anchor distT="45720" distB="45720" distL="114300" distR="114300" simplePos="0" relativeHeight="251657728" behindDoc="0" locked="0" layoutInCell="1" allowOverlap="1" wp14:anchorId="61606242" wp14:editId="685BAD06">
                      <wp:simplePos x="0" y="0"/>
                      <wp:positionH relativeFrom="column">
                        <wp:posOffset>1487805</wp:posOffset>
                      </wp:positionH>
                      <wp:positionV relativeFrom="paragraph">
                        <wp:posOffset>283210</wp:posOffset>
                      </wp:positionV>
                      <wp:extent cx="466725" cy="243205"/>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9E8CF" w14:textId="77777777" w:rsidR="00DE33D4" w:rsidRDefault="00DE33D4">
                                  <w:pPr>
                                    <w:rPr>
                                      <w:sz w:val="12"/>
                                      <w:szCs w:val="12"/>
                                    </w:rPr>
                                  </w:pPr>
                                  <w:r w:rsidRPr="00705F35">
                                    <w:rPr>
                                      <w:sz w:val="12"/>
                                      <w:szCs w:val="12"/>
                                      <w:lang w:val="nl-NL"/>
                                    </w:rPr>
                                    <w:t>Rooster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606242" id="Text Box 24" o:spid="_x0000_s1038" type="#_x0000_t202" style="position:absolute;margin-left:117.15pt;margin-top:22.3pt;width:36.75pt;height:19.15pt;z-index:2516577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ZFnW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SVsTGUUwNzZHkIMzrQutNlw7wJ2cjrUrF/Y+9QMVZ/8GSJW+Xq1XcrRSs1lcF&#10;BXhZqS8rwkqCqnjgbL7ehnkf9w5N21GneQgWbshGbZLEZ1Yn/rQOSflpdeO+Xcbp1fMPtvsFAAD/&#10;/wMAUEsDBBQABgAIAAAAIQCd1dxI3gAAAAkBAAAPAAAAZHJzL2Rvd25yZXYueG1sTI/LTsMwEEX3&#10;SPyDNUjsqE0SShsyqRCILajlIbFzk2kSEY+j2G3C3zOsYDmao3vPLTaz69WJxtB5RrheGFDEla87&#10;bhDeXp+uVqBCtFzb3jMhfFOATXl+Vti89hNv6bSLjZIQDrlFaGMccq1D1ZKzYeEHYvkd/OhslHNs&#10;dD3aScJdrxNjltrZjqWhtQM9tFR97Y4O4f358PmRmZfm0d0Mk5+NZrfWiJcX8/0dqEhz/IPhV1/U&#10;oRSnvT9yHVSPkKRZKihCli1BCZCaW9myR1gla9Blof8vKH8AAAD//wMAUEsBAi0AFAAGAAgAAAAh&#10;ALaDOJL+AAAA4QEAABMAAAAAAAAAAAAAAAAAAAAAAFtDb250ZW50X1R5cGVzXS54bWxQSwECLQAU&#10;AAYACAAAACEAOP0h/9YAAACUAQAACwAAAAAAAAAAAAAAAAAvAQAAX3JlbHMvLnJlbHNQSwECLQAU&#10;AAYACAAAACEAhGRZ1uQBAACoAwAADgAAAAAAAAAAAAAAAAAuAgAAZHJzL2Uyb0RvYy54bWxQSwEC&#10;LQAUAAYACAAAACEAndXcSN4AAAAJAQAADwAAAAAAAAAAAAAAAAA+BAAAZHJzL2Rvd25yZXYueG1s&#10;UEsFBgAAAAAEAAQA8wAAAEkFAAAAAA==&#10;" filled="f" stroked="f">
                      <v:textbox>
                        <w:txbxContent>
                          <w:p w14:paraId="6459E8CF" w14:textId="77777777" w:rsidR="00DE33D4" w:rsidRDefault="00DE33D4">
                            <w:pPr>
                              <w:rPr>
                                <w:sz w:val="12"/>
                                <w:szCs w:val="12"/>
                              </w:rPr>
                            </w:pPr>
                            <w:r w:rsidRPr="00705F35">
                              <w:rPr>
                                <w:sz w:val="12"/>
                                <w:szCs w:val="12"/>
                                <w:lang w:val="nl-NL"/>
                              </w:rPr>
                              <w:t>Rooster</w:t>
                            </w:r>
                          </w:p>
                        </w:txbxContent>
                      </v:textbox>
                    </v:shape>
                  </w:pict>
                </mc:Fallback>
              </mc:AlternateContent>
            </w:r>
            <w:r w:rsidR="00CF56C5" w:rsidRPr="004A4733">
              <w:rPr>
                <w:noProof/>
                <w:lang w:eastAsia="en-US"/>
              </w:rPr>
              <mc:AlternateContent>
                <mc:Choice Requires="wps">
                  <w:drawing>
                    <wp:anchor distT="45720" distB="45720" distL="114300" distR="114300" simplePos="0" relativeHeight="251651584" behindDoc="0" locked="0" layoutInCell="1" allowOverlap="1" wp14:anchorId="0F32EB34" wp14:editId="2009BA84">
                      <wp:simplePos x="0" y="0"/>
                      <wp:positionH relativeFrom="column">
                        <wp:posOffset>410845</wp:posOffset>
                      </wp:positionH>
                      <wp:positionV relativeFrom="paragraph">
                        <wp:posOffset>146050</wp:posOffset>
                      </wp:positionV>
                      <wp:extent cx="390525" cy="243205"/>
                      <wp:effectExtent l="0" t="0" r="0" b="0"/>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FA5C2D" w14:textId="77777777" w:rsidR="00DE33D4" w:rsidRDefault="00DE33D4">
                                  <w:pPr>
                                    <w:rPr>
                                      <w:sz w:val="12"/>
                                      <w:szCs w:val="12"/>
                                    </w:rPr>
                                  </w:pPr>
                                  <w:r w:rsidRPr="00705F35">
                                    <w:rPr>
                                      <w:sz w:val="12"/>
                                      <w:szCs w:val="12"/>
                                      <w:lang w:val="nl-NL"/>
                                    </w:rPr>
                                    <w:t>Kapje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32EB34" id="Text Box 22" o:spid="_x0000_s1039" type="#_x0000_t202" style="position:absolute;margin-left:32.35pt;margin-top:11.5pt;width:30.75pt;height:19.1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ekjk5AEAAKgDAAAOAAAAZHJzL2Uyb0RvYy54bWysU9uO0zAQfUfiHyy/06RpC2zUdLXsahHS&#10;cpEWPsBx7MQi8Zix26R8PWOn2y3whnixPDPOmXPOTLbX09Czg0JvwFZ8ucg5U1ZCY2xb8W9f71+9&#10;5cwHYRvRg1UVPyrPr3cvX2xHV6oCOugbhYxArC9HV/EuBFdmmZedGoRfgFOWihpwEIFCbLMGxUjo&#10;Q58Vef46GwEbhyCV95S9m4t8l/C1VjJ81tqrwPqKE7eQTkxnHc9stxVli8J1Rp5oiH9gMQhjqekZ&#10;6k4EwfZo/oIajETwoMNCwpCB1kaqpIHULPM/1Dx2wqmkhczx7myT/3+w8tPh0X1BFqZ3MNEAkwjv&#10;HkB+98zCbSdsq24QYeyUaKjxMlqWjc6Xp0+j1b70EaQeP0JDQxb7AAlo0jhEV0gnI3QawPFsupoC&#10;k5RcXeWbYsOZpFKxXhX5JnUQ5dPHDn14r2Bg8VJxpJkmcHF48CGSEeXTk9jLwr3p+zTX3v6WoIcx&#10;k8hHvjPzMNUTMw0pW8XGUUwNzZHkIMzrQutNlw7wJ2cjrUrF/Y+9QMVZ/8GSJVfL9TruVgrWmzcF&#10;BXhZqS8rwkqCqnjgbL7ehnkf9w5N21GneQgWbshGbZLEZ1Yn/rQOSflpdeO+Xcbp1fMPtvsF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I56SOTkAQAAqAMAAA4AAAAAAAAAAAAAAAAALgIAAGRycy9lMm9Eb2MueG1sUEsBAi0A&#10;FAAGAAgAAAAhADxkO7zcAAAACAEAAA8AAAAAAAAAAAAAAAAAPgQAAGRycy9kb3ducmV2LnhtbFBL&#10;BQYAAAAABAAEAPMAAABHBQAAAAA=&#10;" filled="f" stroked="f">
                      <v:textbox>
                        <w:txbxContent>
                          <w:p w14:paraId="3FFA5C2D" w14:textId="77777777" w:rsidR="00DE33D4" w:rsidRDefault="00DE33D4">
                            <w:pPr>
                              <w:rPr>
                                <w:sz w:val="12"/>
                                <w:szCs w:val="12"/>
                              </w:rPr>
                            </w:pPr>
                            <w:r w:rsidRPr="00705F35">
                              <w:rPr>
                                <w:sz w:val="12"/>
                                <w:szCs w:val="12"/>
                                <w:lang w:val="nl-NL"/>
                              </w:rPr>
                              <w:t>Kapje</w:t>
                            </w:r>
                          </w:p>
                        </w:txbxContent>
                      </v:textbox>
                    </v:shape>
                  </w:pict>
                </mc:Fallback>
              </mc:AlternateContent>
            </w:r>
            <w:r w:rsidR="00CF56C5" w:rsidRPr="004A4733">
              <w:rPr>
                <w:noProof/>
                <w:lang w:eastAsia="en-US"/>
              </w:rPr>
              <mc:AlternateContent>
                <mc:Choice Requires="wps">
                  <w:drawing>
                    <wp:anchor distT="45720" distB="45720" distL="114300" distR="114300" simplePos="0" relativeHeight="251656704" behindDoc="0" locked="0" layoutInCell="1" allowOverlap="1" wp14:anchorId="165E3305" wp14:editId="30450CAE">
                      <wp:simplePos x="0" y="0"/>
                      <wp:positionH relativeFrom="column">
                        <wp:posOffset>1925320</wp:posOffset>
                      </wp:positionH>
                      <wp:positionV relativeFrom="paragraph">
                        <wp:posOffset>604520</wp:posOffset>
                      </wp:positionV>
                      <wp:extent cx="428625" cy="243205"/>
                      <wp:effectExtent l="0" t="0" r="0" b="0"/>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2EE052" w14:textId="77777777" w:rsidR="00DE33D4" w:rsidRDefault="00DE33D4">
                                  <w:pPr>
                                    <w:rPr>
                                      <w:sz w:val="12"/>
                                      <w:szCs w:val="12"/>
                                    </w:rPr>
                                  </w:pPr>
                                  <w:r w:rsidRPr="00705F35">
                                    <w:rPr>
                                      <w:sz w:val="12"/>
                                      <w:szCs w:val="12"/>
                                      <w:lang w:val="nl-NL"/>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5E3305" id="Text Box 25" o:spid="_x0000_s1040" type="#_x0000_t202" style="position:absolute;margin-left:151.6pt;margin-top:47.6pt;width:33.75pt;height:19.15pt;z-index:2516567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wVpZ5AEAAKgDAAAOAAAAZHJzL2Uyb0RvYy54bWysU9tu2zAMfR+wfxD0vtjxnK4z4hRdiw4D&#10;ugvQ7gNkWYqF2aJGKbGzrx8lp2m2vg17EURSPjznkF5fTUPP9gq9AVvz5SLnTFkJrbHbmn9/vHtz&#10;yZkPwraiB6tqflCeX21ev1qPrlIFdNC3ChmBWF+NruZdCK7KMi87NQi/AKcsFTXgIAKFuM1aFCOh&#10;D31W5PlFNgK2DkEq7yl7Oxf5JuFrrWT4qrVXgfU1J24hnZjOJp7ZZi2qLQrXGXmkIf6BxSCMpaYn&#10;qFsRBNuheQE1GIngQYeFhCEDrY1USQOpWeZ/qXnohFNJC5nj3ckm//9g5Zf9g/uGLEwfYKIBJhHe&#10;3YP84ZmFm07YrbpGhLFToqXGy2hZNjpfHT+NVvvKR5Bm/AwtDVnsAiSgSeMQXSGdjNBpAIeT6WoK&#10;TFKyLC4vihVnkkpF+bbIV6mDqJ4+dujDRwUDi5eaI800gYv9vQ+RjKiensReFu5M36e59vaPBD2M&#10;mUQ+8p2Zh6mZmGlJWRkbRzENtAeSgzCvC603XTrAX5yNtCo19z93AhVn/SdLlrxflmXcrRSUq3cF&#10;BXheac4rwkqCqnngbL7ehHkfdw7NtqNO8xAsXJON2iSJz6yO/GkdkvLj6sZ9O4/Tq+cfbPMb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2cFaWeQBAACoAwAADgAAAAAAAAAAAAAAAAAuAgAAZHJzL2Uyb0RvYy54bWxQSwEC&#10;LQAUAAYACAAAACEAV1QYVN4AAAAKAQAADwAAAAAAAAAAAAAAAAA+BAAAZHJzL2Rvd25yZXYueG1s&#10;UEsFBgAAAAAEAAQA8wAAAEkFAAAAAA==&#10;" filled="f" stroked="f">
                      <v:textbox>
                        <w:txbxContent>
                          <w:p w14:paraId="672EE052" w14:textId="77777777" w:rsidR="00DE33D4" w:rsidRDefault="00DE33D4">
                            <w:pPr>
                              <w:rPr>
                                <w:sz w:val="12"/>
                                <w:szCs w:val="12"/>
                              </w:rPr>
                            </w:pPr>
                            <w:r w:rsidRPr="00705F35">
                              <w:rPr>
                                <w:sz w:val="12"/>
                                <w:szCs w:val="12"/>
                                <w:lang w:val="nl-NL"/>
                              </w:rPr>
                              <w:t>Blister</w:t>
                            </w:r>
                          </w:p>
                        </w:txbxContent>
                      </v:textbox>
                    </v:shape>
                  </w:pict>
                </mc:Fallback>
              </mc:AlternateContent>
            </w:r>
            <w:r w:rsidR="00CF56C5" w:rsidRPr="004A4733">
              <w:rPr>
                <w:noProof/>
                <w:lang w:eastAsia="en-US"/>
              </w:rPr>
              <w:drawing>
                <wp:inline distT="0" distB="0" distL="0" distR="0" wp14:anchorId="7AD3BEA7" wp14:editId="640447ED">
                  <wp:extent cx="2722880" cy="878840"/>
                  <wp:effectExtent l="0" t="0" r="0" b="0"/>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71700C40" w14:textId="77777777" w:rsidR="00B84FD6" w:rsidRPr="004A4733" w:rsidRDefault="00914C4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Veel gestelde vragen</w:t>
            </w:r>
          </w:p>
          <w:p w14:paraId="7292F253" w14:textId="77777777" w:rsidR="00B84FD6" w:rsidRPr="004A4733" w:rsidRDefault="00B84FD6" w:rsidP="00236504">
            <w:pPr>
              <w:pStyle w:val="Table"/>
              <w:keepNext/>
              <w:spacing w:before="0" w:after="0"/>
              <w:rPr>
                <w:rFonts w:ascii="Times New Roman" w:hAnsi="Times New Roman"/>
                <w:szCs w:val="20"/>
                <w:lang w:val="nl-NL"/>
              </w:rPr>
            </w:pPr>
          </w:p>
          <w:p w14:paraId="0A675CC2" w14:textId="77777777" w:rsidR="00B84FD6" w:rsidRPr="004A4733" w:rsidRDefault="00914C4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Waarom maakte de inhalator geen geluid toen ik inhaleerde?</w:t>
            </w:r>
          </w:p>
          <w:p w14:paraId="3A5E22AB" w14:textId="77777777" w:rsidR="00B84FD6" w:rsidRPr="004A4733" w:rsidRDefault="00914C4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De capsule kan vastzitten in de uitsparing voor de capsule. Als dit gebeurt, maak de capsule voorzichtig los door op de onderkant van de inhalator te tikken. Inhaleer het geneesmiddel opnieuw door de stappen 3a tot 3d te herhalen.</w:t>
            </w:r>
          </w:p>
          <w:p w14:paraId="4864C9B2" w14:textId="77777777" w:rsidR="00B84FD6" w:rsidRPr="004A4733" w:rsidRDefault="00B84FD6" w:rsidP="00236504">
            <w:pPr>
              <w:pStyle w:val="Table"/>
              <w:keepNext/>
              <w:spacing w:before="0" w:after="0"/>
              <w:rPr>
                <w:rFonts w:ascii="Times New Roman" w:hAnsi="Times New Roman"/>
                <w:szCs w:val="20"/>
                <w:lang w:val="nl-NL"/>
              </w:rPr>
            </w:pPr>
          </w:p>
          <w:p w14:paraId="5D9A87C1" w14:textId="77777777" w:rsidR="00B84FD6" w:rsidRPr="004A4733" w:rsidRDefault="00914C4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Wat moet ik doen als er poeder is achtergebleven in de capsule?</w:t>
            </w:r>
          </w:p>
          <w:p w14:paraId="0C56EC01" w14:textId="77777777" w:rsidR="00B84FD6" w:rsidRPr="004A4733" w:rsidRDefault="00914C4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U heeft niet voldoende van het geneesmiddel binnengekregen. Sluit de inhalator en herhaal de stappen 3a tot 3d.</w:t>
            </w:r>
          </w:p>
          <w:p w14:paraId="7DA8A39F" w14:textId="77777777" w:rsidR="00B84FD6" w:rsidRPr="004A4733" w:rsidRDefault="00B84FD6" w:rsidP="00236504">
            <w:pPr>
              <w:pStyle w:val="Table"/>
              <w:keepNext/>
              <w:spacing w:before="0" w:after="0"/>
              <w:rPr>
                <w:rFonts w:ascii="Times New Roman" w:hAnsi="Times New Roman"/>
                <w:szCs w:val="20"/>
                <w:lang w:val="nl-NL"/>
              </w:rPr>
            </w:pPr>
          </w:p>
          <w:p w14:paraId="499A12FB" w14:textId="77777777" w:rsidR="00B84FD6" w:rsidRPr="004A4733" w:rsidRDefault="00914C4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Ik hoestte na inhalatie – maakt dit uit?</w:t>
            </w:r>
          </w:p>
          <w:p w14:paraId="36D709B7" w14:textId="77777777" w:rsidR="00B84FD6" w:rsidRPr="004A4733" w:rsidRDefault="00914C4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Dit kan gebeuren. Als de capsule leeg is, heeft u voldoende van het geneesmiddel binnengekregen.</w:t>
            </w:r>
          </w:p>
          <w:p w14:paraId="729C85D9" w14:textId="77777777" w:rsidR="00B84FD6" w:rsidRPr="004A4733" w:rsidRDefault="00B84FD6" w:rsidP="00236504">
            <w:pPr>
              <w:pStyle w:val="Table"/>
              <w:keepNext/>
              <w:spacing w:before="0" w:after="0"/>
              <w:rPr>
                <w:rFonts w:ascii="Times New Roman" w:hAnsi="Times New Roman"/>
                <w:szCs w:val="20"/>
                <w:lang w:val="nl-NL"/>
              </w:rPr>
            </w:pPr>
          </w:p>
          <w:p w14:paraId="79C7C3E6" w14:textId="77777777" w:rsidR="00B84FD6" w:rsidRPr="004A4733" w:rsidRDefault="00914C4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Ik voelde kleine stukjes van de capsule op mijn tong – maakt dit uit?</w:t>
            </w:r>
          </w:p>
          <w:p w14:paraId="7FB3484F" w14:textId="77777777" w:rsidR="00B84FD6" w:rsidRPr="004A4733" w:rsidRDefault="00914C4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Dit kan gebeuren. Het is niet schadelijk. De kans op het verbrokkelen van de capsule neemt toe als de capsule meer dan één keer wordt doorgeprikt.</w:t>
            </w:r>
          </w:p>
        </w:tc>
        <w:tc>
          <w:tcPr>
            <w:tcW w:w="2410" w:type="dxa"/>
            <w:tcBorders>
              <w:top w:val="single" w:sz="24" w:space="0" w:color="808080"/>
              <w:left w:val="single" w:sz="24" w:space="0" w:color="808080"/>
              <w:bottom w:val="single" w:sz="24" w:space="0" w:color="808080"/>
              <w:right w:val="single" w:sz="24" w:space="0" w:color="808080"/>
            </w:tcBorders>
            <w:hideMark/>
          </w:tcPr>
          <w:p w14:paraId="1BEA0559" w14:textId="77777777" w:rsidR="00B84FD6" w:rsidRPr="004A4733" w:rsidRDefault="00914C4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Schoonmaken van de inhalator</w:t>
            </w:r>
          </w:p>
          <w:p w14:paraId="7BDBEA8A" w14:textId="1169E9E3" w:rsidR="00B84FD6" w:rsidRPr="004A4733" w:rsidRDefault="00914C4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Veeg het mondstuk aan de binnen- en buitenkant af met een schoon, droog, pluisvrij doekje om poederresten te verwijderen. Houd de inhalator droog. Was uw inhalator nooit met water.</w:t>
            </w:r>
          </w:p>
        </w:tc>
      </w:tr>
      <w:tr w:rsidR="00B84FD6" w:rsidRPr="00A278D3" w14:paraId="7EA436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7320971" w14:textId="77777777" w:rsidR="00B84FD6" w:rsidRPr="004A4733" w:rsidRDefault="00B84FD6" w:rsidP="00236504">
            <w:pPr>
              <w:tabs>
                <w:tab w:val="clear" w:pos="567"/>
              </w:tabs>
              <w:spacing w:line="240" w:lineRule="auto"/>
              <w:rPr>
                <w:rFonts w:eastAsia="MS Mincho"/>
                <w:szCs w:val="22"/>
                <w:lang w:val="nl-NL"/>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5A10439" w14:textId="77777777" w:rsidR="00B84FD6" w:rsidRPr="004A4733" w:rsidRDefault="00B84FD6" w:rsidP="00236504">
            <w:pPr>
              <w:tabs>
                <w:tab w:val="clear" w:pos="567"/>
              </w:tabs>
              <w:spacing w:line="240" w:lineRule="auto"/>
              <w:rPr>
                <w:rFonts w:eastAsia="MS Mincho"/>
                <w:sz w:val="20"/>
                <w:lang w:val="nl-NL"/>
              </w:rPr>
            </w:pPr>
          </w:p>
        </w:tc>
        <w:tc>
          <w:tcPr>
            <w:tcW w:w="2410" w:type="dxa"/>
            <w:tcBorders>
              <w:top w:val="single" w:sz="24" w:space="0" w:color="808080"/>
              <w:left w:val="single" w:sz="24" w:space="0" w:color="808080"/>
              <w:bottom w:val="single" w:sz="24" w:space="0" w:color="808080"/>
              <w:right w:val="single" w:sz="24" w:space="0" w:color="808080"/>
            </w:tcBorders>
            <w:hideMark/>
          </w:tcPr>
          <w:p w14:paraId="4D2BE62F" w14:textId="77777777" w:rsidR="00B84FD6" w:rsidRPr="004A4733" w:rsidRDefault="00914C4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Weggooien van de inhalator na gebruik</w:t>
            </w:r>
          </w:p>
          <w:p w14:paraId="282A6CFF" w14:textId="77777777" w:rsidR="00B84FD6" w:rsidRPr="004A4733" w:rsidRDefault="00914C40" w:rsidP="00236504">
            <w:pPr>
              <w:pStyle w:val="Table"/>
              <w:spacing w:before="0" w:after="0"/>
              <w:rPr>
                <w:rFonts w:ascii="Times New Roman" w:hAnsi="Times New Roman"/>
                <w:szCs w:val="20"/>
                <w:lang w:val="nl-NL"/>
              </w:rPr>
            </w:pPr>
            <w:r w:rsidRPr="004A4733">
              <w:rPr>
                <w:rFonts w:ascii="Times New Roman" w:hAnsi="Times New Roman"/>
                <w:szCs w:val="20"/>
                <w:lang w:val="nl-NL"/>
              </w:rPr>
              <w:t>Elke inhalator dient te worden weggegooid zodra alle capsules zijn gebruikt. Vraag uw apotheker hoe u geneesmiddelen en inhalatoren moet weggooien die niet meer nodig zijn.</w:t>
            </w:r>
          </w:p>
        </w:tc>
      </w:tr>
    </w:tbl>
    <w:p w14:paraId="35DB8F67" w14:textId="77777777" w:rsidR="00B84FD6" w:rsidRPr="004A4733" w:rsidRDefault="00B84FD6" w:rsidP="00236504">
      <w:pPr>
        <w:tabs>
          <w:tab w:val="clear" w:pos="567"/>
        </w:tabs>
        <w:spacing w:line="240" w:lineRule="auto"/>
        <w:rPr>
          <w:szCs w:val="22"/>
          <w:lang w:val="nl-NL"/>
        </w:rPr>
      </w:pPr>
    </w:p>
    <w:p w14:paraId="43193DC1" w14:textId="77777777" w:rsidR="004A77E0" w:rsidRPr="004A4733" w:rsidRDefault="004A77E0" w:rsidP="00236504">
      <w:pPr>
        <w:tabs>
          <w:tab w:val="clear" w:pos="567"/>
        </w:tabs>
        <w:spacing w:line="240" w:lineRule="auto"/>
        <w:rPr>
          <w:szCs w:val="22"/>
          <w:lang w:val="nl-NL"/>
        </w:rPr>
      </w:pPr>
    </w:p>
    <w:p w14:paraId="3A62FF10"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7.</w:t>
      </w:r>
      <w:r w:rsidRPr="004A4733">
        <w:rPr>
          <w:b/>
          <w:bCs/>
          <w:szCs w:val="22"/>
          <w:lang w:val="nl-NL"/>
        </w:rPr>
        <w:tab/>
        <w:t>HOUDER VAN DE VERGUNNING VOOR HET IN DE HANDEL BRENGEN</w:t>
      </w:r>
    </w:p>
    <w:p w14:paraId="02DFDC83" w14:textId="77777777" w:rsidR="00B84FD6" w:rsidRPr="004A4733" w:rsidRDefault="00B84FD6" w:rsidP="00236504">
      <w:pPr>
        <w:keepNext/>
        <w:tabs>
          <w:tab w:val="clear" w:pos="567"/>
        </w:tabs>
        <w:spacing w:line="240" w:lineRule="auto"/>
        <w:rPr>
          <w:szCs w:val="22"/>
          <w:lang w:val="nl-NL"/>
        </w:rPr>
      </w:pPr>
    </w:p>
    <w:p w14:paraId="611B3CF1" w14:textId="77777777" w:rsidR="00B84FD6" w:rsidRPr="00D54F40" w:rsidRDefault="00914C40" w:rsidP="00236504">
      <w:pPr>
        <w:keepNext/>
        <w:tabs>
          <w:tab w:val="clear" w:pos="567"/>
        </w:tabs>
        <w:spacing w:line="240" w:lineRule="auto"/>
        <w:rPr>
          <w:szCs w:val="22"/>
          <w:lang w:val="nb-NO"/>
        </w:rPr>
      </w:pPr>
      <w:r w:rsidRPr="00D54F40">
        <w:rPr>
          <w:szCs w:val="22"/>
          <w:lang w:val="nb-NO"/>
        </w:rPr>
        <w:t>Novartis Europharm Limited</w:t>
      </w:r>
    </w:p>
    <w:p w14:paraId="6CFDE1F6" w14:textId="77777777" w:rsidR="00B84FD6" w:rsidRPr="00D54F40" w:rsidRDefault="00914C40" w:rsidP="00236504">
      <w:pPr>
        <w:keepNext/>
        <w:tabs>
          <w:tab w:val="clear" w:pos="567"/>
        </w:tabs>
        <w:spacing w:line="240" w:lineRule="auto"/>
        <w:rPr>
          <w:szCs w:val="22"/>
          <w:lang w:val="nb-NO"/>
        </w:rPr>
      </w:pPr>
      <w:r w:rsidRPr="00D54F40">
        <w:rPr>
          <w:szCs w:val="22"/>
          <w:lang w:val="nb-NO"/>
        </w:rPr>
        <w:t>Vista Building</w:t>
      </w:r>
    </w:p>
    <w:p w14:paraId="62D2873C" w14:textId="77777777" w:rsidR="00B84FD6" w:rsidRPr="00700812" w:rsidRDefault="00914C40" w:rsidP="00236504">
      <w:pPr>
        <w:keepNext/>
        <w:tabs>
          <w:tab w:val="clear" w:pos="567"/>
        </w:tabs>
        <w:spacing w:line="240" w:lineRule="auto"/>
        <w:rPr>
          <w:szCs w:val="22"/>
          <w:lang w:val="en-US"/>
        </w:rPr>
      </w:pPr>
      <w:r w:rsidRPr="00700812">
        <w:rPr>
          <w:szCs w:val="22"/>
          <w:lang w:val="en-US"/>
        </w:rPr>
        <w:t>Elm Park, Merrion Road</w:t>
      </w:r>
    </w:p>
    <w:p w14:paraId="419B0627" w14:textId="77777777" w:rsidR="00B84FD6" w:rsidRPr="004A4733" w:rsidRDefault="00914C40" w:rsidP="00236504">
      <w:pPr>
        <w:keepNext/>
        <w:tabs>
          <w:tab w:val="clear" w:pos="567"/>
        </w:tabs>
        <w:spacing w:line="240" w:lineRule="auto"/>
        <w:rPr>
          <w:szCs w:val="22"/>
          <w:lang w:val="nl-NL"/>
        </w:rPr>
      </w:pPr>
      <w:r w:rsidRPr="004A4733">
        <w:rPr>
          <w:szCs w:val="22"/>
          <w:lang w:val="nl-NL"/>
        </w:rPr>
        <w:t>Dublin 4</w:t>
      </w:r>
    </w:p>
    <w:p w14:paraId="7347DB95" w14:textId="46D977A0" w:rsidR="00B84FD6" w:rsidRPr="004A4733" w:rsidRDefault="00914C40" w:rsidP="00236504">
      <w:pPr>
        <w:tabs>
          <w:tab w:val="clear" w:pos="567"/>
        </w:tabs>
        <w:spacing w:line="240" w:lineRule="auto"/>
        <w:rPr>
          <w:szCs w:val="22"/>
          <w:lang w:val="nl-NL"/>
        </w:rPr>
      </w:pPr>
      <w:r w:rsidRPr="004A4733">
        <w:rPr>
          <w:szCs w:val="22"/>
          <w:lang w:val="nl-NL"/>
        </w:rPr>
        <w:t>I</w:t>
      </w:r>
      <w:r w:rsidR="00D350E3" w:rsidRPr="004A4733">
        <w:rPr>
          <w:szCs w:val="22"/>
          <w:lang w:val="nl-NL"/>
        </w:rPr>
        <w:t>e</w:t>
      </w:r>
      <w:r w:rsidRPr="004A4733">
        <w:rPr>
          <w:szCs w:val="22"/>
          <w:lang w:val="nl-NL"/>
        </w:rPr>
        <w:t>rland</w:t>
      </w:r>
    </w:p>
    <w:p w14:paraId="26BFE608" w14:textId="77777777" w:rsidR="00B84FD6" w:rsidRPr="004A4733" w:rsidRDefault="00B84FD6" w:rsidP="00236504">
      <w:pPr>
        <w:tabs>
          <w:tab w:val="clear" w:pos="567"/>
        </w:tabs>
        <w:spacing w:line="240" w:lineRule="auto"/>
        <w:rPr>
          <w:szCs w:val="22"/>
          <w:lang w:val="nl-NL"/>
        </w:rPr>
      </w:pPr>
    </w:p>
    <w:p w14:paraId="2AE880F9" w14:textId="77777777" w:rsidR="00B84FD6" w:rsidRPr="004A4733" w:rsidRDefault="00B84FD6" w:rsidP="00236504">
      <w:pPr>
        <w:tabs>
          <w:tab w:val="clear" w:pos="567"/>
        </w:tabs>
        <w:spacing w:line="240" w:lineRule="auto"/>
        <w:rPr>
          <w:szCs w:val="22"/>
          <w:lang w:val="nl-NL"/>
        </w:rPr>
      </w:pPr>
    </w:p>
    <w:p w14:paraId="34A88F8C" w14:textId="77777777" w:rsidR="00B84FD6" w:rsidRPr="004A4733" w:rsidRDefault="00914C40" w:rsidP="00236504">
      <w:pPr>
        <w:keepNext/>
        <w:tabs>
          <w:tab w:val="clear" w:pos="567"/>
        </w:tabs>
        <w:spacing w:line="240" w:lineRule="auto"/>
        <w:ind w:left="567" w:hanging="567"/>
        <w:rPr>
          <w:szCs w:val="22"/>
          <w:lang w:val="nl-NL"/>
        </w:rPr>
      </w:pPr>
      <w:r w:rsidRPr="004A4733">
        <w:rPr>
          <w:b/>
          <w:bCs/>
          <w:szCs w:val="22"/>
          <w:lang w:val="nl-NL"/>
        </w:rPr>
        <w:t>8.</w:t>
      </w:r>
      <w:r w:rsidRPr="004A4733">
        <w:rPr>
          <w:b/>
          <w:bCs/>
          <w:szCs w:val="22"/>
          <w:lang w:val="nl-NL"/>
        </w:rPr>
        <w:tab/>
        <w:t>NUMMER(S) VAN DE VERGUNNING VOOR HET IN DE HANDEL BRENGEN</w:t>
      </w:r>
    </w:p>
    <w:p w14:paraId="4197C573" w14:textId="77777777" w:rsidR="00B84FD6" w:rsidRPr="004A4733" w:rsidRDefault="00B84FD6" w:rsidP="00236504">
      <w:pPr>
        <w:keepNext/>
        <w:tabs>
          <w:tab w:val="clear" w:pos="567"/>
        </w:tabs>
        <w:spacing w:line="240" w:lineRule="auto"/>
        <w:rPr>
          <w:szCs w:val="22"/>
          <w:lang w:val="nl-NL"/>
        </w:rPr>
      </w:pPr>
    </w:p>
    <w:p w14:paraId="77538189" w14:textId="79BB9AC6" w:rsidR="00341769" w:rsidRPr="004A4733" w:rsidRDefault="00341769" w:rsidP="004C28CC">
      <w:pPr>
        <w:keepNext/>
        <w:tabs>
          <w:tab w:val="clear" w:pos="567"/>
        </w:tabs>
        <w:spacing w:line="240" w:lineRule="auto"/>
        <w:rPr>
          <w:szCs w:val="22"/>
          <w:lang w:val="nl-NL"/>
        </w:rPr>
      </w:pPr>
      <w:r w:rsidRPr="004A4733">
        <w:rPr>
          <w:szCs w:val="22"/>
          <w:lang w:val="nl-NL"/>
        </w:rPr>
        <w:t>EU/1/20/1438/001</w:t>
      </w:r>
    </w:p>
    <w:p w14:paraId="6E8EB485" w14:textId="2956DB98" w:rsidR="000362A9" w:rsidRPr="004A4733" w:rsidRDefault="000362A9" w:rsidP="004C28CC">
      <w:pPr>
        <w:keepNext/>
        <w:tabs>
          <w:tab w:val="clear" w:pos="567"/>
        </w:tabs>
        <w:spacing w:line="240" w:lineRule="auto"/>
        <w:rPr>
          <w:szCs w:val="22"/>
          <w:lang w:val="nl-NL"/>
        </w:rPr>
      </w:pPr>
      <w:r w:rsidRPr="004A4733">
        <w:rPr>
          <w:szCs w:val="22"/>
          <w:lang w:val="nl-NL"/>
        </w:rPr>
        <w:t>EU/1/20/1438/00</w:t>
      </w:r>
      <w:r>
        <w:rPr>
          <w:szCs w:val="22"/>
          <w:lang w:val="nl-NL"/>
        </w:rPr>
        <w:t>2</w:t>
      </w:r>
    </w:p>
    <w:p w14:paraId="743D8B7D" w14:textId="28042E89" w:rsidR="000362A9" w:rsidRPr="004A4733" w:rsidRDefault="000362A9" w:rsidP="004C28CC">
      <w:pPr>
        <w:keepNext/>
        <w:tabs>
          <w:tab w:val="clear" w:pos="567"/>
        </w:tabs>
        <w:spacing w:line="240" w:lineRule="auto"/>
        <w:rPr>
          <w:szCs w:val="22"/>
          <w:lang w:val="nl-NL"/>
        </w:rPr>
      </w:pPr>
      <w:r w:rsidRPr="004A4733">
        <w:rPr>
          <w:szCs w:val="22"/>
          <w:lang w:val="nl-NL"/>
        </w:rPr>
        <w:t>EU/1/20/1438/00</w:t>
      </w:r>
      <w:r>
        <w:rPr>
          <w:szCs w:val="22"/>
          <w:lang w:val="nl-NL"/>
        </w:rPr>
        <w:t>4</w:t>
      </w:r>
    </w:p>
    <w:p w14:paraId="45063D78" w14:textId="2E60C9C4" w:rsidR="000362A9" w:rsidRPr="004A4733" w:rsidRDefault="000362A9" w:rsidP="000362A9">
      <w:pPr>
        <w:tabs>
          <w:tab w:val="clear" w:pos="567"/>
        </w:tabs>
        <w:spacing w:line="240" w:lineRule="auto"/>
        <w:rPr>
          <w:szCs w:val="22"/>
          <w:lang w:val="nl-NL"/>
        </w:rPr>
      </w:pPr>
      <w:r w:rsidRPr="004A4733">
        <w:rPr>
          <w:szCs w:val="22"/>
          <w:lang w:val="nl-NL"/>
        </w:rPr>
        <w:t>EU/1/20/1438/005</w:t>
      </w:r>
    </w:p>
    <w:p w14:paraId="767EB393" w14:textId="062BF744" w:rsidR="00B84FD6" w:rsidRPr="004A4733" w:rsidRDefault="00B84FD6" w:rsidP="00236504">
      <w:pPr>
        <w:tabs>
          <w:tab w:val="clear" w:pos="567"/>
        </w:tabs>
        <w:spacing w:line="240" w:lineRule="auto"/>
        <w:rPr>
          <w:szCs w:val="22"/>
          <w:lang w:val="nl-NL"/>
        </w:rPr>
      </w:pPr>
    </w:p>
    <w:p w14:paraId="5FB98E65" w14:textId="77777777" w:rsidR="00707E05" w:rsidRPr="004A4733" w:rsidRDefault="00707E05" w:rsidP="00236504">
      <w:pPr>
        <w:tabs>
          <w:tab w:val="clear" w:pos="567"/>
        </w:tabs>
        <w:spacing w:line="240" w:lineRule="auto"/>
        <w:rPr>
          <w:szCs w:val="22"/>
          <w:lang w:val="nl-NL"/>
        </w:rPr>
      </w:pPr>
    </w:p>
    <w:p w14:paraId="75BC16B2" w14:textId="77777777" w:rsidR="00B84FD6" w:rsidRPr="004A4733" w:rsidRDefault="00914C40" w:rsidP="00236504">
      <w:pPr>
        <w:keepNext/>
        <w:keepLines/>
        <w:tabs>
          <w:tab w:val="clear" w:pos="567"/>
        </w:tabs>
        <w:spacing w:line="240" w:lineRule="auto"/>
        <w:ind w:left="561" w:hanging="561"/>
        <w:rPr>
          <w:szCs w:val="22"/>
          <w:lang w:val="nl-NL"/>
        </w:rPr>
      </w:pPr>
      <w:r w:rsidRPr="004A4733">
        <w:rPr>
          <w:b/>
          <w:bCs/>
          <w:szCs w:val="22"/>
          <w:lang w:val="nl-NL"/>
        </w:rPr>
        <w:t>9.</w:t>
      </w:r>
      <w:r w:rsidRPr="004A4733">
        <w:rPr>
          <w:b/>
          <w:bCs/>
          <w:szCs w:val="22"/>
          <w:lang w:val="nl-NL"/>
        </w:rPr>
        <w:tab/>
        <w:t>DATUM VAN EERSTE VERLENING VAN DE VERGUNNING/VERLENGING VAN DE VERGUNNING</w:t>
      </w:r>
    </w:p>
    <w:p w14:paraId="4BBF9416" w14:textId="3ED15FE6" w:rsidR="00B84FD6" w:rsidRDefault="00B84FD6" w:rsidP="00236504">
      <w:pPr>
        <w:keepNext/>
        <w:tabs>
          <w:tab w:val="clear" w:pos="567"/>
        </w:tabs>
        <w:spacing w:line="240" w:lineRule="auto"/>
        <w:rPr>
          <w:szCs w:val="22"/>
          <w:lang w:val="nl-NL"/>
        </w:rPr>
      </w:pPr>
    </w:p>
    <w:p w14:paraId="0158E0B0" w14:textId="69B8D728" w:rsidR="00222395" w:rsidRDefault="00DA2689" w:rsidP="00EF3322">
      <w:pPr>
        <w:keepNext/>
        <w:tabs>
          <w:tab w:val="clear" w:pos="567"/>
        </w:tabs>
        <w:spacing w:line="240" w:lineRule="auto"/>
        <w:rPr>
          <w:szCs w:val="22"/>
          <w:lang w:val="nl-NL"/>
        </w:rPr>
      </w:pPr>
      <w:r w:rsidRPr="00092E69">
        <w:rPr>
          <w:lang w:val="nl-NL"/>
        </w:rPr>
        <w:t xml:space="preserve">Datum van eerste verlening van de vergunning: </w:t>
      </w:r>
      <w:r w:rsidR="00222395" w:rsidRPr="00985AD2">
        <w:rPr>
          <w:lang w:val="nl-BE"/>
        </w:rPr>
        <w:t>03 juli 2020</w:t>
      </w:r>
    </w:p>
    <w:p w14:paraId="76985711" w14:textId="77777777" w:rsidR="00E128D3" w:rsidRPr="00092E69" w:rsidRDefault="00E128D3" w:rsidP="00E128D3">
      <w:pPr>
        <w:tabs>
          <w:tab w:val="clear" w:pos="567"/>
        </w:tabs>
        <w:spacing w:line="240" w:lineRule="auto"/>
        <w:rPr>
          <w:szCs w:val="22"/>
          <w:lang w:val="nl-NL"/>
        </w:rPr>
      </w:pPr>
      <w:r w:rsidRPr="00092E69">
        <w:rPr>
          <w:szCs w:val="22"/>
          <w:lang w:val="nl-NL"/>
        </w:rPr>
        <w:t>Datum van laatste verlenging:</w:t>
      </w:r>
      <w:r>
        <w:rPr>
          <w:szCs w:val="22"/>
          <w:lang w:val="nl-NL"/>
        </w:rPr>
        <w:t xml:space="preserve"> </w:t>
      </w:r>
      <w:r w:rsidRPr="005E59F5">
        <w:rPr>
          <w:rFonts w:eastAsia="Calibri"/>
          <w:szCs w:val="22"/>
          <w:lang w:val="en-US"/>
        </w:rPr>
        <w:t>14 februari 20</w:t>
      </w:r>
      <w:r>
        <w:rPr>
          <w:rFonts w:eastAsia="Calibri"/>
          <w:szCs w:val="22"/>
          <w:lang w:val="en-US"/>
        </w:rPr>
        <w:t>25</w:t>
      </w:r>
    </w:p>
    <w:p w14:paraId="1C5451EE" w14:textId="77777777" w:rsidR="00222395" w:rsidRPr="004A4733" w:rsidRDefault="00222395" w:rsidP="00236504">
      <w:pPr>
        <w:tabs>
          <w:tab w:val="clear" w:pos="567"/>
        </w:tabs>
        <w:spacing w:line="240" w:lineRule="auto"/>
        <w:rPr>
          <w:szCs w:val="22"/>
          <w:lang w:val="nl-NL"/>
        </w:rPr>
      </w:pPr>
    </w:p>
    <w:p w14:paraId="0FA0FFB7" w14:textId="77777777" w:rsidR="00B84FD6" w:rsidRPr="004A4733" w:rsidRDefault="00B84FD6" w:rsidP="00236504">
      <w:pPr>
        <w:tabs>
          <w:tab w:val="clear" w:pos="567"/>
        </w:tabs>
        <w:spacing w:line="240" w:lineRule="auto"/>
        <w:rPr>
          <w:szCs w:val="22"/>
          <w:lang w:val="nl-NL"/>
        </w:rPr>
      </w:pPr>
    </w:p>
    <w:p w14:paraId="2E7EBC4A" w14:textId="77777777" w:rsidR="00B84FD6" w:rsidRPr="004A4733" w:rsidRDefault="00914C40" w:rsidP="00236504">
      <w:pPr>
        <w:tabs>
          <w:tab w:val="clear" w:pos="567"/>
        </w:tabs>
        <w:spacing w:line="240" w:lineRule="auto"/>
        <w:ind w:left="567" w:hanging="567"/>
        <w:rPr>
          <w:szCs w:val="22"/>
          <w:lang w:val="nl-NL"/>
        </w:rPr>
      </w:pPr>
      <w:r w:rsidRPr="004A4733">
        <w:rPr>
          <w:b/>
          <w:bCs/>
          <w:szCs w:val="22"/>
          <w:lang w:val="nl-NL"/>
        </w:rPr>
        <w:t>10.</w:t>
      </w:r>
      <w:r w:rsidRPr="004A4733">
        <w:rPr>
          <w:b/>
          <w:bCs/>
          <w:szCs w:val="22"/>
          <w:lang w:val="nl-NL"/>
        </w:rPr>
        <w:tab/>
        <w:t>DATUM VAN HERZIENING VAN DE TEKST</w:t>
      </w:r>
    </w:p>
    <w:p w14:paraId="4F0A2E2F" w14:textId="77777777" w:rsidR="00B84FD6" w:rsidRPr="004A4733" w:rsidRDefault="00B84FD6" w:rsidP="00236504">
      <w:pPr>
        <w:tabs>
          <w:tab w:val="clear" w:pos="567"/>
        </w:tabs>
        <w:spacing w:line="240" w:lineRule="auto"/>
        <w:rPr>
          <w:szCs w:val="22"/>
          <w:lang w:val="nl-NL"/>
        </w:rPr>
      </w:pPr>
    </w:p>
    <w:p w14:paraId="549AAFF8" w14:textId="77777777" w:rsidR="00B84FD6" w:rsidRPr="004A4733" w:rsidRDefault="00B84FD6" w:rsidP="00236504">
      <w:pPr>
        <w:tabs>
          <w:tab w:val="clear" w:pos="567"/>
        </w:tabs>
        <w:spacing w:line="240" w:lineRule="auto"/>
        <w:rPr>
          <w:szCs w:val="22"/>
          <w:lang w:val="nl-NL"/>
        </w:rPr>
      </w:pPr>
    </w:p>
    <w:p w14:paraId="4D5D9057" w14:textId="1AF0234D" w:rsidR="00B84FD6" w:rsidRPr="004A4733" w:rsidRDefault="00914C40" w:rsidP="00236504">
      <w:pPr>
        <w:keepLines/>
        <w:numPr>
          <w:ilvl w:val="12"/>
          <w:numId w:val="0"/>
        </w:numPr>
        <w:tabs>
          <w:tab w:val="clear" w:pos="567"/>
        </w:tabs>
        <w:spacing w:line="240" w:lineRule="auto"/>
        <w:rPr>
          <w:szCs w:val="22"/>
          <w:lang w:val="nl-NL"/>
        </w:rPr>
      </w:pPr>
      <w:r w:rsidRPr="004A4733">
        <w:rPr>
          <w:szCs w:val="22"/>
          <w:lang w:val="nl-NL"/>
        </w:rPr>
        <w:t xml:space="preserve">Gedetailleerde informatie over dit geneesmiddel is beschikbaar op de website van het Europees Geneesmiddelenbureau </w:t>
      </w:r>
      <w:hyperlink r:id="rId29" w:history="1">
        <w:r w:rsidR="00DA2689" w:rsidRPr="00DA2689">
          <w:rPr>
            <w:rStyle w:val="Hyperlink"/>
            <w:szCs w:val="22"/>
            <w:lang w:val="nl-NL"/>
          </w:rPr>
          <w:t>https://www.ema.europa.eu</w:t>
        </w:r>
      </w:hyperlink>
      <w:r w:rsidRPr="004A4733">
        <w:rPr>
          <w:color w:val="0000FF"/>
          <w:szCs w:val="22"/>
          <w:lang w:val="nl-NL"/>
        </w:rPr>
        <w:t>.</w:t>
      </w:r>
    </w:p>
    <w:p w14:paraId="19772BE1" w14:textId="77777777" w:rsidR="00FD08DE" w:rsidRPr="004A4733" w:rsidRDefault="00FD08DE" w:rsidP="00236504">
      <w:pPr>
        <w:tabs>
          <w:tab w:val="clear" w:pos="567"/>
        </w:tabs>
        <w:spacing w:line="240" w:lineRule="auto"/>
        <w:ind w:right="566"/>
        <w:rPr>
          <w:szCs w:val="22"/>
          <w:lang w:val="nl-NL"/>
        </w:rPr>
      </w:pPr>
      <w:r w:rsidRPr="004A4733">
        <w:rPr>
          <w:szCs w:val="22"/>
          <w:lang w:val="nl-NL"/>
        </w:rPr>
        <w:br w:type="page"/>
      </w:r>
    </w:p>
    <w:p w14:paraId="0BDB1B27" w14:textId="77777777" w:rsidR="004875DB" w:rsidRPr="004A4733" w:rsidRDefault="004875DB" w:rsidP="00236504">
      <w:pPr>
        <w:numPr>
          <w:ilvl w:val="12"/>
          <w:numId w:val="0"/>
        </w:numPr>
        <w:spacing w:line="240" w:lineRule="auto"/>
        <w:ind w:right="-2"/>
        <w:rPr>
          <w:szCs w:val="22"/>
          <w:lang w:val="nl-NL"/>
        </w:rPr>
      </w:pPr>
    </w:p>
    <w:p w14:paraId="6FAD546C" w14:textId="77777777" w:rsidR="004875DB" w:rsidRPr="004A4733" w:rsidRDefault="004875DB" w:rsidP="00236504">
      <w:pPr>
        <w:spacing w:line="240" w:lineRule="auto"/>
        <w:rPr>
          <w:szCs w:val="22"/>
          <w:lang w:val="nl-NL"/>
        </w:rPr>
      </w:pPr>
    </w:p>
    <w:p w14:paraId="678CA858" w14:textId="77777777" w:rsidR="004875DB" w:rsidRPr="004A4733" w:rsidRDefault="004875DB" w:rsidP="00236504">
      <w:pPr>
        <w:spacing w:line="240" w:lineRule="auto"/>
        <w:rPr>
          <w:szCs w:val="22"/>
          <w:lang w:val="nl-NL"/>
        </w:rPr>
      </w:pPr>
    </w:p>
    <w:p w14:paraId="1A233494" w14:textId="77777777" w:rsidR="004875DB" w:rsidRPr="004A4733" w:rsidRDefault="004875DB" w:rsidP="00236504">
      <w:pPr>
        <w:spacing w:line="240" w:lineRule="auto"/>
        <w:rPr>
          <w:szCs w:val="22"/>
          <w:lang w:val="nl-NL"/>
        </w:rPr>
      </w:pPr>
    </w:p>
    <w:p w14:paraId="53A4C7DD" w14:textId="77777777" w:rsidR="004875DB" w:rsidRPr="004A4733" w:rsidRDefault="004875DB" w:rsidP="00236504">
      <w:pPr>
        <w:spacing w:line="240" w:lineRule="auto"/>
        <w:rPr>
          <w:szCs w:val="22"/>
          <w:lang w:val="nl-NL"/>
        </w:rPr>
      </w:pPr>
    </w:p>
    <w:p w14:paraId="739448AB" w14:textId="77777777" w:rsidR="004875DB" w:rsidRPr="004A4733" w:rsidRDefault="004875DB" w:rsidP="00236504">
      <w:pPr>
        <w:spacing w:line="240" w:lineRule="auto"/>
        <w:rPr>
          <w:szCs w:val="22"/>
          <w:lang w:val="nl-NL"/>
        </w:rPr>
      </w:pPr>
    </w:p>
    <w:p w14:paraId="1AB4AABB" w14:textId="77777777" w:rsidR="004875DB" w:rsidRPr="004A4733" w:rsidRDefault="004875DB" w:rsidP="00236504">
      <w:pPr>
        <w:spacing w:line="240" w:lineRule="auto"/>
        <w:rPr>
          <w:szCs w:val="22"/>
          <w:lang w:val="nl-NL"/>
        </w:rPr>
      </w:pPr>
    </w:p>
    <w:p w14:paraId="20067CE9" w14:textId="77777777" w:rsidR="004875DB" w:rsidRPr="004A4733" w:rsidRDefault="004875DB" w:rsidP="00236504">
      <w:pPr>
        <w:spacing w:line="240" w:lineRule="auto"/>
        <w:rPr>
          <w:szCs w:val="22"/>
          <w:lang w:val="nl-NL"/>
        </w:rPr>
      </w:pPr>
    </w:p>
    <w:p w14:paraId="33F2BA3B" w14:textId="77777777" w:rsidR="004875DB" w:rsidRPr="004A4733" w:rsidRDefault="004875DB" w:rsidP="00236504">
      <w:pPr>
        <w:spacing w:line="240" w:lineRule="auto"/>
        <w:rPr>
          <w:szCs w:val="22"/>
          <w:lang w:val="nl-NL"/>
        </w:rPr>
      </w:pPr>
    </w:p>
    <w:p w14:paraId="01DF3D22" w14:textId="77777777" w:rsidR="004875DB" w:rsidRPr="004A4733" w:rsidRDefault="004875DB" w:rsidP="00236504">
      <w:pPr>
        <w:spacing w:line="240" w:lineRule="auto"/>
        <w:rPr>
          <w:szCs w:val="22"/>
          <w:lang w:val="nl-NL"/>
        </w:rPr>
      </w:pPr>
    </w:p>
    <w:p w14:paraId="6C38F0B4" w14:textId="77777777" w:rsidR="004875DB" w:rsidRPr="004A4733" w:rsidRDefault="004875DB" w:rsidP="00236504">
      <w:pPr>
        <w:spacing w:line="240" w:lineRule="auto"/>
        <w:rPr>
          <w:szCs w:val="22"/>
          <w:lang w:val="nl-NL"/>
        </w:rPr>
      </w:pPr>
    </w:p>
    <w:p w14:paraId="5F7721CD" w14:textId="77777777" w:rsidR="004875DB" w:rsidRPr="004A4733" w:rsidRDefault="004875DB" w:rsidP="00236504">
      <w:pPr>
        <w:spacing w:line="240" w:lineRule="auto"/>
        <w:rPr>
          <w:szCs w:val="22"/>
          <w:lang w:val="nl-NL"/>
        </w:rPr>
      </w:pPr>
    </w:p>
    <w:p w14:paraId="7858A257" w14:textId="77777777" w:rsidR="004875DB" w:rsidRPr="004A4733" w:rsidRDefault="004875DB" w:rsidP="00236504">
      <w:pPr>
        <w:spacing w:line="240" w:lineRule="auto"/>
        <w:rPr>
          <w:szCs w:val="22"/>
          <w:lang w:val="nl-NL"/>
        </w:rPr>
      </w:pPr>
    </w:p>
    <w:p w14:paraId="7B58E0E2" w14:textId="77777777" w:rsidR="004875DB" w:rsidRPr="004A4733" w:rsidRDefault="004875DB" w:rsidP="00236504">
      <w:pPr>
        <w:spacing w:line="240" w:lineRule="auto"/>
        <w:rPr>
          <w:szCs w:val="22"/>
          <w:lang w:val="nl-NL"/>
        </w:rPr>
      </w:pPr>
    </w:p>
    <w:p w14:paraId="1BB832EB" w14:textId="77777777" w:rsidR="004875DB" w:rsidRPr="004A4733" w:rsidRDefault="004875DB" w:rsidP="00236504">
      <w:pPr>
        <w:spacing w:line="240" w:lineRule="auto"/>
        <w:rPr>
          <w:szCs w:val="22"/>
          <w:lang w:val="nl-NL"/>
        </w:rPr>
      </w:pPr>
    </w:p>
    <w:p w14:paraId="04861BBF" w14:textId="77777777" w:rsidR="004875DB" w:rsidRPr="004A4733" w:rsidRDefault="004875DB" w:rsidP="00236504">
      <w:pPr>
        <w:spacing w:line="240" w:lineRule="auto"/>
        <w:rPr>
          <w:szCs w:val="22"/>
          <w:lang w:val="nl-NL"/>
        </w:rPr>
      </w:pPr>
    </w:p>
    <w:p w14:paraId="27E30E9C" w14:textId="77777777" w:rsidR="004875DB" w:rsidRPr="004A4733" w:rsidRDefault="004875DB" w:rsidP="00236504">
      <w:pPr>
        <w:spacing w:line="240" w:lineRule="auto"/>
        <w:rPr>
          <w:szCs w:val="22"/>
          <w:lang w:val="nl-NL"/>
        </w:rPr>
      </w:pPr>
    </w:p>
    <w:p w14:paraId="4CB42E31" w14:textId="77777777" w:rsidR="004875DB" w:rsidRPr="004A4733" w:rsidRDefault="004875DB" w:rsidP="00236504">
      <w:pPr>
        <w:spacing w:line="240" w:lineRule="auto"/>
        <w:rPr>
          <w:szCs w:val="22"/>
          <w:lang w:val="nl-NL"/>
        </w:rPr>
      </w:pPr>
    </w:p>
    <w:p w14:paraId="375CFE7E" w14:textId="77777777" w:rsidR="004875DB" w:rsidRPr="004A4733" w:rsidRDefault="004875DB" w:rsidP="00236504">
      <w:pPr>
        <w:spacing w:line="240" w:lineRule="auto"/>
        <w:rPr>
          <w:szCs w:val="22"/>
          <w:lang w:val="nl-NL"/>
        </w:rPr>
      </w:pPr>
    </w:p>
    <w:p w14:paraId="059C08CF" w14:textId="77777777" w:rsidR="004875DB" w:rsidRPr="004A4733" w:rsidRDefault="004875DB" w:rsidP="00236504">
      <w:pPr>
        <w:spacing w:line="240" w:lineRule="auto"/>
        <w:rPr>
          <w:szCs w:val="22"/>
          <w:lang w:val="nl-NL"/>
        </w:rPr>
      </w:pPr>
    </w:p>
    <w:p w14:paraId="4E0AA94B" w14:textId="77777777" w:rsidR="004875DB" w:rsidRPr="004A4733" w:rsidRDefault="004875DB" w:rsidP="00236504">
      <w:pPr>
        <w:spacing w:line="240" w:lineRule="auto"/>
        <w:rPr>
          <w:szCs w:val="22"/>
          <w:lang w:val="nl-NL"/>
        </w:rPr>
      </w:pPr>
    </w:p>
    <w:p w14:paraId="0A0D6FA7" w14:textId="77777777" w:rsidR="004875DB" w:rsidRPr="004A4733" w:rsidRDefault="004875DB" w:rsidP="00236504">
      <w:pPr>
        <w:spacing w:line="240" w:lineRule="auto"/>
        <w:rPr>
          <w:szCs w:val="22"/>
          <w:lang w:val="nl-NL"/>
        </w:rPr>
      </w:pPr>
    </w:p>
    <w:p w14:paraId="4080FF22" w14:textId="77777777" w:rsidR="004875DB" w:rsidRPr="004A4733" w:rsidRDefault="004875DB" w:rsidP="00236504">
      <w:pPr>
        <w:spacing w:line="240" w:lineRule="auto"/>
        <w:rPr>
          <w:szCs w:val="22"/>
          <w:lang w:val="nl-NL"/>
        </w:rPr>
      </w:pPr>
    </w:p>
    <w:p w14:paraId="2FC88E4C" w14:textId="77777777" w:rsidR="004875DB" w:rsidRPr="004A4733" w:rsidRDefault="004875DB" w:rsidP="00236504">
      <w:pPr>
        <w:spacing w:line="240" w:lineRule="auto"/>
        <w:jc w:val="center"/>
        <w:rPr>
          <w:szCs w:val="22"/>
          <w:lang w:val="nl-NL"/>
        </w:rPr>
      </w:pPr>
      <w:r w:rsidRPr="004A4733">
        <w:rPr>
          <w:b/>
          <w:bCs/>
          <w:szCs w:val="22"/>
          <w:lang w:val="nl-NL"/>
        </w:rPr>
        <w:t>BIJLAGE II</w:t>
      </w:r>
    </w:p>
    <w:p w14:paraId="3C07D65F" w14:textId="77777777" w:rsidR="004875DB" w:rsidRPr="004A4733" w:rsidRDefault="004875DB" w:rsidP="00236504">
      <w:pPr>
        <w:spacing w:line="240" w:lineRule="auto"/>
        <w:ind w:right="1416"/>
        <w:rPr>
          <w:szCs w:val="22"/>
          <w:lang w:val="nl-NL"/>
        </w:rPr>
      </w:pPr>
    </w:p>
    <w:p w14:paraId="13B7CF69" w14:textId="3B3A54EC" w:rsidR="004875DB" w:rsidRPr="004A4733" w:rsidRDefault="004875DB" w:rsidP="00236504">
      <w:pPr>
        <w:spacing w:line="240" w:lineRule="auto"/>
        <w:ind w:left="1701" w:right="1416" w:hanging="708"/>
        <w:rPr>
          <w:b/>
          <w:szCs w:val="22"/>
          <w:lang w:val="nl-NL"/>
        </w:rPr>
      </w:pPr>
      <w:r w:rsidRPr="004A4733">
        <w:rPr>
          <w:b/>
          <w:bCs/>
          <w:szCs w:val="22"/>
          <w:lang w:val="nl-NL"/>
        </w:rPr>
        <w:t>A.</w:t>
      </w:r>
      <w:r w:rsidRPr="004A4733">
        <w:rPr>
          <w:b/>
          <w:bCs/>
          <w:szCs w:val="22"/>
          <w:lang w:val="nl-NL"/>
        </w:rPr>
        <w:tab/>
        <w:t>FABRIKANTEN VERANTWOORDELIJK VOOR VRIJGIFTE</w:t>
      </w:r>
    </w:p>
    <w:p w14:paraId="0D9C9AE8" w14:textId="77777777" w:rsidR="004875DB" w:rsidRPr="004A4733" w:rsidRDefault="004875DB" w:rsidP="00236504">
      <w:pPr>
        <w:spacing w:line="240" w:lineRule="auto"/>
        <w:rPr>
          <w:szCs w:val="22"/>
          <w:lang w:val="nl-NL"/>
        </w:rPr>
      </w:pPr>
    </w:p>
    <w:p w14:paraId="4BEF6CC1" w14:textId="77777777" w:rsidR="004875DB" w:rsidRPr="004A4733" w:rsidRDefault="004875DB" w:rsidP="00236504">
      <w:pPr>
        <w:spacing w:line="240" w:lineRule="auto"/>
        <w:ind w:left="1701" w:right="1418" w:hanging="709"/>
        <w:rPr>
          <w:b/>
          <w:szCs w:val="22"/>
          <w:lang w:val="nl-NL"/>
        </w:rPr>
      </w:pPr>
      <w:r w:rsidRPr="004A4733">
        <w:rPr>
          <w:b/>
          <w:bCs/>
          <w:szCs w:val="22"/>
          <w:lang w:val="nl-NL"/>
        </w:rPr>
        <w:t>B.</w:t>
      </w:r>
      <w:r w:rsidRPr="004A4733">
        <w:rPr>
          <w:b/>
          <w:bCs/>
          <w:szCs w:val="22"/>
          <w:lang w:val="nl-NL"/>
        </w:rPr>
        <w:tab/>
        <w:t>VOORWAARDEN OF BEPERKINGEN TEN AANZIEN VAN LEVERING EN GEBRUIK</w:t>
      </w:r>
    </w:p>
    <w:p w14:paraId="3B2C03FA" w14:textId="77777777" w:rsidR="004875DB" w:rsidRPr="004A4733" w:rsidRDefault="004875DB" w:rsidP="00236504">
      <w:pPr>
        <w:spacing w:line="240" w:lineRule="auto"/>
        <w:rPr>
          <w:szCs w:val="22"/>
          <w:lang w:val="nl-NL"/>
        </w:rPr>
      </w:pPr>
    </w:p>
    <w:p w14:paraId="22A15BD3" w14:textId="77777777" w:rsidR="004875DB" w:rsidRPr="004A4733" w:rsidRDefault="004875DB" w:rsidP="00236504">
      <w:pPr>
        <w:spacing w:line="240" w:lineRule="auto"/>
        <w:ind w:left="1701" w:right="1559" w:hanging="709"/>
        <w:rPr>
          <w:b/>
          <w:szCs w:val="22"/>
          <w:lang w:val="nl-NL"/>
        </w:rPr>
      </w:pPr>
      <w:r w:rsidRPr="004A4733">
        <w:rPr>
          <w:b/>
          <w:bCs/>
          <w:szCs w:val="22"/>
          <w:lang w:val="nl-NL"/>
        </w:rPr>
        <w:t>C.</w:t>
      </w:r>
      <w:r w:rsidRPr="004A4733">
        <w:rPr>
          <w:b/>
          <w:bCs/>
          <w:szCs w:val="22"/>
          <w:lang w:val="nl-NL"/>
        </w:rPr>
        <w:tab/>
        <w:t>ANDERE VOORWAARDEN EN EISEN DIE DOOR DE HOUDER VAN DE HANDELSVERGUNNING MOETEN WORDEN NAGEKOMEN</w:t>
      </w:r>
    </w:p>
    <w:p w14:paraId="234C6480" w14:textId="77777777" w:rsidR="004875DB" w:rsidRPr="004A4733" w:rsidRDefault="004875DB" w:rsidP="00236504">
      <w:pPr>
        <w:spacing w:line="240" w:lineRule="auto"/>
        <w:rPr>
          <w:szCs w:val="22"/>
          <w:lang w:val="nl-NL"/>
        </w:rPr>
      </w:pPr>
    </w:p>
    <w:p w14:paraId="44B85AD7" w14:textId="77777777" w:rsidR="004875DB" w:rsidRPr="004A4733" w:rsidRDefault="004875DB" w:rsidP="00236504">
      <w:pPr>
        <w:spacing w:line="240" w:lineRule="auto"/>
        <w:ind w:left="1701" w:right="1416" w:hanging="708"/>
        <w:rPr>
          <w:b/>
          <w:lang w:val="nl-NL"/>
        </w:rPr>
      </w:pPr>
      <w:r w:rsidRPr="004A4733">
        <w:rPr>
          <w:b/>
          <w:bCs/>
          <w:lang w:val="nl-NL"/>
        </w:rPr>
        <w:t>D.</w:t>
      </w:r>
      <w:r w:rsidRPr="004A4733">
        <w:rPr>
          <w:b/>
          <w:bCs/>
          <w:lang w:val="nl-NL"/>
        </w:rPr>
        <w:tab/>
      </w:r>
      <w:r w:rsidRPr="004A4733">
        <w:rPr>
          <w:b/>
          <w:bCs/>
          <w:caps/>
          <w:lang w:val="nl-NL"/>
        </w:rPr>
        <w:t>VOORWAARDEN OF BEPERKINGEN MET BETREKKING TOT EEN VEILIG EN DOELTREFFEND GEBRUIK VAN HET GENEESMIDDEL</w:t>
      </w:r>
    </w:p>
    <w:p w14:paraId="6F81C9DC" w14:textId="77777777" w:rsidR="004875DB" w:rsidRPr="004A4733" w:rsidRDefault="004875DB" w:rsidP="00236504">
      <w:pPr>
        <w:spacing w:line="240" w:lineRule="auto"/>
        <w:rPr>
          <w:szCs w:val="22"/>
          <w:lang w:val="nl-NL"/>
        </w:rPr>
      </w:pPr>
    </w:p>
    <w:p w14:paraId="23A9BD52" w14:textId="60982876" w:rsidR="004875DB" w:rsidRPr="004A4733" w:rsidRDefault="004875DB" w:rsidP="00236504">
      <w:pPr>
        <w:tabs>
          <w:tab w:val="clear" w:pos="567"/>
        </w:tabs>
        <w:spacing w:line="240" w:lineRule="auto"/>
        <w:ind w:left="567" w:hanging="567"/>
        <w:outlineLvl w:val="0"/>
        <w:rPr>
          <w:szCs w:val="22"/>
          <w:lang w:val="nl-NL"/>
        </w:rPr>
      </w:pPr>
      <w:r w:rsidRPr="004A4733">
        <w:rPr>
          <w:szCs w:val="22"/>
          <w:lang w:val="nl-NL"/>
        </w:rPr>
        <w:br w:type="page"/>
      </w:r>
      <w:r w:rsidRPr="004A4733">
        <w:rPr>
          <w:b/>
          <w:bCs/>
          <w:szCs w:val="22"/>
          <w:lang w:val="nl-NL"/>
        </w:rPr>
        <w:lastRenderedPageBreak/>
        <w:t>A.</w:t>
      </w:r>
      <w:r w:rsidRPr="004A4733">
        <w:rPr>
          <w:b/>
          <w:bCs/>
          <w:szCs w:val="22"/>
          <w:lang w:val="nl-NL"/>
        </w:rPr>
        <w:tab/>
        <w:t>FABRIKANTEN VERANTWOORDELIJK VOOR VRIJGIFTE</w:t>
      </w:r>
    </w:p>
    <w:p w14:paraId="41D0BF37" w14:textId="77777777" w:rsidR="004875DB" w:rsidRPr="004A4733" w:rsidRDefault="004875DB" w:rsidP="00236504">
      <w:pPr>
        <w:tabs>
          <w:tab w:val="clear" w:pos="567"/>
        </w:tabs>
        <w:spacing w:line="240" w:lineRule="auto"/>
        <w:ind w:right="1416"/>
        <w:rPr>
          <w:szCs w:val="22"/>
          <w:lang w:val="nl-NL"/>
        </w:rPr>
      </w:pPr>
    </w:p>
    <w:p w14:paraId="7B04C0F8" w14:textId="0437CCDE" w:rsidR="004875DB" w:rsidRPr="004A4733" w:rsidRDefault="004875DB" w:rsidP="00236504">
      <w:pPr>
        <w:tabs>
          <w:tab w:val="clear" w:pos="567"/>
        </w:tabs>
        <w:spacing w:line="240" w:lineRule="auto"/>
        <w:rPr>
          <w:szCs w:val="22"/>
          <w:lang w:val="nl-NL"/>
        </w:rPr>
      </w:pPr>
      <w:r w:rsidRPr="004A4733">
        <w:rPr>
          <w:szCs w:val="22"/>
          <w:u w:val="single"/>
          <w:lang w:val="nl-NL"/>
        </w:rPr>
        <w:t>Naam en adres van de fabrikanten verantwoordelijk voor vrijgifte</w:t>
      </w:r>
    </w:p>
    <w:p w14:paraId="006BE355" w14:textId="77777777" w:rsidR="004875DB" w:rsidRPr="00887018" w:rsidRDefault="004875DB" w:rsidP="00236504">
      <w:pPr>
        <w:tabs>
          <w:tab w:val="clear" w:pos="567"/>
        </w:tabs>
        <w:spacing w:line="240" w:lineRule="auto"/>
        <w:rPr>
          <w:szCs w:val="22"/>
          <w:lang w:val="nl-NL"/>
        </w:rPr>
      </w:pPr>
    </w:p>
    <w:p w14:paraId="348E7226" w14:textId="77777777" w:rsidR="00AD0434" w:rsidRPr="00887018" w:rsidRDefault="00AD0434" w:rsidP="00236504">
      <w:pPr>
        <w:numPr>
          <w:ilvl w:val="12"/>
          <w:numId w:val="0"/>
        </w:numPr>
        <w:tabs>
          <w:tab w:val="clear" w:pos="567"/>
        </w:tabs>
        <w:spacing w:line="240" w:lineRule="auto"/>
        <w:rPr>
          <w:szCs w:val="22"/>
          <w:lang w:val="nl-NL"/>
        </w:rPr>
      </w:pPr>
      <w:r w:rsidRPr="00887018">
        <w:rPr>
          <w:szCs w:val="22"/>
          <w:lang w:val="nl-NL"/>
        </w:rPr>
        <w:t>Novartis Farmacéutica, S.A.</w:t>
      </w:r>
    </w:p>
    <w:p w14:paraId="57BDEA2E" w14:textId="77777777" w:rsidR="00AD0434" w:rsidRPr="00887018" w:rsidRDefault="00AD0434" w:rsidP="00236504">
      <w:pPr>
        <w:numPr>
          <w:ilvl w:val="12"/>
          <w:numId w:val="0"/>
        </w:numPr>
        <w:tabs>
          <w:tab w:val="clear" w:pos="567"/>
        </w:tabs>
        <w:spacing w:line="240" w:lineRule="auto"/>
        <w:ind w:right="-2"/>
        <w:rPr>
          <w:szCs w:val="22"/>
          <w:lang w:val="nl-NL"/>
        </w:rPr>
      </w:pPr>
      <w:r w:rsidRPr="00887018">
        <w:rPr>
          <w:szCs w:val="22"/>
          <w:lang w:val="nl-NL"/>
        </w:rPr>
        <w:t>Gran Via de les Corts Catalanes, 764</w:t>
      </w:r>
    </w:p>
    <w:p w14:paraId="2BCDC067" w14:textId="77777777" w:rsidR="00AD0434" w:rsidRPr="00887018" w:rsidRDefault="00AD0434" w:rsidP="00236504">
      <w:pPr>
        <w:numPr>
          <w:ilvl w:val="12"/>
          <w:numId w:val="0"/>
        </w:numPr>
        <w:tabs>
          <w:tab w:val="clear" w:pos="567"/>
        </w:tabs>
        <w:spacing w:line="240" w:lineRule="auto"/>
        <w:ind w:right="-2"/>
        <w:rPr>
          <w:szCs w:val="22"/>
          <w:lang w:val="nl-NL"/>
        </w:rPr>
      </w:pPr>
      <w:r w:rsidRPr="00887018">
        <w:rPr>
          <w:szCs w:val="22"/>
          <w:lang w:val="nl-NL"/>
        </w:rPr>
        <w:t>08013 Barcelona</w:t>
      </w:r>
    </w:p>
    <w:p w14:paraId="24AD8FE3" w14:textId="77777777" w:rsidR="00AD0434" w:rsidRPr="00887018" w:rsidRDefault="00AD0434" w:rsidP="00236504">
      <w:pPr>
        <w:numPr>
          <w:ilvl w:val="12"/>
          <w:numId w:val="0"/>
        </w:numPr>
        <w:tabs>
          <w:tab w:val="clear" w:pos="567"/>
        </w:tabs>
        <w:spacing w:line="240" w:lineRule="auto"/>
        <w:ind w:right="-2"/>
        <w:rPr>
          <w:szCs w:val="22"/>
          <w:lang w:val="nl-NL"/>
        </w:rPr>
      </w:pPr>
      <w:r w:rsidRPr="00887018">
        <w:rPr>
          <w:szCs w:val="22"/>
          <w:lang w:val="nl-NL"/>
        </w:rPr>
        <w:t>Spanje</w:t>
      </w:r>
    </w:p>
    <w:p w14:paraId="2F2F00CD" w14:textId="77777777" w:rsidR="00AD0434" w:rsidRPr="00887018" w:rsidRDefault="00AD0434" w:rsidP="00236504">
      <w:pPr>
        <w:numPr>
          <w:ilvl w:val="12"/>
          <w:numId w:val="0"/>
        </w:numPr>
        <w:tabs>
          <w:tab w:val="clear" w:pos="567"/>
        </w:tabs>
        <w:spacing w:line="240" w:lineRule="auto"/>
        <w:ind w:right="-2"/>
        <w:rPr>
          <w:szCs w:val="22"/>
          <w:lang w:val="nl-NL"/>
        </w:rPr>
      </w:pPr>
    </w:p>
    <w:p w14:paraId="26450EE0" w14:textId="77777777" w:rsidR="00C87470" w:rsidRPr="00887018" w:rsidRDefault="00C87470" w:rsidP="00236504">
      <w:pPr>
        <w:keepNext/>
        <w:rPr>
          <w:rFonts w:eastAsia="Aptos"/>
          <w:szCs w:val="22"/>
          <w:lang w:val="nl-NL" w:eastAsia="de-CH"/>
        </w:rPr>
      </w:pPr>
      <w:bookmarkStart w:id="45" w:name="_Hlk172709018"/>
      <w:r w:rsidRPr="00887018">
        <w:rPr>
          <w:rFonts w:eastAsia="Aptos"/>
          <w:szCs w:val="22"/>
          <w:lang w:val="nl-NL" w:eastAsia="de-CH"/>
        </w:rPr>
        <w:t>Novartis Pharma GmbH</w:t>
      </w:r>
    </w:p>
    <w:p w14:paraId="425868F0" w14:textId="77777777" w:rsidR="00C87470" w:rsidRPr="00887018" w:rsidRDefault="00C87470" w:rsidP="00236504">
      <w:pPr>
        <w:keepNext/>
        <w:rPr>
          <w:rFonts w:eastAsia="Aptos"/>
          <w:szCs w:val="22"/>
          <w:lang w:val="nl-NL" w:eastAsia="de-CH"/>
        </w:rPr>
      </w:pPr>
      <w:r w:rsidRPr="00887018">
        <w:rPr>
          <w:rFonts w:eastAsia="Aptos"/>
          <w:szCs w:val="22"/>
          <w:lang w:val="nl-NL" w:eastAsia="de-CH"/>
        </w:rPr>
        <w:t>Sophie-Germain-Strasse 10</w:t>
      </w:r>
    </w:p>
    <w:p w14:paraId="54BE968E" w14:textId="77777777" w:rsidR="00C87470" w:rsidRPr="00887018" w:rsidRDefault="00C87470" w:rsidP="00236504">
      <w:pPr>
        <w:keepNext/>
        <w:rPr>
          <w:rFonts w:eastAsia="Aptos"/>
          <w:szCs w:val="22"/>
          <w:lang w:val="nl-NL" w:eastAsia="de-CH"/>
        </w:rPr>
      </w:pPr>
      <w:r w:rsidRPr="00887018">
        <w:rPr>
          <w:rFonts w:eastAsia="Aptos"/>
          <w:szCs w:val="22"/>
          <w:lang w:val="nl-NL" w:eastAsia="de-CH"/>
        </w:rPr>
        <w:t>90443 Neurenberg</w:t>
      </w:r>
    </w:p>
    <w:p w14:paraId="13E3EC87" w14:textId="2EA2977C" w:rsidR="00C87470" w:rsidRPr="00887018" w:rsidRDefault="00C87470" w:rsidP="00236504">
      <w:pPr>
        <w:numPr>
          <w:ilvl w:val="12"/>
          <w:numId w:val="0"/>
        </w:numPr>
        <w:tabs>
          <w:tab w:val="clear" w:pos="567"/>
        </w:tabs>
        <w:spacing w:line="240" w:lineRule="auto"/>
        <w:ind w:right="-2"/>
        <w:rPr>
          <w:rFonts w:eastAsia="Aptos"/>
          <w:szCs w:val="22"/>
          <w:lang w:val="nl-NL" w:eastAsia="de-CH"/>
        </w:rPr>
      </w:pPr>
      <w:r w:rsidRPr="00887018">
        <w:rPr>
          <w:rFonts w:eastAsia="Aptos"/>
          <w:szCs w:val="22"/>
          <w:lang w:val="nl-NL" w:eastAsia="de-CH"/>
        </w:rPr>
        <w:t>Duitsland</w:t>
      </w:r>
      <w:bookmarkEnd w:id="45"/>
    </w:p>
    <w:p w14:paraId="698AB46D" w14:textId="77777777" w:rsidR="00C87470" w:rsidRPr="004A4733" w:rsidRDefault="00C87470" w:rsidP="00236504">
      <w:pPr>
        <w:numPr>
          <w:ilvl w:val="12"/>
          <w:numId w:val="0"/>
        </w:numPr>
        <w:tabs>
          <w:tab w:val="clear" w:pos="567"/>
        </w:tabs>
        <w:spacing w:line="240" w:lineRule="auto"/>
        <w:ind w:right="-2"/>
        <w:rPr>
          <w:szCs w:val="22"/>
          <w:lang w:val="nl-NL"/>
        </w:rPr>
      </w:pPr>
    </w:p>
    <w:p w14:paraId="7DCBEB78" w14:textId="6E2F1421" w:rsidR="004875DB" w:rsidRPr="004A4733" w:rsidRDefault="004875DB" w:rsidP="00236504">
      <w:pPr>
        <w:tabs>
          <w:tab w:val="clear" w:pos="567"/>
        </w:tabs>
        <w:spacing w:line="240" w:lineRule="auto"/>
        <w:rPr>
          <w:szCs w:val="22"/>
          <w:lang w:val="nl-NL"/>
        </w:rPr>
      </w:pPr>
      <w:r w:rsidRPr="004A4733">
        <w:rPr>
          <w:szCs w:val="22"/>
          <w:lang w:val="nl-NL"/>
        </w:rPr>
        <w:t>In de gedrukte bijsluiter van het geneesmiddel moeten de naam en het adres van de fabrikant die verantwoordelijk is voor vrijgifte van de desbetreffende batch zijn opgenomen.</w:t>
      </w:r>
    </w:p>
    <w:p w14:paraId="13155A0D" w14:textId="11632D85" w:rsidR="004875DB" w:rsidRPr="004A4733" w:rsidRDefault="004875DB" w:rsidP="00236504">
      <w:pPr>
        <w:tabs>
          <w:tab w:val="clear" w:pos="567"/>
        </w:tabs>
        <w:spacing w:line="240" w:lineRule="auto"/>
        <w:rPr>
          <w:szCs w:val="22"/>
          <w:lang w:val="nl-NL"/>
        </w:rPr>
      </w:pPr>
    </w:p>
    <w:p w14:paraId="352C5726" w14:textId="77777777" w:rsidR="004875DB" w:rsidRPr="004A4733" w:rsidRDefault="004875DB" w:rsidP="00236504">
      <w:pPr>
        <w:tabs>
          <w:tab w:val="clear" w:pos="567"/>
        </w:tabs>
        <w:spacing w:line="240" w:lineRule="auto"/>
        <w:rPr>
          <w:szCs w:val="22"/>
          <w:lang w:val="nl-NL"/>
        </w:rPr>
      </w:pPr>
    </w:p>
    <w:p w14:paraId="01183004" w14:textId="37B9AFD7" w:rsidR="004875DB" w:rsidRPr="004A4733" w:rsidRDefault="004875DB" w:rsidP="00236504">
      <w:pPr>
        <w:keepNext/>
        <w:tabs>
          <w:tab w:val="clear" w:pos="567"/>
        </w:tabs>
        <w:spacing w:line="240" w:lineRule="auto"/>
        <w:ind w:left="567" w:hanging="567"/>
        <w:outlineLvl w:val="0"/>
        <w:rPr>
          <w:b/>
          <w:szCs w:val="22"/>
          <w:lang w:val="nl-NL"/>
        </w:rPr>
      </w:pPr>
      <w:bookmarkStart w:id="46" w:name="OLE_LINK2"/>
      <w:r w:rsidRPr="004A4733">
        <w:rPr>
          <w:b/>
          <w:bCs/>
          <w:szCs w:val="22"/>
          <w:lang w:val="nl-NL"/>
        </w:rPr>
        <w:t>B.</w:t>
      </w:r>
      <w:bookmarkEnd w:id="46"/>
      <w:r w:rsidRPr="004A4733">
        <w:rPr>
          <w:b/>
          <w:bCs/>
          <w:szCs w:val="22"/>
          <w:lang w:val="nl-NL"/>
        </w:rPr>
        <w:tab/>
        <w:t>VOORWAARDEN OF BEPERKINGEN TEN AANZIEN VAN LEVERING EN GEBRUIK</w:t>
      </w:r>
    </w:p>
    <w:p w14:paraId="17F6A973" w14:textId="77777777" w:rsidR="004875DB" w:rsidRPr="004A4733" w:rsidRDefault="004875DB" w:rsidP="00236504">
      <w:pPr>
        <w:keepNext/>
        <w:tabs>
          <w:tab w:val="clear" w:pos="567"/>
        </w:tabs>
        <w:spacing w:line="240" w:lineRule="auto"/>
        <w:rPr>
          <w:szCs w:val="22"/>
          <w:highlight w:val="cyan"/>
          <w:lang w:val="nl-NL"/>
        </w:rPr>
      </w:pPr>
    </w:p>
    <w:p w14:paraId="6CCF69C2" w14:textId="12C67E3B" w:rsidR="004875DB" w:rsidRPr="004A4733" w:rsidRDefault="004875DB" w:rsidP="00236504">
      <w:pPr>
        <w:numPr>
          <w:ilvl w:val="12"/>
          <w:numId w:val="0"/>
        </w:numPr>
        <w:tabs>
          <w:tab w:val="clear" w:pos="567"/>
        </w:tabs>
        <w:spacing w:line="240" w:lineRule="auto"/>
        <w:rPr>
          <w:szCs w:val="22"/>
          <w:lang w:val="nl-NL"/>
        </w:rPr>
      </w:pPr>
      <w:r w:rsidRPr="004A4733">
        <w:rPr>
          <w:szCs w:val="22"/>
          <w:lang w:val="nl-NL"/>
        </w:rPr>
        <w:t>Aan medisch voorschrift onderworpen geneesmiddel.</w:t>
      </w:r>
    </w:p>
    <w:p w14:paraId="77A9B8A9" w14:textId="77777777" w:rsidR="004875DB" w:rsidRPr="004A4733" w:rsidRDefault="004875DB" w:rsidP="00236504">
      <w:pPr>
        <w:numPr>
          <w:ilvl w:val="12"/>
          <w:numId w:val="0"/>
        </w:numPr>
        <w:tabs>
          <w:tab w:val="clear" w:pos="567"/>
        </w:tabs>
        <w:spacing w:line="240" w:lineRule="auto"/>
        <w:rPr>
          <w:szCs w:val="22"/>
          <w:lang w:val="nl-NL"/>
        </w:rPr>
      </w:pPr>
    </w:p>
    <w:p w14:paraId="74A29D80" w14:textId="77777777" w:rsidR="004875DB" w:rsidRPr="004A4733" w:rsidRDefault="004875DB" w:rsidP="00236504">
      <w:pPr>
        <w:numPr>
          <w:ilvl w:val="12"/>
          <w:numId w:val="0"/>
        </w:numPr>
        <w:tabs>
          <w:tab w:val="clear" w:pos="567"/>
        </w:tabs>
        <w:spacing w:line="240" w:lineRule="auto"/>
        <w:rPr>
          <w:szCs w:val="22"/>
          <w:lang w:val="nl-NL"/>
        </w:rPr>
      </w:pPr>
    </w:p>
    <w:p w14:paraId="1D811EE7" w14:textId="77777777" w:rsidR="004875DB" w:rsidRPr="004A4733" w:rsidRDefault="004875DB" w:rsidP="00236504">
      <w:pPr>
        <w:keepNext/>
        <w:keepLines/>
        <w:tabs>
          <w:tab w:val="clear" w:pos="567"/>
        </w:tabs>
        <w:spacing w:line="240" w:lineRule="auto"/>
        <w:ind w:left="567" w:hanging="567"/>
        <w:outlineLvl w:val="0"/>
        <w:rPr>
          <w:b/>
          <w:bCs/>
          <w:szCs w:val="22"/>
          <w:lang w:val="nl-NL"/>
        </w:rPr>
      </w:pPr>
      <w:r w:rsidRPr="004A4733">
        <w:rPr>
          <w:b/>
          <w:bCs/>
          <w:szCs w:val="22"/>
          <w:lang w:val="nl-NL"/>
        </w:rPr>
        <w:t>C.</w:t>
      </w:r>
      <w:r w:rsidRPr="004A4733">
        <w:rPr>
          <w:b/>
          <w:bCs/>
          <w:szCs w:val="22"/>
          <w:lang w:val="nl-NL"/>
        </w:rPr>
        <w:tab/>
        <w:t>ANDERE VOORWAARDEN EN EISEN DIE DOOR DE HOUDER VAN DE HANDELSVERGUNNING MOETEN WORDEN NAGEKOMEN</w:t>
      </w:r>
    </w:p>
    <w:p w14:paraId="7D8B50DE" w14:textId="77777777" w:rsidR="004875DB" w:rsidRPr="004A4733" w:rsidRDefault="004875DB" w:rsidP="00236504">
      <w:pPr>
        <w:keepNext/>
        <w:tabs>
          <w:tab w:val="clear" w:pos="567"/>
        </w:tabs>
        <w:spacing w:line="240" w:lineRule="auto"/>
        <w:ind w:right="-1"/>
        <w:rPr>
          <w:iCs/>
          <w:szCs w:val="22"/>
          <w:lang w:val="nl-NL"/>
        </w:rPr>
      </w:pPr>
    </w:p>
    <w:p w14:paraId="64AA4364" w14:textId="77777777" w:rsidR="004875DB" w:rsidRPr="00906C04" w:rsidRDefault="004875DB" w:rsidP="00236504">
      <w:pPr>
        <w:keepNext/>
        <w:numPr>
          <w:ilvl w:val="0"/>
          <w:numId w:val="21"/>
        </w:numPr>
        <w:tabs>
          <w:tab w:val="clear" w:pos="567"/>
          <w:tab w:val="clear" w:pos="720"/>
        </w:tabs>
        <w:spacing w:line="240" w:lineRule="auto"/>
        <w:ind w:left="567" w:right="-1" w:hanging="567"/>
        <w:rPr>
          <w:b/>
          <w:szCs w:val="22"/>
          <w:lang w:val="nl-NL"/>
        </w:rPr>
      </w:pPr>
      <w:r w:rsidRPr="00906C04">
        <w:rPr>
          <w:b/>
          <w:szCs w:val="22"/>
          <w:lang w:val="nl-NL"/>
        </w:rPr>
        <w:t>Periodieke veiligheidsverslagen</w:t>
      </w:r>
    </w:p>
    <w:p w14:paraId="72E83F26" w14:textId="77777777" w:rsidR="004875DB" w:rsidRPr="004A4733" w:rsidRDefault="004875DB" w:rsidP="00236504">
      <w:pPr>
        <w:keepNext/>
        <w:tabs>
          <w:tab w:val="clear" w:pos="567"/>
        </w:tabs>
        <w:spacing w:line="240" w:lineRule="auto"/>
        <w:ind w:right="567"/>
        <w:rPr>
          <w:lang w:val="nl-NL"/>
        </w:rPr>
      </w:pPr>
    </w:p>
    <w:p w14:paraId="52CB7D41" w14:textId="0D6AB4E0" w:rsidR="004875DB" w:rsidRPr="004A4733" w:rsidRDefault="004875DB" w:rsidP="00236504">
      <w:pPr>
        <w:tabs>
          <w:tab w:val="clear" w:pos="567"/>
        </w:tabs>
        <w:spacing w:line="240" w:lineRule="auto"/>
        <w:ind w:right="567"/>
        <w:rPr>
          <w:iCs/>
          <w:szCs w:val="22"/>
          <w:lang w:val="nl-NL"/>
        </w:rPr>
      </w:pPr>
      <w:r w:rsidRPr="004A4733">
        <w:rPr>
          <w:szCs w:val="22"/>
          <w:lang w:val="nl-NL"/>
        </w:rPr>
        <w:t xml:space="preserve">De vereisten voor de indiening van periodieke veiligheidsverslagen </w:t>
      </w:r>
      <w:r w:rsidR="00CF471F" w:rsidRPr="007A4779">
        <w:rPr>
          <w:szCs w:val="22"/>
          <w:lang w:val="nl-NL"/>
        </w:rPr>
        <w:t>voor dit geneesmiddel</w:t>
      </w:r>
      <w:r w:rsidR="00CF471F">
        <w:rPr>
          <w:szCs w:val="22"/>
          <w:lang w:val="nl-NL"/>
        </w:rPr>
        <w:t xml:space="preserve"> </w:t>
      </w:r>
      <w:r w:rsidRPr="004A4733">
        <w:rPr>
          <w:szCs w:val="22"/>
          <w:lang w:val="nl-NL"/>
        </w:rPr>
        <w:t xml:space="preserve">worden vermeld in de lijst met Europese referentiedata (EURD-lijst), </w:t>
      </w:r>
      <w:r w:rsidRPr="004A4733">
        <w:rPr>
          <w:lang w:val="nl-NL"/>
        </w:rPr>
        <w:t>waarin voorzien wordt in artikel 107c, onder punt 7 van Richtlijn 2001/83</w:t>
      </w:r>
      <w:r w:rsidRPr="004A4733">
        <w:rPr>
          <w:szCs w:val="22"/>
          <w:lang w:val="nl-NL"/>
        </w:rPr>
        <w:t>/EG</w:t>
      </w:r>
      <w:r w:rsidRPr="004A4733">
        <w:rPr>
          <w:lang w:val="nl-NL"/>
        </w:rPr>
        <w:t xml:space="preserve"> en </w:t>
      </w:r>
      <w:r w:rsidRPr="004A4733">
        <w:rPr>
          <w:szCs w:val="22"/>
          <w:lang w:val="nl-NL"/>
        </w:rPr>
        <w:t>eventuele hieropvolgende aanpassingen gepubliceerd op het Europese webportaal voor geneesmiddelen.</w:t>
      </w:r>
    </w:p>
    <w:p w14:paraId="6391088B" w14:textId="2DBFA522" w:rsidR="004875DB" w:rsidRPr="004A4733" w:rsidRDefault="004875DB" w:rsidP="00236504">
      <w:pPr>
        <w:tabs>
          <w:tab w:val="clear" w:pos="567"/>
        </w:tabs>
        <w:spacing w:line="240" w:lineRule="auto"/>
        <w:ind w:right="567"/>
        <w:rPr>
          <w:iCs/>
          <w:szCs w:val="22"/>
          <w:lang w:val="nl-NL"/>
        </w:rPr>
      </w:pPr>
    </w:p>
    <w:p w14:paraId="442AB3C4" w14:textId="77777777" w:rsidR="004875DB" w:rsidRPr="004A4733" w:rsidRDefault="004875DB" w:rsidP="00236504">
      <w:pPr>
        <w:tabs>
          <w:tab w:val="clear" w:pos="567"/>
        </w:tabs>
        <w:spacing w:line="240" w:lineRule="auto"/>
        <w:ind w:right="-1"/>
        <w:rPr>
          <w:lang w:val="nl-NL"/>
        </w:rPr>
      </w:pPr>
    </w:p>
    <w:p w14:paraId="353F3541" w14:textId="394D7276" w:rsidR="004875DB" w:rsidRPr="004A4733" w:rsidRDefault="004875DB" w:rsidP="00236504">
      <w:pPr>
        <w:keepNext/>
        <w:keepLines/>
        <w:tabs>
          <w:tab w:val="clear" w:pos="567"/>
        </w:tabs>
        <w:spacing w:line="240" w:lineRule="auto"/>
        <w:ind w:left="567" w:hanging="567"/>
        <w:outlineLvl w:val="0"/>
        <w:rPr>
          <w:b/>
          <w:lang w:val="nl-NL"/>
        </w:rPr>
      </w:pPr>
      <w:r w:rsidRPr="004A4733">
        <w:rPr>
          <w:b/>
          <w:bCs/>
          <w:lang w:val="nl-NL"/>
        </w:rPr>
        <w:t>D.</w:t>
      </w:r>
      <w:r w:rsidRPr="004A4733">
        <w:rPr>
          <w:b/>
          <w:bCs/>
          <w:lang w:val="nl-NL"/>
        </w:rPr>
        <w:tab/>
        <w:t>VOORWAARDEN OF BEPERKINGEN MET BETREKKING TOT EEN VEILIG EN DOELTREFFEND GEBRUIK VAN HET GENEESMIDDEL</w:t>
      </w:r>
    </w:p>
    <w:p w14:paraId="54EACA4A" w14:textId="77777777" w:rsidR="004875DB" w:rsidRPr="004A4733" w:rsidRDefault="004875DB" w:rsidP="00236504">
      <w:pPr>
        <w:keepNext/>
        <w:tabs>
          <w:tab w:val="clear" w:pos="567"/>
        </w:tabs>
        <w:spacing w:line="240" w:lineRule="auto"/>
        <w:ind w:right="-1"/>
        <w:rPr>
          <w:lang w:val="nl-NL"/>
        </w:rPr>
      </w:pPr>
    </w:p>
    <w:p w14:paraId="4E5F6441" w14:textId="77777777" w:rsidR="004875DB" w:rsidRPr="004A4733" w:rsidRDefault="004875DB" w:rsidP="00236504">
      <w:pPr>
        <w:keepNext/>
        <w:numPr>
          <w:ilvl w:val="0"/>
          <w:numId w:val="21"/>
        </w:numPr>
        <w:tabs>
          <w:tab w:val="clear" w:pos="567"/>
          <w:tab w:val="clear" w:pos="720"/>
        </w:tabs>
        <w:spacing w:line="240" w:lineRule="auto"/>
        <w:ind w:left="567" w:right="-1" w:hanging="567"/>
        <w:rPr>
          <w:b/>
          <w:lang w:val="nl-NL"/>
        </w:rPr>
      </w:pPr>
      <w:r w:rsidRPr="004A4733">
        <w:rPr>
          <w:b/>
          <w:bCs/>
          <w:lang w:val="nl-NL"/>
        </w:rPr>
        <w:t>Risk Management Plan (RMP)</w:t>
      </w:r>
    </w:p>
    <w:p w14:paraId="3C95F69E" w14:textId="77777777" w:rsidR="004875DB" w:rsidRPr="004A4733" w:rsidRDefault="004875DB" w:rsidP="00236504">
      <w:pPr>
        <w:keepNext/>
        <w:tabs>
          <w:tab w:val="clear" w:pos="567"/>
        </w:tabs>
        <w:spacing w:line="240" w:lineRule="auto"/>
        <w:ind w:right="-1"/>
        <w:rPr>
          <w:lang w:val="nl-NL"/>
        </w:rPr>
      </w:pPr>
    </w:p>
    <w:p w14:paraId="6022DF8B" w14:textId="77777777" w:rsidR="004875DB" w:rsidRPr="004A4733" w:rsidRDefault="004875DB" w:rsidP="00236504">
      <w:pPr>
        <w:tabs>
          <w:tab w:val="clear" w:pos="567"/>
        </w:tabs>
        <w:spacing w:line="240" w:lineRule="auto"/>
        <w:ind w:right="567"/>
        <w:rPr>
          <w:szCs w:val="22"/>
          <w:lang w:val="nl-NL"/>
        </w:rPr>
      </w:pPr>
      <w:r w:rsidRPr="004A4733">
        <w:rPr>
          <w:szCs w:val="22"/>
          <w:lang w:val="nl-NL"/>
        </w:rPr>
        <w:t xml:space="preserve">De </w:t>
      </w:r>
      <w:r w:rsidRPr="004A4733">
        <w:rPr>
          <w:lang w:val="nl-NL"/>
        </w:rPr>
        <w:t xml:space="preserve">vergunninghouder voert de verplichte onderzoeken en </w:t>
      </w:r>
      <w:r w:rsidRPr="004A4733">
        <w:rPr>
          <w:szCs w:val="22"/>
          <w:lang w:val="nl-NL"/>
        </w:rPr>
        <w:t>maatregelen uit ten behoeve van de geneesmiddelenbewaking, zoals uitgewerkt in het overeengekomen RMP en weergegeven in module 1.8.2 van de handelsvergunning, en in eventuele daaropvolgende overeengekomen RMP-aanpassingen.</w:t>
      </w:r>
    </w:p>
    <w:p w14:paraId="34E6B0A9" w14:textId="77777777" w:rsidR="004875DB" w:rsidRPr="004A4733" w:rsidRDefault="004875DB" w:rsidP="00236504">
      <w:pPr>
        <w:tabs>
          <w:tab w:val="clear" w:pos="567"/>
        </w:tabs>
        <w:spacing w:line="240" w:lineRule="auto"/>
        <w:ind w:right="-1"/>
        <w:rPr>
          <w:iCs/>
          <w:szCs w:val="22"/>
          <w:lang w:val="nl-NL"/>
        </w:rPr>
      </w:pPr>
    </w:p>
    <w:p w14:paraId="11142315" w14:textId="77777777" w:rsidR="004875DB" w:rsidRPr="004A4733" w:rsidRDefault="004875DB" w:rsidP="00236504">
      <w:pPr>
        <w:keepNext/>
        <w:tabs>
          <w:tab w:val="clear" w:pos="567"/>
        </w:tabs>
        <w:spacing w:line="240" w:lineRule="auto"/>
        <w:rPr>
          <w:iCs/>
          <w:szCs w:val="22"/>
          <w:lang w:val="nl-NL"/>
        </w:rPr>
      </w:pPr>
      <w:r w:rsidRPr="004A4733">
        <w:rPr>
          <w:szCs w:val="22"/>
          <w:lang w:val="nl-NL"/>
        </w:rPr>
        <w:t>Een aanpassing van het RMP wordt ingediend:</w:t>
      </w:r>
    </w:p>
    <w:p w14:paraId="4C928E61" w14:textId="77777777" w:rsidR="004875DB" w:rsidRPr="004A4733" w:rsidRDefault="004875DB" w:rsidP="00236504">
      <w:pPr>
        <w:keepNext/>
        <w:numPr>
          <w:ilvl w:val="0"/>
          <w:numId w:val="14"/>
        </w:numPr>
        <w:tabs>
          <w:tab w:val="clear" w:pos="567"/>
          <w:tab w:val="clear" w:pos="720"/>
        </w:tabs>
        <w:spacing w:line="240" w:lineRule="auto"/>
        <w:ind w:left="567" w:right="-1" w:hanging="567"/>
        <w:rPr>
          <w:iCs/>
          <w:szCs w:val="22"/>
          <w:lang w:val="nl-NL"/>
        </w:rPr>
      </w:pPr>
      <w:r w:rsidRPr="004A4733">
        <w:rPr>
          <w:szCs w:val="22"/>
          <w:lang w:val="nl-NL"/>
        </w:rPr>
        <w:t>op verzoek van het Europees Geneesmiddelenbureau;</w:t>
      </w:r>
    </w:p>
    <w:p w14:paraId="2D6D1075" w14:textId="77777777" w:rsidR="004875DB" w:rsidRPr="004A4733" w:rsidRDefault="004875DB" w:rsidP="00236504">
      <w:pPr>
        <w:numPr>
          <w:ilvl w:val="0"/>
          <w:numId w:val="14"/>
        </w:numPr>
        <w:tabs>
          <w:tab w:val="clear" w:pos="567"/>
          <w:tab w:val="clear" w:pos="720"/>
        </w:tabs>
        <w:spacing w:line="240" w:lineRule="auto"/>
        <w:ind w:left="567" w:right="-1" w:hanging="567"/>
        <w:rPr>
          <w:iCs/>
          <w:szCs w:val="22"/>
          <w:lang w:val="nl-NL"/>
        </w:rPr>
      </w:pPr>
      <w:r w:rsidRPr="004A4733">
        <w:rPr>
          <w:szCs w:val="22"/>
          <w:lang w:val="nl-NL"/>
        </w:rPr>
        <w:t>steeds wanneer het risicomanagementsysteem gewijzigd wordt, met name als gevolg van het beschikbaar komen van nieuwe informatie die kan leiden tot een belangrijke wijziging van de bestaande verhouding tussen de voordelen en risico’s of nadat een belangrijke mijlpaal (voor geneesmiddelenbewaking of voor beperking van de risico’s tot een minimum) is bereikt.</w:t>
      </w:r>
    </w:p>
    <w:p w14:paraId="23D8713A" w14:textId="7BEA6A94" w:rsidR="002C0DF1" w:rsidRPr="004A4733" w:rsidRDefault="002C0DF1" w:rsidP="00236504">
      <w:pPr>
        <w:tabs>
          <w:tab w:val="clear" w:pos="567"/>
        </w:tabs>
        <w:spacing w:line="240" w:lineRule="auto"/>
        <w:rPr>
          <w:iCs/>
          <w:szCs w:val="22"/>
          <w:lang w:val="nl-NL"/>
        </w:rPr>
      </w:pPr>
      <w:r w:rsidRPr="004A4733">
        <w:rPr>
          <w:szCs w:val="22"/>
          <w:lang w:val="nl-NL"/>
        </w:rPr>
        <w:br w:type="page"/>
      </w:r>
    </w:p>
    <w:p w14:paraId="6B07BA3B" w14:textId="77777777" w:rsidR="00FD08DE" w:rsidRPr="004A4733" w:rsidRDefault="00FD08DE" w:rsidP="00236504">
      <w:pPr>
        <w:tabs>
          <w:tab w:val="clear" w:pos="567"/>
        </w:tabs>
        <w:spacing w:line="240" w:lineRule="auto"/>
        <w:rPr>
          <w:szCs w:val="22"/>
          <w:lang w:val="nl-NL"/>
        </w:rPr>
      </w:pPr>
    </w:p>
    <w:p w14:paraId="417C9164" w14:textId="77777777" w:rsidR="00FD08DE" w:rsidRPr="004A4733" w:rsidRDefault="00FD08DE" w:rsidP="00236504">
      <w:pPr>
        <w:tabs>
          <w:tab w:val="clear" w:pos="567"/>
        </w:tabs>
        <w:spacing w:line="240" w:lineRule="auto"/>
        <w:rPr>
          <w:szCs w:val="22"/>
          <w:lang w:val="nl-NL"/>
        </w:rPr>
      </w:pPr>
    </w:p>
    <w:p w14:paraId="62E28291" w14:textId="77777777" w:rsidR="00FD08DE" w:rsidRPr="004A4733" w:rsidRDefault="00FD08DE" w:rsidP="00236504">
      <w:pPr>
        <w:tabs>
          <w:tab w:val="clear" w:pos="567"/>
        </w:tabs>
        <w:spacing w:line="240" w:lineRule="auto"/>
        <w:rPr>
          <w:szCs w:val="22"/>
          <w:lang w:val="nl-NL"/>
        </w:rPr>
      </w:pPr>
    </w:p>
    <w:p w14:paraId="26B7DB54" w14:textId="77777777" w:rsidR="00FD08DE" w:rsidRPr="004A4733" w:rsidRDefault="00FD08DE" w:rsidP="00236504">
      <w:pPr>
        <w:tabs>
          <w:tab w:val="clear" w:pos="567"/>
        </w:tabs>
        <w:spacing w:line="240" w:lineRule="auto"/>
        <w:rPr>
          <w:szCs w:val="22"/>
          <w:lang w:val="nl-NL"/>
        </w:rPr>
      </w:pPr>
    </w:p>
    <w:p w14:paraId="7665F982" w14:textId="77777777" w:rsidR="00FD08DE" w:rsidRPr="004A4733" w:rsidRDefault="00FD08DE" w:rsidP="00236504">
      <w:pPr>
        <w:tabs>
          <w:tab w:val="clear" w:pos="567"/>
        </w:tabs>
        <w:spacing w:line="240" w:lineRule="auto"/>
        <w:rPr>
          <w:lang w:val="nl-NL"/>
        </w:rPr>
      </w:pPr>
    </w:p>
    <w:p w14:paraId="4121E1D1" w14:textId="77777777" w:rsidR="00FD08DE" w:rsidRPr="004A4733" w:rsidRDefault="00FD08DE" w:rsidP="00236504">
      <w:pPr>
        <w:tabs>
          <w:tab w:val="clear" w:pos="567"/>
        </w:tabs>
        <w:spacing w:line="240" w:lineRule="auto"/>
        <w:rPr>
          <w:lang w:val="nl-NL"/>
        </w:rPr>
      </w:pPr>
    </w:p>
    <w:p w14:paraId="4BE0F6DA" w14:textId="77777777" w:rsidR="00FD08DE" w:rsidRPr="004A4733" w:rsidRDefault="00FD08DE" w:rsidP="00236504">
      <w:pPr>
        <w:tabs>
          <w:tab w:val="clear" w:pos="567"/>
        </w:tabs>
        <w:spacing w:line="240" w:lineRule="auto"/>
        <w:rPr>
          <w:lang w:val="nl-NL"/>
        </w:rPr>
      </w:pPr>
    </w:p>
    <w:p w14:paraId="106AE091" w14:textId="77777777" w:rsidR="00FD08DE" w:rsidRPr="004A4733" w:rsidRDefault="00FD08DE" w:rsidP="00236504">
      <w:pPr>
        <w:tabs>
          <w:tab w:val="clear" w:pos="567"/>
        </w:tabs>
        <w:spacing w:line="240" w:lineRule="auto"/>
        <w:rPr>
          <w:lang w:val="nl-NL"/>
        </w:rPr>
      </w:pPr>
    </w:p>
    <w:p w14:paraId="6F35C635" w14:textId="77777777" w:rsidR="00FD08DE" w:rsidRPr="004A4733" w:rsidRDefault="00FD08DE" w:rsidP="00236504">
      <w:pPr>
        <w:tabs>
          <w:tab w:val="clear" w:pos="567"/>
        </w:tabs>
        <w:spacing w:line="240" w:lineRule="auto"/>
        <w:rPr>
          <w:lang w:val="nl-NL"/>
        </w:rPr>
      </w:pPr>
    </w:p>
    <w:p w14:paraId="7D01CD8C" w14:textId="77777777" w:rsidR="00FD08DE" w:rsidRPr="004A4733" w:rsidRDefault="00FD08DE" w:rsidP="00236504">
      <w:pPr>
        <w:tabs>
          <w:tab w:val="clear" w:pos="567"/>
        </w:tabs>
        <w:spacing w:line="240" w:lineRule="auto"/>
        <w:rPr>
          <w:szCs w:val="22"/>
          <w:lang w:val="nl-NL"/>
        </w:rPr>
      </w:pPr>
    </w:p>
    <w:p w14:paraId="49375C16" w14:textId="77777777" w:rsidR="00FD08DE" w:rsidRPr="004A4733" w:rsidRDefault="00FD08DE" w:rsidP="00236504">
      <w:pPr>
        <w:tabs>
          <w:tab w:val="clear" w:pos="567"/>
        </w:tabs>
        <w:spacing w:line="240" w:lineRule="auto"/>
        <w:rPr>
          <w:szCs w:val="22"/>
          <w:lang w:val="nl-NL"/>
        </w:rPr>
      </w:pPr>
    </w:p>
    <w:p w14:paraId="6BD484F1" w14:textId="77777777" w:rsidR="00FD08DE" w:rsidRPr="004A4733" w:rsidRDefault="00FD08DE" w:rsidP="00236504">
      <w:pPr>
        <w:tabs>
          <w:tab w:val="clear" w:pos="567"/>
        </w:tabs>
        <w:spacing w:line="240" w:lineRule="auto"/>
        <w:rPr>
          <w:szCs w:val="22"/>
          <w:lang w:val="nl-NL"/>
        </w:rPr>
      </w:pPr>
    </w:p>
    <w:p w14:paraId="52FD004B" w14:textId="77777777" w:rsidR="00FD08DE" w:rsidRPr="004A4733" w:rsidRDefault="00FD08DE" w:rsidP="00236504">
      <w:pPr>
        <w:tabs>
          <w:tab w:val="clear" w:pos="567"/>
        </w:tabs>
        <w:spacing w:line="240" w:lineRule="auto"/>
        <w:rPr>
          <w:szCs w:val="22"/>
          <w:lang w:val="nl-NL"/>
        </w:rPr>
      </w:pPr>
    </w:p>
    <w:p w14:paraId="4F012911" w14:textId="77777777" w:rsidR="00FD08DE" w:rsidRPr="004A4733" w:rsidRDefault="00FD08DE" w:rsidP="00236504">
      <w:pPr>
        <w:tabs>
          <w:tab w:val="clear" w:pos="567"/>
        </w:tabs>
        <w:spacing w:line="240" w:lineRule="auto"/>
        <w:rPr>
          <w:szCs w:val="22"/>
          <w:lang w:val="nl-NL"/>
        </w:rPr>
      </w:pPr>
    </w:p>
    <w:p w14:paraId="7A91599F" w14:textId="77777777" w:rsidR="00FD08DE" w:rsidRPr="004A4733" w:rsidRDefault="00FD08DE" w:rsidP="00236504">
      <w:pPr>
        <w:tabs>
          <w:tab w:val="clear" w:pos="567"/>
        </w:tabs>
        <w:spacing w:line="240" w:lineRule="auto"/>
        <w:rPr>
          <w:szCs w:val="22"/>
          <w:lang w:val="nl-NL"/>
        </w:rPr>
      </w:pPr>
    </w:p>
    <w:p w14:paraId="352830E8" w14:textId="77777777" w:rsidR="00FD08DE" w:rsidRPr="004A4733" w:rsidRDefault="00FD08DE" w:rsidP="00236504">
      <w:pPr>
        <w:tabs>
          <w:tab w:val="clear" w:pos="567"/>
        </w:tabs>
        <w:spacing w:line="240" w:lineRule="auto"/>
        <w:rPr>
          <w:szCs w:val="22"/>
          <w:lang w:val="nl-NL"/>
        </w:rPr>
      </w:pPr>
    </w:p>
    <w:p w14:paraId="61E90FC4" w14:textId="77777777" w:rsidR="00FD08DE" w:rsidRPr="004A4733" w:rsidRDefault="00FD08DE" w:rsidP="00236504">
      <w:pPr>
        <w:tabs>
          <w:tab w:val="clear" w:pos="567"/>
        </w:tabs>
        <w:spacing w:line="240" w:lineRule="auto"/>
        <w:rPr>
          <w:szCs w:val="22"/>
          <w:lang w:val="nl-NL"/>
        </w:rPr>
      </w:pPr>
    </w:p>
    <w:p w14:paraId="450ECA17" w14:textId="77777777" w:rsidR="00FD08DE" w:rsidRPr="004A4733" w:rsidRDefault="00FD08DE" w:rsidP="00236504">
      <w:pPr>
        <w:tabs>
          <w:tab w:val="clear" w:pos="567"/>
        </w:tabs>
        <w:spacing w:line="240" w:lineRule="auto"/>
        <w:rPr>
          <w:szCs w:val="22"/>
          <w:lang w:val="nl-NL"/>
        </w:rPr>
      </w:pPr>
    </w:p>
    <w:p w14:paraId="636B9FCE" w14:textId="77777777" w:rsidR="00FD08DE" w:rsidRPr="004A4733" w:rsidRDefault="00FD08DE" w:rsidP="00236504">
      <w:pPr>
        <w:tabs>
          <w:tab w:val="clear" w:pos="567"/>
        </w:tabs>
        <w:spacing w:line="240" w:lineRule="auto"/>
        <w:rPr>
          <w:szCs w:val="22"/>
          <w:lang w:val="nl-NL"/>
        </w:rPr>
      </w:pPr>
    </w:p>
    <w:p w14:paraId="32DE9EAB" w14:textId="77777777" w:rsidR="004875DB" w:rsidRPr="004A4733" w:rsidRDefault="004875DB" w:rsidP="00236504">
      <w:pPr>
        <w:tabs>
          <w:tab w:val="clear" w:pos="567"/>
        </w:tabs>
        <w:spacing w:line="240" w:lineRule="auto"/>
        <w:rPr>
          <w:szCs w:val="22"/>
          <w:lang w:val="nl-NL"/>
        </w:rPr>
      </w:pPr>
    </w:p>
    <w:p w14:paraId="2179D120" w14:textId="77777777" w:rsidR="00FD08DE" w:rsidRPr="004A4733" w:rsidRDefault="00FD08DE" w:rsidP="00236504">
      <w:pPr>
        <w:tabs>
          <w:tab w:val="clear" w:pos="567"/>
        </w:tabs>
        <w:spacing w:line="240" w:lineRule="auto"/>
        <w:rPr>
          <w:szCs w:val="22"/>
          <w:lang w:val="nl-NL"/>
        </w:rPr>
      </w:pPr>
    </w:p>
    <w:p w14:paraId="59588BA5" w14:textId="77777777" w:rsidR="00FD08DE" w:rsidRPr="004A4733" w:rsidRDefault="00FD08DE" w:rsidP="00236504">
      <w:pPr>
        <w:tabs>
          <w:tab w:val="clear" w:pos="567"/>
        </w:tabs>
        <w:spacing w:line="240" w:lineRule="auto"/>
        <w:rPr>
          <w:szCs w:val="22"/>
          <w:lang w:val="nl-NL"/>
        </w:rPr>
      </w:pPr>
    </w:p>
    <w:p w14:paraId="34F21CAC" w14:textId="77777777" w:rsidR="00FD08DE" w:rsidRPr="004A4733" w:rsidRDefault="00FD08DE" w:rsidP="00236504">
      <w:pPr>
        <w:tabs>
          <w:tab w:val="clear" w:pos="567"/>
        </w:tabs>
        <w:spacing w:line="240" w:lineRule="auto"/>
        <w:rPr>
          <w:szCs w:val="22"/>
          <w:lang w:val="nl-NL"/>
        </w:rPr>
      </w:pPr>
    </w:p>
    <w:p w14:paraId="4742C342" w14:textId="77777777" w:rsidR="00FD08DE" w:rsidRPr="004A4733" w:rsidRDefault="00FD08DE" w:rsidP="00236504">
      <w:pPr>
        <w:tabs>
          <w:tab w:val="clear" w:pos="567"/>
        </w:tabs>
        <w:spacing w:line="240" w:lineRule="auto"/>
        <w:jc w:val="center"/>
        <w:rPr>
          <w:b/>
          <w:szCs w:val="22"/>
          <w:lang w:val="nl-NL"/>
        </w:rPr>
      </w:pPr>
      <w:r w:rsidRPr="004A4733">
        <w:rPr>
          <w:b/>
          <w:bCs/>
          <w:szCs w:val="22"/>
          <w:lang w:val="nl-NL"/>
        </w:rPr>
        <w:t>BIJLAGE III</w:t>
      </w:r>
    </w:p>
    <w:p w14:paraId="67498D78" w14:textId="77777777" w:rsidR="00FD08DE" w:rsidRPr="004A4733" w:rsidRDefault="00FD08DE" w:rsidP="00236504">
      <w:pPr>
        <w:tabs>
          <w:tab w:val="clear" w:pos="567"/>
        </w:tabs>
        <w:spacing w:line="240" w:lineRule="auto"/>
        <w:jc w:val="center"/>
        <w:rPr>
          <w:szCs w:val="22"/>
          <w:lang w:val="nl-NL"/>
        </w:rPr>
      </w:pPr>
    </w:p>
    <w:p w14:paraId="0BC53446" w14:textId="77777777" w:rsidR="00FD08DE" w:rsidRPr="004A4733" w:rsidRDefault="00FD08DE" w:rsidP="00236504">
      <w:pPr>
        <w:tabs>
          <w:tab w:val="clear" w:pos="567"/>
        </w:tabs>
        <w:spacing w:line="240" w:lineRule="auto"/>
        <w:jc w:val="center"/>
        <w:rPr>
          <w:b/>
          <w:szCs w:val="22"/>
          <w:lang w:val="nl-NL"/>
        </w:rPr>
      </w:pPr>
      <w:r w:rsidRPr="004A4733">
        <w:rPr>
          <w:b/>
          <w:bCs/>
          <w:szCs w:val="22"/>
          <w:lang w:val="nl-NL"/>
        </w:rPr>
        <w:t>ETIKETTERING EN BIJSLUITER</w:t>
      </w:r>
    </w:p>
    <w:p w14:paraId="277328B0" w14:textId="77777777" w:rsidR="00FD08DE" w:rsidRPr="004A4733" w:rsidRDefault="00FD08DE" w:rsidP="00236504">
      <w:pPr>
        <w:tabs>
          <w:tab w:val="clear" w:pos="567"/>
        </w:tabs>
        <w:spacing w:line="240" w:lineRule="auto"/>
        <w:rPr>
          <w:szCs w:val="22"/>
          <w:lang w:val="nl-NL"/>
        </w:rPr>
      </w:pPr>
      <w:r w:rsidRPr="004A4733">
        <w:rPr>
          <w:b/>
          <w:bCs/>
          <w:szCs w:val="22"/>
          <w:lang w:val="nl-NL"/>
        </w:rPr>
        <w:br w:type="page"/>
      </w:r>
    </w:p>
    <w:p w14:paraId="07ECB7D1" w14:textId="77777777" w:rsidR="00FD08DE" w:rsidRPr="004A4733" w:rsidRDefault="00FD08DE" w:rsidP="00236504">
      <w:pPr>
        <w:tabs>
          <w:tab w:val="clear" w:pos="567"/>
        </w:tabs>
        <w:spacing w:line="240" w:lineRule="auto"/>
        <w:rPr>
          <w:szCs w:val="22"/>
          <w:lang w:val="nl-NL"/>
        </w:rPr>
      </w:pPr>
    </w:p>
    <w:p w14:paraId="1F54722B" w14:textId="77777777" w:rsidR="00FD08DE" w:rsidRPr="004A4733" w:rsidRDefault="00FD08DE" w:rsidP="00236504">
      <w:pPr>
        <w:tabs>
          <w:tab w:val="clear" w:pos="567"/>
        </w:tabs>
        <w:spacing w:line="240" w:lineRule="auto"/>
        <w:rPr>
          <w:szCs w:val="22"/>
          <w:lang w:val="nl-NL"/>
        </w:rPr>
      </w:pPr>
    </w:p>
    <w:p w14:paraId="05AC99AA" w14:textId="77777777" w:rsidR="00FD08DE" w:rsidRPr="004A4733" w:rsidRDefault="00FD08DE" w:rsidP="00236504">
      <w:pPr>
        <w:tabs>
          <w:tab w:val="clear" w:pos="567"/>
        </w:tabs>
        <w:spacing w:line="240" w:lineRule="auto"/>
        <w:rPr>
          <w:szCs w:val="22"/>
          <w:lang w:val="nl-NL"/>
        </w:rPr>
      </w:pPr>
    </w:p>
    <w:p w14:paraId="498FD185" w14:textId="77777777" w:rsidR="00FD08DE" w:rsidRPr="004A4733" w:rsidRDefault="00FD08DE" w:rsidP="00236504">
      <w:pPr>
        <w:tabs>
          <w:tab w:val="clear" w:pos="567"/>
        </w:tabs>
        <w:spacing w:line="240" w:lineRule="auto"/>
        <w:rPr>
          <w:szCs w:val="22"/>
          <w:lang w:val="nl-NL"/>
        </w:rPr>
      </w:pPr>
    </w:p>
    <w:p w14:paraId="2D65AF16" w14:textId="77777777" w:rsidR="00FD08DE" w:rsidRPr="004A4733" w:rsidRDefault="00FD08DE" w:rsidP="00236504">
      <w:pPr>
        <w:tabs>
          <w:tab w:val="clear" w:pos="567"/>
        </w:tabs>
        <w:spacing w:line="240" w:lineRule="auto"/>
        <w:rPr>
          <w:szCs w:val="22"/>
          <w:lang w:val="nl-NL"/>
        </w:rPr>
      </w:pPr>
    </w:p>
    <w:p w14:paraId="30FABBAE" w14:textId="77777777" w:rsidR="00FD08DE" w:rsidRPr="004A4733" w:rsidRDefault="00FD08DE" w:rsidP="00236504">
      <w:pPr>
        <w:tabs>
          <w:tab w:val="clear" w:pos="567"/>
        </w:tabs>
        <w:spacing w:line="240" w:lineRule="auto"/>
        <w:rPr>
          <w:szCs w:val="22"/>
          <w:lang w:val="nl-NL"/>
        </w:rPr>
      </w:pPr>
    </w:p>
    <w:p w14:paraId="1DFED024" w14:textId="77777777" w:rsidR="00FD08DE" w:rsidRPr="004A4733" w:rsidRDefault="00FD08DE" w:rsidP="00236504">
      <w:pPr>
        <w:tabs>
          <w:tab w:val="clear" w:pos="567"/>
        </w:tabs>
        <w:spacing w:line="240" w:lineRule="auto"/>
        <w:rPr>
          <w:szCs w:val="22"/>
          <w:lang w:val="nl-NL"/>
        </w:rPr>
      </w:pPr>
    </w:p>
    <w:p w14:paraId="5383A4F5" w14:textId="77777777" w:rsidR="00FD08DE" w:rsidRPr="004A4733" w:rsidRDefault="00FD08DE" w:rsidP="00236504">
      <w:pPr>
        <w:tabs>
          <w:tab w:val="clear" w:pos="567"/>
        </w:tabs>
        <w:spacing w:line="240" w:lineRule="auto"/>
        <w:rPr>
          <w:szCs w:val="22"/>
          <w:lang w:val="nl-NL"/>
        </w:rPr>
      </w:pPr>
    </w:p>
    <w:p w14:paraId="7C5C2776" w14:textId="77777777" w:rsidR="00FD08DE" w:rsidRPr="004A4733" w:rsidRDefault="00FD08DE" w:rsidP="00236504">
      <w:pPr>
        <w:tabs>
          <w:tab w:val="clear" w:pos="567"/>
        </w:tabs>
        <w:spacing w:line="240" w:lineRule="auto"/>
        <w:rPr>
          <w:szCs w:val="22"/>
          <w:lang w:val="nl-NL"/>
        </w:rPr>
      </w:pPr>
    </w:p>
    <w:p w14:paraId="7662DF9C" w14:textId="77777777" w:rsidR="00FD08DE" w:rsidRPr="004A4733" w:rsidRDefault="00FD08DE" w:rsidP="00236504">
      <w:pPr>
        <w:tabs>
          <w:tab w:val="clear" w:pos="567"/>
        </w:tabs>
        <w:spacing w:line="240" w:lineRule="auto"/>
        <w:rPr>
          <w:szCs w:val="22"/>
          <w:lang w:val="nl-NL"/>
        </w:rPr>
      </w:pPr>
    </w:p>
    <w:p w14:paraId="4A296CB7" w14:textId="77777777" w:rsidR="00FD08DE" w:rsidRPr="004A4733" w:rsidRDefault="00FD08DE" w:rsidP="00236504">
      <w:pPr>
        <w:tabs>
          <w:tab w:val="clear" w:pos="567"/>
        </w:tabs>
        <w:spacing w:line="240" w:lineRule="auto"/>
        <w:rPr>
          <w:szCs w:val="22"/>
          <w:lang w:val="nl-NL"/>
        </w:rPr>
      </w:pPr>
    </w:p>
    <w:p w14:paraId="323C8ADD" w14:textId="77777777" w:rsidR="00FD08DE" w:rsidRPr="004A4733" w:rsidRDefault="00FD08DE" w:rsidP="00236504">
      <w:pPr>
        <w:tabs>
          <w:tab w:val="clear" w:pos="567"/>
        </w:tabs>
        <w:spacing w:line="240" w:lineRule="auto"/>
        <w:rPr>
          <w:szCs w:val="22"/>
          <w:lang w:val="nl-NL"/>
        </w:rPr>
      </w:pPr>
    </w:p>
    <w:p w14:paraId="57A806B7" w14:textId="77777777" w:rsidR="00FD08DE" w:rsidRPr="004A4733" w:rsidRDefault="00FD08DE" w:rsidP="00236504">
      <w:pPr>
        <w:tabs>
          <w:tab w:val="clear" w:pos="567"/>
        </w:tabs>
        <w:spacing w:line="240" w:lineRule="auto"/>
        <w:rPr>
          <w:szCs w:val="22"/>
          <w:lang w:val="nl-NL"/>
        </w:rPr>
      </w:pPr>
    </w:p>
    <w:p w14:paraId="641690CA" w14:textId="77777777" w:rsidR="00FD08DE" w:rsidRPr="004A4733" w:rsidRDefault="00FD08DE" w:rsidP="00236504">
      <w:pPr>
        <w:tabs>
          <w:tab w:val="clear" w:pos="567"/>
        </w:tabs>
        <w:spacing w:line="240" w:lineRule="auto"/>
        <w:rPr>
          <w:szCs w:val="22"/>
          <w:lang w:val="nl-NL"/>
        </w:rPr>
      </w:pPr>
    </w:p>
    <w:p w14:paraId="50BD8E51" w14:textId="77777777" w:rsidR="00FD08DE" w:rsidRPr="004A4733" w:rsidRDefault="00FD08DE" w:rsidP="00236504">
      <w:pPr>
        <w:tabs>
          <w:tab w:val="clear" w:pos="567"/>
        </w:tabs>
        <w:spacing w:line="240" w:lineRule="auto"/>
        <w:rPr>
          <w:szCs w:val="22"/>
          <w:lang w:val="nl-NL"/>
        </w:rPr>
      </w:pPr>
    </w:p>
    <w:p w14:paraId="130999B6" w14:textId="77777777" w:rsidR="00FD08DE" w:rsidRPr="004A4733" w:rsidRDefault="00FD08DE" w:rsidP="00236504">
      <w:pPr>
        <w:tabs>
          <w:tab w:val="clear" w:pos="567"/>
        </w:tabs>
        <w:spacing w:line="240" w:lineRule="auto"/>
        <w:rPr>
          <w:szCs w:val="22"/>
          <w:lang w:val="nl-NL"/>
        </w:rPr>
      </w:pPr>
    </w:p>
    <w:p w14:paraId="725A9E40" w14:textId="77777777" w:rsidR="00FD08DE" w:rsidRPr="004A4733" w:rsidRDefault="00FD08DE" w:rsidP="00236504">
      <w:pPr>
        <w:tabs>
          <w:tab w:val="clear" w:pos="567"/>
        </w:tabs>
        <w:spacing w:line="240" w:lineRule="auto"/>
        <w:rPr>
          <w:szCs w:val="22"/>
          <w:lang w:val="nl-NL"/>
        </w:rPr>
      </w:pPr>
    </w:p>
    <w:p w14:paraId="1975F3DD" w14:textId="77777777" w:rsidR="00FD08DE" w:rsidRPr="004A4733" w:rsidRDefault="00FD08DE" w:rsidP="00236504">
      <w:pPr>
        <w:tabs>
          <w:tab w:val="clear" w:pos="567"/>
        </w:tabs>
        <w:spacing w:line="240" w:lineRule="auto"/>
        <w:rPr>
          <w:szCs w:val="22"/>
          <w:lang w:val="nl-NL"/>
        </w:rPr>
      </w:pPr>
    </w:p>
    <w:p w14:paraId="5D192D71" w14:textId="77777777" w:rsidR="00FD08DE" w:rsidRPr="004A4733" w:rsidRDefault="00FD08DE" w:rsidP="00236504">
      <w:pPr>
        <w:tabs>
          <w:tab w:val="clear" w:pos="567"/>
        </w:tabs>
        <w:spacing w:line="240" w:lineRule="auto"/>
        <w:rPr>
          <w:szCs w:val="22"/>
          <w:lang w:val="nl-NL"/>
        </w:rPr>
      </w:pPr>
    </w:p>
    <w:p w14:paraId="29F11ED2" w14:textId="77777777" w:rsidR="00FD08DE" w:rsidRPr="004A4733" w:rsidRDefault="00FD08DE" w:rsidP="00236504">
      <w:pPr>
        <w:tabs>
          <w:tab w:val="clear" w:pos="567"/>
        </w:tabs>
        <w:spacing w:line="240" w:lineRule="auto"/>
        <w:rPr>
          <w:szCs w:val="22"/>
          <w:lang w:val="nl-NL"/>
        </w:rPr>
      </w:pPr>
    </w:p>
    <w:p w14:paraId="22381ECE" w14:textId="77777777" w:rsidR="00FD08DE" w:rsidRPr="004A4733" w:rsidRDefault="00FD08DE" w:rsidP="00236504">
      <w:pPr>
        <w:tabs>
          <w:tab w:val="clear" w:pos="567"/>
        </w:tabs>
        <w:spacing w:line="240" w:lineRule="auto"/>
        <w:rPr>
          <w:szCs w:val="22"/>
          <w:lang w:val="nl-NL"/>
        </w:rPr>
      </w:pPr>
    </w:p>
    <w:p w14:paraId="5E02875F" w14:textId="77777777" w:rsidR="00FD08DE" w:rsidRPr="004A4733" w:rsidRDefault="00FD08DE" w:rsidP="00236504">
      <w:pPr>
        <w:tabs>
          <w:tab w:val="clear" w:pos="567"/>
        </w:tabs>
        <w:spacing w:line="240" w:lineRule="auto"/>
        <w:rPr>
          <w:szCs w:val="22"/>
          <w:lang w:val="nl-NL"/>
        </w:rPr>
      </w:pPr>
    </w:p>
    <w:p w14:paraId="22102CBE" w14:textId="77777777" w:rsidR="004875DB" w:rsidRPr="004A4733" w:rsidRDefault="004875DB" w:rsidP="00236504">
      <w:pPr>
        <w:tabs>
          <w:tab w:val="clear" w:pos="567"/>
        </w:tabs>
        <w:spacing w:line="240" w:lineRule="auto"/>
        <w:rPr>
          <w:szCs w:val="22"/>
          <w:lang w:val="nl-NL"/>
        </w:rPr>
      </w:pPr>
    </w:p>
    <w:p w14:paraId="619137B5" w14:textId="77777777" w:rsidR="00FD08DE" w:rsidRPr="004A4733" w:rsidRDefault="00FD08DE" w:rsidP="00236504">
      <w:pPr>
        <w:tabs>
          <w:tab w:val="clear" w:pos="567"/>
        </w:tabs>
        <w:spacing w:line="240" w:lineRule="auto"/>
        <w:jc w:val="center"/>
        <w:outlineLvl w:val="0"/>
        <w:rPr>
          <w:szCs w:val="22"/>
          <w:lang w:val="nl-NL"/>
        </w:rPr>
      </w:pPr>
      <w:r w:rsidRPr="004A4733">
        <w:rPr>
          <w:b/>
          <w:bCs/>
          <w:szCs w:val="22"/>
          <w:lang w:val="nl-NL"/>
        </w:rPr>
        <w:t>A. ETIKETTERING</w:t>
      </w:r>
    </w:p>
    <w:p w14:paraId="1B130DEC" w14:textId="77777777" w:rsidR="00FD08DE" w:rsidRPr="004A4733" w:rsidRDefault="00FD08DE" w:rsidP="00236504">
      <w:pPr>
        <w:shd w:val="clear" w:color="auto" w:fill="FFFFFF"/>
        <w:tabs>
          <w:tab w:val="clear" w:pos="567"/>
        </w:tabs>
        <w:spacing w:line="240" w:lineRule="auto"/>
        <w:rPr>
          <w:szCs w:val="22"/>
          <w:lang w:val="nl-NL"/>
        </w:rPr>
      </w:pPr>
      <w:r w:rsidRPr="004A4733">
        <w:rPr>
          <w:szCs w:val="22"/>
          <w:lang w:val="nl-NL"/>
        </w:rPr>
        <w:br w:type="page"/>
      </w:r>
    </w:p>
    <w:p w14:paraId="4509D12E" w14:textId="77777777" w:rsidR="004875DB" w:rsidRPr="004A4733" w:rsidRDefault="004875DB" w:rsidP="00236504">
      <w:pPr>
        <w:tabs>
          <w:tab w:val="clear" w:pos="567"/>
        </w:tabs>
        <w:spacing w:line="240" w:lineRule="auto"/>
        <w:rPr>
          <w:szCs w:val="22"/>
          <w:lang w:val="nl-NL"/>
        </w:rPr>
      </w:pPr>
    </w:p>
    <w:p w14:paraId="2E6CAA9C"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bookmarkStart w:id="47" w:name="_Toc68076498"/>
      <w:r w:rsidRPr="004A4733">
        <w:rPr>
          <w:b/>
          <w:bCs/>
          <w:szCs w:val="22"/>
          <w:lang w:val="nl-NL"/>
        </w:rPr>
        <w:t>GEGEVENS DIE OP DE BUITENVERPAKKING MOETEN WORDEN VERMELD</w:t>
      </w:r>
    </w:p>
    <w:p w14:paraId="19D9F339"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nl-NL"/>
        </w:rPr>
      </w:pPr>
    </w:p>
    <w:p w14:paraId="59548F4C"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Cs/>
          <w:szCs w:val="22"/>
          <w:lang w:val="nl-NL"/>
        </w:rPr>
      </w:pPr>
      <w:r w:rsidRPr="004A4733">
        <w:rPr>
          <w:b/>
          <w:bCs/>
          <w:szCs w:val="22"/>
          <w:lang w:val="nl-NL"/>
        </w:rPr>
        <w:t>OMDOOS VAN EENHEIDSVERPAKKING</w:t>
      </w:r>
    </w:p>
    <w:p w14:paraId="1C0A3C4A" w14:textId="77777777" w:rsidR="00F101D8" w:rsidRPr="004A4733" w:rsidRDefault="00F101D8" w:rsidP="00236504">
      <w:pPr>
        <w:tabs>
          <w:tab w:val="clear" w:pos="567"/>
        </w:tabs>
        <w:spacing w:line="240" w:lineRule="auto"/>
        <w:rPr>
          <w:szCs w:val="22"/>
          <w:lang w:val="nl-NL"/>
        </w:rPr>
      </w:pPr>
    </w:p>
    <w:p w14:paraId="4FB7A904" w14:textId="77777777" w:rsidR="00F101D8" w:rsidRPr="004A4733" w:rsidRDefault="00F101D8" w:rsidP="00236504">
      <w:pPr>
        <w:tabs>
          <w:tab w:val="clear" w:pos="567"/>
        </w:tabs>
        <w:spacing w:line="240" w:lineRule="auto"/>
        <w:rPr>
          <w:szCs w:val="22"/>
          <w:lang w:val="nl-NL"/>
        </w:rPr>
      </w:pPr>
    </w:p>
    <w:p w14:paraId="53DBD8E4"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1.</w:t>
      </w:r>
      <w:r w:rsidRPr="004A4733">
        <w:rPr>
          <w:b/>
          <w:bCs/>
          <w:szCs w:val="22"/>
          <w:lang w:val="nl-NL"/>
        </w:rPr>
        <w:tab/>
        <w:t>NAAM VAN HET GENEESMIDDEL</w:t>
      </w:r>
    </w:p>
    <w:p w14:paraId="341C85E2" w14:textId="77777777" w:rsidR="00F101D8" w:rsidRPr="004A4733" w:rsidRDefault="00F101D8" w:rsidP="00236504">
      <w:pPr>
        <w:keepNext/>
        <w:tabs>
          <w:tab w:val="clear" w:pos="567"/>
        </w:tabs>
        <w:spacing w:line="240" w:lineRule="auto"/>
        <w:rPr>
          <w:szCs w:val="22"/>
          <w:lang w:val="nl-NL"/>
        </w:rPr>
      </w:pPr>
    </w:p>
    <w:p w14:paraId="1EA68EB1" w14:textId="77777777"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Enerzair Breezhaler 114 microgram/46 microgram/136 microgram inhalatiepoeder in harde capsules</w:t>
      </w:r>
    </w:p>
    <w:p w14:paraId="76BCCBE1" w14:textId="77777777" w:rsidR="00F101D8" w:rsidRPr="004A4733" w:rsidRDefault="00F101D8" w:rsidP="00236504">
      <w:pPr>
        <w:tabs>
          <w:tab w:val="clear" w:pos="567"/>
        </w:tabs>
        <w:spacing w:line="240" w:lineRule="auto"/>
        <w:rPr>
          <w:szCs w:val="22"/>
          <w:lang w:val="nl-NL"/>
        </w:rPr>
      </w:pPr>
      <w:r w:rsidRPr="004A4733">
        <w:rPr>
          <w:szCs w:val="22"/>
          <w:lang w:val="nl-NL"/>
        </w:rPr>
        <w:t>indacaterol/glycopyrronium/mometasonfuroaat</w:t>
      </w:r>
    </w:p>
    <w:p w14:paraId="43E65DB1" w14:textId="77777777" w:rsidR="00F101D8" w:rsidRPr="004A4733" w:rsidRDefault="00F101D8" w:rsidP="00236504">
      <w:pPr>
        <w:tabs>
          <w:tab w:val="clear" w:pos="567"/>
        </w:tabs>
        <w:spacing w:line="240" w:lineRule="auto"/>
        <w:rPr>
          <w:szCs w:val="22"/>
          <w:lang w:val="nl-NL"/>
        </w:rPr>
      </w:pPr>
    </w:p>
    <w:p w14:paraId="77A518F4" w14:textId="77777777" w:rsidR="00F101D8" w:rsidRPr="004A4733" w:rsidRDefault="00F101D8" w:rsidP="00236504">
      <w:pPr>
        <w:tabs>
          <w:tab w:val="clear" w:pos="567"/>
        </w:tabs>
        <w:spacing w:line="240" w:lineRule="auto"/>
        <w:rPr>
          <w:szCs w:val="22"/>
          <w:lang w:val="nl-NL"/>
        </w:rPr>
      </w:pPr>
    </w:p>
    <w:p w14:paraId="13BB37B0"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nl-NL"/>
        </w:rPr>
      </w:pPr>
      <w:r w:rsidRPr="004A4733">
        <w:rPr>
          <w:b/>
          <w:bCs/>
          <w:szCs w:val="22"/>
          <w:lang w:val="nl-NL"/>
        </w:rPr>
        <w:t>2.</w:t>
      </w:r>
      <w:r w:rsidRPr="004A4733">
        <w:rPr>
          <w:b/>
          <w:bCs/>
          <w:szCs w:val="22"/>
          <w:lang w:val="nl-NL"/>
        </w:rPr>
        <w:tab/>
        <w:t>GEHALTE AAN WERKZAME STOF(FEN)</w:t>
      </w:r>
    </w:p>
    <w:p w14:paraId="105415E9" w14:textId="77777777" w:rsidR="00F101D8" w:rsidRPr="004A4733" w:rsidRDefault="00F101D8" w:rsidP="00236504">
      <w:pPr>
        <w:keepNext/>
        <w:tabs>
          <w:tab w:val="clear" w:pos="567"/>
        </w:tabs>
        <w:spacing w:line="240" w:lineRule="auto"/>
        <w:rPr>
          <w:szCs w:val="22"/>
          <w:lang w:val="nl-NL"/>
        </w:rPr>
      </w:pPr>
    </w:p>
    <w:p w14:paraId="1D0F7D2B" w14:textId="77777777" w:rsidR="00F101D8" w:rsidRPr="004A4733" w:rsidRDefault="00F101D8" w:rsidP="00236504">
      <w:pPr>
        <w:tabs>
          <w:tab w:val="clear" w:pos="567"/>
        </w:tabs>
        <w:spacing w:line="240" w:lineRule="auto"/>
        <w:rPr>
          <w:szCs w:val="22"/>
          <w:lang w:val="nl-NL"/>
        </w:rPr>
      </w:pPr>
      <w:r w:rsidRPr="004A4733">
        <w:rPr>
          <w:szCs w:val="22"/>
          <w:lang w:val="nl-NL"/>
        </w:rPr>
        <w:t>Elke afgeleverde dosis bevat 114 microgram indacaterol (als acetaat), 46 microgram glycopyrronium (overeenkomend met 58 microgram glycopyrroniumbromide) en 136 microgram mometasonfuroaat.</w:t>
      </w:r>
    </w:p>
    <w:p w14:paraId="7641A7F2" w14:textId="77777777" w:rsidR="00F101D8" w:rsidRPr="004A4733" w:rsidRDefault="00F101D8" w:rsidP="00236504">
      <w:pPr>
        <w:tabs>
          <w:tab w:val="clear" w:pos="567"/>
        </w:tabs>
        <w:spacing w:line="240" w:lineRule="auto"/>
        <w:rPr>
          <w:szCs w:val="22"/>
          <w:lang w:val="nl-NL"/>
        </w:rPr>
      </w:pPr>
    </w:p>
    <w:p w14:paraId="4FD4DA23" w14:textId="77777777" w:rsidR="00F101D8" w:rsidRPr="004A4733" w:rsidRDefault="00F101D8" w:rsidP="00236504">
      <w:pPr>
        <w:tabs>
          <w:tab w:val="clear" w:pos="567"/>
        </w:tabs>
        <w:spacing w:line="240" w:lineRule="auto"/>
        <w:rPr>
          <w:szCs w:val="22"/>
          <w:lang w:val="nl-NL"/>
        </w:rPr>
      </w:pPr>
    </w:p>
    <w:p w14:paraId="33C147DC"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3.</w:t>
      </w:r>
      <w:r w:rsidRPr="004A4733">
        <w:rPr>
          <w:b/>
          <w:bCs/>
          <w:szCs w:val="22"/>
          <w:lang w:val="nl-NL"/>
        </w:rPr>
        <w:tab/>
        <w:t>LIJST VAN HULPSTOFFEN</w:t>
      </w:r>
    </w:p>
    <w:p w14:paraId="18EE7FEB" w14:textId="77777777" w:rsidR="00F101D8" w:rsidRPr="004A4733" w:rsidRDefault="00F101D8" w:rsidP="00236504">
      <w:pPr>
        <w:keepNext/>
        <w:tabs>
          <w:tab w:val="clear" w:pos="567"/>
        </w:tabs>
        <w:spacing w:line="240" w:lineRule="auto"/>
        <w:rPr>
          <w:szCs w:val="22"/>
          <w:lang w:val="nl-NL"/>
        </w:rPr>
      </w:pPr>
    </w:p>
    <w:p w14:paraId="10AE084E" w14:textId="3DB5D62A" w:rsidR="00F101D8" w:rsidRPr="004A4733" w:rsidRDefault="00F101D8" w:rsidP="00236504">
      <w:pPr>
        <w:tabs>
          <w:tab w:val="clear" w:pos="567"/>
        </w:tabs>
        <w:spacing w:line="240" w:lineRule="auto"/>
        <w:rPr>
          <w:szCs w:val="22"/>
          <w:lang w:val="nl-NL"/>
        </w:rPr>
      </w:pPr>
      <w:r w:rsidRPr="004A4733">
        <w:rPr>
          <w:szCs w:val="22"/>
          <w:lang w:val="nl-NL"/>
        </w:rPr>
        <w:t>Bevat tevens lactose</w:t>
      </w:r>
      <w:r w:rsidR="00DA2689">
        <w:rPr>
          <w:szCs w:val="22"/>
          <w:lang w:val="nl-NL"/>
        </w:rPr>
        <w:t>monohydraat</w:t>
      </w:r>
      <w:r w:rsidRPr="004A4733">
        <w:rPr>
          <w:szCs w:val="22"/>
          <w:lang w:val="nl-NL"/>
        </w:rPr>
        <w:t xml:space="preserve"> en magnesiumstearaat. </w:t>
      </w:r>
      <w:r w:rsidRPr="004A4733">
        <w:rPr>
          <w:szCs w:val="22"/>
          <w:shd w:val="pct15" w:color="auto" w:fill="auto"/>
          <w:lang w:val="nl-NL"/>
        </w:rPr>
        <w:t>Zie bijsluiter voor meer informatie.</w:t>
      </w:r>
    </w:p>
    <w:p w14:paraId="7F815912" w14:textId="77777777" w:rsidR="00F101D8" w:rsidRPr="004A4733" w:rsidRDefault="00F101D8" w:rsidP="00236504">
      <w:pPr>
        <w:tabs>
          <w:tab w:val="clear" w:pos="567"/>
        </w:tabs>
        <w:spacing w:line="240" w:lineRule="auto"/>
        <w:rPr>
          <w:szCs w:val="22"/>
          <w:lang w:val="nl-NL"/>
        </w:rPr>
      </w:pPr>
    </w:p>
    <w:p w14:paraId="20430559" w14:textId="77777777" w:rsidR="00F101D8" w:rsidRPr="004A4733" w:rsidRDefault="00F101D8" w:rsidP="00236504">
      <w:pPr>
        <w:tabs>
          <w:tab w:val="clear" w:pos="567"/>
        </w:tabs>
        <w:spacing w:line="240" w:lineRule="auto"/>
        <w:rPr>
          <w:szCs w:val="22"/>
          <w:lang w:val="nl-NL"/>
        </w:rPr>
      </w:pPr>
    </w:p>
    <w:p w14:paraId="4630D9E9"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4.</w:t>
      </w:r>
      <w:r w:rsidRPr="004A4733">
        <w:rPr>
          <w:b/>
          <w:bCs/>
          <w:szCs w:val="22"/>
          <w:lang w:val="nl-NL"/>
        </w:rPr>
        <w:tab/>
        <w:t>FARMACEUTISCHE VORM EN INHOUD</w:t>
      </w:r>
    </w:p>
    <w:p w14:paraId="280CED34" w14:textId="77777777" w:rsidR="007129A9" w:rsidRPr="004A4733" w:rsidRDefault="007129A9" w:rsidP="00236504">
      <w:pPr>
        <w:keepNext/>
        <w:tabs>
          <w:tab w:val="clear" w:pos="567"/>
        </w:tabs>
        <w:spacing w:line="240" w:lineRule="auto"/>
        <w:rPr>
          <w:szCs w:val="22"/>
          <w:lang w:val="nl-NL"/>
        </w:rPr>
      </w:pPr>
    </w:p>
    <w:p w14:paraId="12F4B929" w14:textId="77777777" w:rsidR="007129A9" w:rsidRPr="004A4733" w:rsidRDefault="007129A9" w:rsidP="00236504">
      <w:pPr>
        <w:tabs>
          <w:tab w:val="clear" w:pos="567"/>
        </w:tabs>
        <w:spacing w:line="240" w:lineRule="auto"/>
        <w:rPr>
          <w:szCs w:val="22"/>
          <w:lang w:val="nl-NL"/>
        </w:rPr>
      </w:pPr>
      <w:r w:rsidRPr="004A4733">
        <w:rPr>
          <w:szCs w:val="22"/>
          <w:shd w:val="pct15" w:color="auto" w:fill="auto"/>
          <w:lang w:val="nl-NL"/>
        </w:rPr>
        <w:t>Inhalatiepoeder in harde capsule</w:t>
      </w:r>
    </w:p>
    <w:p w14:paraId="451C7736" w14:textId="77777777" w:rsidR="00F101D8" w:rsidRPr="004A4733" w:rsidRDefault="00F101D8" w:rsidP="00236504">
      <w:pPr>
        <w:tabs>
          <w:tab w:val="clear" w:pos="567"/>
        </w:tabs>
        <w:spacing w:line="240" w:lineRule="auto"/>
        <w:rPr>
          <w:szCs w:val="22"/>
          <w:lang w:val="nl-NL"/>
        </w:rPr>
      </w:pPr>
    </w:p>
    <w:p w14:paraId="70162243" w14:textId="77777777" w:rsidR="00F101D8" w:rsidRPr="00700812" w:rsidRDefault="00F101D8" w:rsidP="00236504">
      <w:pPr>
        <w:tabs>
          <w:tab w:val="clear" w:pos="567"/>
        </w:tabs>
        <w:spacing w:line="240" w:lineRule="auto"/>
        <w:rPr>
          <w:lang w:val="en-US"/>
        </w:rPr>
      </w:pPr>
      <w:r w:rsidRPr="00700812">
        <w:rPr>
          <w:lang w:val="en-US"/>
        </w:rPr>
        <w:t>10 x 1 capsules + 1 inhalator</w:t>
      </w:r>
    </w:p>
    <w:p w14:paraId="1C2D67C4" w14:textId="77777777" w:rsidR="00F101D8" w:rsidRPr="00700812" w:rsidRDefault="00F101D8" w:rsidP="00236504">
      <w:pPr>
        <w:tabs>
          <w:tab w:val="clear" w:pos="567"/>
        </w:tabs>
        <w:spacing w:line="240" w:lineRule="auto"/>
        <w:rPr>
          <w:shd w:val="pct15" w:color="auto" w:fill="auto"/>
          <w:lang w:val="en-US"/>
        </w:rPr>
      </w:pPr>
      <w:r w:rsidRPr="00700812">
        <w:rPr>
          <w:shd w:val="pct15" w:color="auto" w:fill="auto"/>
          <w:lang w:val="en-US"/>
        </w:rPr>
        <w:t>30 x 1 capsules + 1 inhalator</w:t>
      </w:r>
    </w:p>
    <w:p w14:paraId="14F294C2" w14:textId="77777777" w:rsidR="00F101D8" w:rsidRPr="004A4733" w:rsidRDefault="00F101D8" w:rsidP="00236504">
      <w:pPr>
        <w:tabs>
          <w:tab w:val="clear" w:pos="567"/>
        </w:tabs>
        <w:spacing w:line="240" w:lineRule="auto"/>
        <w:rPr>
          <w:shd w:val="pct15" w:color="auto" w:fill="auto"/>
          <w:lang w:val="nl-NL"/>
        </w:rPr>
      </w:pPr>
      <w:r w:rsidRPr="004A4733">
        <w:rPr>
          <w:shd w:val="pct15" w:color="auto" w:fill="auto"/>
          <w:lang w:val="nl-NL"/>
        </w:rPr>
        <w:t>90 x 1 capsules + 1 inhalator</w:t>
      </w:r>
    </w:p>
    <w:p w14:paraId="3941A60D" w14:textId="77777777" w:rsidR="00F101D8" w:rsidRPr="004A4733" w:rsidRDefault="00F101D8" w:rsidP="00236504">
      <w:pPr>
        <w:tabs>
          <w:tab w:val="clear" w:pos="567"/>
        </w:tabs>
        <w:spacing w:line="240" w:lineRule="auto"/>
        <w:rPr>
          <w:shd w:val="pct15" w:color="auto" w:fill="auto"/>
          <w:lang w:val="nl-NL"/>
        </w:rPr>
      </w:pPr>
    </w:p>
    <w:p w14:paraId="268C16D1" w14:textId="77777777" w:rsidR="00F101D8" w:rsidRPr="004A4733" w:rsidRDefault="00F101D8" w:rsidP="00236504">
      <w:pPr>
        <w:tabs>
          <w:tab w:val="clear" w:pos="567"/>
        </w:tabs>
        <w:spacing w:line="240" w:lineRule="auto"/>
        <w:rPr>
          <w:lang w:val="nl-NL"/>
        </w:rPr>
      </w:pPr>
    </w:p>
    <w:p w14:paraId="67541E73"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5.</w:t>
      </w:r>
      <w:r w:rsidRPr="004A4733">
        <w:rPr>
          <w:b/>
          <w:bCs/>
          <w:szCs w:val="22"/>
          <w:lang w:val="nl-NL"/>
        </w:rPr>
        <w:tab/>
        <w:t>WIJZE VAN GEBRUIK EN TOEDIENINGSWEG(EN)</w:t>
      </w:r>
    </w:p>
    <w:p w14:paraId="21210968" w14:textId="46EBAF62" w:rsidR="00F101D8" w:rsidRPr="004A4733" w:rsidRDefault="00F101D8" w:rsidP="00236504">
      <w:pPr>
        <w:keepNext/>
        <w:tabs>
          <w:tab w:val="clear" w:pos="567"/>
        </w:tabs>
        <w:spacing w:line="240" w:lineRule="auto"/>
        <w:rPr>
          <w:szCs w:val="22"/>
          <w:lang w:val="nl-NL"/>
        </w:rPr>
      </w:pPr>
    </w:p>
    <w:p w14:paraId="5AB40FDA" w14:textId="4F575493" w:rsidR="00BF3432" w:rsidRPr="004A4733" w:rsidRDefault="00BF3432" w:rsidP="00236504">
      <w:pPr>
        <w:tabs>
          <w:tab w:val="clear" w:pos="567"/>
        </w:tabs>
        <w:spacing w:line="240" w:lineRule="auto"/>
        <w:rPr>
          <w:szCs w:val="22"/>
          <w:lang w:val="nl-NL"/>
        </w:rPr>
      </w:pPr>
      <w:r w:rsidRPr="004A4733">
        <w:rPr>
          <w:szCs w:val="22"/>
          <w:lang w:val="nl-NL"/>
        </w:rPr>
        <w:t>Lees voor het gebruik de bijsluiter.</w:t>
      </w:r>
    </w:p>
    <w:p w14:paraId="0B729647" w14:textId="6C6EEC7E" w:rsidR="00F101D8" w:rsidRPr="004A4733" w:rsidRDefault="00F101D8" w:rsidP="00236504">
      <w:pPr>
        <w:tabs>
          <w:tab w:val="clear" w:pos="567"/>
        </w:tabs>
        <w:spacing w:line="240" w:lineRule="auto"/>
        <w:rPr>
          <w:szCs w:val="22"/>
          <w:lang w:val="nl-NL"/>
        </w:rPr>
      </w:pPr>
      <w:r w:rsidRPr="004A4733">
        <w:rPr>
          <w:szCs w:val="22"/>
          <w:lang w:val="nl-NL"/>
        </w:rPr>
        <w:t>Uitsluitend voor gebruik met de inhalator geleverd in deze verpakking.</w:t>
      </w:r>
    </w:p>
    <w:p w14:paraId="45FBDDCF" w14:textId="77777777" w:rsidR="00F101D8" w:rsidRPr="004A4733" w:rsidRDefault="00F101D8" w:rsidP="00236504">
      <w:pPr>
        <w:tabs>
          <w:tab w:val="clear" w:pos="567"/>
        </w:tabs>
        <w:spacing w:line="240" w:lineRule="auto"/>
        <w:rPr>
          <w:szCs w:val="22"/>
          <w:lang w:val="nl-NL"/>
        </w:rPr>
      </w:pPr>
      <w:r w:rsidRPr="004A4733">
        <w:rPr>
          <w:szCs w:val="22"/>
          <w:lang w:val="nl-NL"/>
        </w:rPr>
        <w:t>Slik de capsules niet in.</w:t>
      </w:r>
    </w:p>
    <w:p w14:paraId="47D91896" w14:textId="77777777" w:rsidR="00F101D8" w:rsidRPr="004A4733" w:rsidRDefault="00F101D8" w:rsidP="00236504">
      <w:pPr>
        <w:tabs>
          <w:tab w:val="clear" w:pos="567"/>
        </w:tabs>
        <w:spacing w:line="240" w:lineRule="auto"/>
        <w:rPr>
          <w:szCs w:val="22"/>
          <w:lang w:val="nl-NL"/>
        </w:rPr>
      </w:pPr>
      <w:r w:rsidRPr="004A4733">
        <w:rPr>
          <w:szCs w:val="22"/>
          <w:lang w:val="nl-NL"/>
        </w:rPr>
        <w:t>Inhalatie</w:t>
      </w:r>
    </w:p>
    <w:p w14:paraId="6E910510" w14:textId="7FB4B5F5" w:rsidR="00F101D8" w:rsidRPr="004A4733" w:rsidRDefault="00F101D8" w:rsidP="00236504">
      <w:pPr>
        <w:tabs>
          <w:tab w:val="clear" w:pos="567"/>
        </w:tabs>
        <w:spacing w:line="240" w:lineRule="auto"/>
        <w:rPr>
          <w:szCs w:val="22"/>
          <w:lang w:val="nl-NL"/>
        </w:rPr>
      </w:pPr>
      <w:r w:rsidRPr="004A4733">
        <w:rPr>
          <w:szCs w:val="22"/>
          <w:shd w:val="pct15" w:color="auto" w:fill="auto"/>
          <w:lang w:val="nl-NL"/>
        </w:rPr>
        <w:t>Behandeling gedurende 90 dagen.</w:t>
      </w:r>
    </w:p>
    <w:p w14:paraId="4C7C1718" w14:textId="3245A990" w:rsidR="00F101D8" w:rsidRPr="004A4733" w:rsidDel="005B10C0" w:rsidRDefault="00F101D8" w:rsidP="00236504">
      <w:pPr>
        <w:tabs>
          <w:tab w:val="clear" w:pos="567"/>
        </w:tabs>
        <w:spacing w:line="240" w:lineRule="auto"/>
        <w:rPr>
          <w:del w:id="48" w:author="Author"/>
          <w:szCs w:val="22"/>
          <w:lang w:val="nl-NL"/>
        </w:rPr>
      </w:pPr>
    </w:p>
    <w:p w14:paraId="1DA15D42" w14:textId="0E65679B" w:rsidR="00BF3432" w:rsidRPr="00EF3322" w:rsidDel="005B10C0" w:rsidRDefault="00BF3432" w:rsidP="00236504">
      <w:pPr>
        <w:tabs>
          <w:tab w:val="clear" w:pos="567"/>
        </w:tabs>
        <w:spacing w:line="240" w:lineRule="auto"/>
        <w:rPr>
          <w:del w:id="49" w:author="Author"/>
          <w:szCs w:val="22"/>
          <w:shd w:val="pct15" w:color="auto" w:fill="auto"/>
          <w:lang w:val="nl-NL"/>
        </w:rPr>
      </w:pPr>
      <w:del w:id="50" w:author="Author">
        <w:r w:rsidRPr="00EF3322" w:rsidDel="005B10C0">
          <w:rPr>
            <w:szCs w:val="22"/>
            <w:shd w:val="pct15" w:color="auto" w:fill="auto"/>
            <w:lang w:val="nl-NL"/>
          </w:rPr>
          <w:delText>‘QR-code op te nemen’</w:delText>
        </w:r>
      </w:del>
    </w:p>
    <w:p w14:paraId="52837F52" w14:textId="4F73AFAD" w:rsidR="00BF3432" w:rsidRPr="004A4733" w:rsidDel="005B10C0" w:rsidRDefault="00BF3432" w:rsidP="00236504">
      <w:pPr>
        <w:tabs>
          <w:tab w:val="clear" w:pos="567"/>
        </w:tabs>
        <w:spacing w:line="240" w:lineRule="auto"/>
        <w:rPr>
          <w:del w:id="51" w:author="Author"/>
          <w:szCs w:val="22"/>
          <w:lang w:val="nl-NL"/>
        </w:rPr>
      </w:pPr>
      <w:del w:id="52" w:author="Author">
        <w:r w:rsidRPr="004A4733" w:rsidDel="005B10C0">
          <w:rPr>
            <w:szCs w:val="22"/>
            <w:lang w:val="nl-NL"/>
          </w:rPr>
          <w:delText>Scan voor meer informatie of ga naar: www.breezhaler-asthma.eu/enerzair</w:delText>
        </w:r>
      </w:del>
    </w:p>
    <w:p w14:paraId="42C60978" w14:textId="77777777" w:rsidR="00BF3432" w:rsidRPr="004A4733" w:rsidRDefault="00BF3432" w:rsidP="00236504">
      <w:pPr>
        <w:tabs>
          <w:tab w:val="clear" w:pos="567"/>
        </w:tabs>
        <w:spacing w:line="240" w:lineRule="auto"/>
        <w:rPr>
          <w:szCs w:val="22"/>
          <w:lang w:val="nl-NL"/>
        </w:rPr>
      </w:pPr>
    </w:p>
    <w:p w14:paraId="4F8EDD4B" w14:textId="77777777" w:rsidR="00F101D8" w:rsidRPr="004A4733" w:rsidRDefault="00F101D8" w:rsidP="00236504">
      <w:pPr>
        <w:tabs>
          <w:tab w:val="clear" w:pos="567"/>
        </w:tabs>
        <w:spacing w:line="240" w:lineRule="auto"/>
        <w:rPr>
          <w:szCs w:val="22"/>
          <w:lang w:val="nl-NL"/>
        </w:rPr>
      </w:pPr>
    </w:p>
    <w:p w14:paraId="36CC5D77"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6.</w:t>
      </w:r>
      <w:r w:rsidRPr="004A4733">
        <w:rPr>
          <w:b/>
          <w:bCs/>
          <w:szCs w:val="22"/>
          <w:lang w:val="nl-NL"/>
        </w:rPr>
        <w:tab/>
        <w:t>EEN SPECIALE WAARSCHUWING DAT HET GENEESMIDDEL BUITEN HET ZICHT EN BEREIK VAN KINDEREN DIENT TE WORDEN GEHOUDEN</w:t>
      </w:r>
    </w:p>
    <w:p w14:paraId="592A6230" w14:textId="77777777" w:rsidR="00F101D8" w:rsidRPr="004A4733" w:rsidRDefault="00F101D8" w:rsidP="00236504">
      <w:pPr>
        <w:keepNext/>
        <w:tabs>
          <w:tab w:val="clear" w:pos="567"/>
        </w:tabs>
        <w:spacing w:line="240" w:lineRule="auto"/>
        <w:rPr>
          <w:szCs w:val="22"/>
          <w:lang w:val="nl-NL"/>
        </w:rPr>
      </w:pPr>
    </w:p>
    <w:p w14:paraId="4A05C1F9" w14:textId="77777777" w:rsidR="00F101D8" w:rsidRPr="004A4733" w:rsidRDefault="00F101D8" w:rsidP="00236504">
      <w:pPr>
        <w:tabs>
          <w:tab w:val="clear" w:pos="567"/>
        </w:tabs>
        <w:spacing w:line="240" w:lineRule="auto"/>
        <w:rPr>
          <w:szCs w:val="22"/>
          <w:lang w:val="nl-NL"/>
        </w:rPr>
      </w:pPr>
      <w:r w:rsidRPr="004A4733">
        <w:rPr>
          <w:szCs w:val="22"/>
          <w:lang w:val="nl-NL"/>
        </w:rPr>
        <w:t>Buiten het zicht en bereik van kinderen houden.</w:t>
      </w:r>
    </w:p>
    <w:p w14:paraId="59EF54EF" w14:textId="77777777" w:rsidR="00F101D8" w:rsidRPr="004A4733" w:rsidRDefault="00F101D8" w:rsidP="00236504">
      <w:pPr>
        <w:tabs>
          <w:tab w:val="clear" w:pos="567"/>
        </w:tabs>
        <w:spacing w:line="240" w:lineRule="auto"/>
        <w:rPr>
          <w:szCs w:val="22"/>
          <w:lang w:val="nl-NL"/>
        </w:rPr>
      </w:pPr>
    </w:p>
    <w:p w14:paraId="4D9A28BE" w14:textId="77777777" w:rsidR="00F101D8" w:rsidRPr="004A4733" w:rsidRDefault="00F101D8" w:rsidP="00236504">
      <w:pPr>
        <w:tabs>
          <w:tab w:val="clear" w:pos="567"/>
        </w:tabs>
        <w:spacing w:line="240" w:lineRule="auto"/>
        <w:rPr>
          <w:szCs w:val="22"/>
          <w:lang w:val="nl-NL"/>
        </w:rPr>
      </w:pPr>
    </w:p>
    <w:p w14:paraId="2E19EBA6"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7.</w:t>
      </w:r>
      <w:r w:rsidRPr="004A4733">
        <w:rPr>
          <w:b/>
          <w:bCs/>
          <w:szCs w:val="22"/>
          <w:lang w:val="nl-NL"/>
        </w:rPr>
        <w:tab/>
        <w:t>ANDERE SPECIALE WAARSCHUWING(EN), INDIEN NODIG</w:t>
      </w:r>
    </w:p>
    <w:p w14:paraId="337204FD" w14:textId="77777777" w:rsidR="00F101D8" w:rsidRPr="004A4733" w:rsidRDefault="00F101D8" w:rsidP="00236504">
      <w:pPr>
        <w:tabs>
          <w:tab w:val="clear" w:pos="567"/>
        </w:tabs>
        <w:spacing w:line="240" w:lineRule="auto"/>
        <w:rPr>
          <w:szCs w:val="22"/>
          <w:lang w:val="nl-NL"/>
        </w:rPr>
      </w:pPr>
    </w:p>
    <w:p w14:paraId="383634E7" w14:textId="77777777" w:rsidR="00F101D8" w:rsidRPr="004A4733" w:rsidRDefault="00F101D8" w:rsidP="00236504">
      <w:pPr>
        <w:tabs>
          <w:tab w:val="clear" w:pos="567"/>
        </w:tabs>
        <w:spacing w:line="240" w:lineRule="auto"/>
        <w:rPr>
          <w:szCs w:val="22"/>
          <w:lang w:val="nl-NL"/>
        </w:rPr>
      </w:pPr>
    </w:p>
    <w:p w14:paraId="12985757"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8.</w:t>
      </w:r>
      <w:r w:rsidRPr="004A4733">
        <w:rPr>
          <w:b/>
          <w:bCs/>
          <w:szCs w:val="22"/>
          <w:lang w:val="nl-NL"/>
        </w:rPr>
        <w:tab/>
        <w:t>UITERSTE GEBRUIKSDATUM</w:t>
      </w:r>
    </w:p>
    <w:p w14:paraId="795B5AC7" w14:textId="77777777" w:rsidR="00F101D8" w:rsidRPr="004A4733" w:rsidRDefault="00F101D8" w:rsidP="00236504">
      <w:pPr>
        <w:keepNext/>
        <w:tabs>
          <w:tab w:val="clear" w:pos="567"/>
        </w:tabs>
        <w:spacing w:line="240" w:lineRule="auto"/>
        <w:rPr>
          <w:szCs w:val="22"/>
          <w:lang w:val="nl-NL"/>
        </w:rPr>
      </w:pPr>
    </w:p>
    <w:p w14:paraId="40B66AA5" w14:textId="77777777" w:rsidR="00F101D8" w:rsidRPr="004A4733" w:rsidRDefault="00F101D8" w:rsidP="00236504">
      <w:pPr>
        <w:keepNext/>
        <w:tabs>
          <w:tab w:val="clear" w:pos="567"/>
        </w:tabs>
        <w:spacing w:line="240" w:lineRule="auto"/>
        <w:rPr>
          <w:color w:val="000000"/>
          <w:szCs w:val="22"/>
          <w:lang w:val="nl-NL"/>
        </w:rPr>
      </w:pPr>
      <w:r w:rsidRPr="004A4733">
        <w:rPr>
          <w:color w:val="000000"/>
          <w:szCs w:val="22"/>
          <w:lang w:val="nl-NL"/>
        </w:rPr>
        <w:t>EXP</w:t>
      </w:r>
    </w:p>
    <w:p w14:paraId="31261A94" w14:textId="77777777" w:rsidR="00F101D8" w:rsidRPr="004A4733" w:rsidRDefault="00F101D8" w:rsidP="00236504">
      <w:pPr>
        <w:keepLines/>
        <w:tabs>
          <w:tab w:val="clear" w:pos="567"/>
        </w:tabs>
        <w:spacing w:line="240" w:lineRule="auto"/>
        <w:rPr>
          <w:color w:val="000000"/>
          <w:szCs w:val="22"/>
          <w:lang w:val="nl-NL"/>
        </w:rPr>
      </w:pPr>
      <w:r w:rsidRPr="004A4733">
        <w:rPr>
          <w:szCs w:val="22"/>
          <w:lang w:val="nl-NL"/>
        </w:rPr>
        <w:t>De inhalator in elke verpakking dient te worden weggegooid nadat alle capsules in die verpakking zijn gebruikt.</w:t>
      </w:r>
    </w:p>
    <w:p w14:paraId="1DD6630E" w14:textId="77777777" w:rsidR="00F101D8" w:rsidRPr="004A4733" w:rsidRDefault="00F101D8" w:rsidP="00236504">
      <w:pPr>
        <w:tabs>
          <w:tab w:val="clear" w:pos="567"/>
        </w:tabs>
        <w:spacing w:line="240" w:lineRule="auto"/>
        <w:rPr>
          <w:szCs w:val="22"/>
          <w:lang w:val="nl-NL"/>
        </w:rPr>
      </w:pPr>
    </w:p>
    <w:p w14:paraId="44A2C7E8" w14:textId="77777777" w:rsidR="00F101D8" w:rsidRPr="004A4733" w:rsidRDefault="00F101D8" w:rsidP="00236504">
      <w:pPr>
        <w:tabs>
          <w:tab w:val="clear" w:pos="567"/>
        </w:tabs>
        <w:spacing w:line="240" w:lineRule="auto"/>
        <w:rPr>
          <w:szCs w:val="22"/>
          <w:lang w:val="nl-NL"/>
        </w:rPr>
      </w:pPr>
    </w:p>
    <w:p w14:paraId="33DBF57C"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9.</w:t>
      </w:r>
      <w:r w:rsidRPr="004A4733">
        <w:rPr>
          <w:b/>
          <w:bCs/>
          <w:szCs w:val="22"/>
          <w:lang w:val="nl-NL"/>
        </w:rPr>
        <w:tab/>
        <w:t>BIJZONDERE VOORZORGSMAATREGELEN VOOR DE BEWARING</w:t>
      </w:r>
    </w:p>
    <w:p w14:paraId="18656699" w14:textId="77777777" w:rsidR="00F101D8" w:rsidRPr="004A4733" w:rsidRDefault="00F101D8" w:rsidP="00236504">
      <w:pPr>
        <w:keepNext/>
        <w:tabs>
          <w:tab w:val="clear" w:pos="567"/>
        </w:tabs>
        <w:spacing w:line="240" w:lineRule="auto"/>
        <w:rPr>
          <w:szCs w:val="22"/>
          <w:lang w:val="nl-NL"/>
        </w:rPr>
      </w:pPr>
    </w:p>
    <w:p w14:paraId="725A71E3" w14:textId="77777777" w:rsidR="00A51CF0" w:rsidRDefault="00A51CF0" w:rsidP="00236504">
      <w:pPr>
        <w:keepNext/>
        <w:tabs>
          <w:tab w:val="clear" w:pos="567"/>
        </w:tabs>
        <w:spacing w:line="240" w:lineRule="auto"/>
        <w:rPr>
          <w:color w:val="000000"/>
          <w:szCs w:val="22"/>
          <w:lang w:val="nl-NL"/>
        </w:rPr>
      </w:pPr>
      <w:r>
        <w:rPr>
          <w:color w:val="000000"/>
          <w:szCs w:val="22"/>
          <w:lang w:val="nl-NL"/>
        </w:rPr>
        <w:t xml:space="preserve">Bewaren beneden </w:t>
      </w:r>
      <w:r w:rsidRPr="00A51CF0">
        <w:rPr>
          <w:color w:val="000000"/>
          <w:szCs w:val="22"/>
          <w:lang w:val="nl-NL"/>
        </w:rPr>
        <w:t>30°C</w:t>
      </w:r>
      <w:r>
        <w:rPr>
          <w:color w:val="000000"/>
          <w:szCs w:val="22"/>
          <w:lang w:val="nl-NL"/>
        </w:rPr>
        <w:t>.</w:t>
      </w:r>
    </w:p>
    <w:p w14:paraId="051DB92D" w14:textId="5AE49D5B" w:rsidR="00F101D8" w:rsidRPr="004A4733" w:rsidRDefault="00F101D8" w:rsidP="00236504">
      <w:pPr>
        <w:tabs>
          <w:tab w:val="clear" w:pos="567"/>
        </w:tabs>
        <w:spacing w:line="240" w:lineRule="auto"/>
        <w:rPr>
          <w:color w:val="000000"/>
          <w:szCs w:val="22"/>
          <w:lang w:val="nl-NL"/>
        </w:rPr>
      </w:pPr>
      <w:r w:rsidRPr="004A4733">
        <w:rPr>
          <w:color w:val="000000"/>
          <w:szCs w:val="22"/>
          <w:lang w:val="nl-NL"/>
        </w:rPr>
        <w:t>Bewaren in de oorspronkelijke verpakking ter bescherming tegen licht en vocht.</w:t>
      </w:r>
    </w:p>
    <w:p w14:paraId="6055B2A9" w14:textId="77777777" w:rsidR="00F101D8" w:rsidRPr="004A4733" w:rsidRDefault="00F101D8" w:rsidP="00236504">
      <w:pPr>
        <w:tabs>
          <w:tab w:val="clear" w:pos="567"/>
        </w:tabs>
        <w:spacing w:line="240" w:lineRule="auto"/>
        <w:ind w:left="567" w:hanging="567"/>
        <w:rPr>
          <w:szCs w:val="22"/>
          <w:lang w:val="nl-NL"/>
        </w:rPr>
      </w:pPr>
    </w:p>
    <w:p w14:paraId="52B3E9E4" w14:textId="77777777" w:rsidR="00F101D8" w:rsidRPr="004A4733" w:rsidRDefault="00F101D8" w:rsidP="00236504">
      <w:pPr>
        <w:tabs>
          <w:tab w:val="clear" w:pos="567"/>
        </w:tabs>
        <w:spacing w:line="240" w:lineRule="auto"/>
        <w:ind w:left="567" w:hanging="567"/>
        <w:rPr>
          <w:szCs w:val="22"/>
          <w:lang w:val="nl-NL"/>
        </w:rPr>
      </w:pPr>
    </w:p>
    <w:p w14:paraId="5B20AA44"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nl-NL"/>
        </w:rPr>
      </w:pPr>
      <w:r w:rsidRPr="004A4733">
        <w:rPr>
          <w:b/>
          <w:bCs/>
          <w:szCs w:val="22"/>
          <w:lang w:val="nl-NL"/>
        </w:rPr>
        <w:t>10.</w:t>
      </w:r>
      <w:r w:rsidRPr="004A4733">
        <w:rPr>
          <w:b/>
          <w:bCs/>
          <w:szCs w:val="22"/>
          <w:lang w:val="nl-NL"/>
        </w:rPr>
        <w:tab/>
        <w:t>BIJZONDERE VOORZORGSMAATREGELEN VOOR HET VERWIJDEREN VAN NIET-GEBRUIKTE GENEESMIDDELEN OF DAARVAN AFGELEIDE AFVALSTOFFEN (INDIEN VAN TOEPASSING)</w:t>
      </w:r>
    </w:p>
    <w:p w14:paraId="0F30D5C3" w14:textId="77777777" w:rsidR="00F101D8" w:rsidRPr="004A4733" w:rsidRDefault="00F101D8" w:rsidP="00236504">
      <w:pPr>
        <w:tabs>
          <w:tab w:val="clear" w:pos="567"/>
        </w:tabs>
        <w:spacing w:line="240" w:lineRule="auto"/>
        <w:rPr>
          <w:szCs w:val="22"/>
          <w:lang w:val="nl-NL"/>
        </w:rPr>
      </w:pPr>
    </w:p>
    <w:p w14:paraId="5F855242" w14:textId="77777777" w:rsidR="00F101D8" w:rsidRPr="004A4733" w:rsidRDefault="00F101D8" w:rsidP="00236504">
      <w:pPr>
        <w:tabs>
          <w:tab w:val="clear" w:pos="567"/>
        </w:tabs>
        <w:spacing w:line="240" w:lineRule="auto"/>
        <w:rPr>
          <w:szCs w:val="22"/>
          <w:lang w:val="nl-NL"/>
        </w:rPr>
      </w:pPr>
    </w:p>
    <w:p w14:paraId="18B1A591"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2" w:hanging="562"/>
        <w:rPr>
          <w:b/>
          <w:szCs w:val="22"/>
          <w:lang w:val="nl-NL"/>
        </w:rPr>
      </w:pPr>
      <w:r w:rsidRPr="004A4733">
        <w:rPr>
          <w:b/>
          <w:bCs/>
          <w:szCs w:val="22"/>
          <w:lang w:val="nl-NL"/>
        </w:rPr>
        <w:t>11.</w:t>
      </w:r>
      <w:r w:rsidRPr="004A4733">
        <w:rPr>
          <w:b/>
          <w:bCs/>
          <w:szCs w:val="22"/>
          <w:lang w:val="nl-NL"/>
        </w:rPr>
        <w:tab/>
        <w:t>NAAM EN ADRES VAN DE HOUDER VAN DE VERGUNNING VOOR HET IN DE HANDEL BRENGEN</w:t>
      </w:r>
    </w:p>
    <w:p w14:paraId="72295B41" w14:textId="77777777" w:rsidR="00F101D8" w:rsidRPr="004A4733" w:rsidRDefault="00F101D8" w:rsidP="00236504">
      <w:pPr>
        <w:keepNext/>
        <w:tabs>
          <w:tab w:val="clear" w:pos="567"/>
        </w:tabs>
        <w:spacing w:line="240" w:lineRule="auto"/>
        <w:rPr>
          <w:szCs w:val="22"/>
          <w:lang w:val="nl-NL"/>
        </w:rPr>
      </w:pPr>
    </w:p>
    <w:p w14:paraId="379EB391" w14:textId="77777777" w:rsidR="00F101D8" w:rsidRPr="00985AD2" w:rsidRDefault="00F101D8" w:rsidP="00236504">
      <w:pPr>
        <w:keepNext/>
        <w:tabs>
          <w:tab w:val="clear" w:pos="567"/>
        </w:tabs>
        <w:autoSpaceDE w:val="0"/>
        <w:autoSpaceDN w:val="0"/>
        <w:adjustRightInd w:val="0"/>
        <w:spacing w:line="240" w:lineRule="auto"/>
        <w:rPr>
          <w:rFonts w:eastAsia="SimSun"/>
          <w:szCs w:val="22"/>
          <w:lang w:val="en-US"/>
        </w:rPr>
      </w:pPr>
      <w:r w:rsidRPr="00985AD2">
        <w:rPr>
          <w:rFonts w:eastAsia="SimSun"/>
          <w:szCs w:val="22"/>
          <w:lang w:val="en-US"/>
        </w:rPr>
        <w:t>Novartis Europharm Limited</w:t>
      </w:r>
    </w:p>
    <w:p w14:paraId="5E5B8B54" w14:textId="77777777" w:rsidR="00F101D8" w:rsidRPr="00985AD2" w:rsidRDefault="00F101D8" w:rsidP="00236504">
      <w:pPr>
        <w:keepNext/>
        <w:spacing w:line="240" w:lineRule="auto"/>
        <w:rPr>
          <w:szCs w:val="22"/>
          <w:lang w:val="en-US"/>
        </w:rPr>
      </w:pPr>
      <w:r w:rsidRPr="00985AD2">
        <w:rPr>
          <w:szCs w:val="22"/>
          <w:lang w:val="en-US"/>
        </w:rPr>
        <w:t>Vista Building</w:t>
      </w:r>
    </w:p>
    <w:p w14:paraId="78FD048E" w14:textId="77777777" w:rsidR="00F101D8" w:rsidRPr="00985AD2" w:rsidRDefault="00F101D8" w:rsidP="00236504">
      <w:pPr>
        <w:keepNext/>
        <w:spacing w:line="240" w:lineRule="auto"/>
        <w:rPr>
          <w:szCs w:val="22"/>
          <w:lang w:val="en-US"/>
        </w:rPr>
      </w:pPr>
      <w:r w:rsidRPr="00985AD2">
        <w:rPr>
          <w:szCs w:val="22"/>
          <w:lang w:val="en-US"/>
        </w:rPr>
        <w:t>Elm Park, Merrion Road</w:t>
      </w:r>
    </w:p>
    <w:p w14:paraId="1DA4C322" w14:textId="77777777" w:rsidR="00F101D8" w:rsidRPr="004A4733" w:rsidRDefault="00F101D8" w:rsidP="00236504">
      <w:pPr>
        <w:keepNext/>
        <w:spacing w:line="240" w:lineRule="auto"/>
        <w:rPr>
          <w:szCs w:val="22"/>
          <w:lang w:val="nl-NL"/>
        </w:rPr>
      </w:pPr>
      <w:r w:rsidRPr="004A4733">
        <w:rPr>
          <w:szCs w:val="22"/>
          <w:lang w:val="nl-NL"/>
        </w:rPr>
        <w:t>Dublin 4</w:t>
      </w:r>
    </w:p>
    <w:p w14:paraId="54DEB974" w14:textId="165EF127" w:rsidR="00F101D8" w:rsidRPr="004A4733" w:rsidRDefault="00F101D8" w:rsidP="00236504">
      <w:pPr>
        <w:spacing w:line="240" w:lineRule="auto"/>
        <w:rPr>
          <w:szCs w:val="22"/>
          <w:lang w:val="nl-NL"/>
        </w:rPr>
      </w:pPr>
      <w:r w:rsidRPr="004A4733">
        <w:rPr>
          <w:szCs w:val="22"/>
          <w:lang w:val="nl-NL"/>
        </w:rPr>
        <w:t>I</w:t>
      </w:r>
      <w:r w:rsidR="006A072D" w:rsidRPr="004A4733">
        <w:rPr>
          <w:szCs w:val="22"/>
          <w:lang w:val="nl-NL"/>
        </w:rPr>
        <w:t>e</w:t>
      </w:r>
      <w:r w:rsidRPr="004A4733">
        <w:rPr>
          <w:szCs w:val="22"/>
          <w:lang w:val="nl-NL"/>
        </w:rPr>
        <w:t>rland</w:t>
      </w:r>
    </w:p>
    <w:p w14:paraId="7F7D89A1" w14:textId="77777777" w:rsidR="00F101D8" w:rsidRPr="004A4733" w:rsidRDefault="00F101D8" w:rsidP="00236504">
      <w:pPr>
        <w:tabs>
          <w:tab w:val="clear" w:pos="567"/>
        </w:tabs>
        <w:spacing w:line="240" w:lineRule="auto"/>
        <w:rPr>
          <w:szCs w:val="22"/>
          <w:lang w:val="nl-NL"/>
        </w:rPr>
      </w:pPr>
    </w:p>
    <w:p w14:paraId="0E15D450" w14:textId="77777777" w:rsidR="00F101D8" w:rsidRPr="004A4733" w:rsidRDefault="00F101D8" w:rsidP="00236504">
      <w:pPr>
        <w:tabs>
          <w:tab w:val="clear" w:pos="567"/>
        </w:tabs>
        <w:spacing w:line="240" w:lineRule="auto"/>
        <w:rPr>
          <w:szCs w:val="22"/>
          <w:lang w:val="nl-NL"/>
        </w:rPr>
      </w:pPr>
    </w:p>
    <w:p w14:paraId="767EA70C"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12.</w:t>
      </w:r>
      <w:r w:rsidRPr="004A4733">
        <w:rPr>
          <w:b/>
          <w:bCs/>
          <w:szCs w:val="22"/>
          <w:lang w:val="nl-NL"/>
        </w:rPr>
        <w:tab/>
        <w:t>NUMMER(S) VAN DE VERGUNNING VOOR HET IN DE HANDEL BRENGEN</w:t>
      </w:r>
    </w:p>
    <w:p w14:paraId="73DB7B15" w14:textId="77777777" w:rsidR="00F101D8" w:rsidRPr="004A4733" w:rsidRDefault="00F101D8" w:rsidP="00236504">
      <w:pPr>
        <w:keepNext/>
        <w:tabs>
          <w:tab w:val="clear" w:pos="567"/>
        </w:tabs>
        <w:spacing w:line="240" w:lineRule="auto"/>
        <w:rPr>
          <w:szCs w:val="22"/>
          <w:lang w:val="nl-NL"/>
        </w:rPr>
      </w:pPr>
    </w:p>
    <w:tbl>
      <w:tblPr>
        <w:tblW w:w="9322" w:type="dxa"/>
        <w:tblLook w:val="04A0" w:firstRow="1" w:lastRow="0" w:firstColumn="1" w:lastColumn="0" w:noHBand="0" w:noVBand="1"/>
      </w:tblPr>
      <w:tblGrid>
        <w:gridCol w:w="2943"/>
        <w:gridCol w:w="6379"/>
      </w:tblGrid>
      <w:tr w:rsidR="00F101D8" w:rsidRPr="004A4733" w14:paraId="52FF647B" w14:textId="77777777" w:rsidTr="00127602">
        <w:tc>
          <w:tcPr>
            <w:tcW w:w="2943" w:type="dxa"/>
          </w:tcPr>
          <w:p w14:paraId="3778EAE2" w14:textId="52B57655" w:rsidR="00F101D8" w:rsidRPr="004A4733" w:rsidRDefault="00F101D8" w:rsidP="00236504">
            <w:pPr>
              <w:tabs>
                <w:tab w:val="clear" w:pos="567"/>
              </w:tabs>
              <w:autoSpaceDE w:val="0"/>
              <w:autoSpaceDN w:val="0"/>
              <w:adjustRightInd w:val="0"/>
              <w:spacing w:line="240" w:lineRule="auto"/>
              <w:rPr>
                <w:rFonts w:eastAsia="SimSun"/>
                <w:szCs w:val="22"/>
                <w:lang w:val="nl-NL"/>
              </w:rPr>
            </w:pPr>
            <w:r w:rsidRPr="004A4733">
              <w:rPr>
                <w:rFonts w:eastAsia="SimSun"/>
                <w:szCs w:val="22"/>
                <w:lang w:val="nl-NL"/>
              </w:rPr>
              <w:t>EU</w:t>
            </w:r>
            <w:r w:rsidR="003F4D95" w:rsidRPr="004A4733">
              <w:rPr>
                <w:rFonts w:eastAsia="SimSun"/>
                <w:szCs w:val="22"/>
                <w:lang w:val="nl-NL"/>
              </w:rPr>
              <w:t>/</w:t>
            </w:r>
            <w:r w:rsidR="001668C8" w:rsidRPr="004A4733">
              <w:rPr>
                <w:rFonts w:eastAsia="SimSun"/>
                <w:szCs w:val="22"/>
                <w:lang w:val="nl-NL"/>
              </w:rPr>
              <w:t>1/20/1438/001</w:t>
            </w:r>
          </w:p>
        </w:tc>
        <w:tc>
          <w:tcPr>
            <w:tcW w:w="6379" w:type="dxa"/>
          </w:tcPr>
          <w:p w14:paraId="34D7B9CB" w14:textId="77777777" w:rsidR="00F101D8" w:rsidRPr="004A4733" w:rsidRDefault="00F101D8" w:rsidP="00236504">
            <w:pPr>
              <w:tabs>
                <w:tab w:val="clear" w:pos="567"/>
              </w:tabs>
              <w:autoSpaceDE w:val="0"/>
              <w:autoSpaceDN w:val="0"/>
              <w:adjustRightInd w:val="0"/>
              <w:spacing w:line="240" w:lineRule="auto"/>
              <w:rPr>
                <w:rFonts w:eastAsia="SimSun"/>
                <w:szCs w:val="22"/>
                <w:lang w:val="nl-NL"/>
              </w:rPr>
            </w:pPr>
            <w:r w:rsidRPr="004A4733">
              <w:rPr>
                <w:rFonts w:eastAsia="SimSun"/>
                <w:szCs w:val="22"/>
                <w:shd w:val="pct15" w:color="auto" w:fill="auto"/>
                <w:lang w:val="nl-NL"/>
              </w:rPr>
              <w:t>10 x 1 capsules + 1 inhalator</w:t>
            </w:r>
          </w:p>
        </w:tc>
      </w:tr>
      <w:tr w:rsidR="00F101D8" w:rsidRPr="004A4733" w14:paraId="51A164B7" w14:textId="77777777" w:rsidTr="00127602">
        <w:tc>
          <w:tcPr>
            <w:tcW w:w="2943" w:type="dxa"/>
          </w:tcPr>
          <w:p w14:paraId="2ABEA451" w14:textId="16897E50" w:rsidR="00F101D8" w:rsidRPr="004A4733" w:rsidRDefault="00F101D8" w:rsidP="00236504">
            <w:pPr>
              <w:tabs>
                <w:tab w:val="clear" w:pos="567"/>
              </w:tabs>
              <w:autoSpaceDE w:val="0"/>
              <w:autoSpaceDN w:val="0"/>
              <w:adjustRightInd w:val="0"/>
              <w:spacing w:line="240" w:lineRule="auto"/>
              <w:rPr>
                <w:rFonts w:eastAsia="SimSun"/>
                <w:szCs w:val="22"/>
                <w:shd w:val="pct15" w:color="auto" w:fill="auto"/>
                <w:lang w:val="nl-NL"/>
              </w:rPr>
            </w:pPr>
            <w:r w:rsidRPr="004A4733">
              <w:rPr>
                <w:rFonts w:eastAsia="SimSun"/>
                <w:szCs w:val="22"/>
                <w:shd w:val="pct15" w:color="auto" w:fill="auto"/>
                <w:lang w:val="nl-NL"/>
              </w:rPr>
              <w:t>EU</w:t>
            </w:r>
            <w:r w:rsidR="003F4D95" w:rsidRPr="004A4733">
              <w:rPr>
                <w:rFonts w:eastAsia="SimSun"/>
                <w:szCs w:val="22"/>
                <w:shd w:val="pct15" w:color="auto" w:fill="auto"/>
                <w:lang w:val="nl-NL"/>
              </w:rPr>
              <w:t>/</w:t>
            </w:r>
            <w:r w:rsidR="001668C8" w:rsidRPr="004A4733">
              <w:rPr>
                <w:rFonts w:eastAsia="SimSun"/>
                <w:szCs w:val="22"/>
                <w:shd w:val="pct15" w:color="auto" w:fill="auto"/>
                <w:lang w:val="nl-NL"/>
              </w:rPr>
              <w:t>1/20/1438/002</w:t>
            </w:r>
          </w:p>
        </w:tc>
        <w:tc>
          <w:tcPr>
            <w:tcW w:w="6379" w:type="dxa"/>
          </w:tcPr>
          <w:p w14:paraId="6EB284E6" w14:textId="77777777" w:rsidR="00F101D8" w:rsidRPr="004A4733" w:rsidRDefault="00F101D8" w:rsidP="00236504">
            <w:pPr>
              <w:tabs>
                <w:tab w:val="clear" w:pos="567"/>
              </w:tabs>
              <w:autoSpaceDE w:val="0"/>
              <w:autoSpaceDN w:val="0"/>
              <w:adjustRightInd w:val="0"/>
              <w:spacing w:line="240" w:lineRule="auto"/>
              <w:rPr>
                <w:rFonts w:eastAsia="SimSun"/>
                <w:szCs w:val="22"/>
                <w:shd w:val="pct15" w:color="auto" w:fill="auto"/>
                <w:lang w:val="nl-NL"/>
              </w:rPr>
            </w:pPr>
            <w:r w:rsidRPr="004A4733">
              <w:rPr>
                <w:rFonts w:eastAsia="SimSun"/>
                <w:szCs w:val="22"/>
                <w:shd w:val="pct15" w:color="auto" w:fill="auto"/>
                <w:lang w:val="nl-NL"/>
              </w:rPr>
              <w:t>30 x 1 capsules + 1 inhalator</w:t>
            </w:r>
          </w:p>
        </w:tc>
      </w:tr>
      <w:tr w:rsidR="00F101D8" w:rsidRPr="004A4733" w14:paraId="2BAADD39" w14:textId="77777777" w:rsidTr="00127602">
        <w:tc>
          <w:tcPr>
            <w:tcW w:w="2943" w:type="dxa"/>
          </w:tcPr>
          <w:p w14:paraId="37A18F61" w14:textId="33BF77F7" w:rsidR="00F101D8" w:rsidRPr="004A4733" w:rsidRDefault="00F101D8" w:rsidP="00236504">
            <w:pPr>
              <w:tabs>
                <w:tab w:val="clear" w:pos="567"/>
              </w:tabs>
              <w:autoSpaceDE w:val="0"/>
              <w:autoSpaceDN w:val="0"/>
              <w:adjustRightInd w:val="0"/>
              <w:spacing w:line="240" w:lineRule="auto"/>
              <w:rPr>
                <w:rFonts w:eastAsia="SimSun"/>
                <w:szCs w:val="22"/>
                <w:shd w:val="pct15" w:color="auto" w:fill="auto"/>
                <w:lang w:val="nl-NL"/>
              </w:rPr>
            </w:pPr>
            <w:r w:rsidRPr="004A4733">
              <w:rPr>
                <w:rFonts w:eastAsia="SimSun"/>
                <w:szCs w:val="22"/>
                <w:shd w:val="pct15" w:color="auto" w:fill="auto"/>
                <w:lang w:val="nl-NL"/>
              </w:rPr>
              <w:t>EU</w:t>
            </w:r>
            <w:r w:rsidR="003F4D95" w:rsidRPr="004A4733">
              <w:rPr>
                <w:rFonts w:eastAsia="SimSun"/>
                <w:szCs w:val="22"/>
                <w:shd w:val="pct15" w:color="auto" w:fill="auto"/>
                <w:lang w:val="nl-NL"/>
              </w:rPr>
              <w:t>/</w:t>
            </w:r>
            <w:r w:rsidR="001668C8" w:rsidRPr="004A4733">
              <w:rPr>
                <w:rFonts w:eastAsia="SimSun"/>
                <w:szCs w:val="22"/>
                <w:shd w:val="pct15" w:color="auto" w:fill="auto"/>
                <w:lang w:val="nl-NL"/>
              </w:rPr>
              <w:t>1/20/1438/004</w:t>
            </w:r>
          </w:p>
        </w:tc>
        <w:tc>
          <w:tcPr>
            <w:tcW w:w="6379" w:type="dxa"/>
          </w:tcPr>
          <w:p w14:paraId="4C066058" w14:textId="77777777" w:rsidR="00F101D8" w:rsidRPr="004A4733" w:rsidRDefault="00F101D8" w:rsidP="00236504">
            <w:pPr>
              <w:tabs>
                <w:tab w:val="clear" w:pos="567"/>
              </w:tabs>
              <w:autoSpaceDE w:val="0"/>
              <w:autoSpaceDN w:val="0"/>
              <w:adjustRightInd w:val="0"/>
              <w:spacing w:line="240" w:lineRule="auto"/>
              <w:rPr>
                <w:rFonts w:eastAsia="SimSun"/>
                <w:szCs w:val="22"/>
                <w:shd w:val="pct15" w:color="auto" w:fill="auto"/>
                <w:lang w:val="nl-NL"/>
              </w:rPr>
            </w:pPr>
            <w:r w:rsidRPr="004A4733">
              <w:rPr>
                <w:rFonts w:eastAsia="SimSun"/>
                <w:szCs w:val="22"/>
                <w:shd w:val="pct15" w:color="auto" w:fill="auto"/>
                <w:lang w:val="nl-NL"/>
              </w:rPr>
              <w:t>90 x 1 capsules + 1 inhalator</w:t>
            </w:r>
          </w:p>
        </w:tc>
      </w:tr>
    </w:tbl>
    <w:p w14:paraId="54F59199" w14:textId="77777777" w:rsidR="00F101D8" w:rsidRPr="004A4733" w:rsidRDefault="00F101D8" w:rsidP="00236504">
      <w:pPr>
        <w:tabs>
          <w:tab w:val="clear" w:pos="567"/>
        </w:tabs>
        <w:spacing w:line="240" w:lineRule="auto"/>
        <w:rPr>
          <w:szCs w:val="22"/>
          <w:lang w:val="nl-NL"/>
        </w:rPr>
      </w:pPr>
    </w:p>
    <w:p w14:paraId="6BDF75C4" w14:textId="77777777" w:rsidR="00F101D8" w:rsidRPr="004A4733" w:rsidRDefault="00F101D8" w:rsidP="00236504">
      <w:pPr>
        <w:tabs>
          <w:tab w:val="clear" w:pos="567"/>
        </w:tabs>
        <w:spacing w:line="240" w:lineRule="auto"/>
        <w:rPr>
          <w:szCs w:val="22"/>
          <w:lang w:val="nl-NL"/>
        </w:rPr>
      </w:pPr>
    </w:p>
    <w:p w14:paraId="76B5E293"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13.</w:t>
      </w:r>
      <w:r w:rsidRPr="004A4733">
        <w:rPr>
          <w:b/>
          <w:bCs/>
          <w:szCs w:val="22"/>
          <w:lang w:val="nl-NL"/>
        </w:rPr>
        <w:tab/>
        <w:t>PARTIJNUMMER</w:t>
      </w:r>
    </w:p>
    <w:p w14:paraId="3AC223B4" w14:textId="77777777" w:rsidR="00F101D8" w:rsidRPr="004A4733" w:rsidRDefault="00F101D8" w:rsidP="00236504">
      <w:pPr>
        <w:keepNext/>
        <w:tabs>
          <w:tab w:val="clear" w:pos="567"/>
        </w:tabs>
        <w:spacing w:line="240" w:lineRule="auto"/>
        <w:rPr>
          <w:color w:val="000000"/>
          <w:szCs w:val="22"/>
          <w:lang w:val="nl-NL"/>
        </w:rPr>
      </w:pPr>
    </w:p>
    <w:p w14:paraId="44E0856F" w14:textId="77777777" w:rsidR="00F101D8" w:rsidRPr="004A4733" w:rsidRDefault="00F101D8" w:rsidP="00236504">
      <w:pPr>
        <w:tabs>
          <w:tab w:val="clear" w:pos="567"/>
        </w:tabs>
        <w:spacing w:line="240" w:lineRule="auto"/>
        <w:rPr>
          <w:color w:val="000000"/>
          <w:szCs w:val="22"/>
          <w:lang w:val="nl-NL"/>
        </w:rPr>
      </w:pPr>
      <w:r w:rsidRPr="004A4733">
        <w:rPr>
          <w:color w:val="000000"/>
          <w:szCs w:val="22"/>
          <w:lang w:val="nl-NL"/>
        </w:rPr>
        <w:t>Lot</w:t>
      </w:r>
    </w:p>
    <w:p w14:paraId="746BD361" w14:textId="77777777" w:rsidR="00F101D8" w:rsidRPr="004A4733" w:rsidRDefault="00F101D8" w:rsidP="00236504">
      <w:pPr>
        <w:tabs>
          <w:tab w:val="clear" w:pos="567"/>
        </w:tabs>
        <w:spacing w:line="240" w:lineRule="auto"/>
        <w:rPr>
          <w:szCs w:val="22"/>
          <w:lang w:val="nl-NL"/>
        </w:rPr>
      </w:pPr>
    </w:p>
    <w:p w14:paraId="67992B32" w14:textId="77777777" w:rsidR="00F101D8" w:rsidRPr="004A4733" w:rsidRDefault="00F101D8" w:rsidP="00236504">
      <w:pPr>
        <w:tabs>
          <w:tab w:val="clear" w:pos="567"/>
        </w:tabs>
        <w:spacing w:line="240" w:lineRule="auto"/>
        <w:rPr>
          <w:szCs w:val="22"/>
          <w:lang w:val="nl-NL"/>
        </w:rPr>
      </w:pPr>
    </w:p>
    <w:p w14:paraId="7A1AF9D9"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14.</w:t>
      </w:r>
      <w:r w:rsidRPr="004A4733">
        <w:rPr>
          <w:b/>
          <w:bCs/>
          <w:szCs w:val="22"/>
          <w:lang w:val="nl-NL"/>
        </w:rPr>
        <w:tab/>
        <w:t>ALGEMENE INDELING VOOR DE AFLEVERING</w:t>
      </w:r>
    </w:p>
    <w:p w14:paraId="77EFEE1E" w14:textId="77777777" w:rsidR="00F101D8" w:rsidRPr="004A4733" w:rsidRDefault="00F101D8" w:rsidP="00236504">
      <w:pPr>
        <w:tabs>
          <w:tab w:val="clear" w:pos="567"/>
        </w:tabs>
        <w:spacing w:line="240" w:lineRule="auto"/>
        <w:rPr>
          <w:color w:val="000000"/>
          <w:szCs w:val="22"/>
          <w:lang w:val="nl-NL"/>
        </w:rPr>
      </w:pPr>
    </w:p>
    <w:p w14:paraId="4A8EF181" w14:textId="77777777" w:rsidR="00F101D8" w:rsidRPr="004A4733" w:rsidRDefault="00F101D8" w:rsidP="00236504">
      <w:pPr>
        <w:tabs>
          <w:tab w:val="clear" w:pos="567"/>
        </w:tabs>
        <w:spacing w:line="240" w:lineRule="auto"/>
        <w:rPr>
          <w:szCs w:val="22"/>
          <w:lang w:val="nl-NL"/>
        </w:rPr>
      </w:pPr>
    </w:p>
    <w:p w14:paraId="68D3BE66" w14:textId="77777777" w:rsidR="00F101D8" w:rsidRPr="004A4733" w:rsidRDefault="00F101D8" w:rsidP="00236504">
      <w:pPr>
        <w:pBdr>
          <w:top w:val="single" w:sz="4" w:space="2"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15.</w:t>
      </w:r>
      <w:r w:rsidRPr="004A4733">
        <w:rPr>
          <w:b/>
          <w:bCs/>
          <w:szCs w:val="22"/>
          <w:lang w:val="nl-NL"/>
        </w:rPr>
        <w:tab/>
        <w:t>INSTRUCTIES VOOR GEBRUIK</w:t>
      </w:r>
    </w:p>
    <w:p w14:paraId="1E3C3569" w14:textId="77777777" w:rsidR="00F101D8" w:rsidRPr="004A4733" w:rsidRDefault="00F101D8" w:rsidP="00236504">
      <w:pPr>
        <w:tabs>
          <w:tab w:val="clear" w:pos="567"/>
        </w:tabs>
        <w:spacing w:line="240" w:lineRule="auto"/>
        <w:rPr>
          <w:szCs w:val="22"/>
          <w:lang w:val="nl-NL"/>
        </w:rPr>
      </w:pPr>
    </w:p>
    <w:p w14:paraId="391C54F4" w14:textId="77777777" w:rsidR="002D7F4A" w:rsidRPr="004A4733" w:rsidRDefault="002D7F4A" w:rsidP="00236504">
      <w:pPr>
        <w:tabs>
          <w:tab w:val="clear" w:pos="567"/>
        </w:tabs>
        <w:spacing w:line="240" w:lineRule="auto"/>
        <w:rPr>
          <w:szCs w:val="22"/>
          <w:lang w:val="nl-NL"/>
        </w:rPr>
      </w:pPr>
    </w:p>
    <w:p w14:paraId="04D441F0" w14:textId="77777777" w:rsidR="00F101D8" w:rsidRPr="004A4733" w:rsidRDefault="00F101D8" w:rsidP="00236504">
      <w:pPr>
        <w:keepNext/>
        <w:pBdr>
          <w:top w:val="single" w:sz="4" w:space="1" w:color="auto"/>
          <w:left w:val="single" w:sz="4" w:space="4" w:color="auto"/>
          <w:bottom w:val="single" w:sz="4" w:space="0" w:color="auto"/>
          <w:right w:val="single" w:sz="4" w:space="4" w:color="auto"/>
        </w:pBdr>
        <w:tabs>
          <w:tab w:val="clear" w:pos="567"/>
        </w:tabs>
        <w:spacing w:line="240" w:lineRule="auto"/>
        <w:rPr>
          <w:b/>
          <w:lang w:val="nl-NL"/>
        </w:rPr>
      </w:pPr>
      <w:r w:rsidRPr="004A4733">
        <w:rPr>
          <w:b/>
          <w:bCs/>
          <w:szCs w:val="22"/>
          <w:lang w:val="nl-NL"/>
        </w:rPr>
        <w:t>16.</w:t>
      </w:r>
      <w:r w:rsidRPr="004A4733">
        <w:rPr>
          <w:b/>
          <w:bCs/>
          <w:szCs w:val="22"/>
          <w:lang w:val="nl-NL"/>
        </w:rPr>
        <w:tab/>
        <w:t>INFORMATIE IN BRAILLE</w:t>
      </w:r>
    </w:p>
    <w:p w14:paraId="5DF25347" w14:textId="77777777" w:rsidR="00F101D8" w:rsidRPr="004A4733" w:rsidRDefault="00F101D8" w:rsidP="00236504">
      <w:pPr>
        <w:keepNext/>
        <w:tabs>
          <w:tab w:val="clear" w:pos="567"/>
        </w:tabs>
        <w:spacing w:line="240" w:lineRule="auto"/>
        <w:rPr>
          <w:szCs w:val="22"/>
          <w:lang w:val="nl-NL"/>
        </w:rPr>
      </w:pPr>
    </w:p>
    <w:p w14:paraId="066F7068" w14:textId="23DC5D26"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Enerzair Breezhaler</w:t>
      </w:r>
    </w:p>
    <w:p w14:paraId="7C380159" w14:textId="77777777" w:rsidR="00F101D8" w:rsidRPr="004A4733" w:rsidRDefault="00F101D8" w:rsidP="00236504">
      <w:pPr>
        <w:tabs>
          <w:tab w:val="clear" w:pos="567"/>
        </w:tabs>
        <w:spacing w:line="240" w:lineRule="auto"/>
        <w:rPr>
          <w:szCs w:val="22"/>
          <w:shd w:val="clear" w:color="auto" w:fill="CCCCCC"/>
          <w:lang w:val="nl-NL"/>
        </w:rPr>
      </w:pPr>
    </w:p>
    <w:p w14:paraId="0B989CAF" w14:textId="77777777" w:rsidR="00F101D8" w:rsidRPr="004A4733" w:rsidRDefault="00F101D8" w:rsidP="00236504">
      <w:pPr>
        <w:tabs>
          <w:tab w:val="clear" w:pos="567"/>
        </w:tabs>
        <w:spacing w:line="240" w:lineRule="auto"/>
        <w:rPr>
          <w:szCs w:val="22"/>
          <w:shd w:val="clear" w:color="auto" w:fill="CCCCCC"/>
          <w:lang w:val="nl-NL"/>
        </w:rPr>
      </w:pPr>
    </w:p>
    <w:p w14:paraId="78BFA808" w14:textId="77777777" w:rsidR="00F101D8" w:rsidRPr="004A4733" w:rsidRDefault="00F101D8" w:rsidP="00236504">
      <w:pPr>
        <w:keepNext/>
        <w:keepLines/>
        <w:pBdr>
          <w:top w:val="single" w:sz="4" w:space="1" w:color="auto"/>
          <w:left w:val="single" w:sz="4" w:space="4" w:color="auto"/>
          <w:bottom w:val="single" w:sz="4" w:space="0" w:color="auto"/>
          <w:right w:val="single" w:sz="4" w:space="4" w:color="auto"/>
        </w:pBdr>
        <w:tabs>
          <w:tab w:val="clear" w:pos="567"/>
        </w:tabs>
        <w:spacing w:line="240" w:lineRule="auto"/>
        <w:rPr>
          <w:lang w:val="nl-NL"/>
        </w:rPr>
      </w:pPr>
      <w:r w:rsidRPr="004A4733">
        <w:rPr>
          <w:b/>
          <w:bCs/>
          <w:lang w:val="nl-NL"/>
        </w:rPr>
        <w:t>17.</w:t>
      </w:r>
      <w:r w:rsidRPr="004A4733">
        <w:rPr>
          <w:b/>
          <w:bCs/>
          <w:lang w:val="nl-NL"/>
        </w:rPr>
        <w:tab/>
        <w:t>UNIEK IDENTIFICATIEKENMERK – 2D MATRIXCODE</w:t>
      </w:r>
    </w:p>
    <w:p w14:paraId="6B9E3F87" w14:textId="77777777" w:rsidR="00F101D8" w:rsidRPr="004A4733" w:rsidRDefault="00F101D8" w:rsidP="00236504">
      <w:pPr>
        <w:keepNext/>
        <w:keepLines/>
        <w:tabs>
          <w:tab w:val="clear" w:pos="567"/>
        </w:tabs>
        <w:spacing w:line="240" w:lineRule="auto"/>
        <w:rPr>
          <w:lang w:val="nl-NL"/>
        </w:rPr>
      </w:pPr>
    </w:p>
    <w:p w14:paraId="30F80B5D" w14:textId="77777777" w:rsidR="00F101D8" w:rsidRPr="004A4733" w:rsidRDefault="00F101D8" w:rsidP="00236504">
      <w:pPr>
        <w:tabs>
          <w:tab w:val="clear" w:pos="567"/>
        </w:tabs>
        <w:spacing w:line="240" w:lineRule="auto"/>
        <w:rPr>
          <w:szCs w:val="22"/>
          <w:shd w:val="pct15" w:color="auto" w:fill="auto"/>
          <w:lang w:val="nl-NL"/>
        </w:rPr>
      </w:pPr>
      <w:r w:rsidRPr="004A4733">
        <w:rPr>
          <w:szCs w:val="22"/>
          <w:shd w:val="pct15" w:color="auto" w:fill="auto"/>
          <w:lang w:val="nl-NL"/>
        </w:rPr>
        <w:t>2D matrixcode met het unieke identificatiekenmerk.</w:t>
      </w:r>
    </w:p>
    <w:p w14:paraId="36D8C939" w14:textId="77777777" w:rsidR="00F101D8" w:rsidRPr="004A4733" w:rsidRDefault="00F101D8" w:rsidP="00236504">
      <w:pPr>
        <w:tabs>
          <w:tab w:val="clear" w:pos="567"/>
        </w:tabs>
        <w:spacing w:line="240" w:lineRule="auto"/>
        <w:rPr>
          <w:lang w:val="nl-NL"/>
        </w:rPr>
      </w:pPr>
    </w:p>
    <w:p w14:paraId="35AC72C3" w14:textId="77777777" w:rsidR="00F101D8" w:rsidRPr="004A4733" w:rsidRDefault="00F101D8" w:rsidP="00236504">
      <w:pPr>
        <w:tabs>
          <w:tab w:val="clear" w:pos="567"/>
        </w:tabs>
        <w:spacing w:line="240" w:lineRule="auto"/>
        <w:rPr>
          <w:lang w:val="nl-NL"/>
        </w:rPr>
      </w:pPr>
    </w:p>
    <w:p w14:paraId="33BB81A0" w14:textId="77777777" w:rsidR="00F101D8" w:rsidRPr="004A4733" w:rsidRDefault="00F101D8" w:rsidP="00236504">
      <w:pPr>
        <w:keepNext/>
        <w:pBdr>
          <w:top w:val="single" w:sz="4" w:space="1" w:color="auto"/>
          <w:left w:val="single" w:sz="4" w:space="4" w:color="auto"/>
          <w:bottom w:val="single" w:sz="4" w:space="0" w:color="auto"/>
          <w:right w:val="single" w:sz="4" w:space="4" w:color="auto"/>
        </w:pBdr>
        <w:tabs>
          <w:tab w:val="clear" w:pos="567"/>
        </w:tabs>
        <w:spacing w:line="240" w:lineRule="auto"/>
        <w:rPr>
          <w:lang w:val="nl-NL"/>
        </w:rPr>
      </w:pPr>
      <w:r w:rsidRPr="004A4733">
        <w:rPr>
          <w:b/>
          <w:bCs/>
          <w:lang w:val="nl-NL"/>
        </w:rPr>
        <w:lastRenderedPageBreak/>
        <w:t>18.</w:t>
      </w:r>
      <w:r w:rsidRPr="004A4733">
        <w:rPr>
          <w:b/>
          <w:bCs/>
          <w:lang w:val="nl-NL"/>
        </w:rPr>
        <w:tab/>
        <w:t xml:space="preserve">UNIEK IDENTIFICATIEKENMERK </w:t>
      </w:r>
      <w:r w:rsidRPr="004A4733">
        <w:rPr>
          <w:b/>
          <w:bCs/>
          <w:lang w:val="nl-NL"/>
        </w:rPr>
        <w:noBreakHyphen/>
        <w:t xml:space="preserve"> VOOR MENSEN LEESBARE GEGEVENS</w:t>
      </w:r>
    </w:p>
    <w:p w14:paraId="3B68A859" w14:textId="77777777" w:rsidR="00F101D8" w:rsidRPr="004A4733" w:rsidRDefault="00F101D8" w:rsidP="00236504">
      <w:pPr>
        <w:keepNext/>
        <w:tabs>
          <w:tab w:val="clear" w:pos="567"/>
        </w:tabs>
        <w:spacing w:line="240" w:lineRule="auto"/>
        <w:rPr>
          <w:lang w:val="nl-NL"/>
        </w:rPr>
      </w:pPr>
    </w:p>
    <w:p w14:paraId="390F3447" w14:textId="65CB4EA9" w:rsidR="00F101D8" w:rsidRPr="004A4733" w:rsidRDefault="00F101D8" w:rsidP="00236504">
      <w:pPr>
        <w:keepNext/>
        <w:tabs>
          <w:tab w:val="clear" w:pos="567"/>
        </w:tabs>
        <w:rPr>
          <w:szCs w:val="22"/>
          <w:lang w:val="nl-NL"/>
        </w:rPr>
      </w:pPr>
      <w:r w:rsidRPr="004A4733">
        <w:rPr>
          <w:szCs w:val="22"/>
          <w:lang w:val="nl-NL"/>
        </w:rPr>
        <w:t>PC</w:t>
      </w:r>
    </w:p>
    <w:p w14:paraId="17554862" w14:textId="41AF6AE0" w:rsidR="00F101D8" w:rsidRPr="004A4733" w:rsidRDefault="00F101D8" w:rsidP="00236504">
      <w:pPr>
        <w:keepNext/>
        <w:tabs>
          <w:tab w:val="clear" w:pos="567"/>
        </w:tabs>
        <w:rPr>
          <w:szCs w:val="22"/>
          <w:lang w:val="nl-NL"/>
        </w:rPr>
      </w:pPr>
      <w:r w:rsidRPr="004A4733">
        <w:rPr>
          <w:szCs w:val="22"/>
          <w:lang w:val="nl-NL"/>
        </w:rPr>
        <w:t>SN</w:t>
      </w:r>
    </w:p>
    <w:p w14:paraId="3DC6A11B" w14:textId="6B813704" w:rsidR="00F101D8" w:rsidRPr="004A4733" w:rsidRDefault="00F101D8" w:rsidP="00236504">
      <w:pPr>
        <w:tabs>
          <w:tab w:val="clear" w:pos="567"/>
        </w:tabs>
        <w:rPr>
          <w:iCs/>
          <w:color w:val="000000"/>
          <w:szCs w:val="22"/>
          <w:lang w:val="nl-NL"/>
        </w:rPr>
      </w:pPr>
      <w:r w:rsidRPr="004A4733">
        <w:rPr>
          <w:szCs w:val="22"/>
          <w:lang w:val="nl-NL"/>
        </w:rPr>
        <w:t>NN</w:t>
      </w:r>
    </w:p>
    <w:p w14:paraId="081F69EB" w14:textId="77777777" w:rsidR="00F101D8" w:rsidRPr="004A4733" w:rsidRDefault="00F101D8" w:rsidP="00236504">
      <w:pPr>
        <w:tabs>
          <w:tab w:val="clear" w:pos="567"/>
        </w:tabs>
        <w:spacing w:line="240" w:lineRule="auto"/>
        <w:rPr>
          <w:szCs w:val="22"/>
          <w:lang w:val="nl-NL"/>
        </w:rPr>
      </w:pPr>
      <w:r w:rsidRPr="004A4733">
        <w:rPr>
          <w:szCs w:val="22"/>
          <w:shd w:val="clear" w:color="auto" w:fill="CCCCCC"/>
          <w:lang w:val="nl-NL"/>
        </w:rPr>
        <w:br w:type="page"/>
      </w:r>
    </w:p>
    <w:p w14:paraId="5C0DE0DB" w14:textId="77777777" w:rsidR="00F101D8" w:rsidRPr="004A4733" w:rsidRDefault="00F101D8" w:rsidP="00236504">
      <w:pPr>
        <w:tabs>
          <w:tab w:val="clear" w:pos="567"/>
        </w:tabs>
        <w:spacing w:line="240" w:lineRule="auto"/>
        <w:rPr>
          <w:szCs w:val="22"/>
          <w:lang w:val="nl-NL"/>
        </w:rPr>
      </w:pPr>
    </w:p>
    <w:p w14:paraId="1B781392"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GEGEVENS DIE OP DE BUITENVERPAKKING MOETEN WORDEN VERMELD</w:t>
      </w:r>
    </w:p>
    <w:p w14:paraId="68937718"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nl-NL"/>
        </w:rPr>
      </w:pPr>
    </w:p>
    <w:p w14:paraId="7C4CB040"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Cs/>
          <w:szCs w:val="22"/>
          <w:lang w:val="nl-NL"/>
        </w:rPr>
      </w:pPr>
      <w:r w:rsidRPr="004A4733">
        <w:rPr>
          <w:b/>
          <w:bCs/>
          <w:szCs w:val="22"/>
          <w:lang w:val="nl-NL"/>
        </w:rPr>
        <w:t>OMDOOS VAN MULTIVERPAKKING (MET BLUE BOX)</w:t>
      </w:r>
    </w:p>
    <w:p w14:paraId="251293F8" w14:textId="77777777" w:rsidR="00F101D8" w:rsidRPr="004A4733" w:rsidRDefault="00F101D8" w:rsidP="00236504">
      <w:pPr>
        <w:tabs>
          <w:tab w:val="clear" w:pos="567"/>
        </w:tabs>
        <w:spacing w:line="240" w:lineRule="auto"/>
        <w:rPr>
          <w:szCs w:val="22"/>
          <w:lang w:val="nl-NL"/>
        </w:rPr>
      </w:pPr>
    </w:p>
    <w:p w14:paraId="54C3495D" w14:textId="77777777" w:rsidR="00F101D8" w:rsidRPr="004A4733" w:rsidRDefault="00F101D8" w:rsidP="00236504">
      <w:pPr>
        <w:tabs>
          <w:tab w:val="clear" w:pos="567"/>
        </w:tabs>
        <w:spacing w:line="240" w:lineRule="auto"/>
        <w:rPr>
          <w:szCs w:val="22"/>
          <w:lang w:val="nl-NL"/>
        </w:rPr>
      </w:pPr>
    </w:p>
    <w:p w14:paraId="62E25E6F"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1.</w:t>
      </w:r>
      <w:r w:rsidRPr="004A4733">
        <w:rPr>
          <w:b/>
          <w:bCs/>
          <w:szCs w:val="22"/>
          <w:lang w:val="nl-NL"/>
        </w:rPr>
        <w:tab/>
        <w:t>NAAM VAN HET GENEESMIDDEL</w:t>
      </w:r>
    </w:p>
    <w:p w14:paraId="214DA683" w14:textId="77777777" w:rsidR="00F101D8" w:rsidRPr="004A4733" w:rsidRDefault="00F101D8" w:rsidP="00236504">
      <w:pPr>
        <w:keepNext/>
        <w:tabs>
          <w:tab w:val="clear" w:pos="567"/>
        </w:tabs>
        <w:spacing w:line="240" w:lineRule="auto"/>
        <w:rPr>
          <w:szCs w:val="22"/>
          <w:lang w:val="nl-NL"/>
        </w:rPr>
      </w:pPr>
    </w:p>
    <w:p w14:paraId="17CBDF83" w14:textId="77777777"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Enerzair Breezhaler 114 microgram/46 microgram/136 microgram inhalatiepoeder in harde capsules</w:t>
      </w:r>
    </w:p>
    <w:p w14:paraId="034A622F" w14:textId="77777777" w:rsidR="00F101D8" w:rsidRPr="004A4733" w:rsidRDefault="00F101D8" w:rsidP="00236504">
      <w:pPr>
        <w:tabs>
          <w:tab w:val="clear" w:pos="567"/>
        </w:tabs>
        <w:spacing w:line="240" w:lineRule="auto"/>
        <w:rPr>
          <w:szCs w:val="22"/>
          <w:lang w:val="nl-NL"/>
        </w:rPr>
      </w:pPr>
      <w:r w:rsidRPr="004A4733">
        <w:rPr>
          <w:szCs w:val="22"/>
          <w:lang w:val="nl-NL"/>
        </w:rPr>
        <w:t>indacaterol/glycopyrronium/mometasonfuroaat</w:t>
      </w:r>
    </w:p>
    <w:p w14:paraId="57A56463" w14:textId="77777777" w:rsidR="00F101D8" w:rsidRPr="004A4733" w:rsidRDefault="00F101D8" w:rsidP="00236504">
      <w:pPr>
        <w:tabs>
          <w:tab w:val="clear" w:pos="567"/>
        </w:tabs>
        <w:spacing w:line="240" w:lineRule="auto"/>
        <w:rPr>
          <w:szCs w:val="22"/>
          <w:lang w:val="nl-NL"/>
        </w:rPr>
      </w:pPr>
    </w:p>
    <w:p w14:paraId="7F091676" w14:textId="77777777" w:rsidR="00F101D8" w:rsidRPr="004A4733" w:rsidRDefault="00F101D8" w:rsidP="00236504">
      <w:pPr>
        <w:tabs>
          <w:tab w:val="clear" w:pos="567"/>
        </w:tabs>
        <w:spacing w:line="240" w:lineRule="auto"/>
        <w:rPr>
          <w:szCs w:val="22"/>
          <w:lang w:val="nl-NL"/>
        </w:rPr>
      </w:pPr>
    </w:p>
    <w:p w14:paraId="1AAF9E50"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nl-NL"/>
        </w:rPr>
      </w:pPr>
      <w:r w:rsidRPr="004A4733">
        <w:rPr>
          <w:b/>
          <w:bCs/>
          <w:szCs w:val="22"/>
          <w:lang w:val="nl-NL"/>
        </w:rPr>
        <w:t>2.</w:t>
      </w:r>
      <w:r w:rsidRPr="004A4733">
        <w:rPr>
          <w:b/>
          <w:bCs/>
          <w:szCs w:val="22"/>
          <w:lang w:val="nl-NL"/>
        </w:rPr>
        <w:tab/>
        <w:t>GEHALTE AAN WERKZAME STOF(FEN)</w:t>
      </w:r>
    </w:p>
    <w:p w14:paraId="5E5916D6" w14:textId="77777777" w:rsidR="00F101D8" w:rsidRPr="004A4733" w:rsidRDefault="00F101D8" w:rsidP="00236504">
      <w:pPr>
        <w:keepNext/>
        <w:tabs>
          <w:tab w:val="clear" w:pos="567"/>
        </w:tabs>
        <w:spacing w:line="240" w:lineRule="auto"/>
        <w:rPr>
          <w:szCs w:val="22"/>
          <w:lang w:val="nl-NL"/>
        </w:rPr>
      </w:pPr>
    </w:p>
    <w:p w14:paraId="6B7AC8C9" w14:textId="77777777" w:rsidR="00F101D8" w:rsidRPr="004A4733" w:rsidRDefault="00F101D8" w:rsidP="00236504">
      <w:pPr>
        <w:tabs>
          <w:tab w:val="clear" w:pos="567"/>
        </w:tabs>
        <w:spacing w:line="240" w:lineRule="auto"/>
        <w:rPr>
          <w:szCs w:val="22"/>
          <w:lang w:val="nl-NL"/>
        </w:rPr>
      </w:pPr>
      <w:r w:rsidRPr="004A4733">
        <w:rPr>
          <w:szCs w:val="22"/>
          <w:lang w:val="nl-NL"/>
        </w:rPr>
        <w:t>Elke afgeleverde dosis bevat 114 microgram indacaterol (als acetaat), 46 microgram glycopyrronium (overeenkomend met 58 microgram glycopyrroniumbromide) en 136 microgram mometasonfuroaat.</w:t>
      </w:r>
    </w:p>
    <w:p w14:paraId="6075BD1B" w14:textId="77777777" w:rsidR="00F101D8" w:rsidRPr="004A4733" w:rsidRDefault="00F101D8" w:rsidP="00236504">
      <w:pPr>
        <w:tabs>
          <w:tab w:val="clear" w:pos="567"/>
        </w:tabs>
        <w:spacing w:line="240" w:lineRule="auto"/>
        <w:rPr>
          <w:szCs w:val="22"/>
          <w:lang w:val="nl-NL"/>
        </w:rPr>
      </w:pPr>
    </w:p>
    <w:p w14:paraId="1FE498D7" w14:textId="77777777" w:rsidR="00F101D8" w:rsidRPr="004A4733" w:rsidRDefault="00F101D8" w:rsidP="00236504">
      <w:pPr>
        <w:tabs>
          <w:tab w:val="clear" w:pos="567"/>
        </w:tabs>
        <w:spacing w:line="240" w:lineRule="auto"/>
        <w:rPr>
          <w:szCs w:val="22"/>
          <w:lang w:val="nl-NL"/>
        </w:rPr>
      </w:pPr>
    </w:p>
    <w:p w14:paraId="1FC83664"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3.</w:t>
      </w:r>
      <w:r w:rsidRPr="004A4733">
        <w:rPr>
          <w:b/>
          <w:bCs/>
          <w:szCs w:val="22"/>
          <w:lang w:val="nl-NL"/>
        </w:rPr>
        <w:tab/>
        <w:t>LIJST VAN HULPSTOFFEN</w:t>
      </w:r>
    </w:p>
    <w:p w14:paraId="5EDB5C57" w14:textId="77777777" w:rsidR="00F101D8" w:rsidRPr="004A4733" w:rsidRDefault="00F101D8" w:rsidP="00236504">
      <w:pPr>
        <w:keepNext/>
        <w:tabs>
          <w:tab w:val="clear" w:pos="567"/>
        </w:tabs>
        <w:spacing w:line="240" w:lineRule="auto"/>
        <w:rPr>
          <w:szCs w:val="22"/>
          <w:lang w:val="nl-NL"/>
        </w:rPr>
      </w:pPr>
    </w:p>
    <w:p w14:paraId="2072506C" w14:textId="7D2674B5" w:rsidR="00F101D8" w:rsidRPr="004A4733" w:rsidRDefault="00F101D8" w:rsidP="00236504">
      <w:pPr>
        <w:tabs>
          <w:tab w:val="clear" w:pos="567"/>
        </w:tabs>
        <w:spacing w:line="240" w:lineRule="auto"/>
        <w:rPr>
          <w:szCs w:val="22"/>
          <w:lang w:val="nl-NL"/>
        </w:rPr>
      </w:pPr>
      <w:r w:rsidRPr="004A4733">
        <w:rPr>
          <w:szCs w:val="22"/>
          <w:lang w:val="nl-NL"/>
        </w:rPr>
        <w:t>Bevat tevens lactose</w:t>
      </w:r>
      <w:r w:rsidR="00DA2689">
        <w:rPr>
          <w:szCs w:val="22"/>
          <w:lang w:val="nl-NL"/>
        </w:rPr>
        <w:t>monohydraat</w:t>
      </w:r>
      <w:r w:rsidRPr="004A4733">
        <w:rPr>
          <w:szCs w:val="22"/>
          <w:lang w:val="nl-NL"/>
        </w:rPr>
        <w:t xml:space="preserve"> en magnesiumstearaat. </w:t>
      </w:r>
      <w:r w:rsidRPr="004A4733">
        <w:rPr>
          <w:szCs w:val="22"/>
          <w:shd w:val="pct15" w:color="auto" w:fill="auto"/>
          <w:lang w:val="nl-NL"/>
        </w:rPr>
        <w:t>Zie bijsluiter voor meer informatie.</w:t>
      </w:r>
    </w:p>
    <w:p w14:paraId="5C83F867" w14:textId="77777777" w:rsidR="00F101D8" w:rsidRPr="004A4733" w:rsidRDefault="00F101D8" w:rsidP="00236504">
      <w:pPr>
        <w:tabs>
          <w:tab w:val="clear" w:pos="567"/>
        </w:tabs>
        <w:spacing w:line="240" w:lineRule="auto"/>
        <w:rPr>
          <w:szCs w:val="22"/>
          <w:lang w:val="nl-NL"/>
        </w:rPr>
      </w:pPr>
    </w:p>
    <w:p w14:paraId="4DDD77F6" w14:textId="77777777" w:rsidR="00F101D8" w:rsidRPr="004A4733" w:rsidRDefault="00F101D8" w:rsidP="00236504">
      <w:pPr>
        <w:tabs>
          <w:tab w:val="clear" w:pos="567"/>
        </w:tabs>
        <w:spacing w:line="240" w:lineRule="auto"/>
        <w:rPr>
          <w:szCs w:val="22"/>
          <w:lang w:val="nl-NL"/>
        </w:rPr>
      </w:pPr>
    </w:p>
    <w:p w14:paraId="444FEB76"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4.</w:t>
      </w:r>
      <w:r w:rsidRPr="004A4733">
        <w:rPr>
          <w:b/>
          <w:bCs/>
          <w:szCs w:val="22"/>
          <w:lang w:val="nl-NL"/>
        </w:rPr>
        <w:tab/>
        <w:t>FARMACEUTISCHE VORM EN INHOUD</w:t>
      </w:r>
    </w:p>
    <w:p w14:paraId="3CA9F3A9" w14:textId="77777777" w:rsidR="007129A9" w:rsidRPr="004A4733" w:rsidRDefault="007129A9" w:rsidP="00236504">
      <w:pPr>
        <w:keepNext/>
        <w:tabs>
          <w:tab w:val="clear" w:pos="567"/>
        </w:tabs>
        <w:spacing w:line="240" w:lineRule="auto"/>
        <w:rPr>
          <w:szCs w:val="22"/>
          <w:lang w:val="nl-NL"/>
        </w:rPr>
      </w:pPr>
    </w:p>
    <w:p w14:paraId="5EF56971" w14:textId="77777777" w:rsidR="007129A9" w:rsidRPr="004A4733" w:rsidRDefault="007129A9" w:rsidP="00236504">
      <w:pPr>
        <w:tabs>
          <w:tab w:val="clear" w:pos="567"/>
        </w:tabs>
        <w:spacing w:line="240" w:lineRule="auto"/>
        <w:rPr>
          <w:szCs w:val="22"/>
          <w:lang w:val="nl-NL"/>
        </w:rPr>
      </w:pPr>
      <w:r w:rsidRPr="004A4733">
        <w:rPr>
          <w:szCs w:val="22"/>
          <w:shd w:val="pct15" w:color="auto" w:fill="auto"/>
          <w:lang w:val="nl-NL"/>
        </w:rPr>
        <w:t>Inhalatiepoeder in harde capsule</w:t>
      </w:r>
    </w:p>
    <w:p w14:paraId="15D12C64" w14:textId="77777777" w:rsidR="00F101D8" w:rsidRPr="004A4733" w:rsidRDefault="00F101D8" w:rsidP="00236504">
      <w:pPr>
        <w:tabs>
          <w:tab w:val="clear" w:pos="567"/>
        </w:tabs>
        <w:spacing w:line="240" w:lineRule="auto"/>
        <w:rPr>
          <w:szCs w:val="22"/>
          <w:lang w:val="nl-NL"/>
        </w:rPr>
      </w:pPr>
    </w:p>
    <w:p w14:paraId="14A0A7E9" w14:textId="5D5562D2" w:rsidR="00F101D8" w:rsidRPr="004A4733" w:rsidRDefault="00F101D8" w:rsidP="00236504">
      <w:pPr>
        <w:tabs>
          <w:tab w:val="clear" w:pos="567"/>
        </w:tabs>
        <w:spacing w:line="240" w:lineRule="auto"/>
        <w:rPr>
          <w:szCs w:val="22"/>
          <w:lang w:val="nl-NL"/>
        </w:rPr>
      </w:pPr>
      <w:r w:rsidRPr="004A4733">
        <w:rPr>
          <w:szCs w:val="22"/>
          <w:lang w:val="nl-NL"/>
        </w:rPr>
        <w:t>Multiverpakking: 150 (15 verpakkingen van 10 x 1) capsules + 15 inhalator</w:t>
      </w:r>
      <w:r w:rsidR="001A217B" w:rsidRPr="004A4733">
        <w:rPr>
          <w:szCs w:val="22"/>
          <w:lang w:val="nl-NL"/>
        </w:rPr>
        <w:t>en</w:t>
      </w:r>
    </w:p>
    <w:p w14:paraId="7256563B" w14:textId="77777777" w:rsidR="00F101D8" w:rsidRPr="004A4733" w:rsidRDefault="00F101D8" w:rsidP="00236504">
      <w:pPr>
        <w:tabs>
          <w:tab w:val="clear" w:pos="567"/>
        </w:tabs>
        <w:spacing w:line="240" w:lineRule="auto"/>
        <w:rPr>
          <w:szCs w:val="22"/>
          <w:lang w:val="nl-NL"/>
        </w:rPr>
      </w:pPr>
    </w:p>
    <w:p w14:paraId="7537054C" w14:textId="77777777" w:rsidR="00F101D8" w:rsidRPr="004A4733" w:rsidRDefault="00F101D8" w:rsidP="00236504">
      <w:pPr>
        <w:tabs>
          <w:tab w:val="clear" w:pos="567"/>
        </w:tabs>
        <w:spacing w:line="240" w:lineRule="auto"/>
        <w:rPr>
          <w:szCs w:val="22"/>
          <w:lang w:val="nl-NL"/>
        </w:rPr>
      </w:pPr>
    </w:p>
    <w:p w14:paraId="5AD33C27" w14:textId="77777777" w:rsidR="00F101D8" w:rsidRPr="004A4733" w:rsidRDefault="00F101D8" w:rsidP="00236504">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5.</w:t>
      </w:r>
      <w:r w:rsidRPr="004A4733">
        <w:rPr>
          <w:b/>
          <w:bCs/>
          <w:szCs w:val="22"/>
          <w:lang w:val="nl-NL"/>
        </w:rPr>
        <w:tab/>
        <w:t>WIJZE VAN GEBRUIK EN TOEDIENINGSWEG(EN)</w:t>
      </w:r>
    </w:p>
    <w:p w14:paraId="74B794A2" w14:textId="4A557CF7" w:rsidR="00F101D8" w:rsidRPr="004A4733" w:rsidRDefault="00F101D8" w:rsidP="00236504">
      <w:pPr>
        <w:keepNext/>
        <w:tabs>
          <w:tab w:val="clear" w:pos="567"/>
        </w:tabs>
        <w:spacing w:line="240" w:lineRule="auto"/>
        <w:rPr>
          <w:szCs w:val="22"/>
          <w:lang w:val="nl-NL"/>
        </w:rPr>
      </w:pPr>
    </w:p>
    <w:p w14:paraId="4CA7F93B" w14:textId="62DE5160" w:rsidR="0017686F" w:rsidRPr="004A4733" w:rsidRDefault="0017686F" w:rsidP="00236504">
      <w:pPr>
        <w:tabs>
          <w:tab w:val="clear" w:pos="567"/>
        </w:tabs>
        <w:spacing w:line="240" w:lineRule="auto"/>
        <w:rPr>
          <w:szCs w:val="22"/>
          <w:lang w:val="nl-NL"/>
        </w:rPr>
      </w:pPr>
      <w:r w:rsidRPr="004A4733">
        <w:rPr>
          <w:szCs w:val="22"/>
          <w:lang w:val="nl-NL"/>
        </w:rPr>
        <w:t>Lees voor het gebruik de bijsluiter.</w:t>
      </w:r>
    </w:p>
    <w:p w14:paraId="41CDFD58" w14:textId="2FBCFE69" w:rsidR="00F101D8" w:rsidRPr="004A4733" w:rsidRDefault="00F101D8" w:rsidP="00236504">
      <w:pPr>
        <w:tabs>
          <w:tab w:val="clear" w:pos="567"/>
        </w:tabs>
        <w:spacing w:line="240" w:lineRule="auto"/>
        <w:rPr>
          <w:szCs w:val="22"/>
          <w:lang w:val="nl-NL"/>
        </w:rPr>
      </w:pPr>
      <w:r w:rsidRPr="004A4733">
        <w:rPr>
          <w:szCs w:val="22"/>
          <w:lang w:val="nl-NL"/>
        </w:rPr>
        <w:t>Uitsluitend voor gebruik met de inhalator geleverd in deze verpakking.</w:t>
      </w:r>
    </w:p>
    <w:p w14:paraId="167CE16D" w14:textId="77777777" w:rsidR="00F101D8" w:rsidRPr="004A4733" w:rsidRDefault="00F101D8" w:rsidP="00236504">
      <w:pPr>
        <w:tabs>
          <w:tab w:val="clear" w:pos="567"/>
        </w:tabs>
        <w:spacing w:line="240" w:lineRule="auto"/>
        <w:rPr>
          <w:szCs w:val="22"/>
          <w:lang w:val="nl-NL"/>
        </w:rPr>
      </w:pPr>
      <w:r w:rsidRPr="004A4733">
        <w:rPr>
          <w:szCs w:val="22"/>
          <w:lang w:val="nl-NL"/>
        </w:rPr>
        <w:t>Slik de capsules niet in.</w:t>
      </w:r>
    </w:p>
    <w:p w14:paraId="00D30DC6" w14:textId="77777777" w:rsidR="00F101D8" w:rsidRPr="004A4733" w:rsidRDefault="00F101D8" w:rsidP="00236504">
      <w:pPr>
        <w:tabs>
          <w:tab w:val="clear" w:pos="567"/>
        </w:tabs>
        <w:spacing w:line="240" w:lineRule="auto"/>
        <w:rPr>
          <w:szCs w:val="22"/>
          <w:lang w:val="nl-NL"/>
        </w:rPr>
      </w:pPr>
      <w:r w:rsidRPr="004A4733">
        <w:rPr>
          <w:szCs w:val="22"/>
          <w:lang w:val="nl-NL"/>
        </w:rPr>
        <w:t>Inhalatie</w:t>
      </w:r>
    </w:p>
    <w:p w14:paraId="3BC4029A" w14:textId="77777777" w:rsidR="00F101D8" w:rsidRPr="004A4733" w:rsidRDefault="00F101D8" w:rsidP="00236504">
      <w:pPr>
        <w:tabs>
          <w:tab w:val="clear" w:pos="567"/>
        </w:tabs>
        <w:spacing w:line="240" w:lineRule="auto"/>
        <w:rPr>
          <w:szCs w:val="22"/>
          <w:lang w:val="nl-NL"/>
        </w:rPr>
      </w:pPr>
    </w:p>
    <w:p w14:paraId="69A4A516" w14:textId="77777777" w:rsidR="00F101D8" w:rsidRPr="004A4733" w:rsidRDefault="00F101D8" w:rsidP="00236504">
      <w:pPr>
        <w:tabs>
          <w:tab w:val="clear" w:pos="567"/>
        </w:tabs>
        <w:spacing w:line="240" w:lineRule="auto"/>
        <w:rPr>
          <w:szCs w:val="22"/>
          <w:lang w:val="nl-NL"/>
        </w:rPr>
      </w:pPr>
    </w:p>
    <w:p w14:paraId="6C5E2BCF"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6.</w:t>
      </w:r>
      <w:r w:rsidRPr="004A4733">
        <w:rPr>
          <w:b/>
          <w:bCs/>
          <w:szCs w:val="22"/>
          <w:lang w:val="nl-NL"/>
        </w:rPr>
        <w:tab/>
        <w:t>EEN SPECIALE WAARSCHUWING DAT HET GENEESMIDDEL BUITEN HET ZICHT EN BEREIK VAN KINDEREN DIENT TE WORDEN GEHOUDEN</w:t>
      </w:r>
    </w:p>
    <w:p w14:paraId="73C396D6" w14:textId="77777777" w:rsidR="00F101D8" w:rsidRPr="004A4733" w:rsidRDefault="00F101D8" w:rsidP="00236504">
      <w:pPr>
        <w:keepNext/>
        <w:tabs>
          <w:tab w:val="clear" w:pos="567"/>
        </w:tabs>
        <w:spacing w:line="240" w:lineRule="auto"/>
        <w:rPr>
          <w:szCs w:val="22"/>
          <w:lang w:val="nl-NL"/>
        </w:rPr>
      </w:pPr>
    </w:p>
    <w:p w14:paraId="317E8CA6" w14:textId="77777777" w:rsidR="00F101D8" w:rsidRPr="004A4733" w:rsidRDefault="00F101D8" w:rsidP="00236504">
      <w:pPr>
        <w:tabs>
          <w:tab w:val="clear" w:pos="567"/>
        </w:tabs>
        <w:spacing w:line="240" w:lineRule="auto"/>
        <w:rPr>
          <w:szCs w:val="22"/>
          <w:lang w:val="nl-NL"/>
        </w:rPr>
      </w:pPr>
      <w:r w:rsidRPr="004A4733">
        <w:rPr>
          <w:szCs w:val="22"/>
          <w:lang w:val="nl-NL"/>
        </w:rPr>
        <w:t>Buiten het zicht en bereik van kinderen houden.</w:t>
      </w:r>
    </w:p>
    <w:p w14:paraId="5EE68E59" w14:textId="77777777" w:rsidR="00F101D8" w:rsidRPr="004A4733" w:rsidRDefault="00F101D8" w:rsidP="00236504">
      <w:pPr>
        <w:tabs>
          <w:tab w:val="clear" w:pos="567"/>
        </w:tabs>
        <w:spacing w:line="240" w:lineRule="auto"/>
        <w:rPr>
          <w:szCs w:val="22"/>
          <w:lang w:val="nl-NL"/>
        </w:rPr>
      </w:pPr>
    </w:p>
    <w:p w14:paraId="4DEFE890" w14:textId="77777777" w:rsidR="00F101D8" w:rsidRPr="004A4733" w:rsidRDefault="00F101D8" w:rsidP="00236504">
      <w:pPr>
        <w:tabs>
          <w:tab w:val="clear" w:pos="567"/>
        </w:tabs>
        <w:spacing w:line="240" w:lineRule="auto"/>
        <w:rPr>
          <w:szCs w:val="22"/>
          <w:lang w:val="nl-NL"/>
        </w:rPr>
      </w:pPr>
    </w:p>
    <w:p w14:paraId="07B9BC4D"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7.</w:t>
      </w:r>
      <w:r w:rsidRPr="004A4733">
        <w:rPr>
          <w:b/>
          <w:bCs/>
          <w:szCs w:val="22"/>
          <w:lang w:val="nl-NL"/>
        </w:rPr>
        <w:tab/>
        <w:t>ANDERE SPECIALE WAARSCHUWING(EN), INDIEN NODIG</w:t>
      </w:r>
    </w:p>
    <w:p w14:paraId="7B797D3B" w14:textId="77777777" w:rsidR="00F101D8" w:rsidRPr="004A4733" w:rsidRDefault="00F101D8" w:rsidP="00236504">
      <w:pPr>
        <w:tabs>
          <w:tab w:val="clear" w:pos="567"/>
        </w:tabs>
        <w:spacing w:line="240" w:lineRule="auto"/>
        <w:rPr>
          <w:szCs w:val="22"/>
          <w:lang w:val="nl-NL"/>
        </w:rPr>
      </w:pPr>
    </w:p>
    <w:p w14:paraId="7EC64787" w14:textId="77777777" w:rsidR="00F101D8" w:rsidRPr="004A4733" w:rsidRDefault="00F101D8" w:rsidP="00236504">
      <w:pPr>
        <w:tabs>
          <w:tab w:val="clear" w:pos="567"/>
        </w:tabs>
        <w:spacing w:line="240" w:lineRule="auto"/>
        <w:rPr>
          <w:szCs w:val="22"/>
          <w:lang w:val="nl-NL"/>
        </w:rPr>
      </w:pPr>
    </w:p>
    <w:p w14:paraId="17B2F311"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8.</w:t>
      </w:r>
      <w:r w:rsidRPr="004A4733">
        <w:rPr>
          <w:b/>
          <w:bCs/>
          <w:szCs w:val="22"/>
          <w:lang w:val="nl-NL"/>
        </w:rPr>
        <w:tab/>
        <w:t>UITERSTE GEBRUIKSDATUM</w:t>
      </w:r>
    </w:p>
    <w:p w14:paraId="472391BE" w14:textId="77777777" w:rsidR="00F101D8" w:rsidRPr="004A4733" w:rsidRDefault="00F101D8" w:rsidP="00236504">
      <w:pPr>
        <w:keepNext/>
        <w:tabs>
          <w:tab w:val="clear" w:pos="567"/>
        </w:tabs>
        <w:spacing w:line="240" w:lineRule="auto"/>
        <w:rPr>
          <w:szCs w:val="22"/>
          <w:lang w:val="nl-NL"/>
        </w:rPr>
      </w:pPr>
    </w:p>
    <w:p w14:paraId="3A9AF333" w14:textId="77777777" w:rsidR="00F101D8" w:rsidRPr="004A4733" w:rsidRDefault="00F101D8" w:rsidP="00236504">
      <w:pPr>
        <w:keepNext/>
        <w:tabs>
          <w:tab w:val="clear" w:pos="567"/>
        </w:tabs>
        <w:spacing w:line="240" w:lineRule="auto"/>
        <w:rPr>
          <w:color w:val="000000"/>
          <w:szCs w:val="22"/>
          <w:lang w:val="nl-NL"/>
        </w:rPr>
      </w:pPr>
      <w:r w:rsidRPr="004A4733">
        <w:rPr>
          <w:color w:val="000000"/>
          <w:szCs w:val="22"/>
          <w:lang w:val="nl-NL"/>
        </w:rPr>
        <w:t>EXP</w:t>
      </w:r>
    </w:p>
    <w:p w14:paraId="6570C8D0" w14:textId="77777777" w:rsidR="00F101D8" w:rsidRPr="004A4733" w:rsidRDefault="00F101D8" w:rsidP="00236504">
      <w:pPr>
        <w:keepLines/>
        <w:tabs>
          <w:tab w:val="clear" w:pos="567"/>
        </w:tabs>
        <w:spacing w:line="240" w:lineRule="auto"/>
        <w:rPr>
          <w:color w:val="000000"/>
          <w:szCs w:val="22"/>
          <w:lang w:val="nl-NL"/>
        </w:rPr>
      </w:pPr>
      <w:r w:rsidRPr="004A4733">
        <w:rPr>
          <w:szCs w:val="22"/>
          <w:lang w:val="nl-NL"/>
        </w:rPr>
        <w:t>De inhalator in elke verpakking dient te worden weggegooid nadat alle capsules in die verpakking zijn gebruikt.</w:t>
      </w:r>
    </w:p>
    <w:p w14:paraId="32D4B2DF" w14:textId="77777777" w:rsidR="00F101D8" w:rsidRPr="004A4733" w:rsidRDefault="00F101D8" w:rsidP="00236504">
      <w:pPr>
        <w:tabs>
          <w:tab w:val="clear" w:pos="567"/>
        </w:tabs>
        <w:spacing w:line="240" w:lineRule="auto"/>
        <w:rPr>
          <w:szCs w:val="22"/>
          <w:lang w:val="nl-NL"/>
        </w:rPr>
      </w:pPr>
    </w:p>
    <w:p w14:paraId="24DEF0A7" w14:textId="77777777" w:rsidR="00F101D8" w:rsidRPr="004A4733" w:rsidRDefault="00F101D8" w:rsidP="00236504">
      <w:pPr>
        <w:tabs>
          <w:tab w:val="clear" w:pos="567"/>
        </w:tabs>
        <w:spacing w:line="240" w:lineRule="auto"/>
        <w:rPr>
          <w:szCs w:val="22"/>
          <w:lang w:val="nl-NL"/>
        </w:rPr>
      </w:pPr>
    </w:p>
    <w:p w14:paraId="17C2EFC4"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lastRenderedPageBreak/>
        <w:t>9.</w:t>
      </w:r>
      <w:r w:rsidRPr="004A4733">
        <w:rPr>
          <w:b/>
          <w:bCs/>
          <w:szCs w:val="22"/>
          <w:lang w:val="nl-NL"/>
        </w:rPr>
        <w:tab/>
        <w:t>BIJZONDERE VOORZORGSMAATREGELEN VOOR DE BEWARING</w:t>
      </w:r>
    </w:p>
    <w:p w14:paraId="2C74F56A" w14:textId="77777777" w:rsidR="00F101D8" w:rsidRPr="004A4733" w:rsidRDefault="00F101D8" w:rsidP="00236504">
      <w:pPr>
        <w:keepNext/>
        <w:tabs>
          <w:tab w:val="clear" w:pos="567"/>
        </w:tabs>
        <w:spacing w:line="240" w:lineRule="auto"/>
        <w:rPr>
          <w:szCs w:val="22"/>
          <w:lang w:val="nl-NL"/>
        </w:rPr>
      </w:pPr>
    </w:p>
    <w:p w14:paraId="6BE15E91" w14:textId="77777777" w:rsidR="00A51CF0" w:rsidRDefault="00A51CF0" w:rsidP="00236504">
      <w:pPr>
        <w:keepNext/>
        <w:tabs>
          <w:tab w:val="clear" w:pos="567"/>
        </w:tabs>
        <w:spacing w:line="240" w:lineRule="auto"/>
        <w:rPr>
          <w:color w:val="000000"/>
          <w:szCs w:val="22"/>
          <w:lang w:val="nl-NL"/>
        </w:rPr>
      </w:pPr>
      <w:r>
        <w:rPr>
          <w:color w:val="000000"/>
          <w:szCs w:val="22"/>
          <w:lang w:val="nl-NL"/>
        </w:rPr>
        <w:t xml:space="preserve">Bewaren beneden </w:t>
      </w:r>
      <w:r w:rsidRPr="00A51CF0">
        <w:rPr>
          <w:color w:val="000000"/>
          <w:szCs w:val="22"/>
          <w:lang w:val="nl-NL"/>
        </w:rPr>
        <w:t>30°C</w:t>
      </w:r>
      <w:r>
        <w:rPr>
          <w:color w:val="000000"/>
          <w:szCs w:val="22"/>
          <w:lang w:val="nl-NL"/>
        </w:rPr>
        <w:t>.</w:t>
      </w:r>
    </w:p>
    <w:p w14:paraId="1DF7BABA" w14:textId="34DD185E" w:rsidR="00F101D8" w:rsidRPr="004A4733" w:rsidRDefault="00F101D8" w:rsidP="00236504">
      <w:pPr>
        <w:tabs>
          <w:tab w:val="clear" w:pos="567"/>
        </w:tabs>
        <w:spacing w:line="240" w:lineRule="auto"/>
        <w:rPr>
          <w:color w:val="000000"/>
          <w:szCs w:val="22"/>
          <w:lang w:val="nl-NL"/>
        </w:rPr>
      </w:pPr>
      <w:r w:rsidRPr="004A4733">
        <w:rPr>
          <w:color w:val="000000"/>
          <w:szCs w:val="22"/>
          <w:lang w:val="nl-NL"/>
        </w:rPr>
        <w:t>Bewaren in de oorspronkelijke verpakking ter bescherming tegen licht en vocht.</w:t>
      </w:r>
    </w:p>
    <w:p w14:paraId="43C33588" w14:textId="77777777" w:rsidR="00F101D8" w:rsidRPr="004A4733" w:rsidRDefault="00F101D8" w:rsidP="00236504">
      <w:pPr>
        <w:tabs>
          <w:tab w:val="clear" w:pos="567"/>
        </w:tabs>
        <w:spacing w:line="240" w:lineRule="auto"/>
        <w:rPr>
          <w:color w:val="000000"/>
          <w:szCs w:val="22"/>
          <w:lang w:val="nl-NL"/>
        </w:rPr>
      </w:pPr>
    </w:p>
    <w:p w14:paraId="32E97295" w14:textId="77777777" w:rsidR="00F101D8" w:rsidRPr="004A4733" w:rsidRDefault="00F101D8" w:rsidP="00236504">
      <w:pPr>
        <w:tabs>
          <w:tab w:val="clear" w:pos="567"/>
        </w:tabs>
        <w:spacing w:line="240" w:lineRule="auto"/>
        <w:rPr>
          <w:szCs w:val="22"/>
          <w:lang w:val="nl-NL"/>
        </w:rPr>
      </w:pPr>
    </w:p>
    <w:p w14:paraId="40DD7F3E"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nl-NL"/>
        </w:rPr>
      </w:pPr>
      <w:r w:rsidRPr="004A4733">
        <w:rPr>
          <w:b/>
          <w:bCs/>
          <w:szCs w:val="22"/>
          <w:lang w:val="nl-NL"/>
        </w:rPr>
        <w:t>10.</w:t>
      </w:r>
      <w:r w:rsidRPr="004A4733">
        <w:rPr>
          <w:b/>
          <w:bCs/>
          <w:szCs w:val="22"/>
          <w:lang w:val="nl-NL"/>
        </w:rPr>
        <w:tab/>
        <w:t>BIJZONDERE VOORZORGSMAATREGELEN VOOR HET VERWIJDEREN VAN NIET-GEBRUIKTE GENEESMIDDELEN OF DAARVAN AFGELEIDE AFVALSTOFFEN (INDIEN VAN TOEPASSING)</w:t>
      </w:r>
    </w:p>
    <w:p w14:paraId="0C674172" w14:textId="77777777" w:rsidR="00F101D8" w:rsidRPr="004A4733" w:rsidRDefault="00F101D8" w:rsidP="00236504">
      <w:pPr>
        <w:tabs>
          <w:tab w:val="clear" w:pos="567"/>
        </w:tabs>
        <w:spacing w:line="240" w:lineRule="auto"/>
        <w:rPr>
          <w:szCs w:val="22"/>
          <w:lang w:val="nl-NL"/>
        </w:rPr>
      </w:pPr>
    </w:p>
    <w:p w14:paraId="704676AC" w14:textId="77777777" w:rsidR="00F101D8" w:rsidRPr="004A4733" w:rsidRDefault="00F101D8" w:rsidP="00236504">
      <w:pPr>
        <w:tabs>
          <w:tab w:val="clear" w:pos="567"/>
        </w:tabs>
        <w:spacing w:line="240" w:lineRule="auto"/>
        <w:rPr>
          <w:szCs w:val="22"/>
          <w:lang w:val="nl-NL"/>
        </w:rPr>
      </w:pPr>
    </w:p>
    <w:p w14:paraId="5A439088"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2" w:hanging="562"/>
        <w:rPr>
          <w:b/>
          <w:szCs w:val="22"/>
          <w:lang w:val="nl-NL"/>
        </w:rPr>
      </w:pPr>
      <w:r w:rsidRPr="004A4733">
        <w:rPr>
          <w:b/>
          <w:bCs/>
          <w:szCs w:val="22"/>
          <w:lang w:val="nl-NL"/>
        </w:rPr>
        <w:t>11.</w:t>
      </w:r>
      <w:r w:rsidRPr="004A4733">
        <w:rPr>
          <w:b/>
          <w:bCs/>
          <w:szCs w:val="22"/>
          <w:lang w:val="nl-NL"/>
        </w:rPr>
        <w:tab/>
        <w:t>NAAM EN ADRES VAN DE HOUDER VAN DE VERGUNNING VOOR HET IN DE HANDEL BRENGEN</w:t>
      </w:r>
    </w:p>
    <w:p w14:paraId="6D0C888C" w14:textId="77777777" w:rsidR="00F101D8" w:rsidRPr="004A4733" w:rsidRDefault="00F101D8" w:rsidP="00236504">
      <w:pPr>
        <w:keepNext/>
        <w:tabs>
          <w:tab w:val="clear" w:pos="567"/>
        </w:tabs>
        <w:spacing w:line="240" w:lineRule="auto"/>
        <w:rPr>
          <w:szCs w:val="22"/>
          <w:lang w:val="nl-NL"/>
        </w:rPr>
      </w:pPr>
    </w:p>
    <w:p w14:paraId="14DF4638" w14:textId="77777777" w:rsidR="00F101D8" w:rsidRPr="00274D77" w:rsidRDefault="00F101D8" w:rsidP="00236504">
      <w:pPr>
        <w:keepNext/>
        <w:tabs>
          <w:tab w:val="clear" w:pos="567"/>
        </w:tabs>
        <w:autoSpaceDE w:val="0"/>
        <w:autoSpaceDN w:val="0"/>
        <w:adjustRightInd w:val="0"/>
        <w:spacing w:line="240" w:lineRule="auto"/>
        <w:rPr>
          <w:rFonts w:eastAsia="SimSun"/>
          <w:szCs w:val="22"/>
          <w:lang w:val="en-US"/>
        </w:rPr>
      </w:pPr>
      <w:r w:rsidRPr="00274D77">
        <w:rPr>
          <w:rFonts w:eastAsia="SimSun"/>
          <w:szCs w:val="22"/>
          <w:lang w:val="en-US"/>
        </w:rPr>
        <w:t>Novartis Europharm Limited</w:t>
      </w:r>
    </w:p>
    <w:p w14:paraId="5495806C" w14:textId="77777777" w:rsidR="00F101D8" w:rsidRPr="00274D77" w:rsidRDefault="00F101D8" w:rsidP="00236504">
      <w:pPr>
        <w:keepNext/>
        <w:spacing w:line="240" w:lineRule="auto"/>
        <w:rPr>
          <w:szCs w:val="22"/>
          <w:lang w:val="en-US"/>
        </w:rPr>
      </w:pPr>
      <w:r w:rsidRPr="00274D77">
        <w:rPr>
          <w:szCs w:val="22"/>
          <w:lang w:val="en-US"/>
        </w:rPr>
        <w:t>Vista Building</w:t>
      </w:r>
    </w:p>
    <w:p w14:paraId="066CA447" w14:textId="77777777" w:rsidR="00F101D8" w:rsidRPr="00274D77" w:rsidRDefault="00F101D8" w:rsidP="00236504">
      <w:pPr>
        <w:keepNext/>
        <w:spacing w:line="240" w:lineRule="auto"/>
        <w:rPr>
          <w:szCs w:val="22"/>
          <w:lang w:val="en-US"/>
        </w:rPr>
      </w:pPr>
      <w:r w:rsidRPr="00274D77">
        <w:rPr>
          <w:szCs w:val="22"/>
          <w:lang w:val="en-US"/>
        </w:rPr>
        <w:t>Elm Park, Merrion Road</w:t>
      </w:r>
    </w:p>
    <w:p w14:paraId="10E6E0A2" w14:textId="77777777" w:rsidR="00F101D8" w:rsidRPr="004A4733" w:rsidRDefault="00F101D8" w:rsidP="00236504">
      <w:pPr>
        <w:keepNext/>
        <w:spacing w:line="240" w:lineRule="auto"/>
        <w:rPr>
          <w:szCs w:val="22"/>
          <w:lang w:val="nl-NL"/>
        </w:rPr>
      </w:pPr>
      <w:r w:rsidRPr="004A4733">
        <w:rPr>
          <w:szCs w:val="22"/>
          <w:lang w:val="nl-NL"/>
        </w:rPr>
        <w:t>Dublin 4</w:t>
      </w:r>
    </w:p>
    <w:p w14:paraId="04445A1B" w14:textId="4F0F522A" w:rsidR="00F101D8" w:rsidRPr="004A4733" w:rsidRDefault="00F101D8" w:rsidP="00236504">
      <w:pPr>
        <w:spacing w:line="240" w:lineRule="auto"/>
        <w:rPr>
          <w:szCs w:val="22"/>
          <w:lang w:val="nl-NL"/>
        </w:rPr>
      </w:pPr>
      <w:r w:rsidRPr="004A4733">
        <w:rPr>
          <w:szCs w:val="22"/>
          <w:lang w:val="nl-NL"/>
        </w:rPr>
        <w:t>I</w:t>
      </w:r>
      <w:r w:rsidR="006A072D" w:rsidRPr="004A4733">
        <w:rPr>
          <w:szCs w:val="22"/>
          <w:lang w:val="nl-NL"/>
        </w:rPr>
        <w:t>e</w:t>
      </w:r>
      <w:r w:rsidRPr="004A4733">
        <w:rPr>
          <w:szCs w:val="22"/>
          <w:lang w:val="nl-NL"/>
        </w:rPr>
        <w:t>rland</w:t>
      </w:r>
    </w:p>
    <w:p w14:paraId="4D417A93" w14:textId="77777777" w:rsidR="00F101D8" w:rsidRPr="004A4733" w:rsidRDefault="00F101D8" w:rsidP="00236504">
      <w:pPr>
        <w:tabs>
          <w:tab w:val="clear" w:pos="567"/>
        </w:tabs>
        <w:spacing w:line="240" w:lineRule="auto"/>
        <w:rPr>
          <w:szCs w:val="22"/>
          <w:lang w:val="nl-NL"/>
        </w:rPr>
      </w:pPr>
    </w:p>
    <w:p w14:paraId="64083F27" w14:textId="77777777" w:rsidR="00F101D8" w:rsidRPr="004A4733" w:rsidRDefault="00F101D8" w:rsidP="00236504">
      <w:pPr>
        <w:tabs>
          <w:tab w:val="clear" w:pos="567"/>
        </w:tabs>
        <w:spacing w:line="240" w:lineRule="auto"/>
        <w:rPr>
          <w:szCs w:val="22"/>
          <w:lang w:val="nl-NL"/>
        </w:rPr>
      </w:pPr>
    </w:p>
    <w:p w14:paraId="2B6BAEA2"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12.</w:t>
      </w:r>
      <w:r w:rsidRPr="004A4733">
        <w:rPr>
          <w:b/>
          <w:bCs/>
          <w:szCs w:val="22"/>
          <w:lang w:val="nl-NL"/>
        </w:rPr>
        <w:tab/>
        <w:t>NUMMER(S) VAN DE VERGUNNING VOOR HET IN DE HANDEL BRENGEN</w:t>
      </w:r>
    </w:p>
    <w:p w14:paraId="5D17532B" w14:textId="77777777" w:rsidR="00F101D8" w:rsidRPr="004A4733" w:rsidRDefault="00F101D8" w:rsidP="00236504">
      <w:pPr>
        <w:keepNext/>
        <w:tabs>
          <w:tab w:val="clear" w:pos="567"/>
        </w:tabs>
        <w:spacing w:line="240" w:lineRule="auto"/>
        <w:rPr>
          <w:szCs w:val="22"/>
          <w:lang w:val="nl-NL"/>
        </w:rPr>
      </w:pPr>
    </w:p>
    <w:tbl>
      <w:tblPr>
        <w:tblW w:w="9322" w:type="dxa"/>
        <w:tblLook w:val="04A0" w:firstRow="1" w:lastRow="0" w:firstColumn="1" w:lastColumn="0" w:noHBand="0" w:noVBand="1"/>
      </w:tblPr>
      <w:tblGrid>
        <w:gridCol w:w="2943"/>
        <w:gridCol w:w="6379"/>
      </w:tblGrid>
      <w:tr w:rsidR="00F101D8" w:rsidRPr="00A278D3" w14:paraId="083C7B88" w14:textId="77777777" w:rsidTr="00127602">
        <w:tc>
          <w:tcPr>
            <w:tcW w:w="2943" w:type="dxa"/>
          </w:tcPr>
          <w:p w14:paraId="62DE7C0D" w14:textId="383A3D1B" w:rsidR="00F101D8" w:rsidRPr="004A4733" w:rsidRDefault="00F101D8" w:rsidP="00236504">
            <w:pPr>
              <w:tabs>
                <w:tab w:val="clear" w:pos="567"/>
              </w:tabs>
              <w:autoSpaceDE w:val="0"/>
              <w:autoSpaceDN w:val="0"/>
              <w:adjustRightInd w:val="0"/>
              <w:spacing w:line="240" w:lineRule="auto"/>
              <w:rPr>
                <w:rFonts w:eastAsia="SimSun"/>
                <w:szCs w:val="22"/>
                <w:lang w:val="nl-NL"/>
              </w:rPr>
            </w:pPr>
            <w:r w:rsidRPr="004A4733">
              <w:rPr>
                <w:rFonts w:eastAsia="SimSun"/>
                <w:szCs w:val="22"/>
                <w:lang w:val="nl-NL"/>
              </w:rPr>
              <w:t>EU</w:t>
            </w:r>
            <w:r w:rsidR="009306B2" w:rsidRPr="004A4733">
              <w:rPr>
                <w:rFonts w:eastAsia="SimSun"/>
                <w:szCs w:val="22"/>
                <w:lang w:val="nl-NL"/>
              </w:rPr>
              <w:t>/</w:t>
            </w:r>
            <w:r w:rsidR="0071110A" w:rsidRPr="004A4733">
              <w:rPr>
                <w:rFonts w:eastAsia="SimSun"/>
                <w:szCs w:val="22"/>
                <w:lang w:val="nl-NL"/>
              </w:rPr>
              <w:t>1/20/1438/005</w:t>
            </w:r>
          </w:p>
        </w:tc>
        <w:tc>
          <w:tcPr>
            <w:tcW w:w="6379" w:type="dxa"/>
          </w:tcPr>
          <w:p w14:paraId="0C49D9FD" w14:textId="2D4711B9" w:rsidR="00F101D8" w:rsidRPr="004A4733" w:rsidRDefault="00F101D8" w:rsidP="00236504">
            <w:pPr>
              <w:tabs>
                <w:tab w:val="clear" w:pos="567"/>
              </w:tabs>
              <w:autoSpaceDE w:val="0"/>
              <w:autoSpaceDN w:val="0"/>
              <w:adjustRightInd w:val="0"/>
              <w:spacing w:line="240" w:lineRule="auto"/>
              <w:rPr>
                <w:rFonts w:eastAsia="SimSun"/>
                <w:szCs w:val="22"/>
                <w:shd w:val="pct15" w:color="auto" w:fill="auto"/>
                <w:lang w:val="nl-NL"/>
              </w:rPr>
            </w:pPr>
            <w:r w:rsidRPr="004A4733">
              <w:rPr>
                <w:szCs w:val="22"/>
                <w:shd w:val="pct12" w:color="auto" w:fill="auto"/>
                <w:lang w:val="nl-NL"/>
              </w:rPr>
              <w:t>150 (15 verpakkingen van 10 x 1) capsules + 15 inhalator</w:t>
            </w:r>
            <w:r w:rsidR="00E55376" w:rsidRPr="004A4733">
              <w:rPr>
                <w:szCs w:val="22"/>
                <w:shd w:val="pct12" w:color="auto" w:fill="auto"/>
                <w:lang w:val="nl-NL"/>
              </w:rPr>
              <w:t>en</w:t>
            </w:r>
          </w:p>
        </w:tc>
      </w:tr>
    </w:tbl>
    <w:p w14:paraId="1A3A298B" w14:textId="77777777" w:rsidR="00F101D8" w:rsidRPr="004A4733" w:rsidRDefault="00F101D8" w:rsidP="00236504">
      <w:pPr>
        <w:tabs>
          <w:tab w:val="clear" w:pos="567"/>
        </w:tabs>
        <w:spacing w:line="240" w:lineRule="auto"/>
        <w:rPr>
          <w:szCs w:val="22"/>
          <w:lang w:val="nl-NL"/>
        </w:rPr>
      </w:pPr>
    </w:p>
    <w:p w14:paraId="4458713E" w14:textId="77777777" w:rsidR="00F101D8" w:rsidRPr="004A4733" w:rsidRDefault="00F101D8" w:rsidP="00236504">
      <w:pPr>
        <w:tabs>
          <w:tab w:val="clear" w:pos="567"/>
        </w:tabs>
        <w:spacing w:line="240" w:lineRule="auto"/>
        <w:rPr>
          <w:szCs w:val="22"/>
          <w:lang w:val="nl-NL"/>
        </w:rPr>
      </w:pPr>
    </w:p>
    <w:p w14:paraId="0FFD36C3"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13.</w:t>
      </w:r>
      <w:r w:rsidRPr="004A4733">
        <w:rPr>
          <w:b/>
          <w:bCs/>
          <w:szCs w:val="22"/>
          <w:lang w:val="nl-NL"/>
        </w:rPr>
        <w:tab/>
        <w:t>PARTIJNUMMER</w:t>
      </w:r>
    </w:p>
    <w:p w14:paraId="002A8526" w14:textId="77777777" w:rsidR="00F101D8" w:rsidRPr="004A4733" w:rsidRDefault="00F101D8" w:rsidP="00236504">
      <w:pPr>
        <w:keepNext/>
        <w:tabs>
          <w:tab w:val="clear" w:pos="567"/>
        </w:tabs>
        <w:spacing w:line="240" w:lineRule="auto"/>
        <w:rPr>
          <w:szCs w:val="22"/>
          <w:lang w:val="nl-NL"/>
        </w:rPr>
      </w:pPr>
    </w:p>
    <w:p w14:paraId="7A42C005" w14:textId="77777777" w:rsidR="00F101D8" w:rsidRPr="004A4733" w:rsidRDefault="00F101D8" w:rsidP="00236504">
      <w:pPr>
        <w:tabs>
          <w:tab w:val="clear" w:pos="567"/>
        </w:tabs>
        <w:spacing w:line="240" w:lineRule="auto"/>
        <w:rPr>
          <w:color w:val="000000"/>
          <w:szCs w:val="22"/>
          <w:lang w:val="nl-NL"/>
        </w:rPr>
      </w:pPr>
      <w:r w:rsidRPr="004A4733">
        <w:rPr>
          <w:color w:val="000000"/>
          <w:szCs w:val="22"/>
          <w:lang w:val="nl-NL"/>
        </w:rPr>
        <w:t>Lot</w:t>
      </w:r>
    </w:p>
    <w:p w14:paraId="6DCD6904" w14:textId="77777777" w:rsidR="00F101D8" w:rsidRPr="004A4733" w:rsidRDefault="00F101D8" w:rsidP="00236504">
      <w:pPr>
        <w:tabs>
          <w:tab w:val="clear" w:pos="567"/>
        </w:tabs>
        <w:spacing w:line="240" w:lineRule="auto"/>
        <w:rPr>
          <w:szCs w:val="22"/>
          <w:lang w:val="nl-NL"/>
        </w:rPr>
      </w:pPr>
    </w:p>
    <w:p w14:paraId="7C42A793" w14:textId="77777777" w:rsidR="00F101D8" w:rsidRPr="004A4733" w:rsidRDefault="00F101D8" w:rsidP="00236504">
      <w:pPr>
        <w:tabs>
          <w:tab w:val="clear" w:pos="567"/>
        </w:tabs>
        <w:spacing w:line="240" w:lineRule="auto"/>
        <w:rPr>
          <w:szCs w:val="22"/>
          <w:lang w:val="nl-NL"/>
        </w:rPr>
      </w:pPr>
    </w:p>
    <w:p w14:paraId="2423AC9D"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14.</w:t>
      </w:r>
      <w:r w:rsidRPr="004A4733">
        <w:rPr>
          <w:b/>
          <w:bCs/>
          <w:szCs w:val="22"/>
          <w:lang w:val="nl-NL"/>
        </w:rPr>
        <w:tab/>
        <w:t>ALGEMENE INDELING VOOR DE AFLEVERING</w:t>
      </w:r>
    </w:p>
    <w:p w14:paraId="07A1C068" w14:textId="77777777" w:rsidR="00F101D8" w:rsidRPr="004A4733" w:rsidRDefault="00F101D8" w:rsidP="00236504">
      <w:pPr>
        <w:tabs>
          <w:tab w:val="clear" w:pos="567"/>
        </w:tabs>
        <w:spacing w:line="240" w:lineRule="auto"/>
        <w:rPr>
          <w:szCs w:val="22"/>
          <w:lang w:val="nl-NL"/>
        </w:rPr>
      </w:pPr>
    </w:p>
    <w:p w14:paraId="635F0030" w14:textId="77777777" w:rsidR="00F101D8" w:rsidRPr="004A4733" w:rsidRDefault="00F101D8" w:rsidP="00236504">
      <w:pPr>
        <w:tabs>
          <w:tab w:val="clear" w:pos="567"/>
        </w:tabs>
        <w:spacing w:line="240" w:lineRule="auto"/>
        <w:rPr>
          <w:szCs w:val="22"/>
          <w:lang w:val="nl-NL"/>
        </w:rPr>
      </w:pPr>
    </w:p>
    <w:p w14:paraId="4E972A4C" w14:textId="77777777" w:rsidR="00F101D8" w:rsidRPr="004A4733" w:rsidRDefault="00F101D8" w:rsidP="00236504">
      <w:pPr>
        <w:pBdr>
          <w:top w:val="single" w:sz="4" w:space="2"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15.</w:t>
      </w:r>
      <w:r w:rsidRPr="004A4733">
        <w:rPr>
          <w:b/>
          <w:bCs/>
          <w:szCs w:val="22"/>
          <w:lang w:val="nl-NL"/>
        </w:rPr>
        <w:tab/>
        <w:t>INSTRUCTIES VOOR GEBRUIK</w:t>
      </w:r>
    </w:p>
    <w:p w14:paraId="183E7EED" w14:textId="77777777" w:rsidR="00F101D8" w:rsidRPr="004A4733" w:rsidRDefault="00F101D8" w:rsidP="00236504">
      <w:pPr>
        <w:tabs>
          <w:tab w:val="clear" w:pos="567"/>
        </w:tabs>
        <w:spacing w:line="240" w:lineRule="auto"/>
        <w:rPr>
          <w:szCs w:val="22"/>
          <w:lang w:val="nl-NL"/>
        </w:rPr>
      </w:pPr>
    </w:p>
    <w:p w14:paraId="3098115B" w14:textId="77777777" w:rsidR="00F101D8" w:rsidRPr="004A4733" w:rsidRDefault="00F101D8" w:rsidP="00236504">
      <w:pPr>
        <w:tabs>
          <w:tab w:val="clear" w:pos="567"/>
        </w:tabs>
        <w:spacing w:line="240" w:lineRule="auto"/>
        <w:rPr>
          <w:szCs w:val="22"/>
          <w:lang w:val="nl-NL"/>
        </w:rPr>
      </w:pPr>
    </w:p>
    <w:p w14:paraId="54DE9FEE" w14:textId="77777777" w:rsidR="00F101D8" w:rsidRPr="004A4733" w:rsidRDefault="00F101D8" w:rsidP="00236504">
      <w:pPr>
        <w:keepNext/>
        <w:pBdr>
          <w:top w:val="single" w:sz="4" w:space="2"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16.</w:t>
      </w:r>
      <w:r w:rsidRPr="004A4733">
        <w:rPr>
          <w:b/>
          <w:bCs/>
          <w:szCs w:val="22"/>
          <w:lang w:val="nl-NL"/>
        </w:rPr>
        <w:tab/>
        <w:t>INFORMATIE IN BRAILLE</w:t>
      </w:r>
    </w:p>
    <w:p w14:paraId="7BAA5F6C" w14:textId="77777777" w:rsidR="00F101D8" w:rsidRPr="004A4733" w:rsidRDefault="00F101D8" w:rsidP="00236504">
      <w:pPr>
        <w:keepNext/>
        <w:tabs>
          <w:tab w:val="clear" w:pos="567"/>
        </w:tabs>
        <w:spacing w:line="240" w:lineRule="auto"/>
        <w:rPr>
          <w:szCs w:val="22"/>
          <w:lang w:val="nl-NL"/>
        </w:rPr>
      </w:pPr>
    </w:p>
    <w:p w14:paraId="0D2E9221" w14:textId="2F485CF1"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Enerzair Breezhaler</w:t>
      </w:r>
    </w:p>
    <w:p w14:paraId="4EA8A965" w14:textId="77777777" w:rsidR="00F101D8" w:rsidRPr="004A4733" w:rsidRDefault="00F101D8" w:rsidP="00236504">
      <w:pPr>
        <w:tabs>
          <w:tab w:val="clear" w:pos="567"/>
        </w:tabs>
        <w:spacing w:line="240" w:lineRule="auto"/>
        <w:rPr>
          <w:szCs w:val="22"/>
          <w:shd w:val="clear" w:color="auto" w:fill="CCCCCC"/>
          <w:lang w:val="nl-NL"/>
        </w:rPr>
      </w:pPr>
    </w:p>
    <w:p w14:paraId="37776461" w14:textId="77777777" w:rsidR="00F101D8" w:rsidRPr="004A4733" w:rsidRDefault="00F101D8" w:rsidP="00236504">
      <w:pPr>
        <w:tabs>
          <w:tab w:val="clear" w:pos="567"/>
        </w:tabs>
        <w:spacing w:line="240" w:lineRule="auto"/>
        <w:rPr>
          <w:szCs w:val="22"/>
          <w:shd w:val="clear" w:color="auto" w:fill="CCCCCC"/>
          <w:lang w:val="nl-NL"/>
        </w:rPr>
      </w:pPr>
    </w:p>
    <w:p w14:paraId="7A52AB29" w14:textId="77777777" w:rsidR="00F101D8" w:rsidRPr="004A4733" w:rsidRDefault="00F101D8" w:rsidP="00236504">
      <w:pPr>
        <w:keepNext/>
        <w:keepLines/>
        <w:pBdr>
          <w:top w:val="single" w:sz="4" w:space="1" w:color="auto"/>
          <w:left w:val="single" w:sz="4" w:space="4" w:color="auto"/>
          <w:bottom w:val="single" w:sz="4" w:space="0" w:color="auto"/>
          <w:right w:val="single" w:sz="4" w:space="4" w:color="auto"/>
        </w:pBdr>
        <w:tabs>
          <w:tab w:val="clear" w:pos="567"/>
        </w:tabs>
        <w:spacing w:line="240" w:lineRule="auto"/>
        <w:rPr>
          <w:lang w:val="nl-NL"/>
        </w:rPr>
      </w:pPr>
      <w:r w:rsidRPr="004A4733">
        <w:rPr>
          <w:b/>
          <w:bCs/>
          <w:lang w:val="nl-NL"/>
        </w:rPr>
        <w:t>17.</w:t>
      </w:r>
      <w:r w:rsidRPr="004A4733">
        <w:rPr>
          <w:b/>
          <w:bCs/>
          <w:lang w:val="nl-NL"/>
        </w:rPr>
        <w:tab/>
        <w:t>UNIEK IDENTIFICATIEKENMERK – 2D MATRIXCODE</w:t>
      </w:r>
    </w:p>
    <w:p w14:paraId="507D4080" w14:textId="77777777" w:rsidR="00F101D8" w:rsidRPr="004A4733" w:rsidRDefault="00F101D8" w:rsidP="00236504">
      <w:pPr>
        <w:keepNext/>
        <w:keepLines/>
        <w:tabs>
          <w:tab w:val="clear" w:pos="567"/>
        </w:tabs>
        <w:spacing w:line="240" w:lineRule="auto"/>
        <w:rPr>
          <w:lang w:val="nl-NL"/>
        </w:rPr>
      </w:pPr>
    </w:p>
    <w:p w14:paraId="70204B09" w14:textId="77777777" w:rsidR="00F101D8" w:rsidRPr="004A4733" w:rsidRDefault="00F101D8" w:rsidP="00236504">
      <w:pPr>
        <w:tabs>
          <w:tab w:val="clear" w:pos="567"/>
        </w:tabs>
        <w:spacing w:line="240" w:lineRule="auto"/>
        <w:rPr>
          <w:szCs w:val="22"/>
          <w:shd w:val="pct15" w:color="auto" w:fill="auto"/>
          <w:lang w:val="nl-NL"/>
        </w:rPr>
      </w:pPr>
      <w:r w:rsidRPr="004A4733">
        <w:rPr>
          <w:szCs w:val="22"/>
          <w:shd w:val="pct15" w:color="auto" w:fill="auto"/>
          <w:lang w:val="nl-NL"/>
        </w:rPr>
        <w:t>2D matrixcode met het unieke identificatiekenmerk.</w:t>
      </w:r>
    </w:p>
    <w:p w14:paraId="21EB7EA0" w14:textId="77777777" w:rsidR="00F101D8" w:rsidRPr="004A4733" w:rsidRDefault="00F101D8" w:rsidP="00236504">
      <w:pPr>
        <w:tabs>
          <w:tab w:val="clear" w:pos="567"/>
        </w:tabs>
        <w:spacing w:line="240" w:lineRule="auto"/>
        <w:rPr>
          <w:lang w:val="nl-NL"/>
        </w:rPr>
      </w:pPr>
    </w:p>
    <w:p w14:paraId="62657865" w14:textId="77777777" w:rsidR="00F101D8" w:rsidRPr="004A4733" w:rsidRDefault="00F101D8" w:rsidP="00236504">
      <w:pPr>
        <w:tabs>
          <w:tab w:val="clear" w:pos="567"/>
        </w:tabs>
        <w:spacing w:line="240" w:lineRule="auto"/>
        <w:rPr>
          <w:lang w:val="nl-NL"/>
        </w:rPr>
      </w:pPr>
    </w:p>
    <w:p w14:paraId="69C8A457" w14:textId="77777777" w:rsidR="00F101D8" w:rsidRPr="004A4733" w:rsidRDefault="00F101D8" w:rsidP="00236504">
      <w:pPr>
        <w:keepNext/>
        <w:pBdr>
          <w:top w:val="single" w:sz="4" w:space="1" w:color="auto"/>
          <w:left w:val="single" w:sz="4" w:space="4" w:color="auto"/>
          <w:bottom w:val="single" w:sz="4" w:space="0" w:color="auto"/>
          <w:right w:val="single" w:sz="4" w:space="4" w:color="auto"/>
        </w:pBdr>
        <w:tabs>
          <w:tab w:val="clear" w:pos="567"/>
        </w:tabs>
        <w:spacing w:line="240" w:lineRule="auto"/>
        <w:rPr>
          <w:lang w:val="nl-NL"/>
        </w:rPr>
      </w:pPr>
      <w:r w:rsidRPr="004A4733">
        <w:rPr>
          <w:b/>
          <w:bCs/>
          <w:lang w:val="nl-NL"/>
        </w:rPr>
        <w:t>18.</w:t>
      </w:r>
      <w:r w:rsidRPr="004A4733">
        <w:rPr>
          <w:b/>
          <w:bCs/>
          <w:lang w:val="nl-NL"/>
        </w:rPr>
        <w:tab/>
        <w:t xml:space="preserve">UNIEK IDENTIFICATIEKENMERK </w:t>
      </w:r>
      <w:r w:rsidRPr="004A4733">
        <w:rPr>
          <w:b/>
          <w:bCs/>
          <w:lang w:val="nl-NL"/>
        </w:rPr>
        <w:noBreakHyphen/>
        <w:t xml:space="preserve"> VOOR MENSEN LEESBARE GEGEVENS</w:t>
      </w:r>
    </w:p>
    <w:p w14:paraId="51557BCA" w14:textId="77777777" w:rsidR="00F101D8" w:rsidRPr="004A4733" w:rsidRDefault="00F101D8" w:rsidP="00236504">
      <w:pPr>
        <w:keepNext/>
        <w:tabs>
          <w:tab w:val="clear" w:pos="567"/>
        </w:tabs>
        <w:spacing w:line="240" w:lineRule="auto"/>
        <w:rPr>
          <w:lang w:val="nl-NL"/>
        </w:rPr>
      </w:pPr>
    </w:p>
    <w:p w14:paraId="577ADA95" w14:textId="77872BB4" w:rsidR="00F101D8" w:rsidRPr="004A4733" w:rsidRDefault="00F101D8" w:rsidP="00236504">
      <w:pPr>
        <w:keepNext/>
        <w:tabs>
          <w:tab w:val="clear" w:pos="567"/>
        </w:tabs>
        <w:rPr>
          <w:szCs w:val="22"/>
          <w:lang w:val="nl-NL"/>
        </w:rPr>
      </w:pPr>
      <w:r w:rsidRPr="004A4733">
        <w:rPr>
          <w:szCs w:val="22"/>
          <w:lang w:val="nl-NL"/>
        </w:rPr>
        <w:t>PC</w:t>
      </w:r>
    </w:p>
    <w:p w14:paraId="1F207D0B" w14:textId="6A2140D4" w:rsidR="00F101D8" w:rsidRPr="004A4733" w:rsidRDefault="00F101D8" w:rsidP="00236504">
      <w:pPr>
        <w:keepNext/>
        <w:tabs>
          <w:tab w:val="clear" w:pos="567"/>
        </w:tabs>
        <w:rPr>
          <w:szCs w:val="22"/>
          <w:lang w:val="nl-NL"/>
        </w:rPr>
      </w:pPr>
      <w:r w:rsidRPr="004A4733">
        <w:rPr>
          <w:szCs w:val="22"/>
          <w:lang w:val="nl-NL"/>
        </w:rPr>
        <w:t>SN</w:t>
      </w:r>
    </w:p>
    <w:p w14:paraId="3C69CC96" w14:textId="35D059F6" w:rsidR="00F101D8" w:rsidRPr="004A4733" w:rsidRDefault="00F101D8" w:rsidP="00236504">
      <w:pPr>
        <w:tabs>
          <w:tab w:val="clear" w:pos="567"/>
        </w:tabs>
        <w:rPr>
          <w:szCs w:val="22"/>
          <w:lang w:val="nl-NL"/>
        </w:rPr>
      </w:pPr>
      <w:r w:rsidRPr="004A4733">
        <w:rPr>
          <w:szCs w:val="22"/>
          <w:lang w:val="nl-NL"/>
        </w:rPr>
        <w:t>NN</w:t>
      </w:r>
    </w:p>
    <w:p w14:paraId="41DA7C2C" w14:textId="77777777" w:rsidR="00F101D8" w:rsidRPr="004A4733" w:rsidRDefault="00F101D8" w:rsidP="00236504">
      <w:pPr>
        <w:tabs>
          <w:tab w:val="clear" w:pos="567"/>
        </w:tabs>
        <w:spacing w:line="240" w:lineRule="auto"/>
        <w:rPr>
          <w:iCs/>
          <w:szCs w:val="22"/>
          <w:lang w:val="nl-NL"/>
        </w:rPr>
      </w:pPr>
      <w:r w:rsidRPr="004A4733">
        <w:rPr>
          <w:color w:val="FF0000"/>
          <w:szCs w:val="22"/>
          <w:lang w:val="nl-NL"/>
        </w:rPr>
        <w:br w:type="page"/>
      </w:r>
    </w:p>
    <w:p w14:paraId="75DA6A1D" w14:textId="77777777" w:rsidR="00F101D8" w:rsidRPr="004A4733" w:rsidRDefault="00F101D8" w:rsidP="00236504">
      <w:pPr>
        <w:tabs>
          <w:tab w:val="clear" w:pos="567"/>
        </w:tabs>
        <w:spacing w:line="240" w:lineRule="auto"/>
        <w:rPr>
          <w:szCs w:val="22"/>
          <w:lang w:val="nl-NL"/>
        </w:rPr>
      </w:pPr>
    </w:p>
    <w:p w14:paraId="5725DB56"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GEGEVENS DIE OP DE BUITENVERPAKKING MOETEN WORDEN VERMELD</w:t>
      </w:r>
    </w:p>
    <w:p w14:paraId="625C555F"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nl-NL"/>
        </w:rPr>
      </w:pPr>
    </w:p>
    <w:p w14:paraId="0B440345"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Cs/>
          <w:szCs w:val="22"/>
          <w:lang w:val="nl-NL"/>
        </w:rPr>
      </w:pPr>
      <w:r w:rsidRPr="004A4733">
        <w:rPr>
          <w:b/>
          <w:bCs/>
          <w:szCs w:val="22"/>
          <w:lang w:val="nl-NL"/>
        </w:rPr>
        <w:t>TUSSENDOOS VAN DE MULTIVERPAKKING (ZONDER BLUE BOX)</w:t>
      </w:r>
    </w:p>
    <w:p w14:paraId="4B3E14CE" w14:textId="77777777" w:rsidR="00F101D8" w:rsidRPr="004A4733" w:rsidRDefault="00F101D8" w:rsidP="00236504">
      <w:pPr>
        <w:tabs>
          <w:tab w:val="clear" w:pos="567"/>
        </w:tabs>
        <w:spacing w:line="240" w:lineRule="auto"/>
        <w:rPr>
          <w:szCs w:val="22"/>
          <w:lang w:val="nl-NL"/>
        </w:rPr>
      </w:pPr>
    </w:p>
    <w:p w14:paraId="27B0F928" w14:textId="77777777" w:rsidR="00F101D8" w:rsidRPr="004A4733" w:rsidRDefault="00F101D8" w:rsidP="00236504">
      <w:pPr>
        <w:tabs>
          <w:tab w:val="clear" w:pos="567"/>
        </w:tabs>
        <w:spacing w:line="240" w:lineRule="auto"/>
        <w:rPr>
          <w:szCs w:val="22"/>
          <w:lang w:val="nl-NL"/>
        </w:rPr>
      </w:pPr>
    </w:p>
    <w:p w14:paraId="4B533099"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1.</w:t>
      </w:r>
      <w:r w:rsidRPr="004A4733">
        <w:rPr>
          <w:b/>
          <w:bCs/>
          <w:szCs w:val="22"/>
          <w:lang w:val="nl-NL"/>
        </w:rPr>
        <w:tab/>
        <w:t>NAAM VAN HET GENEESMIDDEL</w:t>
      </w:r>
    </w:p>
    <w:p w14:paraId="517C38D8" w14:textId="77777777" w:rsidR="00F101D8" w:rsidRPr="004A4733" w:rsidRDefault="00F101D8" w:rsidP="00236504">
      <w:pPr>
        <w:keepNext/>
        <w:tabs>
          <w:tab w:val="clear" w:pos="567"/>
        </w:tabs>
        <w:spacing w:line="240" w:lineRule="auto"/>
        <w:rPr>
          <w:szCs w:val="22"/>
          <w:lang w:val="nl-NL"/>
        </w:rPr>
      </w:pPr>
    </w:p>
    <w:p w14:paraId="2A14A898" w14:textId="77777777"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Enerzair Breezhaler 114 microgram/46 microgram/136 microgram inhalatiepoeder in harde capsules</w:t>
      </w:r>
    </w:p>
    <w:p w14:paraId="7594A48F" w14:textId="77777777" w:rsidR="00F101D8" w:rsidRPr="004A4733" w:rsidRDefault="00F101D8" w:rsidP="00236504">
      <w:pPr>
        <w:tabs>
          <w:tab w:val="clear" w:pos="567"/>
        </w:tabs>
        <w:spacing w:line="240" w:lineRule="auto"/>
        <w:rPr>
          <w:szCs w:val="22"/>
          <w:lang w:val="nl-NL"/>
        </w:rPr>
      </w:pPr>
      <w:r w:rsidRPr="004A4733">
        <w:rPr>
          <w:szCs w:val="22"/>
          <w:lang w:val="nl-NL"/>
        </w:rPr>
        <w:t>indacaterol/glycopyrronium/mometasonfuroaat</w:t>
      </w:r>
    </w:p>
    <w:p w14:paraId="6279FDE1" w14:textId="77777777" w:rsidR="00F101D8" w:rsidRPr="004A4733" w:rsidRDefault="00F101D8" w:rsidP="00236504">
      <w:pPr>
        <w:tabs>
          <w:tab w:val="clear" w:pos="567"/>
        </w:tabs>
        <w:spacing w:line="240" w:lineRule="auto"/>
        <w:rPr>
          <w:szCs w:val="22"/>
          <w:lang w:val="nl-NL"/>
        </w:rPr>
      </w:pPr>
    </w:p>
    <w:p w14:paraId="7D0D8B5C" w14:textId="77777777" w:rsidR="00F101D8" w:rsidRPr="004A4733" w:rsidRDefault="00F101D8" w:rsidP="00236504">
      <w:pPr>
        <w:tabs>
          <w:tab w:val="clear" w:pos="567"/>
        </w:tabs>
        <w:spacing w:line="240" w:lineRule="auto"/>
        <w:rPr>
          <w:szCs w:val="22"/>
          <w:lang w:val="nl-NL"/>
        </w:rPr>
      </w:pPr>
    </w:p>
    <w:p w14:paraId="0BA83479"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nl-NL"/>
        </w:rPr>
      </w:pPr>
      <w:r w:rsidRPr="004A4733">
        <w:rPr>
          <w:b/>
          <w:bCs/>
          <w:szCs w:val="22"/>
          <w:lang w:val="nl-NL"/>
        </w:rPr>
        <w:t>2.</w:t>
      </w:r>
      <w:r w:rsidRPr="004A4733">
        <w:rPr>
          <w:b/>
          <w:bCs/>
          <w:szCs w:val="22"/>
          <w:lang w:val="nl-NL"/>
        </w:rPr>
        <w:tab/>
        <w:t>GEHALTE AAN WERKZAME STOF(FEN)</w:t>
      </w:r>
    </w:p>
    <w:p w14:paraId="4EF1B6BC" w14:textId="77777777" w:rsidR="00F101D8" w:rsidRPr="004A4733" w:rsidRDefault="00F101D8" w:rsidP="00236504">
      <w:pPr>
        <w:keepNext/>
        <w:tabs>
          <w:tab w:val="clear" w:pos="567"/>
        </w:tabs>
        <w:spacing w:line="240" w:lineRule="auto"/>
        <w:rPr>
          <w:szCs w:val="22"/>
          <w:lang w:val="nl-NL"/>
        </w:rPr>
      </w:pPr>
    </w:p>
    <w:p w14:paraId="4A7033F6" w14:textId="77777777" w:rsidR="00F101D8" w:rsidRPr="004A4733" w:rsidRDefault="00F101D8" w:rsidP="00236504">
      <w:pPr>
        <w:tabs>
          <w:tab w:val="clear" w:pos="567"/>
        </w:tabs>
        <w:spacing w:line="240" w:lineRule="auto"/>
        <w:rPr>
          <w:szCs w:val="22"/>
          <w:lang w:val="nl-NL"/>
        </w:rPr>
      </w:pPr>
      <w:r w:rsidRPr="004A4733">
        <w:rPr>
          <w:szCs w:val="22"/>
          <w:lang w:val="nl-NL"/>
        </w:rPr>
        <w:t>Elke afgeleverde dosis bevat 114 microgram indacaterol (als acetaat), 46 microgram glycopyrronium (overeenkomend met 58 microgram glycopyrroniumbromide) en 136 microgram mometasonfuroaat.</w:t>
      </w:r>
    </w:p>
    <w:p w14:paraId="4D864B78" w14:textId="77777777" w:rsidR="00F101D8" w:rsidRPr="004A4733" w:rsidRDefault="00F101D8" w:rsidP="00236504">
      <w:pPr>
        <w:tabs>
          <w:tab w:val="clear" w:pos="567"/>
        </w:tabs>
        <w:spacing w:line="240" w:lineRule="auto"/>
        <w:rPr>
          <w:szCs w:val="22"/>
          <w:lang w:val="nl-NL"/>
        </w:rPr>
      </w:pPr>
    </w:p>
    <w:p w14:paraId="340A1209" w14:textId="77777777" w:rsidR="00F101D8" w:rsidRPr="004A4733" w:rsidRDefault="00F101D8" w:rsidP="00236504">
      <w:pPr>
        <w:tabs>
          <w:tab w:val="clear" w:pos="567"/>
        </w:tabs>
        <w:spacing w:line="240" w:lineRule="auto"/>
        <w:rPr>
          <w:szCs w:val="22"/>
          <w:lang w:val="nl-NL"/>
        </w:rPr>
      </w:pPr>
    </w:p>
    <w:p w14:paraId="0162BC23"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3.</w:t>
      </w:r>
      <w:r w:rsidRPr="004A4733">
        <w:rPr>
          <w:b/>
          <w:bCs/>
          <w:szCs w:val="22"/>
          <w:lang w:val="nl-NL"/>
        </w:rPr>
        <w:tab/>
        <w:t>LIJST VAN HULPSTOFFEN</w:t>
      </w:r>
    </w:p>
    <w:p w14:paraId="43D84E86" w14:textId="77777777" w:rsidR="00F101D8" w:rsidRPr="004A4733" w:rsidRDefault="00F101D8" w:rsidP="00236504">
      <w:pPr>
        <w:keepNext/>
        <w:tabs>
          <w:tab w:val="clear" w:pos="567"/>
        </w:tabs>
        <w:spacing w:line="240" w:lineRule="auto"/>
        <w:rPr>
          <w:szCs w:val="22"/>
          <w:lang w:val="nl-NL"/>
        </w:rPr>
      </w:pPr>
    </w:p>
    <w:p w14:paraId="5C495348" w14:textId="04E82FD3" w:rsidR="00F101D8" w:rsidRPr="004A4733" w:rsidRDefault="00F101D8" w:rsidP="00236504">
      <w:pPr>
        <w:tabs>
          <w:tab w:val="clear" w:pos="567"/>
        </w:tabs>
        <w:spacing w:line="240" w:lineRule="auto"/>
        <w:rPr>
          <w:szCs w:val="22"/>
          <w:shd w:val="pct15" w:color="auto" w:fill="auto"/>
          <w:lang w:val="nl-NL"/>
        </w:rPr>
      </w:pPr>
      <w:r w:rsidRPr="004A4733">
        <w:rPr>
          <w:szCs w:val="22"/>
          <w:lang w:val="nl-NL"/>
        </w:rPr>
        <w:t>Bevat tevens lactose</w:t>
      </w:r>
      <w:r w:rsidR="00DA2689">
        <w:rPr>
          <w:szCs w:val="22"/>
          <w:lang w:val="nl-NL"/>
        </w:rPr>
        <w:t>monohydraat</w:t>
      </w:r>
      <w:r w:rsidRPr="004A4733">
        <w:rPr>
          <w:szCs w:val="22"/>
          <w:lang w:val="nl-NL"/>
        </w:rPr>
        <w:t xml:space="preserve"> en magnesiumstearaat. </w:t>
      </w:r>
      <w:r w:rsidRPr="004A4733">
        <w:rPr>
          <w:szCs w:val="22"/>
          <w:shd w:val="pct15" w:color="auto" w:fill="auto"/>
          <w:lang w:val="nl-NL"/>
        </w:rPr>
        <w:t>Zie bijsluiter voor meer informatie.</w:t>
      </w:r>
    </w:p>
    <w:p w14:paraId="040CC5FB" w14:textId="77777777" w:rsidR="00F101D8" w:rsidRPr="004A4733" w:rsidRDefault="00F101D8" w:rsidP="00236504">
      <w:pPr>
        <w:tabs>
          <w:tab w:val="clear" w:pos="567"/>
        </w:tabs>
        <w:spacing w:line="240" w:lineRule="auto"/>
        <w:rPr>
          <w:szCs w:val="22"/>
          <w:lang w:val="nl-NL"/>
        </w:rPr>
      </w:pPr>
    </w:p>
    <w:p w14:paraId="7913D2F8" w14:textId="77777777" w:rsidR="00F101D8" w:rsidRPr="004A4733" w:rsidRDefault="00F101D8" w:rsidP="00236504">
      <w:pPr>
        <w:tabs>
          <w:tab w:val="clear" w:pos="567"/>
        </w:tabs>
        <w:spacing w:line="240" w:lineRule="auto"/>
        <w:rPr>
          <w:szCs w:val="22"/>
          <w:lang w:val="nl-NL"/>
        </w:rPr>
      </w:pPr>
    </w:p>
    <w:p w14:paraId="08917B6B"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4.</w:t>
      </w:r>
      <w:r w:rsidRPr="004A4733">
        <w:rPr>
          <w:b/>
          <w:bCs/>
          <w:szCs w:val="22"/>
          <w:lang w:val="nl-NL"/>
        </w:rPr>
        <w:tab/>
        <w:t>FARMACEUTISCHE VORM EN INHOUD</w:t>
      </w:r>
    </w:p>
    <w:p w14:paraId="3F2C0DF1" w14:textId="77777777" w:rsidR="007129A9" w:rsidRPr="004A4733" w:rsidRDefault="007129A9" w:rsidP="00236504">
      <w:pPr>
        <w:keepNext/>
        <w:tabs>
          <w:tab w:val="clear" w:pos="567"/>
        </w:tabs>
        <w:spacing w:line="240" w:lineRule="auto"/>
        <w:rPr>
          <w:szCs w:val="22"/>
          <w:lang w:val="nl-NL"/>
        </w:rPr>
      </w:pPr>
    </w:p>
    <w:p w14:paraId="181FAB39" w14:textId="77777777" w:rsidR="007129A9" w:rsidRPr="004A4733" w:rsidRDefault="007129A9" w:rsidP="00236504">
      <w:pPr>
        <w:tabs>
          <w:tab w:val="clear" w:pos="567"/>
        </w:tabs>
        <w:spacing w:line="240" w:lineRule="auto"/>
        <w:rPr>
          <w:szCs w:val="22"/>
          <w:lang w:val="nl-NL"/>
        </w:rPr>
      </w:pPr>
      <w:r w:rsidRPr="004A4733">
        <w:rPr>
          <w:szCs w:val="22"/>
          <w:shd w:val="pct15" w:color="auto" w:fill="auto"/>
          <w:lang w:val="nl-NL"/>
        </w:rPr>
        <w:t>Inhalatiepoeder in harde capsule</w:t>
      </w:r>
    </w:p>
    <w:p w14:paraId="24627821" w14:textId="77777777" w:rsidR="00F101D8" w:rsidRPr="004A4733" w:rsidRDefault="00F101D8" w:rsidP="00236504">
      <w:pPr>
        <w:tabs>
          <w:tab w:val="clear" w:pos="567"/>
        </w:tabs>
        <w:spacing w:line="240" w:lineRule="auto"/>
        <w:rPr>
          <w:szCs w:val="22"/>
          <w:lang w:val="nl-NL"/>
        </w:rPr>
      </w:pPr>
    </w:p>
    <w:p w14:paraId="70A76134" w14:textId="77777777" w:rsidR="00F101D8" w:rsidRPr="004A4733" w:rsidRDefault="00F101D8" w:rsidP="00236504">
      <w:pPr>
        <w:tabs>
          <w:tab w:val="clear" w:pos="567"/>
        </w:tabs>
        <w:spacing w:line="240" w:lineRule="auto"/>
        <w:rPr>
          <w:szCs w:val="22"/>
          <w:lang w:val="nl-NL"/>
        </w:rPr>
      </w:pPr>
      <w:r w:rsidRPr="004A4733">
        <w:rPr>
          <w:szCs w:val="22"/>
          <w:lang w:val="nl-NL"/>
        </w:rPr>
        <w:t>10 x 1 capsules + 1 inhalator. Onderdeel van een multiverpakking. Mag niet apart worden verkocht.</w:t>
      </w:r>
    </w:p>
    <w:p w14:paraId="6048F236" w14:textId="77777777" w:rsidR="00F101D8" w:rsidRPr="004A4733" w:rsidRDefault="00F101D8" w:rsidP="00236504">
      <w:pPr>
        <w:tabs>
          <w:tab w:val="clear" w:pos="567"/>
        </w:tabs>
        <w:spacing w:line="240" w:lineRule="auto"/>
        <w:rPr>
          <w:szCs w:val="22"/>
          <w:lang w:val="nl-NL"/>
        </w:rPr>
      </w:pPr>
    </w:p>
    <w:p w14:paraId="6980F83A" w14:textId="77777777" w:rsidR="00F101D8" w:rsidRPr="004A4733" w:rsidRDefault="00F101D8" w:rsidP="00236504">
      <w:pPr>
        <w:tabs>
          <w:tab w:val="clear" w:pos="567"/>
        </w:tabs>
        <w:spacing w:line="240" w:lineRule="auto"/>
        <w:rPr>
          <w:szCs w:val="22"/>
          <w:lang w:val="nl-NL"/>
        </w:rPr>
      </w:pPr>
    </w:p>
    <w:p w14:paraId="13BFB785"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5.</w:t>
      </w:r>
      <w:r w:rsidRPr="004A4733">
        <w:rPr>
          <w:b/>
          <w:bCs/>
          <w:szCs w:val="22"/>
          <w:lang w:val="nl-NL"/>
        </w:rPr>
        <w:tab/>
        <w:t>WIJZE VAN GEBRUIK EN TOEDIENINGSWEG(EN)</w:t>
      </w:r>
    </w:p>
    <w:p w14:paraId="3CF012C1" w14:textId="65C95FF0" w:rsidR="00F101D8" w:rsidRPr="004A4733" w:rsidRDefault="00F101D8" w:rsidP="00236504">
      <w:pPr>
        <w:keepNext/>
        <w:tabs>
          <w:tab w:val="clear" w:pos="567"/>
        </w:tabs>
        <w:spacing w:line="240" w:lineRule="auto"/>
        <w:rPr>
          <w:szCs w:val="22"/>
          <w:lang w:val="nl-NL"/>
        </w:rPr>
      </w:pPr>
    </w:p>
    <w:p w14:paraId="7972736B" w14:textId="04852DEB" w:rsidR="0017686F" w:rsidRPr="004A4733" w:rsidRDefault="0017686F" w:rsidP="00236504">
      <w:pPr>
        <w:keepNext/>
        <w:tabs>
          <w:tab w:val="clear" w:pos="567"/>
        </w:tabs>
        <w:spacing w:line="240" w:lineRule="auto"/>
        <w:rPr>
          <w:szCs w:val="22"/>
          <w:lang w:val="nl-NL"/>
        </w:rPr>
      </w:pPr>
      <w:r w:rsidRPr="004A4733">
        <w:rPr>
          <w:szCs w:val="22"/>
          <w:lang w:val="nl-NL"/>
        </w:rPr>
        <w:t>Lees voor het gebruik de bijsluiter.</w:t>
      </w:r>
    </w:p>
    <w:p w14:paraId="610C3ABF" w14:textId="0622566E" w:rsidR="00F101D8" w:rsidRPr="004A4733" w:rsidRDefault="00F101D8" w:rsidP="00236504">
      <w:pPr>
        <w:tabs>
          <w:tab w:val="clear" w:pos="567"/>
        </w:tabs>
        <w:spacing w:line="240" w:lineRule="auto"/>
        <w:rPr>
          <w:szCs w:val="22"/>
          <w:lang w:val="nl-NL"/>
        </w:rPr>
      </w:pPr>
      <w:r w:rsidRPr="004A4733">
        <w:rPr>
          <w:szCs w:val="22"/>
          <w:lang w:val="nl-NL"/>
        </w:rPr>
        <w:t>Uitsluitend voor gebruik met de inhalator geleverd in deze verpakking.</w:t>
      </w:r>
    </w:p>
    <w:p w14:paraId="2D3699EA" w14:textId="77777777" w:rsidR="00F101D8" w:rsidRPr="004A4733" w:rsidRDefault="00F101D8" w:rsidP="00236504">
      <w:pPr>
        <w:tabs>
          <w:tab w:val="clear" w:pos="567"/>
        </w:tabs>
        <w:spacing w:line="240" w:lineRule="auto"/>
        <w:rPr>
          <w:szCs w:val="22"/>
          <w:lang w:val="nl-NL"/>
        </w:rPr>
      </w:pPr>
      <w:r w:rsidRPr="004A4733">
        <w:rPr>
          <w:szCs w:val="22"/>
          <w:lang w:val="nl-NL"/>
        </w:rPr>
        <w:t>Slik de capsules niet in.</w:t>
      </w:r>
    </w:p>
    <w:p w14:paraId="0AA0C1FD" w14:textId="77777777" w:rsidR="00F101D8" w:rsidRPr="004A4733" w:rsidRDefault="00F101D8" w:rsidP="00236504">
      <w:pPr>
        <w:tabs>
          <w:tab w:val="clear" w:pos="567"/>
        </w:tabs>
        <w:spacing w:line="240" w:lineRule="auto"/>
        <w:rPr>
          <w:szCs w:val="22"/>
          <w:lang w:val="nl-NL"/>
        </w:rPr>
      </w:pPr>
      <w:r w:rsidRPr="004A4733">
        <w:rPr>
          <w:szCs w:val="22"/>
          <w:lang w:val="nl-NL"/>
        </w:rPr>
        <w:t>Inhalatie</w:t>
      </w:r>
    </w:p>
    <w:p w14:paraId="543EAB79" w14:textId="533AE526" w:rsidR="00F101D8" w:rsidRPr="004A4733" w:rsidDel="005B10C0" w:rsidRDefault="00F101D8" w:rsidP="00236504">
      <w:pPr>
        <w:tabs>
          <w:tab w:val="clear" w:pos="567"/>
        </w:tabs>
        <w:spacing w:line="240" w:lineRule="auto"/>
        <w:rPr>
          <w:del w:id="53" w:author="Author"/>
          <w:szCs w:val="22"/>
          <w:lang w:val="nl-NL"/>
        </w:rPr>
      </w:pPr>
    </w:p>
    <w:p w14:paraId="68599F29" w14:textId="606B5C44" w:rsidR="0017686F" w:rsidRPr="00EF3322" w:rsidDel="005B10C0" w:rsidRDefault="0017686F" w:rsidP="00236504">
      <w:pPr>
        <w:tabs>
          <w:tab w:val="clear" w:pos="567"/>
        </w:tabs>
        <w:spacing w:line="240" w:lineRule="auto"/>
        <w:rPr>
          <w:del w:id="54" w:author="Author"/>
          <w:szCs w:val="22"/>
          <w:shd w:val="pct15" w:color="auto" w:fill="auto"/>
          <w:lang w:val="nl-NL"/>
        </w:rPr>
      </w:pPr>
      <w:del w:id="55" w:author="Author">
        <w:r w:rsidRPr="00EF3322" w:rsidDel="005B10C0">
          <w:rPr>
            <w:szCs w:val="22"/>
            <w:shd w:val="pct15" w:color="auto" w:fill="auto"/>
            <w:lang w:val="nl-NL"/>
          </w:rPr>
          <w:delText>‘QR-code op te nemen’</w:delText>
        </w:r>
      </w:del>
    </w:p>
    <w:p w14:paraId="513BDBBC" w14:textId="7E1E8B85" w:rsidR="0017686F" w:rsidRPr="004A4733" w:rsidDel="005B10C0" w:rsidRDefault="0017686F" w:rsidP="00236504">
      <w:pPr>
        <w:tabs>
          <w:tab w:val="clear" w:pos="567"/>
        </w:tabs>
        <w:spacing w:line="240" w:lineRule="auto"/>
        <w:rPr>
          <w:del w:id="56" w:author="Author"/>
          <w:szCs w:val="22"/>
          <w:lang w:val="nl-NL"/>
        </w:rPr>
      </w:pPr>
      <w:del w:id="57" w:author="Author">
        <w:r w:rsidRPr="004A4733" w:rsidDel="005B10C0">
          <w:rPr>
            <w:szCs w:val="22"/>
            <w:lang w:val="nl-NL"/>
          </w:rPr>
          <w:delText>Scan voor meer informatie of ga naar: www.breezhaler-asthma.eu/enerzair</w:delText>
        </w:r>
      </w:del>
    </w:p>
    <w:p w14:paraId="0896D8B2" w14:textId="77777777" w:rsidR="0017686F" w:rsidRPr="004A4733" w:rsidRDefault="0017686F" w:rsidP="00236504">
      <w:pPr>
        <w:tabs>
          <w:tab w:val="clear" w:pos="567"/>
        </w:tabs>
        <w:spacing w:line="240" w:lineRule="auto"/>
        <w:rPr>
          <w:szCs w:val="22"/>
          <w:lang w:val="nl-NL"/>
        </w:rPr>
      </w:pPr>
    </w:p>
    <w:p w14:paraId="03453360" w14:textId="77777777" w:rsidR="00F101D8" w:rsidRPr="004A4733" w:rsidRDefault="00F101D8" w:rsidP="00236504">
      <w:pPr>
        <w:tabs>
          <w:tab w:val="clear" w:pos="567"/>
        </w:tabs>
        <w:spacing w:line="240" w:lineRule="auto"/>
        <w:rPr>
          <w:szCs w:val="22"/>
          <w:lang w:val="nl-NL"/>
        </w:rPr>
      </w:pPr>
    </w:p>
    <w:p w14:paraId="10D0AB5E"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6.</w:t>
      </w:r>
      <w:r w:rsidRPr="004A4733">
        <w:rPr>
          <w:b/>
          <w:bCs/>
          <w:szCs w:val="22"/>
          <w:lang w:val="nl-NL"/>
        </w:rPr>
        <w:tab/>
        <w:t>EEN SPECIALE WAARSCHUWING DAT HET GENEESMIDDEL BUITEN HET ZICHT EN BEREIK VAN KINDEREN DIENT TE WORDEN GEHOUDEN</w:t>
      </w:r>
    </w:p>
    <w:p w14:paraId="304ADF30" w14:textId="77777777" w:rsidR="00F101D8" w:rsidRPr="004A4733" w:rsidRDefault="00F101D8" w:rsidP="00236504">
      <w:pPr>
        <w:keepNext/>
        <w:tabs>
          <w:tab w:val="clear" w:pos="567"/>
        </w:tabs>
        <w:spacing w:line="240" w:lineRule="auto"/>
        <w:rPr>
          <w:szCs w:val="22"/>
          <w:lang w:val="nl-NL"/>
        </w:rPr>
      </w:pPr>
    </w:p>
    <w:p w14:paraId="4360FB18" w14:textId="77777777" w:rsidR="00F101D8" w:rsidRPr="004A4733" w:rsidRDefault="00F101D8" w:rsidP="00236504">
      <w:pPr>
        <w:tabs>
          <w:tab w:val="clear" w:pos="567"/>
        </w:tabs>
        <w:spacing w:line="240" w:lineRule="auto"/>
        <w:rPr>
          <w:szCs w:val="22"/>
          <w:lang w:val="nl-NL"/>
        </w:rPr>
      </w:pPr>
      <w:r w:rsidRPr="004A4733">
        <w:rPr>
          <w:szCs w:val="22"/>
          <w:lang w:val="nl-NL"/>
        </w:rPr>
        <w:t>Buiten het zicht en bereik van kinderen houden.</w:t>
      </w:r>
    </w:p>
    <w:p w14:paraId="7A8DAC92" w14:textId="77777777" w:rsidR="00F101D8" w:rsidRPr="004A4733" w:rsidRDefault="00F101D8" w:rsidP="00236504">
      <w:pPr>
        <w:tabs>
          <w:tab w:val="clear" w:pos="567"/>
        </w:tabs>
        <w:spacing w:line="240" w:lineRule="auto"/>
        <w:rPr>
          <w:szCs w:val="22"/>
          <w:lang w:val="nl-NL"/>
        </w:rPr>
      </w:pPr>
    </w:p>
    <w:p w14:paraId="2822499D" w14:textId="77777777" w:rsidR="00F101D8" w:rsidRPr="004A4733" w:rsidRDefault="00F101D8" w:rsidP="00236504">
      <w:pPr>
        <w:tabs>
          <w:tab w:val="clear" w:pos="567"/>
        </w:tabs>
        <w:spacing w:line="240" w:lineRule="auto"/>
        <w:rPr>
          <w:szCs w:val="22"/>
          <w:lang w:val="nl-NL"/>
        </w:rPr>
      </w:pPr>
    </w:p>
    <w:p w14:paraId="466EC727"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7.</w:t>
      </w:r>
      <w:r w:rsidRPr="004A4733">
        <w:rPr>
          <w:b/>
          <w:bCs/>
          <w:szCs w:val="22"/>
          <w:lang w:val="nl-NL"/>
        </w:rPr>
        <w:tab/>
        <w:t>ANDERE SPECIALE WAARSCHUWING(EN), INDIEN NODIG</w:t>
      </w:r>
    </w:p>
    <w:p w14:paraId="22DB0913" w14:textId="77777777" w:rsidR="00F101D8" w:rsidRPr="004A4733" w:rsidRDefault="00F101D8" w:rsidP="00236504">
      <w:pPr>
        <w:tabs>
          <w:tab w:val="clear" w:pos="567"/>
        </w:tabs>
        <w:spacing w:line="240" w:lineRule="auto"/>
        <w:rPr>
          <w:szCs w:val="22"/>
          <w:lang w:val="nl-NL"/>
        </w:rPr>
      </w:pPr>
    </w:p>
    <w:p w14:paraId="47F7D294" w14:textId="77777777" w:rsidR="00F101D8" w:rsidRPr="004A4733" w:rsidRDefault="00F101D8" w:rsidP="00236504">
      <w:pPr>
        <w:tabs>
          <w:tab w:val="clear" w:pos="567"/>
        </w:tabs>
        <w:spacing w:line="240" w:lineRule="auto"/>
        <w:rPr>
          <w:szCs w:val="22"/>
          <w:lang w:val="nl-NL"/>
        </w:rPr>
      </w:pPr>
    </w:p>
    <w:p w14:paraId="095645D8"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8.</w:t>
      </w:r>
      <w:r w:rsidRPr="004A4733">
        <w:rPr>
          <w:b/>
          <w:bCs/>
          <w:szCs w:val="22"/>
          <w:lang w:val="nl-NL"/>
        </w:rPr>
        <w:tab/>
        <w:t>UITERSTE GEBRUIKSDATUM</w:t>
      </w:r>
    </w:p>
    <w:p w14:paraId="4DC22D49" w14:textId="77777777" w:rsidR="00F101D8" w:rsidRPr="004A4733" w:rsidRDefault="00F101D8" w:rsidP="00236504">
      <w:pPr>
        <w:keepNext/>
        <w:tabs>
          <w:tab w:val="clear" w:pos="567"/>
        </w:tabs>
        <w:spacing w:line="240" w:lineRule="auto"/>
        <w:rPr>
          <w:szCs w:val="22"/>
          <w:lang w:val="nl-NL"/>
        </w:rPr>
      </w:pPr>
    </w:p>
    <w:p w14:paraId="2D501DBE" w14:textId="77777777" w:rsidR="00F101D8" w:rsidRPr="004A4733" w:rsidRDefault="00F101D8" w:rsidP="00236504">
      <w:pPr>
        <w:keepNext/>
        <w:tabs>
          <w:tab w:val="clear" w:pos="567"/>
        </w:tabs>
        <w:spacing w:line="240" w:lineRule="auto"/>
        <w:rPr>
          <w:color w:val="000000"/>
          <w:szCs w:val="22"/>
          <w:lang w:val="nl-NL"/>
        </w:rPr>
      </w:pPr>
      <w:r w:rsidRPr="004A4733">
        <w:rPr>
          <w:color w:val="000000"/>
          <w:szCs w:val="22"/>
          <w:lang w:val="nl-NL"/>
        </w:rPr>
        <w:t>EXP</w:t>
      </w:r>
    </w:p>
    <w:p w14:paraId="7591BBCA" w14:textId="77777777" w:rsidR="00F101D8" w:rsidRPr="004A4733" w:rsidRDefault="00F101D8" w:rsidP="00236504">
      <w:pPr>
        <w:keepLines/>
        <w:tabs>
          <w:tab w:val="clear" w:pos="567"/>
        </w:tabs>
        <w:spacing w:line="240" w:lineRule="auto"/>
        <w:rPr>
          <w:color w:val="000000"/>
          <w:szCs w:val="22"/>
          <w:lang w:val="nl-NL"/>
        </w:rPr>
      </w:pPr>
      <w:r w:rsidRPr="004A4733">
        <w:rPr>
          <w:szCs w:val="22"/>
          <w:lang w:val="nl-NL"/>
        </w:rPr>
        <w:t>De inhalator in elke verpakking dient te worden weggegooid nadat alle capsules in die verpakking zijn gebruikt.</w:t>
      </w:r>
    </w:p>
    <w:p w14:paraId="72DE364E" w14:textId="77777777" w:rsidR="00F101D8" w:rsidRPr="004A4733" w:rsidRDefault="00F101D8" w:rsidP="00236504">
      <w:pPr>
        <w:tabs>
          <w:tab w:val="clear" w:pos="567"/>
        </w:tabs>
        <w:spacing w:line="240" w:lineRule="auto"/>
        <w:rPr>
          <w:szCs w:val="22"/>
          <w:lang w:val="nl-NL"/>
        </w:rPr>
      </w:pPr>
    </w:p>
    <w:p w14:paraId="51D64D57" w14:textId="77777777" w:rsidR="00F101D8" w:rsidRPr="004A4733" w:rsidRDefault="00F101D8" w:rsidP="00236504">
      <w:pPr>
        <w:tabs>
          <w:tab w:val="clear" w:pos="567"/>
        </w:tabs>
        <w:spacing w:line="240" w:lineRule="auto"/>
        <w:rPr>
          <w:szCs w:val="22"/>
          <w:lang w:val="nl-NL"/>
        </w:rPr>
      </w:pPr>
    </w:p>
    <w:p w14:paraId="2561D7F3"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lastRenderedPageBreak/>
        <w:t>9.</w:t>
      </w:r>
      <w:r w:rsidRPr="004A4733">
        <w:rPr>
          <w:b/>
          <w:bCs/>
          <w:szCs w:val="22"/>
          <w:lang w:val="nl-NL"/>
        </w:rPr>
        <w:tab/>
        <w:t>BIJZONDERE VOORZORGSMAATREGELEN VOOR DE BEWARING</w:t>
      </w:r>
    </w:p>
    <w:p w14:paraId="35A65AD9" w14:textId="77777777" w:rsidR="00F101D8" w:rsidRPr="004A4733" w:rsidRDefault="00F101D8" w:rsidP="00236504">
      <w:pPr>
        <w:keepNext/>
        <w:tabs>
          <w:tab w:val="clear" w:pos="567"/>
        </w:tabs>
        <w:spacing w:line="240" w:lineRule="auto"/>
        <w:rPr>
          <w:szCs w:val="22"/>
          <w:lang w:val="nl-NL"/>
        </w:rPr>
      </w:pPr>
    </w:p>
    <w:p w14:paraId="65843707" w14:textId="77777777" w:rsidR="00A51CF0" w:rsidRDefault="00A51CF0" w:rsidP="00236504">
      <w:pPr>
        <w:keepNext/>
        <w:tabs>
          <w:tab w:val="clear" w:pos="567"/>
        </w:tabs>
        <w:spacing w:line="240" w:lineRule="auto"/>
        <w:rPr>
          <w:color w:val="000000"/>
          <w:szCs w:val="22"/>
          <w:lang w:val="nl-NL"/>
        </w:rPr>
      </w:pPr>
      <w:r>
        <w:rPr>
          <w:color w:val="000000"/>
          <w:szCs w:val="22"/>
          <w:lang w:val="nl-NL"/>
        </w:rPr>
        <w:t xml:space="preserve">Bewaren beneden </w:t>
      </w:r>
      <w:r w:rsidRPr="00A51CF0">
        <w:rPr>
          <w:color w:val="000000"/>
          <w:szCs w:val="22"/>
          <w:lang w:val="nl-NL"/>
        </w:rPr>
        <w:t>30°C</w:t>
      </w:r>
      <w:r>
        <w:rPr>
          <w:color w:val="000000"/>
          <w:szCs w:val="22"/>
          <w:lang w:val="nl-NL"/>
        </w:rPr>
        <w:t>.</w:t>
      </w:r>
    </w:p>
    <w:p w14:paraId="49F7FAF1" w14:textId="61E44000" w:rsidR="00F101D8" w:rsidRPr="004A4733" w:rsidRDefault="00F101D8" w:rsidP="00236504">
      <w:pPr>
        <w:tabs>
          <w:tab w:val="clear" w:pos="567"/>
        </w:tabs>
        <w:spacing w:line="240" w:lineRule="auto"/>
        <w:rPr>
          <w:color w:val="000000"/>
          <w:szCs w:val="22"/>
          <w:lang w:val="nl-NL"/>
        </w:rPr>
      </w:pPr>
      <w:r w:rsidRPr="004A4733">
        <w:rPr>
          <w:color w:val="000000"/>
          <w:szCs w:val="22"/>
          <w:lang w:val="nl-NL"/>
        </w:rPr>
        <w:t>Bewaren in de oorspronkelijke verpakking ter bescherming tegen licht en vocht.</w:t>
      </w:r>
    </w:p>
    <w:p w14:paraId="4962CDA9" w14:textId="77777777" w:rsidR="00F101D8" w:rsidRPr="004A4733" w:rsidRDefault="00F101D8" w:rsidP="00236504">
      <w:pPr>
        <w:tabs>
          <w:tab w:val="clear" w:pos="567"/>
        </w:tabs>
        <w:spacing w:line="240" w:lineRule="auto"/>
        <w:rPr>
          <w:szCs w:val="22"/>
          <w:lang w:val="nl-NL"/>
        </w:rPr>
      </w:pPr>
    </w:p>
    <w:p w14:paraId="6E78ABA0" w14:textId="77777777" w:rsidR="00F101D8" w:rsidRPr="004A4733" w:rsidRDefault="00F101D8" w:rsidP="00236504">
      <w:pPr>
        <w:tabs>
          <w:tab w:val="clear" w:pos="567"/>
        </w:tabs>
        <w:spacing w:line="240" w:lineRule="auto"/>
        <w:rPr>
          <w:szCs w:val="22"/>
          <w:lang w:val="nl-NL"/>
        </w:rPr>
      </w:pPr>
    </w:p>
    <w:p w14:paraId="265D1429"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nl-NL"/>
        </w:rPr>
      </w:pPr>
      <w:r w:rsidRPr="004A4733">
        <w:rPr>
          <w:b/>
          <w:bCs/>
          <w:szCs w:val="22"/>
          <w:lang w:val="nl-NL"/>
        </w:rPr>
        <w:t>10.</w:t>
      </w:r>
      <w:r w:rsidRPr="004A4733">
        <w:rPr>
          <w:b/>
          <w:bCs/>
          <w:szCs w:val="22"/>
          <w:lang w:val="nl-NL"/>
        </w:rPr>
        <w:tab/>
        <w:t>BIJZONDERE VOORZORGSMAATREGELEN VOOR HET VERWIJDEREN VAN NIET-GEBRUIKTE GENEESMIDDELEN OF DAARVAN AFGELEIDE AFVALSTOFFEN (INDIEN VAN TOEPASSING)</w:t>
      </w:r>
    </w:p>
    <w:p w14:paraId="5BDB2642" w14:textId="77777777" w:rsidR="00F101D8" w:rsidRPr="004A4733" w:rsidRDefault="00F101D8" w:rsidP="00236504">
      <w:pPr>
        <w:tabs>
          <w:tab w:val="clear" w:pos="567"/>
        </w:tabs>
        <w:spacing w:line="240" w:lineRule="auto"/>
        <w:rPr>
          <w:szCs w:val="22"/>
          <w:lang w:val="nl-NL"/>
        </w:rPr>
      </w:pPr>
    </w:p>
    <w:p w14:paraId="0157A91E" w14:textId="77777777" w:rsidR="00F101D8" w:rsidRPr="004A4733" w:rsidRDefault="00F101D8" w:rsidP="00236504">
      <w:pPr>
        <w:tabs>
          <w:tab w:val="clear" w:pos="567"/>
        </w:tabs>
        <w:spacing w:line="240" w:lineRule="auto"/>
        <w:rPr>
          <w:szCs w:val="22"/>
          <w:lang w:val="nl-NL"/>
        </w:rPr>
      </w:pPr>
    </w:p>
    <w:p w14:paraId="1AFF9009"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ind w:left="562" w:hanging="562"/>
        <w:rPr>
          <w:b/>
          <w:szCs w:val="22"/>
          <w:lang w:val="nl-NL"/>
        </w:rPr>
      </w:pPr>
      <w:r w:rsidRPr="004A4733">
        <w:rPr>
          <w:b/>
          <w:bCs/>
          <w:szCs w:val="22"/>
          <w:lang w:val="nl-NL"/>
        </w:rPr>
        <w:t>11.</w:t>
      </w:r>
      <w:r w:rsidRPr="004A4733">
        <w:rPr>
          <w:b/>
          <w:bCs/>
          <w:szCs w:val="22"/>
          <w:lang w:val="nl-NL"/>
        </w:rPr>
        <w:tab/>
        <w:t>NAAM EN ADRES VAN DE HOUDER VAN DE VERGUNNING VOOR HET IN DE HANDEL BRENGEN</w:t>
      </w:r>
    </w:p>
    <w:p w14:paraId="59455C39" w14:textId="77777777" w:rsidR="00F101D8" w:rsidRPr="004A4733" w:rsidRDefault="00F101D8" w:rsidP="00236504">
      <w:pPr>
        <w:keepNext/>
        <w:tabs>
          <w:tab w:val="clear" w:pos="567"/>
        </w:tabs>
        <w:spacing w:line="240" w:lineRule="auto"/>
        <w:rPr>
          <w:szCs w:val="22"/>
          <w:lang w:val="nl-NL"/>
        </w:rPr>
      </w:pPr>
    </w:p>
    <w:p w14:paraId="54EFC977" w14:textId="77777777" w:rsidR="00F101D8" w:rsidRPr="00274D77" w:rsidRDefault="00F101D8" w:rsidP="00236504">
      <w:pPr>
        <w:keepNext/>
        <w:tabs>
          <w:tab w:val="clear" w:pos="567"/>
        </w:tabs>
        <w:autoSpaceDE w:val="0"/>
        <w:autoSpaceDN w:val="0"/>
        <w:adjustRightInd w:val="0"/>
        <w:spacing w:line="240" w:lineRule="auto"/>
        <w:rPr>
          <w:rFonts w:eastAsia="SimSun"/>
          <w:szCs w:val="22"/>
          <w:lang w:val="en-US"/>
        </w:rPr>
      </w:pPr>
      <w:r w:rsidRPr="00274D77">
        <w:rPr>
          <w:rFonts w:eastAsia="SimSun"/>
          <w:szCs w:val="22"/>
          <w:lang w:val="en-US"/>
        </w:rPr>
        <w:t>Novartis Europharm Limited</w:t>
      </w:r>
    </w:p>
    <w:p w14:paraId="0E10B8CB" w14:textId="77777777" w:rsidR="00F101D8" w:rsidRPr="00274D77" w:rsidRDefault="00F101D8" w:rsidP="00236504">
      <w:pPr>
        <w:keepNext/>
        <w:spacing w:line="240" w:lineRule="auto"/>
        <w:rPr>
          <w:szCs w:val="22"/>
          <w:lang w:val="en-US"/>
        </w:rPr>
      </w:pPr>
      <w:r w:rsidRPr="00274D77">
        <w:rPr>
          <w:szCs w:val="22"/>
          <w:lang w:val="en-US"/>
        </w:rPr>
        <w:t>Vista Building</w:t>
      </w:r>
    </w:p>
    <w:p w14:paraId="328E0011" w14:textId="77777777" w:rsidR="00F101D8" w:rsidRPr="00274D77" w:rsidRDefault="00F101D8" w:rsidP="00236504">
      <w:pPr>
        <w:keepNext/>
        <w:spacing w:line="240" w:lineRule="auto"/>
        <w:rPr>
          <w:szCs w:val="22"/>
          <w:lang w:val="en-US"/>
        </w:rPr>
      </w:pPr>
      <w:r w:rsidRPr="00274D77">
        <w:rPr>
          <w:szCs w:val="22"/>
          <w:lang w:val="en-US"/>
        </w:rPr>
        <w:t>Elm Park, Merrion Road</w:t>
      </w:r>
    </w:p>
    <w:p w14:paraId="0CA5481F" w14:textId="77777777" w:rsidR="00F101D8" w:rsidRPr="004A4733" w:rsidRDefault="00F101D8" w:rsidP="00236504">
      <w:pPr>
        <w:keepNext/>
        <w:spacing w:line="240" w:lineRule="auto"/>
        <w:rPr>
          <w:szCs w:val="22"/>
          <w:lang w:val="nl-NL"/>
        </w:rPr>
      </w:pPr>
      <w:r w:rsidRPr="004A4733">
        <w:rPr>
          <w:szCs w:val="22"/>
          <w:lang w:val="nl-NL"/>
        </w:rPr>
        <w:t>Dublin 4</w:t>
      </w:r>
    </w:p>
    <w:p w14:paraId="3BCC8CBA" w14:textId="19CFE3B6" w:rsidR="00F101D8" w:rsidRPr="004A4733" w:rsidRDefault="00F101D8" w:rsidP="00236504">
      <w:pPr>
        <w:spacing w:line="240" w:lineRule="auto"/>
        <w:rPr>
          <w:szCs w:val="22"/>
          <w:lang w:val="nl-NL"/>
        </w:rPr>
      </w:pPr>
      <w:r w:rsidRPr="004A4733">
        <w:rPr>
          <w:szCs w:val="22"/>
          <w:lang w:val="nl-NL"/>
        </w:rPr>
        <w:t>I</w:t>
      </w:r>
      <w:r w:rsidR="006A072D" w:rsidRPr="004A4733">
        <w:rPr>
          <w:szCs w:val="22"/>
          <w:lang w:val="nl-NL"/>
        </w:rPr>
        <w:t>e</w:t>
      </w:r>
      <w:r w:rsidRPr="004A4733">
        <w:rPr>
          <w:szCs w:val="22"/>
          <w:lang w:val="nl-NL"/>
        </w:rPr>
        <w:t>rland</w:t>
      </w:r>
    </w:p>
    <w:p w14:paraId="313F8FA4" w14:textId="77777777" w:rsidR="00F101D8" w:rsidRPr="004A4733" w:rsidRDefault="00F101D8" w:rsidP="00236504">
      <w:pPr>
        <w:tabs>
          <w:tab w:val="clear" w:pos="567"/>
        </w:tabs>
        <w:spacing w:line="240" w:lineRule="auto"/>
        <w:rPr>
          <w:szCs w:val="22"/>
          <w:lang w:val="nl-NL"/>
        </w:rPr>
      </w:pPr>
    </w:p>
    <w:p w14:paraId="6E7658C6" w14:textId="77777777" w:rsidR="00F101D8" w:rsidRPr="004A4733" w:rsidRDefault="00F101D8" w:rsidP="00236504">
      <w:pPr>
        <w:tabs>
          <w:tab w:val="clear" w:pos="567"/>
        </w:tabs>
        <w:spacing w:line="240" w:lineRule="auto"/>
        <w:rPr>
          <w:szCs w:val="22"/>
          <w:lang w:val="nl-NL"/>
        </w:rPr>
      </w:pPr>
    </w:p>
    <w:p w14:paraId="4D3887BC"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12.</w:t>
      </w:r>
      <w:r w:rsidRPr="004A4733">
        <w:rPr>
          <w:b/>
          <w:bCs/>
          <w:szCs w:val="22"/>
          <w:lang w:val="nl-NL"/>
        </w:rPr>
        <w:tab/>
        <w:t>NUMMER(S) VAN DE VERGUNNING VOOR HET IN DE HANDEL BRENGEN</w:t>
      </w:r>
    </w:p>
    <w:p w14:paraId="0CBC0F0B" w14:textId="77777777" w:rsidR="00F101D8" w:rsidRPr="004A4733" w:rsidRDefault="00F101D8" w:rsidP="00236504">
      <w:pPr>
        <w:keepNext/>
        <w:tabs>
          <w:tab w:val="clear" w:pos="567"/>
        </w:tabs>
        <w:spacing w:line="240" w:lineRule="auto"/>
        <w:rPr>
          <w:szCs w:val="22"/>
          <w:lang w:val="nl-NL"/>
        </w:rPr>
      </w:pPr>
    </w:p>
    <w:tbl>
      <w:tblPr>
        <w:tblW w:w="9322" w:type="dxa"/>
        <w:tblLook w:val="04A0" w:firstRow="1" w:lastRow="0" w:firstColumn="1" w:lastColumn="0" w:noHBand="0" w:noVBand="1"/>
      </w:tblPr>
      <w:tblGrid>
        <w:gridCol w:w="2943"/>
        <w:gridCol w:w="6379"/>
      </w:tblGrid>
      <w:tr w:rsidR="00F101D8" w:rsidRPr="00A278D3" w14:paraId="6ABD239B" w14:textId="77777777" w:rsidTr="00127602">
        <w:tc>
          <w:tcPr>
            <w:tcW w:w="2943" w:type="dxa"/>
          </w:tcPr>
          <w:p w14:paraId="2599C102" w14:textId="203BDB4F" w:rsidR="00F101D8" w:rsidRPr="004A4733" w:rsidRDefault="00F101D8" w:rsidP="00236504">
            <w:pPr>
              <w:tabs>
                <w:tab w:val="clear" w:pos="567"/>
              </w:tabs>
              <w:autoSpaceDE w:val="0"/>
              <w:autoSpaceDN w:val="0"/>
              <w:adjustRightInd w:val="0"/>
              <w:spacing w:line="240" w:lineRule="auto"/>
              <w:rPr>
                <w:rFonts w:eastAsia="SimSun"/>
                <w:szCs w:val="22"/>
                <w:lang w:val="nl-NL"/>
              </w:rPr>
            </w:pPr>
            <w:r w:rsidRPr="004A4733">
              <w:rPr>
                <w:rFonts w:eastAsia="SimSun"/>
                <w:szCs w:val="22"/>
                <w:lang w:val="nl-NL"/>
              </w:rPr>
              <w:t>EU</w:t>
            </w:r>
            <w:r w:rsidR="009306B2" w:rsidRPr="004A4733">
              <w:rPr>
                <w:rFonts w:eastAsia="SimSun"/>
                <w:szCs w:val="22"/>
                <w:lang w:val="nl-NL"/>
              </w:rPr>
              <w:t>/</w:t>
            </w:r>
            <w:r w:rsidR="0071110A" w:rsidRPr="004A4733">
              <w:rPr>
                <w:rFonts w:eastAsia="SimSun"/>
                <w:szCs w:val="22"/>
                <w:lang w:val="nl-NL"/>
              </w:rPr>
              <w:t>1/20/1438/005</w:t>
            </w:r>
          </w:p>
        </w:tc>
        <w:tc>
          <w:tcPr>
            <w:tcW w:w="6379" w:type="dxa"/>
          </w:tcPr>
          <w:p w14:paraId="168E436B" w14:textId="3359197A" w:rsidR="00F101D8" w:rsidRPr="004A4733" w:rsidRDefault="00F101D8" w:rsidP="00236504">
            <w:pPr>
              <w:tabs>
                <w:tab w:val="clear" w:pos="567"/>
              </w:tabs>
              <w:autoSpaceDE w:val="0"/>
              <w:autoSpaceDN w:val="0"/>
              <w:adjustRightInd w:val="0"/>
              <w:spacing w:line="240" w:lineRule="auto"/>
              <w:rPr>
                <w:rFonts w:eastAsia="SimSun"/>
                <w:szCs w:val="22"/>
                <w:shd w:val="pct15" w:color="auto" w:fill="auto"/>
                <w:lang w:val="nl-NL"/>
              </w:rPr>
            </w:pPr>
            <w:r w:rsidRPr="004A4733">
              <w:rPr>
                <w:szCs w:val="22"/>
                <w:shd w:val="pct12" w:color="auto" w:fill="auto"/>
                <w:lang w:val="nl-NL"/>
              </w:rPr>
              <w:t>150 (15 verpakkingen van 10 x 1) capsules + 15 inhalator</w:t>
            </w:r>
            <w:r w:rsidR="00E55376" w:rsidRPr="004A4733">
              <w:rPr>
                <w:szCs w:val="22"/>
                <w:shd w:val="pct12" w:color="auto" w:fill="auto"/>
                <w:lang w:val="nl-NL"/>
              </w:rPr>
              <w:t>en</w:t>
            </w:r>
          </w:p>
        </w:tc>
      </w:tr>
    </w:tbl>
    <w:p w14:paraId="6576382B" w14:textId="77777777" w:rsidR="00F101D8" w:rsidRPr="004A4733" w:rsidRDefault="00F101D8" w:rsidP="00236504">
      <w:pPr>
        <w:tabs>
          <w:tab w:val="clear" w:pos="567"/>
        </w:tabs>
        <w:spacing w:line="240" w:lineRule="auto"/>
        <w:rPr>
          <w:szCs w:val="22"/>
          <w:lang w:val="nl-NL"/>
        </w:rPr>
      </w:pPr>
    </w:p>
    <w:p w14:paraId="0355C4E2" w14:textId="77777777" w:rsidR="00F101D8" w:rsidRPr="004A4733" w:rsidRDefault="00F101D8" w:rsidP="00236504">
      <w:pPr>
        <w:tabs>
          <w:tab w:val="clear" w:pos="567"/>
        </w:tabs>
        <w:spacing w:line="240" w:lineRule="auto"/>
        <w:rPr>
          <w:szCs w:val="22"/>
          <w:lang w:val="nl-NL"/>
        </w:rPr>
      </w:pPr>
    </w:p>
    <w:p w14:paraId="0C6EBDDD"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13.</w:t>
      </w:r>
      <w:r w:rsidRPr="004A4733">
        <w:rPr>
          <w:b/>
          <w:bCs/>
          <w:szCs w:val="22"/>
          <w:lang w:val="nl-NL"/>
        </w:rPr>
        <w:tab/>
        <w:t>PARTIJNUMMER</w:t>
      </w:r>
    </w:p>
    <w:p w14:paraId="0F767DC3" w14:textId="77777777" w:rsidR="00F101D8" w:rsidRPr="004A4733" w:rsidRDefault="00F101D8" w:rsidP="00236504">
      <w:pPr>
        <w:keepNext/>
        <w:tabs>
          <w:tab w:val="clear" w:pos="567"/>
        </w:tabs>
        <w:spacing w:line="240" w:lineRule="auto"/>
        <w:rPr>
          <w:szCs w:val="22"/>
          <w:lang w:val="nl-NL"/>
        </w:rPr>
      </w:pPr>
    </w:p>
    <w:p w14:paraId="4FC35757" w14:textId="77777777" w:rsidR="00F101D8" w:rsidRPr="004A4733" w:rsidRDefault="00F101D8" w:rsidP="00236504">
      <w:pPr>
        <w:tabs>
          <w:tab w:val="clear" w:pos="567"/>
        </w:tabs>
        <w:spacing w:line="240" w:lineRule="auto"/>
        <w:rPr>
          <w:szCs w:val="22"/>
          <w:lang w:val="nl-NL"/>
        </w:rPr>
      </w:pPr>
      <w:r w:rsidRPr="004A4733">
        <w:rPr>
          <w:szCs w:val="22"/>
          <w:lang w:val="nl-NL"/>
        </w:rPr>
        <w:t>Lot</w:t>
      </w:r>
    </w:p>
    <w:p w14:paraId="13FA729C" w14:textId="77777777" w:rsidR="00F101D8" w:rsidRPr="004A4733" w:rsidRDefault="00F101D8" w:rsidP="00236504">
      <w:pPr>
        <w:tabs>
          <w:tab w:val="clear" w:pos="567"/>
        </w:tabs>
        <w:spacing w:line="240" w:lineRule="auto"/>
        <w:rPr>
          <w:szCs w:val="22"/>
          <w:lang w:val="nl-NL"/>
        </w:rPr>
      </w:pPr>
    </w:p>
    <w:p w14:paraId="0A0B8186" w14:textId="77777777" w:rsidR="00F101D8" w:rsidRPr="004A4733" w:rsidRDefault="00F101D8" w:rsidP="00236504">
      <w:pPr>
        <w:tabs>
          <w:tab w:val="clear" w:pos="567"/>
        </w:tabs>
        <w:spacing w:line="240" w:lineRule="auto"/>
        <w:rPr>
          <w:szCs w:val="22"/>
          <w:lang w:val="nl-NL"/>
        </w:rPr>
      </w:pPr>
    </w:p>
    <w:p w14:paraId="7674A3A7" w14:textId="77777777" w:rsidR="00F101D8" w:rsidRPr="004A4733" w:rsidRDefault="00F101D8" w:rsidP="00236504">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14.</w:t>
      </w:r>
      <w:r w:rsidRPr="004A4733">
        <w:rPr>
          <w:b/>
          <w:bCs/>
          <w:szCs w:val="22"/>
          <w:lang w:val="nl-NL"/>
        </w:rPr>
        <w:tab/>
        <w:t>ALGEMENE INDELING VOOR DE AFLEVERING</w:t>
      </w:r>
    </w:p>
    <w:p w14:paraId="73B743C9" w14:textId="77777777" w:rsidR="00F101D8" w:rsidRPr="004A4733" w:rsidRDefault="00F101D8" w:rsidP="00236504">
      <w:pPr>
        <w:tabs>
          <w:tab w:val="clear" w:pos="567"/>
        </w:tabs>
        <w:spacing w:line="240" w:lineRule="auto"/>
        <w:rPr>
          <w:szCs w:val="22"/>
          <w:lang w:val="nl-NL"/>
        </w:rPr>
      </w:pPr>
    </w:p>
    <w:p w14:paraId="58B07B9E" w14:textId="77777777" w:rsidR="00F101D8" w:rsidRPr="004A4733" w:rsidRDefault="00F101D8" w:rsidP="00236504">
      <w:pPr>
        <w:tabs>
          <w:tab w:val="clear" w:pos="567"/>
        </w:tabs>
        <w:spacing w:line="240" w:lineRule="auto"/>
        <w:rPr>
          <w:szCs w:val="22"/>
          <w:lang w:val="nl-NL"/>
        </w:rPr>
      </w:pPr>
    </w:p>
    <w:p w14:paraId="05833125" w14:textId="77777777" w:rsidR="00F101D8" w:rsidRPr="004A4733" w:rsidRDefault="00F101D8" w:rsidP="00236504">
      <w:pPr>
        <w:pBdr>
          <w:top w:val="single" w:sz="4" w:space="2" w:color="auto"/>
          <w:left w:val="single" w:sz="4" w:space="4" w:color="auto"/>
          <w:bottom w:val="single" w:sz="4" w:space="1" w:color="auto"/>
          <w:right w:val="single" w:sz="4" w:space="4" w:color="auto"/>
        </w:pBdr>
        <w:tabs>
          <w:tab w:val="clear" w:pos="567"/>
        </w:tabs>
        <w:spacing w:line="240" w:lineRule="auto"/>
        <w:rPr>
          <w:szCs w:val="22"/>
          <w:lang w:val="nl-NL"/>
        </w:rPr>
      </w:pPr>
      <w:r w:rsidRPr="004A4733">
        <w:rPr>
          <w:b/>
          <w:bCs/>
          <w:szCs w:val="22"/>
          <w:lang w:val="nl-NL"/>
        </w:rPr>
        <w:t>15.</w:t>
      </w:r>
      <w:r w:rsidRPr="004A4733">
        <w:rPr>
          <w:b/>
          <w:bCs/>
          <w:szCs w:val="22"/>
          <w:lang w:val="nl-NL"/>
        </w:rPr>
        <w:tab/>
        <w:t>INSTRUCTIES VOOR GEBRUIK</w:t>
      </w:r>
    </w:p>
    <w:p w14:paraId="15011CA1" w14:textId="77777777" w:rsidR="00F101D8" w:rsidRPr="004A4733" w:rsidRDefault="00F101D8" w:rsidP="00236504">
      <w:pPr>
        <w:tabs>
          <w:tab w:val="clear" w:pos="567"/>
        </w:tabs>
        <w:spacing w:line="240" w:lineRule="auto"/>
        <w:rPr>
          <w:szCs w:val="22"/>
          <w:lang w:val="nl-NL"/>
        </w:rPr>
      </w:pPr>
    </w:p>
    <w:p w14:paraId="46ACEC68" w14:textId="77777777" w:rsidR="00F101D8" w:rsidRPr="004A4733" w:rsidRDefault="00F101D8" w:rsidP="00236504">
      <w:pPr>
        <w:tabs>
          <w:tab w:val="clear" w:pos="567"/>
        </w:tabs>
        <w:spacing w:line="240" w:lineRule="auto"/>
        <w:rPr>
          <w:szCs w:val="22"/>
          <w:lang w:val="nl-NL"/>
        </w:rPr>
      </w:pPr>
    </w:p>
    <w:p w14:paraId="72F631D6" w14:textId="77777777" w:rsidR="00F101D8" w:rsidRPr="004A4733" w:rsidRDefault="00F101D8" w:rsidP="00236504">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nl-NL"/>
        </w:rPr>
      </w:pPr>
      <w:r w:rsidRPr="004A4733">
        <w:rPr>
          <w:b/>
          <w:bCs/>
          <w:szCs w:val="22"/>
          <w:lang w:val="nl-NL"/>
        </w:rPr>
        <w:t>16.</w:t>
      </w:r>
      <w:r w:rsidRPr="004A4733">
        <w:rPr>
          <w:b/>
          <w:bCs/>
          <w:szCs w:val="22"/>
          <w:lang w:val="nl-NL"/>
        </w:rPr>
        <w:tab/>
        <w:t>INFORMATIE IN BRAILLE</w:t>
      </w:r>
    </w:p>
    <w:p w14:paraId="69E2D9B3" w14:textId="77777777" w:rsidR="00F101D8" w:rsidRPr="004A4733" w:rsidRDefault="00F101D8" w:rsidP="00236504">
      <w:pPr>
        <w:keepNext/>
        <w:tabs>
          <w:tab w:val="clear" w:pos="567"/>
        </w:tabs>
        <w:spacing w:line="240" w:lineRule="auto"/>
        <w:rPr>
          <w:szCs w:val="22"/>
          <w:lang w:val="nl-NL"/>
        </w:rPr>
      </w:pPr>
    </w:p>
    <w:p w14:paraId="60DE2E67" w14:textId="510C31C5"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Enerzair Breezhaler</w:t>
      </w:r>
    </w:p>
    <w:p w14:paraId="46A72206" w14:textId="77777777" w:rsidR="00F101D8" w:rsidRPr="004A4733" w:rsidRDefault="00F101D8" w:rsidP="00236504">
      <w:pPr>
        <w:tabs>
          <w:tab w:val="clear" w:pos="567"/>
        </w:tabs>
        <w:spacing w:line="240" w:lineRule="auto"/>
        <w:rPr>
          <w:szCs w:val="22"/>
          <w:shd w:val="clear" w:color="auto" w:fill="CCCCCC"/>
          <w:lang w:val="nl-NL"/>
        </w:rPr>
      </w:pPr>
    </w:p>
    <w:p w14:paraId="14D11CA5" w14:textId="77777777" w:rsidR="00F101D8" w:rsidRPr="004A4733" w:rsidRDefault="00F101D8" w:rsidP="00236504">
      <w:pPr>
        <w:tabs>
          <w:tab w:val="clear" w:pos="567"/>
        </w:tabs>
        <w:spacing w:line="240" w:lineRule="auto"/>
        <w:rPr>
          <w:szCs w:val="22"/>
          <w:shd w:val="clear" w:color="auto" w:fill="CCCCCC"/>
          <w:lang w:val="nl-NL"/>
        </w:rPr>
      </w:pPr>
    </w:p>
    <w:p w14:paraId="35449EF6" w14:textId="77777777" w:rsidR="00F101D8" w:rsidRPr="004A4733" w:rsidRDefault="00F101D8" w:rsidP="00236504">
      <w:pPr>
        <w:pBdr>
          <w:top w:val="single" w:sz="4" w:space="1" w:color="auto"/>
          <w:left w:val="single" w:sz="4" w:space="4" w:color="auto"/>
          <w:bottom w:val="single" w:sz="4" w:space="0" w:color="auto"/>
          <w:right w:val="single" w:sz="4" w:space="4" w:color="auto"/>
        </w:pBdr>
        <w:tabs>
          <w:tab w:val="clear" w:pos="567"/>
        </w:tabs>
        <w:spacing w:line="240" w:lineRule="auto"/>
        <w:rPr>
          <w:lang w:val="nl-NL"/>
        </w:rPr>
      </w:pPr>
      <w:r w:rsidRPr="004A4733">
        <w:rPr>
          <w:b/>
          <w:bCs/>
          <w:lang w:val="nl-NL"/>
        </w:rPr>
        <w:t>17.</w:t>
      </w:r>
      <w:r w:rsidRPr="004A4733">
        <w:rPr>
          <w:b/>
          <w:bCs/>
          <w:lang w:val="nl-NL"/>
        </w:rPr>
        <w:tab/>
        <w:t>UNIEK IDENTIFICATIEKENMERK – 2D MATRIXCODE</w:t>
      </w:r>
    </w:p>
    <w:p w14:paraId="249325FA" w14:textId="77777777" w:rsidR="00F101D8" w:rsidRPr="004A4733" w:rsidRDefault="00F101D8" w:rsidP="00236504">
      <w:pPr>
        <w:tabs>
          <w:tab w:val="clear" w:pos="567"/>
        </w:tabs>
        <w:spacing w:line="240" w:lineRule="auto"/>
        <w:rPr>
          <w:lang w:val="nl-NL"/>
        </w:rPr>
      </w:pPr>
    </w:p>
    <w:p w14:paraId="3C249CCC" w14:textId="77777777" w:rsidR="00F101D8" w:rsidRPr="004A4733" w:rsidRDefault="00F101D8" w:rsidP="00236504">
      <w:pPr>
        <w:tabs>
          <w:tab w:val="clear" w:pos="567"/>
        </w:tabs>
        <w:spacing w:line="240" w:lineRule="auto"/>
        <w:rPr>
          <w:lang w:val="nl-NL"/>
        </w:rPr>
      </w:pPr>
    </w:p>
    <w:p w14:paraId="63A001B1" w14:textId="77777777" w:rsidR="00F101D8" w:rsidRPr="004A4733" w:rsidRDefault="00F101D8" w:rsidP="00236504">
      <w:pPr>
        <w:pBdr>
          <w:top w:val="single" w:sz="4" w:space="1" w:color="auto"/>
          <w:left w:val="single" w:sz="4" w:space="4" w:color="auto"/>
          <w:bottom w:val="single" w:sz="4" w:space="0" w:color="auto"/>
          <w:right w:val="single" w:sz="4" w:space="4" w:color="auto"/>
        </w:pBdr>
        <w:tabs>
          <w:tab w:val="clear" w:pos="567"/>
        </w:tabs>
        <w:spacing w:line="240" w:lineRule="auto"/>
        <w:rPr>
          <w:lang w:val="nl-NL"/>
        </w:rPr>
      </w:pPr>
      <w:r w:rsidRPr="004A4733">
        <w:rPr>
          <w:b/>
          <w:bCs/>
          <w:lang w:val="nl-NL"/>
        </w:rPr>
        <w:t>18.</w:t>
      </w:r>
      <w:r w:rsidRPr="004A4733">
        <w:rPr>
          <w:b/>
          <w:bCs/>
          <w:lang w:val="nl-NL"/>
        </w:rPr>
        <w:tab/>
        <w:t xml:space="preserve">UNIEK IDENTIFICATIEKENMERK </w:t>
      </w:r>
      <w:r w:rsidRPr="004A4733">
        <w:rPr>
          <w:b/>
          <w:bCs/>
          <w:lang w:val="nl-NL"/>
        </w:rPr>
        <w:noBreakHyphen/>
        <w:t xml:space="preserve"> VOOR MENSEN LEESBARE GEGEVENS</w:t>
      </w:r>
    </w:p>
    <w:p w14:paraId="6DD1E823" w14:textId="77777777" w:rsidR="00F101D8" w:rsidRPr="004A4733" w:rsidRDefault="00F101D8" w:rsidP="00236504">
      <w:pPr>
        <w:tabs>
          <w:tab w:val="clear" w:pos="567"/>
        </w:tabs>
        <w:spacing w:line="240" w:lineRule="auto"/>
        <w:rPr>
          <w:iCs/>
          <w:szCs w:val="22"/>
          <w:lang w:val="nl-NL"/>
        </w:rPr>
      </w:pPr>
      <w:r w:rsidRPr="004A4733">
        <w:rPr>
          <w:szCs w:val="22"/>
          <w:lang w:val="nl-NL"/>
        </w:rPr>
        <w:br w:type="page"/>
      </w:r>
    </w:p>
    <w:p w14:paraId="4505CA2F" w14:textId="77777777" w:rsidR="00FD66B7" w:rsidRPr="004A4733" w:rsidRDefault="00FD66B7" w:rsidP="00236504">
      <w:pPr>
        <w:tabs>
          <w:tab w:val="clear" w:pos="567"/>
        </w:tabs>
        <w:spacing w:line="240" w:lineRule="auto"/>
        <w:rPr>
          <w:szCs w:val="22"/>
          <w:lang w:val="nl-NL"/>
        </w:rPr>
      </w:pPr>
    </w:p>
    <w:p w14:paraId="0A2A3E73" w14:textId="77777777" w:rsidR="00FD66B7" w:rsidRPr="004A4733" w:rsidRDefault="00FD66B7"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GEGEVENS DIE OP DE BUITENVERPAKKING MOETEN WORDEN VERMELD</w:t>
      </w:r>
    </w:p>
    <w:p w14:paraId="11AA7F4C" w14:textId="77777777" w:rsidR="00FD66B7" w:rsidRPr="004A4733" w:rsidRDefault="00FD66B7"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nl-NL"/>
        </w:rPr>
      </w:pPr>
    </w:p>
    <w:p w14:paraId="54E23EF4" w14:textId="77777777" w:rsidR="00FD66B7" w:rsidRPr="004A4733" w:rsidRDefault="00FD66B7"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BINNENSTE DEKSEL VAN</w:t>
      </w:r>
    </w:p>
    <w:p w14:paraId="06960743" w14:textId="77777777" w:rsidR="00FD66B7" w:rsidRPr="004A4733" w:rsidRDefault="00FD66B7" w:rsidP="00236504">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nl-NL"/>
        </w:rPr>
      </w:pPr>
      <w:r w:rsidRPr="004A4733">
        <w:rPr>
          <w:b/>
          <w:bCs/>
          <w:szCs w:val="22"/>
          <w:lang w:val="nl-NL"/>
        </w:rPr>
        <w:t>OMDOOS VAN DE EENHEIDSVERPAKKING</w:t>
      </w:r>
    </w:p>
    <w:p w14:paraId="7A7BEB35" w14:textId="77777777" w:rsidR="00FD66B7" w:rsidRPr="004A4733" w:rsidRDefault="00FD66B7" w:rsidP="00236504">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nl-NL"/>
        </w:rPr>
      </w:pPr>
      <w:r w:rsidRPr="004A4733">
        <w:rPr>
          <w:b/>
          <w:bCs/>
          <w:szCs w:val="22"/>
          <w:lang w:val="nl-NL"/>
        </w:rPr>
        <w:t>TUSSENDOOS VAN DE MULTIVERPAKKING</w:t>
      </w:r>
    </w:p>
    <w:p w14:paraId="7EFB43A4" w14:textId="77777777" w:rsidR="00FD66B7" w:rsidRPr="004A4733" w:rsidRDefault="00FD66B7" w:rsidP="00236504">
      <w:pPr>
        <w:tabs>
          <w:tab w:val="clear" w:pos="567"/>
        </w:tabs>
        <w:spacing w:line="240" w:lineRule="auto"/>
        <w:rPr>
          <w:szCs w:val="22"/>
          <w:lang w:val="nl-NL"/>
        </w:rPr>
      </w:pPr>
    </w:p>
    <w:p w14:paraId="085EE04B" w14:textId="77777777" w:rsidR="00FD66B7" w:rsidRPr="004A4733" w:rsidRDefault="00FD66B7" w:rsidP="00236504">
      <w:pPr>
        <w:tabs>
          <w:tab w:val="clear" w:pos="567"/>
        </w:tabs>
        <w:spacing w:line="240" w:lineRule="auto"/>
        <w:rPr>
          <w:szCs w:val="22"/>
          <w:lang w:val="nl-NL"/>
        </w:rPr>
      </w:pPr>
    </w:p>
    <w:p w14:paraId="3ACF5E82" w14:textId="77777777" w:rsidR="00FD66B7" w:rsidRPr="004A4733" w:rsidRDefault="00FD66B7" w:rsidP="00236504">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l-NL"/>
        </w:rPr>
      </w:pPr>
      <w:r w:rsidRPr="004A4733">
        <w:rPr>
          <w:b/>
          <w:bCs/>
          <w:szCs w:val="22"/>
          <w:lang w:val="nl-NL"/>
        </w:rPr>
        <w:t>1.</w:t>
      </w:r>
      <w:r w:rsidRPr="004A4733">
        <w:rPr>
          <w:b/>
          <w:bCs/>
          <w:szCs w:val="22"/>
          <w:lang w:val="nl-NL"/>
        </w:rPr>
        <w:tab/>
        <w:t>OVERIGE</w:t>
      </w:r>
    </w:p>
    <w:p w14:paraId="40698315" w14:textId="77777777" w:rsidR="00FD66B7" w:rsidRPr="004A4733" w:rsidRDefault="00FD66B7" w:rsidP="00236504">
      <w:pPr>
        <w:tabs>
          <w:tab w:val="clear" w:pos="567"/>
        </w:tabs>
        <w:spacing w:line="240" w:lineRule="auto"/>
        <w:rPr>
          <w:szCs w:val="22"/>
          <w:lang w:val="nl-NL"/>
        </w:rPr>
      </w:pPr>
    </w:p>
    <w:p w14:paraId="2AD69F03" w14:textId="77777777" w:rsidR="00FD66B7" w:rsidRPr="004A4733" w:rsidRDefault="00FD66B7" w:rsidP="00236504">
      <w:pPr>
        <w:tabs>
          <w:tab w:val="clear" w:pos="567"/>
          <w:tab w:val="left" w:pos="1260"/>
        </w:tabs>
        <w:autoSpaceDE w:val="0"/>
        <w:autoSpaceDN w:val="0"/>
        <w:adjustRightInd w:val="0"/>
        <w:spacing w:line="240" w:lineRule="auto"/>
        <w:rPr>
          <w:color w:val="000000"/>
          <w:szCs w:val="22"/>
          <w:lang w:val="nl-NL"/>
        </w:rPr>
      </w:pPr>
      <w:r w:rsidRPr="004A4733">
        <w:rPr>
          <w:color w:val="000000"/>
          <w:szCs w:val="22"/>
          <w:lang w:val="nl-NL"/>
        </w:rPr>
        <w:t>1</w:t>
      </w:r>
      <w:r w:rsidRPr="004A4733">
        <w:rPr>
          <w:color w:val="000000"/>
          <w:szCs w:val="22"/>
          <w:lang w:val="nl-NL"/>
        </w:rPr>
        <w:tab/>
        <w:t>Plaats</w:t>
      </w:r>
    </w:p>
    <w:p w14:paraId="069EFC87" w14:textId="77777777" w:rsidR="00FD66B7" w:rsidRPr="004A4733" w:rsidRDefault="00FD66B7" w:rsidP="00236504">
      <w:pPr>
        <w:tabs>
          <w:tab w:val="clear" w:pos="567"/>
          <w:tab w:val="left" w:pos="1260"/>
        </w:tabs>
        <w:autoSpaceDE w:val="0"/>
        <w:autoSpaceDN w:val="0"/>
        <w:adjustRightInd w:val="0"/>
        <w:spacing w:line="240" w:lineRule="auto"/>
        <w:rPr>
          <w:color w:val="000000"/>
          <w:szCs w:val="22"/>
          <w:lang w:val="nl-NL"/>
        </w:rPr>
      </w:pPr>
      <w:r w:rsidRPr="004A4733">
        <w:rPr>
          <w:color w:val="000000"/>
          <w:szCs w:val="22"/>
          <w:lang w:val="nl-NL"/>
        </w:rPr>
        <w:t>2</w:t>
      </w:r>
      <w:r w:rsidRPr="004A4733">
        <w:rPr>
          <w:color w:val="000000"/>
          <w:szCs w:val="22"/>
          <w:lang w:val="nl-NL"/>
        </w:rPr>
        <w:tab/>
        <w:t>Prik door en laat los</w:t>
      </w:r>
    </w:p>
    <w:p w14:paraId="1C4A70A1" w14:textId="77777777" w:rsidR="00FD66B7" w:rsidRPr="004A4733" w:rsidRDefault="00FD66B7" w:rsidP="00236504">
      <w:pPr>
        <w:tabs>
          <w:tab w:val="clear" w:pos="567"/>
          <w:tab w:val="left" w:pos="1260"/>
        </w:tabs>
        <w:autoSpaceDE w:val="0"/>
        <w:autoSpaceDN w:val="0"/>
        <w:adjustRightInd w:val="0"/>
        <w:spacing w:line="240" w:lineRule="auto"/>
        <w:rPr>
          <w:color w:val="000000"/>
          <w:szCs w:val="22"/>
          <w:lang w:val="nl-NL"/>
        </w:rPr>
      </w:pPr>
      <w:r w:rsidRPr="004A4733">
        <w:rPr>
          <w:color w:val="000000"/>
          <w:szCs w:val="22"/>
          <w:lang w:val="nl-NL"/>
        </w:rPr>
        <w:t>3</w:t>
      </w:r>
      <w:r w:rsidRPr="004A4733">
        <w:rPr>
          <w:color w:val="000000"/>
          <w:szCs w:val="22"/>
          <w:lang w:val="nl-NL"/>
        </w:rPr>
        <w:tab/>
        <w:t>Inhaleer diep</w:t>
      </w:r>
    </w:p>
    <w:p w14:paraId="6ECFA30F" w14:textId="77777777" w:rsidR="00FD66B7" w:rsidRPr="004A4733" w:rsidRDefault="00FD66B7" w:rsidP="00236504">
      <w:pPr>
        <w:tabs>
          <w:tab w:val="clear" w:pos="567"/>
          <w:tab w:val="left" w:pos="1260"/>
        </w:tabs>
        <w:autoSpaceDE w:val="0"/>
        <w:autoSpaceDN w:val="0"/>
        <w:adjustRightInd w:val="0"/>
        <w:spacing w:line="240" w:lineRule="auto"/>
        <w:rPr>
          <w:color w:val="000000"/>
          <w:szCs w:val="22"/>
          <w:lang w:val="nl-NL"/>
        </w:rPr>
      </w:pPr>
      <w:r w:rsidRPr="004A4733">
        <w:rPr>
          <w:color w:val="000000"/>
          <w:szCs w:val="22"/>
          <w:lang w:val="nl-NL"/>
        </w:rPr>
        <w:t>Controleer</w:t>
      </w:r>
      <w:r w:rsidRPr="004A4733">
        <w:rPr>
          <w:color w:val="000000"/>
          <w:szCs w:val="22"/>
          <w:lang w:val="nl-NL"/>
        </w:rPr>
        <w:tab/>
        <w:t>Controleer of de capsule leeg is</w:t>
      </w:r>
    </w:p>
    <w:p w14:paraId="2EAF56BC" w14:textId="77777777" w:rsidR="00FD66B7" w:rsidRPr="004A4733" w:rsidRDefault="00FD66B7" w:rsidP="00236504">
      <w:pPr>
        <w:tabs>
          <w:tab w:val="clear" w:pos="567"/>
        </w:tabs>
        <w:autoSpaceDE w:val="0"/>
        <w:autoSpaceDN w:val="0"/>
        <w:adjustRightInd w:val="0"/>
        <w:spacing w:line="240" w:lineRule="auto"/>
        <w:rPr>
          <w:color w:val="000000"/>
          <w:szCs w:val="22"/>
          <w:lang w:val="nl-NL"/>
        </w:rPr>
      </w:pPr>
    </w:p>
    <w:p w14:paraId="179F2D83" w14:textId="77777777" w:rsidR="00FD66B7" w:rsidRPr="004A4733" w:rsidRDefault="00FD66B7" w:rsidP="00236504">
      <w:pPr>
        <w:tabs>
          <w:tab w:val="clear" w:pos="567"/>
        </w:tabs>
        <w:autoSpaceDE w:val="0"/>
        <w:autoSpaceDN w:val="0"/>
        <w:adjustRightInd w:val="0"/>
        <w:spacing w:line="240" w:lineRule="auto"/>
        <w:rPr>
          <w:color w:val="000000"/>
          <w:szCs w:val="22"/>
          <w:lang w:val="nl-NL"/>
        </w:rPr>
      </w:pPr>
      <w:r w:rsidRPr="004A4733">
        <w:rPr>
          <w:color w:val="000000"/>
          <w:szCs w:val="22"/>
          <w:lang w:val="nl-NL"/>
        </w:rPr>
        <w:t>Lees voor het gebruik de bijsluiter.</w:t>
      </w:r>
    </w:p>
    <w:p w14:paraId="0BA6F365" w14:textId="77777777" w:rsidR="00FD66B7" w:rsidRPr="004A4733" w:rsidRDefault="00FD66B7" w:rsidP="00236504">
      <w:pPr>
        <w:tabs>
          <w:tab w:val="clear" w:pos="567"/>
        </w:tabs>
        <w:spacing w:line="240" w:lineRule="auto"/>
        <w:rPr>
          <w:szCs w:val="22"/>
          <w:lang w:val="nl-NL"/>
        </w:rPr>
      </w:pPr>
      <w:r w:rsidRPr="004A4733">
        <w:rPr>
          <w:szCs w:val="22"/>
          <w:lang w:val="nl-NL"/>
        </w:rPr>
        <w:br w:type="page"/>
      </w:r>
    </w:p>
    <w:p w14:paraId="7F5BDFF4" w14:textId="4D513E23" w:rsidR="00F101D8" w:rsidRPr="004A4733" w:rsidRDefault="00F101D8" w:rsidP="00236504">
      <w:pPr>
        <w:tabs>
          <w:tab w:val="clear" w:pos="567"/>
        </w:tabs>
        <w:spacing w:line="240" w:lineRule="auto"/>
        <w:rPr>
          <w:szCs w:val="22"/>
          <w:lang w:val="nl-NL"/>
        </w:rPr>
      </w:pPr>
    </w:p>
    <w:p w14:paraId="07DE06FD"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GEGEVENS DIE IN IEDER GEVAL OP BLISTERVERPAKKINGEN OF STRIPS MOETEN WORDEN VERMELD</w:t>
      </w:r>
    </w:p>
    <w:p w14:paraId="6BBED5A6"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szCs w:val="22"/>
          <w:lang w:val="nl-NL"/>
        </w:rPr>
      </w:pPr>
    </w:p>
    <w:p w14:paraId="131734EC"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BLISTERVERPAKKINGEN</w:t>
      </w:r>
    </w:p>
    <w:p w14:paraId="7C55FFB2" w14:textId="77777777" w:rsidR="00F101D8" w:rsidRPr="004A4733" w:rsidRDefault="00F101D8" w:rsidP="00236504">
      <w:pPr>
        <w:tabs>
          <w:tab w:val="clear" w:pos="567"/>
        </w:tabs>
        <w:spacing w:line="240" w:lineRule="auto"/>
        <w:rPr>
          <w:szCs w:val="22"/>
          <w:lang w:val="nl-NL"/>
        </w:rPr>
      </w:pPr>
    </w:p>
    <w:p w14:paraId="0A3F5830" w14:textId="77777777" w:rsidR="00F101D8" w:rsidRPr="004A4733" w:rsidRDefault="00F101D8" w:rsidP="00236504">
      <w:pPr>
        <w:tabs>
          <w:tab w:val="clear" w:pos="567"/>
        </w:tabs>
        <w:spacing w:line="240" w:lineRule="auto"/>
        <w:rPr>
          <w:szCs w:val="22"/>
          <w:lang w:val="nl-NL"/>
        </w:rPr>
      </w:pPr>
    </w:p>
    <w:p w14:paraId="3B26DB1E"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1.</w:t>
      </w:r>
      <w:r w:rsidRPr="004A4733">
        <w:rPr>
          <w:b/>
          <w:bCs/>
          <w:szCs w:val="22"/>
          <w:lang w:val="nl-NL"/>
        </w:rPr>
        <w:tab/>
        <w:t>NAAM VAN HET GENEESMIDDEL</w:t>
      </w:r>
    </w:p>
    <w:p w14:paraId="5CB0D1C8" w14:textId="77777777" w:rsidR="00F101D8" w:rsidRPr="004A4733" w:rsidRDefault="00F101D8" w:rsidP="00236504">
      <w:pPr>
        <w:tabs>
          <w:tab w:val="clear" w:pos="567"/>
        </w:tabs>
        <w:spacing w:line="240" w:lineRule="auto"/>
        <w:rPr>
          <w:szCs w:val="22"/>
          <w:lang w:val="nl-NL"/>
        </w:rPr>
      </w:pPr>
    </w:p>
    <w:p w14:paraId="183CD74F" w14:textId="0C6BFBFB"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Enerzair Breezhaler 114 </w:t>
      </w:r>
      <w:r w:rsidR="007709D3" w:rsidRPr="004A4733">
        <w:rPr>
          <w:rFonts w:eastAsia="MS Mincho"/>
          <w:szCs w:val="22"/>
          <w:lang w:val="nl-NL"/>
        </w:rPr>
        <w:t>microgram</w:t>
      </w:r>
      <w:r w:rsidRPr="004A4733">
        <w:rPr>
          <w:rFonts w:eastAsia="MS Mincho"/>
          <w:szCs w:val="22"/>
          <w:lang w:val="nl-NL"/>
        </w:rPr>
        <w:t>/46 </w:t>
      </w:r>
      <w:r w:rsidR="007709D3" w:rsidRPr="004A4733">
        <w:rPr>
          <w:rFonts w:eastAsia="MS Mincho"/>
          <w:szCs w:val="22"/>
          <w:lang w:val="nl-NL"/>
        </w:rPr>
        <w:t>microgram</w:t>
      </w:r>
      <w:r w:rsidRPr="004A4733">
        <w:rPr>
          <w:rFonts w:eastAsia="MS Mincho"/>
          <w:szCs w:val="22"/>
          <w:lang w:val="nl-NL"/>
        </w:rPr>
        <w:t>/136 </w:t>
      </w:r>
      <w:r w:rsidR="007709D3" w:rsidRPr="004A4733">
        <w:rPr>
          <w:rFonts w:eastAsia="MS Mincho"/>
          <w:szCs w:val="22"/>
          <w:lang w:val="nl-NL"/>
        </w:rPr>
        <w:t>microgram</w:t>
      </w:r>
      <w:r w:rsidRPr="004A4733">
        <w:rPr>
          <w:rFonts w:eastAsia="MS Mincho"/>
          <w:szCs w:val="22"/>
          <w:lang w:val="nl-NL"/>
        </w:rPr>
        <w:t xml:space="preserve"> inhalatiepoeder</w:t>
      </w:r>
    </w:p>
    <w:p w14:paraId="711C9EE1" w14:textId="77777777" w:rsidR="00F101D8" w:rsidRPr="004A4733" w:rsidRDefault="00F101D8" w:rsidP="00236504">
      <w:pPr>
        <w:tabs>
          <w:tab w:val="clear" w:pos="567"/>
        </w:tabs>
        <w:spacing w:line="240" w:lineRule="auto"/>
        <w:rPr>
          <w:szCs w:val="22"/>
          <w:lang w:val="nl-NL"/>
        </w:rPr>
      </w:pPr>
      <w:r w:rsidRPr="004A4733">
        <w:rPr>
          <w:szCs w:val="22"/>
          <w:lang w:val="nl-NL"/>
        </w:rPr>
        <w:t>indacaterol/glycopyrronium/mometasonfuroaat</w:t>
      </w:r>
    </w:p>
    <w:p w14:paraId="72080BE1" w14:textId="77777777" w:rsidR="00F101D8" w:rsidRPr="004A4733" w:rsidRDefault="00F101D8" w:rsidP="00236504">
      <w:pPr>
        <w:tabs>
          <w:tab w:val="clear" w:pos="567"/>
        </w:tabs>
        <w:spacing w:line="240" w:lineRule="auto"/>
        <w:rPr>
          <w:szCs w:val="22"/>
          <w:lang w:val="nl-NL"/>
        </w:rPr>
      </w:pPr>
    </w:p>
    <w:p w14:paraId="39BCB78A" w14:textId="77777777" w:rsidR="00F101D8" w:rsidRPr="004A4733" w:rsidRDefault="00F101D8" w:rsidP="00236504">
      <w:pPr>
        <w:tabs>
          <w:tab w:val="clear" w:pos="567"/>
        </w:tabs>
        <w:spacing w:line="240" w:lineRule="auto"/>
        <w:rPr>
          <w:szCs w:val="22"/>
          <w:lang w:val="nl-NL"/>
        </w:rPr>
      </w:pPr>
    </w:p>
    <w:p w14:paraId="17DA0C44"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ind w:left="562" w:hanging="562"/>
        <w:rPr>
          <w:b/>
          <w:szCs w:val="22"/>
          <w:lang w:val="nl-NL"/>
        </w:rPr>
      </w:pPr>
      <w:r w:rsidRPr="004A4733">
        <w:rPr>
          <w:b/>
          <w:bCs/>
          <w:szCs w:val="22"/>
          <w:lang w:val="nl-NL"/>
        </w:rPr>
        <w:t>2.</w:t>
      </w:r>
      <w:r w:rsidRPr="004A4733">
        <w:rPr>
          <w:b/>
          <w:bCs/>
          <w:szCs w:val="22"/>
          <w:lang w:val="nl-NL"/>
        </w:rPr>
        <w:tab/>
        <w:t>NAAM VAN DE HOUDER VAN DE VERGUNNING VOOR HET IN DE HANDEL BRENGEN</w:t>
      </w:r>
    </w:p>
    <w:p w14:paraId="23154C18" w14:textId="77777777" w:rsidR="00F101D8" w:rsidRPr="004A4733" w:rsidRDefault="00F101D8" w:rsidP="00236504">
      <w:pPr>
        <w:tabs>
          <w:tab w:val="clear" w:pos="567"/>
        </w:tabs>
        <w:spacing w:line="240" w:lineRule="auto"/>
        <w:rPr>
          <w:szCs w:val="22"/>
          <w:lang w:val="nl-NL"/>
        </w:rPr>
      </w:pPr>
    </w:p>
    <w:p w14:paraId="031501D3" w14:textId="77777777" w:rsidR="00F101D8" w:rsidRPr="004A4733" w:rsidRDefault="00F101D8" w:rsidP="00236504">
      <w:pPr>
        <w:tabs>
          <w:tab w:val="clear" w:pos="567"/>
        </w:tabs>
        <w:spacing w:line="240" w:lineRule="auto"/>
        <w:rPr>
          <w:rFonts w:eastAsia="MS Mincho"/>
          <w:szCs w:val="22"/>
          <w:lang w:val="nl-NL"/>
        </w:rPr>
      </w:pPr>
      <w:r w:rsidRPr="004A4733">
        <w:rPr>
          <w:rFonts w:eastAsia="MS Mincho"/>
          <w:szCs w:val="22"/>
          <w:lang w:val="nl-NL"/>
        </w:rPr>
        <w:t>Novartis Europharm Limited</w:t>
      </w:r>
    </w:p>
    <w:p w14:paraId="57F3AB9B" w14:textId="77777777" w:rsidR="00F101D8" w:rsidRPr="004A4733" w:rsidRDefault="00F101D8" w:rsidP="00236504">
      <w:pPr>
        <w:tabs>
          <w:tab w:val="clear" w:pos="567"/>
        </w:tabs>
        <w:spacing w:line="240" w:lineRule="auto"/>
        <w:rPr>
          <w:szCs w:val="22"/>
          <w:lang w:val="nl-NL"/>
        </w:rPr>
      </w:pPr>
    </w:p>
    <w:p w14:paraId="3A0B3CBE" w14:textId="77777777" w:rsidR="00F101D8" w:rsidRPr="004A4733" w:rsidRDefault="00F101D8" w:rsidP="00236504">
      <w:pPr>
        <w:tabs>
          <w:tab w:val="clear" w:pos="567"/>
        </w:tabs>
        <w:spacing w:line="240" w:lineRule="auto"/>
        <w:rPr>
          <w:szCs w:val="22"/>
          <w:lang w:val="nl-NL"/>
        </w:rPr>
      </w:pPr>
    </w:p>
    <w:p w14:paraId="5C2610ED" w14:textId="77777777" w:rsidR="00F101D8" w:rsidRPr="004A4733" w:rsidRDefault="00F101D8" w:rsidP="00236504">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nl-NL"/>
        </w:rPr>
      </w:pPr>
      <w:r w:rsidRPr="004A4733">
        <w:rPr>
          <w:b/>
          <w:bCs/>
          <w:szCs w:val="22"/>
          <w:lang w:val="nl-NL"/>
        </w:rPr>
        <w:t>3.</w:t>
      </w:r>
      <w:r w:rsidRPr="004A4733">
        <w:rPr>
          <w:b/>
          <w:bCs/>
          <w:szCs w:val="22"/>
          <w:lang w:val="nl-NL"/>
        </w:rPr>
        <w:tab/>
        <w:t>UITERSTE GEBRUIKSDATUM</w:t>
      </w:r>
    </w:p>
    <w:p w14:paraId="3B642E03" w14:textId="77777777" w:rsidR="00F101D8" w:rsidRPr="004A4733" w:rsidRDefault="00F101D8" w:rsidP="00236504">
      <w:pPr>
        <w:tabs>
          <w:tab w:val="clear" w:pos="567"/>
        </w:tabs>
        <w:spacing w:line="240" w:lineRule="auto"/>
        <w:rPr>
          <w:szCs w:val="22"/>
          <w:lang w:val="nl-NL"/>
        </w:rPr>
      </w:pPr>
    </w:p>
    <w:p w14:paraId="0D4601BC" w14:textId="77777777" w:rsidR="00F101D8" w:rsidRPr="004A4733" w:rsidRDefault="00F101D8" w:rsidP="00236504">
      <w:pPr>
        <w:tabs>
          <w:tab w:val="clear" w:pos="567"/>
        </w:tabs>
        <w:spacing w:line="240" w:lineRule="auto"/>
        <w:rPr>
          <w:color w:val="000000"/>
          <w:szCs w:val="22"/>
          <w:lang w:val="nl-NL"/>
        </w:rPr>
      </w:pPr>
      <w:r w:rsidRPr="004A4733">
        <w:rPr>
          <w:color w:val="000000"/>
          <w:szCs w:val="22"/>
          <w:lang w:val="nl-NL"/>
        </w:rPr>
        <w:t>EXP</w:t>
      </w:r>
    </w:p>
    <w:p w14:paraId="51BD3834" w14:textId="77777777" w:rsidR="00F101D8" w:rsidRPr="004A4733" w:rsidRDefault="00F101D8" w:rsidP="00236504">
      <w:pPr>
        <w:tabs>
          <w:tab w:val="clear" w:pos="567"/>
        </w:tabs>
        <w:spacing w:line="240" w:lineRule="auto"/>
        <w:rPr>
          <w:szCs w:val="22"/>
          <w:lang w:val="nl-NL"/>
        </w:rPr>
      </w:pPr>
    </w:p>
    <w:p w14:paraId="6321F17D" w14:textId="77777777" w:rsidR="00F101D8" w:rsidRPr="004A4733" w:rsidRDefault="00F101D8" w:rsidP="00236504">
      <w:pPr>
        <w:tabs>
          <w:tab w:val="clear" w:pos="567"/>
        </w:tabs>
        <w:spacing w:line="240" w:lineRule="auto"/>
        <w:rPr>
          <w:szCs w:val="22"/>
          <w:lang w:val="nl-NL"/>
        </w:rPr>
      </w:pPr>
    </w:p>
    <w:p w14:paraId="283A3702"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4.</w:t>
      </w:r>
      <w:r w:rsidRPr="004A4733">
        <w:rPr>
          <w:b/>
          <w:bCs/>
          <w:szCs w:val="22"/>
          <w:lang w:val="nl-NL"/>
        </w:rPr>
        <w:tab/>
        <w:t>PARTIJNUMMER</w:t>
      </w:r>
    </w:p>
    <w:p w14:paraId="5C5CFF19" w14:textId="77777777" w:rsidR="00F101D8" w:rsidRPr="004A4733" w:rsidRDefault="00F101D8" w:rsidP="00236504">
      <w:pPr>
        <w:tabs>
          <w:tab w:val="clear" w:pos="567"/>
        </w:tabs>
        <w:spacing w:line="240" w:lineRule="auto"/>
        <w:rPr>
          <w:szCs w:val="22"/>
          <w:lang w:val="nl-NL"/>
        </w:rPr>
      </w:pPr>
    </w:p>
    <w:p w14:paraId="76B344D6" w14:textId="77777777" w:rsidR="00F101D8" w:rsidRPr="004A4733" w:rsidRDefault="00F101D8" w:rsidP="00236504">
      <w:pPr>
        <w:tabs>
          <w:tab w:val="clear" w:pos="567"/>
        </w:tabs>
        <w:spacing w:line="240" w:lineRule="auto"/>
        <w:rPr>
          <w:color w:val="000000"/>
          <w:szCs w:val="22"/>
          <w:lang w:val="nl-NL"/>
        </w:rPr>
      </w:pPr>
      <w:r w:rsidRPr="004A4733">
        <w:rPr>
          <w:color w:val="000000"/>
          <w:szCs w:val="22"/>
          <w:lang w:val="nl-NL"/>
        </w:rPr>
        <w:t>Lot</w:t>
      </w:r>
    </w:p>
    <w:p w14:paraId="5664AF04" w14:textId="77777777" w:rsidR="00F101D8" w:rsidRPr="004A4733" w:rsidRDefault="00F101D8" w:rsidP="00236504">
      <w:pPr>
        <w:tabs>
          <w:tab w:val="clear" w:pos="567"/>
        </w:tabs>
        <w:spacing w:line="240" w:lineRule="auto"/>
        <w:rPr>
          <w:szCs w:val="22"/>
          <w:lang w:val="nl-NL"/>
        </w:rPr>
      </w:pPr>
    </w:p>
    <w:p w14:paraId="6F9B0E3B" w14:textId="77777777" w:rsidR="00F101D8" w:rsidRPr="004A4733" w:rsidRDefault="00F101D8" w:rsidP="00236504">
      <w:pPr>
        <w:tabs>
          <w:tab w:val="clear" w:pos="567"/>
        </w:tabs>
        <w:spacing w:line="240" w:lineRule="auto"/>
        <w:rPr>
          <w:szCs w:val="22"/>
          <w:lang w:val="nl-NL"/>
        </w:rPr>
      </w:pPr>
    </w:p>
    <w:p w14:paraId="2A7DEF36" w14:textId="77777777" w:rsidR="00F101D8" w:rsidRPr="004A4733" w:rsidRDefault="00F101D8" w:rsidP="00236504">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nl-NL"/>
        </w:rPr>
      </w:pPr>
      <w:r w:rsidRPr="004A4733">
        <w:rPr>
          <w:b/>
          <w:bCs/>
          <w:szCs w:val="22"/>
          <w:lang w:val="nl-NL"/>
        </w:rPr>
        <w:t>5.</w:t>
      </w:r>
      <w:r w:rsidRPr="004A4733">
        <w:rPr>
          <w:b/>
          <w:bCs/>
          <w:szCs w:val="22"/>
          <w:lang w:val="nl-NL"/>
        </w:rPr>
        <w:tab/>
        <w:t>OVERIGE</w:t>
      </w:r>
    </w:p>
    <w:p w14:paraId="3C4EB52C" w14:textId="77777777" w:rsidR="00F101D8" w:rsidRPr="004A4733" w:rsidRDefault="00F101D8" w:rsidP="00236504">
      <w:pPr>
        <w:tabs>
          <w:tab w:val="clear" w:pos="567"/>
        </w:tabs>
        <w:spacing w:line="240" w:lineRule="auto"/>
        <w:rPr>
          <w:szCs w:val="22"/>
          <w:lang w:val="nl-NL"/>
        </w:rPr>
      </w:pPr>
    </w:p>
    <w:p w14:paraId="52E5CC0A" w14:textId="5266B2AD" w:rsidR="00F101D8" w:rsidRPr="004A4733" w:rsidRDefault="00BC5AA2" w:rsidP="00236504">
      <w:pPr>
        <w:tabs>
          <w:tab w:val="clear" w:pos="567"/>
        </w:tabs>
        <w:spacing w:line="240" w:lineRule="auto"/>
        <w:rPr>
          <w:szCs w:val="22"/>
          <w:lang w:val="nl-NL"/>
        </w:rPr>
      </w:pPr>
      <w:r>
        <w:rPr>
          <w:color w:val="000000"/>
          <w:szCs w:val="22"/>
          <w:lang w:val="nl-NL"/>
        </w:rPr>
        <w:t>Alleen</w:t>
      </w:r>
      <w:r w:rsidR="00DB01C6" w:rsidRPr="004A4733">
        <w:rPr>
          <w:color w:val="000000"/>
          <w:szCs w:val="22"/>
          <w:lang w:val="nl-NL"/>
        </w:rPr>
        <w:t xml:space="preserve"> </w:t>
      </w:r>
      <w:r w:rsidR="00F101D8" w:rsidRPr="004A4733">
        <w:rPr>
          <w:color w:val="000000"/>
          <w:szCs w:val="22"/>
          <w:lang w:val="nl-NL"/>
        </w:rPr>
        <w:t>voor inhalatie</w:t>
      </w:r>
    </w:p>
    <w:p w14:paraId="54D19085" w14:textId="77777777" w:rsidR="00F101D8" w:rsidRPr="004A4733" w:rsidRDefault="00F101D8" w:rsidP="00236504">
      <w:pPr>
        <w:rPr>
          <w:szCs w:val="22"/>
          <w:lang w:val="nl-NL"/>
        </w:rPr>
      </w:pPr>
      <w:r w:rsidRPr="004A4733">
        <w:rPr>
          <w:szCs w:val="22"/>
          <w:lang w:val="nl-NL"/>
        </w:rPr>
        <w:br w:type="page"/>
      </w:r>
    </w:p>
    <w:p w14:paraId="59F38EA2" w14:textId="77777777" w:rsidR="00A83A6E" w:rsidRPr="004A4733" w:rsidRDefault="00A83A6E" w:rsidP="00236504">
      <w:pPr>
        <w:tabs>
          <w:tab w:val="clear" w:pos="567"/>
        </w:tabs>
        <w:spacing w:line="240" w:lineRule="auto"/>
        <w:rPr>
          <w:szCs w:val="22"/>
          <w:lang w:val="nl-NL"/>
        </w:rPr>
      </w:pPr>
    </w:p>
    <w:p w14:paraId="6FB3D017" w14:textId="77777777" w:rsidR="00A83A6E" w:rsidRPr="004A4733" w:rsidRDefault="00A83A6E" w:rsidP="00236504">
      <w:pPr>
        <w:rPr>
          <w:szCs w:val="22"/>
          <w:lang w:val="nl-NL"/>
        </w:rPr>
      </w:pPr>
    </w:p>
    <w:p w14:paraId="6042EA21" w14:textId="77777777" w:rsidR="00A83A6E" w:rsidRPr="004A4733" w:rsidRDefault="00A83A6E" w:rsidP="00236504">
      <w:pPr>
        <w:rPr>
          <w:szCs w:val="22"/>
          <w:lang w:val="nl-NL"/>
        </w:rPr>
      </w:pPr>
    </w:p>
    <w:p w14:paraId="021CE3DC" w14:textId="77777777" w:rsidR="00A83A6E" w:rsidRPr="004A4733" w:rsidRDefault="00A83A6E" w:rsidP="00236504">
      <w:pPr>
        <w:rPr>
          <w:szCs w:val="22"/>
          <w:lang w:val="nl-NL"/>
        </w:rPr>
      </w:pPr>
    </w:p>
    <w:p w14:paraId="295E29AB" w14:textId="77777777" w:rsidR="00A83A6E" w:rsidRPr="004A4733" w:rsidRDefault="00A83A6E" w:rsidP="00236504">
      <w:pPr>
        <w:rPr>
          <w:szCs w:val="22"/>
          <w:lang w:val="nl-NL"/>
        </w:rPr>
      </w:pPr>
    </w:p>
    <w:p w14:paraId="1C714830" w14:textId="77777777" w:rsidR="00A83A6E" w:rsidRPr="004A4733" w:rsidRDefault="00A83A6E" w:rsidP="00236504">
      <w:pPr>
        <w:rPr>
          <w:szCs w:val="22"/>
          <w:lang w:val="nl-NL"/>
        </w:rPr>
      </w:pPr>
    </w:p>
    <w:p w14:paraId="40EB135B" w14:textId="77777777" w:rsidR="00A83A6E" w:rsidRPr="004A4733" w:rsidRDefault="00A83A6E" w:rsidP="00236504">
      <w:pPr>
        <w:rPr>
          <w:szCs w:val="22"/>
          <w:lang w:val="nl-NL"/>
        </w:rPr>
      </w:pPr>
    </w:p>
    <w:p w14:paraId="15527390" w14:textId="77777777" w:rsidR="00A83A6E" w:rsidRPr="004A4733" w:rsidRDefault="00A83A6E" w:rsidP="00236504">
      <w:pPr>
        <w:rPr>
          <w:szCs w:val="22"/>
          <w:lang w:val="nl-NL"/>
        </w:rPr>
      </w:pPr>
    </w:p>
    <w:p w14:paraId="17280533" w14:textId="77777777" w:rsidR="00A83A6E" w:rsidRPr="004A4733" w:rsidRDefault="00A83A6E" w:rsidP="00236504">
      <w:pPr>
        <w:rPr>
          <w:szCs w:val="22"/>
          <w:lang w:val="nl-NL"/>
        </w:rPr>
      </w:pPr>
    </w:p>
    <w:p w14:paraId="755C3D9B" w14:textId="77777777" w:rsidR="00A83A6E" w:rsidRPr="004A4733" w:rsidRDefault="00A83A6E" w:rsidP="00236504">
      <w:pPr>
        <w:rPr>
          <w:szCs w:val="22"/>
          <w:lang w:val="nl-NL"/>
        </w:rPr>
      </w:pPr>
    </w:p>
    <w:p w14:paraId="6EB45978" w14:textId="77777777" w:rsidR="00A83A6E" w:rsidRPr="004A4733" w:rsidRDefault="00A83A6E" w:rsidP="00236504">
      <w:pPr>
        <w:rPr>
          <w:szCs w:val="22"/>
          <w:lang w:val="nl-NL"/>
        </w:rPr>
      </w:pPr>
    </w:p>
    <w:p w14:paraId="17D93BAB" w14:textId="77777777" w:rsidR="00A83A6E" w:rsidRPr="004A4733" w:rsidRDefault="00A83A6E" w:rsidP="00236504">
      <w:pPr>
        <w:rPr>
          <w:szCs w:val="22"/>
          <w:lang w:val="nl-NL"/>
        </w:rPr>
      </w:pPr>
    </w:p>
    <w:p w14:paraId="03D2D854" w14:textId="77777777" w:rsidR="00A83A6E" w:rsidRPr="004A4733" w:rsidRDefault="00A83A6E" w:rsidP="00236504">
      <w:pPr>
        <w:rPr>
          <w:szCs w:val="22"/>
          <w:lang w:val="nl-NL"/>
        </w:rPr>
      </w:pPr>
    </w:p>
    <w:p w14:paraId="4AC1D3C0" w14:textId="77777777" w:rsidR="00A83A6E" w:rsidRPr="004A4733" w:rsidRDefault="00A83A6E" w:rsidP="00236504">
      <w:pPr>
        <w:rPr>
          <w:szCs w:val="22"/>
          <w:lang w:val="nl-NL"/>
        </w:rPr>
      </w:pPr>
    </w:p>
    <w:p w14:paraId="08E5404C" w14:textId="77777777" w:rsidR="00A83A6E" w:rsidRPr="004A4733" w:rsidRDefault="00A83A6E" w:rsidP="00236504">
      <w:pPr>
        <w:rPr>
          <w:szCs w:val="22"/>
          <w:lang w:val="nl-NL"/>
        </w:rPr>
      </w:pPr>
    </w:p>
    <w:p w14:paraId="5DE06B64" w14:textId="77777777" w:rsidR="00A83A6E" w:rsidRPr="004A4733" w:rsidRDefault="00A83A6E" w:rsidP="00236504">
      <w:pPr>
        <w:rPr>
          <w:szCs w:val="22"/>
          <w:lang w:val="nl-NL"/>
        </w:rPr>
      </w:pPr>
    </w:p>
    <w:p w14:paraId="0584B59F" w14:textId="77777777" w:rsidR="00A83A6E" w:rsidRPr="004A4733" w:rsidRDefault="00A83A6E" w:rsidP="00236504">
      <w:pPr>
        <w:rPr>
          <w:szCs w:val="22"/>
          <w:lang w:val="nl-NL"/>
        </w:rPr>
      </w:pPr>
    </w:p>
    <w:p w14:paraId="4F384384" w14:textId="77777777" w:rsidR="00A83A6E" w:rsidRPr="004A4733" w:rsidRDefault="00A83A6E" w:rsidP="00236504">
      <w:pPr>
        <w:rPr>
          <w:szCs w:val="22"/>
          <w:lang w:val="nl-NL"/>
        </w:rPr>
      </w:pPr>
    </w:p>
    <w:p w14:paraId="3C8305FB" w14:textId="77777777" w:rsidR="00A83A6E" w:rsidRPr="004A4733" w:rsidRDefault="00A83A6E" w:rsidP="00236504">
      <w:pPr>
        <w:rPr>
          <w:szCs w:val="22"/>
          <w:lang w:val="nl-NL"/>
        </w:rPr>
      </w:pPr>
    </w:p>
    <w:p w14:paraId="09893EA9" w14:textId="77777777" w:rsidR="00A83A6E" w:rsidRPr="004A4733" w:rsidRDefault="00A83A6E" w:rsidP="00236504">
      <w:pPr>
        <w:rPr>
          <w:szCs w:val="22"/>
          <w:lang w:val="nl-NL"/>
        </w:rPr>
      </w:pPr>
    </w:p>
    <w:p w14:paraId="71359004" w14:textId="77777777" w:rsidR="00A83A6E" w:rsidRPr="004A4733" w:rsidRDefault="00A83A6E" w:rsidP="00236504">
      <w:pPr>
        <w:rPr>
          <w:szCs w:val="22"/>
          <w:lang w:val="nl-NL"/>
        </w:rPr>
      </w:pPr>
    </w:p>
    <w:p w14:paraId="2EE2D341" w14:textId="77777777" w:rsidR="00A83A6E" w:rsidRPr="004A4733" w:rsidRDefault="00A83A6E" w:rsidP="00236504">
      <w:pPr>
        <w:rPr>
          <w:szCs w:val="22"/>
          <w:lang w:val="nl-NL"/>
        </w:rPr>
      </w:pPr>
    </w:p>
    <w:p w14:paraId="4ECF2A5F" w14:textId="77777777" w:rsidR="00A83A6E" w:rsidRPr="004A4733" w:rsidRDefault="00A83A6E" w:rsidP="00236504">
      <w:pPr>
        <w:rPr>
          <w:szCs w:val="22"/>
          <w:lang w:val="nl-NL"/>
        </w:rPr>
      </w:pPr>
    </w:p>
    <w:p w14:paraId="7C995C78" w14:textId="77777777" w:rsidR="00A83A6E" w:rsidRPr="004A4733" w:rsidRDefault="00A83A6E" w:rsidP="00236504">
      <w:pPr>
        <w:jc w:val="center"/>
        <w:outlineLvl w:val="0"/>
        <w:rPr>
          <w:b/>
          <w:szCs w:val="22"/>
          <w:lang w:val="nl-NL"/>
        </w:rPr>
      </w:pPr>
      <w:r w:rsidRPr="004A4733">
        <w:rPr>
          <w:b/>
          <w:bCs/>
          <w:szCs w:val="22"/>
          <w:lang w:val="nl-NL"/>
        </w:rPr>
        <w:t>B. BIJSLUITER</w:t>
      </w:r>
    </w:p>
    <w:p w14:paraId="227D5F42" w14:textId="55B8F15F" w:rsidR="00A83A6E" w:rsidRPr="004A4733" w:rsidRDefault="00A83A6E" w:rsidP="00236504">
      <w:pPr>
        <w:spacing w:line="240" w:lineRule="auto"/>
        <w:jc w:val="center"/>
        <w:rPr>
          <w:b/>
          <w:szCs w:val="22"/>
          <w:lang w:val="nl-NL"/>
        </w:rPr>
      </w:pPr>
      <w:r w:rsidRPr="004A4733">
        <w:rPr>
          <w:szCs w:val="22"/>
          <w:lang w:val="nl-NL"/>
        </w:rPr>
        <w:br w:type="page"/>
      </w:r>
      <w:r w:rsidRPr="004A4733">
        <w:rPr>
          <w:b/>
          <w:bCs/>
          <w:szCs w:val="22"/>
          <w:lang w:val="nl-NL"/>
        </w:rPr>
        <w:lastRenderedPageBreak/>
        <w:t xml:space="preserve">Bijsluiter: </w:t>
      </w:r>
      <w:r w:rsidR="006A072D" w:rsidRPr="004A4733">
        <w:rPr>
          <w:b/>
          <w:bCs/>
          <w:szCs w:val="22"/>
          <w:lang w:val="nl-NL"/>
        </w:rPr>
        <w:t>i</w:t>
      </w:r>
      <w:r w:rsidRPr="004A4733">
        <w:rPr>
          <w:b/>
          <w:bCs/>
          <w:szCs w:val="22"/>
          <w:lang w:val="nl-NL"/>
        </w:rPr>
        <w:t>nformatie voor de gebruiker</w:t>
      </w:r>
    </w:p>
    <w:p w14:paraId="3EBC1D9A" w14:textId="77777777" w:rsidR="00A83A6E" w:rsidRPr="004A4733" w:rsidRDefault="00A83A6E" w:rsidP="00236504">
      <w:pPr>
        <w:spacing w:line="240" w:lineRule="auto"/>
        <w:jc w:val="center"/>
        <w:rPr>
          <w:szCs w:val="22"/>
          <w:lang w:val="nl-NL"/>
        </w:rPr>
      </w:pPr>
    </w:p>
    <w:p w14:paraId="0F26555D" w14:textId="77777777" w:rsidR="00A83A6E" w:rsidRPr="004A4733" w:rsidRDefault="00A83A6E" w:rsidP="00236504">
      <w:pPr>
        <w:spacing w:line="240" w:lineRule="auto"/>
        <w:jc w:val="center"/>
        <w:rPr>
          <w:b/>
          <w:szCs w:val="22"/>
          <w:lang w:val="nl-NL"/>
        </w:rPr>
      </w:pPr>
      <w:r w:rsidRPr="004A4733">
        <w:rPr>
          <w:b/>
          <w:bCs/>
          <w:szCs w:val="22"/>
          <w:lang w:val="nl-NL"/>
        </w:rPr>
        <w:t>Enerzair Breezhaler 114 microgram/46 microgram/136 microgram inhalatiepoeder in harde capsules</w:t>
      </w:r>
    </w:p>
    <w:p w14:paraId="4CA58862" w14:textId="77777777" w:rsidR="00A83A6E" w:rsidRPr="004A4733" w:rsidRDefault="00A83A6E" w:rsidP="00236504">
      <w:pPr>
        <w:spacing w:line="240" w:lineRule="auto"/>
        <w:jc w:val="center"/>
        <w:rPr>
          <w:szCs w:val="22"/>
          <w:lang w:val="nl-NL"/>
        </w:rPr>
      </w:pPr>
      <w:r w:rsidRPr="004A4733">
        <w:rPr>
          <w:szCs w:val="22"/>
          <w:lang w:val="nl-NL"/>
        </w:rPr>
        <w:t>indacaterol/glycopyrronium/mometasonfuroaat</w:t>
      </w:r>
    </w:p>
    <w:p w14:paraId="056DE8E7" w14:textId="77777777" w:rsidR="00A83A6E" w:rsidRPr="004A4733" w:rsidRDefault="00A83A6E" w:rsidP="00236504">
      <w:pPr>
        <w:pStyle w:val="Nottoc-headings"/>
        <w:keepNext w:val="0"/>
        <w:keepLines w:val="0"/>
        <w:spacing w:before="0" w:after="0"/>
        <w:rPr>
          <w:rFonts w:ascii="Times New Roman" w:hAnsi="Times New Roman" w:cs="Times New Roman"/>
          <w:b w:val="0"/>
          <w:sz w:val="22"/>
          <w:szCs w:val="22"/>
          <w:lang w:val="nl-NL"/>
        </w:rPr>
      </w:pPr>
    </w:p>
    <w:p w14:paraId="648C9C77" w14:textId="283E30D7" w:rsidR="00A83A6E" w:rsidRPr="004A4733" w:rsidRDefault="00A83A6E" w:rsidP="00236504">
      <w:pPr>
        <w:pStyle w:val="Nottoc-headings"/>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Lees goed de hele bijsluiter voordat u dit geneesmiddel gaat gebruiken want er staat belangrijke informatie in voor u.</w:t>
      </w:r>
    </w:p>
    <w:p w14:paraId="015B6411"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Bewaar deze bijsluiter. Misschien heeft u hem later weer nodig.</w:t>
      </w:r>
    </w:p>
    <w:p w14:paraId="2A1A83B2"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Heeft u nog vragen? Neem dan contact op met uw arts, apotheker of verpleegkundige.</w:t>
      </w:r>
    </w:p>
    <w:p w14:paraId="563AFAE3"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Geef dit geneesmiddel niet door aan anderen, want het is alleen aan u voorgeschreven. Het kan schadelijk zijn voor anderen, ook al hebben zij dezelfde klachten als u.</w:t>
      </w:r>
    </w:p>
    <w:p w14:paraId="2FB7B6C9" w14:textId="1EF8D526" w:rsidR="00A83A6E" w:rsidRPr="004A4733" w:rsidRDefault="006A072D" w:rsidP="00236504">
      <w:pPr>
        <w:pStyle w:val="Listlevel1"/>
        <w:numPr>
          <w:ilvl w:val="0"/>
          <w:numId w:val="43"/>
        </w:numPr>
        <w:spacing w:before="0"/>
        <w:ind w:left="567" w:hanging="567"/>
        <w:rPr>
          <w:sz w:val="22"/>
          <w:szCs w:val="22"/>
          <w:lang w:val="nl-NL"/>
        </w:rPr>
      </w:pPr>
      <w:r w:rsidRPr="004A4733">
        <w:rPr>
          <w:sz w:val="22"/>
          <w:szCs w:val="22"/>
          <w:lang w:val="nl-NL"/>
        </w:rPr>
        <w:t>Krijgt u last van een van de bijwerkingen die in rubriek 4 staan? Of krijgt u een bijwerking die niet in deze bijsluiter staat? Neem dan contact op met uw arts, apotheker of verpleegkundige.</w:t>
      </w:r>
    </w:p>
    <w:p w14:paraId="35EC16C9" w14:textId="77777777" w:rsidR="00A83A6E" w:rsidRPr="004A4733" w:rsidRDefault="00A83A6E" w:rsidP="00236504">
      <w:pPr>
        <w:pStyle w:val="Text"/>
        <w:spacing w:before="0"/>
        <w:jc w:val="left"/>
        <w:rPr>
          <w:sz w:val="22"/>
          <w:szCs w:val="22"/>
          <w:lang w:val="nl-NL"/>
        </w:rPr>
      </w:pPr>
    </w:p>
    <w:p w14:paraId="3D32E7B9" w14:textId="77777777"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Inhoud van deze bijsluiter</w:t>
      </w:r>
    </w:p>
    <w:p w14:paraId="64F081B7" w14:textId="77777777" w:rsidR="00A83A6E" w:rsidRPr="004A4733" w:rsidRDefault="00A83A6E" w:rsidP="00236504">
      <w:pPr>
        <w:pStyle w:val="Text"/>
        <w:keepNext/>
        <w:spacing w:before="0"/>
        <w:jc w:val="left"/>
        <w:rPr>
          <w:bCs/>
          <w:color w:val="000000"/>
          <w:sz w:val="22"/>
          <w:szCs w:val="22"/>
          <w:lang w:val="nl-NL"/>
        </w:rPr>
      </w:pPr>
    </w:p>
    <w:p w14:paraId="79AD3DB1" w14:textId="77777777" w:rsidR="00A83A6E" w:rsidRPr="004A4733" w:rsidRDefault="00A83A6E" w:rsidP="00236504">
      <w:pPr>
        <w:pStyle w:val="Text"/>
        <w:keepNext/>
        <w:spacing w:before="0"/>
        <w:jc w:val="left"/>
        <w:rPr>
          <w:bCs/>
          <w:color w:val="000000"/>
          <w:sz w:val="22"/>
          <w:szCs w:val="22"/>
          <w:lang w:val="nl-NL"/>
        </w:rPr>
      </w:pPr>
      <w:r w:rsidRPr="004A4733">
        <w:rPr>
          <w:color w:val="000000"/>
          <w:sz w:val="22"/>
          <w:szCs w:val="22"/>
          <w:lang w:val="nl-NL"/>
        </w:rPr>
        <w:t>1.</w:t>
      </w:r>
      <w:r w:rsidRPr="004A4733">
        <w:rPr>
          <w:color w:val="000000"/>
          <w:sz w:val="22"/>
          <w:szCs w:val="22"/>
          <w:lang w:val="nl-NL"/>
        </w:rPr>
        <w:tab/>
        <w:t>Wat is Enerzair Breezhaler en waarvoor wordt dit middel gebruikt?</w:t>
      </w:r>
    </w:p>
    <w:p w14:paraId="0624A4F1" w14:textId="496D3799" w:rsidR="00A83A6E" w:rsidRPr="004A4733" w:rsidRDefault="00A83A6E" w:rsidP="00236504">
      <w:pPr>
        <w:pStyle w:val="Text"/>
        <w:keepNext/>
        <w:spacing w:before="0"/>
        <w:jc w:val="left"/>
        <w:rPr>
          <w:bCs/>
          <w:color w:val="000000"/>
          <w:sz w:val="22"/>
          <w:szCs w:val="22"/>
          <w:lang w:val="nl-NL"/>
        </w:rPr>
      </w:pPr>
      <w:r w:rsidRPr="004A4733">
        <w:rPr>
          <w:color w:val="000000"/>
          <w:sz w:val="22"/>
          <w:szCs w:val="22"/>
          <w:lang w:val="nl-NL"/>
        </w:rPr>
        <w:t>2.</w:t>
      </w:r>
      <w:r w:rsidRPr="004A4733">
        <w:rPr>
          <w:color w:val="000000"/>
          <w:sz w:val="22"/>
          <w:szCs w:val="22"/>
          <w:lang w:val="nl-NL"/>
        </w:rPr>
        <w:tab/>
        <w:t>Wanneer mag u dit middel</w:t>
      </w:r>
      <w:r w:rsidRPr="004A4733">
        <w:rPr>
          <w:sz w:val="22"/>
          <w:szCs w:val="22"/>
          <w:lang w:val="nl-NL"/>
        </w:rPr>
        <w:t xml:space="preserve"> niet gebruiken of moet u er extra voorzichtig mee zijn?</w:t>
      </w:r>
    </w:p>
    <w:p w14:paraId="46D86BEB" w14:textId="3999F378" w:rsidR="00A83A6E" w:rsidRPr="004A4733" w:rsidRDefault="00A83A6E" w:rsidP="00236504">
      <w:pPr>
        <w:pStyle w:val="Text"/>
        <w:keepNext/>
        <w:spacing w:before="0"/>
        <w:jc w:val="left"/>
        <w:rPr>
          <w:bCs/>
          <w:color w:val="000000"/>
          <w:sz w:val="22"/>
          <w:szCs w:val="22"/>
          <w:lang w:val="nl-NL"/>
        </w:rPr>
      </w:pPr>
      <w:r w:rsidRPr="004A4733">
        <w:rPr>
          <w:color w:val="000000"/>
          <w:sz w:val="22"/>
          <w:szCs w:val="22"/>
          <w:lang w:val="nl-NL"/>
        </w:rPr>
        <w:t>3</w:t>
      </w:r>
      <w:r w:rsidRPr="004A4733">
        <w:rPr>
          <w:color w:val="000000"/>
          <w:sz w:val="22"/>
          <w:szCs w:val="22"/>
          <w:lang w:val="nl-NL"/>
        </w:rPr>
        <w:tab/>
        <w:t>Hoe gebruikt u dit middel</w:t>
      </w:r>
      <w:r w:rsidRPr="004A4733">
        <w:rPr>
          <w:sz w:val="22"/>
          <w:lang w:val="nl-NL"/>
        </w:rPr>
        <w:t>?</w:t>
      </w:r>
    </w:p>
    <w:p w14:paraId="77B10350" w14:textId="77777777" w:rsidR="00A83A6E" w:rsidRPr="004A4733" w:rsidRDefault="00A83A6E" w:rsidP="00236504">
      <w:pPr>
        <w:pStyle w:val="Text"/>
        <w:keepNext/>
        <w:spacing w:before="0"/>
        <w:jc w:val="left"/>
        <w:rPr>
          <w:bCs/>
          <w:color w:val="000000"/>
          <w:sz w:val="22"/>
          <w:szCs w:val="22"/>
          <w:lang w:val="nl-NL"/>
        </w:rPr>
      </w:pPr>
      <w:r w:rsidRPr="004A4733">
        <w:rPr>
          <w:color w:val="000000"/>
          <w:sz w:val="22"/>
          <w:szCs w:val="22"/>
          <w:lang w:val="nl-NL"/>
        </w:rPr>
        <w:t>4.</w:t>
      </w:r>
      <w:r w:rsidRPr="004A4733">
        <w:rPr>
          <w:color w:val="000000"/>
          <w:sz w:val="22"/>
          <w:szCs w:val="22"/>
          <w:lang w:val="nl-NL"/>
        </w:rPr>
        <w:tab/>
        <w:t>Mogelijke bijwerkingen</w:t>
      </w:r>
    </w:p>
    <w:p w14:paraId="5CD9184F" w14:textId="709DB2C3" w:rsidR="00A83A6E" w:rsidRPr="004A4733" w:rsidRDefault="00A83A6E" w:rsidP="00236504">
      <w:pPr>
        <w:pStyle w:val="Text"/>
        <w:keepNext/>
        <w:spacing w:before="0"/>
        <w:jc w:val="left"/>
        <w:rPr>
          <w:bCs/>
          <w:color w:val="000000"/>
          <w:sz w:val="22"/>
          <w:szCs w:val="22"/>
          <w:lang w:val="nl-NL"/>
        </w:rPr>
      </w:pPr>
      <w:r w:rsidRPr="004A4733">
        <w:rPr>
          <w:color w:val="000000"/>
          <w:sz w:val="22"/>
          <w:szCs w:val="22"/>
          <w:lang w:val="nl-NL"/>
        </w:rPr>
        <w:t>5.</w:t>
      </w:r>
      <w:r w:rsidRPr="004A4733">
        <w:rPr>
          <w:color w:val="000000"/>
          <w:sz w:val="22"/>
          <w:szCs w:val="22"/>
          <w:lang w:val="nl-NL"/>
        </w:rPr>
        <w:tab/>
        <w:t>Hoe bewaart u dit middel</w:t>
      </w:r>
      <w:r w:rsidRPr="004A4733">
        <w:rPr>
          <w:sz w:val="22"/>
          <w:lang w:val="nl-NL"/>
        </w:rPr>
        <w:t>?</w:t>
      </w:r>
    </w:p>
    <w:p w14:paraId="0F867F78" w14:textId="77777777" w:rsidR="00A83A6E" w:rsidRPr="004A4733" w:rsidRDefault="00A83A6E" w:rsidP="00236504">
      <w:pPr>
        <w:pStyle w:val="Text"/>
        <w:keepNext/>
        <w:spacing w:before="0"/>
        <w:jc w:val="left"/>
        <w:rPr>
          <w:bCs/>
          <w:color w:val="000000"/>
          <w:sz w:val="22"/>
          <w:szCs w:val="22"/>
          <w:lang w:val="nl-NL"/>
        </w:rPr>
      </w:pPr>
      <w:r w:rsidRPr="004A4733">
        <w:rPr>
          <w:color w:val="000000"/>
          <w:sz w:val="22"/>
          <w:szCs w:val="22"/>
          <w:lang w:val="nl-NL"/>
        </w:rPr>
        <w:t>6.</w:t>
      </w:r>
      <w:r w:rsidRPr="004A4733">
        <w:rPr>
          <w:color w:val="000000"/>
          <w:sz w:val="22"/>
          <w:szCs w:val="22"/>
          <w:lang w:val="nl-NL"/>
        </w:rPr>
        <w:tab/>
        <w:t>Inhoud van de verpakking en overige informatie</w:t>
      </w:r>
    </w:p>
    <w:p w14:paraId="35D4E03B" w14:textId="77777777" w:rsidR="00A83A6E" w:rsidRPr="004A4733" w:rsidRDefault="00A83A6E" w:rsidP="00236504">
      <w:pPr>
        <w:pStyle w:val="Text"/>
        <w:spacing w:before="0"/>
        <w:jc w:val="left"/>
        <w:rPr>
          <w:bCs/>
          <w:color w:val="000000"/>
          <w:sz w:val="22"/>
          <w:szCs w:val="22"/>
          <w:lang w:val="nl-NL"/>
        </w:rPr>
      </w:pPr>
      <w:r w:rsidRPr="004A4733">
        <w:rPr>
          <w:color w:val="000000"/>
          <w:sz w:val="22"/>
          <w:szCs w:val="22"/>
          <w:lang w:val="nl-NL"/>
        </w:rPr>
        <w:t>Instructies voor gebruik van de Enerzair Breezhaler-inhalator</w:t>
      </w:r>
    </w:p>
    <w:p w14:paraId="42AB15C5" w14:textId="77777777" w:rsidR="00A11AB4" w:rsidRPr="004A4733" w:rsidRDefault="00A11AB4" w:rsidP="00236504">
      <w:pPr>
        <w:pStyle w:val="Text"/>
        <w:spacing w:before="0"/>
        <w:jc w:val="left"/>
        <w:rPr>
          <w:bCs/>
          <w:color w:val="000000"/>
          <w:sz w:val="22"/>
          <w:szCs w:val="22"/>
          <w:lang w:val="nl-NL"/>
        </w:rPr>
      </w:pPr>
    </w:p>
    <w:p w14:paraId="386EF458" w14:textId="77777777" w:rsidR="00A11AB4" w:rsidRPr="004A4733" w:rsidRDefault="00A11AB4" w:rsidP="00236504">
      <w:pPr>
        <w:pStyle w:val="Text"/>
        <w:spacing w:before="0"/>
        <w:jc w:val="left"/>
        <w:rPr>
          <w:bCs/>
          <w:color w:val="000000"/>
          <w:sz w:val="22"/>
          <w:szCs w:val="22"/>
          <w:lang w:val="nl-NL"/>
        </w:rPr>
      </w:pPr>
    </w:p>
    <w:p w14:paraId="13A09C47" w14:textId="77777777" w:rsidR="00A83A6E" w:rsidRPr="00A23A89" w:rsidRDefault="00D03577" w:rsidP="00236504">
      <w:pPr>
        <w:keepNext/>
        <w:keepLines/>
        <w:spacing w:line="240" w:lineRule="auto"/>
        <w:rPr>
          <w:b/>
          <w:bCs/>
          <w:lang w:val="nl-NL"/>
        </w:rPr>
      </w:pPr>
      <w:bookmarkStart w:id="58" w:name="_Toc2097632"/>
      <w:r w:rsidRPr="00A23A89">
        <w:rPr>
          <w:b/>
          <w:bCs/>
          <w:lang w:val="nl-NL"/>
        </w:rPr>
        <w:t>1.</w:t>
      </w:r>
      <w:r w:rsidRPr="00A23A89">
        <w:rPr>
          <w:b/>
          <w:bCs/>
          <w:lang w:val="nl-NL"/>
        </w:rPr>
        <w:tab/>
        <w:t>Wat is Enerzair Breezhaler en waarvoor wordt dit middel gebruikt?</w:t>
      </w:r>
      <w:bookmarkEnd w:id="58"/>
    </w:p>
    <w:p w14:paraId="13980E23" w14:textId="77777777" w:rsidR="00A11AB4" w:rsidRPr="004A4733" w:rsidRDefault="00A11AB4" w:rsidP="00236504">
      <w:pPr>
        <w:pStyle w:val="Nottoc-headings"/>
        <w:spacing w:before="0" w:after="0"/>
        <w:rPr>
          <w:rFonts w:ascii="Times New Roman" w:hAnsi="Times New Roman" w:cs="Times New Roman"/>
          <w:b w:val="0"/>
          <w:sz w:val="22"/>
          <w:szCs w:val="22"/>
          <w:lang w:val="nl-NL"/>
        </w:rPr>
      </w:pPr>
    </w:p>
    <w:p w14:paraId="4B630CFC" w14:textId="17DB2310"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Wat is Enerzair Breezhaler</w:t>
      </w:r>
      <w:r w:rsidR="000577D4" w:rsidRPr="004A4733">
        <w:rPr>
          <w:rFonts w:ascii="Times New Roman" w:hAnsi="Times New Roman" w:cs="Times New Roman"/>
          <w:bCs/>
          <w:sz w:val="22"/>
          <w:szCs w:val="22"/>
          <w:lang w:val="nl-NL"/>
        </w:rPr>
        <w:t xml:space="preserve"> en hoe werkt het</w:t>
      </w:r>
      <w:r w:rsidRPr="004A4733">
        <w:rPr>
          <w:rFonts w:ascii="Times New Roman" w:hAnsi="Times New Roman" w:cs="Times New Roman"/>
          <w:bCs/>
          <w:sz w:val="22"/>
          <w:szCs w:val="22"/>
          <w:lang w:val="nl-NL"/>
        </w:rPr>
        <w:t>?</w:t>
      </w:r>
    </w:p>
    <w:p w14:paraId="36318777" w14:textId="3B95AEB2" w:rsidR="006E6E54" w:rsidRPr="004A4733" w:rsidRDefault="001A003F" w:rsidP="00EF3322">
      <w:pPr>
        <w:pStyle w:val="Text"/>
        <w:keepNext/>
        <w:spacing w:before="0"/>
        <w:jc w:val="left"/>
        <w:rPr>
          <w:sz w:val="22"/>
          <w:szCs w:val="22"/>
          <w:lang w:val="nl-NL"/>
        </w:rPr>
      </w:pPr>
      <w:r w:rsidRPr="004A4733">
        <w:rPr>
          <w:color w:val="000000"/>
          <w:sz w:val="22"/>
          <w:szCs w:val="22"/>
          <w:lang w:val="nl-NL"/>
        </w:rPr>
        <w:t xml:space="preserve">Enerzair Breezhaler </w:t>
      </w:r>
      <w:r w:rsidR="00A83A6E" w:rsidRPr="004A4733">
        <w:rPr>
          <w:sz w:val="22"/>
          <w:szCs w:val="22"/>
          <w:lang w:val="nl-NL"/>
        </w:rPr>
        <w:t>bevat drie werkzame stoffen</w:t>
      </w:r>
      <w:r w:rsidR="006E6E54" w:rsidRPr="004A4733">
        <w:rPr>
          <w:sz w:val="22"/>
          <w:szCs w:val="22"/>
          <w:lang w:val="nl-NL"/>
        </w:rPr>
        <w:t>:</w:t>
      </w:r>
    </w:p>
    <w:p w14:paraId="4090ED1F" w14:textId="661912FB" w:rsidR="006E6E54" w:rsidRPr="004A4733" w:rsidRDefault="006E6E54" w:rsidP="00236504">
      <w:pPr>
        <w:pStyle w:val="Listlevel1"/>
        <w:numPr>
          <w:ilvl w:val="0"/>
          <w:numId w:val="43"/>
        </w:numPr>
        <w:spacing w:before="0"/>
        <w:ind w:left="567" w:hanging="567"/>
        <w:rPr>
          <w:bCs/>
          <w:sz w:val="22"/>
          <w:szCs w:val="22"/>
          <w:lang w:val="nl-NL"/>
        </w:rPr>
      </w:pPr>
      <w:r w:rsidRPr="004A4733">
        <w:rPr>
          <w:bCs/>
          <w:sz w:val="22"/>
          <w:szCs w:val="22"/>
          <w:lang w:val="nl-NL"/>
        </w:rPr>
        <w:t>indacaterol</w:t>
      </w:r>
    </w:p>
    <w:p w14:paraId="2109A319" w14:textId="785BBBE7" w:rsidR="006E6E54" w:rsidRPr="004A4733" w:rsidRDefault="006E6E54" w:rsidP="00236504">
      <w:pPr>
        <w:pStyle w:val="Listlevel1"/>
        <w:numPr>
          <w:ilvl w:val="0"/>
          <w:numId w:val="43"/>
        </w:numPr>
        <w:spacing w:before="0"/>
        <w:ind w:left="567" w:hanging="567"/>
        <w:rPr>
          <w:bCs/>
          <w:sz w:val="22"/>
          <w:szCs w:val="22"/>
          <w:lang w:val="nl-NL"/>
        </w:rPr>
      </w:pPr>
      <w:r w:rsidRPr="004A4733">
        <w:rPr>
          <w:bCs/>
          <w:sz w:val="22"/>
          <w:szCs w:val="22"/>
          <w:lang w:val="nl-NL"/>
        </w:rPr>
        <w:t>glycopyrronium</w:t>
      </w:r>
    </w:p>
    <w:p w14:paraId="31F60932" w14:textId="2B32F051" w:rsidR="00A83A6E" w:rsidRPr="004A4733" w:rsidRDefault="006E6E54" w:rsidP="00236504">
      <w:pPr>
        <w:pStyle w:val="Listlevel1"/>
        <w:numPr>
          <w:ilvl w:val="0"/>
          <w:numId w:val="43"/>
        </w:numPr>
        <w:spacing w:before="0"/>
        <w:ind w:left="567" w:hanging="567"/>
        <w:rPr>
          <w:bCs/>
          <w:sz w:val="22"/>
          <w:szCs w:val="22"/>
          <w:lang w:val="nl-NL"/>
        </w:rPr>
      </w:pPr>
      <w:r w:rsidRPr="004A4733">
        <w:rPr>
          <w:bCs/>
          <w:sz w:val="22"/>
          <w:szCs w:val="22"/>
          <w:lang w:val="nl-NL"/>
        </w:rPr>
        <w:t>mometasonfuroaat</w:t>
      </w:r>
    </w:p>
    <w:p w14:paraId="46CBA159" w14:textId="77777777" w:rsidR="00D03577" w:rsidRPr="004A4733" w:rsidRDefault="00D03577" w:rsidP="00236504">
      <w:pPr>
        <w:pStyle w:val="Text"/>
        <w:spacing w:before="0"/>
        <w:jc w:val="left"/>
        <w:rPr>
          <w:bCs/>
          <w:sz w:val="22"/>
          <w:szCs w:val="22"/>
          <w:lang w:val="nl-NL"/>
        </w:rPr>
      </w:pPr>
    </w:p>
    <w:p w14:paraId="0CF9B98A" w14:textId="3B13277A" w:rsidR="00D03577" w:rsidRPr="004A4733" w:rsidRDefault="00A83A6E" w:rsidP="00236504">
      <w:pPr>
        <w:pStyle w:val="Text"/>
        <w:spacing w:before="0"/>
        <w:jc w:val="left"/>
        <w:rPr>
          <w:bCs/>
          <w:sz w:val="22"/>
          <w:szCs w:val="22"/>
          <w:lang w:val="nl-NL"/>
        </w:rPr>
      </w:pPr>
      <w:r w:rsidRPr="004A4733">
        <w:rPr>
          <w:sz w:val="22"/>
          <w:szCs w:val="22"/>
          <w:lang w:val="nl-NL"/>
        </w:rPr>
        <w:t>Indacaterol en glycopyrronium behoren tot een groep geneesmiddelen die bronchodilat</w:t>
      </w:r>
      <w:r w:rsidR="00B22BB9" w:rsidRPr="004A4733">
        <w:rPr>
          <w:sz w:val="22"/>
          <w:szCs w:val="22"/>
          <w:lang w:val="nl-NL"/>
        </w:rPr>
        <w:t>oren</w:t>
      </w:r>
      <w:r w:rsidRPr="004A4733">
        <w:rPr>
          <w:sz w:val="22"/>
          <w:szCs w:val="22"/>
          <w:lang w:val="nl-NL"/>
        </w:rPr>
        <w:t xml:space="preserve"> (luchtwegverwijders) wordt genoemd. Ze </w:t>
      </w:r>
      <w:r w:rsidR="006E6E54" w:rsidRPr="004A4733">
        <w:rPr>
          <w:sz w:val="22"/>
          <w:szCs w:val="22"/>
          <w:lang w:val="nl-NL"/>
        </w:rPr>
        <w:t>werken op verschillende manieren om</w:t>
      </w:r>
      <w:r w:rsidRPr="004A4733">
        <w:rPr>
          <w:sz w:val="22"/>
          <w:szCs w:val="22"/>
          <w:lang w:val="nl-NL"/>
        </w:rPr>
        <w:t xml:space="preserve"> de spieren van de kleine luchtwegen in de longen</w:t>
      </w:r>
      <w:r w:rsidR="006E6E54" w:rsidRPr="004A4733">
        <w:rPr>
          <w:sz w:val="22"/>
          <w:szCs w:val="22"/>
          <w:lang w:val="nl-NL"/>
        </w:rPr>
        <w:t xml:space="preserve"> te ontspannen</w:t>
      </w:r>
      <w:r w:rsidRPr="004A4733">
        <w:rPr>
          <w:sz w:val="22"/>
          <w:szCs w:val="22"/>
          <w:lang w:val="nl-NL"/>
        </w:rPr>
        <w:t>. Dit helpt om de luchtwegen te openen</w:t>
      </w:r>
      <w:r w:rsidR="0071571E" w:rsidRPr="004A4733">
        <w:rPr>
          <w:sz w:val="22"/>
          <w:szCs w:val="22"/>
          <w:lang w:val="nl-NL"/>
        </w:rPr>
        <w:t xml:space="preserve"> waardoor</w:t>
      </w:r>
      <w:r w:rsidR="000577D4" w:rsidRPr="004A4733">
        <w:rPr>
          <w:sz w:val="22"/>
          <w:szCs w:val="22"/>
          <w:lang w:val="nl-NL"/>
        </w:rPr>
        <w:t xml:space="preserve"> </w:t>
      </w:r>
      <w:r w:rsidRPr="004A4733">
        <w:rPr>
          <w:sz w:val="22"/>
          <w:szCs w:val="22"/>
          <w:lang w:val="nl-NL"/>
        </w:rPr>
        <w:t xml:space="preserve">lucht makkelijker de longen in en uit </w:t>
      </w:r>
      <w:r w:rsidR="0071571E" w:rsidRPr="004A4733">
        <w:rPr>
          <w:sz w:val="22"/>
          <w:szCs w:val="22"/>
          <w:lang w:val="nl-NL"/>
        </w:rPr>
        <w:t>kan stromen</w:t>
      </w:r>
      <w:r w:rsidRPr="004A4733">
        <w:rPr>
          <w:sz w:val="22"/>
          <w:szCs w:val="22"/>
          <w:lang w:val="nl-NL"/>
        </w:rPr>
        <w:t>. Wanneer ze regelmatig worden ge</w:t>
      </w:r>
      <w:r w:rsidR="001C13DC" w:rsidRPr="004A4733">
        <w:rPr>
          <w:sz w:val="22"/>
          <w:szCs w:val="22"/>
          <w:lang w:val="nl-NL"/>
        </w:rPr>
        <w:t>ïnhaleerd</w:t>
      </w:r>
      <w:r w:rsidRPr="004A4733">
        <w:rPr>
          <w:sz w:val="22"/>
          <w:szCs w:val="22"/>
          <w:lang w:val="nl-NL"/>
        </w:rPr>
        <w:t>, helpen ze bij het open houden van de kleine luchtwegen.</w:t>
      </w:r>
    </w:p>
    <w:p w14:paraId="634F8D51" w14:textId="77777777" w:rsidR="00A83A6E" w:rsidRPr="004A4733" w:rsidRDefault="00A83A6E" w:rsidP="00236504">
      <w:pPr>
        <w:pStyle w:val="Text"/>
        <w:spacing w:before="0"/>
        <w:jc w:val="left"/>
        <w:rPr>
          <w:bCs/>
          <w:sz w:val="22"/>
          <w:szCs w:val="22"/>
          <w:lang w:val="nl-NL"/>
        </w:rPr>
      </w:pPr>
    </w:p>
    <w:p w14:paraId="7DED4060" w14:textId="68DE3E8C" w:rsidR="00D03577" w:rsidRPr="004A4733" w:rsidRDefault="00A83A6E" w:rsidP="00236504">
      <w:pPr>
        <w:pStyle w:val="Text"/>
        <w:spacing w:before="0"/>
        <w:jc w:val="left"/>
        <w:rPr>
          <w:bCs/>
          <w:sz w:val="22"/>
          <w:szCs w:val="22"/>
          <w:lang w:val="nl-NL"/>
        </w:rPr>
      </w:pPr>
      <w:r w:rsidRPr="004A4733">
        <w:rPr>
          <w:sz w:val="22"/>
          <w:szCs w:val="22"/>
          <w:lang w:val="nl-NL"/>
        </w:rPr>
        <w:t>Mometasonfuroaat behoort tot een groep geneesmiddelen die corticosteroïden (of steroïden) wordt genoemd. Corticosteroïden verminderen de zwelling en irritatie</w:t>
      </w:r>
      <w:r w:rsidR="006E6E54" w:rsidRPr="004A4733">
        <w:rPr>
          <w:sz w:val="22"/>
          <w:szCs w:val="22"/>
          <w:lang w:val="nl-NL"/>
        </w:rPr>
        <w:t xml:space="preserve"> (ontsteking)</w:t>
      </w:r>
      <w:r w:rsidRPr="004A4733">
        <w:rPr>
          <w:sz w:val="22"/>
          <w:szCs w:val="22"/>
          <w:lang w:val="nl-NL"/>
        </w:rPr>
        <w:t xml:space="preserve"> van de kleine luchtwegen in de longen en verlichten zo geleidelijk de ademhalingsproblemen. Corticosteroïden helpen ook om astma-aanvallen te voorkomen.</w:t>
      </w:r>
    </w:p>
    <w:p w14:paraId="11CBAEEB" w14:textId="77777777" w:rsidR="00D03577" w:rsidRPr="004A4733" w:rsidRDefault="00D03577" w:rsidP="00236504">
      <w:pPr>
        <w:pStyle w:val="Text"/>
        <w:spacing w:before="0"/>
        <w:jc w:val="left"/>
        <w:rPr>
          <w:bCs/>
          <w:sz w:val="22"/>
          <w:szCs w:val="22"/>
          <w:lang w:val="nl-NL"/>
        </w:rPr>
      </w:pPr>
    </w:p>
    <w:p w14:paraId="176AF4EC" w14:textId="62A4D937"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Waarvoor wordt dit middel gebruikt?</w:t>
      </w:r>
    </w:p>
    <w:p w14:paraId="6B60A82B" w14:textId="14004764" w:rsidR="0078744C" w:rsidRPr="004A4733" w:rsidRDefault="00BC5AA2" w:rsidP="00236504">
      <w:pPr>
        <w:pStyle w:val="Nottoc-headings"/>
        <w:keepNext w:val="0"/>
        <w:keepLines w:val="0"/>
        <w:spacing w:before="0" w:after="0"/>
        <w:rPr>
          <w:rFonts w:ascii="Times New Roman" w:hAnsi="Times New Roman" w:cs="Times New Roman"/>
          <w:b w:val="0"/>
          <w:sz w:val="22"/>
          <w:szCs w:val="22"/>
          <w:lang w:val="nl-NL"/>
        </w:rPr>
      </w:pPr>
      <w:r>
        <w:rPr>
          <w:rFonts w:ascii="Times New Roman" w:hAnsi="Times New Roman" w:cs="Times New Roman"/>
          <w:b w:val="0"/>
          <w:sz w:val="22"/>
          <w:szCs w:val="22"/>
          <w:lang w:val="nl-NL"/>
        </w:rPr>
        <w:t>Enerzair Breezhaler</w:t>
      </w:r>
      <w:r w:rsidR="001A003F" w:rsidRPr="004A4733">
        <w:rPr>
          <w:rFonts w:ascii="Times New Roman" w:hAnsi="Times New Roman" w:cs="Times New Roman"/>
          <w:b w:val="0"/>
          <w:sz w:val="22"/>
          <w:szCs w:val="22"/>
          <w:lang w:val="nl-NL"/>
        </w:rPr>
        <w:t xml:space="preserve"> </w:t>
      </w:r>
      <w:r w:rsidR="00BD249A" w:rsidRPr="004A4733">
        <w:rPr>
          <w:rFonts w:ascii="Times New Roman" w:hAnsi="Times New Roman" w:cs="Times New Roman"/>
          <w:b w:val="0"/>
          <w:sz w:val="22"/>
          <w:szCs w:val="22"/>
          <w:lang w:val="nl-NL"/>
        </w:rPr>
        <w:t xml:space="preserve">wordt gebruikt als </w:t>
      </w:r>
      <w:r w:rsidR="0016329A" w:rsidRPr="004A4733">
        <w:rPr>
          <w:rFonts w:ascii="Times New Roman" w:hAnsi="Times New Roman" w:cs="Times New Roman"/>
          <w:b w:val="0"/>
          <w:sz w:val="22"/>
          <w:szCs w:val="22"/>
          <w:lang w:val="nl-NL"/>
        </w:rPr>
        <w:t>onderhouds</w:t>
      </w:r>
      <w:r w:rsidR="00BD249A" w:rsidRPr="004A4733">
        <w:rPr>
          <w:rFonts w:ascii="Times New Roman" w:hAnsi="Times New Roman" w:cs="Times New Roman"/>
          <w:b w:val="0"/>
          <w:sz w:val="22"/>
          <w:szCs w:val="22"/>
          <w:lang w:val="nl-NL"/>
        </w:rPr>
        <w:t>behandeling</w:t>
      </w:r>
      <w:r w:rsidR="000A77EE" w:rsidRPr="004A4733">
        <w:rPr>
          <w:rFonts w:ascii="Times New Roman" w:hAnsi="Times New Roman" w:cs="Times New Roman"/>
          <w:b w:val="0"/>
          <w:sz w:val="22"/>
          <w:szCs w:val="22"/>
          <w:lang w:val="nl-NL"/>
        </w:rPr>
        <w:t xml:space="preserve"> </w:t>
      </w:r>
      <w:r>
        <w:rPr>
          <w:rFonts w:ascii="Times New Roman" w:hAnsi="Times New Roman" w:cs="Times New Roman"/>
          <w:b w:val="0"/>
          <w:sz w:val="22"/>
          <w:szCs w:val="22"/>
          <w:lang w:val="nl-NL"/>
        </w:rPr>
        <w:t>voor</w:t>
      </w:r>
      <w:r w:rsidR="006C5692" w:rsidRPr="004A4733">
        <w:rPr>
          <w:rFonts w:ascii="Times New Roman" w:hAnsi="Times New Roman" w:cs="Times New Roman"/>
          <w:b w:val="0"/>
          <w:sz w:val="22"/>
          <w:szCs w:val="22"/>
          <w:lang w:val="nl-NL"/>
        </w:rPr>
        <w:t xml:space="preserve"> </w:t>
      </w:r>
      <w:r w:rsidR="00BD249A" w:rsidRPr="004A4733">
        <w:rPr>
          <w:rFonts w:ascii="Times New Roman" w:hAnsi="Times New Roman" w:cs="Times New Roman"/>
          <w:b w:val="0"/>
          <w:sz w:val="22"/>
          <w:szCs w:val="22"/>
          <w:lang w:val="nl-NL"/>
        </w:rPr>
        <w:t>astma bij volwassenen.</w:t>
      </w:r>
    </w:p>
    <w:p w14:paraId="03FAC11C" w14:textId="77777777" w:rsidR="00D03577" w:rsidRPr="004A4733" w:rsidRDefault="00D03577" w:rsidP="00236504">
      <w:pPr>
        <w:pStyle w:val="Nottoc-headings"/>
        <w:keepNext w:val="0"/>
        <w:keepLines w:val="0"/>
        <w:spacing w:before="0" w:after="0"/>
        <w:rPr>
          <w:rFonts w:ascii="Times New Roman" w:hAnsi="Times New Roman" w:cs="Times New Roman"/>
          <w:b w:val="0"/>
          <w:sz w:val="22"/>
          <w:szCs w:val="22"/>
          <w:lang w:val="nl-NL"/>
        </w:rPr>
      </w:pPr>
    </w:p>
    <w:p w14:paraId="45CF1096" w14:textId="264A0F75" w:rsidR="00F16B7E" w:rsidRPr="004A4733" w:rsidRDefault="00F16B7E" w:rsidP="00236504">
      <w:pPr>
        <w:pStyle w:val="Text"/>
        <w:spacing w:before="0"/>
        <w:jc w:val="left"/>
        <w:rPr>
          <w:sz w:val="22"/>
          <w:szCs w:val="22"/>
          <w:lang w:val="nl-NL"/>
        </w:rPr>
      </w:pPr>
      <w:r w:rsidRPr="004A4733">
        <w:rPr>
          <w:sz w:val="22"/>
          <w:szCs w:val="22"/>
          <w:lang w:val="nl-NL"/>
        </w:rPr>
        <w:t xml:space="preserve">Astma is een ernstige, chronische longziekte waarbij de spieren rond de kleinere luchtwegen samentrekken (bronchoconstrictie) en </w:t>
      </w:r>
      <w:r w:rsidR="00456511" w:rsidRPr="004A4733">
        <w:rPr>
          <w:sz w:val="22"/>
          <w:szCs w:val="22"/>
          <w:lang w:val="nl-NL"/>
        </w:rPr>
        <w:t xml:space="preserve">ontstoken </w:t>
      </w:r>
      <w:r w:rsidRPr="004A4733">
        <w:rPr>
          <w:sz w:val="22"/>
          <w:szCs w:val="22"/>
          <w:lang w:val="nl-NL"/>
        </w:rPr>
        <w:t xml:space="preserve">raken. De </w:t>
      </w:r>
      <w:r w:rsidR="0062658C" w:rsidRPr="004A4733">
        <w:rPr>
          <w:sz w:val="22"/>
          <w:szCs w:val="22"/>
          <w:lang w:val="nl-NL"/>
        </w:rPr>
        <w:t>klachten</w:t>
      </w:r>
      <w:r w:rsidRPr="004A4733">
        <w:rPr>
          <w:sz w:val="22"/>
          <w:szCs w:val="22"/>
          <w:lang w:val="nl-NL"/>
        </w:rPr>
        <w:t xml:space="preserve"> komen en gaan, en zijn onder meer kortademigheid, piepende ademhaling, strak gevoel op de borst en hoest.</w:t>
      </w:r>
    </w:p>
    <w:p w14:paraId="33BC13EC" w14:textId="77777777" w:rsidR="00F16B7E" w:rsidRPr="004A4733" w:rsidRDefault="00F16B7E" w:rsidP="00236504">
      <w:pPr>
        <w:pStyle w:val="Text"/>
        <w:spacing w:before="0"/>
        <w:jc w:val="left"/>
        <w:rPr>
          <w:sz w:val="22"/>
          <w:szCs w:val="22"/>
          <w:lang w:val="nl-NL"/>
        </w:rPr>
      </w:pPr>
    </w:p>
    <w:p w14:paraId="51551EDF" w14:textId="73F08A52" w:rsidR="00A83A6E" w:rsidRPr="004A4733" w:rsidRDefault="00A83A6E" w:rsidP="00236504">
      <w:pPr>
        <w:pStyle w:val="Nottoc-headings"/>
        <w:keepNext w:val="0"/>
        <w:keepLines w:val="0"/>
        <w:spacing w:before="0" w:after="0"/>
        <w:rPr>
          <w:rFonts w:ascii="Times New Roman" w:hAnsi="Times New Roman" w:cs="Times New Roman"/>
          <w:b w:val="0"/>
          <w:sz w:val="22"/>
          <w:szCs w:val="22"/>
          <w:lang w:val="nl-NL"/>
        </w:rPr>
      </w:pPr>
      <w:r w:rsidRPr="004A4733">
        <w:rPr>
          <w:rFonts w:ascii="Times New Roman" w:hAnsi="Times New Roman" w:cs="Times New Roman"/>
          <w:b w:val="0"/>
          <w:sz w:val="22"/>
          <w:szCs w:val="22"/>
          <w:lang w:val="nl-NL"/>
        </w:rPr>
        <w:t xml:space="preserve">U moet </w:t>
      </w:r>
      <w:r w:rsidR="00BC5AA2">
        <w:rPr>
          <w:rFonts w:ascii="Times New Roman" w:hAnsi="Times New Roman" w:cs="Times New Roman"/>
          <w:b w:val="0"/>
          <w:sz w:val="22"/>
          <w:szCs w:val="22"/>
          <w:lang w:val="nl-NL"/>
        </w:rPr>
        <w:t>Enerzair Breezhaler</w:t>
      </w:r>
      <w:r w:rsidRPr="004A4733">
        <w:rPr>
          <w:rFonts w:ascii="Times New Roman" w:hAnsi="Times New Roman" w:cs="Times New Roman"/>
          <w:b w:val="0"/>
          <w:sz w:val="22"/>
          <w:szCs w:val="22"/>
          <w:lang w:val="nl-NL"/>
        </w:rPr>
        <w:t xml:space="preserve"> iedere dag gebruiken, en niet alleen wanneer u ademhalingsproblemen heeft of andere </w:t>
      </w:r>
      <w:r w:rsidR="0062658C" w:rsidRPr="004A4733">
        <w:rPr>
          <w:rFonts w:ascii="Times New Roman" w:hAnsi="Times New Roman" w:cs="Times New Roman"/>
          <w:b w:val="0"/>
          <w:sz w:val="22"/>
          <w:szCs w:val="22"/>
          <w:lang w:val="nl-NL"/>
        </w:rPr>
        <w:t>klachten</w:t>
      </w:r>
      <w:r w:rsidRPr="004A4733">
        <w:rPr>
          <w:rFonts w:ascii="Times New Roman" w:hAnsi="Times New Roman" w:cs="Times New Roman"/>
          <w:b w:val="0"/>
          <w:sz w:val="22"/>
          <w:szCs w:val="22"/>
          <w:lang w:val="nl-NL"/>
        </w:rPr>
        <w:t xml:space="preserve"> van astma. Dagelijks gebruik zorgt ervoor dat het geneesmiddel uw astma goed onder controle houdt.</w:t>
      </w:r>
      <w:r w:rsidR="006F6896" w:rsidRPr="004A4733">
        <w:rPr>
          <w:rFonts w:ascii="Times New Roman" w:hAnsi="Times New Roman" w:cs="Times New Roman"/>
          <w:b w:val="0"/>
          <w:sz w:val="22"/>
          <w:szCs w:val="22"/>
          <w:lang w:val="nl-NL"/>
        </w:rPr>
        <w:t xml:space="preserve"> Gebruik dit geneesmiddel niet om </w:t>
      </w:r>
      <w:r w:rsidR="00003FDE" w:rsidRPr="004A4733">
        <w:rPr>
          <w:rFonts w:ascii="Times New Roman" w:hAnsi="Times New Roman" w:cs="Times New Roman"/>
          <w:b w:val="0"/>
          <w:sz w:val="22"/>
          <w:szCs w:val="22"/>
          <w:lang w:val="nl-NL"/>
        </w:rPr>
        <w:t xml:space="preserve">verlichting te krijgen bij </w:t>
      </w:r>
      <w:r w:rsidR="006F6896" w:rsidRPr="004A4733">
        <w:rPr>
          <w:rFonts w:ascii="Times New Roman" w:hAnsi="Times New Roman" w:cs="Times New Roman"/>
          <w:b w:val="0"/>
          <w:sz w:val="22"/>
          <w:szCs w:val="22"/>
          <w:lang w:val="nl-NL"/>
        </w:rPr>
        <w:t xml:space="preserve">een plotselinge aanval van kortademigheid of piepende ademhaling. </w:t>
      </w:r>
    </w:p>
    <w:p w14:paraId="498E3E8E" w14:textId="77777777" w:rsidR="00671575" w:rsidRPr="004A4733" w:rsidRDefault="00671575" w:rsidP="00236504">
      <w:pPr>
        <w:pStyle w:val="Text"/>
        <w:spacing w:before="0"/>
        <w:jc w:val="left"/>
        <w:rPr>
          <w:sz w:val="22"/>
          <w:lang w:val="nl-NL"/>
        </w:rPr>
      </w:pPr>
    </w:p>
    <w:p w14:paraId="7102BCDA" w14:textId="684DC4F4" w:rsidR="00A83A6E" w:rsidRPr="004A4733" w:rsidRDefault="00A83A6E" w:rsidP="00236504">
      <w:pPr>
        <w:pStyle w:val="Text"/>
        <w:spacing w:before="0"/>
        <w:jc w:val="left"/>
        <w:rPr>
          <w:sz w:val="22"/>
          <w:szCs w:val="22"/>
          <w:lang w:val="nl-NL"/>
        </w:rPr>
      </w:pPr>
      <w:r w:rsidRPr="004A4733">
        <w:rPr>
          <w:sz w:val="22"/>
          <w:szCs w:val="22"/>
          <w:lang w:val="nl-NL"/>
        </w:rPr>
        <w:lastRenderedPageBreak/>
        <w:t xml:space="preserve">Als u vragen heeft over hoe </w:t>
      </w:r>
      <w:r w:rsidR="00BC5AA2">
        <w:rPr>
          <w:sz w:val="22"/>
          <w:szCs w:val="22"/>
          <w:lang w:val="nl-NL"/>
        </w:rPr>
        <w:t>Enerzair Breezhaler</w:t>
      </w:r>
      <w:r w:rsidRPr="004A4733">
        <w:rPr>
          <w:sz w:val="22"/>
          <w:szCs w:val="22"/>
          <w:lang w:val="nl-NL"/>
        </w:rPr>
        <w:t xml:space="preserve"> werkt of waarom </w:t>
      </w:r>
      <w:r w:rsidR="00BA6C9D" w:rsidRPr="004A4733">
        <w:rPr>
          <w:sz w:val="22"/>
          <w:szCs w:val="22"/>
          <w:lang w:val="nl-NL"/>
        </w:rPr>
        <w:t>het</w:t>
      </w:r>
      <w:r w:rsidRPr="004A4733">
        <w:rPr>
          <w:sz w:val="22"/>
          <w:szCs w:val="22"/>
          <w:lang w:val="nl-NL"/>
        </w:rPr>
        <w:t xml:space="preserve"> aan u is voorgeschreven, neem dan contact op met uw arts.</w:t>
      </w:r>
    </w:p>
    <w:p w14:paraId="1113ED49" w14:textId="77777777" w:rsidR="00D03577" w:rsidRPr="004A4733" w:rsidRDefault="00D03577" w:rsidP="00236504">
      <w:pPr>
        <w:pStyle w:val="Text"/>
        <w:spacing w:before="0"/>
        <w:jc w:val="left"/>
        <w:rPr>
          <w:sz w:val="22"/>
          <w:szCs w:val="22"/>
          <w:lang w:val="nl-NL"/>
        </w:rPr>
      </w:pPr>
    </w:p>
    <w:p w14:paraId="4482C730" w14:textId="77777777" w:rsidR="0096485D" w:rsidRPr="004A4733" w:rsidRDefault="0096485D" w:rsidP="00236504">
      <w:pPr>
        <w:pStyle w:val="Text"/>
        <w:spacing w:before="0"/>
        <w:jc w:val="left"/>
        <w:rPr>
          <w:sz w:val="22"/>
          <w:szCs w:val="22"/>
          <w:lang w:val="nl-NL"/>
        </w:rPr>
      </w:pPr>
    </w:p>
    <w:p w14:paraId="682042B8" w14:textId="508DF767" w:rsidR="00A83A6E" w:rsidRPr="00A23A89" w:rsidRDefault="0096485D" w:rsidP="00236504">
      <w:pPr>
        <w:keepNext/>
        <w:keepLines/>
        <w:spacing w:line="240" w:lineRule="auto"/>
        <w:rPr>
          <w:b/>
          <w:bCs/>
          <w:lang w:val="nl-NL"/>
        </w:rPr>
      </w:pPr>
      <w:bookmarkStart w:id="59" w:name="_Toc2097633"/>
      <w:r w:rsidRPr="00A23A89">
        <w:rPr>
          <w:b/>
          <w:bCs/>
          <w:lang w:val="nl-NL"/>
        </w:rPr>
        <w:t>2.</w:t>
      </w:r>
      <w:r w:rsidRPr="00A23A89">
        <w:rPr>
          <w:b/>
          <w:bCs/>
          <w:lang w:val="nl-NL"/>
        </w:rPr>
        <w:tab/>
        <w:t>Wanneer mag u dit middel niet gebruiken of moet u er extra voorzichtig mee zijn?</w:t>
      </w:r>
      <w:bookmarkEnd w:id="59"/>
    </w:p>
    <w:p w14:paraId="38AC7538" w14:textId="77777777" w:rsidR="00A83A6E" w:rsidRPr="004A4733" w:rsidRDefault="00A83A6E" w:rsidP="00236504">
      <w:pPr>
        <w:pStyle w:val="Text"/>
        <w:keepNext/>
        <w:keepLines/>
        <w:spacing w:before="0"/>
        <w:jc w:val="left"/>
        <w:rPr>
          <w:bCs/>
          <w:sz w:val="22"/>
          <w:szCs w:val="22"/>
          <w:lang w:val="nl-NL"/>
        </w:rPr>
      </w:pPr>
    </w:p>
    <w:p w14:paraId="4B19C028" w14:textId="5B6CB17D" w:rsidR="00A83A6E" w:rsidRPr="004A4733" w:rsidRDefault="00A83A6E" w:rsidP="00236504">
      <w:pPr>
        <w:pStyle w:val="Text"/>
        <w:spacing w:before="0"/>
        <w:jc w:val="left"/>
        <w:rPr>
          <w:sz w:val="22"/>
          <w:szCs w:val="22"/>
          <w:lang w:val="nl-NL"/>
        </w:rPr>
      </w:pPr>
      <w:r w:rsidRPr="004A4733">
        <w:rPr>
          <w:sz w:val="22"/>
          <w:szCs w:val="22"/>
          <w:lang w:val="nl-NL"/>
        </w:rPr>
        <w:t xml:space="preserve">Volg </w:t>
      </w:r>
      <w:r w:rsidR="00364776" w:rsidRPr="004A4733">
        <w:rPr>
          <w:sz w:val="22"/>
          <w:szCs w:val="22"/>
          <w:lang w:val="nl-NL"/>
        </w:rPr>
        <w:t>alle</w:t>
      </w:r>
      <w:r w:rsidRPr="004A4733">
        <w:rPr>
          <w:sz w:val="22"/>
          <w:szCs w:val="22"/>
          <w:lang w:val="nl-NL"/>
        </w:rPr>
        <w:t xml:space="preserve"> instructies van uw arts goed op.</w:t>
      </w:r>
    </w:p>
    <w:p w14:paraId="35ED9E11" w14:textId="77777777" w:rsidR="0050744B" w:rsidRPr="004A4733" w:rsidRDefault="0050744B" w:rsidP="00236504">
      <w:pPr>
        <w:pStyle w:val="Text"/>
        <w:spacing w:before="0"/>
        <w:jc w:val="left"/>
        <w:rPr>
          <w:sz w:val="22"/>
          <w:szCs w:val="22"/>
          <w:lang w:val="nl-NL"/>
        </w:rPr>
      </w:pPr>
    </w:p>
    <w:p w14:paraId="77D5BC5A" w14:textId="7F19AB27"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Wanneer mag u dit middel niet gebruiken?</w:t>
      </w:r>
    </w:p>
    <w:p w14:paraId="5DA7C227" w14:textId="77777777" w:rsidR="00A83A6E" w:rsidRPr="004A4733" w:rsidRDefault="0096485D" w:rsidP="00236504">
      <w:pPr>
        <w:pStyle w:val="Listlevel1"/>
        <w:numPr>
          <w:ilvl w:val="0"/>
          <w:numId w:val="43"/>
        </w:numPr>
        <w:spacing w:before="0"/>
        <w:ind w:left="567" w:hanging="567"/>
        <w:rPr>
          <w:sz w:val="22"/>
          <w:szCs w:val="22"/>
          <w:lang w:val="nl-NL"/>
        </w:rPr>
      </w:pPr>
      <w:r w:rsidRPr="004A4733">
        <w:rPr>
          <w:sz w:val="22"/>
          <w:szCs w:val="22"/>
          <w:lang w:val="nl-NL"/>
        </w:rPr>
        <w:t>U bent allergisch voor een van de stoffen in dit geneesmiddel. Deze stoffen kunt u vinden in rubriek 6. Als u denkt dat u misschien allergisch bent, vraag uw arts dan om advies.</w:t>
      </w:r>
    </w:p>
    <w:p w14:paraId="07D03CF2" w14:textId="77777777" w:rsidR="0096485D" w:rsidRPr="004A4733" w:rsidRDefault="0096485D" w:rsidP="00236504">
      <w:pPr>
        <w:pStyle w:val="Listlevel1"/>
        <w:spacing w:before="0"/>
        <w:ind w:left="0" w:firstLine="0"/>
        <w:rPr>
          <w:sz w:val="22"/>
          <w:szCs w:val="22"/>
          <w:lang w:val="nl-NL"/>
        </w:rPr>
      </w:pPr>
    </w:p>
    <w:p w14:paraId="5ABEBD2B" w14:textId="77777777" w:rsidR="00A83A6E" w:rsidRPr="004A4733" w:rsidRDefault="00A83A6E" w:rsidP="00236504">
      <w:pPr>
        <w:pStyle w:val="Nottoc-headings"/>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Wanneer moet u extra voorzichtig zijn met dit middel?</w:t>
      </w:r>
    </w:p>
    <w:p w14:paraId="626C0FBB" w14:textId="665AB314" w:rsidR="00A83A6E" w:rsidRPr="004A4733" w:rsidRDefault="0096485D" w:rsidP="00236504">
      <w:pPr>
        <w:pStyle w:val="Text"/>
        <w:keepNext/>
        <w:keepLines/>
        <w:spacing w:before="0"/>
        <w:jc w:val="left"/>
        <w:rPr>
          <w:sz w:val="22"/>
          <w:szCs w:val="22"/>
          <w:lang w:val="nl-NL"/>
        </w:rPr>
      </w:pPr>
      <w:r w:rsidRPr="004A4733">
        <w:rPr>
          <w:sz w:val="22"/>
          <w:szCs w:val="22"/>
          <w:lang w:val="nl-NL"/>
        </w:rPr>
        <w:t xml:space="preserve">Neem contact op met uw arts, apotheker of verpleegkundige </w:t>
      </w:r>
      <w:r w:rsidRPr="004A4733">
        <w:rPr>
          <w:b/>
          <w:sz w:val="22"/>
          <w:szCs w:val="22"/>
          <w:lang w:val="nl-NL"/>
        </w:rPr>
        <w:t>voordat</w:t>
      </w:r>
      <w:r w:rsidRPr="004A4733">
        <w:rPr>
          <w:sz w:val="22"/>
          <w:szCs w:val="22"/>
          <w:lang w:val="nl-NL"/>
        </w:rPr>
        <w:t xml:space="preserve"> u dit middel gebruikt als een van de volgende punten op u van toepassing is:</w:t>
      </w:r>
    </w:p>
    <w:p w14:paraId="66A47576"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u heeft hartproblemen, zoals een onregelmatige of snelle hartslag;</w:t>
      </w:r>
    </w:p>
    <w:p w14:paraId="4E3B2BB9"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u heeft schildklierproblemen;</w:t>
      </w:r>
    </w:p>
    <w:p w14:paraId="4F093BB6" w14:textId="0A89AD18"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 xml:space="preserve">u heeft ooit te horen gekregen dat u diabetes of een </w:t>
      </w:r>
      <w:r w:rsidR="00BA6C9D" w:rsidRPr="004A4733">
        <w:rPr>
          <w:sz w:val="22"/>
          <w:szCs w:val="22"/>
          <w:lang w:val="nl-NL"/>
        </w:rPr>
        <w:t>hoog bloedsuikergehalte</w:t>
      </w:r>
      <w:r w:rsidRPr="004A4733">
        <w:rPr>
          <w:sz w:val="22"/>
          <w:szCs w:val="22"/>
          <w:lang w:val="nl-NL"/>
        </w:rPr>
        <w:t xml:space="preserve"> heeft;</w:t>
      </w:r>
    </w:p>
    <w:p w14:paraId="30449759"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u heeft last van epileptische aanvallen of toevallen;</w:t>
      </w:r>
    </w:p>
    <w:p w14:paraId="526F1031"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u heeft ernstige nierproblemen;</w:t>
      </w:r>
    </w:p>
    <w:p w14:paraId="09CCFFFF"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u heeft ernstige leverproblemen;</w:t>
      </w:r>
    </w:p>
    <w:p w14:paraId="18858519"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u heeft een laag kaliumgehalte in uw bloed;</w:t>
      </w:r>
    </w:p>
    <w:p w14:paraId="554FD10B" w14:textId="5EC22D23"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 xml:space="preserve">u heeft een oogaandoening genaamd </w:t>
      </w:r>
      <w:r w:rsidR="00003FDE" w:rsidRPr="004A4733">
        <w:rPr>
          <w:sz w:val="22"/>
          <w:szCs w:val="22"/>
          <w:lang w:val="nl-NL"/>
        </w:rPr>
        <w:t>gesloten</w:t>
      </w:r>
      <w:r w:rsidR="008728EE" w:rsidRPr="004A4733">
        <w:rPr>
          <w:sz w:val="22"/>
          <w:szCs w:val="22"/>
          <w:lang w:val="nl-NL"/>
        </w:rPr>
        <w:t>-</w:t>
      </w:r>
      <w:r w:rsidRPr="004A4733">
        <w:rPr>
          <w:sz w:val="22"/>
          <w:szCs w:val="22"/>
          <w:lang w:val="nl-NL"/>
        </w:rPr>
        <w:t>kamerhoekglaucoom;</w:t>
      </w:r>
    </w:p>
    <w:p w14:paraId="72137F57" w14:textId="5C0C18AD"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u kunt moeilijk plassen;</w:t>
      </w:r>
    </w:p>
    <w:p w14:paraId="571B873A" w14:textId="321BDF73" w:rsidR="00051C43" w:rsidRPr="004A4733" w:rsidRDefault="00051C43" w:rsidP="00236504">
      <w:pPr>
        <w:pStyle w:val="Listlevel1"/>
        <w:spacing w:before="0"/>
        <w:ind w:left="0" w:firstLine="0"/>
        <w:rPr>
          <w:sz w:val="22"/>
          <w:szCs w:val="22"/>
          <w:lang w:val="nl-NL"/>
        </w:rPr>
      </w:pPr>
      <w:r w:rsidRPr="004A4733">
        <w:rPr>
          <w:sz w:val="22"/>
          <w:szCs w:val="22"/>
          <w:lang w:val="nl-NL"/>
        </w:rPr>
        <w:t>-</w:t>
      </w:r>
      <w:r w:rsidRPr="004A4733">
        <w:rPr>
          <w:sz w:val="22"/>
          <w:szCs w:val="22"/>
          <w:lang w:val="nl-NL"/>
        </w:rPr>
        <w:tab/>
        <w:t>u heeft longtuberculose (</w:t>
      </w:r>
      <w:r w:rsidR="00940656" w:rsidRPr="004A4733">
        <w:rPr>
          <w:sz w:val="22"/>
          <w:szCs w:val="22"/>
          <w:lang w:val="nl-NL"/>
        </w:rPr>
        <w:t>TB</w:t>
      </w:r>
      <w:r w:rsidRPr="004A4733">
        <w:rPr>
          <w:sz w:val="22"/>
          <w:szCs w:val="22"/>
          <w:lang w:val="nl-NL"/>
        </w:rPr>
        <w:t xml:space="preserve">) of </w:t>
      </w:r>
      <w:r w:rsidR="001023CF" w:rsidRPr="004A4733">
        <w:rPr>
          <w:sz w:val="22"/>
          <w:szCs w:val="22"/>
          <w:lang w:val="nl-NL"/>
        </w:rPr>
        <w:t>een ander</w:t>
      </w:r>
      <w:r w:rsidR="008728EE" w:rsidRPr="004A4733">
        <w:rPr>
          <w:sz w:val="22"/>
          <w:szCs w:val="22"/>
          <w:lang w:val="nl-NL"/>
        </w:rPr>
        <w:t>e</w:t>
      </w:r>
      <w:r w:rsidR="005A25EF" w:rsidRPr="004A4733">
        <w:rPr>
          <w:sz w:val="22"/>
          <w:szCs w:val="22"/>
          <w:lang w:val="nl-NL"/>
        </w:rPr>
        <w:t xml:space="preserve"> </w:t>
      </w:r>
      <w:r w:rsidRPr="004A4733">
        <w:rPr>
          <w:sz w:val="22"/>
          <w:szCs w:val="22"/>
          <w:lang w:val="nl-NL"/>
        </w:rPr>
        <w:t>langdurige of onbehandelde infectie.</w:t>
      </w:r>
    </w:p>
    <w:p w14:paraId="71091F78" w14:textId="77777777" w:rsidR="00A83A6E" w:rsidRPr="004A4733" w:rsidRDefault="00A83A6E" w:rsidP="00236504">
      <w:pPr>
        <w:pStyle w:val="Listlevel1"/>
        <w:spacing w:before="0"/>
        <w:ind w:left="0" w:firstLine="0"/>
        <w:rPr>
          <w:sz w:val="22"/>
          <w:szCs w:val="22"/>
          <w:lang w:val="nl-NL"/>
        </w:rPr>
      </w:pPr>
    </w:p>
    <w:p w14:paraId="060929F8" w14:textId="752F838A" w:rsidR="00A83A6E" w:rsidRPr="004A4733" w:rsidRDefault="00A83A6E" w:rsidP="00236504">
      <w:pPr>
        <w:pStyle w:val="Text"/>
        <w:keepNext/>
        <w:spacing w:before="0"/>
        <w:jc w:val="left"/>
        <w:rPr>
          <w:b/>
          <w:sz w:val="22"/>
          <w:szCs w:val="22"/>
          <w:lang w:val="nl-NL"/>
        </w:rPr>
      </w:pPr>
      <w:r w:rsidRPr="004A4733">
        <w:rPr>
          <w:b/>
          <w:bCs/>
          <w:sz w:val="22"/>
          <w:szCs w:val="22"/>
          <w:lang w:val="nl-NL"/>
        </w:rPr>
        <w:t xml:space="preserve">Tijdens behandeling met </w:t>
      </w:r>
      <w:r w:rsidR="008728EE" w:rsidRPr="004A4733">
        <w:rPr>
          <w:b/>
          <w:bCs/>
          <w:sz w:val="22"/>
          <w:szCs w:val="22"/>
          <w:lang w:val="nl-NL"/>
        </w:rPr>
        <w:t>dit middel</w:t>
      </w:r>
    </w:p>
    <w:p w14:paraId="289BCDCF" w14:textId="44F38BAE" w:rsidR="00A83A6E" w:rsidRPr="004A4733" w:rsidRDefault="000904C4" w:rsidP="00236504">
      <w:pPr>
        <w:pStyle w:val="Listlevel1"/>
        <w:keepNext/>
        <w:spacing w:before="0"/>
        <w:ind w:left="0" w:firstLine="0"/>
        <w:rPr>
          <w:sz w:val="22"/>
          <w:szCs w:val="22"/>
          <w:lang w:val="nl-NL"/>
        </w:rPr>
      </w:pPr>
      <w:r w:rsidRPr="004A4733">
        <w:rPr>
          <w:b/>
          <w:bCs/>
          <w:sz w:val="22"/>
          <w:szCs w:val="22"/>
          <w:lang w:val="nl-NL"/>
        </w:rPr>
        <w:t>Stop met het gebruik van dit geneesmiddel en zoek onmiddellijk medische hulp</w:t>
      </w:r>
      <w:r w:rsidRPr="004A4733">
        <w:rPr>
          <w:sz w:val="22"/>
          <w:szCs w:val="22"/>
          <w:lang w:val="nl-NL"/>
        </w:rPr>
        <w:t xml:space="preserve"> als u iets van het onderstaande </w:t>
      </w:r>
      <w:r w:rsidR="006C74DD" w:rsidRPr="004A4733">
        <w:rPr>
          <w:sz w:val="22"/>
          <w:szCs w:val="22"/>
          <w:lang w:val="nl-NL"/>
        </w:rPr>
        <w:t>he</w:t>
      </w:r>
      <w:r w:rsidR="00003FDE" w:rsidRPr="004A4733">
        <w:rPr>
          <w:sz w:val="22"/>
          <w:szCs w:val="22"/>
          <w:lang w:val="nl-NL"/>
        </w:rPr>
        <w:t>ef</w:t>
      </w:r>
      <w:r w:rsidR="006C74DD" w:rsidRPr="004A4733">
        <w:rPr>
          <w:sz w:val="22"/>
          <w:szCs w:val="22"/>
          <w:lang w:val="nl-NL"/>
        </w:rPr>
        <w:t>t</w:t>
      </w:r>
      <w:r w:rsidRPr="004A4733">
        <w:rPr>
          <w:sz w:val="22"/>
          <w:szCs w:val="22"/>
          <w:lang w:val="nl-NL"/>
        </w:rPr>
        <w:t>:</w:t>
      </w:r>
    </w:p>
    <w:p w14:paraId="7C33594F" w14:textId="47A4F7C8" w:rsidR="00A83A6E" w:rsidRPr="004A4733" w:rsidRDefault="00DD1A5C" w:rsidP="00236504">
      <w:pPr>
        <w:pStyle w:val="Listlevel1"/>
        <w:numPr>
          <w:ilvl w:val="0"/>
          <w:numId w:val="43"/>
        </w:numPr>
        <w:spacing w:before="0"/>
        <w:ind w:left="567" w:hanging="567"/>
        <w:rPr>
          <w:sz w:val="22"/>
          <w:szCs w:val="22"/>
          <w:lang w:val="nl-NL"/>
        </w:rPr>
      </w:pPr>
      <w:r w:rsidRPr="004A4733">
        <w:rPr>
          <w:sz w:val="22"/>
          <w:szCs w:val="22"/>
          <w:lang w:val="nl-NL"/>
        </w:rPr>
        <w:t>beklemmend</w:t>
      </w:r>
      <w:r w:rsidR="00A83A6E" w:rsidRPr="004A4733">
        <w:rPr>
          <w:sz w:val="22"/>
          <w:szCs w:val="22"/>
          <w:lang w:val="nl-NL"/>
        </w:rPr>
        <w:t xml:space="preserve"> gevoel op de borst, hoest, piepende ademhaling of kortademigheid direct na het </w:t>
      </w:r>
      <w:r w:rsidR="003E57B9" w:rsidRPr="004A4733">
        <w:rPr>
          <w:sz w:val="22"/>
          <w:szCs w:val="22"/>
          <w:lang w:val="nl-NL"/>
        </w:rPr>
        <w:t>gebruik</w:t>
      </w:r>
      <w:r w:rsidR="00A83A6E" w:rsidRPr="004A4733">
        <w:rPr>
          <w:sz w:val="22"/>
          <w:szCs w:val="22"/>
          <w:lang w:val="nl-NL"/>
        </w:rPr>
        <w:t xml:space="preserve"> van </w:t>
      </w:r>
      <w:r w:rsidR="00BC5AA2">
        <w:rPr>
          <w:sz w:val="22"/>
          <w:szCs w:val="22"/>
          <w:lang w:val="nl-NL"/>
        </w:rPr>
        <w:t>Enerzair Breezhaler</w:t>
      </w:r>
      <w:r w:rsidR="00A83A6E" w:rsidRPr="004A4733">
        <w:rPr>
          <w:sz w:val="22"/>
          <w:szCs w:val="22"/>
          <w:lang w:val="nl-NL"/>
        </w:rPr>
        <w:t xml:space="preserve"> (verschijnselen </w:t>
      </w:r>
      <w:r w:rsidR="003E57B9" w:rsidRPr="004A4733">
        <w:rPr>
          <w:sz w:val="22"/>
          <w:szCs w:val="22"/>
          <w:lang w:val="nl-NL"/>
        </w:rPr>
        <w:t xml:space="preserve">dat het geneesmiddel onverwachts de luchtwegen vernauwt, </w:t>
      </w:r>
      <w:r w:rsidR="00003FDE" w:rsidRPr="004A4733">
        <w:rPr>
          <w:sz w:val="22"/>
          <w:szCs w:val="22"/>
          <w:lang w:val="nl-NL"/>
        </w:rPr>
        <w:t>b</w:t>
      </w:r>
      <w:r w:rsidR="003E57B9" w:rsidRPr="004A4733">
        <w:rPr>
          <w:sz w:val="22"/>
          <w:szCs w:val="22"/>
          <w:lang w:val="nl-NL"/>
        </w:rPr>
        <w:t xml:space="preserve">ekend als </w:t>
      </w:r>
      <w:r w:rsidR="00A83A6E" w:rsidRPr="004A4733">
        <w:rPr>
          <w:sz w:val="22"/>
          <w:szCs w:val="22"/>
          <w:lang w:val="nl-NL"/>
        </w:rPr>
        <w:t>paradoxaal bronchospasme)</w:t>
      </w:r>
      <w:r w:rsidR="005A2684" w:rsidRPr="004A4733">
        <w:rPr>
          <w:sz w:val="22"/>
          <w:szCs w:val="22"/>
          <w:lang w:val="nl-NL"/>
        </w:rPr>
        <w:t>;</w:t>
      </w:r>
    </w:p>
    <w:p w14:paraId="58F6271B" w14:textId="7E3DF12B"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moeite met ademhalen of slikken, zwelling van de tong, de lippen of het gezicht, huiduitslag, jeuk en netelroos (verschijnselen van een allergische</w:t>
      </w:r>
      <w:r w:rsidR="00E63227" w:rsidRPr="004A4733">
        <w:rPr>
          <w:sz w:val="22"/>
          <w:szCs w:val="22"/>
          <w:lang w:val="nl-NL"/>
        </w:rPr>
        <w:t xml:space="preserve"> </w:t>
      </w:r>
      <w:r w:rsidRPr="004A4733">
        <w:rPr>
          <w:sz w:val="22"/>
          <w:szCs w:val="22"/>
          <w:lang w:val="nl-NL"/>
        </w:rPr>
        <w:t>reactie)</w:t>
      </w:r>
      <w:r w:rsidR="005A2684" w:rsidRPr="004A4733">
        <w:rPr>
          <w:sz w:val="22"/>
          <w:szCs w:val="22"/>
          <w:lang w:val="nl-NL"/>
        </w:rPr>
        <w:t>;</w:t>
      </w:r>
    </w:p>
    <w:p w14:paraId="764716F0" w14:textId="1EC2901F"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oogpijn of last van uw ogen, tijdelijk wazig zien, ringen</w:t>
      </w:r>
      <w:r w:rsidR="00AB60A6" w:rsidRPr="004A4733">
        <w:rPr>
          <w:sz w:val="22"/>
          <w:szCs w:val="22"/>
          <w:lang w:val="nl-NL"/>
        </w:rPr>
        <w:t>/halo’s</w:t>
      </w:r>
      <w:r w:rsidR="003E57B9" w:rsidRPr="004A4733">
        <w:rPr>
          <w:sz w:val="22"/>
          <w:szCs w:val="22"/>
          <w:lang w:val="nl-NL"/>
        </w:rPr>
        <w:t xml:space="preserve"> (het zien van</w:t>
      </w:r>
      <w:r w:rsidR="00E76851" w:rsidRPr="004A4733">
        <w:rPr>
          <w:sz w:val="22"/>
          <w:szCs w:val="22"/>
          <w:lang w:val="nl-NL"/>
        </w:rPr>
        <w:t xml:space="preserve"> heldere kringen</w:t>
      </w:r>
      <w:r w:rsidR="003E57B9" w:rsidRPr="004A4733">
        <w:rPr>
          <w:sz w:val="22"/>
          <w:szCs w:val="22"/>
          <w:lang w:val="nl-NL"/>
        </w:rPr>
        <w:t xml:space="preserve"> rond lichten)</w:t>
      </w:r>
      <w:r w:rsidRPr="004A4733">
        <w:rPr>
          <w:sz w:val="22"/>
          <w:szCs w:val="22"/>
          <w:lang w:val="nl-NL"/>
        </w:rPr>
        <w:t xml:space="preserve"> of </w:t>
      </w:r>
      <w:r w:rsidR="005A2684" w:rsidRPr="004A4733">
        <w:rPr>
          <w:sz w:val="22"/>
          <w:szCs w:val="22"/>
          <w:lang w:val="nl-NL"/>
        </w:rPr>
        <w:t xml:space="preserve">gekleurde </w:t>
      </w:r>
      <w:r w:rsidRPr="004A4733">
        <w:rPr>
          <w:sz w:val="22"/>
          <w:szCs w:val="22"/>
          <w:lang w:val="nl-NL"/>
        </w:rPr>
        <w:t xml:space="preserve">beelden zien in combinatie met rode ogen (verschijnselen van een aanval van </w:t>
      </w:r>
      <w:r w:rsidR="00003FDE" w:rsidRPr="004A4733">
        <w:rPr>
          <w:sz w:val="22"/>
          <w:szCs w:val="22"/>
          <w:lang w:val="nl-NL"/>
        </w:rPr>
        <w:t>gesloten</w:t>
      </w:r>
      <w:r w:rsidR="00BB1530" w:rsidRPr="004A4733">
        <w:rPr>
          <w:sz w:val="22"/>
          <w:szCs w:val="22"/>
          <w:lang w:val="nl-NL"/>
        </w:rPr>
        <w:t>-</w:t>
      </w:r>
      <w:r w:rsidRPr="004A4733">
        <w:rPr>
          <w:sz w:val="22"/>
          <w:szCs w:val="22"/>
          <w:lang w:val="nl-NL"/>
        </w:rPr>
        <w:t>kamerhoekglaucoom).</w:t>
      </w:r>
    </w:p>
    <w:p w14:paraId="2047F71E" w14:textId="77777777" w:rsidR="000904C4" w:rsidRPr="004A4733" w:rsidRDefault="000904C4" w:rsidP="00236504">
      <w:pPr>
        <w:pStyle w:val="Listlevel1"/>
        <w:spacing w:before="0"/>
        <w:ind w:left="0" w:firstLine="0"/>
        <w:rPr>
          <w:sz w:val="22"/>
          <w:szCs w:val="22"/>
          <w:lang w:val="nl-NL"/>
        </w:rPr>
      </w:pPr>
    </w:p>
    <w:p w14:paraId="03DFEC2E" w14:textId="77777777"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Kinderen en jongeren tot 18 jaar</w:t>
      </w:r>
    </w:p>
    <w:p w14:paraId="40744F9E" w14:textId="755FAD98" w:rsidR="00A83A6E" w:rsidRPr="004A4733" w:rsidRDefault="00A83A6E" w:rsidP="00236504">
      <w:pPr>
        <w:pStyle w:val="Text"/>
        <w:spacing w:before="0"/>
        <w:jc w:val="left"/>
        <w:rPr>
          <w:sz w:val="22"/>
          <w:szCs w:val="22"/>
          <w:lang w:val="nl-NL"/>
        </w:rPr>
      </w:pPr>
      <w:r w:rsidRPr="004A4733">
        <w:rPr>
          <w:sz w:val="22"/>
          <w:szCs w:val="22"/>
          <w:lang w:val="nl-NL"/>
        </w:rPr>
        <w:t>Geef dit geneesmiddel niet aan kinderen of jongeren tot 18 jaar</w:t>
      </w:r>
      <w:r w:rsidR="0090719E" w:rsidRPr="004A4733">
        <w:rPr>
          <w:sz w:val="22"/>
          <w:szCs w:val="22"/>
          <w:lang w:val="nl-NL"/>
        </w:rPr>
        <w:t xml:space="preserve">, </w:t>
      </w:r>
      <w:r w:rsidR="003E57B9" w:rsidRPr="004A4733">
        <w:rPr>
          <w:sz w:val="22"/>
          <w:szCs w:val="22"/>
          <w:lang w:val="nl-NL"/>
        </w:rPr>
        <w:t>omdat het niet is onderzocht in deze leeftijdsgroep.</w:t>
      </w:r>
    </w:p>
    <w:p w14:paraId="491F2EFF" w14:textId="77777777" w:rsidR="00A83A6E" w:rsidRPr="004A4733" w:rsidRDefault="00A83A6E" w:rsidP="00236504">
      <w:pPr>
        <w:pStyle w:val="Text"/>
        <w:spacing w:before="0"/>
        <w:jc w:val="left"/>
        <w:rPr>
          <w:bCs/>
          <w:color w:val="000000"/>
          <w:sz w:val="22"/>
          <w:szCs w:val="22"/>
          <w:lang w:val="nl-NL"/>
        </w:rPr>
      </w:pPr>
    </w:p>
    <w:p w14:paraId="4C5ADB3B" w14:textId="77777777"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Gebruikt u nog andere geneesmiddelen?</w:t>
      </w:r>
    </w:p>
    <w:p w14:paraId="5499442B" w14:textId="291FAE49" w:rsidR="00A83A6E" w:rsidRPr="004A4733" w:rsidRDefault="00A83A6E" w:rsidP="00236504">
      <w:pPr>
        <w:pStyle w:val="Listlevel1"/>
        <w:keepNext/>
        <w:keepLines/>
        <w:spacing w:before="0"/>
        <w:ind w:left="0" w:firstLine="0"/>
        <w:rPr>
          <w:sz w:val="22"/>
          <w:szCs w:val="22"/>
          <w:lang w:val="nl-NL"/>
        </w:rPr>
      </w:pPr>
      <w:r w:rsidRPr="004A4733">
        <w:rPr>
          <w:sz w:val="22"/>
          <w:szCs w:val="22"/>
          <w:lang w:val="nl-NL"/>
        </w:rPr>
        <w:t xml:space="preserve">Gebruikt u naast Enerzair Breezhaler nog andere geneesmiddelen, heeft u dat kort geleden gedaan of bestaat de mogelijkheid dat u binnenkort andere geneesmiddelen gaat gebruiken? Vertel dat dan uw arts of apotheker. Vertel </w:t>
      </w:r>
      <w:r w:rsidR="00BB1530" w:rsidRPr="004A4733">
        <w:rPr>
          <w:sz w:val="22"/>
          <w:szCs w:val="22"/>
          <w:lang w:val="nl-NL"/>
        </w:rPr>
        <w:t xml:space="preserve">dat dan </w:t>
      </w:r>
      <w:r w:rsidRPr="004A4733">
        <w:rPr>
          <w:sz w:val="22"/>
          <w:szCs w:val="22"/>
          <w:lang w:val="nl-NL"/>
        </w:rPr>
        <w:t>uw arts of apotheker</w:t>
      </w:r>
      <w:r w:rsidR="00BB1530" w:rsidRPr="004A4733">
        <w:rPr>
          <w:sz w:val="22"/>
          <w:szCs w:val="22"/>
          <w:lang w:val="nl-NL"/>
        </w:rPr>
        <w:t>,</w:t>
      </w:r>
      <w:r w:rsidRPr="004A4733">
        <w:rPr>
          <w:sz w:val="22"/>
          <w:szCs w:val="22"/>
          <w:lang w:val="nl-NL"/>
        </w:rPr>
        <w:t xml:space="preserve"> in het bijzonder als u een van de volgende geneesmiddelen gebruikt:</w:t>
      </w:r>
    </w:p>
    <w:p w14:paraId="30440D3E" w14:textId="43755E4C" w:rsidR="00E13CEE" w:rsidRPr="004A4733" w:rsidRDefault="00E13CEE" w:rsidP="00236504">
      <w:pPr>
        <w:pStyle w:val="Listlevel1"/>
        <w:numPr>
          <w:ilvl w:val="0"/>
          <w:numId w:val="43"/>
        </w:numPr>
        <w:spacing w:before="0"/>
        <w:ind w:left="567" w:hanging="567"/>
        <w:rPr>
          <w:sz w:val="22"/>
          <w:szCs w:val="22"/>
          <w:lang w:val="nl-NL"/>
        </w:rPr>
      </w:pPr>
      <w:r w:rsidRPr="004A4733">
        <w:rPr>
          <w:sz w:val="22"/>
          <w:szCs w:val="22"/>
          <w:lang w:val="nl-NL"/>
        </w:rPr>
        <w:t>geneesmiddelen die het kaliumgehalte in uw bloed verlagen. Dit zijn onder andere: diuretica (</w:t>
      </w:r>
      <w:r w:rsidR="001023CF" w:rsidRPr="004A4733">
        <w:rPr>
          <w:sz w:val="22"/>
          <w:szCs w:val="22"/>
          <w:lang w:val="nl-NL"/>
        </w:rPr>
        <w:t>plasmiddelen: middelen die</w:t>
      </w:r>
      <w:r w:rsidR="00003FDE" w:rsidRPr="004A4733">
        <w:rPr>
          <w:sz w:val="22"/>
          <w:szCs w:val="22"/>
          <w:lang w:val="nl-NL"/>
        </w:rPr>
        <w:t xml:space="preserve"> de urineproductie verhogen en</w:t>
      </w:r>
      <w:r w:rsidR="00003FDE" w:rsidRPr="004A4733" w:rsidDel="00003FDE">
        <w:rPr>
          <w:sz w:val="22"/>
          <w:szCs w:val="22"/>
          <w:lang w:val="nl-NL"/>
        </w:rPr>
        <w:t xml:space="preserve"> </w:t>
      </w:r>
      <w:r w:rsidRPr="004A4733">
        <w:rPr>
          <w:sz w:val="22"/>
          <w:szCs w:val="22"/>
          <w:lang w:val="nl-NL"/>
        </w:rPr>
        <w:t xml:space="preserve">die gebruikt </w:t>
      </w:r>
      <w:r w:rsidR="00003FDE" w:rsidRPr="004A4733">
        <w:rPr>
          <w:sz w:val="22"/>
          <w:szCs w:val="22"/>
          <w:lang w:val="nl-NL"/>
        </w:rPr>
        <w:t xml:space="preserve">kunnen </w:t>
      </w:r>
      <w:r w:rsidRPr="004A4733">
        <w:rPr>
          <w:sz w:val="22"/>
          <w:szCs w:val="22"/>
          <w:lang w:val="nl-NL"/>
        </w:rPr>
        <w:t>worden bij hoge bloeddruk, bijv</w:t>
      </w:r>
      <w:r w:rsidR="00BB1530" w:rsidRPr="004A4733">
        <w:rPr>
          <w:sz w:val="22"/>
          <w:szCs w:val="22"/>
          <w:lang w:val="nl-NL"/>
        </w:rPr>
        <w:t>oorbeeld</w:t>
      </w:r>
      <w:r w:rsidRPr="004A4733">
        <w:rPr>
          <w:sz w:val="22"/>
          <w:szCs w:val="22"/>
          <w:lang w:val="nl-NL"/>
        </w:rPr>
        <w:t xml:space="preserve"> hydrochloorthiazide), andere luchtwegverwijders zoals methylxanthinen die worden gebruikt bij ademhalingsproblemen (bijv</w:t>
      </w:r>
      <w:r w:rsidR="00BB1530" w:rsidRPr="004A4733">
        <w:rPr>
          <w:sz w:val="22"/>
          <w:szCs w:val="22"/>
          <w:lang w:val="nl-NL"/>
        </w:rPr>
        <w:t>oorbeeld</w:t>
      </w:r>
      <w:r w:rsidRPr="004A4733">
        <w:rPr>
          <w:sz w:val="22"/>
          <w:szCs w:val="22"/>
          <w:lang w:val="nl-NL"/>
        </w:rPr>
        <w:t xml:space="preserve"> theofylline) of corticosteroïden (bijv</w:t>
      </w:r>
      <w:r w:rsidR="00BB1530" w:rsidRPr="004A4733">
        <w:rPr>
          <w:sz w:val="22"/>
          <w:szCs w:val="22"/>
          <w:lang w:val="nl-NL"/>
        </w:rPr>
        <w:t>oorbeeld</w:t>
      </w:r>
      <w:r w:rsidRPr="004A4733">
        <w:rPr>
          <w:sz w:val="22"/>
          <w:szCs w:val="22"/>
          <w:lang w:val="nl-NL"/>
        </w:rPr>
        <w:t xml:space="preserve"> prednisolon);</w:t>
      </w:r>
    </w:p>
    <w:p w14:paraId="16D90861" w14:textId="08AF5D75" w:rsidR="00A83A6E" w:rsidRPr="004A4733" w:rsidRDefault="00C94787" w:rsidP="00236504">
      <w:pPr>
        <w:pStyle w:val="Listlevel1"/>
        <w:numPr>
          <w:ilvl w:val="0"/>
          <w:numId w:val="43"/>
        </w:numPr>
        <w:spacing w:before="0"/>
        <w:ind w:left="567" w:hanging="567"/>
        <w:rPr>
          <w:sz w:val="22"/>
          <w:szCs w:val="22"/>
          <w:lang w:val="nl-NL"/>
        </w:rPr>
      </w:pPr>
      <w:r w:rsidRPr="004A4733">
        <w:rPr>
          <w:sz w:val="22"/>
          <w:szCs w:val="22"/>
          <w:lang w:val="nl-NL"/>
        </w:rPr>
        <w:t>tricyclische antidepressiva of monoamin</w:t>
      </w:r>
      <w:r w:rsidR="00BB1530" w:rsidRPr="004A4733">
        <w:rPr>
          <w:sz w:val="22"/>
          <w:szCs w:val="22"/>
          <w:lang w:val="nl-NL"/>
        </w:rPr>
        <w:t>o</w:t>
      </w:r>
      <w:r w:rsidRPr="004A4733">
        <w:rPr>
          <w:sz w:val="22"/>
          <w:szCs w:val="22"/>
          <w:lang w:val="nl-NL"/>
        </w:rPr>
        <w:t>-oxidaseremmers (geneesmiddelen die worden gebruikt bij de behandeling van depressies);</w:t>
      </w:r>
    </w:p>
    <w:p w14:paraId="1F233427" w14:textId="1FC171EB"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 xml:space="preserve">geneesmiddelen die vergelijkbaar kunnen zijn met </w:t>
      </w:r>
      <w:r w:rsidR="00BC5AA2">
        <w:rPr>
          <w:sz w:val="22"/>
          <w:szCs w:val="22"/>
          <w:lang w:val="nl-NL"/>
        </w:rPr>
        <w:t>Enerzair Breezhaler</w:t>
      </w:r>
      <w:r w:rsidRPr="004A4733">
        <w:rPr>
          <w:sz w:val="22"/>
          <w:szCs w:val="22"/>
          <w:lang w:val="nl-NL"/>
        </w:rPr>
        <w:t xml:space="preserve"> (bevatten vergelijkbare werkzame stoffen); als u die tegelijkertijd gebruikt, kan dat het risico op mogelijke bijwerkingen verhogen;</w:t>
      </w:r>
    </w:p>
    <w:p w14:paraId="6EB9B108" w14:textId="26247711" w:rsidR="00A83A6E" w:rsidRPr="004A4733" w:rsidRDefault="00446282" w:rsidP="00236504">
      <w:pPr>
        <w:pStyle w:val="Listlevel1"/>
        <w:numPr>
          <w:ilvl w:val="0"/>
          <w:numId w:val="43"/>
        </w:numPr>
        <w:spacing w:before="0"/>
        <w:ind w:left="567" w:hanging="567"/>
        <w:rPr>
          <w:sz w:val="22"/>
          <w:szCs w:val="22"/>
          <w:lang w:val="nl-NL"/>
        </w:rPr>
      </w:pPr>
      <w:r w:rsidRPr="004A4733">
        <w:rPr>
          <w:sz w:val="22"/>
          <w:szCs w:val="22"/>
          <w:lang w:val="nl-NL"/>
        </w:rPr>
        <w:lastRenderedPageBreak/>
        <w:t>geneesmiddelen die bètablokkers worden genoemd en die gebruikt worden bij hoge bloeddruk of andere hartproblemen (bijv</w:t>
      </w:r>
      <w:r w:rsidR="00BB1530" w:rsidRPr="004A4733">
        <w:rPr>
          <w:sz w:val="22"/>
          <w:szCs w:val="22"/>
          <w:lang w:val="nl-NL"/>
        </w:rPr>
        <w:t>oorbeeld</w:t>
      </w:r>
      <w:r w:rsidRPr="004A4733">
        <w:rPr>
          <w:sz w:val="22"/>
          <w:szCs w:val="22"/>
          <w:lang w:val="nl-NL"/>
        </w:rPr>
        <w:t xml:space="preserve"> propranolol), of bij een oogprobleem dat glaucoom wordt genoemd (bijv</w:t>
      </w:r>
      <w:r w:rsidR="00BB1530" w:rsidRPr="004A4733">
        <w:rPr>
          <w:sz w:val="22"/>
          <w:szCs w:val="22"/>
          <w:lang w:val="nl-NL"/>
        </w:rPr>
        <w:t>oorbeeld</w:t>
      </w:r>
      <w:r w:rsidRPr="004A4733">
        <w:rPr>
          <w:sz w:val="22"/>
          <w:szCs w:val="22"/>
          <w:lang w:val="nl-NL"/>
        </w:rPr>
        <w:t xml:space="preserve"> timolol);</w:t>
      </w:r>
    </w:p>
    <w:p w14:paraId="64C974F1" w14:textId="597F790C" w:rsidR="00A83A6E" w:rsidRPr="004A4733" w:rsidRDefault="00C94787" w:rsidP="00236504">
      <w:pPr>
        <w:pStyle w:val="Listlevel1"/>
        <w:numPr>
          <w:ilvl w:val="0"/>
          <w:numId w:val="43"/>
        </w:numPr>
        <w:spacing w:before="0"/>
        <w:ind w:left="567" w:hanging="567"/>
        <w:rPr>
          <w:sz w:val="22"/>
          <w:szCs w:val="22"/>
          <w:lang w:val="nl-NL"/>
        </w:rPr>
      </w:pPr>
      <w:r w:rsidRPr="004A4733">
        <w:rPr>
          <w:sz w:val="22"/>
          <w:szCs w:val="22"/>
          <w:lang w:val="nl-NL"/>
        </w:rPr>
        <w:t>ketoconazol of itraconazol (geneesmiddelen die worden gebruikt om schimmelinfecties te behandelen);</w:t>
      </w:r>
    </w:p>
    <w:p w14:paraId="1F983744" w14:textId="0A53B2A8" w:rsidR="00A83A6E" w:rsidRPr="004A4733" w:rsidRDefault="00C94787" w:rsidP="00236504">
      <w:pPr>
        <w:pStyle w:val="Listlevel1"/>
        <w:numPr>
          <w:ilvl w:val="0"/>
          <w:numId w:val="43"/>
        </w:numPr>
        <w:spacing w:before="0"/>
        <w:ind w:left="567" w:hanging="567"/>
        <w:rPr>
          <w:sz w:val="22"/>
          <w:szCs w:val="22"/>
          <w:lang w:val="nl-NL"/>
        </w:rPr>
      </w:pPr>
      <w:r w:rsidRPr="004A4733">
        <w:rPr>
          <w:sz w:val="22"/>
          <w:szCs w:val="22"/>
          <w:lang w:val="nl-NL"/>
        </w:rPr>
        <w:t>ritonavir, nelfinavir of cobicistat (geneesmiddelen die worden gebruikt om een hiv-infectie te behandelen).</w:t>
      </w:r>
    </w:p>
    <w:p w14:paraId="2D8CECE4" w14:textId="77777777" w:rsidR="00A83A6E" w:rsidRPr="004A4733" w:rsidRDefault="00A83A6E" w:rsidP="00236504">
      <w:pPr>
        <w:pStyle w:val="Text"/>
        <w:spacing w:before="0"/>
        <w:jc w:val="left"/>
        <w:rPr>
          <w:bCs/>
          <w:sz w:val="22"/>
          <w:szCs w:val="22"/>
          <w:lang w:val="nl-NL"/>
        </w:rPr>
      </w:pPr>
    </w:p>
    <w:p w14:paraId="1268C1B8" w14:textId="77777777"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Zwangerschap en borstvoeding</w:t>
      </w:r>
    </w:p>
    <w:p w14:paraId="57DC6FFB" w14:textId="5E04221E" w:rsidR="00A83A6E" w:rsidRPr="004A4733" w:rsidRDefault="00A83A6E" w:rsidP="00236504">
      <w:pPr>
        <w:pStyle w:val="Text"/>
        <w:spacing w:before="0"/>
        <w:jc w:val="left"/>
        <w:rPr>
          <w:sz w:val="22"/>
          <w:szCs w:val="22"/>
          <w:lang w:val="nl-NL"/>
        </w:rPr>
      </w:pPr>
      <w:r w:rsidRPr="004A4733">
        <w:rPr>
          <w:sz w:val="22"/>
          <w:szCs w:val="22"/>
          <w:lang w:val="nl-NL"/>
        </w:rPr>
        <w:t>Bent u zwanger, denkt u zwanger te zijn, wilt u zwanger worden of geeft u borstvoeding? Neem dan contact op met uw arts voordat u dit geneesmiddel gebruikt.</w:t>
      </w:r>
      <w:r w:rsidR="00FA0CD2" w:rsidRPr="004A4733">
        <w:rPr>
          <w:sz w:val="22"/>
          <w:szCs w:val="22"/>
          <w:lang w:val="nl-NL"/>
        </w:rPr>
        <w:t xml:space="preserve"> </w:t>
      </w:r>
      <w:r w:rsidRPr="004A4733">
        <w:rPr>
          <w:sz w:val="22"/>
          <w:szCs w:val="22"/>
          <w:lang w:val="nl-NL"/>
        </w:rPr>
        <w:t xml:space="preserve">Uw arts zal met u bespreken of u </w:t>
      </w:r>
      <w:r w:rsidR="00BC5AA2">
        <w:rPr>
          <w:sz w:val="22"/>
          <w:szCs w:val="22"/>
          <w:lang w:val="nl-NL"/>
        </w:rPr>
        <w:t>Enerzair Breezhaler</w:t>
      </w:r>
      <w:r w:rsidRPr="004A4733">
        <w:rPr>
          <w:sz w:val="22"/>
          <w:szCs w:val="22"/>
          <w:lang w:val="nl-NL"/>
        </w:rPr>
        <w:t xml:space="preserve"> mag gebruiken.</w:t>
      </w:r>
    </w:p>
    <w:p w14:paraId="3EC0DC9B" w14:textId="77777777" w:rsidR="00A83A6E" w:rsidRPr="004A4733" w:rsidRDefault="00A83A6E" w:rsidP="00236504">
      <w:pPr>
        <w:pStyle w:val="Text"/>
        <w:spacing w:before="0"/>
        <w:jc w:val="left"/>
        <w:rPr>
          <w:sz w:val="22"/>
          <w:szCs w:val="22"/>
          <w:lang w:val="nl-NL"/>
        </w:rPr>
      </w:pPr>
    </w:p>
    <w:p w14:paraId="07DBF9C8" w14:textId="77777777" w:rsidR="00A83A6E" w:rsidRPr="004A4733" w:rsidRDefault="00A83A6E" w:rsidP="00236504">
      <w:pPr>
        <w:pStyle w:val="Text"/>
        <w:keepNext/>
        <w:spacing w:before="0"/>
        <w:jc w:val="left"/>
        <w:rPr>
          <w:b/>
          <w:sz w:val="22"/>
          <w:szCs w:val="22"/>
          <w:lang w:val="nl-NL"/>
        </w:rPr>
      </w:pPr>
      <w:r w:rsidRPr="004A4733">
        <w:rPr>
          <w:b/>
          <w:bCs/>
          <w:sz w:val="22"/>
          <w:szCs w:val="22"/>
          <w:lang w:val="nl-NL"/>
        </w:rPr>
        <w:t>Rijvaardigheid en het gebruik van machines</w:t>
      </w:r>
    </w:p>
    <w:p w14:paraId="1D0A2E79" w14:textId="77777777" w:rsidR="00A83A6E" w:rsidRPr="004A4733" w:rsidRDefault="00A83A6E" w:rsidP="00236504">
      <w:pPr>
        <w:pStyle w:val="Text"/>
        <w:spacing w:before="0"/>
        <w:jc w:val="left"/>
        <w:rPr>
          <w:sz w:val="22"/>
          <w:szCs w:val="22"/>
          <w:lang w:val="nl-NL"/>
        </w:rPr>
      </w:pPr>
      <w:r w:rsidRPr="004A4733">
        <w:rPr>
          <w:sz w:val="22"/>
          <w:szCs w:val="22"/>
          <w:lang w:val="nl-NL"/>
        </w:rPr>
        <w:t>Het is niet waarschijnlijk dat dit geneesmiddel invloed zal hebben op uw rijvaardigheid en vermogen om machines te gebruiken.</w:t>
      </w:r>
    </w:p>
    <w:p w14:paraId="2AA59001" w14:textId="77777777" w:rsidR="00A83A6E" w:rsidRPr="004A4733" w:rsidRDefault="00A83A6E" w:rsidP="00236504">
      <w:pPr>
        <w:pStyle w:val="Text"/>
        <w:spacing w:before="0"/>
        <w:jc w:val="left"/>
        <w:rPr>
          <w:sz w:val="22"/>
          <w:szCs w:val="22"/>
          <w:lang w:val="nl-NL"/>
        </w:rPr>
      </w:pPr>
    </w:p>
    <w:p w14:paraId="2C924B1C" w14:textId="77777777" w:rsidR="00A83A6E" w:rsidRPr="004A4733" w:rsidRDefault="00A83A6E" w:rsidP="00236504">
      <w:pPr>
        <w:pStyle w:val="Text"/>
        <w:keepNext/>
        <w:spacing w:before="0"/>
        <w:jc w:val="left"/>
        <w:rPr>
          <w:b/>
          <w:sz w:val="22"/>
          <w:szCs w:val="22"/>
          <w:lang w:val="nl-NL"/>
        </w:rPr>
      </w:pPr>
      <w:r w:rsidRPr="004A4733">
        <w:rPr>
          <w:b/>
          <w:bCs/>
          <w:sz w:val="22"/>
          <w:szCs w:val="22"/>
          <w:lang w:val="nl-NL"/>
        </w:rPr>
        <w:t>Enerzair Breezhaler bevat lactose</w:t>
      </w:r>
    </w:p>
    <w:p w14:paraId="0358355C" w14:textId="6F5D2920" w:rsidR="00A83A6E" w:rsidRPr="004A4733" w:rsidRDefault="00237440" w:rsidP="00236504">
      <w:pPr>
        <w:pStyle w:val="Text"/>
        <w:spacing w:before="0"/>
        <w:jc w:val="left"/>
        <w:rPr>
          <w:sz w:val="22"/>
          <w:szCs w:val="22"/>
          <w:lang w:val="nl-NL"/>
        </w:rPr>
      </w:pPr>
      <w:r w:rsidRPr="004A4733">
        <w:rPr>
          <w:sz w:val="22"/>
          <w:szCs w:val="22"/>
          <w:lang w:val="nl-NL"/>
        </w:rPr>
        <w:t xml:space="preserve">Dit geneesmiddel bevat lactose. </w:t>
      </w:r>
      <w:r w:rsidR="00A97A29">
        <w:rPr>
          <w:sz w:val="22"/>
          <w:szCs w:val="22"/>
          <w:lang w:val="nl-NL"/>
        </w:rPr>
        <w:t>Indien</w:t>
      </w:r>
      <w:r w:rsidR="00A97A29" w:rsidRPr="004A4733">
        <w:rPr>
          <w:sz w:val="22"/>
          <w:szCs w:val="22"/>
          <w:lang w:val="nl-NL"/>
        </w:rPr>
        <w:t xml:space="preserve"> </w:t>
      </w:r>
      <w:r w:rsidRPr="004A4733">
        <w:rPr>
          <w:sz w:val="22"/>
          <w:szCs w:val="22"/>
          <w:lang w:val="nl-NL"/>
        </w:rPr>
        <w:t xml:space="preserve">uw arts u heeft </w:t>
      </w:r>
      <w:r w:rsidR="00A97A29">
        <w:rPr>
          <w:sz w:val="22"/>
          <w:szCs w:val="22"/>
          <w:lang w:val="nl-NL"/>
        </w:rPr>
        <w:t>meegedeeld</w:t>
      </w:r>
      <w:r w:rsidR="00535E9F" w:rsidRPr="004A4733">
        <w:rPr>
          <w:sz w:val="22"/>
          <w:szCs w:val="22"/>
          <w:lang w:val="nl-NL"/>
        </w:rPr>
        <w:t xml:space="preserve"> </w:t>
      </w:r>
      <w:r w:rsidRPr="004A4733">
        <w:rPr>
          <w:sz w:val="22"/>
          <w:szCs w:val="22"/>
          <w:lang w:val="nl-NL"/>
        </w:rPr>
        <w:t xml:space="preserve">dat u bepaalde suikers niet verdraagt, </w:t>
      </w:r>
      <w:r w:rsidR="006465BB" w:rsidRPr="004A4733">
        <w:rPr>
          <w:sz w:val="22"/>
          <w:szCs w:val="22"/>
          <w:lang w:val="nl-NL"/>
        </w:rPr>
        <w:t>neem dan contact op</w:t>
      </w:r>
      <w:r w:rsidRPr="004A4733">
        <w:rPr>
          <w:sz w:val="22"/>
          <w:szCs w:val="22"/>
          <w:lang w:val="nl-NL"/>
        </w:rPr>
        <w:t xml:space="preserve"> met uw arts voordat u dit middel </w:t>
      </w:r>
      <w:r w:rsidR="00A97A29">
        <w:rPr>
          <w:sz w:val="22"/>
          <w:szCs w:val="22"/>
          <w:lang w:val="nl-NL"/>
        </w:rPr>
        <w:t>inneemt</w:t>
      </w:r>
      <w:r w:rsidRPr="004A4733">
        <w:rPr>
          <w:sz w:val="22"/>
          <w:szCs w:val="22"/>
          <w:lang w:val="nl-NL"/>
        </w:rPr>
        <w:t>.</w:t>
      </w:r>
    </w:p>
    <w:p w14:paraId="6A03C922" w14:textId="77777777" w:rsidR="00237440" w:rsidRPr="004A4733" w:rsidRDefault="00237440" w:rsidP="00236504">
      <w:pPr>
        <w:pStyle w:val="Text"/>
        <w:spacing w:before="0"/>
        <w:jc w:val="left"/>
        <w:rPr>
          <w:sz w:val="22"/>
          <w:szCs w:val="22"/>
          <w:lang w:val="nl-NL"/>
        </w:rPr>
      </w:pPr>
    </w:p>
    <w:p w14:paraId="2E481ED4" w14:textId="77777777" w:rsidR="00237440" w:rsidRPr="004A4733" w:rsidRDefault="00237440" w:rsidP="00236504">
      <w:pPr>
        <w:pStyle w:val="Text"/>
        <w:spacing w:before="0"/>
        <w:jc w:val="left"/>
        <w:rPr>
          <w:sz w:val="22"/>
          <w:szCs w:val="22"/>
          <w:lang w:val="nl-NL"/>
        </w:rPr>
      </w:pPr>
    </w:p>
    <w:p w14:paraId="1FD38010" w14:textId="0D8B4ED1" w:rsidR="00A83A6E" w:rsidRPr="004C371A" w:rsidRDefault="00237440" w:rsidP="00236504">
      <w:pPr>
        <w:keepNext/>
        <w:keepLines/>
        <w:spacing w:line="240" w:lineRule="auto"/>
        <w:rPr>
          <w:b/>
          <w:bCs/>
          <w:lang w:val="nl-BE"/>
        </w:rPr>
      </w:pPr>
      <w:bookmarkStart w:id="60" w:name="_Toc2097634"/>
      <w:r w:rsidRPr="004C371A">
        <w:rPr>
          <w:b/>
          <w:bCs/>
          <w:lang w:val="nl-BE"/>
        </w:rPr>
        <w:t>3.</w:t>
      </w:r>
      <w:r w:rsidRPr="004C371A">
        <w:rPr>
          <w:b/>
          <w:bCs/>
          <w:lang w:val="nl-BE"/>
        </w:rPr>
        <w:tab/>
        <w:t>Hoe gebruikt u dit</w:t>
      </w:r>
      <w:r w:rsidRPr="00A23A89">
        <w:rPr>
          <w:b/>
          <w:bCs/>
          <w:lang w:val="nl-NL"/>
        </w:rPr>
        <w:t xml:space="preserve"> </w:t>
      </w:r>
      <w:r w:rsidRPr="004C371A">
        <w:rPr>
          <w:b/>
          <w:bCs/>
          <w:lang w:val="nl-BE"/>
        </w:rPr>
        <w:t>middel?</w:t>
      </w:r>
      <w:bookmarkEnd w:id="60"/>
    </w:p>
    <w:p w14:paraId="0FE49F83" w14:textId="77777777" w:rsidR="00237440" w:rsidRPr="004A4733" w:rsidRDefault="00237440" w:rsidP="00236504">
      <w:pPr>
        <w:pStyle w:val="Text"/>
        <w:keepNext/>
        <w:keepLines/>
        <w:spacing w:before="0"/>
        <w:jc w:val="left"/>
        <w:rPr>
          <w:sz w:val="22"/>
          <w:szCs w:val="22"/>
          <w:lang w:val="nl-NL"/>
        </w:rPr>
      </w:pPr>
    </w:p>
    <w:p w14:paraId="50C812D2" w14:textId="77777777" w:rsidR="00237440" w:rsidRPr="004A4733" w:rsidRDefault="00A83A6E" w:rsidP="00236504">
      <w:pPr>
        <w:pStyle w:val="Text"/>
        <w:spacing w:before="0"/>
        <w:jc w:val="left"/>
        <w:rPr>
          <w:sz w:val="22"/>
          <w:szCs w:val="22"/>
          <w:lang w:val="nl-NL"/>
        </w:rPr>
      </w:pPr>
      <w:r w:rsidRPr="004A4733">
        <w:rPr>
          <w:sz w:val="22"/>
          <w:szCs w:val="22"/>
          <w:lang w:val="nl-NL"/>
        </w:rPr>
        <w:t>Gebruik dit geneesmiddel altijd precies zoals uw arts of apotheker u dat heeft verteld. Twijfelt u over het juiste gebruik? Neem dan contact op met uw arts of apotheker.</w:t>
      </w:r>
    </w:p>
    <w:p w14:paraId="2686DEE7" w14:textId="77777777" w:rsidR="00A83A6E" w:rsidRPr="004A4733" w:rsidRDefault="00A83A6E" w:rsidP="00236504">
      <w:pPr>
        <w:pStyle w:val="Text"/>
        <w:spacing w:before="0"/>
        <w:jc w:val="left"/>
        <w:rPr>
          <w:sz w:val="22"/>
          <w:szCs w:val="22"/>
          <w:lang w:val="nl-NL"/>
        </w:rPr>
      </w:pPr>
    </w:p>
    <w:p w14:paraId="1F220AE1" w14:textId="66B6FA93"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 xml:space="preserve">Hoeveel </w:t>
      </w:r>
      <w:r w:rsidR="00121C36" w:rsidRPr="004A4733">
        <w:rPr>
          <w:rFonts w:ascii="Times New Roman" w:hAnsi="Times New Roman" w:cs="Times New Roman"/>
          <w:bCs/>
          <w:sz w:val="22"/>
          <w:szCs w:val="22"/>
          <w:lang w:val="nl-NL"/>
        </w:rPr>
        <w:t>van dit middel</w:t>
      </w:r>
      <w:r w:rsidRPr="004A4733">
        <w:rPr>
          <w:rFonts w:ascii="Times New Roman" w:hAnsi="Times New Roman" w:cs="Times New Roman"/>
          <w:bCs/>
          <w:sz w:val="22"/>
          <w:szCs w:val="22"/>
          <w:lang w:val="nl-NL"/>
        </w:rPr>
        <w:t xml:space="preserve"> moet u gebruiken?</w:t>
      </w:r>
    </w:p>
    <w:p w14:paraId="78DE6D5D" w14:textId="6B232244" w:rsidR="00A83A6E" w:rsidRPr="004A4733" w:rsidRDefault="00A83A6E" w:rsidP="00236504">
      <w:pPr>
        <w:pStyle w:val="Nottoc-headings"/>
        <w:keepNext w:val="0"/>
        <w:keepLines w:val="0"/>
        <w:spacing w:before="0" w:after="0"/>
        <w:rPr>
          <w:rFonts w:ascii="Times New Roman" w:eastAsia="MS Mincho" w:hAnsi="Times New Roman" w:cs="Times New Roman"/>
          <w:b w:val="0"/>
          <w:sz w:val="22"/>
          <w:szCs w:val="22"/>
          <w:lang w:val="nl-NL"/>
        </w:rPr>
      </w:pPr>
      <w:r w:rsidRPr="004A4733">
        <w:rPr>
          <w:rFonts w:ascii="Times New Roman" w:eastAsia="MS Mincho" w:hAnsi="Times New Roman" w:cs="Times New Roman"/>
          <w:b w:val="0"/>
          <w:sz w:val="22"/>
          <w:szCs w:val="22"/>
          <w:lang w:val="nl-NL"/>
        </w:rPr>
        <w:t>De gebruikelijke dosering is inhalatie van de inhoud van één capsule per dag. U hoeft maar eenmaal per dag te inhaleren. Gebruik niet meer dan wat uw arts u zegt.</w:t>
      </w:r>
    </w:p>
    <w:p w14:paraId="081686F8" w14:textId="77777777" w:rsidR="00237440" w:rsidRPr="004A4733" w:rsidRDefault="00237440" w:rsidP="00236504">
      <w:pPr>
        <w:pStyle w:val="Text"/>
        <w:spacing w:before="0"/>
        <w:jc w:val="left"/>
        <w:rPr>
          <w:sz w:val="22"/>
          <w:szCs w:val="22"/>
          <w:lang w:val="nl-NL"/>
        </w:rPr>
      </w:pPr>
    </w:p>
    <w:p w14:paraId="63448712" w14:textId="6B1E0C28" w:rsidR="00A83A6E" w:rsidRPr="004A4733" w:rsidRDefault="00A83A6E" w:rsidP="00236504">
      <w:pPr>
        <w:pStyle w:val="Nottoc-headings"/>
        <w:keepNext w:val="0"/>
        <w:keepLines w:val="0"/>
        <w:spacing w:before="0" w:after="0"/>
        <w:rPr>
          <w:rFonts w:ascii="Times New Roman" w:hAnsi="Times New Roman" w:cs="Times New Roman"/>
          <w:b w:val="0"/>
          <w:bCs/>
          <w:sz w:val="22"/>
          <w:szCs w:val="22"/>
          <w:lang w:val="nl-NL"/>
        </w:rPr>
      </w:pPr>
      <w:r w:rsidRPr="004A4733">
        <w:rPr>
          <w:rFonts w:ascii="Times New Roman" w:hAnsi="Times New Roman" w:cs="Times New Roman"/>
          <w:b w:val="0"/>
          <w:sz w:val="22"/>
          <w:szCs w:val="22"/>
          <w:lang w:val="nl-NL"/>
        </w:rPr>
        <w:t xml:space="preserve">U moet </w:t>
      </w:r>
      <w:r w:rsidR="00A429F8">
        <w:rPr>
          <w:rFonts w:ascii="Times New Roman" w:hAnsi="Times New Roman" w:cs="Times New Roman"/>
          <w:b w:val="0"/>
          <w:sz w:val="22"/>
          <w:szCs w:val="22"/>
          <w:lang w:val="nl-NL"/>
        </w:rPr>
        <w:t>Enerzair Breezhaler</w:t>
      </w:r>
      <w:r w:rsidRPr="004A4733">
        <w:rPr>
          <w:rFonts w:ascii="Times New Roman" w:hAnsi="Times New Roman" w:cs="Times New Roman"/>
          <w:b w:val="0"/>
          <w:sz w:val="22"/>
          <w:szCs w:val="22"/>
          <w:lang w:val="nl-NL"/>
        </w:rPr>
        <w:t xml:space="preserve"> iedere dag gebruiken, </w:t>
      </w:r>
      <w:r w:rsidR="0057233C" w:rsidRPr="004A4733">
        <w:rPr>
          <w:rFonts w:ascii="Times New Roman" w:hAnsi="Times New Roman" w:cs="Times New Roman"/>
          <w:b w:val="0"/>
          <w:sz w:val="22"/>
          <w:szCs w:val="22"/>
          <w:lang w:val="nl-NL"/>
        </w:rPr>
        <w:t>zelfs wanneer</w:t>
      </w:r>
      <w:r w:rsidR="00B03B7A" w:rsidRPr="004A4733">
        <w:rPr>
          <w:rFonts w:ascii="Times New Roman" w:hAnsi="Times New Roman" w:cs="Times New Roman"/>
          <w:b w:val="0"/>
          <w:sz w:val="22"/>
          <w:szCs w:val="22"/>
          <w:lang w:val="nl-NL"/>
        </w:rPr>
        <w:t xml:space="preserve"> u geen last </w:t>
      </w:r>
      <w:r w:rsidR="0057233C" w:rsidRPr="004A4733">
        <w:rPr>
          <w:rFonts w:ascii="Times New Roman" w:hAnsi="Times New Roman" w:cs="Times New Roman"/>
          <w:b w:val="0"/>
          <w:sz w:val="22"/>
          <w:szCs w:val="22"/>
          <w:lang w:val="nl-NL"/>
        </w:rPr>
        <w:t xml:space="preserve">heeft </w:t>
      </w:r>
      <w:r w:rsidR="00B03B7A" w:rsidRPr="004A4733">
        <w:rPr>
          <w:rFonts w:ascii="Times New Roman" w:hAnsi="Times New Roman" w:cs="Times New Roman"/>
          <w:b w:val="0"/>
          <w:sz w:val="22"/>
          <w:szCs w:val="22"/>
          <w:lang w:val="nl-NL"/>
        </w:rPr>
        <w:t>van uw astma</w:t>
      </w:r>
      <w:r w:rsidRPr="004A4733">
        <w:rPr>
          <w:rFonts w:ascii="Times New Roman" w:hAnsi="Times New Roman" w:cs="Times New Roman"/>
          <w:b w:val="0"/>
          <w:sz w:val="22"/>
          <w:szCs w:val="22"/>
          <w:lang w:val="nl-NL"/>
        </w:rPr>
        <w:t>.</w:t>
      </w:r>
    </w:p>
    <w:p w14:paraId="56FEB978" w14:textId="77777777" w:rsidR="00237440" w:rsidRPr="004A4733" w:rsidRDefault="00237440" w:rsidP="00236504">
      <w:pPr>
        <w:pStyle w:val="Text"/>
        <w:spacing w:before="0"/>
        <w:jc w:val="left"/>
        <w:rPr>
          <w:sz w:val="22"/>
          <w:szCs w:val="22"/>
          <w:lang w:val="nl-NL"/>
        </w:rPr>
      </w:pPr>
    </w:p>
    <w:p w14:paraId="051E1B12" w14:textId="7AC5442D"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 xml:space="preserve">Wanneer moet u </w:t>
      </w:r>
      <w:r w:rsidR="003933AB" w:rsidRPr="004A4733">
        <w:rPr>
          <w:rFonts w:ascii="Times New Roman" w:hAnsi="Times New Roman" w:cs="Times New Roman"/>
          <w:bCs/>
          <w:sz w:val="22"/>
          <w:szCs w:val="22"/>
          <w:lang w:val="nl-NL"/>
        </w:rPr>
        <w:t>dit middel</w:t>
      </w:r>
      <w:r w:rsidRPr="004A4733">
        <w:rPr>
          <w:rFonts w:ascii="Times New Roman" w:hAnsi="Times New Roman" w:cs="Times New Roman"/>
          <w:bCs/>
          <w:sz w:val="22"/>
          <w:szCs w:val="22"/>
          <w:lang w:val="nl-NL"/>
        </w:rPr>
        <w:t xml:space="preserve"> inhaleren?</w:t>
      </w:r>
    </w:p>
    <w:p w14:paraId="6F013948" w14:textId="31BFCA2C" w:rsidR="007F6CED" w:rsidRPr="004A4733" w:rsidRDefault="00A83A6E" w:rsidP="00236504">
      <w:pPr>
        <w:pStyle w:val="Text"/>
        <w:spacing w:before="0"/>
        <w:jc w:val="left"/>
        <w:rPr>
          <w:sz w:val="22"/>
          <w:szCs w:val="22"/>
          <w:lang w:val="nl-NL"/>
        </w:rPr>
      </w:pPr>
      <w:r w:rsidRPr="004A4733">
        <w:rPr>
          <w:sz w:val="22"/>
          <w:szCs w:val="22"/>
          <w:lang w:val="nl-NL"/>
        </w:rPr>
        <w:t>Inhaleer dit geneesmiddel elke dag</w:t>
      </w:r>
      <w:r w:rsidRPr="004A4733">
        <w:rPr>
          <w:color w:val="000000"/>
          <w:sz w:val="22"/>
          <w:szCs w:val="22"/>
          <w:lang w:val="nl-NL"/>
        </w:rPr>
        <w:t xml:space="preserve"> </w:t>
      </w:r>
      <w:r w:rsidRPr="004A4733">
        <w:rPr>
          <w:sz w:val="22"/>
          <w:szCs w:val="22"/>
          <w:lang w:val="nl-NL"/>
        </w:rPr>
        <w:t xml:space="preserve">op hetzelfde tijdstip. </w:t>
      </w:r>
      <w:r w:rsidR="006465BB" w:rsidRPr="004A4733">
        <w:rPr>
          <w:sz w:val="22"/>
          <w:szCs w:val="22"/>
          <w:lang w:val="nl-NL"/>
        </w:rPr>
        <w:t>Dit helpt om uw astmaklachten overdag en 's nachts onder controle te houden</w:t>
      </w:r>
      <w:r w:rsidRPr="004A4733">
        <w:rPr>
          <w:sz w:val="22"/>
          <w:szCs w:val="22"/>
          <w:lang w:val="nl-NL"/>
        </w:rPr>
        <w:t>. Ook zult u er zo gemakkelijker aan denken om het te gebruiken.</w:t>
      </w:r>
    </w:p>
    <w:p w14:paraId="1CFF84C2" w14:textId="77777777" w:rsidR="00A83A6E" w:rsidRPr="004A4733" w:rsidRDefault="00A83A6E" w:rsidP="00236504">
      <w:pPr>
        <w:pStyle w:val="Text"/>
        <w:spacing w:before="0"/>
        <w:jc w:val="left"/>
        <w:rPr>
          <w:sz w:val="22"/>
          <w:szCs w:val="22"/>
          <w:lang w:val="nl-NL"/>
        </w:rPr>
      </w:pPr>
    </w:p>
    <w:p w14:paraId="1194B4DC" w14:textId="7CD5770B"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 xml:space="preserve">Hoe inhaleert u </w:t>
      </w:r>
      <w:r w:rsidR="003933AB" w:rsidRPr="004A4733">
        <w:rPr>
          <w:rFonts w:ascii="Times New Roman" w:hAnsi="Times New Roman" w:cs="Times New Roman"/>
          <w:bCs/>
          <w:sz w:val="22"/>
          <w:szCs w:val="22"/>
          <w:lang w:val="nl-NL"/>
        </w:rPr>
        <w:t>dit middel</w:t>
      </w:r>
      <w:r w:rsidRPr="004A4733">
        <w:rPr>
          <w:rFonts w:ascii="Times New Roman" w:hAnsi="Times New Roman" w:cs="Times New Roman"/>
          <w:bCs/>
          <w:sz w:val="22"/>
          <w:szCs w:val="22"/>
          <w:lang w:val="nl-NL"/>
        </w:rPr>
        <w:t>?</w:t>
      </w:r>
    </w:p>
    <w:p w14:paraId="10EB201C" w14:textId="7FB447F6" w:rsidR="00A0272D" w:rsidRPr="004A4733" w:rsidRDefault="00A429F8" w:rsidP="00236504">
      <w:pPr>
        <w:pStyle w:val="Listlevel1"/>
        <w:numPr>
          <w:ilvl w:val="0"/>
          <w:numId w:val="43"/>
        </w:numPr>
        <w:spacing w:before="0"/>
        <w:ind w:left="567" w:hanging="567"/>
        <w:rPr>
          <w:sz w:val="22"/>
          <w:szCs w:val="22"/>
          <w:lang w:val="nl-NL"/>
        </w:rPr>
      </w:pPr>
      <w:r>
        <w:rPr>
          <w:sz w:val="22"/>
          <w:szCs w:val="22"/>
          <w:lang w:val="nl-NL"/>
        </w:rPr>
        <w:t>Enerzair Breezhaler</w:t>
      </w:r>
      <w:r w:rsidR="00A0272D" w:rsidRPr="004A4733">
        <w:rPr>
          <w:sz w:val="22"/>
          <w:szCs w:val="22"/>
          <w:lang w:val="nl-NL"/>
        </w:rPr>
        <w:t xml:space="preserve"> is voor inhalatie.</w:t>
      </w:r>
    </w:p>
    <w:p w14:paraId="273B90E4" w14:textId="25A2DF64" w:rsidR="00A0272D" w:rsidRPr="004A4733" w:rsidRDefault="00A0272D" w:rsidP="00236504">
      <w:pPr>
        <w:pStyle w:val="Listlevel1"/>
        <w:numPr>
          <w:ilvl w:val="0"/>
          <w:numId w:val="43"/>
        </w:numPr>
        <w:spacing w:before="0"/>
        <w:ind w:left="567" w:hanging="567"/>
        <w:rPr>
          <w:sz w:val="22"/>
          <w:szCs w:val="22"/>
          <w:lang w:val="nl-NL"/>
        </w:rPr>
      </w:pPr>
      <w:r w:rsidRPr="004A4733">
        <w:rPr>
          <w:sz w:val="22"/>
          <w:szCs w:val="22"/>
          <w:lang w:val="nl-NL"/>
        </w:rPr>
        <w:t xml:space="preserve">In deze verpakking vindt u een inhalator en capsules die het geneesmiddel bevatten. Met de inhalator kunt u het geneesmiddel </w:t>
      </w:r>
      <w:r w:rsidR="00DD7E31" w:rsidRPr="004A4733">
        <w:rPr>
          <w:sz w:val="22"/>
          <w:szCs w:val="22"/>
          <w:lang w:val="nl-NL"/>
        </w:rPr>
        <w:t>dat</w:t>
      </w:r>
      <w:r w:rsidRPr="004A4733">
        <w:rPr>
          <w:sz w:val="22"/>
          <w:szCs w:val="22"/>
          <w:lang w:val="nl-NL"/>
        </w:rPr>
        <w:t xml:space="preserve"> in </w:t>
      </w:r>
      <w:r w:rsidR="0057233C" w:rsidRPr="004A4733">
        <w:rPr>
          <w:sz w:val="22"/>
          <w:szCs w:val="22"/>
          <w:lang w:val="nl-NL"/>
        </w:rPr>
        <w:t>de</w:t>
      </w:r>
      <w:r w:rsidRPr="004A4733">
        <w:rPr>
          <w:sz w:val="22"/>
          <w:szCs w:val="22"/>
          <w:lang w:val="nl-NL"/>
        </w:rPr>
        <w:t xml:space="preserve"> capsule</w:t>
      </w:r>
      <w:r w:rsidR="00DD7E31" w:rsidRPr="004A4733">
        <w:rPr>
          <w:sz w:val="22"/>
          <w:szCs w:val="22"/>
          <w:lang w:val="nl-NL"/>
        </w:rPr>
        <w:t xml:space="preserve"> zit, inhaleren</w:t>
      </w:r>
      <w:r w:rsidRPr="004A4733">
        <w:rPr>
          <w:sz w:val="22"/>
          <w:szCs w:val="22"/>
          <w:lang w:val="nl-NL"/>
        </w:rPr>
        <w:t xml:space="preserve">. Gebruik de capsules </w:t>
      </w:r>
      <w:r w:rsidR="001023CF" w:rsidRPr="004A4733">
        <w:rPr>
          <w:sz w:val="22"/>
          <w:szCs w:val="22"/>
          <w:lang w:val="nl-NL"/>
        </w:rPr>
        <w:t>enkel en alleen</w:t>
      </w:r>
      <w:r w:rsidRPr="004A4733">
        <w:rPr>
          <w:sz w:val="22"/>
          <w:szCs w:val="22"/>
          <w:lang w:val="nl-NL"/>
        </w:rPr>
        <w:t xml:space="preserve"> met de inhalator die bij deze verpakking wordt geleverd. De capsules moeten in de blisterverpakking bewaard blijven totdat u ze nodig heeft.</w:t>
      </w:r>
    </w:p>
    <w:p w14:paraId="33322F94" w14:textId="3B12C332" w:rsidR="00A0272D" w:rsidRPr="004A4733" w:rsidRDefault="0087339C" w:rsidP="00236504">
      <w:pPr>
        <w:pStyle w:val="Listlevel1"/>
        <w:numPr>
          <w:ilvl w:val="0"/>
          <w:numId w:val="43"/>
        </w:numPr>
        <w:spacing w:before="0"/>
        <w:ind w:left="567" w:hanging="567"/>
        <w:rPr>
          <w:b/>
          <w:sz w:val="22"/>
          <w:szCs w:val="22"/>
          <w:lang w:val="nl-NL"/>
        </w:rPr>
      </w:pPr>
      <w:r w:rsidRPr="004A4733">
        <w:rPr>
          <w:sz w:val="22"/>
          <w:szCs w:val="22"/>
          <w:lang w:val="nl-NL"/>
        </w:rPr>
        <w:t xml:space="preserve">Trek </w:t>
      </w:r>
      <w:r w:rsidR="00A0272D" w:rsidRPr="004A4733">
        <w:rPr>
          <w:sz w:val="22"/>
          <w:szCs w:val="22"/>
          <w:lang w:val="nl-NL"/>
        </w:rPr>
        <w:t xml:space="preserve">de achterkant van de blisterverpakking </w:t>
      </w:r>
      <w:r w:rsidRPr="004A4733">
        <w:rPr>
          <w:sz w:val="22"/>
          <w:szCs w:val="22"/>
          <w:lang w:val="nl-NL"/>
        </w:rPr>
        <w:t xml:space="preserve">los </w:t>
      </w:r>
      <w:r w:rsidR="00A0272D" w:rsidRPr="004A4733">
        <w:rPr>
          <w:sz w:val="22"/>
          <w:szCs w:val="22"/>
          <w:lang w:val="nl-NL"/>
        </w:rPr>
        <w:t xml:space="preserve">om </w:t>
      </w:r>
      <w:r w:rsidRPr="004A4733">
        <w:rPr>
          <w:sz w:val="22"/>
          <w:szCs w:val="22"/>
          <w:lang w:val="nl-NL"/>
        </w:rPr>
        <w:t xml:space="preserve">de blister </w:t>
      </w:r>
      <w:r w:rsidR="00A0272D" w:rsidRPr="004A4733">
        <w:rPr>
          <w:sz w:val="22"/>
          <w:szCs w:val="22"/>
          <w:lang w:val="nl-NL"/>
        </w:rPr>
        <w:t xml:space="preserve">te openen, </w:t>
      </w:r>
      <w:r w:rsidR="00A0272D" w:rsidRPr="004A4733">
        <w:rPr>
          <w:b/>
          <w:sz w:val="22"/>
          <w:szCs w:val="22"/>
          <w:lang w:val="nl-NL"/>
        </w:rPr>
        <w:t>druk de capsule niet door de folie.</w:t>
      </w:r>
    </w:p>
    <w:p w14:paraId="275815D0" w14:textId="7460C6CF" w:rsidR="00A0272D" w:rsidRPr="004A4733" w:rsidRDefault="00A0272D" w:rsidP="00236504">
      <w:pPr>
        <w:pStyle w:val="Listlevel1"/>
        <w:numPr>
          <w:ilvl w:val="0"/>
          <w:numId w:val="43"/>
        </w:numPr>
        <w:spacing w:before="0"/>
        <w:ind w:left="567" w:hanging="567"/>
        <w:rPr>
          <w:sz w:val="22"/>
          <w:szCs w:val="22"/>
          <w:lang w:val="nl-NL"/>
        </w:rPr>
      </w:pPr>
      <w:r w:rsidRPr="004A4733">
        <w:rPr>
          <w:sz w:val="22"/>
          <w:szCs w:val="22"/>
          <w:lang w:val="nl-NL"/>
        </w:rPr>
        <w:t>Als u met een nieuwe verpakking begint, gebruik dan de nieuwe inhalator die bij deze nieuwe verpakking wordt geleverd.</w:t>
      </w:r>
    </w:p>
    <w:p w14:paraId="79498641" w14:textId="77777777" w:rsidR="00A0272D" w:rsidRPr="004A4733" w:rsidRDefault="00A0272D" w:rsidP="00236504">
      <w:pPr>
        <w:pStyle w:val="Listlevel1"/>
        <w:numPr>
          <w:ilvl w:val="0"/>
          <w:numId w:val="43"/>
        </w:numPr>
        <w:spacing w:before="0"/>
        <w:ind w:left="567" w:hanging="567"/>
        <w:rPr>
          <w:sz w:val="22"/>
          <w:szCs w:val="22"/>
          <w:lang w:val="nl-NL"/>
        </w:rPr>
      </w:pPr>
      <w:r w:rsidRPr="004A4733">
        <w:rPr>
          <w:sz w:val="22"/>
          <w:szCs w:val="22"/>
          <w:lang w:val="nl-NL"/>
        </w:rPr>
        <w:t>Gooi de inhalator in iedere verpakking weg nadat alle capsules in die verpakking zijn gebruikt.</w:t>
      </w:r>
    </w:p>
    <w:p w14:paraId="14B06693" w14:textId="77777777" w:rsidR="00A0272D" w:rsidRPr="004A4733" w:rsidRDefault="00A0272D" w:rsidP="00236504">
      <w:pPr>
        <w:pStyle w:val="Listlevel1"/>
        <w:numPr>
          <w:ilvl w:val="0"/>
          <w:numId w:val="43"/>
        </w:numPr>
        <w:spacing w:before="0"/>
        <w:ind w:left="567" w:hanging="567"/>
        <w:rPr>
          <w:sz w:val="22"/>
          <w:szCs w:val="22"/>
          <w:lang w:val="nl-NL"/>
        </w:rPr>
      </w:pPr>
      <w:r w:rsidRPr="004A4733">
        <w:rPr>
          <w:sz w:val="22"/>
          <w:szCs w:val="22"/>
          <w:lang w:val="nl-NL"/>
        </w:rPr>
        <w:t>Slik de capsules niet in.</w:t>
      </w:r>
    </w:p>
    <w:p w14:paraId="4E5BCBBA" w14:textId="77777777" w:rsidR="00A0272D" w:rsidRPr="004A4733" w:rsidRDefault="00A0272D" w:rsidP="00236504">
      <w:pPr>
        <w:pStyle w:val="Listlevel1"/>
        <w:numPr>
          <w:ilvl w:val="0"/>
          <w:numId w:val="43"/>
        </w:numPr>
        <w:spacing w:before="0"/>
        <w:ind w:left="567" w:hanging="567"/>
        <w:rPr>
          <w:b/>
          <w:sz w:val="22"/>
          <w:szCs w:val="22"/>
          <w:lang w:val="nl-NL"/>
        </w:rPr>
      </w:pPr>
      <w:r w:rsidRPr="004A4733">
        <w:rPr>
          <w:b/>
          <w:sz w:val="22"/>
          <w:szCs w:val="22"/>
          <w:lang w:val="nl-NL"/>
        </w:rPr>
        <w:t>Lees de gebruiksinstructies aan de achterkant van deze bijsluiter voor meer informatie over het gebruik van de inhalator.</w:t>
      </w:r>
    </w:p>
    <w:p w14:paraId="32A36C7F" w14:textId="77777777" w:rsidR="006E09D4" w:rsidRPr="004A4733" w:rsidRDefault="006E09D4" w:rsidP="00236504">
      <w:pPr>
        <w:pStyle w:val="Text"/>
        <w:spacing w:before="0"/>
        <w:jc w:val="left"/>
        <w:rPr>
          <w:sz w:val="22"/>
          <w:szCs w:val="22"/>
          <w:lang w:val="nl-NL"/>
        </w:rPr>
      </w:pPr>
    </w:p>
    <w:p w14:paraId="442EC077" w14:textId="039DD0A3" w:rsidR="00297910" w:rsidRPr="004A4733" w:rsidRDefault="00297910"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 xml:space="preserve">Als uw </w:t>
      </w:r>
      <w:r w:rsidR="006927D7" w:rsidRPr="004A4733">
        <w:rPr>
          <w:rFonts w:ascii="Times New Roman" w:hAnsi="Times New Roman" w:cs="Times New Roman"/>
          <w:bCs/>
          <w:sz w:val="22"/>
          <w:szCs w:val="22"/>
          <w:lang w:val="nl-NL"/>
        </w:rPr>
        <w:t>klachten</w:t>
      </w:r>
      <w:r w:rsidRPr="004A4733">
        <w:rPr>
          <w:rFonts w:ascii="Times New Roman" w:hAnsi="Times New Roman" w:cs="Times New Roman"/>
          <w:bCs/>
          <w:sz w:val="22"/>
          <w:szCs w:val="22"/>
          <w:lang w:val="nl-NL"/>
        </w:rPr>
        <w:t xml:space="preserve"> niet verbeteren</w:t>
      </w:r>
    </w:p>
    <w:p w14:paraId="26405C9B" w14:textId="1D8AFE37" w:rsidR="007F6CED" w:rsidRPr="004A4733" w:rsidRDefault="00297910" w:rsidP="00236504">
      <w:pPr>
        <w:pStyle w:val="Text"/>
        <w:spacing w:before="0"/>
        <w:jc w:val="left"/>
        <w:rPr>
          <w:bCs/>
          <w:sz w:val="22"/>
          <w:szCs w:val="22"/>
          <w:lang w:val="nl-NL"/>
        </w:rPr>
      </w:pPr>
      <w:r w:rsidRPr="004A4733">
        <w:rPr>
          <w:sz w:val="22"/>
          <w:szCs w:val="22"/>
          <w:lang w:val="nl-NL"/>
        </w:rPr>
        <w:t xml:space="preserve">Als uw astma niet beter wordt of zelfs slechter wordt nadat u </w:t>
      </w:r>
      <w:r w:rsidR="00A429F8">
        <w:rPr>
          <w:sz w:val="22"/>
          <w:szCs w:val="22"/>
          <w:lang w:val="nl-NL"/>
        </w:rPr>
        <w:t>Enerzair Breezhaler</w:t>
      </w:r>
      <w:r w:rsidRPr="004A4733">
        <w:rPr>
          <w:sz w:val="22"/>
          <w:szCs w:val="22"/>
          <w:lang w:val="nl-NL"/>
        </w:rPr>
        <w:t xml:space="preserve"> bent gaan gebruiken, neem dan contact op met uw arts.</w:t>
      </w:r>
    </w:p>
    <w:p w14:paraId="41DBA5B5" w14:textId="77777777" w:rsidR="00297910" w:rsidRPr="004A4733" w:rsidRDefault="00297910" w:rsidP="00236504">
      <w:pPr>
        <w:pStyle w:val="Nottoc-headings"/>
        <w:keepNext w:val="0"/>
        <w:keepLines w:val="0"/>
        <w:spacing w:before="0" w:after="0"/>
        <w:rPr>
          <w:rFonts w:ascii="Times New Roman" w:hAnsi="Times New Roman" w:cs="Times New Roman"/>
          <w:b w:val="0"/>
          <w:sz w:val="22"/>
          <w:szCs w:val="22"/>
          <w:lang w:val="nl-NL"/>
        </w:rPr>
      </w:pPr>
    </w:p>
    <w:p w14:paraId="0E2D785C" w14:textId="57A075FF"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lastRenderedPageBreak/>
        <w:t>Heeft u te veel van dit middel gebruikt?</w:t>
      </w:r>
    </w:p>
    <w:p w14:paraId="016F10EE" w14:textId="77777777" w:rsidR="00A83A6E" w:rsidRPr="004A4733" w:rsidRDefault="00A83A6E" w:rsidP="00236504">
      <w:pPr>
        <w:pStyle w:val="Text"/>
        <w:spacing w:before="0"/>
        <w:jc w:val="left"/>
        <w:rPr>
          <w:bCs/>
          <w:sz w:val="22"/>
          <w:szCs w:val="22"/>
          <w:lang w:val="nl-NL"/>
        </w:rPr>
      </w:pPr>
      <w:r w:rsidRPr="004A4733">
        <w:rPr>
          <w:sz w:val="22"/>
          <w:szCs w:val="22"/>
          <w:lang w:val="nl-NL"/>
        </w:rPr>
        <w:t>Als u per ongeluk te veel van dit geneesmiddel heeft geïnhaleerd, moet u onmiddellijk contact met uw arts of ziekenhuis opnemen voor advies. Het kan zijn dat u dan medische hulp nodig heeft.</w:t>
      </w:r>
    </w:p>
    <w:p w14:paraId="1CE93415" w14:textId="77777777" w:rsidR="003352FF" w:rsidRPr="004A4733" w:rsidRDefault="003352FF" w:rsidP="00236504">
      <w:pPr>
        <w:pStyle w:val="Text"/>
        <w:spacing w:before="0"/>
        <w:jc w:val="left"/>
        <w:rPr>
          <w:bCs/>
          <w:sz w:val="22"/>
          <w:szCs w:val="22"/>
          <w:lang w:val="nl-NL"/>
        </w:rPr>
      </w:pPr>
    </w:p>
    <w:p w14:paraId="397FD742" w14:textId="78A31FA6"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Bent u vergeten dit middel te gebruiken?</w:t>
      </w:r>
    </w:p>
    <w:p w14:paraId="7871C4D8" w14:textId="77777777" w:rsidR="00A83A6E" w:rsidRPr="004A4733" w:rsidRDefault="00A83A6E" w:rsidP="00236504">
      <w:pPr>
        <w:pStyle w:val="Text"/>
        <w:spacing w:before="0"/>
        <w:jc w:val="left"/>
        <w:rPr>
          <w:bCs/>
          <w:sz w:val="22"/>
          <w:szCs w:val="22"/>
          <w:lang w:val="nl-NL"/>
        </w:rPr>
      </w:pPr>
      <w:r w:rsidRPr="004A4733">
        <w:rPr>
          <w:sz w:val="22"/>
          <w:szCs w:val="22"/>
          <w:lang w:val="nl-NL"/>
        </w:rPr>
        <w:t>Als u bent vergeten om een dosis op het gebruikelijke tijdstip te inhaleren, inhaleer er dan dezelfde dag zo snel mogelijk één. Inhaleer de volgende dosis de volgende dag op het gebruikelijke tijdstip. Inhaleer geen twee dosissen op dezelfde dag.</w:t>
      </w:r>
    </w:p>
    <w:p w14:paraId="3F998E1A" w14:textId="77777777" w:rsidR="003352FF" w:rsidRPr="004A4733" w:rsidRDefault="003352FF" w:rsidP="00236504">
      <w:pPr>
        <w:pStyle w:val="Text"/>
        <w:spacing w:before="0"/>
        <w:jc w:val="left"/>
        <w:rPr>
          <w:bCs/>
          <w:sz w:val="22"/>
          <w:szCs w:val="22"/>
          <w:lang w:val="nl-NL"/>
        </w:rPr>
      </w:pPr>
    </w:p>
    <w:p w14:paraId="00ED4A33" w14:textId="741AF6D9" w:rsidR="00A83A6E" w:rsidRPr="004A4733" w:rsidRDefault="00A83A6E" w:rsidP="00236504">
      <w:pPr>
        <w:pStyle w:val="Nottoc-headings"/>
        <w:keepLines w:val="0"/>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 xml:space="preserve">Als u stopt met het gebruik van </w:t>
      </w:r>
      <w:r w:rsidR="00B82EF2" w:rsidRPr="004A4733">
        <w:rPr>
          <w:rFonts w:ascii="Times New Roman" w:hAnsi="Times New Roman" w:cs="Times New Roman"/>
          <w:bCs/>
          <w:sz w:val="22"/>
          <w:szCs w:val="22"/>
          <w:lang w:val="nl-NL"/>
        </w:rPr>
        <w:t>dit middel</w:t>
      </w:r>
    </w:p>
    <w:p w14:paraId="2A443655" w14:textId="1C2DE890" w:rsidR="00A83A6E" w:rsidRPr="004A4733" w:rsidRDefault="00A13FAF" w:rsidP="00236504">
      <w:pPr>
        <w:pStyle w:val="Text"/>
        <w:spacing w:before="0"/>
        <w:jc w:val="left"/>
        <w:rPr>
          <w:sz w:val="22"/>
          <w:szCs w:val="22"/>
          <w:lang w:val="nl-NL"/>
        </w:rPr>
      </w:pPr>
      <w:r w:rsidRPr="004A4733">
        <w:rPr>
          <w:sz w:val="22"/>
          <w:szCs w:val="22"/>
          <w:lang w:val="nl-NL"/>
        </w:rPr>
        <w:t>Stop niet met het gebruik van dit geneesmiddel, behalve wanneer uw arts u vertelt dat u moet stoppen. Uw astmaklachten kunnen terugkomen als u stopt met het gebruik van dit geneesmiddel.</w:t>
      </w:r>
    </w:p>
    <w:p w14:paraId="15E53060" w14:textId="77777777" w:rsidR="00A13FAF" w:rsidRPr="004A4733" w:rsidRDefault="00A13FAF" w:rsidP="00236504">
      <w:pPr>
        <w:pStyle w:val="Text"/>
        <w:spacing w:before="0"/>
        <w:jc w:val="left"/>
        <w:rPr>
          <w:sz w:val="22"/>
          <w:szCs w:val="22"/>
          <w:lang w:val="nl-NL"/>
        </w:rPr>
      </w:pPr>
    </w:p>
    <w:p w14:paraId="147D9B85" w14:textId="77777777" w:rsidR="00A13FAF" w:rsidRPr="004A4733" w:rsidRDefault="00A13FAF" w:rsidP="00236504">
      <w:pPr>
        <w:pStyle w:val="Text"/>
        <w:spacing w:before="0"/>
        <w:jc w:val="left"/>
        <w:rPr>
          <w:sz w:val="22"/>
          <w:szCs w:val="22"/>
          <w:lang w:val="nl-NL"/>
        </w:rPr>
      </w:pPr>
      <w:r w:rsidRPr="004A4733">
        <w:rPr>
          <w:sz w:val="22"/>
          <w:szCs w:val="22"/>
          <w:lang w:val="nl-NL"/>
        </w:rPr>
        <w:t>Heeft u nog andere vragen over het gebruik van dit geneesmiddel? Neem dan contact op met uw arts of apotheker.</w:t>
      </w:r>
    </w:p>
    <w:p w14:paraId="31C407D5" w14:textId="059D34A7" w:rsidR="00A13FAF" w:rsidRPr="004A4733" w:rsidRDefault="00A13FAF" w:rsidP="00236504">
      <w:pPr>
        <w:pStyle w:val="Text"/>
        <w:spacing w:before="0"/>
        <w:jc w:val="left"/>
        <w:rPr>
          <w:bCs/>
          <w:sz w:val="22"/>
          <w:szCs w:val="22"/>
          <w:lang w:val="nl-NL"/>
        </w:rPr>
      </w:pPr>
    </w:p>
    <w:p w14:paraId="7AF9A2B6" w14:textId="77777777" w:rsidR="008B4CE6" w:rsidRPr="004A4733" w:rsidRDefault="008B4CE6" w:rsidP="00236504">
      <w:pPr>
        <w:pStyle w:val="Text"/>
        <w:spacing w:before="0"/>
        <w:jc w:val="left"/>
        <w:rPr>
          <w:bCs/>
          <w:sz w:val="22"/>
          <w:szCs w:val="22"/>
          <w:lang w:val="nl-NL"/>
        </w:rPr>
      </w:pPr>
    </w:p>
    <w:p w14:paraId="486D55A6" w14:textId="77777777" w:rsidR="00A83A6E" w:rsidRPr="00A23A89" w:rsidRDefault="00A13FAF" w:rsidP="00236504">
      <w:pPr>
        <w:keepNext/>
        <w:keepLines/>
        <w:spacing w:line="240" w:lineRule="auto"/>
        <w:rPr>
          <w:b/>
          <w:bCs/>
          <w:lang w:val="nl-NL"/>
        </w:rPr>
      </w:pPr>
      <w:bookmarkStart w:id="61" w:name="_Toc2097635"/>
      <w:r w:rsidRPr="00A23A89">
        <w:rPr>
          <w:b/>
          <w:bCs/>
          <w:lang w:val="nl-NL"/>
        </w:rPr>
        <w:t>4.</w:t>
      </w:r>
      <w:r w:rsidRPr="00A23A89">
        <w:rPr>
          <w:b/>
          <w:bCs/>
          <w:lang w:val="nl-NL"/>
        </w:rPr>
        <w:tab/>
        <w:t>Mogelijke bijwerkingen</w:t>
      </w:r>
      <w:bookmarkEnd w:id="61"/>
    </w:p>
    <w:p w14:paraId="257BACA4" w14:textId="77777777" w:rsidR="00A13FAF" w:rsidRPr="004A4733" w:rsidRDefault="00A13FAF" w:rsidP="00236504">
      <w:pPr>
        <w:pStyle w:val="Text"/>
        <w:keepNext/>
        <w:keepLines/>
        <w:spacing w:before="0"/>
        <w:jc w:val="left"/>
        <w:rPr>
          <w:sz w:val="22"/>
          <w:szCs w:val="22"/>
          <w:lang w:val="nl-NL"/>
        </w:rPr>
      </w:pPr>
    </w:p>
    <w:p w14:paraId="149ADDF5" w14:textId="58499BB4" w:rsidR="00A83A6E" w:rsidRPr="004A4733" w:rsidRDefault="00A13FAF" w:rsidP="00236504">
      <w:pPr>
        <w:pStyle w:val="Text"/>
        <w:keepNext/>
        <w:keepLines/>
        <w:spacing w:before="0"/>
        <w:jc w:val="left"/>
        <w:rPr>
          <w:sz w:val="22"/>
          <w:szCs w:val="22"/>
          <w:lang w:val="nl-NL"/>
        </w:rPr>
      </w:pPr>
      <w:r w:rsidRPr="004A4733">
        <w:rPr>
          <w:sz w:val="22"/>
          <w:szCs w:val="22"/>
          <w:lang w:val="nl-NL"/>
        </w:rPr>
        <w:t>Zoals elk geneesmiddel kan ook dit geneesmiddel bijwerkingen hebben, al krijgt niet iedereen daarmee te maken</w:t>
      </w:r>
      <w:r w:rsidR="00122425" w:rsidRPr="004A4733">
        <w:rPr>
          <w:sz w:val="22"/>
          <w:szCs w:val="22"/>
          <w:lang w:val="nl-NL"/>
        </w:rPr>
        <w:t>.</w:t>
      </w:r>
    </w:p>
    <w:p w14:paraId="1441B355" w14:textId="77777777" w:rsidR="00A13FAF" w:rsidRPr="004A4733" w:rsidRDefault="00A13FAF" w:rsidP="00236504">
      <w:pPr>
        <w:pStyle w:val="Text"/>
        <w:keepNext/>
        <w:keepLines/>
        <w:spacing w:before="0"/>
        <w:jc w:val="left"/>
        <w:rPr>
          <w:sz w:val="22"/>
          <w:szCs w:val="22"/>
          <w:lang w:val="nl-NL"/>
        </w:rPr>
      </w:pPr>
    </w:p>
    <w:p w14:paraId="3789879D" w14:textId="77777777" w:rsidR="00A83A6E" w:rsidRPr="004A4733" w:rsidRDefault="00A83A6E" w:rsidP="00236504">
      <w:pPr>
        <w:pStyle w:val="Nottoc-headings"/>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Sommige bijwerkingen kunnen ernstig zijn</w:t>
      </w:r>
    </w:p>
    <w:p w14:paraId="322473AB" w14:textId="764FF48E" w:rsidR="00A83A6E" w:rsidRPr="004A4733" w:rsidRDefault="00A83A6E" w:rsidP="00236504">
      <w:pPr>
        <w:pStyle w:val="Text"/>
        <w:keepNext/>
        <w:keepLines/>
        <w:spacing w:before="0"/>
        <w:jc w:val="left"/>
        <w:rPr>
          <w:sz w:val="22"/>
          <w:szCs w:val="22"/>
          <w:lang w:val="nl-NL"/>
        </w:rPr>
      </w:pPr>
      <w:r w:rsidRPr="004A4733">
        <w:rPr>
          <w:sz w:val="22"/>
          <w:szCs w:val="22"/>
          <w:lang w:val="nl-NL"/>
        </w:rPr>
        <w:t xml:space="preserve">Stop met het gebruik van dit geneesmiddel en </w:t>
      </w:r>
      <w:r w:rsidR="006465BB" w:rsidRPr="004A4733">
        <w:rPr>
          <w:sz w:val="22"/>
          <w:szCs w:val="22"/>
          <w:lang w:val="nl-NL"/>
        </w:rPr>
        <w:t>zoek</w:t>
      </w:r>
      <w:r w:rsidRPr="004A4733">
        <w:rPr>
          <w:sz w:val="22"/>
          <w:szCs w:val="22"/>
          <w:lang w:val="nl-NL"/>
        </w:rPr>
        <w:t xml:space="preserve"> onmiddellijk medische hulp als u iets van het onderstaande </w:t>
      </w:r>
      <w:r w:rsidR="001F7E92" w:rsidRPr="004A4733">
        <w:rPr>
          <w:sz w:val="22"/>
          <w:szCs w:val="22"/>
          <w:lang w:val="nl-NL"/>
        </w:rPr>
        <w:t>he</w:t>
      </w:r>
      <w:r w:rsidR="0057233C" w:rsidRPr="004A4733">
        <w:rPr>
          <w:sz w:val="22"/>
          <w:szCs w:val="22"/>
          <w:lang w:val="nl-NL"/>
        </w:rPr>
        <w:t>ef</w:t>
      </w:r>
      <w:r w:rsidR="001F7E92" w:rsidRPr="004A4733">
        <w:rPr>
          <w:sz w:val="22"/>
          <w:szCs w:val="22"/>
          <w:lang w:val="nl-NL"/>
        </w:rPr>
        <w:t>t</w:t>
      </w:r>
      <w:r w:rsidRPr="004A4733">
        <w:rPr>
          <w:sz w:val="22"/>
          <w:szCs w:val="22"/>
          <w:lang w:val="nl-NL"/>
        </w:rPr>
        <w:t>:</w:t>
      </w:r>
    </w:p>
    <w:p w14:paraId="293D2167" w14:textId="77777777" w:rsidR="0057233C" w:rsidRPr="004A4733" w:rsidRDefault="0057233C" w:rsidP="00236504">
      <w:pPr>
        <w:pStyle w:val="Text"/>
        <w:keepNext/>
        <w:keepLines/>
        <w:spacing w:before="0"/>
        <w:jc w:val="left"/>
        <w:rPr>
          <w:sz w:val="22"/>
          <w:szCs w:val="22"/>
          <w:lang w:val="nl-NL"/>
        </w:rPr>
      </w:pPr>
    </w:p>
    <w:p w14:paraId="30E34C32" w14:textId="58733C00" w:rsidR="0057233C" w:rsidRPr="004A4733" w:rsidRDefault="0057233C" w:rsidP="00236504">
      <w:pPr>
        <w:keepNext/>
        <w:keepLines/>
        <w:tabs>
          <w:tab w:val="clear" w:pos="567"/>
        </w:tabs>
        <w:spacing w:line="240" w:lineRule="auto"/>
        <w:rPr>
          <w:szCs w:val="22"/>
          <w:lang w:val="nl-NL"/>
        </w:rPr>
      </w:pPr>
      <w:r w:rsidRPr="004A4733">
        <w:rPr>
          <w:b/>
          <w:szCs w:val="22"/>
          <w:lang w:val="nl-NL"/>
        </w:rPr>
        <w:t>Vaak:</w:t>
      </w:r>
      <w:r w:rsidRPr="004A4733">
        <w:rPr>
          <w:szCs w:val="22"/>
          <w:lang w:val="nl-NL"/>
        </w:rPr>
        <w:t xml:space="preserve"> komen voor bij minder dan 1 op de 10 </w:t>
      </w:r>
      <w:r w:rsidR="000C35E0" w:rsidRPr="004A4733">
        <w:rPr>
          <w:szCs w:val="22"/>
          <w:lang w:val="nl-NL"/>
        </w:rPr>
        <w:t>gebruikers</w:t>
      </w:r>
    </w:p>
    <w:p w14:paraId="3B763499" w14:textId="668AD5BC"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moeite met ademhalen of slikken, zwelling van de tong, de lippen of het gezicht, huiduitslag, jeuk en netelroos (verschijnselen van een allergische</w:t>
      </w:r>
      <w:r w:rsidR="00B82EF2" w:rsidRPr="004A4733">
        <w:rPr>
          <w:sz w:val="22"/>
          <w:szCs w:val="22"/>
          <w:lang w:val="nl-NL"/>
        </w:rPr>
        <w:t xml:space="preserve"> </w:t>
      </w:r>
      <w:r w:rsidRPr="004A4733">
        <w:rPr>
          <w:sz w:val="22"/>
          <w:szCs w:val="22"/>
          <w:lang w:val="nl-NL"/>
        </w:rPr>
        <w:t>reactie).</w:t>
      </w:r>
    </w:p>
    <w:p w14:paraId="40CCA461" w14:textId="77777777" w:rsidR="00A13FAF" w:rsidRPr="004A4733" w:rsidRDefault="00A13FAF" w:rsidP="00236504">
      <w:pPr>
        <w:pStyle w:val="Text"/>
        <w:spacing w:before="0"/>
        <w:jc w:val="left"/>
        <w:rPr>
          <w:sz w:val="22"/>
          <w:szCs w:val="22"/>
          <w:lang w:val="nl-NL"/>
        </w:rPr>
      </w:pPr>
    </w:p>
    <w:p w14:paraId="05CAEC11" w14:textId="476DE4EF" w:rsidR="00B9077F" w:rsidRPr="004A4733" w:rsidRDefault="00C94787" w:rsidP="00236504">
      <w:pPr>
        <w:pStyle w:val="Text"/>
        <w:keepNext/>
        <w:keepLines/>
        <w:spacing w:before="0"/>
        <w:jc w:val="left"/>
        <w:rPr>
          <w:b/>
          <w:bCs/>
          <w:sz w:val="22"/>
          <w:szCs w:val="22"/>
          <w:lang w:val="nl-NL"/>
        </w:rPr>
      </w:pPr>
      <w:r w:rsidRPr="004A4733">
        <w:rPr>
          <w:b/>
          <w:bCs/>
          <w:sz w:val="22"/>
          <w:szCs w:val="22"/>
          <w:lang w:val="nl-NL"/>
        </w:rPr>
        <w:t>Andere bijwerkingen</w:t>
      </w:r>
    </w:p>
    <w:p w14:paraId="54CEFEF3" w14:textId="058E5473" w:rsidR="00A83A6E" w:rsidRPr="004A4733" w:rsidRDefault="00A83A6E" w:rsidP="00236504">
      <w:pPr>
        <w:pStyle w:val="Text"/>
        <w:keepNext/>
        <w:keepLines/>
        <w:spacing w:before="0"/>
        <w:jc w:val="left"/>
        <w:rPr>
          <w:sz w:val="22"/>
          <w:szCs w:val="22"/>
          <w:lang w:val="nl-NL"/>
        </w:rPr>
      </w:pPr>
      <w:r w:rsidRPr="004A4733">
        <w:rPr>
          <w:sz w:val="22"/>
          <w:szCs w:val="22"/>
          <w:lang w:val="nl-NL"/>
        </w:rPr>
        <w:t>Andere bijwerkingen zijn onder meer de bijwerkingen die hieronder worden vermeld. Als deze bijwerkingen ernstig word</w:t>
      </w:r>
      <w:r w:rsidR="0037116C" w:rsidRPr="004A4733">
        <w:rPr>
          <w:sz w:val="22"/>
          <w:szCs w:val="22"/>
          <w:lang w:val="nl-NL"/>
        </w:rPr>
        <w:t>en</w:t>
      </w:r>
      <w:r w:rsidRPr="004A4733">
        <w:rPr>
          <w:sz w:val="22"/>
          <w:szCs w:val="22"/>
          <w:lang w:val="nl-NL"/>
        </w:rPr>
        <w:t>, vertel dat dan aan uw arts, apotheker of verpleegkundige.</w:t>
      </w:r>
    </w:p>
    <w:p w14:paraId="241781A7" w14:textId="24AEFE33" w:rsidR="00A13FAF" w:rsidRPr="004A4733" w:rsidRDefault="00A13FAF" w:rsidP="00236504">
      <w:pPr>
        <w:pStyle w:val="Text"/>
        <w:keepNext/>
        <w:keepLines/>
        <w:spacing w:before="0"/>
        <w:jc w:val="left"/>
        <w:rPr>
          <w:sz w:val="22"/>
          <w:szCs w:val="22"/>
          <w:lang w:val="nl-NL"/>
        </w:rPr>
      </w:pPr>
    </w:p>
    <w:p w14:paraId="0BDD583E" w14:textId="77777777" w:rsidR="000C35E0" w:rsidRPr="004A4733" w:rsidRDefault="000C35E0" w:rsidP="00236504">
      <w:pPr>
        <w:keepNext/>
        <w:keepLines/>
        <w:tabs>
          <w:tab w:val="clear" w:pos="567"/>
        </w:tabs>
        <w:spacing w:line="240" w:lineRule="auto"/>
        <w:rPr>
          <w:b/>
          <w:szCs w:val="22"/>
          <w:lang w:val="nl-NL"/>
        </w:rPr>
      </w:pPr>
      <w:r w:rsidRPr="004A4733">
        <w:rPr>
          <w:b/>
          <w:szCs w:val="22"/>
          <w:lang w:val="nl-NL"/>
        </w:rPr>
        <w:t>Zeer vaak:</w:t>
      </w:r>
      <w:r w:rsidRPr="004A4733">
        <w:rPr>
          <w:szCs w:val="22"/>
          <w:lang w:val="nl-NL"/>
        </w:rPr>
        <w:t xml:space="preserve"> komen voor bij meer dan 1 op de 10 gebruikers</w:t>
      </w:r>
    </w:p>
    <w:p w14:paraId="16864670" w14:textId="1C27C049" w:rsidR="000C35E0" w:rsidRPr="00A97A29" w:rsidRDefault="000C35E0" w:rsidP="00236504">
      <w:pPr>
        <w:pStyle w:val="Listlevel1"/>
        <w:numPr>
          <w:ilvl w:val="0"/>
          <w:numId w:val="43"/>
        </w:numPr>
        <w:spacing w:before="0"/>
        <w:ind w:left="567" w:hanging="567"/>
        <w:rPr>
          <w:szCs w:val="22"/>
          <w:lang w:val="nl-NL"/>
        </w:rPr>
      </w:pPr>
      <w:r w:rsidRPr="00A97A29">
        <w:rPr>
          <w:sz w:val="22"/>
          <w:szCs w:val="22"/>
          <w:lang w:val="nl-NL"/>
        </w:rPr>
        <w:t>zere keel</w:t>
      </w:r>
      <w:r w:rsidR="00A97A29" w:rsidRPr="00A97A29">
        <w:rPr>
          <w:sz w:val="22"/>
          <w:szCs w:val="22"/>
          <w:lang w:val="nl-NL"/>
        </w:rPr>
        <w:t>,</w:t>
      </w:r>
      <w:r w:rsidR="00A97A29">
        <w:rPr>
          <w:sz w:val="22"/>
          <w:szCs w:val="22"/>
          <w:lang w:val="nl-NL"/>
        </w:rPr>
        <w:t xml:space="preserve"> </w:t>
      </w:r>
      <w:r w:rsidRPr="00A97A29">
        <w:rPr>
          <w:sz w:val="22"/>
          <w:szCs w:val="22"/>
          <w:lang w:val="nl-NL"/>
        </w:rPr>
        <w:t>loopneus</w:t>
      </w:r>
      <w:r w:rsidR="00A97A29">
        <w:rPr>
          <w:sz w:val="22"/>
          <w:szCs w:val="22"/>
          <w:lang w:val="nl-NL"/>
        </w:rPr>
        <w:t xml:space="preserve"> </w:t>
      </w:r>
      <w:r w:rsidR="00A97A29" w:rsidRPr="001F2BCC">
        <w:rPr>
          <w:color w:val="000000" w:themeColor="text1"/>
          <w:sz w:val="22"/>
          <w:szCs w:val="22"/>
          <w:lang w:val="nl-NL"/>
        </w:rPr>
        <w:t>(nasofaryngitis)</w:t>
      </w:r>
    </w:p>
    <w:p w14:paraId="0164D8E0" w14:textId="3C0863B2" w:rsidR="00A97A29" w:rsidRPr="004F228B" w:rsidRDefault="000C35E0" w:rsidP="00236504">
      <w:pPr>
        <w:pStyle w:val="Listlevel1"/>
        <w:numPr>
          <w:ilvl w:val="0"/>
          <w:numId w:val="43"/>
        </w:numPr>
        <w:spacing w:before="0"/>
        <w:ind w:left="567" w:hanging="567"/>
        <w:rPr>
          <w:szCs w:val="22"/>
          <w:lang w:val="nl-NL"/>
        </w:rPr>
      </w:pPr>
      <w:r w:rsidRPr="004A4733">
        <w:rPr>
          <w:sz w:val="22"/>
          <w:szCs w:val="22"/>
          <w:lang w:val="nl-NL"/>
        </w:rPr>
        <w:t>plotselinge ademhalingsmoeilijkheden en beklemmend gevoel op de borst met piepen of hoesten</w:t>
      </w:r>
      <w:r w:rsidR="00A97A29">
        <w:rPr>
          <w:sz w:val="22"/>
          <w:szCs w:val="22"/>
          <w:lang w:val="nl-NL"/>
        </w:rPr>
        <w:t xml:space="preserve"> (</w:t>
      </w:r>
      <w:r w:rsidR="00A97A29" w:rsidRPr="007A4779">
        <w:rPr>
          <w:sz w:val="22"/>
          <w:szCs w:val="22"/>
          <w:lang w:val="nl-NL"/>
        </w:rPr>
        <w:t>astma</w:t>
      </w:r>
      <w:r w:rsidR="00CF471F" w:rsidRPr="007A4779">
        <w:rPr>
          <w:sz w:val="22"/>
          <w:szCs w:val="22"/>
          <w:lang w:val="nl-NL"/>
        </w:rPr>
        <w:t>-</w:t>
      </w:r>
      <w:r w:rsidR="00A97A29" w:rsidRPr="007A4779">
        <w:rPr>
          <w:sz w:val="22"/>
          <w:szCs w:val="22"/>
          <w:lang w:val="nl-NL"/>
        </w:rPr>
        <w:t>exacerbatie</w:t>
      </w:r>
      <w:r w:rsidR="00A97A29" w:rsidRPr="008A222F">
        <w:rPr>
          <w:sz w:val="22"/>
          <w:szCs w:val="22"/>
          <w:lang w:val="nl-NL"/>
        </w:rPr>
        <w:t>)</w:t>
      </w:r>
    </w:p>
    <w:p w14:paraId="685AB946" w14:textId="77777777" w:rsidR="000C35E0" w:rsidRPr="004A4733" w:rsidRDefault="000C35E0" w:rsidP="00236504">
      <w:pPr>
        <w:pStyle w:val="Listlevel1"/>
        <w:spacing w:before="0"/>
        <w:ind w:left="0" w:firstLine="0"/>
        <w:rPr>
          <w:sz w:val="22"/>
          <w:szCs w:val="22"/>
          <w:lang w:val="nl-NL"/>
        </w:rPr>
      </w:pPr>
    </w:p>
    <w:p w14:paraId="34D5A12F" w14:textId="57D1AE01" w:rsidR="00A83A6E" w:rsidRPr="004A4733" w:rsidRDefault="00B82EF2" w:rsidP="00236504">
      <w:pPr>
        <w:pStyle w:val="Text"/>
        <w:keepNext/>
        <w:keepLines/>
        <w:spacing w:before="0"/>
        <w:jc w:val="left"/>
        <w:rPr>
          <w:sz w:val="22"/>
          <w:szCs w:val="22"/>
          <w:lang w:val="nl-NL"/>
        </w:rPr>
      </w:pPr>
      <w:r w:rsidRPr="004A4733">
        <w:rPr>
          <w:b/>
          <w:sz w:val="22"/>
          <w:szCs w:val="22"/>
          <w:lang w:val="nl-NL"/>
        </w:rPr>
        <w:t>Vaak:</w:t>
      </w:r>
      <w:r w:rsidRPr="004A4733">
        <w:rPr>
          <w:sz w:val="22"/>
          <w:szCs w:val="22"/>
          <w:lang w:val="nl-NL"/>
        </w:rPr>
        <w:t xml:space="preserve"> </w:t>
      </w:r>
      <w:r w:rsidR="00A83A6E" w:rsidRPr="004A4733">
        <w:rPr>
          <w:sz w:val="22"/>
          <w:szCs w:val="22"/>
          <w:lang w:val="nl-NL"/>
        </w:rPr>
        <w:t>komen voor bij minder dan 1 op de 10 </w:t>
      </w:r>
      <w:r w:rsidR="009E7F91" w:rsidRPr="004A4733">
        <w:rPr>
          <w:sz w:val="22"/>
          <w:szCs w:val="22"/>
          <w:lang w:val="nl-NL"/>
        </w:rPr>
        <w:t>gebruikers</w:t>
      </w:r>
    </w:p>
    <w:p w14:paraId="029566CA" w14:textId="240B4C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mondspruw (verschijnsel van candidiasis</w:t>
      </w:r>
      <w:r w:rsidR="0087339C" w:rsidRPr="004A4733">
        <w:rPr>
          <w:sz w:val="22"/>
          <w:szCs w:val="22"/>
          <w:lang w:val="nl-NL"/>
        </w:rPr>
        <w:t>, infectie met de gistachtige schimmel Candida</w:t>
      </w:r>
      <w:r w:rsidRPr="004A4733">
        <w:rPr>
          <w:sz w:val="22"/>
          <w:szCs w:val="22"/>
          <w:lang w:val="nl-NL"/>
        </w:rPr>
        <w:t>)</w:t>
      </w:r>
      <w:r w:rsidR="001F7E92" w:rsidRPr="004A4733">
        <w:rPr>
          <w:sz w:val="22"/>
          <w:szCs w:val="22"/>
          <w:lang w:val="nl-NL"/>
        </w:rPr>
        <w:t xml:space="preserve">. </w:t>
      </w:r>
      <w:r w:rsidR="0090719E" w:rsidRPr="004A4733">
        <w:rPr>
          <w:sz w:val="22"/>
          <w:szCs w:val="22"/>
          <w:lang w:val="nl-NL"/>
        </w:rPr>
        <w:t>Spoel n</w:t>
      </w:r>
      <w:r w:rsidR="001F7E92" w:rsidRPr="004A4733">
        <w:rPr>
          <w:sz w:val="22"/>
          <w:szCs w:val="22"/>
          <w:lang w:val="nl-NL"/>
        </w:rPr>
        <w:t xml:space="preserve">a het </w:t>
      </w:r>
      <w:r w:rsidR="00483103" w:rsidRPr="004A4733">
        <w:rPr>
          <w:sz w:val="22"/>
          <w:szCs w:val="22"/>
          <w:lang w:val="nl-NL"/>
        </w:rPr>
        <w:t>inhaleren</w:t>
      </w:r>
      <w:r w:rsidR="00533F58" w:rsidRPr="004A4733">
        <w:rPr>
          <w:sz w:val="22"/>
          <w:szCs w:val="22"/>
          <w:lang w:val="nl-NL"/>
        </w:rPr>
        <w:t xml:space="preserve"> </w:t>
      </w:r>
      <w:r w:rsidR="001F7E92" w:rsidRPr="004A4733">
        <w:rPr>
          <w:sz w:val="22"/>
          <w:szCs w:val="22"/>
          <w:lang w:val="nl-NL"/>
        </w:rPr>
        <w:t xml:space="preserve">van </w:t>
      </w:r>
      <w:r w:rsidR="007070F9" w:rsidRPr="004A4733">
        <w:rPr>
          <w:sz w:val="22"/>
          <w:szCs w:val="22"/>
          <w:lang w:val="nl-NL"/>
        </w:rPr>
        <w:t xml:space="preserve">de </w:t>
      </w:r>
      <w:r w:rsidR="001F7E92" w:rsidRPr="004A4733">
        <w:rPr>
          <w:sz w:val="22"/>
          <w:szCs w:val="22"/>
          <w:lang w:val="nl-NL"/>
        </w:rPr>
        <w:t>dosis uw mond met water of mondwater en spu</w:t>
      </w:r>
      <w:r w:rsidR="00D36261" w:rsidRPr="004A4733">
        <w:rPr>
          <w:sz w:val="22"/>
          <w:szCs w:val="22"/>
          <w:lang w:val="nl-NL"/>
        </w:rPr>
        <w:t>ug</w:t>
      </w:r>
      <w:r w:rsidR="001F7E92" w:rsidRPr="004A4733">
        <w:rPr>
          <w:sz w:val="22"/>
          <w:szCs w:val="22"/>
          <w:lang w:val="nl-NL"/>
        </w:rPr>
        <w:t xml:space="preserve"> het uit. Dit helpt om spruw te voorkomen.</w:t>
      </w:r>
    </w:p>
    <w:p w14:paraId="3894F746" w14:textId="77777777" w:rsidR="008D7590"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vaak moeten plassen en pijn of een branderig gevoel tijdens het plassen (verschijnselen van een urineweginfectie)</w:t>
      </w:r>
    </w:p>
    <w:p w14:paraId="45DF127F" w14:textId="77777777" w:rsidR="008D7590" w:rsidRPr="004A4733" w:rsidRDefault="008D7590" w:rsidP="00236504">
      <w:pPr>
        <w:pStyle w:val="Listlevel1"/>
        <w:numPr>
          <w:ilvl w:val="0"/>
          <w:numId w:val="43"/>
        </w:numPr>
        <w:spacing w:before="0"/>
        <w:ind w:left="567" w:hanging="567"/>
        <w:rPr>
          <w:sz w:val="22"/>
          <w:szCs w:val="22"/>
          <w:lang w:val="nl-NL"/>
        </w:rPr>
      </w:pPr>
      <w:r w:rsidRPr="004A4733">
        <w:rPr>
          <w:sz w:val="22"/>
          <w:szCs w:val="22"/>
          <w:lang w:val="nl-NL"/>
        </w:rPr>
        <w:t>hoofdpijn</w:t>
      </w:r>
    </w:p>
    <w:p w14:paraId="19D5695B" w14:textId="77777777" w:rsidR="00305F01" w:rsidRPr="004A4733" w:rsidRDefault="00305F01" w:rsidP="00236504">
      <w:pPr>
        <w:pStyle w:val="Listlevel1"/>
        <w:numPr>
          <w:ilvl w:val="0"/>
          <w:numId w:val="43"/>
        </w:numPr>
        <w:spacing w:before="0"/>
        <w:ind w:left="567" w:hanging="567"/>
        <w:rPr>
          <w:sz w:val="22"/>
          <w:szCs w:val="22"/>
          <w:lang w:val="nl-NL"/>
        </w:rPr>
      </w:pPr>
      <w:r w:rsidRPr="004A4733">
        <w:rPr>
          <w:sz w:val="22"/>
          <w:szCs w:val="22"/>
          <w:lang w:val="nl-NL"/>
        </w:rPr>
        <w:t>snelle hartslag</w:t>
      </w:r>
    </w:p>
    <w:p w14:paraId="0D036BFE" w14:textId="77777777" w:rsidR="00305F01" w:rsidRPr="004A4733" w:rsidRDefault="00305F01" w:rsidP="00236504">
      <w:pPr>
        <w:pStyle w:val="Listlevel1"/>
        <w:numPr>
          <w:ilvl w:val="0"/>
          <w:numId w:val="43"/>
        </w:numPr>
        <w:spacing w:before="0"/>
        <w:ind w:left="567" w:hanging="567"/>
        <w:rPr>
          <w:sz w:val="22"/>
          <w:szCs w:val="22"/>
          <w:lang w:val="nl-NL"/>
        </w:rPr>
      </w:pPr>
      <w:r w:rsidRPr="004A4733">
        <w:rPr>
          <w:sz w:val="22"/>
          <w:szCs w:val="22"/>
          <w:lang w:val="nl-NL"/>
        </w:rPr>
        <w:t>hoest</w:t>
      </w:r>
    </w:p>
    <w:p w14:paraId="5752B063" w14:textId="77777777" w:rsidR="00305F01" w:rsidRPr="004A4733" w:rsidRDefault="00305F01" w:rsidP="00236504">
      <w:pPr>
        <w:pStyle w:val="Listlevel1"/>
        <w:numPr>
          <w:ilvl w:val="0"/>
          <w:numId w:val="43"/>
        </w:numPr>
        <w:spacing w:before="0"/>
        <w:ind w:left="567" w:hanging="567"/>
        <w:rPr>
          <w:sz w:val="22"/>
          <w:szCs w:val="22"/>
          <w:lang w:val="nl-NL"/>
        </w:rPr>
      </w:pPr>
      <w:r w:rsidRPr="004A4733">
        <w:rPr>
          <w:sz w:val="22"/>
          <w:szCs w:val="22"/>
          <w:lang w:val="nl-NL"/>
        </w:rPr>
        <w:t>stemverandering (heesheid)</w:t>
      </w:r>
    </w:p>
    <w:p w14:paraId="1A4599E3" w14:textId="77777777" w:rsidR="00305F01" w:rsidRPr="004A4733" w:rsidRDefault="00305F01" w:rsidP="00236504">
      <w:pPr>
        <w:pStyle w:val="Listlevel1"/>
        <w:numPr>
          <w:ilvl w:val="0"/>
          <w:numId w:val="43"/>
        </w:numPr>
        <w:spacing w:before="0"/>
        <w:ind w:left="567" w:hanging="567"/>
        <w:rPr>
          <w:sz w:val="22"/>
          <w:szCs w:val="22"/>
          <w:lang w:val="nl-NL"/>
        </w:rPr>
      </w:pPr>
      <w:r w:rsidRPr="004A4733">
        <w:rPr>
          <w:sz w:val="22"/>
          <w:szCs w:val="22"/>
          <w:lang w:val="nl-NL"/>
        </w:rPr>
        <w:t>diarree, buikkrampen, misselijkheid en overgeven (gastro-enteritis)</w:t>
      </w:r>
    </w:p>
    <w:p w14:paraId="189F8AC2" w14:textId="4D11E785" w:rsidR="00305F01" w:rsidRPr="004A4733" w:rsidRDefault="00305F01" w:rsidP="00236504">
      <w:pPr>
        <w:pStyle w:val="Listlevel1"/>
        <w:numPr>
          <w:ilvl w:val="0"/>
          <w:numId w:val="43"/>
        </w:numPr>
        <w:spacing w:before="0"/>
        <w:ind w:left="567" w:hanging="567"/>
        <w:rPr>
          <w:sz w:val="22"/>
          <w:szCs w:val="22"/>
          <w:lang w:val="nl-NL"/>
        </w:rPr>
      </w:pPr>
      <w:r w:rsidRPr="004A4733">
        <w:rPr>
          <w:sz w:val="22"/>
          <w:szCs w:val="22"/>
          <w:lang w:val="nl-NL"/>
        </w:rPr>
        <w:t xml:space="preserve">pijn in spieren, botten of gewrichten (verschijnselen van </w:t>
      </w:r>
      <w:r w:rsidR="001023CF" w:rsidRPr="004A4733">
        <w:rPr>
          <w:sz w:val="22"/>
          <w:szCs w:val="22"/>
          <w:lang w:val="nl-NL"/>
        </w:rPr>
        <w:t>musculoskeletale pijn</w:t>
      </w:r>
      <w:r w:rsidRPr="004A4733">
        <w:rPr>
          <w:sz w:val="22"/>
          <w:szCs w:val="22"/>
          <w:lang w:val="nl-NL"/>
        </w:rPr>
        <w:t>)</w:t>
      </w:r>
    </w:p>
    <w:p w14:paraId="3B9AF178" w14:textId="77777777" w:rsidR="008D7590" w:rsidRPr="004A4733" w:rsidRDefault="008D7590" w:rsidP="00236504">
      <w:pPr>
        <w:pStyle w:val="Listlevel1"/>
        <w:numPr>
          <w:ilvl w:val="0"/>
          <w:numId w:val="43"/>
        </w:numPr>
        <w:spacing w:before="0"/>
        <w:ind w:left="567" w:hanging="567"/>
        <w:rPr>
          <w:sz w:val="22"/>
          <w:szCs w:val="22"/>
          <w:lang w:val="nl-NL"/>
        </w:rPr>
      </w:pPr>
      <w:r w:rsidRPr="004A4733">
        <w:rPr>
          <w:sz w:val="22"/>
          <w:szCs w:val="22"/>
          <w:lang w:val="nl-NL"/>
        </w:rPr>
        <w:t>spierspasme</w:t>
      </w:r>
    </w:p>
    <w:p w14:paraId="422E5CE3" w14:textId="77777777" w:rsidR="00A13FAF" w:rsidRDefault="00305F01" w:rsidP="00236504">
      <w:pPr>
        <w:pStyle w:val="Listlevel1"/>
        <w:numPr>
          <w:ilvl w:val="0"/>
          <w:numId w:val="43"/>
        </w:numPr>
        <w:spacing w:before="0"/>
        <w:ind w:left="567" w:hanging="567"/>
        <w:rPr>
          <w:sz w:val="22"/>
          <w:szCs w:val="22"/>
          <w:lang w:val="nl-NL"/>
        </w:rPr>
      </w:pPr>
      <w:r w:rsidRPr="004A4733">
        <w:rPr>
          <w:sz w:val="22"/>
          <w:szCs w:val="22"/>
          <w:lang w:val="nl-NL"/>
        </w:rPr>
        <w:t>koorts</w:t>
      </w:r>
    </w:p>
    <w:p w14:paraId="38B7907E" w14:textId="627226C5" w:rsidR="00A97A29" w:rsidRPr="004A009E" w:rsidRDefault="00A97A29" w:rsidP="00236504">
      <w:pPr>
        <w:pStyle w:val="Listlevel1"/>
        <w:numPr>
          <w:ilvl w:val="0"/>
          <w:numId w:val="43"/>
        </w:numPr>
        <w:spacing w:before="0"/>
        <w:ind w:left="567" w:hanging="567"/>
        <w:rPr>
          <w:sz w:val="22"/>
          <w:szCs w:val="22"/>
          <w:lang w:val="nl-NL"/>
        </w:rPr>
      </w:pPr>
      <w:r>
        <w:rPr>
          <w:sz w:val="22"/>
          <w:szCs w:val="22"/>
          <w:lang w:val="nl-NL"/>
        </w:rPr>
        <w:t>bovenste luchtweginfectie</w:t>
      </w:r>
    </w:p>
    <w:p w14:paraId="2199324B" w14:textId="0BE45580" w:rsidR="00A97A29" w:rsidRPr="008A222F" w:rsidRDefault="00CF471F" w:rsidP="00236504">
      <w:pPr>
        <w:pStyle w:val="Listlevel1"/>
        <w:numPr>
          <w:ilvl w:val="0"/>
          <w:numId w:val="43"/>
        </w:numPr>
        <w:spacing w:before="0"/>
        <w:ind w:left="567" w:hanging="567"/>
        <w:rPr>
          <w:szCs w:val="22"/>
          <w:lang w:val="nl-NL"/>
        </w:rPr>
      </w:pPr>
      <w:r w:rsidRPr="007A4779">
        <w:rPr>
          <w:sz w:val="22"/>
          <w:szCs w:val="22"/>
          <w:lang w:val="nl-NL"/>
        </w:rPr>
        <w:t>pijn in de mond en/of keel</w:t>
      </w:r>
      <w:r>
        <w:rPr>
          <w:sz w:val="22"/>
          <w:szCs w:val="22"/>
          <w:lang w:val="nl-NL"/>
        </w:rPr>
        <w:t xml:space="preserve"> </w:t>
      </w:r>
      <w:r w:rsidR="00165D8D">
        <w:rPr>
          <w:sz w:val="22"/>
          <w:szCs w:val="22"/>
          <w:lang w:val="nl-NL"/>
        </w:rPr>
        <w:t>(</w:t>
      </w:r>
      <w:r w:rsidR="00A97A29">
        <w:rPr>
          <w:sz w:val="22"/>
          <w:szCs w:val="22"/>
          <w:lang w:val="nl-NL"/>
        </w:rPr>
        <w:t>o</w:t>
      </w:r>
      <w:r w:rsidR="00A97A29" w:rsidRPr="008A222F">
        <w:rPr>
          <w:sz w:val="22"/>
          <w:szCs w:val="22"/>
          <w:lang w:val="nl-NL"/>
        </w:rPr>
        <w:t>rofaryngeale pijn</w:t>
      </w:r>
      <w:r w:rsidR="00165D8D" w:rsidRPr="007A4779">
        <w:rPr>
          <w:sz w:val="22"/>
          <w:szCs w:val="22"/>
          <w:lang w:val="nl-NL"/>
        </w:rPr>
        <w:t>)</w:t>
      </w:r>
    </w:p>
    <w:p w14:paraId="07AE5792" w14:textId="77777777" w:rsidR="00305F01" w:rsidRPr="004A4733" w:rsidRDefault="00305F01" w:rsidP="00236504">
      <w:pPr>
        <w:pStyle w:val="Listlevel1"/>
        <w:spacing w:before="0"/>
        <w:ind w:left="0" w:firstLine="0"/>
        <w:rPr>
          <w:sz w:val="22"/>
          <w:szCs w:val="22"/>
          <w:lang w:val="nl-NL"/>
        </w:rPr>
      </w:pPr>
    </w:p>
    <w:p w14:paraId="46622D1E" w14:textId="42EBBDB9" w:rsidR="00A83A6E" w:rsidRPr="004A4733" w:rsidRDefault="00A83A6E" w:rsidP="00236504">
      <w:pPr>
        <w:pStyle w:val="Text"/>
        <w:keepNext/>
        <w:spacing w:before="0"/>
        <w:jc w:val="left"/>
        <w:rPr>
          <w:sz w:val="22"/>
          <w:szCs w:val="22"/>
          <w:lang w:val="nl-NL"/>
        </w:rPr>
      </w:pPr>
      <w:r w:rsidRPr="004A4733">
        <w:rPr>
          <w:sz w:val="22"/>
          <w:szCs w:val="22"/>
          <w:lang w:val="nl-NL"/>
        </w:rPr>
        <w:lastRenderedPageBreak/>
        <w:t xml:space="preserve"> </w:t>
      </w:r>
      <w:r w:rsidRPr="004A4733">
        <w:rPr>
          <w:b/>
          <w:bCs/>
          <w:sz w:val="22"/>
          <w:szCs w:val="22"/>
          <w:lang w:val="nl-NL"/>
        </w:rPr>
        <w:t>Soms</w:t>
      </w:r>
      <w:r w:rsidR="00B82EF2" w:rsidRPr="004A4733">
        <w:rPr>
          <w:b/>
          <w:bCs/>
          <w:sz w:val="22"/>
          <w:szCs w:val="22"/>
          <w:lang w:val="nl-NL"/>
        </w:rPr>
        <w:t>:</w:t>
      </w:r>
      <w:r w:rsidRPr="004A4733">
        <w:rPr>
          <w:b/>
          <w:bCs/>
          <w:sz w:val="22"/>
          <w:szCs w:val="22"/>
          <w:lang w:val="nl-NL"/>
        </w:rPr>
        <w:t xml:space="preserve"> </w:t>
      </w:r>
      <w:r w:rsidRPr="004A4733">
        <w:rPr>
          <w:sz w:val="22"/>
          <w:szCs w:val="22"/>
          <w:lang w:val="nl-NL"/>
        </w:rPr>
        <w:t>komen voor bij minder dan 1 op de 100 </w:t>
      </w:r>
      <w:r w:rsidR="009E7F91" w:rsidRPr="004A4733">
        <w:rPr>
          <w:sz w:val="22"/>
          <w:szCs w:val="22"/>
          <w:lang w:val="nl-NL"/>
        </w:rPr>
        <w:t>gebruikers</w:t>
      </w:r>
    </w:p>
    <w:p w14:paraId="297FA93E" w14:textId="77777777" w:rsidR="00533F58" w:rsidRPr="004A4733" w:rsidRDefault="00533F58" w:rsidP="00236504">
      <w:pPr>
        <w:pStyle w:val="Text"/>
        <w:spacing w:before="0"/>
        <w:jc w:val="left"/>
        <w:rPr>
          <w:sz w:val="22"/>
          <w:szCs w:val="22"/>
          <w:lang w:val="nl-NL"/>
        </w:rPr>
      </w:pPr>
      <w:r w:rsidRPr="004A4733">
        <w:rPr>
          <w:szCs w:val="22"/>
          <w:lang w:val="nl-NL"/>
        </w:rPr>
        <w:t>-</w:t>
      </w:r>
      <w:r w:rsidRPr="004A4733">
        <w:rPr>
          <w:szCs w:val="22"/>
          <w:lang w:val="nl-NL"/>
        </w:rPr>
        <w:tab/>
      </w:r>
      <w:r w:rsidRPr="004A4733">
        <w:rPr>
          <w:sz w:val="22"/>
          <w:szCs w:val="22"/>
          <w:lang w:val="nl-NL"/>
        </w:rPr>
        <w:t>droge mond</w:t>
      </w:r>
    </w:p>
    <w:p w14:paraId="404D9DD8" w14:textId="68DA3BF8" w:rsidR="00533F58" w:rsidRPr="004A4733" w:rsidRDefault="00533F58" w:rsidP="00236504">
      <w:pPr>
        <w:pStyle w:val="Text"/>
        <w:spacing w:before="0"/>
        <w:jc w:val="left"/>
        <w:rPr>
          <w:sz w:val="22"/>
          <w:szCs w:val="22"/>
          <w:lang w:val="nl-NL"/>
        </w:rPr>
      </w:pPr>
      <w:r w:rsidRPr="004A4733">
        <w:rPr>
          <w:szCs w:val="22"/>
          <w:lang w:val="nl-NL"/>
        </w:rPr>
        <w:t>-</w:t>
      </w:r>
      <w:r w:rsidRPr="004A4733">
        <w:rPr>
          <w:szCs w:val="22"/>
          <w:lang w:val="nl-NL"/>
        </w:rPr>
        <w:tab/>
      </w:r>
      <w:r w:rsidRPr="004A4733">
        <w:rPr>
          <w:sz w:val="22"/>
          <w:szCs w:val="22"/>
          <w:lang w:val="nl-NL"/>
        </w:rPr>
        <w:t>huiduitslag (rash)</w:t>
      </w:r>
    </w:p>
    <w:p w14:paraId="3F69B0C4" w14:textId="1920628E" w:rsidR="00305F01" w:rsidRPr="004A4733" w:rsidRDefault="00305F01" w:rsidP="00236504">
      <w:pPr>
        <w:tabs>
          <w:tab w:val="clear" w:pos="567"/>
        </w:tabs>
        <w:spacing w:line="240" w:lineRule="auto"/>
        <w:ind w:right="-29"/>
        <w:rPr>
          <w:rFonts w:eastAsia="MS Mincho"/>
          <w:szCs w:val="22"/>
          <w:lang w:val="nl-NL"/>
        </w:rPr>
      </w:pPr>
      <w:r w:rsidRPr="004A4733">
        <w:rPr>
          <w:rFonts w:eastAsia="MS Mincho"/>
          <w:szCs w:val="22"/>
          <w:lang w:val="nl-NL"/>
        </w:rPr>
        <w:t>-</w:t>
      </w:r>
      <w:r w:rsidRPr="004A4733">
        <w:rPr>
          <w:rFonts w:eastAsia="MS Mincho"/>
          <w:szCs w:val="22"/>
          <w:lang w:val="nl-NL"/>
        </w:rPr>
        <w:tab/>
        <w:t>hoge suikerspiegel in het bloed</w:t>
      </w:r>
      <w:r w:rsidR="00A97A29">
        <w:rPr>
          <w:rFonts w:eastAsia="MS Mincho"/>
          <w:szCs w:val="22"/>
          <w:lang w:val="nl-NL"/>
        </w:rPr>
        <w:t xml:space="preserve"> (hyperglykemie)</w:t>
      </w:r>
    </w:p>
    <w:p w14:paraId="54AF1303" w14:textId="77777777" w:rsidR="00305F01" w:rsidRPr="004A4733" w:rsidRDefault="00305F01" w:rsidP="00236504">
      <w:pPr>
        <w:tabs>
          <w:tab w:val="clear" w:pos="567"/>
        </w:tabs>
        <w:spacing w:line="240" w:lineRule="auto"/>
        <w:ind w:right="-29"/>
        <w:rPr>
          <w:rFonts w:eastAsia="MS Mincho"/>
          <w:szCs w:val="22"/>
          <w:lang w:val="nl-NL"/>
        </w:rPr>
      </w:pPr>
      <w:r w:rsidRPr="004A4733">
        <w:rPr>
          <w:rFonts w:eastAsia="MS Mincho"/>
          <w:szCs w:val="22"/>
          <w:lang w:val="nl-NL"/>
        </w:rPr>
        <w:t>-</w:t>
      </w:r>
      <w:r w:rsidRPr="004A4733">
        <w:rPr>
          <w:rFonts w:eastAsia="MS Mincho"/>
          <w:szCs w:val="22"/>
          <w:lang w:val="nl-NL"/>
        </w:rPr>
        <w:tab/>
        <w:t>jeukende huid</w:t>
      </w:r>
    </w:p>
    <w:p w14:paraId="5B7942B0" w14:textId="366CBBE5" w:rsidR="001A2A06" w:rsidRPr="004A4733" w:rsidRDefault="00305F01" w:rsidP="00236504">
      <w:pPr>
        <w:tabs>
          <w:tab w:val="clear" w:pos="567"/>
        </w:tabs>
        <w:spacing w:line="240" w:lineRule="auto"/>
        <w:ind w:right="-29"/>
        <w:rPr>
          <w:rFonts w:eastAsia="MS Mincho"/>
          <w:szCs w:val="22"/>
          <w:lang w:val="nl-NL"/>
        </w:rPr>
      </w:pPr>
      <w:r w:rsidRPr="004A4733">
        <w:rPr>
          <w:rFonts w:eastAsia="MS Mincho"/>
          <w:szCs w:val="22"/>
          <w:lang w:val="nl-NL"/>
        </w:rPr>
        <w:t>-</w:t>
      </w:r>
      <w:r w:rsidRPr="004A4733">
        <w:rPr>
          <w:rFonts w:eastAsia="MS Mincho"/>
          <w:szCs w:val="22"/>
          <w:lang w:val="nl-NL"/>
        </w:rPr>
        <w:tab/>
        <w:t>moeite met plassen en pijn tijdens het plassen (verschijnselen van dysurie)</w:t>
      </w:r>
    </w:p>
    <w:p w14:paraId="0471146A" w14:textId="201C05AA" w:rsidR="001F7E92" w:rsidRPr="004A4733" w:rsidRDefault="001F7E92" w:rsidP="00236504">
      <w:pPr>
        <w:tabs>
          <w:tab w:val="clear" w:pos="567"/>
        </w:tabs>
        <w:spacing w:line="240" w:lineRule="auto"/>
        <w:ind w:right="-29"/>
        <w:rPr>
          <w:rFonts w:eastAsia="MS Mincho"/>
          <w:szCs w:val="22"/>
          <w:lang w:val="nl-NL"/>
        </w:rPr>
      </w:pPr>
      <w:r w:rsidRPr="004A4733">
        <w:rPr>
          <w:rFonts w:eastAsia="MS Mincho"/>
          <w:szCs w:val="22"/>
          <w:lang w:val="nl-NL"/>
        </w:rPr>
        <w:t>-</w:t>
      </w:r>
      <w:r w:rsidRPr="004A4733">
        <w:rPr>
          <w:rFonts w:eastAsia="MS Mincho"/>
          <w:szCs w:val="22"/>
          <w:lang w:val="nl-NL"/>
        </w:rPr>
        <w:tab/>
        <w:t>vertroebeling van de len</w:t>
      </w:r>
      <w:r w:rsidR="00DD7E31" w:rsidRPr="004A4733">
        <w:rPr>
          <w:rFonts w:eastAsia="MS Mincho"/>
          <w:szCs w:val="22"/>
          <w:lang w:val="nl-NL"/>
        </w:rPr>
        <w:t>s</w:t>
      </w:r>
      <w:r w:rsidRPr="004A4733">
        <w:rPr>
          <w:rFonts w:eastAsia="MS Mincho"/>
          <w:szCs w:val="22"/>
          <w:lang w:val="nl-NL"/>
        </w:rPr>
        <w:t xml:space="preserve"> van uw ogen (</w:t>
      </w:r>
      <w:r w:rsidR="00DD7E31" w:rsidRPr="004A4733">
        <w:rPr>
          <w:rFonts w:eastAsia="MS Mincho"/>
          <w:szCs w:val="22"/>
          <w:lang w:val="nl-NL"/>
        </w:rPr>
        <w:t>verschijnselen</w:t>
      </w:r>
      <w:r w:rsidRPr="004A4733">
        <w:rPr>
          <w:rFonts w:eastAsia="MS Mincho"/>
          <w:szCs w:val="22"/>
          <w:lang w:val="nl-NL"/>
        </w:rPr>
        <w:t xml:space="preserve"> van cataract</w:t>
      </w:r>
      <w:r w:rsidR="00DD7E31" w:rsidRPr="004A4733">
        <w:rPr>
          <w:rFonts w:eastAsia="MS Mincho"/>
          <w:szCs w:val="22"/>
          <w:lang w:val="nl-NL"/>
        </w:rPr>
        <w:t>/staar</w:t>
      </w:r>
      <w:r w:rsidRPr="004A4733">
        <w:rPr>
          <w:rFonts w:eastAsia="MS Mincho"/>
          <w:szCs w:val="22"/>
          <w:lang w:val="nl-NL"/>
        </w:rPr>
        <w:t>)</w:t>
      </w:r>
    </w:p>
    <w:p w14:paraId="560049A8" w14:textId="77777777" w:rsidR="00305F01" w:rsidRPr="004A4733" w:rsidRDefault="00305F01" w:rsidP="00236504">
      <w:pPr>
        <w:tabs>
          <w:tab w:val="clear" w:pos="567"/>
        </w:tabs>
        <w:spacing w:line="240" w:lineRule="auto"/>
        <w:ind w:right="-29"/>
        <w:rPr>
          <w:lang w:val="nl-NL"/>
        </w:rPr>
      </w:pPr>
    </w:p>
    <w:p w14:paraId="051418CA" w14:textId="77777777" w:rsidR="00B83833" w:rsidRPr="004A4733" w:rsidRDefault="00B83833" w:rsidP="00236504">
      <w:pPr>
        <w:keepNext/>
        <w:spacing w:line="240" w:lineRule="auto"/>
        <w:rPr>
          <w:b/>
          <w:szCs w:val="22"/>
          <w:lang w:val="nl-NL"/>
        </w:rPr>
      </w:pPr>
      <w:r w:rsidRPr="004A4733">
        <w:rPr>
          <w:b/>
          <w:bCs/>
          <w:szCs w:val="22"/>
          <w:lang w:val="nl-NL"/>
        </w:rPr>
        <w:t>Het melden van bijwerkingen</w:t>
      </w:r>
    </w:p>
    <w:p w14:paraId="6F07AEFC" w14:textId="07BD5EA3" w:rsidR="00B83833" w:rsidRPr="004A4733" w:rsidRDefault="00B83833" w:rsidP="00236504">
      <w:pPr>
        <w:pStyle w:val="BodytextAgency"/>
        <w:spacing w:after="0" w:line="240" w:lineRule="auto"/>
        <w:rPr>
          <w:rFonts w:ascii="Times New Roman" w:hAnsi="Times New Roman" w:cs="Times New Roman"/>
          <w:sz w:val="22"/>
          <w:lang w:val="nl-NL"/>
        </w:rPr>
      </w:pPr>
      <w:r w:rsidRPr="004A4733">
        <w:rPr>
          <w:rFonts w:ascii="Times New Roman" w:hAnsi="Times New Roman" w:cs="Times New Roman"/>
          <w:sz w:val="22"/>
          <w:lang w:val="nl-NL"/>
        </w:rPr>
        <w:t>Krijgt u last van bijwerkingen, neem dan contact op met uw arts, apotheker of verpleegkundige. Dit geldt ook voor mogelijke bijwerkingen die niet in deze bijsluiter staan.</w:t>
      </w:r>
      <w:r w:rsidRPr="004A4733">
        <w:rPr>
          <w:rFonts w:ascii="Times New Roman" w:hAnsi="Times New Roman" w:cs="Times New Roman"/>
          <w:lang w:val="nl-NL"/>
        </w:rPr>
        <w:t xml:space="preserve"> </w:t>
      </w:r>
      <w:r w:rsidRPr="004A4733">
        <w:rPr>
          <w:rFonts w:ascii="Times New Roman" w:hAnsi="Times New Roman" w:cs="Times New Roman"/>
          <w:sz w:val="22"/>
          <w:lang w:val="nl-NL"/>
        </w:rPr>
        <w:t>U kunt bijwerkingen ook rechtstreeks melden via</w:t>
      </w:r>
      <w:r w:rsidRPr="004A4733">
        <w:rPr>
          <w:rFonts w:ascii="Times New Roman" w:hAnsi="Times New Roman" w:cs="Times New Roman"/>
          <w:sz w:val="22"/>
          <w:shd w:val="clear" w:color="auto" w:fill="D9D9D9"/>
          <w:lang w:val="nl-NL"/>
        </w:rPr>
        <w:t xml:space="preserve"> het nationale meldsysteem zoals vermeld </w:t>
      </w:r>
      <w:r w:rsidR="00C463D0" w:rsidRPr="00EF3322">
        <w:rPr>
          <w:rFonts w:ascii="Times New Roman" w:eastAsia="Times New Roman" w:hAnsi="Times New Roman" w:cs="Times New Roman"/>
          <w:sz w:val="22"/>
          <w:szCs w:val="22"/>
          <w:shd w:val="pct15" w:color="auto" w:fill="auto"/>
          <w:lang w:val="nl-NL" w:eastAsia="fr-LU"/>
        </w:rPr>
        <w:t xml:space="preserve">in </w:t>
      </w:r>
      <w:hyperlink r:id="rId30" w:history="1">
        <w:r w:rsidR="00C463D0" w:rsidRPr="00EF3322">
          <w:rPr>
            <w:rFonts w:ascii="Times New Roman" w:eastAsia="Times New Roman" w:hAnsi="Times New Roman" w:cs="Times New Roman"/>
            <w:color w:val="0000FF"/>
            <w:sz w:val="22"/>
            <w:szCs w:val="20"/>
            <w:u w:val="single"/>
            <w:shd w:val="pct15" w:color="auto" w:fill="auto"/>
            <w:lang w:val="nl-NL" w:eastAsia="fr-LU"/>
          </w:rPr>
          <w:t>aanhangsel V</w:t>
        </w:r>
      </w:hyperlink>
      <w:r w:rsidRPr="004A4733">
        <w:rPr>
          <w:rFonts w:ascii="Times New Roman" w:hAnsi="Times New Roman" w:cs="Times New Roman"/>
          <w:sz w:val="22"/>
          <w:szCs w:val="22"/>
          <w:lang w:val="nl-NL"/>
        </w:rPr>
        <w:t>.</w:t>
      </w:r>
      <w:r w:rsidR="00B82EF2" w:rsidRPr="004A4733">
        <w:rPr>
          <w:rFonts w:ascii="Times New Roman" w:hAnsi="Times New Roman" w:cs="Times New Roman"/>
          <w:sz w:val="22"/>
          <w:szCs w:val="22"/>
          <w:lang w:val="nl-NL"/>
        </w:rPr>
        <w:t xml:space="preserve"> Door bijwerkingen te melden, kunt u ons helpen meer informatie te verkrijgen over de veiligheid van dit geneesmiddel.</w:t>
      </w:r>
    </w:p>
    <w:p w14:paraId="14D0DCD4" w14:textId="77777777" w:rsidR="00B83833" w:rsidRPr="004A4733" w:rsidRDefault="00B83833" w:rsidP="00236504">
      <w:pPr>
        <w:tabs>
          <w:tab w:val="clear" w:pos="567"/>
        </w:tabs>
        <w:spacing w:line="240" w:lineRule="auto"/>
        <w:rPr>
          <w:szCs w:val="22"/>
          <w:lang w:val="nl-NL"/>
        </w:rPr>
      </w:pPr>
    </w:p>
    <w:p w14:paraId="7F294CE8" w14:textId="77777777" w:rsidR="00A13FAF" w:rsidRPr="004A4733" w:rsidRDefault="00A13FAF" w:rsidP="00236504">
      <w:pPr>
        <w:pStyle w:val="Listlevel1"/>
        <w:spacing w:before="0"/>
        <w:ind w:left="0" w:firstLine="0"/>
        <w:rPr>
          <w:sz w:val="22"/>
          <w:szCs w:val="22"/>
          <w:lang w:val="nl-NL"/>
        </w:rPr>
      </w:pPr>
    </w:p>
    <w:p w14:paraId="6E7858FD" w14:textId="404A6A56" w:rsidR="00A83A6E" w:rsidRPr="004C371A" w:rsidRDefault="001A2A06" w:rsidP="00236504">
      <w:pPr>
        <w:keepNext/>
        <w:keepLines/>
        <w:spacing w:line="240" w:lineRule="auto"/>
        <w:rPr>
          <w:b/>
          <w:bCs/>
          <w:lang w:val="nl-BE"/>
        </w:rPr>
      </w:pPr>
      <w:bookmarkStart w:id="62" w:name="_Toc2097636"/>
      <w:r w:rsidRPr="004C371A">
        <w:rPr>
          <w:b/>
          <w:bCs/>
          <w:lang w:val="nl-BE"/>
        </w:rPr>
        <w:t>5.</w:t>
      </w:r>
      <w:r w:rsidRPr="004C371A">
        <w:rPr>
          <w:b/>
          <w:bCs/>
          <w:lang w:val="nl-BE"/>
        </w:rPr>
        <w:tab/>
        <w:t>Hoe bewaart u dit</w:t>
      </w:r>
      <w:r w:rsidRPr="00A23A89">
        <w:rPr>
          <w:b/>
          <w:bCs/>
          <w:lang w:val="nl-NL"/>
        </w:rPr>
        <w:t xml:space="preserve"> </w:t>
      </w:r>
      <w:r w:rsidRPr="004C371A">
        <w:rPr>
          <w:b/>
          <w:bCs/>
          <w:lang w:val="nl-BE"/>
        </w:rPr>
        <w:t>mi</w:t>
      </w:r>
      <w:r w:rsidR="000D6A47" w:rsidRPr="004C371A">
        <w:rPr>
          <w:b/>
          <w:bCs/>
          <w:lang w:val="nl-BE"/>
        </w:rPr>
        <w:t>d</w:t>
      </w:r>
      <w:r w:rsidRPr="004C371A">
        <w:rPr>
          <w:b/>
          <w:bCs/>
          <w:lang w:val="nl-BE"/>
        </w:rPr>
        <w:t>del?</w:t>
      </w:r>
      <w:bookmarkEnd w:id="62"/>
    </w:p>
    <w:p w14:paraId="19FAD3BB" w14:textId="77777777" w:rsidR="001A2A06" w:rsidRPr="004A4733" w:rsidRDefault="001A2A06" w:rsidP="00236504">
      <w:pPr>
        <w:pStyle w:val="Listlevel1"/>
        <w:keepNext/>
        <w:keepLines/>
        <w:spacing w:before="0"/>
        <w:ind w:left="0" w:firstLine="0"/>
        <w:rPr>
          <w:sz w:val="22"/>
          <w:szCs w:val="22"/>
          <w:lang w:val="nl-NL"/>
        </w:rPr>
      </w:pPr>
    </w:p>
    <w:p w14:paraId="46995D1D" w14:textId="77777777"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Buiten het zicht en bereik van kinderen houden.</w:t>
      </w:r>
    </w:p>
    <w:p w14:paraId="0495F383" w14:textId="015A7D12" w:rsidR="00A83A6E" w:rsidRPr="004A4733" w:rsidRDefault="001A2A06" w:rsidP="00236504">
      <w:pPr>
        <w:pStyle w:val="Listlevel1"/>
        <w:numPr>
          <w:ilvl w:val="0"/>
          <w:numId w:val="43"/>
        </w:numPr>
        <w:spacing w:before="0"/>
        <w:ind w:left="567" w:hanging="567"/>
        <w:rPr>
          <w:sz w:val="22"/>
          <w:szCs w:val="22"/>
          <w:lang w:val="nl-NL"/>
        </w:rPr>
      </w:pPr>
      <w:r w:rsidRPr="004A4733">
        <w:rPr>
          <w:sz w:val="22"/>
          <w:szCs w:val="22"/>
          <w:lang w:val="nl-NL"/>
        </w:rPr>
        <w:t>Gebruik dit geneesmiddel niet meer na de uiterste houdbaarheidsdatum. Die</w:t>
      </w:r>
      <w:r w:rsidR="00E43481" w:rsidRPr="004A4733">
        <w:rPr>
          <w:sz w:val="22"/>
          <w:szCs w:val="22"/>
          <w:lang w:val="nl-NL"/>
        </w:rPr>
        <w:t xml:space="preserve"> vindt u</w:t>
      </w:r>
      <w:r w:rsidRPr="004A4733">
        <w:rPr>
          <w:sz w:val="22"/>
          <w:szCs w:val="22"/>
          <w:lang w:val="nl-NL"/>
        </w:rPr>
        <w:t xml:space="preserve"> op de doos en blisterverpakking na "EXP". Daar staat een maand en een jaar. De laatste dag van die maand is de uiterste houdbaarheidsdatum.</w:t>
      </w:r>
    </w:p>
    <w:p w14:paraId="140411DC" w14:textId="77777777" w:rsidR="00A51CF0" w:rsidRPr="00A51CF0" w:rsidRDefault="00A51CF0" w:rsidP="00236504">
      <w:pPr>
        <w:pStyle w:val="Listlevel1"/>
        <w:numPr>
          <w:ilvl w:val="0"/>
          <w:numId w:val="43"/>
        </w:numPr>
        <w:spacing w:before="0"/>
        <w:ind w:left="567" w:hanging="567"/>
        <w:rPr>
          <w:sz w:val="22"/>
          <w:szCs w:val="22"/>
          <w:lang w:val="nl-NL"/>
        </w:rPr>
      </w:pPr>
      <w:r w:rsidRPr="00A51CF0">
        <w:rPr>
          <w:sz w:val="22"/>
          <w:szCs w:val="22"/>
          <w:lang w:val="nl-NL"/>
        </w:rPr>
        <w:t>Bewaren beneden 30°C.</w:t>
      </w:r>
    </w:p>
    <w:p w14:paraId="5BEB5CBA" w14:textId="173B8A2A" w:rsidR="00A83A6E" w:rsidRPr="004A4733" w:rsidRDefault="00A83A6E" w:rsidP="00236504">
      <w:pPr>
        <w:pStyle w:val="Listlevel1"/>
        <w:numPr>
          <w:ilvl w:val="0"/>
          <w:numId w:val="43"/>
        </w:numPr>
        <w:spacing w:before="0"/>
        <w:ind w:left="567" w:hanging="567"/>
        <w:rPr>
          <w:sz w:val="22"/>
          <w:szCs w:val="22"/>
          <w:lang w:val="nl-NL"/>
        </w:rPr>
      </w:pPr>
      <w:r w:rsidRPr="004A4733">
        <w:rPr>
          <w:sz w:val="22"/>
          <w:szCs w:val="22"/>
          <w:lang w:val="nl-NL"/>
        </w:rPr>
        <w:t xml:space="preserve">De capsules bewaren in de oorspronkelijke blisterverpakking ter bescherming tegen licht en vocht en </w:t>
      </w:r>
      <w:r w:rsidR="00C21354" w:rsidRPr="004A4733">
        <w:rPr>
          <w:sz w:val="22"/>
          <w:szCs w:val="22"/>
          <w:lang w:val="nl-NL"/>
        </w:rPr>
        <w:t>enkel en alleen vlak</w:t>
      </w:r>
      <w:r w:rsidRPr="004A4733">
        <w:rPr>
          <w:sz w:val="22"/>
          <w:szCs w:val="22"/>
          <w:lang w:val="nl-NL"/>
        </w:rPr>
        <w:t xml:space="preserve"> voor het gebruik uit de verpakking halen.</w:t>
      </w:r>
    </w:p>
    <w:p w14:paraId="6F513F2F" w14:textId="64ADEE1E" w:rsidR="00A83A6E" w:rsidRPr="004A4733" w:rsidRDefault="00C94787" w:rsidP="00236504">
      <w:pPr>
        <w:pStyle w:val="Listlevel1"/>
        <w:numPr>
          <w:ilvl w:val="0"/>
          <w:numId w:val="43"/>
        </w:numPr>
        <w:spacing w:before="0"/>
        <w:ind w:left="567" w:hanging="567"/>
        <w:rPr>
          <w:sz w:val="22"/>
          <w:szCs w:val="22"/>
          <w:lang w:val="nl-NL"/>
        </w:rPr>
      </w:pPr>
      <w:r w:rsidRPr="004A4733">
        <w:rPr>
          <w:sz w:val="22"/>
          <w:szCs w:val="22"/>
          <w:lang w:val="nl-NL"/>
        </w:rPr>
        <w:t>Spoel geneesmiddelen niet door de gootsteen of de WC</w:t>
      </w:r>
      <w:r w:rsidR="00D97F2E" w:rsidRPr="00D97F2E">
        <w:rPr>
          <w:sz w:val="22"/>
          <w:szCs w:val="22"/>
          <w:lang w:val="nl-BE"/>
        </w:rPr>
        <w:t xml:space="preserve"> </w:t>
      </w:r>
      <w:r w:rsidR="00D97F2E" w:rsidRPr="000612C9">
        <w:rPr>
          <w:sz w:val="22"/>
          <w:szCs w:val="22"/>
          <w:lang w:val="nl-BE"/>
        </w:rPr>
        <w:t>en gooi ze niet in de vuilnisbak</w:t>
      </w:r>
      <w:r w:rsidRPr="004A4733">
        <w:rPr>
          <w:sz w:val="22"/>
          <w:szCs w:val="22"/>
          <w:lang w:val="nl-NL"/>
        </w:rPr>
        <w:t>. Vraag uw apotheker wat u met geneesmiddelen moet doen die u niet meer gebruikt. Als u geneesmiddelen op de juiste manier afvoert worden ze op een verantwoorde manier vernietigd en komen ze niet in het milieu terecht.</w:t>
      </w:r>
    </w:p>
    <w:p w14:paraId="4A1EBBDA" w14:textId="77777777" w:rsidR="001A2A06" w:rsidRPr="004A4733" w:rsidRDefault="001A2A06" w:rsidP="00236504">
      <w:pPr>
        <w:pStyle w:val="Text"/>
        <w:spacing w:before="0"/>
        <w:jc w:val="left"/>
        <w:rPr>
          <w:sz w:val="22"/>
          <w:szCs w:val="22"/>
          <w:lang w:val="nl-NL"/>
        </w:rPr>
      </w:pPr>
    </w:p>
    <w:p w14:paraId="18198426" w14:textId="77777777" w:rsidR="001A2A06" w:rsidRPr="004A4733" w:rsidRDefault="001A2A06" w:rsidP="00236504">
      <w:pPr>
        <w:pStyle w:val="Text"/>
        <w:spacing w:before="0"/>
        <w:jc w:val="left"/>
        <w:rPr>
          <w:sz w:val="22"/>
          <w:szCs w:val="22"/>
          <w:lang w:val="nl-NL"/>
        </w:rPr>
      </w:pPr>
    </w:p>
    <w:p w14:paraId="25EF5323" w14:textId="77777777" w:rsidR="00A83A6E" w:rsidRPr="00A23A89" w:rsidRDefault="001A2A06" w:rsidP="00236504">
      <w:pPr>
        <w:keepNext/>
        <w:keepLines/>
        <w:rPr>
          <w:b/>
          <w:bCs/>
          <w:lang w:val="nl-NL"/>
        </w:rPr>
      </w:pPr>
      <w:bookmarkStart w:id="63" w:name="_Toc2097637"/>
      <w:r w:rsidRPr="00A23A89">
        <w:rPr>
          <w:b/>
          <w:bCs/>
          <w:lang w:val="nl-NL"/>
        </w:rPr>
        <w:t>6.</w:t>
      </w:r>
      <w:r w:rsidRPr="00A23A89">
        <w:rPr>
          <w:b/>
          <w:bCs/>
          <w:lang w:val="nl-NL"/>
        </w:rPr>
        <w:tab/>
        <w:t>Inhoud van de verpakking en overige informatie</w:t>
      </w:r>
      <w:bookmarkEnd w:id="63"/>
    </w:p>
    <w:p w14:paraId="69553B6E" w14:textId="77777777" w:rsidR="00083684" w:rsidRPr="004A4733" w:rsidRDefault="00083684" w:rsidP="00236504">
      <w:pPr>
        <w:pStyle w:val="Nottoc-headings"/>
        <w:spacing w:before="0" w:after="0"/>
        <w:rPr>
          <w:rFonts w:ascii="Times New Roman" w:hAnsi="Times New Roman" w:cs="Times New Roman"/>
          <w:b w:val="0"/>
          <w:sz w:val="22"/>
          <w:szCs w:val="22"/>
          <w:lang w:val="nl-NL"/>
        </w:rPr>
      </w:pPr>
    </w:p>
    <w:p w14:paraId="05D5E360" w14:textId="77777777" w:rsidR="00A83A6E" w:rsidRPr="004A4733" w:rsidRDefault="00A83A6E" w:rsidP="00236504">
      <w:pPr>
        <w:pStyle w:val="Nottoc-headings"/>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Welke stoffen zitten er in dit middel?</w:t>
      </w:r>
    </w:p>
    <w:p w14:paraId="07B10E69" w14:textId="58CD161F" w:rsidR="00A83A6E" w:rsidRPr="004A4733" w:rsidRDefault="00A83A6E" w:rsidP="00EF3322">
      <w:pPr>
        <w:pStyle w:val="Listlevel1"/>
        <w:keepNext/>
        <w:keepLines/>
        <w:numPr>
          <w:ilvl w:val="0"/>
          <w:numId w:val="48"/>
        </w:numPr>
        <w:spacing w:before="0"/>
        <w:ind w:left="567" w:hanging="567"/>
        <w:rPr>
          <w:sz w:val="22"/>
          <w:szCs w:val="22"/>
          <w:lang w:val="nl-NL"/>
        </w:rPr>
      </w:pPr>
      <w:r w:rsidRPr="004A4733">
        <w:rPr>
          <w:sz w:val="22"/>
          <w:szCs w:val="22"/>
          <w:lang w:val="nl-NL"/>
        </w:rPr>
        <w:t>De werkzame stoffen in dit middel zijn indacaterol (als acetaat), glycopyrronium (als bromide) en mometasonfuroaat.</w:t>
      </w:r>
      <w:r w:rsidR="000E4286" w:rsidRPr="004A4733">
        <w:rPr>
          <w:sz w:val="22"/>
          <w:szCs w:val="22"/>
          <w:lang w:val="nl-NL"/>
        </w:rPr>
        <w:t xml:space="preserve"> </w:t>
      </w:r>
      <w:r w:rsidRPr="004A4733">
        <w:rPr>
          <w:sz w:val="22"/>
          <w:szCs w:val="22"/>
          <w:lang w:val="nl-NL"/>
        </w:rPr>
        <w:t>Elk</w:t>
      </w:r>
      <w:r w:rsidR="00C642F2" w:rsidRPr="004A4733">
        <w:rPr>
          <w:sz w:val="22"/>
          <w:szCs w:val="22"/>
          <w:lang w:val="nl-NL"/>
        </w:rPr>
        <w:t>e</w:t>
      </w:r>
      <w:r w:rsidRPr="004A4733">
        <w:rPr>
          <w:sz w:val="22"/>
          <w:szCs w:val="22"/>
          <w:lang w:val="nl-NL"/>
        </w:rPr>
        <w:t xml:space="preserve"> capsule bevat 150 microgram indacaterol (als acetaat), 63 microgram glycopyrroniumbromide (gelijk aan 50 microgram glycopyrronium) en 160 microgram mometasonfuroaat. Elke afgeleverde dosis (de dosis die het mondstuk van de inhalator verlaat) bevat 114 microgram indacaterol (als acetaat), 58 microgram glycopyrroniumbromide (gelijk aan 46 microgram glycopyrronium) en 136 microgram mometasonfuroaat.</w:t>
      </w:r>
    </w:p>
    <w:p w14:paraId="4C28D88B" w14:textId="06E4389C" w:rsidR="001E0089" w:rsidRDefault="00A83A6E" w:rsidP="00EF3322">
      <w:pPr>
        <w:pStyle w:val="Listlevel1"/>
        <w:numPr>
          <w:ilvl w:val="0"/>
          <w:numId w:val="48"/>
        </w:numPr>
        <w:spacing w:before="0"/>
        <w:ind w:left="567" w:hanging="567"/>
        <w:rPr>
          <w:sz w:val="22"/>
          <w:szCs w:val="22"/>
          <w:lang w:val="nl-NL"/>
        </w:rPr>
      </w:pPr>
      <w:r w:rsidRPr="004A4733">
        <w:rPr>
          <w:sz w:val="22"/>
          <w:szCs w:val="22"/>
          <w:lang w:val="nl-NL"/>
        </w:rPr>
        <w:t>De andere stoffen in d</w:t>
      </w:r>
      <w:r w:rsidR="001E0089">
        <w:rPr>
          <w:sz w:val="22"/>
          <w:szCs w:val="22"/>
          <w:lang w:val="nl-NL"/>
        </w:rPr>
        <w:t xml:space="preserve">e capsule </w:t>
      </w:r>
      <w:r w:rsidRPr="004A4733">
        <w:rPr>
          <w:sz w:val="22"/>
          <w:szCs w:val="22"/>
          <w:lang w:val="nl-NL"/>
        </w:rPr>
        <w:t>zijn lactosemonohydraat en magnesiumstearaat (zie rubriek 2 onder “Enerzair Breezhaler bevat lactose”).</w:t>
      </w:r>
    </w:p>
    <w:p w14:paraId="1CFA4F48" w14:textId="7C5C5E48" w:rsidR="001E0089" w:rsidRPr="001E0089" w:rsidRDefault="001E0089" w:rsidP="00EF3322">
      <w:pPr>
        <w:pStyle w:val="Listlevel1"/>
        <w:numPr>
          <w:ilvl w:val="0"/>
          <w:numId w:val="48"/>
        </w:numPr>
        <w:spacing w:before="0"/>
        <w:ind w:left="567" w:hanging="567"/>
        <w:rPr>
          <w:sz w:val="22"/>
          <w:szCs w:val="22"/>
          <w:lang w:val="nl-NL"/>
        </w:rPr>
      </w:pPr>
      <w:r w:rsidRPr="001E0089">
        <w:rPr>
          <w:sz w:val="22"/>
          <w:szCs w:val="22"/>
          <w:lang w:val="nl-NL"/>
        </w:rPr>
        <w:t xml:space="preserve">De stoffen van het </w:t>
      </w:r>
      <w:r w:rsidRPr="007A4779">
        <w:rPr>
          <w:sz w:val="22"/>
          <w:szCs w:val="22"/>
          <w:lang w:val="nl-NL"/>
        </w:rPr>
        <w:t>omhu</w:t>
      </w:r>
      <w:r w:rsidR="00165D8D" w:rsidRPr="007A4779">
        <w:rPr>
          <w:sz w:val="22"/>
          <w:szCs w:val="22"/>
          <w:lang w:val="nl-NL"/>
        </w:rPr>
        <w:t>l</w:t>
      </w:r>
      <w:r w:rsidRPr="007A4779">
        <w:rPr>
          <w:sz w:val="22"/>
          <w:szCs w:val="22"/>
          <w:lang w:val="nl-NL"/>
        </w:rPr>
        <w:t>sel</w:t>
      </w:r>
      <w:r w:rsidRPr="001E0089">
        <w:rPr>
          <w:sz w:val="22"/>
          <w:szCs w:val="22"/>
          <w:lang w:val="nl-NL"/>
        </w:rPr>
        <w:t xml:space="preserve"> van de capsule zijn </w:t>
      </w:r>
      <w:r w:rsidR="00982239">
        <w:rPr>
          <w:sz w:val="22"/>
          <w:szCs w:val="22"/>
          <w:lang w:val="nl-NL"/>
        </w:rPr>
        <w:t>h</w:t>
      </w:r>
      <w:r w:rsidRPr="001E0089">
        <w:rPr>
          <w:sz w:val="22"/>
          <w:szCs w:val="22"/>
          <w:lang w:val="nl-NL"/>
        </w:rPr>
        <w:t>ypromellose, carrageen, kaliumchloride, geel ijzeroxide (E172), indigokarmijn (E132), gezuiverd water en drukinkt</w:t>
      </w:r>
    </w:p>
    <w:p w14:paraId="254BBC71" w14:textId="136184B1" w:rsidR="001E0089" w:rsidRPr="001E0089" w:rsidRDefault="001E0089" w:rsidP="00EF3322">
      <w:pPr>
        <w:pStyle w:val="Listlevel1"/>
        <w:numPr>
          <w:ilvl w:val="1"/>
          <w:numId w:val="48"/>
        </w:numPr>
        <w:spacing w:before="0"/>
        <w:ind w:left="1134" w:hanging="567"/>
        <w:rPr>
          <w:sz w:val="22"/>
          <w:szCs w:val="22"/>
          <w:lang w:val="nl-NL"/>
        </w:rPr>
      </w:pPr>
      <w:r w:rsidRPr="001E0089">
        <w:rPr>
          <w:sz w:val="22"/>
          <w:szCs w:val="22"/>
          <w:lang w:val="nl-NL"/>
        </w:rPr>
        <w:t>De stoffen in de drukinkt zijn zwart ijzeroxide (E172), isopropylalcohol, propyleenglycol (E1520)</w:t>
      </w:r>
      <w:r>
        <w:rPr>
          <w:sz w:val="22"/>
          <w:szCs w:val="22"/>
          <w:lang w:val="nl-NL"/>
        </w:rPr>
        <w:t>, h</w:t>
      </w:r>
      <w:r w:rsidRPr="001E0089">
        <w:rPr>
          <w:sz w:val="22"/>
          <w:szCs w:val="22"/>
          <w:lang w:val="nl-NL"/>
        </w:rPr>
        <w:t>ypromellose (E464)</w:t>
      </w:r>
      <w:r>
        <w:rPr>
          <w:sz w:val="22"/>
          <w:szCs w:val="22"/>
          <w:lang w:val="nl-NL"/>
        </w:rPr>
        <w:t xml:space="preserve"> en gezuiverd water.</w:t>
      </w:r>
    </w:p>
    <w:p w14:paraId="6260BE82" w14:textId="77777777" w:rsidR="0093006F" w:rsidRPr="004A4733" w:rsidRDefault="0093006F" w:rsidP="00236504">
      <w:pPr>
        <w:pStyle w:val="Text"/>
        <w:spacing w:before="0"/>
        <w:jc w:val="left"/>
        <w:rPr>
          <w:sz w:val="22"/>
          <w:szCs w:val="22"/>
          <w:lang w:val="nl-NL"/>
        </w:rPr>
      </w:pPr>
    </w:p>
    <w:p w14:paraId="34795F7D" w14:textId="77777777" w:rsidR="00A83A6E" w:rsidRPr="004A4733" w:rsidRDefault="00A83A6E" w:rsidP="00236504">
      <w:pPr>
        <w:pStyle w:val="Nottoc-headings"/>
        <w:spacing w:before="0" w:after="0"/>
        <w:rPr>
          <w:rFonts w:ascii="Times New Roman" w:hAnsi="Times New Roman" w:cs="Times New Roman"/>
          <w:sz w:val="22"/>
          <w:szCs w:val="22"/>
          <w:lang w:val="nl-NL"/>
        </w:rPr>
      </w:pPr>
      <w:r w:rsidRPr="004A4733">
        <w:rPr>
          <w:rFonts w:ascii="Times New Roman" w:hAnsi="Times New Roman" w:cs="Times New Roman"/>
          <w:bCs/>
          <w:sz w:val="22"/>
          <w:szCs w:val="22"/>
          <w:lang w:val="nl-NL"/>
        </w:rPr>
        <w:t>Hoe ziet Enerzair Breezhaler eruit en hoeveel zit er in een verpakking?</w:t>
      </w:r>
    </w:p>
    <w:p w14:paraId="494AC6E5" w14:textId="7665623A" w:rsidR="00A83A6E" w:rsidRPr="004A4733" w:rsidRDefault="00A83A6E" w:rsidP="00236504">
      <w:pPr>
        <w:rPr>
          <w:szCs w:val="22"/>
          <w:lang w:val="nl-NL"/>
        </w:rPr>
      </w:pPr>
      <w:r w:rsidRPr="004A4733">
        <w:rPr>
          <w:szCs w:val="22"/>
          <w:lang w:val="nl-NL"/>
        </w:rPr>
        <w:t>In deze verpakking vindt u een inhalator, samen met capsules in blisterverpakkingen. De capsules zijn doorzichtig en bevatten een wit poeder.</w:t>
      </w:r>
      <w:r w:rsidR="00FA5D74" w:rsidRPr="004A4733">
        <w:rPr>
          <w:szCs w:val="22"/>
          <w:lang w:val="nl-NL"/>
        </w:rPr>
        <w:t xml:space="preserve"> Ze</w:t>
      </w:r>
      <w:r w:rsidRPr="004A4733">
        <w:rPr>
          <w:szCs w:val="22"/>
          <w:lang w:val="nl-NL"/>
        </w:rPr>
        <w:t xml:space="preserve"> hebben de productcode “IGM150</w:t>
      </w:r>
      <w:r w:rsidR="0038702F" w:rsidRPr="004A4733">
        <w:rPr>
          <w:szCs w:val="22"/>
          <w:lang w:val="nl-NL"/>
        </w:rPr>
        <w:noBreakHyphen/>
      </w:r>
      <w:r w:rsidRPr="004A4733">
        <w:rPr>
          <w:szCs w:val="22"/>
          <w:lang w:val="nl-NL"/>
        </w:rPr>
        <w:t>50</w:t>
      </w:r>
      <w:r w:rsidR="0038702F" w:rsidRPr="004A4733">
        <w:rPr>
          <w:szCs w:val="22"/>
          <w:lang w:val="nl-NL"/>
        </w:rPr>
        <w:noBreakHyphen/>
      </w:r>
      <w:r w:rsidRPr="004A4733">
        <w:rPr>
          <w:szCs w:val="22"/>
          <w:lang w:val="nl-NL"/>
        </w:rPr>
        <w:t xml:space="preserve">160” in het zwart gedrukt boven twee zwarte balken op </w:t>
      </w:r>
      <w:r w:rsidR="00C21354" w:rsidRPr="004A4733">
        <w:rPr>
          <w:szCs w:val="22"/>
          <w:lang w:val="nl-NL"/>
        </w:rPr>
        <w:t>het onderste deel van de capsule</w:t>
      </w:r>
      <w:r w:rsidRPr="004A4733">
        <w:rPr>
          <w:szCs w:val="22"/>
          <w:lang w:val="nl-NL"/>
        </w:rPr>
        <w:t xml:space="preserve"> en een logo in het zwart gedrukt en omringd door </w:t>
      </w:r>
      <w:r w:rsidR="008074AA" w:rsidRPr="004A4733">
        <w:rPr>
          <w:szCs w:val="22"/>
          <w:lang w:val="nl-NL"/>
        </w:rPr>
        <w:t>een</w:t>
      </w:r>
      <w:r w:rsidRPr="004A4733">
        <w:rPr>
          <w:szCs w:val="22"/>
          <w:lang w:val="nl-NL"/>
        </w:rPr>
        <w:t xml:space="preserve"> zwarte balk op </w:t>
      </w:r>
      <w:r w:rsidR="00C21354" w:rsidRPr="004A4733">
        <w:rPr>
          <w:szCs w:val="22"/>
          <w:lang w:val="nl-NL"/>
        </w:rPr>
        <w:t>het bovenste deel van de capsule</w:t>
      </w:r>
      <w:r w:rsidRPr="004A4733">
        <w:rPr>
          <w:szCs w:val="22"/>
          <w:lang w:val="nl-NL"/>
        </w:rPr>
        <w:t>.</w:t>
      </w:r>
    </w:p>
    <w:p w14:paraId="54BD2159" w14:textId="77777777" w:rsidR="00A83A6E" w:rsidRPr="004A4733" w:rsidRDefault="00A83A6E" w:rsidP="00236504">
      <w:pPr>
        <w:pStyle w:val="Text"/>
        <w:spacing w:before="0"/>
        <w:jc w:val="left"/>
        <w:rPr>
          <w:sz w:val="22"/>
          <w:szCs w:val="22"/>
          <w:lang w:val="nl-NL"/>
        </w:rPr>
      </w:pPr>
    </w:p>
    <w:bookmarkEnd w:id="47"/>
    <w:p w14:paraId="76B52B38" w14:textId="51343258" w:rsidR="00A83A6E" w:rsidRPr="004A4733" w:rsidRDefault="00A83A6E" w:rsidP="00236504">
      <w:pPr>
        <w:keepNext/>
        <w:spacing w:line="240" w:lineRule="auto"/>
        <w:rPr>
          <w:color w:val="000000"/>
          <w:szCs w:val="22"/>
          <w:lang w:val="nl-NL"/>
        </w:rPr>
      </w:pPr>
      <w:r w:rsidRPr="004A4733">
        <w:rPr>
          <w:color w:val="000000"/>
          <w:szCs w:val="22"/>
          <w:lang w:val="nl-NL"/>
        </w:rPr>
        <w:lastRenderedPageBreak/>
        <w:t xml:space="preserve">De volgende verpakkingsgrootten </w:t>
      </w:r>
      <w:r w:rsidR="00A429F8">
        <w:rPr>
          <w:color w:val="000000"/>
          <w:szCs w:val="22"/>
          <w:lang w:val="nl-NL"/>
        </w:rPr>
        <w:t>zijn te verkrijgen:</w:t>
      </w:r>
    </w:p>
    <w:p w14:paraId="1F480605" w14:textId="77777777" w:rsidR="00A83A6E" w:rsidRPr="004A4733" w:rsidRDefault="00A83A6E" w:rsidP="00236504">
      <w:pPr>
        <w:pStyle w:val="Text"/>
        <w:keepNext/>
        <w:spacing w:before="0"/>
        <w:jc w:val="left"/>
        <w:rPr>
          <w:sz w:val="22"/>
          <w:szCs w:val="22"/>
          <w:lang w:val="nl-NL"/>
        </w:rPr>
      </w:pPr>
      <w:r w:rsidRPr="004A4733">
        <w:rPr>
          <w:sz w:val="22"/>
          <w:szCs w:val="22"/>
          <w:lang w:val="nl-NL"/>
        </w:rPr>
        <w:t>Enkelvoudige verpakking met 10 x 1, 30 x 1 of 90 x 1 harde capsules, samen met 1 inhalator.</w:t>
      </w:r>
    </w:p>
    <w:p w14:paraId="0CE8B2EA" w14:textId="30FFF73E" w:rsidR="00C94787" w:rsidRPr="004A4733" w:rsidRDefault="00C94787" w:rsidP="00236504">
      <w:pPr>
        <w:pStyle w:val="Listlevel1"/>
        <w:keepNext/>
        <w:spacing w:before="0"/>
        <w:ind w:left="0" w:firstLine="0"/>
        <w:rPr>
          <w:sz w:val="22"/>
          <w:szCs w:val="22"/>
          <w:lang w:val="nl-NL"/>
        </w:rPr>
      </w:pPr>
      <w:r w:rsidRPr="004A4733">
        <w:rPr>
          <w:sz w:val="22"/>
          <w:szCs w:val="22"/>
          <w:lang w:val="nl-NL"/>
        </w:rPr>
        <w:t>Multiverpakkingen met 15 dozen, elk met 10</w:t>
      </w:r>
      <w:r w:rsidR="002F1416" w:rsidRPr="004A4733">
        <w:rPr>
          <w:sz w:val="22"/>
          <w:szCs w:val="22"/>
          <w:lang w:val="nl-NL"/>
        </w:rPr>
        <w:t> </w:t>
      </w:r>
      <w:r w:rsidR="00FB4840" w:rsidRPr="004A4733">
        <w:rPr>
          <w:sz w:val="22"/>
          <w:szCs w:val="22"/>
          <w:lang w:val="nl-NL"/>
        </w:rPr>
        <w:t>x</w:t>
      </w:r>
      <w:r w:rsidR="002F1416" w:rsidRPr="004A4733">
        <w:rPr>
          <w:sz w:val="22"/>
          <w:szCs w:val="22"/>
          <w:lang w:val="nl-NL"/>
        </w:rPr>
        <w:t> </w:t>
      </w:r>
      <w:r w:rsidR="00FB4840" w:rsidRPr="004A4733">
        <w:rPr>
          <w:sz w:val="22"/>
          <w:szCs w:val="22"/>
          <w:lang w:val="nl-NL"/>
        </w:rPr>
        <w:t>1</w:t>
      </w:r>
      <w:r w:rsidRPr="004A4733">
        <w:rPr>
          <w:sz w:val="22"/>
          <w:szCs w:val="22"/>
          <w:lang w:val="nl-NL"/>
        </w:rPr>
        <w:t> harde capsules, samen met 1 inhalator.</w:t>
      </w:r>
    </w:p>
    <w:p w14:paraId="28855830" w14:textId="00F1103C" w:rsidR="00A83A6E" w:rsidRPr="00151C11" w:rsidRDefault="00A83A6E" w:rsidP="00236504">
      <w:pPr>
        <w:pStyle w:val="Text"/>
        <w:keepNext/>
        <w:spacing w:before="0"/>
        <w:jc w:val="left"/>
        <w:rPr>
          <w:sz w:val="22"/>
          <w:szCs w:val="22"/>
          <w:lang w:val="nl-NL"/>
        </w:rPr>
      </w:pPr>
    </w:p>
    <w:p w14:paraId="55C84B2C" w14:textId="519D7660" w:rsidR="00A83A6E" w:rsidRPr="00151C11" w:rsidRDefault="00A83A6E" w:rsidP="00236504">
      <w:pPr>
        <w:numPr>
          <w:ilvl w:val="12"/>
          <w:numId w:val="0"/>
        </w:numPr>
        <w:tabs>
          <w:tab w:val="clear" w:pos="567"/>
        </w:tabs>
        <w:spacing w:line="240" w:lineRule="auto"/>
        <w:rPr>
          <w:szCs w:val="22"/>
          <w:lang w:val="nl-NL"/>
        </w:rPr>
      </w:pPr>
      <w:r w:rsidRPr="00151C11">
        <w:rPr>
          <w:szCs w:val="22"/>
          <w:lang w:val="nl-NL"/>
        </w:rPr>
        <w:t xml:space="preserve">Niet alle </w:t>
      </w:r>
      <w:r w:rsidR="00C642F2" w:rsidRPr="00151C11">
        <w:rPr>
          <w:szCs w:val="22"/>
          <w:lang w:val="nl-NL"/>
        </w:rPr>
        <w:t xml:space="preserve">genoemde </w:t>
      </w:r>
      <w:r w:rsidRPr="00151C11">
        <w:rPr>
          <w:szCs w:val="22"/>
          <w:lang w:val="nl-NL"/>
        </w:rPr>
        <w:t xml:space="preserve">verpakkingsgrootten </w:t>
      </w:r>
      <w:r w:rsidR="000F6D1D" w:rsidRPr="00151C11">
        <w:rPr>
          <w:szCs w:val="22"/>
          <w:lang w:val="nl-NL"/>
        </w:rPr>
        <w:t>worden in de handel gebracht</w:t>
      </w:r>
      <w:r w:rsidRPr="00151C11">
        <w:rPr>
          <w:szCs w:val="22"/>
          <w:lang w:val="nl-NL"/>
        </w:rPr>
        <w:t>.</w:t>
      </w:r>
    </w:p>
    <w:p w14:paraId="7FF8AD86" w14:textId="77777777" w:rsidR="00A83A6E" w:rsidRPr="00151C11" w:rsidRDefault="00A83A6E" w:rsidP="00236504">
      <w:pPr>
        <w:numPr>
          <w:ilvl w:val="12"/>
          <w:numId w:val="0"/>
        </w:numPr>
        <w:spacing w:line="240" w:lineRule="auto"/>
        <w:rPr>
          <w:szCs w:val="22"/>
          <w:lang w:val="nl-NL"/>
        </w:rPr>
      </w:pPr>
    </w:p>
    <w:p w14:paraId="0225E605" w14:textId="79064FF4" w:rsidR="00A83A6E" w:rsidRPr="00151C11" w:rsidRDefault="00A83A6E" w:rsidP="00236504">
      <w:pPr>
        <w:pStyle w:val="Text"/>
        <w:keepNext/>
        <w:spacing w:before="0"/>
        <w:jc w:val="left"/>
        <w:rPr>
          <w:b/>
          <w:bCs/>
          <w:sz w:val="22"/>
          <w:szCs w:val="22"/>
          <w:lang w:val="nl-NL"/>
        </w:rPr>
      </w:pPr>
      <w:r w:rsidRPr="00151C11">
        <w:rPr>
          <w:b/>
          <w:bCs/>
          <w:sz w:val="22"/>
          <w:szCs w:val="22"/>
          <w:lang w:val="nl-NL"/>
        </w:rPr>
        <w:t>Houder van de vergunning voor het in de handel brengen</w:t>
      </w:r>
      <w:r w:rsidR="007070F9" w:rsidRPr="00151C11">
        <w:rPr>
          <w:b/>
          <w:bCs/>
          <w:sz w:val="22"/>
          <w:szCs w:val="22"/>
          <w:lang w:val="nl-NL"/>
        </w:rPr>
        <w:t xml:space="preserve"> </w:t>
      </w:r>
    </w:p>
    <w:p w14:paraId="02F5F682" w14:textId="77777777" w:rsidR="00A83A6E" w:rsidRPr="00151C11" w:rsidRDefault="00A83A6E" w:rsidP="00236504">
      <w:pPr>
        <w:keepNext/>
        <w:autoSpaceDE w:val="0"/>
        <w:autoSpaceDN w:val="0"/>
        <w:adjustRightInd w:val="0"/>
        <w:spacing w:line="240" w:lineRule="auto"/>
        <w:rPr>
          <w:rFonts w:eastAsia="SimSun"/>
          <w:szCs w:val="22"/>
          <w:lang w:val="nl-NL"/>
        </w:rPr>
      </w:pPr>
      <w:r w:rsidRPr="00151C11">
        <w:rPr>
          <w:rFonts w:eastAsia="SimSun"/>
          <w:szCs w:val="22"/>
          <w:lang w:val="nl-NL"/>
        </w:rPr>
        <w:t>Novartis Europharm Limited</w:t>
      </w:r>
    </w:p>
    <w:p w14:paraId="30FE7E8B" w14:textId="77777777" w:rsidR="00A83A6E" w:rsidRPr="00151C11" w:rsidRDefault="00A83A6E" w:rsidP="00236504">
      <w:pPr>
        <w:keepNext/>
        <w:spacing w:line="240" w:lineRule="auto"/>
        <w:rPr>
          <w:szCs w:val="22"/>
          <w:lang w:val="nl-NL"/>
        </w:rPr>
      </w:pPr>
      <w:r w:rsidRPr="00151C11">
        <w:rPr>
          <w:szCs w:val="22"/>
          <w:lang w:val="nl-NL"/>
        </w:rPr>
        <w:t>Vista Building</w:t>
      </w:r>
    </w:p>
    <w:p w14:paraId="2E497681" w14:textId="77777777" w:rsidR="00A83A6E" w:rsidRPr="00151C11" w:rsidRDefault="00A83A6E" w:rsidP="00236504">
      <w:pPr>
        <w:keepNext/>
        <w:spacing w:line="240" w:lineRule="auto"/>
        <w:rPr>
          <w:szCs w:val="22"/>
          <w:lang w:val="nl-NL"/>
        </w:rPr>
      </w:pPr>
      <w:r w:rsidRPr="00151C11">
        <w:rPr>
          <w:szCs w:val="22"/>
          <w:lang w:val="nl-NL"/>
        </w:rPr>
        <w:t>Elm Park, Merrion Road</w:t>
      </w:r>
    </w:p>
    <w:p w14:paraId="53540728" w14:textId="77777777" w:rsidR="00A83A6E" w:rsidRPr="00151C11" w:rsidRDefault="00A83A6E" w:rsidP="00236504">
      <w:pPr>
        <w:keepNext/>
        <w:spacing w:line="240" w:lineRule="auto"/>
        <w:rPr>
          <w:szCs w:val="22"/>
          <w:lang w:val="nl-NL"/>
        </w:rPr>
      </w:pPr>
      <w:r w:rsidRPr="00151C11">
        <w:rPr>
          <w:szCs w:val="22"/>
          <w:lang w:val="nl-NL"/>
        </w:rPr>
        <w:t>Dublin 4</w:t>
      </w:r>
    </w:p>
    <w:p w14:paraId="59A370A2" w14:textId="40D6748D" w:rsidR="00A83A6E" w:rsidRPr="00151C11" w:rsidRDefault="00A83A6E" w:rsidP="00236504">
      <w:pPr>
        <w:spacing w:line="240" w:lineRule="auto"/>
        <w:rPr>
          <w:szCs w:val="22"/>
          <w:lang w:val="nl-NL"/>
        </w:rPr>
      </w:pPr>
      <w:r w:rsidRPr="00151C11">
        <w:rPr>
          <w:szCs w:val="22"/>
          <w:lang w:val="nl-NL"/>
        </w:rPr>
        <w:t>I</w:t>
      </w:r>
      <w:r w:rsidR="00B82EF2" w:rsidRPr="00151C11">
        <w:rPr>
          <w:szCs w:val="22"/>
          <w:lang w:val="nl-NL"/>
        </w:rPr>
        <w:t>e</w:t>
      </w:r>
      <w:r w:rsidRPr="00151C11">
        <w:rPr>
          <w:szCs w:val="22"/>
          <w:lang w:val="nl-NL"/>
        </w:rPr>
        <w:t>rland</w:t>
      </w:r>
    </w:p>
    <w:p w14:paraId="6E24CE4A" w14:textId="77777777" w:rsidR="00A83A6E" w:rsidRPr="00151C11" w:rsidRDefault="00A83A6E" w:rsidP="00236504">
      <w:pPr>
        <w:numPr>
          <w:ilvl w:val="12"/>
          <w:numId w:val="0"/>
        </w:numPr>
        <w:spacing w:line="240" w:lineRule="auto"/>
        <w:ind w:right="-2"/>
        <w:rPr>
          <w:szCs w:val="22"/>
          <w:lang w:val="nl-NL"/>
        </w:rPr>
      </w:pPr>
    </w:p>
    <w:p w14:paraId="150AEC1D" w14:textId="77777777" w:rsidR="00A83A6E" w:rsidRPr="00151C11" w:rsidRDefault="00A83A6E" w:rsidP="00236504">
      <w:pPr>
        <w:pStyle w:val="Text"/>
        <w:keepNext/>
        <w:spacing w:before="0"/>
        <w:jc w:val="left"/>
        <w:rPr>
          <w:b/>
          <w:bCs/>
          <w:sz w:val="22"/>
          <w:szCs w:val="22"/>
          <w:lang w:val="nl-NL"/>
        </w:rPr>
      </w:pPr>
      <w:r w:rsidRPr="00151C11">
        <w:rPr>
          <w:b/>
          <w:bCs/>
          <w:sz w:val="22"/>
          <w:szCs w:val="22"/>
          <w:lang w:val="nl-NL"/>
        </w:rPr>
        <w:t>Fabrikant</w:t>
      </w:r>
    </w:p>
    <w:p w14:paraId="0573E139" w14:textId="77777777" w:rsidR="00AD0434" w:rsidRPr="00151C11" w:rsidRDefault="00AD0434" w:rsidP="00236504">
      <w:pPr>
        <w:keepNext/>
        <w:numPr>
          <w:ilvl w:val="12"/>
          <w:numId w:val="0"/>
        </w:numPr>
        <w:tabs>
          <w:tab w:val="clear" w:pos="567"/>
        </w:tabs>
        <w:spacing w:line="240" w:lineRule="auto"/>
        <w:rPr>
          <w:szCs w:val="22"/>
          <w:lang w:val="nl-NL"/>
        </w:rPr>
      </w:pPr>
      <w:r w:rsidRPr="00151C11">
        <w:rPr>
          <w:szCs w:val="22"/>
          <w:lang w:val="nl-NL"/>
        </w:rPr>
        <w:t>Novartis Farmacéutica, S.A.</w:t>
      </w:r>
    </w:p>
    <w:p w14:paraId="49940DC4" w14:textId="77777777" w:rsidR="00AD0434" w:rsidRPr="00151C11" w:rsidRDefault="00AD0434" w:rsidP="00236504">
      <w:pPr>
        <w:keepNext/>
        <w:numPr>
          <w:ilvl w:val="12"/>
          <w:numId w:val="0"/>
        </w:numPr>
        <w:tabs>
          <w:tab w:val="clear" w:pos="567"/>
        </w:tabs>
        <w:spacing w:line="240" w:lineRule="auto"/>
        <w:ind w:right="-2"/>
        <w:rPr>
          <w:szCs w:val="22"/>
          <w:lang w:val="nl-NL"/>
        </w:rPr>
      </w:pPr>
      <w:r w:rsidRPr="00151C11">
        <w:rPr>
          <w:szCs w:val="22"/>
          <w:lang w:val="nl-NL"/>
        </w:rPr>
        <w:t>Gran Via de les Corts Catalanes, 764</w:t>
      </w:r>
    </w:p>
    <w:p w14:paraId="4FE0EBAC" w14:textId="77777777" w:rsidR="00AD0434" w:rsidRPr="00151C11" w:rsidRDefault="00AD0434" w:rsidP="00236504">
      <w:pPr>
        <w:keepNext/>
        <w:numPr>
          <w:ilvl w:val="12"/>
          <w:numId w:val="0"/>
        </w:numPr>
        <w:tabs>
          <w:tab w:val="clear" w:pos="567"/>
        </w:tabs>
        <w:spacing w:line="240" w:lineRule="auto"/>
        <w:ind w:right="-2"/>
        <w:rPr>
          <w:szCs w:val="22"/>
          <w:lang w:val="nl-NL"/>
        </w:rPr>
      </w:pPr>
      <w:r w:rsidRPr="00151C11">
        <w:rPr>
          <w:szCs w:val="22"/>
          <w:lang w:val="nl-NL"/>
        </w:rPr>
        <w:t>08013 Barcelona</w:t>
      </w:r>
    </w:p>
    <w:p w14:paraId="02BE0CAA" w14:textId="77777777" w:rsidR="00AD0434" w:rsidRPr="00151C11" w:rsidRDefault="00AD0434" w:rsidP="00236504">
      <w:pPr>
        <w:numPr>
          <w:ilvl w:val="12"/>
          <w:numId w:val="0"/>
        </w:numPr>
        <w:tabs>
          <w:tab w:val="clear" w:pos="567"/>
        </w:tabs>
        <w:spacing w:line="240" w:lineRule="auto"/>
        <w:ind w:right="-2"/>
        <w:rPr>
          <w:szCs w:val="22"/>
          <w:lang w:val="nl-NL"/>
        </w:rPr>
      </w:pPr>
      <w:r w:rsidRPr="00151C11">
        <w:rPr>
          <w:szCs w:val="22"/>
          <w:lang w:val="nl-NL"/>
        </w:rPr>
        <w:t>Spanje</w:t>
      </w:r>
    </w:p>
    <w:p w14:paraId="4FF88DCE" w14:textId="77777777" w:rsidR="00AD0434" w:rsidRPr="00151C11" w:rsidRDefault="00AD0434" w:rsidP="00236504">
      <w:pPr>
        <w:numPr>
          <w:ilvl w:val="12"/>
          <w:numId w:val="0"/>
        </w:numPr>
        <w:tabs>
          <w:tab w:val="clear" w:pos="567"/>
        </w:tabs>
        <w:spacing w:line="240" w:lineRule="auto"/>
        <w:ind w:right="-2"/>
        <w:rPr>
          <w:szCs w:val="22"/>
          <w:lang w:val="nl-NL"/>
        </w:rPr>
      </w:pPr>
    </w:p>
    <w:p w14:paraId="2D3A0CCB" w14:textId="77777777" w:rsidR="00C87470" w:rsidRPr="00C81F3B" w:rsidRDefault="00C87470" w:rsidP="00236504">
      <w:pPr>
        <w:keepNext/>
        <w:rPr>
          <w:rFonts w:eastAsia="Aptos"/>
          <w:szCs w:val="22"/>
          <w:shd w:val="pct15" w:color="auto" w:fill="auto"/>
          <w:lang w:val="fr-CH" w:eastAsia="de-CH"/>
        </w:rPr>
      </w:pPr>
      <w:bookmarkStart w:id="64" w:name="_Hlk172709042"/>
      <w:r w:rsidRPr="00C81F3B">
        <w:rPr>
          <w:rFonts w:eastAsia="Aptos"/>
          <w:szCs w:val="22"/>
          <w:shd w:val="pct15" w:color="auto" w:fill="auto"/>
          <w:lang w:val="fr-CH" w:eastAsia="de-CH"/>
        </w:rPr>
        <w:t>Novartis Pharma GmbH</w:t>
      </w:r>
    </w:p>
    <w:p w14:paraId="270986D6" w14:textId="77777777" w:rsidR="00C87470" w:rsidRPr="00C81F3B" w:rsidRDefault="00C87470" w:rsidP="00236504">
      <w:pPr>
        <w:keepNext/>
        <w:rPr>
          <w:rFonts w:eastAsia="Aptos"/>
          <w:szCs w:val="22"/>
          <w:shd w:val="pct15" w:color="auto" w:fill="auto"/>
          <w:lang w:val="nl-NL" w:eastAsia="de-CH"/>
        </w:rPr>
      </w:pPr>
      <w:r w:rsidRPr="00C81F3B">
        <w:rPr>
          <w:rFonts w:eastAsia="Aptos"/>
          <w:szCs w:val="22"/>
          <w:shd w:val="pct15" w:color="auto" w:fill="auto"/>
          <w:lang w:val="nl-NL" w:eastAsia="de-CH"/>
        </w:rPr>
        <w:t>Sophie-Germain-Strasse 10</w:t>
      </w:r>
    </w:p>
    <w:p w14:paraId="33869756" w14:textId="77777777" w:rsidR="00C87470" w:rsidRPr="00C81F3B" w:rsidRDefault="00C87470" w:rsidP="00236504">
      <w:pPr>
        <w:keepNext/>
        <w:rPr>
          <w:rFonts w:eastAsia="Aptos"/>
          <w:szCs w:val="22"/>
          <w:shd w:val="pct15" w:color="auto" w:fill="auto"/>
          <w:lang w:val="nl-NL" w:eastAsia="de-CH"/>
        </w:rPr>
      </w:pPr>
      <w:r w:rsidRPr="00C81F3B">
        <w:rPr>
          <w:rFonts w:eastAsia="Aptos"/>
          <w:szCs w:val="22"/>
          <w:shd w:val="pct15" w:color="auto" w:fill="auto"/>
          <w:lang w:val="nl-NL" w:eastAsia="de-CH"/>
        </w:rPr>
        <w:t>90443 Neurenberg</w:t>
      </w:r>
    </w:p>
    <w:p w14:paraId="40E32021" w14:textId="4D687EAE" w:rsidR="00C87470" w:rsidRPr="00C81F3B" w:rsidRDefault="00C87470" w:rsidP="00236504">
      <w:pPr>
        <w:numPr>
          <w:ilvl w:val="12"/>
          <w:numId w:val="0"/>
        </w:numPr>
        <w:spacing w:line="240" w:lineRule="auto"/>
        <w:ind w:right="-2"/>
        <w:rPr>
          <w:szCs w:val="22"/>
          <w:shd w:val="pct15" w:color="auto" w:fill="auto"/>
          <w:lang w:val="nl-NL"/>
        </w:rPr>
      </w:pPr>
      <w:r w:rsidRPr="00C81F3B">
        <w:rPr>
          <w:szCs w:val="22"/>
          <w:shd w:val="pct15" w:color="auto" w:fill="auto"/>
          <w:lang w:val="nl-NL"/>
        </w:rPr>
        <w:t>Duitsland</w:t>
      </w:r>
      <w:bookmarkEnd w:id="64"/>
    </w:p>
    <w:p w14:paraId="1DC7E5CA" w14:textId="77777777" w:rsidR="00C87470" w:rsidRPr="004A4733" w:rsidRDefault="00C87470" w:rsidP="00236504">
      <w:pPr>
        <w:numPr>
          <w:ilvl w:val="12"/>
          <w:numId w:val="0"/>
        </w:numPr>
        <w:spacing w:line="240" w:lineRule="auto"/>
        <w:ind w:right="-2"/>
        <w:rPr>
          <w:szCs w:val="22"/>
          <w:lang w:val="nl-NL"/>
        </w:rPr>
      </w:pPr>
    </w:p>
    <w:p w14:paraId="6C8A5927" w14:textId="077CC308" w:rsidR="00A83A6E" w:rsidRPr="004A4733" w:rsidRDefault="00A83A6E" w:rsidP="00236504">
      <w:pPr>
        <w:keepNext/>
        <w:numPr>
          <w:ilvl w:val="12"/>
          <w:numId w:val="0"/>
        </w:numPr>
        <w:spacing w:line="240" w:lineRule="auto"/>
        <w:rPr>
          <w:szCs w:val="22"/>
          <w:lang w:val="nl-NL"/>
        </w:rPr>
      </w:pPr>
      <w:r w:rsidRPr="004A4733">
        <w:rPr>
          <w:szCs w:val="22"/>
          <w:lang w:val="nl-NL"/>
        </w:rPr>
        <w:t>Neem voor alle informatie</w:t>
      </w:r>
      <w:r w:rsidR="00E43481" w:rsidRPr="004A4733">
        <w:rPr>
          <w:szCs w:val="22"/>
          <w:lang w:val="nl-NL"/>
        </w:rPr>
        <w:t xml:space="preserve"> over</w:t>
      </w:r>
      <w:r w:rsidRPr="004A4733">
        <w:rPr>
          <w:szCs w:val="22"/>
          <w:lang w:val="nl-NL"/>
        </w:rPr>
        <w:t xml:space="preserve"> dit geneesmiddel contact op met de lokale vertegenwoordiger van de houder van de vergunning voor het in de handel brengen:</w:t>
      </w:r>
    </w:p>
    <w:p w14:paraId="128B2C66" w14:textId="77777777" w:rsidR="00A83A6E" w:rsidRPr="004A4733" w:rsidRDefault="00A83A6E" w:rsidP="00236504">
      <w:pPr>
        <w:keepNext/>
        <w:numPr>
          <w:ilvl w:val="12"/>
          <w:numId w:val="0"/>
        </w:numPr>
        <w:spacing w:line="240" w:lineRule="auto"/>
        <w:rPr>
          <w:szCs w:val="22"/>
          <w:lang w:val="nl-NL"/>
        </w:rPr>
      </w:pPr>
    </w:p>
    <w:tbl>
      <w:tblPr>
        <w:tblW w:w="9356" w:type="dxa"/>
        <w:tblInd w:w="-34" w:type="dxa"/>
        <w:tblLayout w:type="fixed"/>
        <w:tblLook w:val="0000" w:firstRow="0" w:lastRow="0" w:firstColumn="0" w:lastColumn="0" w:noHBand="0" w:noVBand="0"/>
      </w:tblPr>
      <w:tblGrid>
        <w:gridCol w:w="4678"/>
        <w:gridCol w:w="4678"/>
      </w:tblGrid>
      <w:tr w:rsidR="00A83A6E" w:rsidRPr="004A4733" w14:paraId="2B9B7B84" w14:textId="77777777" w:rsidTr="00A83A6E">
        <w:trPr>
          <w:cantSplit/>
        </w:trPr>
        <w:tc>
          <w:tcPr>
            <w:tcW w:w="4678" w:type="dxa"/>
          </w:tcPr>
          <w:p w14:paraId="00330905" w14:textId="77777777" w:rsidR="00A83A6E" w:rsidRPr="004C371A" w:rsidRDefault="00A83A6E" w:rsidP="00236504">
            <w:pPr>
              <w:spacing w:line="240" w:lineRule="auto"/>
              <w:rPr>
                <w:b/>
                <w:szCs w:val="22"/>
                <w:lang w:val="fr-BE"/>
              </w:rPr>
            </w:pPr>
            <w:r w:rsidRPr="004C371A">
              <w:rPr>
                <w:b/>
                <w:bCs/>
                <w:szCs w:val="22"/>
                <w:lang w:val="fr-BE"/>
              </w:rPr>
              <w:t>België/Belgique/Belgien</w:t>
            </w:r>
          </w:p>
          <w:p w14:paraId="40EDAEA0" w14:textId="77777777" w:rsidR="00A83A6E" w:rsidRPr="004C371A" w:rsidRDefault="00A83A6E" w:rsidP="00236504">
            <w:pPr>
              <w:spacing w:line="240" w:lineRule="auto"/>
              <w:rPr>
                <w:szCs w:val="22"/>
                <w:lang w:val="fr-BE"/>
              </w:rPr>
            </w:pPr>
            <w:r w:rsidRPr="004C371A">
              <w:rPr>
                <w:szCs w:val="22"/>
                <w:lang w:val="fr-BE"/>
              </w:rPr>
              <w:t>Novartis Pharma N.V.</w:t>
            </w:r>
          </w:p>
          <w:p w14:paraId="79511799" w14:textId="77777777" w:rsidR="00A83A6E" w:rsidRPr="004A4733" w:rsidRDefault="00A83A6E" w:rsidP="00236504">
            <w:pPr>
              <w:spacing w:line="240" w:lineRule="auto"/>
              <w:rPr>
                <w:szCs w:val="22"/>
                <w:lang w:val="nl-NL"/>
              </w:rPr>
            </w:pPr>
            <w:r w:rsidRPr="004A4733">
              <w:rPr>
                <w:szCs w:val="22"/>
                <w:lang w:val="nl-NL"/>
              </w:rPr>
              <w:t>Tel: +32 2 246 16 11</w:t>
            </w:r>
          </w:p>
          <w:p w14:paraId="37035141" w14:textId="77777777" w:rsidR="00A83A6E" w:rsidRPr="004A4733" w:rsidRDefault="00A83A6E" w:rsidP="00236504">
            <w:pPr>
              <w:spacing w:line="240" w:lineRule="auto"/>
              <w:ind w:right="34"/>
              <w:rPr>
                <w:szCs w:val="22"/>
                <w:lang w:val="nl-NL"/>
              </w:rPr>
            </w:pPr>
          </w:p>
        </w:tc>
        <w:tc>
          <w:tcPr>
            <w:tcW w:w="4678" w:type="dxa"/>
          </w:tcPr>
          <w:p w14:paraId="1550EA15" w14:textId="77777777" w:rsidR="00A83A6E" w:rsidRPr="00D54F40" w:rsidRDefault="00A83A6E" w:rsidP="00236504">
            <w:pPr>
              <w:spacing w:line="240" w:lineRule="auto"/>
              <w:rPr>
                <w:b/>
                <w:szCs w:val="22"/>
                <w:lang w:val="fr-CH"/>
              </w:rPr>
            </w:pPr>
            <w:r w:rsidRPr="00D54F40">
              <w:rPr>
                <w:b/>
                <w:bCs/>
                <w:szCs w:val="22"/>
                <w:lang w:val="fr-CH"/>
              </w:rPr>
              <w:t>Lietuva</w:t>
            </w:r>
          </w:p>
          <w:p w14:paraId="5C30D555" w14:textId="4D35100E" w:rsidR="00A83A6E" w:rsidRPr="00D54F40" w:rsidRDefault="00A83A6E" w:rsidP="00236504">
            <w:pPr>
              <w:spacing w:line="240" w:lineRule="auto"/>
              <w:ind w:right="-449"/>
              <w:rPr>
                <w:szCs w:val="22"/>
                <w:lang w:val="fr-CH"/>
              </w:rPr>
            </w:pPr>
            <w:r w:rsidRPr="00D54F40">
              <w:rPr>
                <w:szCs w:val="22"/>
                <w:lang w:val="fr-CH"/>
              </w:rPr>
              <w:t>SIA „Novartis Baltics” Lietuvos filialas</w:t>
            </w:r>
          </w:p>
          <w:p w14:paraId="58751670" w14:textId="77777777" w:rsidR="00A83A6E" w:rsidRPr="004A4733" w:rsidRDefault="00A83A6E" w:rsidP="00236504">
            <w:pPr>
              <w:spacing w:line="240" w:lineRule="auto"/>
              <w:ind w:right="-449"/>
              <w:rPr>
                <w:szCs w:val="22"/>
                <w:lang w:val="nl-NL"/>
              </w:rPr>
            </w:pPr>
            <w:r w:rsidRPr="004A4733">
              <w:rPr>
                <w:szCs w:val="22"/>
                <w:lang w:val="nl-NL"/>
              </w:rPr>
              <w:t>Tel: +370 5 269 16 50</w:t>
            </w:r>
          </w:p>
          <w:p w14:paraId="1EEAAA7F" w14:textId="77777777" w:rsidR="00A83A6E" w:rsidRPr="004A4733" w:rsidRDefault="00A83A6E" w:rsidP="00236504">
            <w:pPr>
              <w:spacing w:line="240" w:lineRule="auto"/>
              <w:rPr>
                <w:szCs w:val="22"/>
                <w:lang w:val="nl-NL"/>
              </w:rPr>
            </w:pPr>
          </w:p>
        </w:tc>
      </w:tr>
      <w:tr w:rsidR="00A83A6E" w:rsidRPr="004A4733" w14:paraId="70148506" w14:textId="77777777" w:rsidTr="00A83A6E">
        <w:trPr>
          <w:cantSplit/>
        </w:trPr>
        <w:tc>
          <w:tcPr>
            <w:tcW w:w="4678" w:type="dxa"/>
          </w:tcPr>
          <w:p w14:paraId="06DE4555" w14:textId="77777777" w:rsidR="00A83A6E" w:rsidRPr="00151C11" w:rsidRDefault="00A83A6E" w:rsidP="00236504">
            <w:pPr>
              <w:spacing w:line="240" w:lineRule="auto"/>
              <w:rPr>
                <w:b/>
                <w:szCs w:val="22"/>
                <w:lang w:val="en-US"/>
              </w:rPr>
            </w:pPr>
            <w:r w:rsidRPr="004A4733">
              <w:rPr>
                <w:b/>
                <w:bCs/>
                <w:szCs w:val="22"/>
                <w:lang w:val="nl-NL"/>
              </w:rPr>
              <w:t>България</w:t>
            </w:r>
          </w:p>
          <w:p w14:paraId="18168135" w14:textId="77777777" w:rsidR="00A83A6E" w:rsidRPr="00151C11" w:rsidRDefault="00A83A6E" w:rsidP="00236504">
            <w:pPr>
              <w:spacing w:line="240" w:lineRule="auto"/>
              <w:rPr>
                <w:szCs w:val="22"/>
                <w:lang w:val="en-US"/>
              </w:rPr>
            </w:pPr>
            <w:r w:rsidRPr="00151C11">
              <w:rPr>
                <w:szCs w:val="22"/>
                <w:lang w:val="en-US"/>
              </w:rPr>
              <w:t xml:space="preserve">Novartis </w:t>
            </w:r>
            <w:r w:rsidRPr="00151C11">
              <w:rPr>
                <w:color w:val="000000"/>
                <w:szCs w:val="22"/>
                <w:lang w:val="en-US"/>
              </w:rPr>
              <w:t>Bulgaria EOOD</w:t>
            </w:r>
          </w:p>
          <w:p w14:paraId="326791FE" w14:textId="77777777" w:rsidR="00A83A6E" w:rsidRPr="00151C11" w:rsidRDefault="00A83A6E" w:rsidP="00236504">
            <w:pPr>
              <w:spacing w:line="240" w:lineRule="auto"/>
              <w:rPr>
                <w:szCs w:val="22"/>
                <w:lang w:val="en-US"/>
              </w:rPr>
            </w:pPr>
            <w:r w:rsidRPr="00151C11">
              <w:rPr>
                <w:szCs w:val="22"/>
                <w:lang w:val="en-US"/>
              </w:rPr>
              <w:t>Tel: +359 2 489 98 28</w:t>
            </w:r>
          </w:p>
          <w:p w14:paraId="4A58788B" w14:textId="77777777" w:rsidR="00A83A6E" w:rsidRPr="00151C11" w:rsidRDefault="00A83A6E" w:rsidP="00236504">
            <w:pPr>
              <w:spacing w:line="240" w:lineRule="auto"/>
              <w:rPr>
                <w:b/>
                <w:szCs w:val="22"/>
                <w:lang w:val="en-US"/>
              </w:rPr>
            </w:pPr>
          </w:p>
        </w:tc>
        <w:tc>
          <w:tcPr>
            <w:tcW w:w="4678" w:type="dxa"/>
          </w:tcPr>
          <w:p w14:paraId="3F1539F9" w14:textId="77777777" w:rsidR="00A83A6E" w:rsidRPr="00C81F3B" w:rsidRDefault="00A83A6E" w:rsidP="00236504">
            <w:pPr>
              <w:spacing w:line="240" w:lineRule="auto"/>
              <w:rPr>
                <w:b/>
                <w:szCs w:val="22"/>
                <w:lang w:val="de-DE"/>
              </w:rPr>
            </w:pPr>
            <w:r w:rsidRPr="00C81F3B">
              <w:rPr>
                <w:b/>
                <w:bCs/>
                <w:szCs w:val="22"/>
                <w:lang w:val="de-DE"/>
              </w:rPr>
              <w:t>Luxembourg/Luxemburg</w:t>
            </w:r>
          </w:p>
          <w:p w14:paraId="2C5DD841" w14:textId="77777777" w:rsidR="00A83A6E" w:rsidRPr="00C81F3B" w:rsidRDefault="00A83A6E" w:rsidP="00236504">
            <w:pPr>
              <w:spacing w:line="240" w:lineRule="auto"/>
              <w:rPr>
                <w:szCs w:val="22"/>
                <w:lang w:val="de-DE"/>
              </w:rPr>
            </w:pPr>
            <w:r w:rsidRPr="00C81F3B">
              <w:rPr>
                <w:szCs w:val="22"/>
                <w:lang w:val="de-DE"/>
              </w:rPr>
              <w:t>Novartis Pharma N.V.</w:t>
            </w:r>
          </w:p>
          <w:p w14:paraId="273E0471" w14:textId="77777777" w:rsidR="00A83A6E" w:rsidRPr="004A4733" w:rsidRDefault="00A83A6E" w:rsidP="00236504">
            <w:pPr>
              <w:spacing w:line="240" w:lineRule="auto"/>
              <w:rPr>
                <w:szCs w:val="22"/>
                <w:lang w:val="nl-NL"/>
              </w:rPr>
            </w:pPr>
            <w:r w:rsidRPr="004A4733">
              <w:rPr>
                <w:szCs w:val="22"/>
                <w:lang w:val="nl-NL"/>
              </w:rPr>
              <w:t>Tel: +32 2 246 16 11</w:t>
            </w:r>
          </w:p>
          <w:p w14:paraId="113D19D4" w14:textId="77777777" w:rsidR="00A83A6E" w:rsidRPr="004A4733" w:rsidRDefault="00A83A6E" w:rsidP="00236504">
            <w:pPr>
              <w:tabs>
                <w:tab w:val="left" w:pos="-720"/>
              </w:tabs>
              <w:suppressAutoHyphens/>
              <w:spacing w:line="240" w:lineRule="auto"/>
              <w:rPr>
                <w:szCs w:val="22"/>
                <w:lang w:val="nl-NL"/>
              </w:rPr>
            </w:pPr>
          </w:p>
        </w:tc>
      </w:tr>
      <w:tr w:rsidR="00A83A6E" w:rsidRPr="004A4733" w14:paraId="6F3E419C" w14:textId="77777777" w:rsidTr="00A83A6E">
        <w:trPr>
          <w:cantSplit/>
        </w:trPr>
        <w:tc>
          <w:tcPr>
            <w:tcW w:w="4678" w:type="dxa"/>
          </w:tcPr>
          <w:p w14:paraId="5E401B0F" w14:textId="77777777" w:rsidR="00A83A6E" w:rsidRPr="00C81F3B" w:rsidRDefault="00A83A6E" w:rsidP="00236504">
            <w:pPr>
              <w:tabs>
                <w:tab w:val="left" w:pos="-720"/>
              </w:tabs>
              <w:suppressAutoHyphens/>
              <w:spacing w:line="240" w:lineRule="auto"/>
              <w:rPr>
                <w:b/>
                <w:szCs w:val="22"/>
                <w:lang w:val="de-DE"/>
              </w:rPr>
            </w:pPr>
            <w:r w:rsidRPr="00C81F3B">
              <w:rPr>
                <w:b/>
                <w:bCs/>
                <w:szCs w:val="22"/>
                <w:lang w:val="de-DE"/>
              </w:rPr>
              <w:t>Česká republika</w:t>
            </w:r>
          </w:p>
          <w:p w14:paraId="5C5AED3B" w14:textId="77777777" w:rsidR="00A83A6E" w:rsidRPr="00C81F3B" w:rsidRDefault="00A83A6E" w:rsidP="00236504">
            <w:pPr>
              <w:tabs>
                <w:tab w:val="left" w:pos="-720"/>
              </w:tabs>
              <w:suppressAutoHyphens/>
              <w:spacing w:line="240" w:lineRule="auto"/>
              <w:rPr>
                <w:szCs w:val="22"/>
                <w:lang w:val="de-DE"/>
              </w:rPr>
            </w:pPr>
            <w:r w:rsidRPr="00C81F3B">
              <w:rPr>
                <w:szCs w:val="22"/>
                <w:lang w:val="de-DE"/>
              </w:rPr>
              <w:t>Novartis s.r.o.</w:t>
            </w:r>
          </w:p>
          <w:p w14:paraId="274BE805" w14:textId="77777777" w:rsidR="00A83A6E" w:rsidRPr="004A4733" w:rsidRDefault="00A83A6E" w:rsidP="00236504">
            <w:pPr>
              <w:spacing w:line="240" w:lineRule="auto"/>
              <w:rPr>
                <w:szCs w:val="22"/>
                <w:lang w:val="nl-NL"/>
              </w:rPr>
            </w:pPr>
            <w:r w:rsidRPr="004A4733">
              <w:rPr>
                <w:szCs w:val="22"/>
                <w:lang w:val="nl-NL"/>
              </w:rPr>
              <w:t>Tel: +420 225 775 111</w:t>
            </w:r>
          </w:p>
          <w:p w14:paraId="2610DDC3" w14:textId="77777777" w:rsidR="00A83A6E" w:rsidRPr="004A4733" w:rsidRDefault="00A83A6E" w:rsidP="00236504">
            <w:pPr>
              <w:tabs>
                <w:tab w:val="left" w:pos="-720"/>
              </w:tabs>
              <w:suppressAutoHyphens/>
              <w:spacing w:line="240" w:lineRule="auto"/>
              <w:rPr>
                <w:szCs w:val="22"/>
                <w:lang w:val="nl-NL"/>
              </w:rPr>
            </w:pPr>
          </w:p>
        </w:tc>
        <w:tc>
          <w:tcPr>
            <w:tcW w:w="4678" w:type="dxa"/>
          </w:tcPr>
          <w:p w14:paraId="7018426D" w14:textId="77777777" w:rsidR="00A83A6E" w:rsidRPr="004A4733" w:rsidRDefault="00A83A6E" w:rsidP="00236504">
            <w:pPr>
              <w:spacing w:line="240" w:lineRule="auto"/>
              <w:rPr>
                <w:b/>
                <w:szCs w:val="22"/>
                <w:lang w:val="nl-NL"/>
              </w:rPr>
            </w:pPr>
            <w:r w:rsidRPr="004A4733">
              <w:rPr>
                <w:b/>
                <w:bCs/>
                <w:szCs w:val="22"/>
                <w:lang w:val="nl-NL"/>
              </w:rPr>
              <w:t>Magyarország</w:t>
            </w:r>
          </w:p>
          <w:p w14:paraId="6DB93F77" w14:textId="77777777" w:rsidR="00A83A6E" w:rsidRPr="004A4733" w:rsidRDefault="00A83A6E" w:rsidP="00236504">
            <w:pPr>
              <w:spacing w:line="240" w:lineRule="auto"/>
              <w:rPr>
                <w:szCs w:val="22"/>
                <w:lang w:val="nl-NL"/>
              </w:rPr>
            </w:pPr>
            <w:r w:rsidRPr="004A4733">
              <w:rPr>
                <w:szCs w:val="22"/>
                <w:lang w:val="nl-NL"/>
              </w:rPr>
              <w:t>Novartis Hungária Kft.</w:t>
            </w:r>
          </w:p>
          <w:p w14:paraId="76C49969" w14:textId="77777777" w:rsidR="00A83A6E" w:rsidRPr="004A4733" w:rsidRDefault="00A83A6E" w:rsidP="00236504">
            <w:pPr>
              <w:tabs>
                <w:tab w:val="left" w:pos="-720"/>
              </w:tabs>
              <w:suppressAutoHyphens/>
              <w:spacing w:line="240" w:lineRule="auto"/>
              <w:rPr>
                <w:szCs w:val="22"/>
                <w:lang w:val="nl-NL"/>
              </w:rPr>
            </w:pPr>
            <w:r w:rsidRPr="004A4733">
              <w:rPr>
                <w:szCs w:val="22"/>
                <w:lang w:val="nl-NL"/>
              </w:rPr>
              <w:t>Tel: +36 1 457 65 00</w:t>
            </w:r>
          </w:p>
        </w:tc>
      </w:tr>
      <w:tr w:rsidR="00A83A6E" w:rsidRPr="004A4733" w14:paraId="51BFF0EE" w14:textId="77777777" w:rsidTr="00A83A6E">
        <w:trPr>
          <w:cantSplit/>
        </w:trPr>
        <w:tc>
          <w:tcPr>
            <w:tcW w:w="4678" w:type="dxa"/>
          </w:tcPr>
          <w:p w14:paraId="4267F03D" w14:textId="77777777" w:rsidR="00A83A6E" w:rsidRPr="00700812" w:rsidRDefault="00A83A6E" w:rsidP="00236504">
            <w:pPr>
              <w:spacing w:line="240" w:lineRule="auto"/>
              <w:rPr>
                <w:b/>
                <w:szCs w:val="22"/>
                <w:lang w:val="en-US"/>
              </w:rPr>
            </w:pPr>
            <w:r w:rsidRPr="00700812">
              <w:rPr>
                <w:b/>
                <w:bCs/>
                <w:szCs w:val="22"/>
                <w:lang w:val="en-US"/>
              </w:rPr>
              <w:t>Danmark</w:t>
            </w:r>
          </w:p>
          <w:p w14:paraId="287823A9" w14:textId="77777777" w:rsidR="00A83A6E" w:rsidRPr="00700812" w:rsidRDefault="00A83A6E" w:rsidP="00236504">
            <w:pPr>
              <w:spacing w:line="240" w:lineRule="auto"/>
              <w:rPr>
                <w:szCs w:val="22"/>
                <w:lang w:val="en-US"/>
              </w:rPr>
            </w:pPr>
            <w:r w:rsidRPr="00700812">
              <w:rPr>
                <w:szCs w:val="22"/>
                <w:lang w:val="en-US"/>
              </w:rPr>
              <w:t>Novartis Healthcare A/S</w:t>
            </w:r>
          </w:p>
          <w:p w14:paraId="23FCD985" w14:textId="77777777" w:rsidR="00A83A6E" w:rsidRPr="00700812" w:rsidRDefault="00A83A6E" w:rsidP="00236504">
            <w:pPr>
              <w:spacing w:line="240" w:lineRule="auto"/>
              <w:rPr>
                <w:szCs w:val="22"/>
                <w:lang w:val="en-US"/>
              </w:rPr>
            </w:pPr>
            <w:r w:rsidRPr="00700812">
              <w:rPr>
                <w:szCs w:val="22"/>
                <w:lang w:val="en-US"/>
              </w:rPr>
              <w:t>Tlf: +45 39 16 84 00</w:t>
            </w:r>
          </w:p>
          <w:p w14:paraId="363195F7" w14:textId="77777777" w:rsidR="00A83A6E" w:rsidRPr="00700812" w:rsidRDefault="00A83A6E" w:rsidP="00236504">
            <w:pPr>
              <w:tabs>
                <w:tab w:val="left" w:pos="-720"/>
              </w:tabs>
              <w:suppressAutoHyphens/>
              <w:spacing w:line="240" w:lineRule="auto"/>
              <w:rPr>
                <w:szCs w:val="22"/>
                <w:lang w:val="en-US"/>
              </w:rPr>
            </w:pPr>
          </w:p>
        </w:tc>
        <w:tc>
          <w:tcPr>
            <w:tcW w:w="4678" w:type="dxa"/>
          </w:tcPr>
          <w:p w14:paraId="2752E59F" w14:textId="77777777" w:rsidR="00A83A6E" w:rsidRPr="00D54F40" w:rsidRDefault="00A83A6E" w:rsidP="00236504">
            <w:pPr>
              <w:tabs>
                <w:tab w:val="left" w:pos="-720"/>
                <w:tab w:val="left" w:pos="4536"/>
              </w:tabs>
              <w:suppressAutoHyphens/>
              <w:spacing w:line="240" w:lineRule="auto"/>
              <w:rPr>
                <w:b/>
                <w:szCs w:val="22"/>
                <w:lang w:val="fr-CH"/>
              </w:rPr>
            </w:pPr>
            <w:r w:rsidRPr="00D54F40">
              <w:rPr>
                <w:b/>
                <w:bCs/>
                <w:szCs w:val="22"/>
                <w:lang w:val="fr-CH"/>
              </w:rPr>
              <w:t>Malta</w:t>
            </w:r>
          </w:p>
          <w:p w14:paraId="323FC3C7" w14:textId="77777777" w:rsidR="00A83A6E" w:rsidRPr="00D54F40" w:rsidRDefault="00A83A6E" w:rsidP="00236504">
            <w:pPr>
              <w:spacing w:line="240" w:lineRule="auto"/>
              <w:rPr>
                <w:szCs w:val="22"/>
                <w:lang w:val="fr-CH"/>
              </w:rPr>
            </w:pPr>
            <w:r w:rsidRPr="00D54F40">
              <w:rPr>
                <w:szCs w:val="22"/>
                <w:lang w:val="fr-CH"/>
              </w:rPr>
              <w:t>Novartis Pharma Services Inc.</w:t>
            </w:r>
          </w:p>
          <w:p w14:paraId="534679EA" w14:textId="77777777" w:rsidR="00A83A6E" w:rsidRPr="004A4733" w:rsidRDefault="00A83A6E" w:rsidP="00236504">
            <w:pPr>
              <w:spacing w:line="240" w:lineRule="auto"/>
              <w:rPr>
                <w:szCs w:val="22"/>
                <w:lang w:val="nl-NL"/>
              </w:rPr>
            </w:pPr>
            <w:r w:rsidRPr="004A4733">
              <w:rPr>
                <w:szCs w:val="22"/>
                <w:lang w:val="nl-NL"/>
              </w:rPr>
              <w:t>Tel: +356 2122 2872</w:t>
            </w:r>
          </w:p>
        </w:tc>
      </w:tr>
      <w:tr w:rsidR="00E43843" w:rsidRPr="004A4733" w14:paraId="0C0F9E02" w14:textId="77777777" w:rsidTr="00A83A6E">
        <w:trPr>
          <w:cantSplit/>
        </w:trPr>
        <w:tc>
          <w:tcPr>
            <w:tcW w:w="4678" w:type="dxa"/>
          </w:tcPr>
          <w:p w14:paraId="6AD26B38" w14:textId="77777777" w:rsidR="00E43843" w:rsidRPr="00C81F3B" w:rsidRDefault="00E43843" w:rsidP="00236504">
            <w:pPr>
              <w:tabs>
                <w:tab w:val="clear" w:pos="567"/>
              </w:tabs>
              <w:spacing w:line="240" w:lineRule="auto"/>
              <w:rPr>
                <w:b/>
                <w:szCs w:val="22"/>
                <w:lang w:val="de-DE"/>
              </w:rPr>
            </w:pPr>
            <w:r w:rsidRPr="00C81F3B">
              <w:rPr>
                <w:b/>
                <w:szCs w:val="22"/>
                <w:lang w:val="de-DE"/>
              </w:rPr>
              <w:t>Deutschland</w:t>
            </w:r>
          </w:p>
          <w:p w14:paraId="25682E0B" w14:textId="6156B1D1" w:rsidR="00E43843" w:rsidRPr="00C5437C" w:rsidRDefault="00E43843" w:rsidP="00236504">
            <w:pPr>
              <w:tabs>
                <w:tab w:val="clear" w:pos="567"/>
              </w:tabs>
              <w:spacing w:line="240" w:lineRule="auto"/>
              <w:rPr>
                <w:i/>
                <w:szCs w:val="22"/>
              </w:rPr>
            </w:pPr>
            <w:r w:rsidRPr="00C81F3B">
              <w:rPr>
                <w:b/>
                <w:bCs/>
                <w:szCs w:val="22"/>
                <w:lang w:val="de-DE"/>
              </w:rPr>
              <w:t>APONTIS PHARMA</w:t>
            </w:r>
            <w:r w:rsidRPr="00C81F3B">
              <w:rPr>
                <w:szCs w:val="22"/>
                <w:lang w:val="de-DE"/>
              </w:rPr>
              <w:t xml:space="preserve"> Deutschland GmbH &amp; Co. </w:t>
            </w:r>
            <w:r>
              <w:rPr>
                <w:szCs w:val="22"/>
              </w:rPr>
              <w:t>KG</w:t>
            </w:r>
          </w:p>
          <w:p w14:paraId="28BB3430" w14:textId="55F0911E" w:rsidR="00E43843" w:rsidRPr="00C5437C" w:rsidRDefault="00E43843" w:rsidP="00236504">
            <w:pPr>
              <w:tabs>
                <w:tab w:val="clear" w:pos="567"/>
              </w:tabs>
              <w:spacing w:line="240" w:lineRule="auto"/>
              <w:rPr>
                <w:szCs w:val="22"/>
              </w:rPr>
            </w:pPr>
            <w:r w:rsidRPr="00C5437C">
              <w:rPr>
                <w:szCs w:val="22"/>
              </w:rPr>
              <w:t>Tel: +</w:t>
            </w:r>
            <w:r>
              <w:rPr>
                <w:szCs w:val="22"/>
              </w:rPr>
              <w:t>49 2173 8955 4949</w:t>
            </w:r>
          </w:p>
          <w:p w14:paraId="37EA2DFD" w14:textId="77777777" w:rsidR="00E43843" w:rsidRPr="004A4733" w:rsidRDefault="00E43843" w:rsidP="00236504">
            <w:pPr>
              <w:tabs>
                <w:tab w:val="left" w:pos="-720"/>
              </w:tabs>
              <w:suppressAutoHyphens/>
              <w:spacing w:line="240" w:lineRule="auto"/>
              <w:rPr>
                <w:szCs w:val="22"/>
                <w:lang w:val="nl-NL"/>
              </w:rPr>
            </w:pPr>
          </w:p>
        </w:tc>
        <w:tc>
          <w:tcPr>
            <w:tcW w:w="4678" w:type="dxa"/>
          </w:tcPr>
          <w:p w14:paraId="2DF323A5" w14:textId="77777777" w:rsidR="00E43843" w:rsidRPr="004A4733" w:rsidRDefault="00E43843" w:rsidP="00236504">
            <w:pPr>
              <w:suppressAutoHyphens/>
              <w:spacing w:line="240" w:lineRule="auto"/>
              <w:rPr>
                <w:b/>
                <w:szCs w:val="22"/>
                <w:lang w:val="nl-NL"/>
              </w:rPr>
            </w:pPr>
            <w:r w:rsidRPr="004A4733">
              <w:rPr>
                <w:b/>
                <w:bCs/>
                <w:szCs w:val="22"/>
                <w:lang w:val="nl-NL"/>
              </w:rPr>
              <w:t>Nederland</w:t>
            </w:r>
          </w:p>
          <w:p w14:paraId="63AB3786" w14:textId="77777777" w:rsidR="00E43843" w:rsidRPr="004A4733" w:rsidRDefault="00E43843" w:rsidP="00236504">
            <w:pPr>
              <w:spacing w:line="240" w:lineRule="auto"/>
              <w:rPr>
                <w:iCs/>
                <w:szCs w:val="22"/>
                <w:lang w:val="nl-NL"/>
              </w:rPr>
            </w:pPr>
            <w:r w:rsidRPr="004A4733">
              <w:rPr>
                <w:szCs w:val="22"/>
                <w:lang w:val="nl-NL"/>
              </w:rPr>
              <w:t>Novartis Pharma B.V.</w:t>
            </w:r>
          </w:p>
          <w:p w14:paraId="3A7DED91" w14:textId="07B5C8B3" w:rsidR="00E43843" w:rsidRPr="004A4733" w:rsidRDefault="00E43843" w:rsidP="00236504">
            <w:pPr>
              <w:spacing w:line="240" w:lineRule="auto"/>
              <w:rPr>
                <w:szCs w:val="22"/>
                <w:lang w:val="nl-NL"/>
              </w:rPr>
            </w:pPr>
            <w:r w:rsidRPr="004A4733">
              <w:rPr>
                <w:szCs w:val="22"/>
                <w:lang w:val="nl-NL"/>
              </w:rPr>
              <w:t>Tel: +31 88 04 52 111</w:t>
            </w:r>
          </w:p>
        </w:tc>
      </w:tr>
      <w:tr w:rsidR="00A83A6E" w:rsidRPr="00D54F40" w14:paraId="5A1A3408" w14:textId="77777777" w:rsidTr="00A83A6E">
        <w:trPr>
          <w:cantSplit/>
        </w:trPr>
        <w:tc>
          <w:tcPr>
            <w:tcW w:w="4678" w:type="dxa"/>
          </w:tcPr>
          <w:p w14:paraId="4E2D6D65" w14:textId="77777777" w:rsidR="00A83A6E" w:rsidRPr="004C371A" w:rsidRDefault="00A83A6E" w:rsidP="00236504">
            <w:pPr>
              <w:tabs>
                <w:tab w:val="left" w:pos="-720"/>
              </w:tabs>
              <w:suppressAutoHyphens/>
              <w:spacing w:line="240" w:lineRule="auto"/>
              <w:rPr>
                <w:b/>
                <w:bCs/>
                <w:szCs w:val="22"/>
                <w:lang w:val="fr-BE"/>
              </w:rPr>
            </w:pPr>
            <w:r w:rsidRPr="004C371A">
              <w:rPr>
                <w:b/>
                <w:bCs/>
                <w:szCs w:val="22"/>
                <w:lang w:val="fr-BE"/>
              </w:rPr>
              <w:t>Eesti</w:t>
            </w:r>
          </w:p>
          <w:p w14:paraId="3FCA9E26" w14:textId="77777777" w:rsidR="00A83A6E" w:rsidRPr="004C371A" w:rsidRDefault="00A83A6E" w:rsidP="00236504">
            <w:pPr>
              <w:tabs>
                <w:tab w:val="left" w:pos="-720"/>
              </w:tabs>
              <w:suppressAutoHyphens/>
              <w:spacing w:line="240" w:lineRule="auto"/>
              <w:rPr>
                <w:szCs w:val="22"/>
                <w:lang w:val="fr-BE"/>
              </w:rPr>
            </w:pPr>
            <w:r w:rsidRPr="004C371A">
              <w:rPr>
                <w:szCs w:val="22"/>
                <w:lang w:val="fr-BE"/>
              </w:rPr>
              <w:t>SIA Novartis Baltics Eesti filiaal</w:t>
            </w:r>
          </w:p>
          <w:p w14:paraId="5B21E534" w14:textId="77777777" w:rsidR="00A83A6E" w:rsidRPr="004A4733" w:rsidRDefault="00A83A6E" w:rsidP="00236504">
            <w:pPr>
              <w:tabs>
                <w:tab w:val="left" w:pos="-720"/>
              </w:tabs>
              <w:suppressAutoHyphens/>
              <w:spacing w:line="240" w:lineRule="auto"/>
              <w:rPr>
                <w:szCs w:val="22"/>
                <w:lang w:val="nl-NL"/>
              </w:rPr>
            </w:pPr>
            <w:r w:rsidRPr="004A4733">
              <w:rPr>
                <w:szCs w:val="22"/>
                <w:lang w:val="nl-NL"/>
              </w:rPr>
              <w:t>Tel: +372 66 30 810</w:t>
            </w:r>
          </w:p>
          <w:p w14:paraId="3E62EE15" w14:textId="77777777" w:rsidR="00A83A6E" w:rsidRPr="004A4733" w:rsidRDefault="00A83A6E" w:rsidP="00236504">
            <w:pPr>
              <w:tabs>
                <w:tab w:val="left" w:pos="-720"/>
              </w:tabs>
              <w:suppressAutoHyphens/>
              <w:spacing w:line="240" w:lineRule="auto"/>
              <w:rPr>
                <w:szCs w:val="22"/>
                <w:lang w:val="nl-NL"/>
              </w:rPr>
            </w:pPr>
          </w:p>
        </w:tc>
        <w:tc>
          <w:tcPr>
            <w:tcW w:w="4678" w:type="dxa"/>
          </w:tcPr>
          <w:p w14:paraId="74546E92" w14:textId="77777777" w:rsidR="00A83A6E" w:rsidRPr="00D54F40" w:rsidRDefault="00A83A6E" w:rsidP="00236504">
            <w:pPr>
              <w:spacing w:line="240" w:lineRule="auto"/>
              <w:rPr>
                <w:b/>
                <w:szCs w:val="22"/>
                <w:lang w:val="nb-NO"/>
              </w:rPr>
            </w:pPr>
            <w:r w:rsidRPr="00D54F40">
              <w:rPr>
                <w:b/>
                <w:bCs/>
                <w:szCs w:val="22"/>
                <w:lang w:val="nb-NO"/>
              </w:rPr>
              <w:t>Norge</w:t>
            </w:r>
          </w:p>
          <w:p w14:paraId="6622DA29" w14:textId="77777777" w:rsidR="00A83A6E" w:rsidRPr="00D54F40" w:rsidRDefault="00A83A6E" w:rsidP="00236504">
            <w:pPr>
              <w:spacing w:line="240" w:lineRule="auto"/>
              <w:rPr>
                <w:szCs w:val="22"/>
                <w:lang w:val="nb-NO"/>
              </w:rPr>
            </w:pPr>
            <w:r w:rsidRPr="00D54F40">
              <w:rPr>
                <w:szCs w:val="22"/>
                <w:lang w:val="nb-NO"/>
              </w:rPr>
              <w:t>Novartis Norge AS</w:t>
            </w:r>
          </w:p>
          <w:p w14:paraId="6218524D" w14:textId="77777777" w:rsidR="00A83A6E" w:rsidRPr="00D54F40" w:rsidRDefault="00A83A6E" w:rsidP="00236504">
            <w:pPr>
              <w:tabs>
                <w:tab w:val="left" w:pos="-720"/>
              </w:tabs>
              <w:suppressAutoHyphens/>
              <w:spacing w:line="240" w:lineRule="auto"/>
              <w:rPr>
                <w:szCs w:val="22"/>
                <w:lang w:val="nb-NO"/>
              </w:rPr>
            </w:pPr>
            <w:r w:rsidRPr="00D54F40">
              <w:rPr>
                <w:szCs w:val="22"/>
                <w:lang w:val="nb-NO"/>
              </w:rPr>
              <w:t>Tlf: +47 23 05 20 00</w:t>
            </w:r>
          </w:p>
        </w:tc>
      </w:tr>
      <w:tr w:rsidR="00A83A6E" w:rsidRPr="00A278D3" w14:paraId="34BF7CA1" w14:textId="77777777" w:rsidTr="00A83A6E">
        <w:trPr>
          <w:cantSplit/>
        </w:trPr>
        <w:tc>
          <w:tcPr>
            <w:tcW w:w="4678" w:type="dxa"/>
          </w:tcPr>
          <w:p w14:paraId="3A4AEB80" w14:textId="77777777" w:rsidR="00A83A6E" w:rsidRPr="00D54F40" w:rsidRDefault="00A83A6E" w:rsidP="00236504">
            <w:pPr>
              <w:spacing w:line="240" w:lineRule="auto"/>
              <w:rPr>
                <w:b/>
                <w:szCs w:val="22"/>
                <w:lang w:val="nb-NO"/>
              </w:rPr>
            </w:pPr>
            <w:r w:rsidRPr="004A4733">
              <w:rPr>
                <w:b/>
                <w:bCs/>
                <w:szCs w:val="22"/>
                <w:lang w:val="nl-NL"/>
              </w:rPr>
              <w:t>Ελλάδα</w:t>
            </w:r>
          </w:p>
          <w:p w14:paraId="67396A1C" w14:textId="77777777" w:rsidR="00A83A6E" w:rsidRPr="00D54F40" w:rsidRDefault="00A83A6E" w:rsidP="00236504">
            <w:pPr>
              <w:spacing w:line="240" w:lineRule="auto"/>
              <w:rPr>
                <w:szCs w:val="22"/>
                <w:lang w:val="nb-NO"/>
              </w:rPr>
            </w:pPr>
            <w:r w:rsidRPr="00D54F40">
              <w:rPr>
                <w:szCs w:val="22"/>
                <w:lang w:val="nb-NO"/>
              </w:rPr>
              <w:t>Novartis (Hellas) A.E.B.E.</w:t>
            </w:r>
          </w:p>
          <w:p w14:paraId="20A8A17F" w14:textId="77777777" w:rsidR="00A83A6E" w:rsidRPr="004C371A" w:rsidRDefault="00A83A6E" w:rsidP="00236504">
            <w:pPr>
              <w:spacing w:line="240" w:lineRule="auto"/>
              <w:rPr>
                <w:szCs w:val="22"/>
              </w:rPr>
            </w:pPr>
            <w:r w:rsidRPr="004A4733">
              <w:rPr>
                <w:szCs w:val="22"/>
                <w:lang w:val="nl-NL"/>
              </w:rPr>
              <w:t>Τηλ</w:t>
            </w:r>
            <w:r w:rsidRPr="004C371A">
              <w:rPr>
                <w:szCs w:val="22"/>
              </w:rPr>
              <w:t>: +30 210 281 17 12</w:t>
            </w:r>
          </w:p>
          <w:p w14:paraId="00483924" w14:textId="77777777" w:rsidR="00A83A6E" w:rsidRPr="004C371A" w:rsidRDefault="00A83A6E" w:rsidP="00236504">
            <w:pPr>
              <w:tabs>
                <w:tab w:val="left" w:pos="-720"/>
              </w:tabs>
              <w:suppressAutoHyphens/>
              <w:spacing w:line="240" w:lineRule="auto"/>
              <w:rPr>
                <w:szCs w:val="22"/>
              </w:rPr>
            </w:pPr>
          </w:p>
        </w:tc>
        <w:tc>
          <w:tcPr>
            <w:tcW w:w="4678" w:type="dxa"/>
          </w:tcPr>
          <w:p w14:paraId="6DC4CFCD" w14:textId="77777777" w:rsidR="00A83A6E" w:rsidRPr="00C81F3B" w:rsidRDefault="00A83A6E" w:rsidP="00236504">
            <w:pPr>
              <w:spacing w:line="240" w:lineRule="auto"/>
              <w:rPr>
                <w:b/>
                <w:szCs w:val="22"/>
                <w:lang w:val="de-DE"/>
              </w:rPr>
            </w:pPr>
            <w:r w:rsidRPr="00C81F3B">
              <w:rPr>
                <w:b/>
                <w:bCs/>
                <w:szCs w:val="22"/>
                <w:lang w:val="de-DE"/>
              </w:rPr>
              <w:t>Österreich</w:t>
            </w:r>
          </w:p>
          <w:p w14:paraId="3264CE61" w14:textId="77777777" w:rsidR="00A83A6E" w:rsidRPr="00C81F3B" w:rsidRDefault="00A83A6E" w:rsidP="00236504">
            <w:pPr>
              <w:spacing w:line="240" w:lineRule="auto"/>
              <w:rPr>
                <w:szCs w:val="22"/>
                <w:lang w:val="de-DE"/>
              </w:rPr>
            </w:pPr>
            <w:r w:rsidRPr="00C81F3B">
              <w:rPr>
                <w:szCs w:val="22"/>
                <w:lang w:val="de-DE"/>
              </w:rPr>
              <w:t>Novartis Pharma GmbH</w:t>
            </w:r>
          </w:p>
          <w:p w14:paraId="604E3E78" w14:textId="7E422DD2" w:rsidR="00A83A6E" w:rsidRPr="00C81F3B" w:rsidRDefault="00A83A6E" w:rsidP="00236504">
            <w:pPr>
              <w:spacing w:line="240" w:lineRule="auto"/>
              <w:rPr>
                <w:szCs w:val="22"/>
                <w:lang w:val="de-DE"/>
              </w:rPr>
            </w:pPr>
            <w:r w:rsidRPr="00C81F3B">
              <w:rPr>
                <w:szCs w:val="22"/>
                <w:lang w:val="de-DE"/>
              </w:rPr>
              <w:t>Tel: +43 1 86 6570</w:t>
            </w:r>
          </w:p>
        </w:tc>
      </w:tr>
      <w:tr w:rsidR="00A83A6E" w:rsidRPr="004A4733" w14:paraId="72E195AB" w14:textId="77777777" w:rsidTr="00A83A6E">
        <w:trPr>
          <w:cantSplit/>
        </w:trPr>
        <w:tc>
          <w:tcPr>
            <w:tcW w:w="4678" w:type="dxa"/>
          </w:tcPr>
          <w:p w14:paraId="7BC5AD22" w14:textId="77777777" w:rsidR="00DD54CD" w:rsidRDefault="00DD54CD" w:rsidP="00236504">
            <w:pPr>
              <w:tabs>
                <w:tab w:val="clear" w:pos="567"/>
                <w:tab w:val="left" w:pos="720"/>
              </w:tabs>
              <w:suppressAutoHyphens/>
              <w:spacing w:line="240" w:lineRule="auto"/>
              <w:rPr>
                <w:b/>
                <w:szCs w:val="22"/>
                <w:lang w:val="es-ES"/>
              </w:rPr>
            </w:pPr>
            <w:r>
              <w:rPr>
                <w:b/>
                <w:szCs w:val="22"/>
                <w:lang w:val="es-ES"/>
              </w:rPr>
              <w:lastRenderedPageBreak/>
              <w:t>España</w:t>
            </w:r>
          </w:p>
          <w:p w14:paraId="698FE08B" w14:textId="0F3A0A72" w:rsidR="00DD54CD" w:rsidRDefault="00DD54CD" w:rsidP="00236504">
            <w:pPr>
              <w:tabs>
                <w:tab w:val="clear" w:pos="567"/>
                <w:tab w:val="left" w:pos="720"/>
              </w:tabs>
              <w:spacing w:line="240" w:lineRule="auto"/>
              <w:rPr>
                <w:szCs w:val="22"/>
                <w:lang w:val="es-ES"/>
              </w:rPr>
            </w:pPr>
            <w:r w:rsidRPr="004C371A">
              <w:rPr>
                <w:lang w:val="fr-BE"/>
              </w:rPr>
              <w:t>Laboratorios Menarini, S.A.</w:t>
            </w:r>
          </w:p>
          <w:p w14:paraId="4FA6239D" w14:textId="23AD57FE" w:rsidR="00DD54CD" w:rsidRDefault="00DD54CD" w:rsidP="00236504">
            <w:pPr>
              <w:tabs>
                <w:tab w:val="clear" w:pos="567"/>
                <w:tab w:val="left" w:pos="720"/>
              </w:tabs>
              <w:spacing w:line="240" w:lineRule="auto"/>
              <w:rPr>
                <w:szCs w:val="22"/>
                <w:lang w:val="es-ES"/>
              </w:rPr>
            </w:pPr>
            <w:r>
              <w:rPr>
                <w:szCs w:val="22"/>
                <w:lang w:val="es-ES"/>
              </w:rPr>
              <w:t>Tel: +34 93 462 88 00</w:t>
            </w:r>
          </w:p>
          <w:p w14:paraId="340C4DC9" w14:textId="77777777" w:rsidR="00A83A6E" w:rsidRPr="004A4733" w:rsidRDefault="00A83A6E" w:rsidP="00236504">
            <w:pPr>
              <w:tabs>
                <w:tab w:val="left" w:pos="-720"/>
              </w:tabs>
              <w:suppressAutoHyphens/>
              <w:spacing w:line="240" w:lineRule="auto"/>
              <w:rPr>
                <w:szCs w:val="22"/>
                <w:lang w:val="nl-NL"/>
              </w:rPr>
            </w:pPr>
          </w:p>
        </w:tc>
        <w:tc>
          <w:tcPr>
            <w:tcW w:w="4678" w:type="dxa"/>
          </w:tcPr>
          <w:p w14:paraId="5710E652" w14:textId="77777777" w:rsidR="00A83A6E" w:rsidRPr="00C81F3B" w:rsidRDefault="00A83A6E" w:rsidP="00236504">
            <w:pPr>
              <w:tabs>
                <w:tab w:val="left" w:pos="-720"/>
                <w:tab w:val="left" w:pos="4536"/>
              </w:tabs>
              <w:suppressAutoHyphens/>
              <w:spacing w:line="240" w:lineRule="auto"/>
              <w:rPr>
                <w:b/>
                <w:bCs/>
                <w:iCs/>
                <w:szCs w:val="22"/>
                <w:lang w:val="fr-BE"/>
              </w:rPr>
            </w:pPr>
            <w:r w:rsidRPr="00C81F3B">
              <w:rPr>
                <w:b/>
                <w:bCs/>
                <w:szCs w:val="22"/>
                <w:lang w:val="fr-BE"/>
              </w:rPr>
              <w:t>Polska</w:t>
            </w:r>
          </w:p>
          <w:p w14:paraId="3E60AA83" w14:textId="77777777" w:rsidR="00A83A6E" w:rsidRPr="00D97F2E" w:rsidRDefault="00A83A6E" w:rsidP="00236504">
            <w:pPr>
              <w:spacing w:line="240" w:lineRule="auto"/>
              <w:rPr>
                <w:szCs w:val="22"/>
                <w:lang w:val="fr-BE"/>
              </w:rPr>
            </w:pPr>
            <w:r w:rsidRPr="00D97F2E">
              <w:rPr>
                <w:szCs w:val="22"/>
                <w:lang w:val="fr-BE"/>
              </w:rPr>
              <w:t>Novartis Poland Sp. z o.o.</w:t>
            </w:r>
          </w:p>
          <w:p w14:paraId="1D7A2B73" w14:textId="77777777" w:rsidR="00A83A6E" w:rsidRPr="004A4733" w:rsidRDefault="00A83A6E" w:rsidP="00236504">
            <w:pPr>
              <w:spacing w:line="240" w:lineRule="auto"/>
              <w:rPr>
                <w:szCs w:val="22"/>
                <w:lang w:val="nl-NL"/>
              </w:rPr>
            </w:pPr>
            <w:r w:rsidRPr="004A4733">
              <w:rPr>
                <w:szCs w:val="22"/>
                <w:lang w:val="nl-NL"/>
              </w:rPr>
              <w:t>Tel.: +48 22 375 4888</w:t>
            </w:r>
          </w:p>
        </w:tc>
      </w:tr>
      <w:tr w:rsidR="00A83A6E" w:rsidRPr="004A4733" w14:paraId="3886B172" w14:textId="77777777" w:rsidTr="00A83A6E">
        <w:trPr>
          <w:cantSplit/>
        </w:trPr>
        <w:tc>
          <w:tcPr>
            <w:tcW w:w="4678" w:type="dxa"/>
          </w:tcPr>
          <w:p w14:paraId="5337B87B" w14:textId="77777777" w:rsidR="00A83A6E" w:rsidRPr="00D54F40" w:rsidRDefault="00A83A6E" w:rsidP="00236504">
            <w:pPr>
              <w:tabs>
                <w:tab w:val="left" w:pos="-720"/>
                <w:tab w:val="left" w:pos="4536"/>
              </w:tabs>
              <w:suppressAutoHyphens/>
              <w:spacing w:line="240" w:lineRule="auto"/>
              <w:rPr>
                <w:b/>
                <w:szCs w:val="22"/>
                <w:lang w:val="fr-CH"/>
              </w:rPr>
            </w:pPr>
            <w:r w:rsidRPr="00D54F40">
              <w:rPr>
                <w:b/>
                <w:bCs/>
                <w:szCs w:val="22"/>
                <w:lang w:val="fr-CH"/>
              </w:rPr>
              <w:t>France</w:t>
            </w:r>
          </w:p>
          <w:p w14:paraId="1BAD2E29" w14:textId="77777777" w:rsidR="00A83A6E" w:rsidRPr="00D54F40" w:rsidRDefault="00A83A6E" w:rsidP="00236504">
            <w:pPr>
              <w:spacing w:line="240" w:lineRule="auto"/>
              <w:rPr>
                <w:szCs w:val="22"/>
                <w:lang w:val="fr-CH"/>
              </w:rPr>
            </w:pPr>
            <w:r w:rsidRPr="00D54F40">
              <w:rPr>
                <w:szCs w:val="22"/>
                <w:lang w:val="fr-CH"/>
              </w:rPr>
              <w:t>Novartis Pharma S.A.S.</w:t>
            </w:r>
          </w:p>
          <w:p w14:paraId="5DD0AED0" w14:textId="77F8D97A" w:rsidR="00A83A6E" w:rsidRPr="004A4733" w:rsidRDefault="00264C46" w:rsidP="00236504">
            <w:pPr>
              <w:spacing w:line="240" w:lineRule="auto"/>
              <w:rPr>
                <w:szCs w:val="22"/>
                <w:lang w:val="nl-NL"/>
              </w:rPr>
            </w:pPr>
            <w:r w:rsidRPr="004A4733">
              <w:rPr>
                <w:szCs w:val="22"/>
                <w:lang w:val="nl-NL"/>
              </w:rPr>
              <w:t xml:space="preserve">Tél: +33 </w:t>
            </w:r>
            <w:r w:rsidR="00A83A6E" w:rsidRPr="004A4733">
              <w:rPr>
                <w:szCs w:val="22"/>
                <w:lang w:val="nl-NL"/>
              </w:rPr>
              <w:t>1 55 47 66 00</w:t>
            </w:r>
          </w:p>
          <w:p w14:paraId="29CF4C30" w14:textId="77777777" w:rsidR="00A83A6E" w:rsidRPr="004A4733" w:rsidRDefault="00A83A6E" w:rsidP="00236504">
            <w:pPr>
              <w:spacing w:line="240" w:lineRule="auto"/>
              <w:rPr>
                <w:b/>
                <w:szCs w:val="22"/>
                <w:lang w:val="nl-NL"/>
              </w:rPr>
            </w:pPr>
          </w:p>
        </w:tc>
        <w:tc>
          <w:tcPr>
            <w:tcW w:w="4678" w:type="dxa"/>
          </w:tcPr>
          <w:p w14:paraId="7CD18C2F" w14:textId="77777777" w:rsidR="002D30D1" w:rsidRDefault="002D30D1" w:rsidP="00236504">
            <w:pPr>
              <w:spacing w:line="240" w:lineRule="auto"/>
              <w:rPr>
                <w:b/>
                <w:szCs w:val="22"/>
                <w:lang w:val="pt-PT"/>
              </w:rPr>
            </w:pPr>
            <w:r>
              <w:rPr>
                <w:b/>
                <w:szCs w:val="22"/>
                <w:lang w:val="pt-PT"/>
              </w:rPr>
              <w:t>Portugal</w:t>
            </w:r>
          </w:p>
          <w:p w14:paraId="0DFBDBE4" w14:textId="41CC8BA4" w:rsidR="002D30D1" w:rsidRDefault="002D30D1" w:rsidP="00236504">
            <w:pPr>
              <w:spacing w:line="240" w:lineRule="auto"/>
              <w:rPr>
                <w:szCs w:val="22"/>
                <w:lang w:val="es-ES"/>
              </w:rPr>
            </w:pPr>
            <w:r>
              <w:rPr>
                <w:szCs w:val="22"/>
                <w:lang w:val="es-ES"/>
              </w:rPr>
              <w:t>Jaba Recordati, S.A.</w:t>
            </w:r>
          </w:p>
          <w:p w14:paraId="3A4D0A08" w14:textId="5F15FD46" w:rsidR="00A83A6E" w:rsidRPr="004A4733" w:rsidRDefault="002D30D1" w:rsidP="00236504">
            <w:pPr>
              <w:tabs>
                <w:tab w:val="left" w:pos="-720"/>
              </w:tabs>
              <w:suppressAutoHyphens/>
              <w:spacing w:line="240" w:lineRule="auto"/>
              <w:rPr>
                <w:szCs w:val="22"/>
                <w:lang w:val="nl-NL"/>
              </w:rPr>
            </w:pPr>
            <w:r>
              <w:rPr>
                <w:szCs w:val="22"/>
                <w:lang w:val="pt-PT"/>
              </w:rPr>
              <w:t>Tel: +351 21 432 95 00</w:t>
            </w:r>
          </w:p>
        </w:tc>
      </w:tr>
      <w:tr w:rsidR="00A83A6E" w:rsidRPr="004A4733" w14:paraId="6CA72344" w14:textId="77777777" w:rsidTr="00A83A6E">
        <w:trPr>
          <w:cantSplit/>
        </w:trPr>
        <w:tc>
          <w:tcPr>
            <w:tcW w:w="4678" w:type="dxa"/>
          </w:tcPr>
          <w:p w14:paraId="22522268" w14:textId="77777777" w:rsidR="00A83A6E" w:rsidRPr="00C81F3B" w:rsidRDefault="00A83A6E" w:rsidP="00236504">
            <w:pPr>
              <w:spacing w:line="240" w:lineRule="auto"/>
              <w:rPr>
                <w:rFonts w:eastAsia="PMingLiU"/>
                <w:b/>
                <w:szCs w:val="22"/>
              </w:rPr>
            </w:pPr>
            <w:r w:rsidRPr="00C81F3B">
              <w:rPr>
                <w:rFonts w:eastAsia="PMingLiU"/>
                <w:b/>
                <w:bCs/>
                <w:szCs w:val="22"/>
              </w:rPr>
              <w:t>Hrvatska</w:t>
            </w:r>
          </w:p>
          <w:p w14:paraId="43FEA7E7" w14:textId="77777777" w:rsidR="00A83A6E" w:rsidRPr="00C81F3B" w:rsidRDefault="00A83A6E" w:rsidP="00236504">
            <w:pPr>
              <w:spacing w:line="240" w:lineRule="auto"/>
              <w:rPr>
                <w:szCs w:val="22"/>
              </w:rPr>
            </w:pPr>
            <w:r w:rsidRPr="00C81F3B">
              <w:rPr>
                <w:szCs w:val="22"/>
              </w:rPr>
              <w:t>Novartis Hrvatska d.o.o.</w:t>
            </w:r>
          </w:p>
          <w:p w14:paraId="1B7C24A2" w14:textId="77777777" w:rsidR="00A83A6E" w:rsidRPr="004A4733" w:rsidRDefault="00A83A6E" w:rsidP="00236504">
            <w:pPr>
              <w:spacing w:line="240" w:lineRule="auto"/>
              <w:rPr>
                <w:szCs w:val="22"/>
                <w:lang w:val="nl-NL"/>
              </w:rPr>
            </w:pPr>
            <w:r w:rsidRPr="004A4733">
              <w:rPr>
                <w:szCs w:val="22"/>
                <w:lang w:val="nl-NL"/>
              </w:rPr>
              <w:t>Tel: +385 1 6274 220</w:t>
            </w:r>
          </w:p>
          <w:p w14:paraId="04961AEB" w14:textId="77777777" w:rsidR="00A83A6E" w:rsidRPr="004A4733" w:rsidRDefault="00A83A6E" w:rsidP="00236504">
            <w:pPr>
              <w:tabs>
                <w:tab w:val="left" w:pos="-720"/>
                <w:tab w:val="left" w:pos="4536"/>
              </w:tabs>
              <w:suppressAutoHyphens/>
              <w:spacing w:line="240" w:lineRule="auto"/>
              <w:rPr>
                <w:b/>
                <w:szCs w:val="22"/>
                <w:lang w:val="nl-NL"/>
              </w:rPr>
            </w:pPr>
          </w:p>
        </w:tc>
        <w:tc>
          <w:tcPr>
            <w:tcW w:w="4678" w:type="dxa"/>
          </w:tcPr>
          <w:p w14:paraId="0D936877" w14:textId="77777777" w:rsidR="00A83A6E" w:rsidRPr="00D54F40" w:rsidRDefault="00A83A6E" w:rsidP="00236504">
            <w:pPr>
              <w:autoSpaceDE w:val="0"/>
              <w:autoSpaceDN w:val="0"/>
              <w:adjustRightInd w:val="0"/>
              <w:spacing w:line="240" w:lineRule="auto"/>
              <w:rPr>
                <w:b/>
                <w:bCs/>
                <w:szCs w:val="22"/>
                <w:lang w:val="fr-CH"/>
              </w:rPr>
            </w:pPr>
            <w:r w:rsidRPr="00D54F40">
              <w:rPr>
                <w:b/>
                <w:bCs/>
                <w:szCs w:val="22"/>
                <w:lang w:val="fr-CH"/>
              </w:rPr>
              <w:t>România</w:t>
            </w:r>
          </w:p>
          <w:p w14:paraId="6B1B4E75" w14:textId="77777777" w:rsidR="00A83A6E" w:rsidRPr="00D54F40" w:rsidRDefault="00A83A6E" w:rsidP="00236504">
            <w:pPr>
              <w:autoSpaceDE w:val="0"/>
              <w:autoSpaceDN w:val="0"/>
              <w:adjustRightInd w:val="0"/>
              <w:spacing w:line="240" w:lineRule="auto"/>
              <w:rPr>
                <w:szCs w:val="22"/>
                <w:lang w:val="fr-CH"/>
              </w:rPr>
            </w:pPr>
            <w:r w:rsidRPr="00D54F40">
              <w:rPr>
                <w:szCs w:val="22"/>
                <w:lang w:val="fr-CH"/>
              </w:rPr>
              <w:t>Novartis Pharma Services Romania SRL</w:t>
            </w:r>
          </w:p>
          <w:p w14:paraId="119DC54F" w14:textId="77777777" w:rsidR="00A83A6E" w:rsidRPr="004A4733" w:rsidRDefault="00A83A6E" w:rsidP="00236504">
            <w:pPr>
              <w:tabs>
                <w:tab w:val="left" w:pos="-720"/>
              </w:tabs>
              <w:suppressAutoHyphens/>
              <w:spacing w:line="240" w:lineRule="auto"/>
              <w:rPr>
                <w:szCs w:val="22"/>
                <w:lang w:val="nl-NL"/>
              </w:rPr>
            </w:pPr>
            <w:r w:rsidRPr="004A4733">
              <w:rPr>
                <w:szCs w:val="22"/>
                <w:lang w:val="nl-NL"/>
              </w:rPr>
              <w:t>Tel: +40 21 31299 01</w:t>
            </w:r>
          </w:p>
        </w:tc>
      </w:tr>
      <w:tr w:rsidR="00A83A6E" w:rsidRPr="004A4733" w14:paraId="65104633" w14:textId="77777777" w:rsidTr="00A83A6E">
        <w:trPr>
          <w:cantSplit/>
        </w:trPr>
        <w:tc>
          <w:tcPr>
            <w:tcW w:w="4678" w:type="dxa"/>
          </w:tcPr>
          <w:p w14:paraId="6300D10D" w14:textId="77777777" w:rsidR="00A83A6E" w:rsidRPr="00700812" w:rsidRDefault="00A83A6E" w:rsidP="00236504">
            <w:pPr>
              <w:spacing w:line="240" w:lineRule="auto"/>
              <w:rPr>
                <w:b/>
                <w:szCs w:val="22"/>
                <w:lang w:val="en-US"/>
              </w:rPr>
            </w:pPr>
            <w:r w:rsidRPr="00700812">
              <w:rPr>
                <w:b/>
                <w:bCs/>
                <w:szCs w:val="22"/>
                <w:lang w:val="en-US"/>
              </w:rPr>
              <w:t>Ireland</w:t>
            </w:r>
          </w:p>
          <w:p w14:paraId="3160C88C" w14:textId="77777777" w:rsidR="00A83A6E" w:rsidRPr="00700812" w:rsidRDefault="00A83A6E" w:rsidP="00236504">
            <w:pPr>
              <w:spacing w:line="240" w:lineRule="auto"/>
              <w:rPr>
                <w:szCs w:val="22"/>
                <w:lang w:val="en-US"/>
              </w:rPr>
            </w:pPr>
            <w:r w:rsidRPr="00700812">
              <w:rPr>
                <w:szCs w:val="22"/>
                <w:lang w:val="en-US"/>
              </w:rPr>
              <w:t>Novartis Ireland Limited</w:t>
            </w:r>
          </w:p>
          <w:p w14:paraId="68FA811E" w14:textId="77777777" w:rsidR="00A83A6E" w:rsidRPr="00700812" w:rsidRDefault="00A83A6E" w:rsidP="00236504">
            <w:pPr>
              <w:spacing w:line="240" w:lineRule="auto"/>
              <w:rPr>
                <w:szCs w:val="22"/>
                <w:lang w:val="en-US"/>
              </w:rPr>
            </w:pPr>
            <w:r w:rsidRPr="00700812">
              <w:rPr>
                <w:szCs w:val="22"/>
                <w:lang w:val="en-US"/>
              </w:rPr>
              <w:t>Tel: +353 1 260 12 55</w:t>
            </w:r>
          </w:p>
          <w:p w14:paraId="6D384911" w14:textId="77777777" w:rsidR="00A83A6E" w:rsidRPr="00700812" w:rsidRDefault="00A83A6E" w:rsidP="00236504">
            <w:pPr>
              <w:spacing w:line="240" w:lineRule="auto"/>
              <w:rPr>
                <w:b/>
                <w:szCs w:val="22"/>
                <w:lang w:val="en-US"/>
              </w:rPr>
            </w:pPr>
          </w:p>
        </w:tc>
        <w:tc>
          <w:tcPr>
            <w:tcW w:w="4678" w:type="dxa"/>
          </w:tcPr>
          <w:p w14:paraId="235803F8" w14:textId="77777777" w:rsidR="00A83A6E" w:rsidRPr="00D54F40" w:rsidRDefault="00A83A6E" w:rsidP="00236504">
            <w:pPr>
              <w:spacing w:line="240" w:lineRule="auto"/>
              <w:rPr>
                <w:b/>
                <w:szCs w:val="22"/>
                <w:lang w:val="fr-CH"/>
              </w:rPr>
            </w:pPr>
            <w:r w:rsidRPr="00D54F40">
              <w:rPr>
                <w:b/>
                <w:bCs/>
                <w:szCs w:val="22"/>
                <w:lang w:val="fr-CH"/>
              </w:rPr>
              <w:t>Slovenija</w:t>
            </w:r>
          </w:p>
          <w:p w14:paraId="029CFF10" w14:textId="77777777" w:rsidR="00A83A6E" w:rsidRPr="00D54F40" w:rsidRDefault="00A83A6E" w:rsidP="00236504">
            <w:pPr>
              <w:spacing w:line="240" w:lineRule="auto"/>
              <w:rPr>
                <w:szCs w:val="22"/>
                <w:lang w:val="fr-CH"/>
              </w:rPr>
            </w:pPr>
            <w:r w:rsidRPr="00D54F40">
              <w:rPr>
                <w:szCs w:val="22"/>
                <w:lang w:val="fr-CH"/>
              </w:rPr>
              <w:t>Novartis Pharma Services Inc.</w:t>
            </w:r>
          </w:p>
          <w:p w14:paraId="5BF1C49B" w14:textId="77777777" w:rsidR="00A83A6E" w:rsidRPr="004A4733" w:rsidRDefault="00A83A6E" w:rsidP="00236504">
            <w:pPr>
              <w:spacing w:line="240" w:lineRule="auto"/>
              <w:rPr>
                <w:szCs w:val="22"/>
                <w:lang w:val="nl-NL"/>
              </w:rPr>
            </w:pPr>
            <w:r w:rsidRPr="004A4733">
              <w:rPr>
                <w:szCs w:val="22"/>
                <w:lang w:val="nl-NL"/>
              </w:rPr>
              <w:t>Tel: +386 1 300 75 50</w:t>
            </w:r>
          </w:p>
        </w:tc>
      </w:tr>
      <w:tr w:rsidR="00A83A6E" w:rsidRPr="004A4733" w14:paraId="711EEECD" w14:textId="77777777" w:rsidTr="00A83A6E">
        <w:trPr>
          <w:cantSplit/>
        </w:trPr>
        <w:tc>
          <w:tcPr>
            <w:tcW w:w="4678" w:type="dxa"/>
          </w:tcPr>
          <w:p w14:paraId="3C6205D8" w14:textId="77777777" w:rsidR="00A83A6E" w:rsidRPr="004A4733" w:rsidRDefault="00A83A6E" w:rsidP="00236504">
            <w:pPr>
              <w:spacing w:line="240" w:lineRule="auto"/>
              <w:rPr>
                <w:b/>
                <w:szCs w:val="22"/>
                <w:lang w:val="nl-NL"/>
              </w:rPr>
            </w:pPr>
            <w:r w:rsidRPr="004A4733">
              <w:rPr>
                <w:b/>
                <w:bCs/>
                <w:szCs w:val="22"/>
                <w:lang w:val="nl-NL"/>
              </w:rPr>
              <w:t>Ísland</w:t>
            </w:r>
          </w:p>
          <w:p w14:paraId="1786F7DA" w14:textId="77777777" w:rsidR="00A83A6E" w:rsidRPr="004A4733" w:rsidRDefault="00A83A6E" w:rsidP="00236504">
            <w:pPr>
              <w:spacing w:line="240" w:lineRule="auto"/>
              <w:rPr>
                <w:szCs w:val="22"/>
                <w:lang w:val="nl-NL"/>
              </w:rPr>
            </w:pPr>
            <w:r w:rsidRPr="004A4733">
              <w:rPr>
                <w:szCs w:val="22"/>
                <w:lang w:val="nl-NL"/>
              </w:rPr>
              <w:t>Vistor hf.</w:t>
            </w:r>
          </w:p>
          <w:p w14:paraId="2FDF2B81" w14:textId="77777777" w:rsidR="00A83A6E" w:rsidRPr="004A4733" w:rsidRDefault="00A83A6E" w:rsidP="00236504">
            <w:pPr>
              <w:tabs>
                <w:tab w:val="left" w:pos="-720"/>
              </w:tabs>
              <w:suppressAutoHyphens/>
              <w:spacing w:line="240" w:lineRule="auto"/>
              <w:rPr>
                <w:szCs w:val="22"/>
                <w:lang w:val="nl-NL"/>
              </w:rPr>
            </w:pPr>
            <w:r w:rsidRPr="004A4733">
              <w:rPr>
                <w:szCs w:val="22"/>
                <w:lang w:val="nl-NL"/>
              </w:rPr>
              <w:t>Sími: +354 535 7000</w:t>
            </w:r>
          </w:p>
          <w:p w14:paraId="1F94CE61" w14:textId="77777777" w:rsidR="00A83A6E" w:rsidRPr="004A4733" w:rsidRDefault="00A83A6E" w:rsidP="00236504">
            <w:pPr>
              <w:spacing w:line="240" w:lineRule="auto"/>
              <w:rPr>
                <w:szCs w:val="22"/>
                <w:lang w:val="nl-NL"/>
              </w:rPr>
            </w:pPr>
          </w:p>
        </w:tc>
        <w:tc>
          <w:tcPr>
            <w:tcW w:w="4678" w:type="dxa"/>
          </w:tcPr>
          <w:p w14:paraId="2ABE22E6" w14:textId="77777777" w:rsidR="00A83A6E" w:rsidRPr="004A4733" w:rsidRDefault="00A83A6E" w:rsidP="00236504">
            <w:pPr>
              <w:tabs>
                <w:tab w:val="left" w:pos="-720"/>
              </w:tabs>
              <w:suppressAutoHyphens/>
              <w:spacing w:line="240" w:lineRule="auto"/>
              <w:rPr>
                <w:b/>
                <w:szCs w:val="22"/>
                <w:lang w:val="nl-NL"/>
              </w:rPr>
            </w:pPr>
            <w:r w:rsidRPr="004A4733">
              <w:rPr>
                <w:b/>
                <w:bCs/>
                <w:szCs w:val="22"/>
                <w:lang w:val="nl-NL"/>
              </w:rPr>
              <w:t>Slovenská republika</w:t>
            </w:r>
          </w:p>
          <w:p w14:paraId="5B4DAC37" w14:textId="77777777" w:rsidR="00A83A6E" w:rsidRPr="004A4733" w:rsidRDefault="00A83A6E" w:rsidP="00236504">
            <w:pPr>
              <w:spacing w:line="240" w:lineRule="auto"/>
              <w:rPr>
                <w:szCs w:val="22"/>
                <w:lang w:val="nl-NL"/>
              </w:rPr>
            </w:pPr>
            <w:r w:rsidRPr="004A4733">
              <w:rPr>
                <w:szCs w:val="22"/>
                <w:lang w:val="nl-NL"/>
              </w:rPr>
              <w:t>Novartis Slovakia s.r.o.</w:t>
            </w:r>
          </w:p>
          <w:p w14:paraId="4DD4B1F1" w14:textId="4BE4C102" w:rsidR="00A83A6E" w:rsidRPr="004A4733" w:rsidRDefault="00A83A6E" w:rsidP="00236504">
            <w:pPr>
              <w:spacing w:line="240" w:lineRule="auto"/>
              <w:rPr>
                <w:szCs w:val="22"/>
                <w:lang w:val="nl-NL"/>
              </w:rPr>
            </w:pPr>
            <w:r w:rsidRPr="004A4733">
              <w:rPr>
                <w:szCs w:val="22"/>
                <w:lang w:val="nl-NL"/>
              </w:rPr>
              <w:t>Tel: +421 2 5542 5439</w:t>
            </w:r>
          </w:p>
          <w:p w14:paraId="73BB3CF8" w14:textId="77777777" w:rsidR="00A83A6E" w:rsidRPr="004A4733" w:rsidRDefault="00A83A6E" w:rsidP="00236504">
            <w:pPr>
              <w:tabs>
                <w:tab w:val="left" w:pos="-720"/>
              </w:tabs>
              <w:suppressAutoHyphens/>
              <w:spacing w:line="240" w:lineRule="auto"/>
              <w:rPr>
                <w:szCs w:val="22"/>
                <w:lang w:val="nl-NL"/>
              </w:rPr>
            </w:pPr>
          </w:p>
        </w:tc>
      </w:tr>
      <w:tr w:rsidR="00A83A6E" w:rsidRPr="00D97F2E" w14:paraId="4BE6C3B8" w14:textId="77777777" w:rsidTr="00A83A6E">
        <w:trPr>
          <w:cantSplit/>
        </w:trPr>
        <w:tc>
          <w:tcPr>
            <w:tcW w:w="4678" w:type="dxa"/>
          </w:tcPr>
          <w:p w14:paraId="4ABC204A" w14:textId="77777777" w:rsidR="00A83A6E" w:rsidRPr="00151C11" w:rsidRDefault="00A83A6E" w:rsidP="00236504">
            <w:pPr>
              <w:spacing w:line="240" w:lineRule="auto"/>
              <w:rPr>
                <w:b/>
                <w:szCs w:val="22"/>
                <w:lang w:val="en-US"/>
              </w:rPr>
            </w:pPr>
            <w:r w:rsidRPr="00151C11">
              <w:rPr>
                <w:b/>
                <w:bCs/>
                <w:szCs w:val="22"/>
                <w:lang w:val="en-US"/>
              </w:rPr>
              <w:t>Italia</w:t>
            </w:r>
          </w:p>
          <w:p w14:paraId="2E2F8D6D" w14:textId="77777777" w:rsidR="00A83A6E" w:rsidRPr="00151C11" w:rsidRDefault="00A83A6E" w:rsidP="00236504">
            <w:pPr>
              <w:spacing w:line="240" w:lineRule="auto"/>
              <w:rPr>
                <w:szCs w:val="22"/>
                <w:lang w:val="en-US"/>
              </w:rPr>
            </w:pPr>
            <w:r w:rsidRPr="00151C11">
              <w:rPr>
                <w:szCs w:val="22"/>
                <w:lang w:val="en-US"/>
              </w:rPr>
              <w:t>Novartis Farma S.p.A.</w:t>
            </w:r>
          </w:p>
          <w:p w14:paraId="71516091" w14:textId="77777777" w:rsidR="00A83A6E" w:rsidRPr="004A4733" w:rsidRDefault="00A83A6E" w:rsidP="00236504">
            <w:pPr>
              <w:spacing w:line="240" w:lineRule="auto"/>
              <w:rPr>
                <w:b/>
                <w:szCs w:val="22"/>
                <w:lang w:val="nl-NL"/>
              </w:rPr>
            </w:pPr>
            <w:r w:rsidRPr="004A4733">
              <w:rPr>
                <w:szCs w:val="22"/>
                <w:lang w:val="nl-NL"/>
              </w:rPr>
              <w:t>Tel: +39 02 96 54 1</w:t>
            </w:r>
          </w:p>
        </w:tc>
        <w:tc>
          <w:tcPr>
            <w:tcW w:w="4678" w:type="dxa"/>
          </w:tcPr>
          <w:p w14:paraId="59F28FF0" w14:textId="77777777" w:rsidR="00A83A6E" w:rsidRPr="00274D77" w:rsidRDefault="00A83A6E" w:rsidP="00236504">
            <w:pPr>
              <w:tabs>
                <w:tab w:val="left" w:pos="-720"/>
                <w:tab w:val="left" w:pos="4536"/>
              </w:tabs>
              <w:suppressAutoHyphens/>
              <w:spacing w:line="240" w:lineRule="auto"/>
              <w:rPr>
                <w:b/>
                <w:szCs w:val="22"/>
                <w:lang w:val="de-CH"/>
              </w:rPr>
            </w:pPr>
            <w:r w:rsidRPr="00274D77">
              <w:rPr>
                <w:b/>
                <w:bCs/>
                <w:szCs w:val="22"/>
                <w:lang w:val="de-CH"/>
              </w:rPr>
              <w:t>Suomi/Finland</w:t>
            </w:r>
          </w:p>
          <w:p w14:paraId="4988CE5E" w14:textId="77777777" w:rsidR="00A83A6E" w:rsidRPr="00274D77" w:rsidRDefault="00A83A6E" w:rsidP="00236504">
            <w:pPr>
              <w:spacing w:line="240" w:lineRule="auto"/>
              <w:rPr>
                <w:szCs w:val="22"/>
                <w:lang w:val="de-CH"/>
              </w:rPr>
            </w:pPr>
            <w:r w:rsidRPr="00274D77">
              <w:rPr>
                <w:szCs w:val="22"/>
                <w:lang w:val="de-CH"/>
              </w:rPr>
              <w:t>Novartis Finland Oy</w:t>
            </w:r>
          </w:p>
          <w:p w14:paraId="2061C05F" w14:textId="77777777" w:rsidR="00A83A6E" w:rsidRPr="00274D77" w:rsidRDefault="00A83A6E" w:rsidP="00236504">
            <w:pPr>
              <w:spacing w:line="240" w:lineRule="auto"/>
              <w:rPr>
                <w:szCs w:val="22"/>
                <w:lang w:val="de-CH"/>
              </w:rPr>
            </w:pPr>
            <w:r w:rsidRPr="00274D77">
              <w:rPr>
                <w:szCs w:val="22"/>
                <w:lang w:val="de-CH"/>
              </w:rPr>
              <w:t>Puh/Tel: +358 (0)10 6133 200</w:t>
            </w:r>
          </w:p>
          <w:p w14:paraId="611DB648" w14:textId="77777777" w:rsidR="00A83A6E" w:rsidRPr="00274D77" w:rsidRDefault="00A83A6E" w:rsidP="00236504">
            <w:pPr>
              <w:tabs>
                <w:tab w:val="left" w:pos="-720"/>
              </w:tabs>
              <w:suppressAutoHyphens/>
              <w:spacing w:line="240" w:lineRule="auto"/>
              <w:rPr>
                <w:szCs w:val="22"/>
                <w:lang w:val="de-CH"/>
              </w:rPr>
            </w:pPr>
          </w:p>
        </w:tc>
      </w:tr>
      <w:tr w:rsidR="00A83A6E" w:rsidRPr="00A278D3" w14:paraId="5E551807" w14:textId="77777777" w:rsidTr="00A83A6E">
        <w:trPr>
          <w:cantSplit/>
        </w:trPr>
        <w:tc>
          <w:tcPr>
            <w:tcW w:w="4678" w:type="dxa"/>
          </w:tcPr>
          <w:p w14:paraId="6EEF4255" w14:textId="77777777" w:rsidR="00A83A6E" w:rsidRPr="00D54F40" w:rsidRDefault="00A83A6E" w:rsidP="00236504">
            <w:pPr>
              <w:spacing w:line="240" w:lineRule="auto"/>
              <w:rPr>
                <w:b/>
                <w:szCs w:val="22"/>
                <w:lang w:val="fr-CH"/>
              </w:rPr>
            </w:pPr>
            <w:r w:rsidRPr="004A4733">
              <w:rPr>
                <w:b/>
                <w:bCs/>
                <w:szCs w:val="22"/>
                <w:lang w:val="nl-NL"/>
              </w:rPr>
              <w:t>Κύπρος</w:t>
            </w:r>
          </w:p>
          <w:p w14:paraId="6BD0A492" w14:textId="77777777" w:rsidR="00A83A6E" w:rsidRPr="00D54F40" w:rsidRDefault="00A83A6E" w:rsidP="00236504">
            <w:pPr>
              <w:spacing w:line="240" w:lineRule="auto"/>
              <w:rPr>
                <w:szCs w:val="22"/>
                <w:lang w:val="fr-CH"/>
              </w:rPr>
            </w:pPr>
            <w:r w:rsidRPr="00D54F40">
              <w:rPr>
                <w:szCs w:val="22"/>
                <w:lang w:val="fr-CH"/>
              </w:rPr>
              <w:t>Novartis Pharma Services Inc.</w:t>
            </w:r>
          </w:p>
          <w:p w14:paraId="3E46723F" w14:textId="77777777" w:rsidR="00A83A6E" w:rsidRPr="004A4733" w:rsidRDefault="00A83A6E" w:rsidP="00236504">
            <w:pPr>
              <w:tabs>
                <w:tab w:val="left" w:pos="-720"/>
              </w:tabs>
              <w:suppressAutoHyphens/>
              <w:spacing w:line="240" w:lineRule="auto"/>
              <w:rPr>
                <w:szCs w:val="22"/>
                <w:lang w:val="nl-NL"/>
              </w:rPr>
            </w:pPr>
            <w:r w:rsidRPr="004A4733">
              <w:rPr>
                <w:szCs w:val="22"/>
                <w:lang w:val="nl-NL"/>
              </w:rPr>
              <w:t>Τηλ: +357 22 690 690</w:t>
            </w:r>
          </w:p>
          <w:p w14:paraId="2F99A272" w14:textId="77777777" w:rsidR="00A83A6E" w:rsidRPr="004A4733" w:rsidRDefault="00A83A6E" w:rsidP="00236504">
            <w:pPr>
              <w:spacing w:line="240" w:lineRule="auto"/>
              <w:rPr>
                <w:b/>
                <w:szCs w:val="22"/>
                <w:lang w:val="nl-NL"/>
              </w:rPr>
            </w:pPr>
          </w:p>
        </w:tc>
        <w:tc>
          <w:tcPr>
            <w:tcW w:w="4678" w:type="dxa"/>
          </w:tcPr>
          <w:p w14:paraId="33F9B4CC" w14:textId="77777777" w:rsidR="00A83A6E" w:rsidRPr="00C81F3B" w:rsidRDefault="00A83A6E" w:rsidP="00236504">
            <w:pPr>
              <w:tabs>
                <w:tab w:val="left" w:pos="-720"/>
                <w:tab w:val="left" w:pos="4536"/>
              </w:tabs>
              <w:suppressAutoHyphens/>
              <w:spacing w:line="240" w:lineRule="auto"/>
              <w:rPr>
                <w:b/>
                <w:szCs w:val="22"/>
                <w:lang w:val="de-DE"/>
              </w:rPr>
            </w:pPr>
            <w:r w:rsidRPr="00C81F3B">
              <w:rPr>
                <w:b/>
                <w:bCs/>
                <w:szCs w:val="22"/>
                <w:lang w:val="de-DE"/>
              </w:rPr>
              <w:t>Sverige</w:t>
            </w:r>
          </w:p>
          <w:p w14:paraId="0D99D798" w14:textId="77777777" w:rsidR="00A83A6E" w:rsidRPr="00C81F3B" w:rsidRDefault="00A83A6E" w:rsidP="00236504">
            <w:pPr>
              <w:spacing w:line="240" w:lineRule="auto"/>
              <w:rPr>
                <w:szCs w:val="22"/>
                <w:lang w:val="de-DE"/>
              </w:rPr>
            </w:pPr>
            <w:r w:rsidRPr="00C81F3B">
              <w:rPr>
                <w:szCs w:val="22"/>
                <w:lang w:val="de-DE"/>
              </w:rPr>
              <w:t>Novartis Sverige AB</w:t>
            </w:r>
          </w:p>
          <w:p w14:paraId="61F0A1C2" w14:textId="77777777" w:rsidR="00A83A6E" w:rsidRPr="00C81F3B" w:rsidRDefault="00A83A6E" w:rsidP="00236504">
            <w:pPr>
              <w:spacing w:line="240" w:lineRule="auto"/>
              <w:rPr>
                <w:szCs w:val="22"/>
                <w:lang w:val="de-DE"/>
              </w:rPr>
            </w:pPr>
            <w:r w:rsidRPr="00C81F3B">
              <w:rPr>
                <w:szCs w:val="22"/>
                <w:lang w:val="de-DE"/>
              </w:rPr>
              <w:t>Tel: +46 8 732 32 00</w:t>
            </w:r>
          </w:p>
          <w:p w14:paraId="677A6A83" w14:textId="77777777" w:rsidR="00A83A6E" w:rsidRPr="00C81F3B" w:rsidRDefault="00A83A6E" w:rsidP="00236504">
            <w:pPr>
              <w:tabs>
                <w:tab w:val="left" w:pos="-720"/>
                <w:tab w:val="left" w:pos="4536"/>
              </w:tabs>
              <w:suppressAutoHyphens/>
              <w:spacing w:line="240" w:lineRule="auto"/>
              <w:rPr>
                <w:szCs w:val="22"/>
                <w:lang w:val="de-DE"/>
              </w:rPr>
            </w:pPr>
          </w:p>
        </w:tc>
      </w:tr>
      <w:tr w:rsidR="00A83A6E" w:rsidRPr="006410CA" w14:paraId="273BECD8" w14:textId="77777777" w:rsidTr="00A83A6E">
        <w:trPr>
          <w:cantSplit/>
        </w:trPr>
        <w:tc>
          <w:tcPr>
            <w:tcW w:w="4678" w:type="dxa"/>
          </w:tcPr>
          <w:p w14:paraId="0187A8BA" w14:textId="77777777" w:rsidR="00A83A6E" w:rsidRPr="00151C11" w:rsidRDefault="00A83A6E" w:rsidP="00236504">
            <w:pPr>
              <w:spacing w:line="240" w:lineRule="auto"/>
              <w:rPr>
                <w:b/>
                <w:szCs w:val="22"/>
                <w:lang w:val="en-US"/>
              </w:rPr>
            </w:pPr>
            <w:r w:rsidRPr="00151C11">
              <w:rPr>
                <w:b/>
                <w:bCs/>
                <w:szCs w:val="22"/>
                <w:lang w:val="en-US"/>
              </w:rPr>
              <w:t>Latvija</w:t>
            </w:r>
          </w:p>
          <w:p w14:paraId="4C60956D" w14:textId="4F746B89" w:rsidR="00A83A6E" w:rsidRPr="00151C11" w:rsidRDefault="00A83A6E" w:rsidP="00236504">
            <w:pPr>
              <w:spacing w:line="240" w:lineRule="auto"/>
              <w:rPr>
                <w:szCs w:val="22"/>
                <w:lang w:val="en-US"/>
              </w:rPr>
            </w:pPr>
            <w:r w:rsidRPr="00151C11">
              <w:rPr>
                <w:color w:val="000000"/>
                <w:szCs w:val="22"/>
                <w:lang w:val="en-US"/>
              </w:rPr>
              <w:t>SIA Novartis Baltics</w:t>
            </w:r>
          </w:p>
          <w:p w14:paraId="305156BC" w14:textId="77777777" w:rsidR="00A83A6E" w:rsidRPr="00151C11" w:rsidRDefault="00A83A6E" w:rsidP="00236504">
            <w:pPr>
              <w:tabs>
                <w:tab w:val="left" w:pos="-720"/>
              </w:tabs>
              <w:suppressAutoHyphens/>
              <w:spacing w:line="240" w:lineRule="auto"/>
              <w:rPr>
                <w:szCs w:val="22"/>
                <w:lang w:val="en-US"/>
              </w:rPr>
            </w:pPr>
            <w:r w:rsidRPr="00151C11">
              <w:rPr>
                <w:szCs w:val="22"/>
                <w:lang w:val="en-US"/>
              </w:rPr>
              <w:t>Tel: +371 67 887 070</w:t>
            </w:r>
          </w:p>
          <w:p w14:paraId="3B792AF6" w14:textId="77777777" w:rsidR="00A83A6E" w:rsidRPr="00151C11" w:rsidRDefault="00A83A6E" w:rsidP="00236504">
            <w:pPr>
              <w:tabs>
                <w:tab w:val="left" w:pos="-720"/>
              </w:tabs>
              <w:suppressAutoHyphens/>
              <w:spacing w:line="240" w:lineRule="auto"/>
              <w:rPr>
                <w:szCs w:val="22"/>
                <w:lang w:val="en-US"/>
              </w:rPr>
            </w:pPr>
          </w:p>
        </w:tc>
        <w:tc>
          <w:tcPr>
            <w:tcW w:w="4678" w:type="dxa"/>
          </w:tcPr>
          <w:p w14:paraId="2384584B" w14:textId="77777777" w:rsidR="00A83A6E" w:rsidRPr="004A4733" w:rsidRDefault="00A83A6E" w:rsidP="00236504">
            <w:pPr>
              <w:tabs>
                <w:tab w:val="left" w:pos="-720"/>
              </w:tabs>
              <w:suppressAutoHyphens/>
              <w:spacing w:line="240" w:lineRule="auto"/>
              <w:rPr>
                <w:szCs w:val="22"/>
                <w:lang w:val="nl-NL"/>
              </w:rPr>
            </w:pPr>
          </w:p>
        </w:tc>
      </w:tr>
    </w:tbl>
    <w:p w14:paraId="40F9EBC4" w14:textId="77777777" w:rsidR="00A83A6E" w:rsidRPr="004A4733" w:rsidRDefault="00A83A6E" w:rsidP="00236504">
      <w:pPr>
        <w:numPr>
          <w:ilvl w:val="12"/>
          <w:numId w:val="0"/>
        </w:numPr>
        <w:spacing w:line="240" w:lineRule="auto"/>
        <w:ind w:right="-2"/>
        <w:rPr>
          <w:szCs w:val="22"/>
          <w:lang w:val="nl-NL"/>
        </w:rPr>
      </w:pPr>
    </w:p>
    <w:p w14:paraId="4ED69B1D" w14:textId="77777777" w:rsidR="00A83A6E" w:rsidRPr="004A4733" w:rsidRDefault="00A83A6E" w:rsidP="00236504">
      <w:pPr>
        <w:numPr>
          <w:ilvl w:val="12"/>
          <w:numId w:val="0"/>
        </w:numPr>
        <w:spacing w:line="240" w:lineRule="auto"/>
        <w:ind w:right="-2"/>
        <w:rPr>
          <w:b/>
          <w:szCs w:val="22"/>
          <w:lang w:val="nl-NL"/>
        </w:rPr>
      </w:pPr>
      <w:r w:rsidRPr="004A4733">
        <w:rPr>
          <w:b/>
          <w:bCs/>
          <w:szCs w:val="22"/>
          <w:lang w:val="nl-NL"/>
        </w:rPr>
        <w:t>Deze bijsluiter is voor het laatst goedgekeurd in</w:t>
      </w:r>
    </w:p>
    <w:p w14:paraId="1A098A5E" w14:textId="77777777" w:rsidR="00A83A6E" w:rsidRPr="004A4733" w:rsidRDefault="00A83A6E" w:rsidP="00236504">
      <w:pPr>
        <w:spacing w:line="240" w:lineRule="auto"/>
        <w:rPr>
          <w:szCs w:val="22"/>
          <w:lang w:val="nl-NL"/>
        </w:rPr>
      </w:pPr>
    </w:p>
    <w:p w14:paraId="7B0E0206" w14:textId="77777777" w:rsidR="00A83A6E" w:rsidRPr="004A4733" w:rsidRDefault="00A83A6E" w:rsidP="00236504">
      <w:pPr>
        <w:keepNext/>
        <w:numPr>
          <w:ilvl w:val="12"/>
          <w:numId w:val="0"/>
        </w:numPr>
        <w:spacing w:line="240" w:lineRule="auto"/>
        <w:rPr>
          <w:szCs w:val="22"/>
          <w:lang w:val="nl-NL"/>
        </w:rPr>
      </w:pPr>
      <w:r w:rsidRPr="004A4733">
        <w:rPr>
          <w:b/>
          <w:bCs/>
          <w:szCs w:val="22"/>
          <w:lang w:val="nl-NL"/>
        </w:rPr>
        <w:t>Andere informatiebronnen</w:t>
      </w:r>
    </w:p>
    <w:p w14:paraId="6370A420" w14:textId="458DB6F8" w:rsidR="009C7918" w:rsidRPr="004A4733" w:rsidRDefault="00A83A6E" w:rsidP="00236504">
      <w:pPr>
        <w:keepLines/>
        <w:numPr>
          <w:ilvl w:val="12"/>
          <w:numId w:val="0"/>
        </w:numPr>
        <w:spacing w:line="240" w:lineRule="auto"/>
        <w:rPr>
          <w:iCs/>
          <w:szCs w:val="22"/>
          <w:lang w:val="nl-NL"/>
        </w:rPr>
      </w:pPr>
      <w:r w:rsidRPr="004A4733">
        <w:rPr>
          <w:szCs w:val="22"/>
          <w:lang w:val="nl-NL"/>
        </w:rPr>
        <w:t xml:space="preserve">Meer informatie over dit geneesmiddel is beschikbaar op de website van het Europees Geneesmiddelenbureau: </w:t>
      </w:r>
      <w:hyperlink r:id="rId31" w:history="1">
        <w:r w:rsidR="00982239" w:rsidRPr="00982239">
          <w:rPr>
            <w:rStyle w:val="Hyperlink"/>
            <w:szCs w:val="22"/>
            <w:lang w:val="nl-NL"/>
          </w:rPr>
          <w:t>https://www.ema.europa.eu</w:t>
        </w:r>
      </w:hyperlink>
      <w:r w:rsidRPr="004A4733">
        <w:rPr>
          <w:szCs w:val="22"/>
          <w:lang w:val="nl-NL"/>
        </w:rPr>
        <w:t>.</w:t>
      </w:r>
    </w:p>
    <w:p w14:paraId="379FAD85" w14:textId="317830BD" w:rsidR="00EE2916" w:rsidRPr="004A4733" w:rsidRDefault="00A83A6E" w:rsidP="00236504">
      <w:pPr>
        <w:pStyle w:val="Nottoc-headings"/>
        <w:spacing w:before="0" w:after="0"/>
        <w:rPr>
          <w:rFonts w:ascii="Times New Roman" w:hAnsi="Times New Roman" w:cs="Times New Roman"/>
          <w:b w:val="0"/>
          <w:sz w:val="22"/>
          <w:szCs w:val="22"/>
          <w:lang w:val="nl-NL"/>
        </w:rPr>
      </w:pPr>
      <w:r w:rsidRPr="004A4733">
        <w:rPr>
          <w:rFonts w:ascii="Times New Roman" w:hAnsi="Times New Roman" w:cs="Times New Roman"/>
          <w:bCs/>
          <w:sz w:val="22"/>
          <w:szCs w:val="22"/>
          <w:lang w:val="nl-NL"/>
        </w:rPr>
        <w:br w:type="page"/>
      </w:r>
    </w:p>
    <w:p w14:paraId="2C8C6239" w14:textId="67E8A985" w:rsidR="009C7918" w:rsidRPr="004A4733" w:rsidRDefault="009C7918" w:rsidP="00236504">
      <w:pPr>
        <w:keepNext/>
        <w:numPr>
          <w:ilvl w:val="12"/>
          <w:numId w:val="0"/>
        </w:numPr>
        <w:tabs>
          <w:tab w:val="clear" w:pos="567"/>
        </w:tabs>
        <w:spacing w:line="240" w:lineRule="auto"/>
        <w:rPr>
          <w:b/>
          <w:szCs w:val="22"/>
          <w:lang w:val="nl-NL"/>
        </w:rPr>
      </w:pPr>
      <w:r w:rsidRPr="004A4733">
        <w:rPr>
          <w:b/>
          <w:bCs/>
          <w:szCs w:val="22"/>
          <w:lang w:val="nl-NL"/>
        </w:rPr>
        <w:lastRenderedPageBreak/>
        <w:t>Instructies voor gebruik van de Enerzair Breezhaler-inhalator</w:t>
      </w:r>
    </w:p>
    <w:p w14:paraId="63BC365F" w14:textId="4D6864C5" w:rsidR="00EE2916" w:rsidRPr="004A4733" w:rsidRDefault="00EE2916" w:rsidP="00236504">
      <w:pPr>
        <w:keepNext/>
        <w:numPr>
          <w:ilvl w:val="12"/>
          <w:numId w:val="0"/>
        </w:numPr>
        <w:tabs>
          <w:tab w:val="clear" w:pos="567"/>
        </w:tabs>
        <w:spacing w:line="240" w:lineRule="auto"/>
        <w:rPr>
          <w:szCs w:val="22"/>
          <w:lang w:val="nl-NL"/>
        </w:rPr>
      </w:pPr>
    </w:p>
    <w:p w14:paraId="38EEB1FC" w14:textId="543FFCEC" w:rsidR="00EE2916" w:rsidRPr="004A4733" w:rsidDel="005B10C0" w:rsidRDefault="00EE2916">
      <w:pPr>
        <w:keepNext/>
        <w:numPr>
          <w:ilvl w:val="12"/>
          <w:numId w:val="0"/>
        </w:numPr>
        <w:tabs>
          <w:tab w:val="clear" w:pos="567"/>
        </w:tabs>
        <w:spacing w:line="240" w:lineRule="auto"/>
        <w:rPr>
          <w:del w:id="65" w:author="Author"/>
          <w:szCs w:val="22"/>
          <w:lang w:val="nl-NL"/>
        </w:rPr>
      </w:pPr>
      <w:r w:rsidRPr="004A4733">
        <w:rPr>
          <w:b/>
          <w:bCs/>
          <w:szCs w:val="22"/>
          <w:lang w:val="nl-NL"/>
        </w:rPr>
        <w:t xml:space="preserve">Lees de volledige </w:t>
      </w:r>
      <w:r w:rsidR="00DA2602" w:rsidRPr="004A4733">
        <w:rPr>
          <w:b/>
          <w:bCs/>
          <w:szCs w:val="22"/>
          <w:lang w:val="nl-NL"/>
        </w:rPr>
        <w:t>i</w:t>
      </w:r>
      <w:r w:rsidRPr="004A4733">
        <w:rPr>
          <w:b/>
          <w:bCs/>
          <w:szCs w:val="22"/>
          <w:lang w:val="nl-NL"/>
        </w:rPr>
        <w:t>nstructies voor gebruik voordat u de Enerzair Breezhaler</w:t>
      </w:r>
      <w:r w:rsidR="007070F9" w:rsidRPr="004A4733">
        <w:rPr>
          <w:b/>
          <w:bCs/>
          <w:szCs w:val="22"/>
          <w:lang w:val="nl-NL"/>
        </w:rPr>
        <w:t>-inhalator</w:t>
      </w:r>
      <w:r w:rsidRPr="004A4733">
        <w:rPr>
          <w:b/>
          <w:bCs/>
          <w:szCs w:val="22"/>
          <w:lang w:val="nl-NL"/>
        </w:rPr>
        <w:t xml:space="preserve"> gebruikt.</w:t>
      </w:r>
      <w:del w:id="66" w:author="Author">
        <w:r w:rsidRPr="004A4733" w:rsidDel="005B10C0">
          <w:rPr>
            <w:szCs w:val="22"/>
            <w:lang w:val="nl-NL"/>
          </w:rPr>
          <w:delText xml:space="preserve"> Deze instructies zijn ook te verkrijgen door de QR-code te scannen of </w:delText>
        </w:r>
        <w:r w:rsidR="0024184E" w:rsidRPr="004A4733" w:rsidDel="005B10C0">
          <w:rPr>
            <w:szCs w:val="22"/>
            <w:lang w:val="nl-NL"/>
          </w:rPr>
          <w:delText xml:space="preserve">door </w:delText>
        </w:r>
        <w:r w:rsidRPr="004A4733" w:rsidDel="005B10C0">
          <w:rPr>
            <w:szCs w:val="22"/>
            <w:lang w:val="nl-NL"/>
          </w:rPr>
          <w:delText xml:space="preserve">naar </w:delText>
        </w:r>
        <w:r w:rsidR="0033223D" w:rsidDel="005B10C0">
          <w:fldChar w:fldCharType="begin"/>
        </w:r>
        <w:r w:rsidR="0033223D" w:rsidDel="005B10C0">
          <w:delInstrText>HYPERLINK "http://www.breezhaler-asthma.eu/enerzair"</w:delInstrText>
        </w:r>
        <w:r w:rsidR="0033223D" w:rsidDel="005B10C0">
          <w:fldChar w:fldCharType="separate"/>
        </w:r>
        <w:r w:rsidR="0033223D" w:rsidRPr="004A4733" w:rsidDel="005B10C0">
          <w:rPr>
            <w:rStyle w:val="Hyperlink"/>
            <w:szCs w:val="22"/>
            <w:lang w:val="nl-NL"/>
          </w:rPr>
          <w:delText>www.breezhaler-asthma.eu/enerzair</w:delText>
        </w:r>
        <w:r w:rsidR="0033223D" w:rsidDel="005B10C0">
          <w:fldChar w:fldCharType="end"/>
        </w:r>
        <w:r w:rsidR="007F354C" w:rsidRPr="004A4733" w:rsidDel="005B10C0">
          <w:rPr>
            <w:szCs w:val="22"/>
            <w:lang w:val="nl-NL"/>
          </w:rPr>
          <w:delText xml:space="preserve"> </w:delText>
        </w:r>
        <w:r w:rsidRPr="004A4733" w:rsidDel="005B10C0">
          <w:rPr>
            <w:szCs w:val="22"/>
            <w:lang w:val="nl-NL"/>
          </w:rPr>
          <w:delText>te gaan</w:delText>
        </w:r>
      </w:del>
    </w:p>
    <w:p w14:paraId="20A1018C" w14:textId="11D3A1DC" w:rsidR="009C7918" w:rsidRPr="004A4733" w:rsidDel="005B10C0" w:rsidRDefault="009C7918">
      <w:pPr>
        <w:keepNext/>
        <w:numPr>
          <w:ilvl w:val="12"/>
          <w:numId w:val="0"/>
        </w:numPr>
        <w:tabs>
          <w:tab w:val="clear" w:pos="567"/>
        </w:tabs>
        <w:spacing w:line="240" w:lineRule="auto"/>
        <w:rPr>
          <w:del w:id="67" w:author="Author"/>
          <w:szCs w:val="22"/>
          <w:lang w:val="nl-NL"/>
        </w:rPr>
      </w:pPr>
    </w:p>
    <w:p w14:paraId="706E8523" w14:textId="7EF52F83" w:rsidR="000310BF" w:rsidRPr="004A4733" w:rsidRDefault="000310BF" w:rsidP="005B10C0">
      <w:pPr>
        <w:keepNext/>
        <w:numPr>
          <w:ilvl w:val="12"/>
          <w:numId w:val="0"/>
        </w:numPr>
        <w:tabs>
          <w:tab w:val="clear" w:pos="567"/>
        </w:tabs>
        <w:spacing w:line="240" w:lineRule="auto"/>
        <w:rPr>
          <w:szCs w:val="22"/>
          <w:shd w:val="pct15" w:color="auto" w:fill="auto"/>
          <w:lang w:val="nl-NL"/>
        </w:rPr>
      </w:pPr>
      <w:del w:id="68" w:author="Author">
        <w:r w:rsidRPr="004A4733" w:rsidDel="005B10C0">
          <w:rPr>
            <w:szCs w:val="22"/>
            <w:shd w:val="pct15" w:color="auto" w:fill="auto"/>
            <w:lang w:val="nl-NL"/>
          </w:rPr>
          <w:delText>“QR code op te nemen”</w:delText>
        </w:r>
      </w:del>
    </w:p>
    <w:p w14:paraId="003D5A71" w14:textId="77777777" w:rsidR="00F91CC0" w:rsidRPr="004A4733" w:rsidRDefault="00F91CC0" w:rsidP="00236504">
      <w:pPr>
        <w:keepNext/>
        <w:keepLines/>
        <w:tabs>
          <w:tab w:val="clear" w:pos="567"/>
        </w:tabs>
        <w:spacing w:line="240" w:lineRule="auto"/>
        <w:rPr>
          <w:szCs w:val="22"/>
          <w:lang w:val="nl-NL"/>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F91CC0" w:rsidRPr="004A4733" w14:paraId="5F49E82A" w14:textId="77777777" w:rsidTr="006321F3">
        <w:trPr>
          <w:cantSplit/>
          <w:trHeight w:val="1919"/>
        </w:trPr>
        <w:tc>
          <w:tcPr>
            <w:tcW w:w="2376" w:type="dxa"/>
            <w:tcBorders>
              <w:top w:val="nil"/>
              <w:left w:val="nil"/>
              <w:bottom w:val="nil"/>
              <w:right w:val="nil"/>
            </w:tcBorders>
            <w:vAlign w:val="center"/>
            <w:hideMark/>
          </w:tcPr>
          <w:p w14:paraId="4CC3411F" w14:textId="77777777" w:rsidR="00F91CC0" w:rsidRPr="004A4733" w:rsidRDefault="00F91CC0" w:rsidP="00236504">
            <w:pPr>
              <w:pStyle w:val="Table"/>
              <w:keepNext/>
              <w:jc w:val="center"/>
              <w:rPr>
                <w:rFonts w:ascii="Times New Roman" w:eastAsia="Arial" w:hAnsi="Times New Roman"/>
                <w:b/>
                <w:sz w:val="22"/>
                <w:szCs w:val="22"/>
                <w:lang w:val="nl-NL"/>
              </w:rPr>
            </w:pPr>
            <w:r w:rsidRPr="004A4733">
              <w:rPr>
                <w:noProof/>
                <w:lang w:eastAsia="en-US"/>
              </w:rPr>
              <w:drawing>
                <wp:inline distT="0" distB="0" distL="0" distR="0" wp14:anchorId="689D2C6A" wp14:editId="1F056C38">
                  <wp:extent cx="1173480" cy="848360"/>
                  <wp:effectExtent l="0" t="0" r="0" b="0"/>
                  <wp:docPr id="254"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79A61235" w14:textId="77777777" w:rsidR="00F91CC0" w:rsidRPr="004A4733" w:rsidRDefault="00F91CC0" w:rsidP="00236504">
            <w:pPr>
              <w:pStyle w:val="Text"/>
              <w:keepNext/>
              <w:keepLines/>
              <w:spacing w:before="0"/>
              <w:jc w:val="center"/>
              <w:rPr>
                <w:b/>
                <w:sz w:val="22"/>
                <w:szCs w:val="22"/>
                <w:lang w:val="nl-NL"/>
              </w:rPr>
            </w:pPr>
            <w:r w:rsidRPr="004A4733">
              <w:rPr>
                <w:noProof/>
                <w:lang w:eastAsia="en-US"/>
              </w:rPr>
              <w:drawing>
                <wp:inline distT="0" distB="0" distL="0" distR="0" wp14:anchorId="3A5B943C" wp14:editId="6652A3E0">
                  <wp:extent cx="1310640" cy="1005840"/>
                  <wp:effectExtent l="0" t="0" r="0" b="0"/>
                  <wp:docPr id="255"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3158292" w14:textId="77777777" w:rsidR="00F91CC0" w:rsidRPr="004A4733" w:rsidRDefault="00F91CC0" w:rsidP="00236504">
            <w:pPr>
              <w:pStyle w:val="Text"/>
              <w:keepNext/>
              <w:keepLines/>
              <w:spacing w:before="0"/>
              <w:jc w:val="center"/>
              <w:rPr>
                <w:b/>
                <w:sz w:val="22"/>
                <w:szCs w:val="22"/>
                <w:lang w:val="nl-NL"/>
              </w:rPr>
            </w:pPr>
            <w:r w:rsidRPr="004A4733">
              <w:rPr>
                <w:noProof/>
                <w:lang w:eastAsia="en-US"/>
              </w:rPr>
              <w:drawing>
                <wp:inline distT="0" distB="0" distL="0" distR="0" wp14:anchorId="0B65BFAA" wp14:editId="22367A7A">
                  <wp:extent cx="1153160" cy="1005840"/>
                  <wp:effectExtent l="0" t="0" r="0" b="0"/>
                  <wp:docPr id="37"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B3F1D0B" w14:textId="77777777" w:rsidR="00F91CC0" w:rsidRPr="004A4733" w:rsidRDefault="00F91CC0" w:rsidP="00236504">
            <w:pPr>
              <w:pStyle w:val="Text"/>
              <w:keepNext/>
              <w:keepLines/>
              <w:spacing w:before="0"/>
              <w:jc w:val="center"/>
              <w:rPr>
                <w:b/>
                <w:sz w:val="20"/>
                <w:lang w:val="nl-NL"/>
              </w:rPr>
            </w:pPr>
            <w:r w:rsidRPr="004A4733">
              <w:rPr>
                <w:noProof/>
                <w:lang w:eastAsia="en-US"/>
              </w:rPr>
              <w:drawing>
                <wp:inline distT="0" distB="0" distL="0" distR="0" wp14:anchorId="35851417" wp14:editId="4D607E5C">
                  <wp:extent cx="990600" cy="1270000"/>
                  <wp:effectExtent l="0" t="0" r="0" b="0"/>
                  <wp:docPr id="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F91CC0" w:rsidRPr="00A278D3" w14:paraId="7CAD57E9" w14:textId="77777777" w:rsidTr="006321F3">
        <w:trPr>
          <w:cantSplit/>
        </w:trPr>
        <w:tc>
          <w:tcPr>
            <w:tcW w:w="2376" w:type="dxa"/>
            <w:tcBorders>
              <w:top w:val="nil"/>
              <w:left w:val="nil"/>
              <w:bottom w:val="nil"/>
              <w:right w:val="nil"/>
            </w:tcBorders>
            <w:hideMark/>
          </w:tcPr>
          <w:p w14:paraId="315C83CD" w14:textId="77777777" w:rsidR="00F91CC0" w:rsidRPr="004A4733" w:rsidRDefault="00F91CC0" w:rsidP="00236504">
            <w:pPr>
              <w:pStyle w:val="Table"/>
              <w:keepNext/>
              <w:spacing w:before="0"/>
              <w:jc w:val="center"/>
              <w:rPr>
                <w:rFonts w:ascii="Times New Roman" w:eastAsia="Arial" w:hAnsi="Times New Roman"/>
                <w:b/>
                <w:sz w:val="22"/>
                <w:szCs w:val="22"/>
                <w:lang w:val="nl-NL"/>
              </w:rPr>
            </w:pPr>
            <w:r w:rsidRPr="004A4733">
              <w:rPr>
                <w:rFonts w:ascii="Times New Roman" w:hAnsi="Times New Roman"/>
                <w:b/>
                <w:bCs/>
                <w:sz w:val="22"/>
                <w:szCs w:val="22"/>
                <w:lang w:val="nl-NL"/>
              </w:rPr>
              <w:t>Plaats</w:t>
            </w:r>
          </w:p>
        </w:tc>
        <w:tc>
          <w:tcPr>
            <w:tcW w:w="2268" w:type="dxa"/>
            <w:tcBorders>
              <w:top w:val="nil"/>
              <w:left w:val="nil"/>
              <w:bottom w:val="nil"/>
              <w:right w:val="nil"/>
            </w:tcBorders>
            <w:hideMark/>
          </w:tcPr>
          <w:p w14:paraId="45392291" w14:textId="77777777" w:rsidR="00F91CC0" w:rsidRPr="004A4733" w:rsidRDefault="00F91CC0" w:rsidP="00236504">
            <w:pPr>
              <w:pStyle w:val="Table"/>
              <w:keepNext/>
              <w:spacing w:before="0" w:after="0"/>
              <w:jc w:val="center"/>
              <w:rPr>
                <w:rFonts w:ascii="Times New Roman" w:hAnsi="Times New Roman"/>
                <w:b/>
                <w:sz w:val="22"/>
                <w:szCs w:val="22"/>
                <w:lang w:val="nl-NL"/>
              </w:rPr>
            </w:pPr>
            <w:r w:rsidRPr="004A4733">
              <w:rPr>
                <w:rFonts w:ascii="Times New Roman" w:hAnsi="Times New Roman"/>
                <w:b/>
                <w:bCs/>
                <w:sz w:val="22"/>
                <w:szCs w:val="22"/>
                <w:lang w:val="nl-NL"/>
              </w:rPr>
              <w:t>Prik door en laat los</w:t>
            </w:r>
          </w:p>
        </w:tc>
        <w:tc>
          <w:tcPr>
            <w:tcW w:w="2268" w:type="dxa"/>
            <w:tcBorders>
              <w:top w:val="nil"/>
              <w:left w:val="nil"/>
              <w:bottom w:val="nil"/>
              <w:right w:val="nil"/>
            </w:tcBorders>
            <w:hideMark/>
          </w:tcPr>
          <w:p w14:paraId="3BEFFF60" w14:textId="77777777" w:rsidR="00F91CC0" w:rsidRPr="004A4733" w:rsidRDefault="00F91CC0" w:rsidP="00236504">
            <w:pPr>
              <w:pStyle w:val="Table"/>
              <w:keepNext/>
              <w:spacing w:before="0" w:after="0"/>
              <w:jc w:val="center"/>
              <w:rPr>
                <w:rFonts w:ascii="Times New Roman" w:hAnsi="Times New Roman"/>
                <w:b/>
                <w:sz w:val="22"/>
                <w:szCs w:val="22"/>
                <w:lang w:val="nl-NL"/>
              </w:rPr>
            </w:pPr>
            <w:r w:rsidRPr="004A4733">
              <w:rPr>
                <w:rFonts w:ascii="Times New Roman" w:hAnsi="Times New Roman"/>
                <w:b/>
                <w:bCs/>
                <w:sz w:val="22"/>
                <w:szCs w:val="22"/>
                <w:lang w:val="nl-NL"/>
              </w:rPr>
              <w:t>Inhaleer diep</w:t>
            </w:r>
          </w:p>
        </w:tc>
        <w:tc>
          <w:tcPr>
            <w:tcW w:w="2415" w:type="dxa"/>
            <w:tcBorders>
              <w:top w:val="nil"/>
              <w:left w:val="nil"/>
              <w:bottom w:val="nil"/>
              <w:right w:val="nil"/>
            </w:tcBorders>
            <w:hideMark/>
          </w:tcPr>
          <w:p w14:paraId="0124D288" w14:textId="77777777" w:rsidR="00F91CC0" w:rsidRPr="004A4733" w:rsidRDefault="00F91CC0" w:rsidP="00236504">
            <w:pPr>
              <w:pStyle w:val="Table"/>
              <w:keepNext/>
              <w:spacing w:before="0" w:after="0"/>
              <w:jc w:val="center"/>
              <w:rPr>
                <w:rFonts w:ascii="Times New Roman" w:hAnsi="Times New Roman"/>
                <w:b/>
                <w:sz w:val="22"/>
                <w:szCs w:val="22"/>
                <w:lang w:val="nl-NL"/>
              </w:rPr>
            </w:pPr>
            <w:r w:rsidRPr="004A4733">
              <w:rPr>
                <w:rFonts w:ascii="Times New Roman" w:hAnsi="Times New Roman"/>
                <w:b/>
                <w:bCs/>
                <w:sz w:val="22"/>
                <w:szCs w:val="22"/>
                <w:lang w:val="nl-NL"/>
              </w:rPr>
              <w:t>Controleer of de capsule leeg is</w:t>
            </w:r>
          </w:p>
        </w:tc>
      </w:tr>
      <w:tr w:rsidR="00F91CC0" w:rsidRPr="00A278D3" w14:paraId="396156B7" w14:textId="77777777" w:rsidTr="006321F3">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F91CC0" w:rsidRPr="00A278D3" w14:paraId="2D35055D" w14:textId="77777777" w:rsidTr="006321F3">
              <w:trPr>
                <w:cantSplit/>
              </w:trPr>
              <w:tc>
                <w:tcPr>
                  <w:tcW w:w="2376" w:type="dxa"/>
                  <w:tcBorders>
                    <w:top w:val="nil"/>
                    <w:left w:val="nil"/>
                    <w:bottom w:val="nil"/>
                    <w:right w:val="nil"/>
                  </w:tcBorders>
                </w:tcPr>
                <w:p w14:paraId="211281CE" w14:textId="77777777" w:rsidR="00F91CC0" w:rsidRPr="004A4733" w:rsidRDefault="00F91CC0" w:rsidP="00236504">
                  <w:pPr>
                    <w:pStyle w:val="Text"/>
                    <w:jc w:val="left"/>
                    <w:rPr>
                      <w:b/>
                      <w:sz w:val="22"/>
                      <w:szCs w:val="22"/>
                      <w:lang w:val="nl-NL"/>
                    </w:rPr>
                  </w:pPr>
                  <w:r w:rsidRPr="004A4733">
                    <w:rPr>
                      <w:noProof/>
                      <w:lang w:eastAsia="en-US"/>
                    </w:rPr>
                    <mc:AlternateContent>
                      <mc:Choice Requires="wps">
                        <w:drawing>
                          <wp:anchor distT="0" distB="0" distL="114300" distR="114300" simplePos="0" relativeHeight="251692544" behindDoc="0" locked="0" layoutInCell="1" allowOverlap="1" wp14:anchorId="09DC7E9E" wp14:editId="6AF23C27">
                            <wp:simplePos x="0" y="0"/>
                            <wp:positionH relativeFrom="column">
                              <wp:posOffset>97155</wp:posOffset>
                            </wp:positionH>
                            <wp:positionV relativeFrom="paragraph">
                              <wp:posOffset>93345</wp:posOffset>
                            </wp:positionV>
                            <wp:extent cx="1276350" cy="852805"/>
                            <wp:effectExtent l="0" t="0" r="0" b="0"/>
                            <wp:wrapNone/>
                            <wp:docPr id="230" name="Down Arrow 2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4BE6D2AB" w14:textId="77777777" w:rsidR="00DE33D4" w:rsidRPr="00F52A44" w:rsidRDefault="00DE33D4" w:rsidP="00F91CC0">
                                        <w:pPr>
                                          <w:jc w:val="center"/>
                                          <w:rPr>
                                            <w:b/>
                                            <w:color w:val="FFFFFF"/>
                                            <w:sz w:val="28"/>
                                          </w:rPr>
                                        </w:pPr>
                                        <w:r w:rsidRPr="00F52A44">
                                          <w:rPr>
                                            <w:b/>
                                            <w:color w:val="FFFFFF"/>
                                            <w:sz w:val="28"/>
                                          </w:rPr>
                                          <w:t>1</w:t>
                                        </w:r>
                                      </w:p>
                                      <w:p w14:paraId="712CC6A8" w14:textId="77777777" w:rsidR="00DE33D4" w:rsidRPr="00F52A44" w:rsidRDefault="00DE33D4" w:rsidP="00F91CC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DC7E9E" id="Down Arrow 230" o:spid="_x0000_s1041" type="#_x0000_t67" style="position:absolute;margin-left:7.65pt;margin-top:7.35pt;width:100.5pt;height:67.15pt;z-index:251692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4BE6D2AB" w14:textId="77777777" w:rsidR="00DE33D4" w:rsidRPr="00F52A44" w:rsidRDefault="00DE33D4" w:rsidP="00F91CC0">
                                  <w:pPr>
                                    <w:jc w:val="center"/>
                                    <w:rPr>
                                      <w:b/>
                                      <w:color w:val="FFFFFF"/>
                                      <w:sz w:val="28"/>
                                    </w:rPr>
                                  </w:pPr>
                                  <w:r w:rsidRPr="00F52A44">
                                    <w:rPr>
                                      <w:b/>
                                      <w:color w:val="FFFFFF"/>
                                      <w:sz w:val="28"/>
                                    </w:rPr>
                                    <w:t>1</w:t>
                                  </w:r>
                                </w:p>
                                <w:p w14:paraId="712CC6A8" w14:textId="77777777" w:rsidR="00DE33D4" w:rsidRPr="00F52A44" w:rsidRDefault="00DE33D4" w:rsidP="00F91CC0">
                                  <w:pPr>
                                    <w:rPr>
                                      <w:b/>
                                      <w:color w:val="FFFFFF"/>
                                      <w:sz w:val="28"/>
                                    </w:rPr>
                                  </w:pPr>
                                </w:p>
                              </w:txbxContent>
                            </v:textbox>
                          </v:shape>
                        </w:pict>
                      </mc:Fallback>
                    </mc:AlternateContent>
                  </w:r>
                </w:p>
              </w:tc>
              <w:tc>
                <w:tcPr>
                  <w:tcW w:w="2268" w:type="dxa"/>
                  <w:tcBorders>
                    <w:top w:val="nil"/>
                    <w:left w:val="nil"/>
                    <w:bottom w:val="nil"/>
                    <w:right w:val="nil"/>
                  </w:tcBorders>
                </w:tcPr>
                <w:p w14:paraId="5E0A7A1A" w14:textId="77777777" w:rsidR="00F91CC0" w:rsidRPr="004A4733" w:rsidRDefault="00F91CC0" w:rsidP="00236504">
                  <w:pPr>
                    <w:pStyle w:val="Text"/>
                    <w:spacing w:before="0"/>
                    <w:jc w:val="left"/>
                    <w:rPr>
                      <w:b/>
                      <w:sz w:val="22"/>
                      <w:szCs w:val="22"/>
                      <w:lang w:val="nl-NL"/>
                    </w:rPr>
                  </w:pPr>
                  <w:r w:rsidRPr="004A4733">
                    <w:rPr>
                      <w:noProof/>
                      <w:lang w:eastAsia="en-US"/>
                    </w:rPr>
                    <mc:AlternateContent>
                      <mc:Choice Requires="wps">
                        <w:drawing>
                          <wp:anchor distT="0" distB="0" distL="114300" distR="114300" simplePos="0" relativeHeight="251693568" behindDoc="0" locked="0" layoutInCell="1" allowOverlap="1" wp14:anchorId="69FA8C51" wp14:editId="4BE5EBD9">
                            <wp:simplePos x="0" y="0"/>
                            <wp:positionH relativeFrom="column">
                              <wp:posOffset>27940</wp:posOffset>
                            </wp:positionH>
                            <wp:positionV relativeFrom="paragraph">
                              <wp:posOffset>93345</wp:posOffset>
                            </wp:positionV>
                            <wp:extent cx="1332230" cy="824230"/>
                            <wp:effectExtent l="0" t="0" r="0" b="0"/>
                            <wp:wrapNone/>
                            <wp:docPr id="231" name="Down Arrow 2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5DCE0162" w14:textId="77777777" w:rsidR="00DE33D4" w:rsidRPr="00F52A44" w:rsidRDefault="00DE33D4" w:rsidP="00F91CC0">
                                        <w:pPr>
                                          <w:jc w:val="center"/>
                                          <w:rPr>
                                            <w:b/>
                                            <w:color w:val="FFFFFF"/>
                                            <w:sz w:val="28"/>
                                          </w:rPr>
                                        </w:pPr>
                                        <w:r w:rsidRPr="00F52A44">
                                          <w:rPr>
                                            <w:b/>
                                            <w:color w:val="FFFFFF"/>
                                            <w:sz w:val="28"/>
                                          </w:rPr>
                                          <w:t>2</w:t>
                                        </w:r>
                                      </w:p>
                                      <w:p w14:paraId="4317EB3C" w14:textId="77777777" w:rsidR="00DE33D4" w:rsidRPr="00F52A44" w:rsidRDefault="00DE33D4" w:rsidP="00F91CC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FA8C51" id="Down Arrow 231" o:spid="_x0000_s1042" type="#_x0000_t67" style="position:absolute;margin-left:2.2pt;margin-top:7.35pt;width:104.9pt;height:64.9pt;z-index:251693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5DCE0162" w14:textId="77777777" w:rsidR="00DE33D4" w:rsidRPr="00F52A44" w:rsidRDefault="00DE33D4" w:rsidP="00F91CC0">
                                  <w:pPr>
                                    <w:jc w:val="center"/>
                                    <w:rPr>
                                      <w:b/>
                                      <w:color w:val="FFFFFF"/>
                                      <w:sz w:val="28"/>
                                    </w:rPr>
                                  </w:pPr>
                                  <w:r w:rsidRPr="00F52A44">
                                    <w:rPr>
                                      <w:b/>
                                      <w:color w:val="FFFFFF"/>
                                      <w:sz w:val="28"/>
                                    </w:rPr>
                                    <w:t>2</w:t>
                                  </w:r>
                                </w:p>
                                <w:p w14:paraId="4317EB3C" w14:textId="77777777" w:rsidR="00DE33D4" w:rsidRPr="00F52A44" w:rsidRDefault="00DE33D4" w:rsidP="00F91CC0">
                                  <w:pPr>
                                    <w:rPr>
                                      <w:b/>
                                      <w:color w:val="FFFFFF"/>
                                      <w:sz w:val="28"/>
                                    </w:rPr>
                                  </w:pPr>
                                </w:p>
                              </w:txbxContent>
                            </v:textbox>
                          </v:shape>
                        </w:pict>
                      </mc:Fallback>
                    </mc:AlternateContent>
                  </w:r>
                </w:p>
              </w:tc>
              <w:tc>
                <w:tcPr>
                  <w:tcW w:w="2268" w:type="dxa"/>
                  <w:tcBorders>
                    <w:top w:val="nil"/>
                    <w:left w:val="nil"/>
                    <w:bottom w:val="nil"/>
                    <w:right w:val="nil"/>
                  </w:tcBorders>
                </w:tcPr>
                <w:p w14:paraId="52FB0F1C" w14:textId="77777777" w:rsidR="00F91CC0" w:rsidRPr="004A4733" w:rsidRDefault="00F91CC0" w:rsidP="00236504">
                  <w:pPr>
                    <w:pStyle w:val="Text"/>
                    <w:spacing w:before="0"/>
                    <w:jc w:val="left"/>
                    <w:rPr>
                      <w:b/>
                      <w:sz w:val="22"/>
                      <w:szCs w:val="22"/>
                      <w:lang w:val="nl-NL"/>
                    </w:rPr>
                  </w:pPr>
                  <w:r w:rsidRPr="004A4733">
                    <w:rPr>
                      <w:noProof/>
                      <w:lang w:eastAsia="en-US"/>
                    </w:rPr>
                    <mc:AlternateContent>
                      <mc:Choice Requires="wps">
                        <w:drawing>
                          <wp:anchor distT="0" distB="0" distL="114300" distR="114300" simplePos="0" relativeHeight="251694592" behindDoc="0" locked="0" layoutInCell="1" allowOverlap="1" wp14:anchorId="4E95B74D" wp14:editId="60A5EC26">
                            <wp:simplePos x="0" y="0"/>
                            <wp:positionH relativeFrom="column">
                              <wp:posOffset>38100</wp:posOffset>
                            </wp:positionH>
                            <wp:positionV relativeFrom="paragraph">
                              <wp:posOffset>93345</wp:posOffset>
                            </wp:positionV>
                            <wp:extent cx="1266825" cy="861695"/>
                            <wp:effectExtent l="0" t="0" r="0" b="0"/>
                            <wp:wrapNone/>
                            <wp:docPr id="241" name="Down Arrow 24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07A84673" w14:textId="77777777" w:rsidR="00DE33D4" w:rsidRPr="00F52A44" w:rsidRDefault="00DE33D4" w:rsidP="00F91CC0">
                                        <w:pPr>
                                          <w:jc w:val="center"/>
                                          <w:rPr>
                                            <w:b/>
                                            <w:color w:val="FFFFFF"/>
                                            <w:sz w:val="28"/>
                                          </w:rPr>
                                        </w:pPr>
                                        <w:r w:rsidRPr="00F52A44">
                                          <w:rPr>
                                            <w:b/>
                                            <w:color w:val="FFFFFF"/>
                                            <w:sz w:val="28"/>
                                          </w:rPr>
                                          <w:t>3</w:t>
                                        </w:r>
                                      </w:p>
                                      <w:p w14:paraId="5DA36199" w14:textId="77777777" w:rsidR="00DE33D4" w:rsidRPr="00F52A44" w:rsidRDefault="00DE33D4" w:rsidP="00F91CC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95B74D" id="Down Arrow 241" o:spid="_x0000_s1043" type="#_x0000_t67" style="position:absolute;margin-left:3pt;margin-top:7.35pt;width:99.75pt;height:67.85pt;z-index:251694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07A84673" w14:textId="77777777" w:rsidR="00DE33D4" w:rsidRPr="00F52A44" w:rsidRDefault="00DE33D4" w:rsidP="00F91CC0">
                                  <w:pPr>
                                    <w:jc w:val="center"/>
                                    <w:rPr>
                                      <w:b/>
                                      <w:color w:val="FFFFFF"/>
                                      <w:sz w:val="28"/>
                                    </w:rPr>
                                  </w:pPr>
                                  <w:r w:rsidRPr="00F52A44">
                                    <w:rPr>
                                      <w:b/>
                                      <w:color w:val="FFFFFF"/>
                                      <w:sz w:val="28"/>
                                    </w:rPr>
                                    <w:t>3</w:t>
                                  </w:r>
                                </w:p>
                                <w:p w14:paraId="5DA36199" w14:textId="77777777" w:rsidR="00DE33D4" w:rsidRPr="00F52A44" w:rsidRDefault="00DE33D4" w:rsidP="00F91CC0">
                                  <w:pPr>
                                    <w:rPr>
                                      <w:b/>
                                      <w:color w:val="FFFFFF"/>
                                      <w:sz w:val="28"/>
                                    </w:rPr>
                                  </w:pPr>
                                </w:p>
                              </w:txbxContent>
                            </v:textbox>
                          </v:shape>
                        </w:pict>
                      </mc:Fallback>
                    </mc:AlternateContent>
                  </w:r>
                </w:p>
              </w:tc>
              <w:tc>
                <w:tcPr>
                  <w:tcW w:w="2415" w:type="dxa"/>
                  <w:tcBorders>
                    <w:top w:val="nil"/>
                    <w:left w:val="nil"/>
                    <w:bottom w:val="nil"/>
                    <w:right w:val="nil"/>
                  </w:tcBorders>
                  <w:hideMark/>
                </w:tcPr>
                <w:p w14:paraId="047F92F2" w14:textId="77777777" w:rsidR="00F91CC0" w:rsidRPr="004A4733" w:rsidRDefault="00F91CC0" w:rsidP="00236504">
                  <w:pPr>
                    <w:pStyle w:val="Text"/>
                    <w:spacing w:before="0"/>
                    <w:jc w:val="left"/>
                    <w:rPr>
                      <w:b/>
                      <w:sz w:val="22"/>
                      <w:szCs w:val="22"/>
                      <w:lang w:val="nl-NL"/>
                    </w:rPr>
                  </w:pPr>
                  <w:r w:rsidRPr="004A4733">
                    <w:rPr>
                      <w:noProof/>
                      <w:lang w:eastAsia="en-US"/>
                    </w:rPr>
                    <mc:AlternateContent>
                      <mc:Choice Requires="wps">
                        <w:drawing>
                          <wp:anchor distT="0" distB="0" distL="114300" distR="114300" simplePos="0" relativeHeight="251695616" behindDoc="0" locked="0" layoutInCell="1" allowOverlap="1" wp14:anchorId="58614C37" wp14:editId="27B5AEBA">
                            <wp:simplePos x="0" y="0"/>
                            <wp:positionH relativeFrom="column">
                              <wp:posOffset>-58843</wp:posOffset>
                            </wp:positionH>
                            <wp:positionV relativeFrom="paragraph">
                              <wp:posOffset>94192</wp:posOffset>
                            </wp:positionV>
                            <wp:extent cx="1562100" cy="812165"/>
                            <wp:effectExtent l="0" t="0" r="0" b="6985"/>
                            <wp:wrapNone/>
                            <wp:docPr id="242" name="Down Arrow 24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5FE410C8" w14:textId="77777777" w:rsidR="00DE33D4" w:rsidRPr="0033223D" w:rsidRDefault="00DE33D4" w:rsidP="00F91CC0">
                                        <w:pPr>
                                          <w:jc w:val="center"/>
                                          <w:rPr>
                                            <w:b/>
                                            <w:color w:val="FFFFFF"/>
                                            <w:sz w:val="18"/>
                                            <w:szCs w:val="18"/>
                                            <w:lang w:val="de-CH"/>
                                          </w:rPr>
                                        </w:pPr>
                                        <w:r w:rsidRPr="0033223D">
                                          <w:rPr>
                                            <w:b/>
                                            <w:color w:val="FFFFFF"/>
                                            <w:sz w:val="18"/>
                                            <w:szCs w:val="18"/>
                                            <w:lang w:val="de-CH"/>
                                          </w:rPr>
                                          <w:t>Controleer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8614C37" id="Down Arrow 242" o:spid="_x0000_s1044" type="#_x0000_t67" style="position:absolute;margin-left:-4.65pt;margin-top:7.4pt;width:123pt;height:63.95pt;z-index:251695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H/PqgIAAFUFAAAOAAAAZHJzL2Uyb0RvYy54bWysVFFv2yAQfp+0/4B4Xx1bSdpadaqoVaZJ&#10;WVuprfpMMMTegGNAYme/fgd20mjb0zQ/II47f3f38R03t71WZC+cb8FUNL+YUCIMh7o124q+vqw+&#10;XVHiAzM1U2BERQ/C09vFxw83nS1FAQ2oWjiCIMaXna1oE4Its8zzRmjmL8AKg04JTrOApttmtWMd&#10;omuVFZPJPOvA1dYBF97j6f3gpIuEL6Xg4VFKLwJRFcXaQlpdWjdxzRY3rNw6ZpuWj2Wwf6hCs9Zg&#10;0hPUPQuM7Fz7B5RuuQMPMlxw0BlI2XKResBu8slv3Tw3zIrUC5Lj7Ykm//9g+cP+2T65WLq3a+Df&#10;PTKSddaXJ080/BjTS6djLBZO+sTi4cSi6APheJjP5kU+QbI5+q7yIp/PIs0ZK49/W+fDZwGaxE1F&#10;a+jM0jnoEoNsv/YhUVkTwzRqhtXfckqkVngze6bIbILfeHNnMcV5zHR+Pb8e046IWMAxcWoXVFuv&#10;WqWScfB3yhFEryiqCyuiRDEf8LCiq/Sl4tROf4V6iDuVgcA+/Z+a9Oe4ypAOGSkuEx8MBS4VC0iN&#10;tnVFvdlSwtQWJ4cHlxIYiCUlVcZi75lvhmwJdmhatwFnRrUa6Y1UJC6wCGViKyKpHjk8XuRwd/EW&#10;Q7/pSYuJ86uIFI82UB+eHHEwTIa3fNVi3jX2/sQcEo73iOMdHnGRCrAZGHeUNOB+/u08xqNC0UtJ&#10;h6OFjf7YMSeQ0i8GtXudT6dxFpMxnV0WaLhzz+bcY3b6DvBaUAJYXdrG+KCOW+lAv+ErsIxZ0cUM&#10;x9wDpaNxF4aRx3eEi+UyheH8WRbW5tnyCB6pi4y/9G/M2VGZATX9AMcxZGVS0qDl99j4p4HlLoBs&#10;T6QPvI6jhLObpDG+M/FxOLdT1PtruPgF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8kh/z6oCAABVBQAADgAAAAAA&#10;AAAAAAAAAAAuAgAAZHJzL2Uyb0RvYy54bWxQSwECLQAUAAYACAAAACEAbBtK0+EAAAAJAQAADwAA&#10;AAAAAAAAAAAAAAAEBQAAZHJzL2Rvd25yZXYueG1sUEsFBgAAAAAEAAQA8wAAABIGAAAAAA==&#10;" adj="11455" fillcolor="#7f7f7f" stroked="f" strokeweight="1pt">
                            <v:textbox>
                              <w:txbxContent>
                                <w:p w14:paraId="5FE410C8" w14:textId="77777777" w:rsidR="00DE33D4" w:rsidRPr="0033223D" w:rsidRDefault="00DE33D4" w:rsidP="00F91CC0">
                                  <w:pPr>
                                    <w:jc w:val="center"/>
                                    <w:rPr>
                                      <w:b/>
                                      <w:color w:val="FFFFFF"/>
                                      <w:sz w:val="18"/>
                                      <w:szCs w:val="18"/>
                                      <w:lang w:val="de-CH"/>
                                    </w:rPr>
                                  </w:pPr>
                                  <w:r w:rsidRPr="0033223D">
                                    <w:rPr>
                                      <w:b/>
                                      <w:color w:val="FFFFFF"/>
                                      <w:sz w:val="18"/>
                                      <w:szCs w:val="18"/>
                                      <w:lang w:val="de-CH"/>
                                    </w:rPr>
                                    <w:t>Controleer</w:t>
                                  </w:r>
                                </w:p>
                              </w:txbxContent>
                            </v:textbox>
                          </v:shape>
                        </w:pict>
                      </mc:Fallback>
                    </mc:AlternateContent>
                  </w:r>
                </w:p>
              </w:tc>
            </w:tr>
            <w:tr w:rsidR="00F91CC0" w:rsidRPr="00A278D3" w14:paraId="7797889F" w14:textId="77777777" w:rsidTr="006321F3">
              <w:trPr>
                <w:cantSplit/>
              </w:trPr>
              <w:tc>
                <w:tcPr>
                  <w:tcW w:w="2376" w:type="dxa"/>
                  <w:tcBorders>
                    <w:top w:val="nil"/>
                    <w:left w:val="nil"/>
                    <w:bottom w:val="nil"/>
                    <w:right w:val="nil"/>
                  </w:tcBorders>
                </w:tcPr>
                <w:p w14:paraId="661B8425" w14:textId="77777777" w:rsidR="00F91CC0" w:rsidRPr="004A4733" w:rsidRDefault="00F91CC0" w:rsidP="00236504">
                  <w:pPr>
                    <w:pStyle w:val="Text"/>
                    <w:jc w:val="left"/>
                    <w:rPr>
                      <w:b/>
                      <w:sz w:val="22"/>
                      <w:szCs w:val="22"/>
                      <w:lang w:val="nl-NL"/>
                    </w:rPr>
                  </w:pPr>
                </w:p>
              </w:tc>
              <w:tc>
                <w:tcPr>
                  <w:tcW w:w="2268" w:type="dxa"/>
                  <w:tcBorders>
                    <w:top w:val="nil"/>
                    <w:left w:val="nil"/>
                    <w:bottom w:val="nil"/>
                    <w:right w:val="nil"/>
                  </w:tcBorders>
                </w:tcPr>
                <w:p w14:paraId="48A96498" w14:textId="77777777" w:rsidR="00F91CC0" w:rsidRPr="004A4733" w:rsidRDefault="00F91CC0" w:rsidP="00236504">
                  <w:pPr>
                    <w:pStyle w:val="Text"/>
                    <w:spacing w:before="0"/>
                    <w:jc w:val="left"/>
                    <w:rPr>
                      <w:b/>
                      <w:sz w:val="22"/>
                      <w:szCs w:val="22"/>
                      <w:lang w:val="nl-NL"/>
                    </w:rPr>
                  </w:pPr>
                </w:p>
              </w:tc>
              <w:tc>
                <w:tcPr>
                  <w:tcW w:w="2268" w:type="dxa"/>
                  <w:tcBorders>
                    <w:top w:val="nil"/>
                    <w:left w:val="nil"/>
                    <w:bottom w:val="nil"/>
                    <w:right w:val="nil"/>
                  </w:tcBorders>
                </w:tcPr>
                <w:p w14:paraId="2584FD4D" w14:textId="77777777" w:rsidR="00F91CC0" w:rsidRPr="004A4733" w:rsidRDefault="00F91CC0" w:rsidP="00236504">
                  <w:pPr>
                    <w:pStyle w:val="Text"/>
                    <w:spacing w:before="0"/>
                    <w:jc w:val="left"/>
                    <w:rPr>
                      <w:b/>
                      <w:sz w:val="22"/>
                      <w:szCs w:val="22"/>
                      <w:lang w:val="nl-NL"/>
                    </w:rPr>
                  </w:pPr>
                </w:p>
              </w:tc>
              <w:tc>
                <w:tcPr>
                  <w:tcW w:w="2415" w:type="dxa"/>
                  <w:tcBorders>
                    <w:top w:val="nil"/>
                    <w:left w:val="nil"/>
                    <w:bottom w:val="nil"/>
                    <w:right w:val="nil"/>
                  </w:tcBorders>
                </w:tcPr>
                <w:p w14:paraId="79F643E4" w14:textId="77777777" w:rsidR="00F91CC0" w:rsidRPr="004A4733" w:rsidRDefault="00F91CC0" w:rsidP="00236504">
                  <w:pPr>
                    <w:pStyle w:val="Text"/>
                    <w:spacing w:before="0"/>
                    <w:jc w:val="left"/>
                    <w:rPr>
                      <w:b/>
                      <w:sz w:val="22"/>
                      <w:szCs w:val="22"/>
                      <w:lang w:val="nl-NL"/>
                    </w:rPr>
                  </w:pPr>
                </w:p>
              </w:tc>
            </w:tr>
            <w:tr w:rsidR="00F91CC0" w:rsidRPr="00A278D3" w14:paraId="2EA15DC0" w14:textId="77777777" w:rsidTr="006321F3">
              <w:trPr>
                <w:cantSplit/>
              </w:trPr>
              <w:tc>
                <w:tcPr>
                  <w:tcW w:w="2376" w:type="dxa"/>
                  <w:tcBorders>
                    <w:top w:val="nil"/>
                    <w:left w:val="nil"/>
                    <w:bottom w:val="nil"/>
                    <w:right w:val="nil"/>
                  </w:tcBorders>
                </w:tcPr>
                <w:p w14:paraId="0B613347" w14:textId="77777777" w:rsidR="00F91CC0" w:rsidRPr="004A4733" w:rsidRDefault="00F91CC0" w:rsidP="00236504">
                  <w:pPr>
                    <w:pStyle w:val="Text"/>
                    <w:jc w:val="left"/>
                    <w:rPr>
                      <w:b/>
                      <w:sz w:val="22"/>
                      <w:szCs w:val="22"/>
                      <w:lang w:val="nl-NL"/>
                    </w:rPr>
                  </w:pPr>
                </w:p>
              </w:tc>
              <w:tc>
                <w:tcPr>
                  <w:tcW w:w="2268" w:type="dxa"/>
                  <w:tcBorders>
                    <w:top w:val="nil"/>
                    <w:left w:val="nil"/>
                    <w:bottom w:val="single" w:sz="24" w:space="0" w:color="808080"/>
                    <w:right w:val="nil"/>
                  </w:tcBorders>
                </w:tcPr>
                <w:p w14:paraId="2AF8D37B" w14:textId="77777777" w:rsidR="00F91CC0" w:rsidRPr="004A4733" w:rsidRDefault="00F91CC0" w:rsidP="00236504">
                  <w:pPr>
                    <w:pStyle w:val="Text"/>
                    <w:spacing w:before="0"/>
                    <w:jc w:val="left"/>
                    <w:rPr>
                      <w:b/>
                      <w:sz w:val="22"/>
                      <w:szCs w:val="22"/>
                      <w:lang w:val="nl-NL"/>
                    </w:rPr>
                  </w:pPr>
                </w:p>
              </w:tc>
              <w:tc>
                <w:tcPr>
                  <w:tcW w:w="2268" w:type="dxa"/>
                  <w:tcBorders>
                    <w:top w:val="nil"/>
                    <w:left w:val="nil"/>
                    <w:bottom w:val="single" w:sz="24" w:space="0" w:color="808080"/>
                    <w:right w:val="nil"/>
                  </w:tcBorders>
                </w:tcPr>
                <w:p w14:paraId="26D5E15D" w14:textId="77777777" w:rsidR="00F91CC0" w:rsidRPr="004A4733" w:rsidRDefault="00F91CC0" w:rsidP="00236504">
                  <w:pPr>
                    <w:pStyle w:val="Text"/>
                    <w:spacing w:before="0"/>
                    <w:jc w:val="left"/>
                    <w:rPr>
                      <w:b/>
                      <w:sz w:val="22"/>
                      <w:szCs w:val="22"/>
                      <w:lang w:val="nl-NL"/>
                    </w:rPr>
                  </w:pPr>
                </w:p>
              </w:tc>
              <w:tc>
                <w:tcPr>
                  <w:tcW w:w="2415" w:type="dxa"/>
                  <w:tcBorders>
                    <w:top w:val="nil"/>
                    <w:left w:val="nil"/>
                    <w:bottom w:val="single" w:sz="24" w:space="0" w:color="808080"/>
                    <w:right w:val="nil"/>
                  </w:tcBorders>
                </w:tcPr>
                <w:p w14:paraId="763371CB" w14:textId="77777777" w:rsidR="00F91CC0" w:rsidRPr="004A4733" w:rsidRDefault="00F91CC0" w:rsidP="00236504">
                  <w:pPr>
                    <w:pStyle w:val="Text"/>
                    <w:spacing w:before="0"/>
                    <w:jc w:val="left"/>
                    <w:rPr>
                      <w:b/>
                      <w:sz w:val="22"/>
                      <w:szCs w:val="22"/>
                      <w:lang w:val="nl-NL"/>
                    </w:rPr>
                  </w:pPr>
                </w:p>
              </w:tc>
            </w:tr>
          </w:tbl>
          <w:p w14:paraId="7F9662E4" w14:textId="77777777" w:rsidR="00F91CC0" w:rsidRPr="004A4733" w:rsidRDefault="00F91CC0" w:rsidP="00236504">
            <w:pPr>
              <w:pStyle w:val="Text"/>
              <w:spacing w:before="0"/>
              <w:jc w:val="left"/>
              <w:rPr>
                <w:b/>
                <w:sz w:val="22"/>
                <w:szCs w:val="22"/>
                <w:lang w:val="nl-NL"/>
              </w:rPr>
            </w:pPr>
          </w:p>
        </w:tc>
        <w:tc>
          <w:tcPr>
            <w:tcW w:w="2268" w:type="dxa"/>
            <w:tcBorders>
              <w:top w:val="nil"/>
              <w:left w:val="nil"/>
              <w:bottom w:val="nil"/>
              <w:right w:val="nil"/>
            </w:tcBorders>
          </w:tcPr>
          <w:p w14:paraId="475CC45B" w14:textId="77777777" w:rsidR="00F91CC0" w:rsidRPr="004A4733" w:rsidRDefault="00F91CC0" w:rsidP="00236504">
            <w:pPr>
              <w:pStyle w:val="Text"/>
              <w:spacing w:before="0"/>
              <w:jc w:val="left"/>
              <w:rPr>
                <w:b/>
                <w:sz w:val="22"/>
                <w:szCs w:val="22"/>
                <w:lang w:val="nl-NL"/>
              </w:rPr>
            </w:pPr>
          </w:p>
        </w:tc>
        <w:tc>
          <w:tcPr>
            <w:tcW w:w="2268" w:type="dxa"/>
            <w:tcBorders>
              <w:top w:val="nil"/>
              <w:left w:val="nil"/>
              <w:bottom w:val="nil"/>
              <w:right w:val="nil"/>
            </w:tcBorders>
          </w:tcPr>
          <w:p w14:paraId="4CE5B6E4" w14:textId="77777777" w:rsidR="00F91CC0" w:rsidRPr="004A4733" w:rsidRDefault="00F91CC0" w:rsidP="00236504">
            <w:pPr>
              <w:pStyle w:val="Text"/>
              <w:spacing w:before="0"/>
              <w:jc w:val="left"/>
              <w:rPr>
                <w:b/>
                <w:sz w:val="22"/>
                <w:szCs w:val="22"/>
                <w:lang w:val="nl-NL"/>
              </w:rPr>
            </w:pPr>
          </w:p>
        </w:tc>
        <w:tc>
          <w:tcPr>
            <w:tcW w:w="2415" w:type="dxa"/>
            <w:tcBorders>
              <w:top w:val="nil"/>
              <w:left w:val="nil"/>
              <w:bottom w:val="nil"/>
              <w:right w:val="nil"/>
            </w:tcBorders>
            <w:hideMark/>
          </w:tcPr>
          <w:p w14:paraId="23A62EE2" w14:textId="77777777" w:rsidR="00F91CC0" w:rsidRPr="004A4733" w:rsidRDefault="00F91CC0" w:rsidP="00236504">
            <w:pPr>
              <w:pStyle w:val="Text"/>
              <w:spacing w:before="0"/>
              <w:jc w:val="left"/>
              <w:rPr>
                <w:b/>
                <w:sz w:val="22"/>
                <w:szCs w:val="22"/>
                <w:lang w:val="nl-NL"/>
              </w:rPr>
            </w:pPr>
          </w:p>
        </w:tc>
      </w:tr>
      <w:tr w:rsidR="00F91CC0" w:rsidRPr="004A4733" w14:paraId="11F1B5C3" w14:textId="77777777" w:rsidTr="006321F3">
        <w:trPr>
          <w:cantSplit/>
        </w:trPr>
        <w:tc>
          <w:tcPr>
            <w:tcW w:w="2376" w:type="dxa"/>
            <w:tcBorders>
              <w:top w:val="single" w:sz="24" w:space="0" w:color="808080"/>
              <w:left w:val="single" w:sz="24" w:space="0" w:color="808080"/>
              <w:bottom w:val="nil"/>
              <w:right w:val="single" w:sz="24" w:space="0" w:color="808080"/>
            </w:tcBorders>
            <w:hideMark/>
          </w:tcPr>
          <w:p w14:paraId="66487050" w14:textId="77777777" w:rsidR="00F91CC0" w:rsidRPr="004A4733" w:rsidRDefault="00F91CC0" w:rsidP="00236504">
            <w:pPr>
              <w:pStyle w:val="Text"/>
              <w:jc w:val="center"/>
              <w:rPr>
                <w:b/>
                <w:sz w:val="20"/>
                <w:lang w:val="nl-NL"/>
              </w:rPr>
            </w:pPr>
            <w:r w:rsidRPr="004A4733">
              <w:rPr>
                <w:noProof/>
                <w:lang w:eastAsia="en-US"/>
              </w:rPr>
              <w:drawing>
                <wp:inline distT="0" distB="0" distL="0" distR="0" wp14:anchorId="7FFCD9C0" wp14:editId="223AA632">
                  <wp:extent cx="797560" cy="1005840"/>
                  <wp:effectExtent l="0" t="0" r="0" b="0"/>
                  <wp:docPr id="39"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40991FF" w14:textId="77777777" w:rsidR="00F91CC0" w:rsidRPr="004A4733" w:rsidRDefault="00F91CC0" w:rsidP="00236504">
            <w:pPr>
              <w:pStyle w:val="Text"/>
              <w:spacing w:before="0"/>
              <w:jc w:val="center"/>
              <w:rPr>
                <w:lang w:val="nl-NL"/>
              </w:rPr>
            </w:pPr>
          </w:p>
          <w:p w14:paraId="7E328A72" w14:textId="77777777" w:rsidR="00F91CC0" w:rsidRPr="004A4733" w:rsidRDefault="00F91CC0" w:rsidP="00236504">
            <w:pPr>
              <w:pStyle w:val="Text"/>
              <w:spacing w:before="0"/>
              <w:jc w:val="center"/>
              <w:rPr>
                <w:b/>
                <w:sz w:val="20"/>
                <w:lang w:val="nl-NL"/>
              </w:rPr>
            </w:pPr>
            <w:r w:rsidRPr="004A4733">
              <w:rPr>
                <w:noProof/>
                <w:lang w:eastAsia="en-US"/>
              </w:rPr>
              <w:drawing>
                <wp:inline distT="0" distB="0" distL="0" distR="0" wp14:anchorId="3F0680FD" wp14:editId="778F45EB">
                  <wp:extent cx="1244600" cy="1041400"/>
                  <wp:effectExtent l="0" t="0" r="0" b="0"/>
                  <wp:docPr id="40"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73F63B0F" w14:textId="77777777" w:rsidR="00F91CC0" w:rsidRPr="004A4733" w:rsidRDefault="00F91CC0" w:rsidP="00236504">
            <w:pPr>
              <w:pStyle w:val="Text"/>
              <w:spacing w:before="0"/>
              <w:jc w:val="center"/>
              <w:rPr>
                <w:lang w:val="nl-NL"/>
              </w:rPr>
            </w:pPr>
          </w:p>
          <w:p w14:paraId="4844B432" w14:textId="77777777" w:rsidR="00F91CC0" w:rsidRPr="004A4733" w:rsidRDefault="00F91CC0" w:rsidP="00236504">
            <w:pPr>
              <w:pStyle w:val="Text"/>
              <w:spacing w:before="0"/>
              <w:jc w:val="center"/>
              <w:rPr>
                <w:b/>
                <w:sz w:val="20"/>
                <w:lang w:val="nl-NL"/>
              </w:rPr>
            </w:pPr>
            <w:r w:rsidRPr="004A4733">
              <w:rPr>
                <w:noProof/>
                <w:lang w:eastAsia="en-US"/>
              </w:rPr>
              <w:drawing>
                <wp:inline distT="0" distB="0" distL="0" distR="0" wp14:anchorId="4E7A4AAC" wp14:editId="448F7D87">
                  <wp:extent cx="1371600" cy="894080"/>
                  <wp:effectExtent l="0" t="0" r="0" b="0"/>
                  <wp:docPr id="41"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0EC1C4D9" w14:textId="77777777" w:rsidR="00F91CC0" w:rsidRPr="004A4733" w:rsidRDefault="00F91CC0" w:rsidP="00236504">
            <w:pPr>
              <w:pStyle w:val="Text"/>
              <w:spacing w:before="0"/>
              <w:jc w:val="center"/>
              <w:rPr>
                <w:lang w:val="nl-NL"/>
              </w:rPr>
            </w:pPr>
          </w:p>
          <w:p w14:paraId="3AA974C6" w14:textId="77777777" w:rsidR="00F91CC0" w:rsidRPr="004A4733" w:rsidRDefault="00F91CC0" w:rsidP="00236504">
            <w:pPr>
              <w:pStyle w:val="Text"/>
              <w:spacing w:before="0"/>
              <w:jc w:val="center"/>
              <w:rPr>
                <w:b/>
                <w:sz w:val="20"/>
                <w:lang w:val="nl-NL"/>
              </w:rPr>
            </w:pPr>
            <w:r w:rsidRPr="004A4733">
              <w:rPr>
                <w:noProof/>
                <w:lang w:eastAsia="en-US"/>
              </w:rPr>
              <w:drawing>
                <wp:inline distT="0" distB="0" distL="0" distR="0" wp14:anchorId="4FCF841A" wp14:editId="3C4445CC">
                  <wp:extent cx="944880" cy="1219200"/>
                  <wp:effectExtent l="0" t="0" r="0" b="0"/>
                  <wp:docPr id="4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F91CC0" w:rsidRPr="00A278D3" w14:paraId="0BBC74B3" w14:textId="77777777" w:rsidTr="006321F3">
        <w:trPr>
          <w:cantSplit/>
        </w:trPr>
        <w:tc>
          <w:tcPr>
            <w:tcW w:w="2376" w:type="dxa"/>
            <w:tcBorders>
              <w:top w:val="nil"/>
              <w:left w:val="single" w:sz="24" w:space="0" w:color="808080"/>
              <w:bottom w:val="nil"/>
              <w:right w:val="single" w:sz="24" w:space="0" w:color="808080"/>
            </w:tcBorders>
            <w:hideMark/>
          </w:tcPr>
          <w:p w14:paraId="00D6A78D"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1a:</w:t>
            </w:r>
          </w:p>
          <w:p w14:paraId="45E6780E"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Verwijder het beschermkapje</w:t>
            </w:r>
          </w:p>
        </w:tc>
        <w:tc>
          <w:tcPr>
            <w:tcW w:w="2268" w:type="dxa"/>
            <w:tcBorders>
              <w:top w:val="nil"/>
              <w:left w:val="single" w:sz="24" w:space="0" w:color="808080"/>
              <w:bottom w:val="nil"/>
              <w:right w:val="single" w:sz="24" w:space="0" w:color="808080"/>
            </w:tcBorders>
            <w:hideMark/>
          </w:tcPr>
          <w:p w14:paraId="359894E4"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2a:</w:t>
            </w:r>
          </w:p>
          <w:p w14:paraId="3994D209"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Prik de capsule één keer door</w:t>
            </w:r>
          </w:p>
          <w:p w14:paraId="1D4A69A1"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Houd de inhalator rechtop.</w:t>
            </w:r>
          </w:p>
          <w:p w14:paraId="4AC30E78"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Prik de capsule door, door beide knoppen aan de zijkanten gelijktijdig stevig in te drukken.</w:t>
            </w:r>
          </w:p>
        </w:tc>
        <w:tc>
          <w:tcPr>
            <w:tcW w:w="2268" w:type="dxa"/>
            <w:tcBorders>
              <w:top w:val="nil"/>
              <w:left w:val="single" w:sz="24" w:space="0" w:color="808080"/>
              <w:bottom w:val="nil"/>
              <w:right w:val="single" w:sz="24" w:space="0" w:color="808080"/>
            </w:tcBorders>
            <w:hideMark/>
          </w:tcPr>
          <w:p w14:paraId="380EE849"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3a:</w:t>
            </w:r>
          </w:p>
          <w:p w14:paraId="2EF2186E"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Adem volledig uit</w:t>
            </w:r>
          </w:p>
          <w:p w14:paraId="189FFA9F" w14:textId="77777777" w:rsidR="00F91CC0" w:rsidRPr="004A4733" w:rsidRDefault="00F91CC0" w:rsidP="00236504">
            <w:pPr>
              <w:pStyle w:val="Table"/>
              <w:spacing w:before="0" w:after="0"/>
              <w:rPr>
                <w:rFonts w:ascii="Times New Roman" w:hAnsi="Times New Roman"/>
                <w:szCs w:val="20"/>
                <w:u w:val="single"/>
                <w:lang w:val="nl-NL"/>
              </w:rPr>
            </w:pPr>
            <w:r w:rsidRPr="004A4733">
              <w:rPr>
                <w:rFonts w:ascii="Times New Roman" w:hAnsi="Times New Roman"/>
                <w:szCs w:val="20"/>
                <w:u w:val="single"/>
                <w:lang w:val="nl-NL"/>
              </w:rPr>
              <w:t>Blaas niet in de inhalator.</w:t>
            </w:r>
          </w:p>
        </w:tc>
        <w:tc>
          <w:tcPr>
            <w:tcW w:w="2415" w:type="dxa"/>
            <w:tcBorders>
              <w:top w:val="nil"/>
              <w:left w:val="single" w:sz="24" w:space="0" w:color="808080"/>
              <w:bottom w:val="nil"/>
              <w:right w:val="single" w:sz="24" w:space="0" w:color="808080"/>
            </w:tcBorders>
            <w:hideMark/>
          </w:tcPr>
          <w:p w14:paraId="4C5E6440"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Controleer of de capsule leeg is</w:t>
            </w:r>
          </w:p>
          <w:p w14:paraId="2E4F7E41" w14:textId="77777777" w:rsidR="00F91CC0"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Open de inhalator om te zien of er poeder is achtergebleven in de capsule.</w:t>
            </w:r>
          </w:p>
          <w:p w14:paraId="4580E69B" w14:textId="77777777" w:rsidR="00AD0434" w:rsidRDefault="00AD0434" w:rsidP="00236504">
            <w:pPr>
              <w:pStyle w:val="Table"/>
              <w:spacing w:before="0" w:after="0"/>
              <w:rPr>
                <w:rFonts w:ascii="Times New Roman" w:hAnsi="Times New Roman"/>
                <w:szCs w:val="20"/>
                <w:lang w:val="nl-NL"/>
              </w:rPr>
            </w:pPr>
          </w:p>
          <w:p w14:paraId="5E68552D" w14:textId="77777777" w:rsidR="00AD0434" w:rsidRPr="004A4733" w:rsidRDefault="00AD0434" w:rsidP="00236504">
            <w:pPr>
              <w:pStyle w:val="Table"/>
              <w:spacing w:before="0" w:after="0"/>
              <w:rPr>
                <w:rFonts w:ascii="Times New Roman" w:hAnsi="Times New Roman"/>
                <w:szCs w:val="20"/>
                <w:lang w:val="nl-NL"/>
              </w:rPr>
            </w:pPr>
            <w:r w:rsidRPr="004A4733">
              <w:rPr>
                <w:rFonts w:ascii="Times New Roman" w:hAnsi="Times New Roman"/>
                <w:szCs w:val="20"/>
                <w:lang w:val="nl-NL"/>
              </w:rPr>
              <w:t>Als er poeder is achtergebleven in de capsule:</w:t>
            </w:r>
          </w:p>
          <w:p w14:paraId="63988818" w14:textId="77777777" w:rsidR="00AD0434" w:rsidRPr="004A4733" w:rsidRDefault="00AD0434" w:rsidP="00236504">
            <w:pPr>
              <w:pStyle w:val="Table"/>
              <w:numPr>
                <w:ilvl w:val="0"/>
                <w:numId w:val="30"/>
              </w:numPr>
              <w:tabs>
                <w:tab w:val="clear" w:pos="284"/>
              </w:tabs>
              <w:spacing w:before="0" w:after="0"/>
              <w:rPr>
                <w:rFonts w:ascii="Times New Roman" w:hAnsi="Times New Roman"/>
                <w:szCs w:val="20"/>
                <w:lang w:val="nl-NL"/>
              </w:rPr>
            </w:pPr>
            <w:r w:rsidRPr="004A4733">
              <w:rPr>
                <w:rFonts w:ascii="Times New Roman" w:hAnsi="Times New Roman"/>
                <w:szCs w:val="20"/>
                <w:lang w:val="nl-NL"/>
              </w:rPr>
              <w:t>Sluit de inhalator.</w:t>
            </w:r>
          </w:p>
          <w:p w14:paraId="5C38D7D2" w14:textId="6DA9FE5F" w:rsidR="00AD0434" w:rsidRPr="004A4733" w:rsidRDefault="00AD0434" w:rsidP="00236504">
            <w:pPr>
              <w:pStyle w:val="Table"/>
              <w:numPr>
                <w:ilvl w:val="0"/>
                <w:numId w:val="30"/>
              </w:numPr>
              <w:tabs>
                <w:tab w:val="clear" w:pos="284"/>
              </w:tabs>
              <w:spacing w:before="0" w:after="0"/>
              <w:rPr>
                <w:rFonts w:ascii="Times New Roman" w:hAnsi="Times New Roman"/>
                <w:szCs w:val="20"/>
                <w:lang w:val="nl-NL"/>
              </w:rPr>
            </w:pPr>
            <w:r w:rsidRPr="004A4733">
              <w:rPr>
                <w:rFonts w:ascii="Times New Roman" w:hAnsi="Times New Roman"/>
                <w:szCs w:val="20"/>
                <w:lang w:val="nl-NL"/>
              </w:rPr>
              <w:t>Herhaal de stappen 3a tot 3d.</w:t>
            </w:r>
          </w:p>
        </w:tc>
      </w:tr>
      <w:tr w:rsidR="00F91CC0" w:rsidRPr="00080C4C" w14:paraId="460551CD" w14:textId="77777777" w:rsidTr="006321F3">
        <w:trPr>
          <w:cantSplit/>
        </w:trPr>
        <w:tc>
          <w:tcPr>
            <w:tcW w:w="2376" w:type="dxa"/>
            <w:tcBorders>
              <w:top w:val="nil"/>
              <w:left w:val="single" w:sz="24" w:space="0" w:color="808080"/>
              <w:bottom w:val="nil"/>
              <w:right w:val="single" w:sz="24" w:space="0" w:color="808080"/>
            </w:tcBorders>
            <w:hideMark/>
          </w:tcPr>
          <w:p w14:paraId="57D5AF99" w14:textId="77777777" w:rsidR="00F91CC0" w:rsidRPr="004A4733" w:rsidRDefault="00F91CC0" w:rsidP="00236504">
            <w:pPr>
              <w:pStyle w:val="Table"/>
              <w:keepNext/>
              <w:keepLines w:val="0"/>
              <w:spacing w:before="0" w:after="0"/>
              <w:rPr>
                <w:rFonts w:ascii="Times New Roman" w:hAnsi="Times New Roman"/>
                <w:szCs w:val="20"/>
                <w:lang w:val="nl-NL"/>
              </w:rPr>
            </w:pPr>
            <w:r w:rsidRPr="004A4733">
              <w:rPr>
                <w:rFonts w:ascii="Times New Roman" w:hAnsi="Times New Roman"/>
                <w:noProof/>
                <w:lang w:eastAsia="en-US"/>
              </w:rPr>
              <w:drawing>
                <wp:inline distT="0" distB="0" distL="0" distR="0" wp14:anchorId="4620923E" wp14:editId="6A9741D7">
                  <wp:extent cx="1168400" cy="1107440"/>
                  <wp:effectExtent l="0" t="0" r="0" b="0"/>
                  <wp:docPr id="6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3BBE5FBE"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U moet een geluid horen wanneer de capsule wordt doorgeprikt.</w:t>
            </w:r>
          </w:p>
          <w:p w14:paraId="116BC9BA" w14:textId="77777777" w:rsidR="00F91CC0" w:rsidRPr="004A4733" w:rsidRDefault="00F91CC0" w:rsidP="00236504">
            <w:pPr>
              <w:pStyle w:val="Table"/>
              <w:spacing w:before="0" w:after="0"/>
              <w:rPr>
                <w:rFonts w:ascii="Times New Roman" w:hAnsi="Times New Roman"/>
                <w:szCs w:val="20"/>
                <w:u w:val="single"/>
                <w:lang w:val="nl-NL"/>
              </w:rPr>
            </w:pPr>
            <w:r w:rsidRPr="004A4733">
              <w:rPr>
                <w:rFonts w:ascii="Times New Roman" w:hAnsi="Times New Roman"/>
                <w:szCs w:val="20"/>
                <w:u w:val="single"/>
                <w:lang w:val="nl-NL"/>
              </w:rPr>
              <w:t>Prik de capsule slechts één keer door.</w:t>
            </w:r>
          </w:p>
        </w:tc>
        <w:tc>
          <w:tcPr>
            <w:tcW w:w="2268" w:type="dxa"/>
            <w:tcBorders>
              <w:top w:val="nil"/>
              <w:left w:val="single" w:sz="24" w:space="0" w:color="808080"/>
              <w:bottom w:val="nil"/>
              <w:right w:val="single" w:sz="24" w:space="0" w:color="808080"/>
            </w:tcBorders>
            <w:hideMark/>
          </w:tcPr>
          <w:p w14:paraId="6F26A5E8" w14:textId="77777777" w:rsidR="00F91CC0" w:rsidRPr="004A4733" w:rsidRDefault="00F91CC0" w:rsidP="00236504">
            <w:pPr>
              <w:pStyle w:val="Table"/>
              <w:keepNext/>
              <w:keepLines w:val="0"/>
              <w:spacing w:before="0" w:after="0"/>
              <w:rPr>
                <w:rFonts w:ascii="Times New Roman" w:hAnsi="Times New Roman"/>
                <w:szCs w:val="20"/>
                <w:lang w:val="nl-NL"/>
              </w:rPr>
            </w:pPr>
            <w:r w:rsidRPr="004A4733">
              <w:rPr>
                <w:noProof/>
                <w:lang w:eastAsia="en-US"/>
              </w:rPr>
              <w:drawing>
                <wp:inline distT="0" distB="0" distL="0" distR="0" wp14:anchorId="47C5D5D5" wp14:editId="0BA92878">
                  <wp:extent cx="1295400" cy="904240"/>
                  <wp:effectExtent l="0" t="0" r="0" b="0"/>
                  <wp:docPr id="6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47E88468" w14:textId="77777777" w:rsidR="00AD0434" w:rsidRPr="004A4733" w:rsidRDefault="00AD0434" w:rsidP="00236504">
            <w:pPr>
              <w:pStyle w:val="Table"/>
              <w:spacing w:before="0" w:after="0"/>
              <w:jc w:val="center"/>
              <w:rPr>
                <w:rFonts w:ascii="Times New Roman" w:hAnsi="Times New Roman"/>
                <w:szCs w:val="20"/>
                <w:lang w:val="nl-NL"/>
              </w:rPr>
            </w:pPr>
            <w:r w:rsidRPr="004A4733">
              <w:rPr>
                <w:noProof/>
                <w:lang w:eastAsia="en-US"/>
              </w:rPr>
              <w:drawing>
                <wp:inline distT="0" distB="0" distL="0" distR="0" wp14:anchorId="0667589F" wp14:editId="45BF6DC7">
                  <wp:extent cx="1346200" cy="254000"/>
                  <wp:effectExtent l="0" t="0" r="0" b="0"/>
                  <wp:docPr id="2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3E2C5AC7" w14:textId="77777777" w:rsidR="00AD0434" w:rsidRPr="004A4733" w:rsidRDefault="00AD0434" w:rsidP="00236504">
            <w:pPr>
              <w:pStyle w:val="Table"/>
              <w:tabs>
                <w:tab w:val="clear" w:pos="284"/>
                <w:tab w:val="left" w:pos="1449"/>
              </w:tabs>
              <w:spacing w:before="0" w:after="0"/>
              <w:rPr>
                <w:rFonts w:ascii="Times New Roman" w:hAnsi="Times New Roman"/>
                <w:b/>
                <w:szCs w:val="20"/>
                <w:lang w:val="nl-NL"/>
              </w:rPr>
            </w:pPr>
            <w:r w:rsidRPr="004A4733">
              <w:rPr>
                <w:rFonts w:ascii="Times New Roman" w:hAnsi="Times New Roman"/>
                <w:b/>
                <w:szCs w:val="20"/>
                <w:lang w:val="nl-NL"/>
              </w:rPr>
              <w:t>Achtergebleven</w:t>
            </w:r>
            <w:r w:rsidRPr="004A4733">
              <w:rPr>
                <w:rFonts w:ascii="Times New Roman" w:hAnsi="Times New Roman"/>
                <w:b/>
                <w:szCs w:val="20"/>
                <w:lang w:val="nl-NL"/>
              </w:rPr>
              <w:tab/>
              <w:t>Leeg</w:t>
            </w:r>
          </w:p>
          <w:p w14:paraId="6CC46937" w14:textId="1B436DE7" w:rsidR="00F91CC0" w:rsidRPr="004A4733" w:rsidRDefault="00AD0434" w:rsidP="00236504">
            <w:pPr>
              <w:pStyle w:val="Table"/>
              <w:tabs>
                <w:tab w:val="clear" w:pos="284"/>
              </w:tabs>
              <w:spacing w:before="0" w:after="0"/>
              <w:rPr>
                <w:rFonts w:ascii="Times New Roman" w:hAnsi="Times New Roman"/>
                <w:b/>
                <w:szCs w:val="20"/>
                <w:lang w:val="nl-NL"/>
              </w:rPr>
            </w:pPr>
            <w:r w:rsidRPr="004A4733">
              <w:rPr>
                <w:rFonts w:ascii="Times New Roman" w:hAnsi="Times New Roman"/>
                <w:b/>
                <w:szCs w:val="20"/>
                <w:lang w:val="nl-NL"/>
              </w:rPr>
              <w:t>poeder</w:t>
            </w:r>
            <w:r w:rsidRPr="004A4733">
              <w:rPr>
                <w:rFonts w:ascii="Times New Roman" w:hAnsi="Times New Roman"/>
                <w:szCs w:val="20"/>
                <w:lang w:val="nl-NL"/>
              </w:rPr>
              <w:t xml:space="preserve"> </w:t>
            </w:r>
          </w:p>
        </w:tc>
      </w:tr>
      <w:tr w:rsidR="00F91CC0" w:rsidRPr="00A278D3" w14:paraId="3E68EF6B" w14:textId="77777777" w:rsidTr="006321F3">
        <w:trPr>
          <w:cantSplit/>
        </w:trPr>
        <w:tc>
          <w:tcPr>
            <w:tcW w:w="2376" w:type="dxa"/>
            <w:tcBorders>
              <w:top w:val="nil"/>
              <w:left w:val="single" w:sz="24" w:space="0" w:color="808080"/>
              <w:bottom w:val="nil"/>
              <w:right w:val="single" w:sz="24" w:space="0" w:color="808080"/>
            </w:tcBorders>
            <w:hideMark/>
          </w:tcPr>
          <w:p w14:paraId="551FF1D3" w14:textId="77777777" w:rsidR="00F91CC0" w:rsidRPr="004A4733" w:rsidRDefault="00F91CC0" w:rsidP="00236504">
            <w:pPr>
              <w:pStyle w:val="Table"/>
              <w:spacing w:before="0" w:after="0"/>
              <w:rPr>
                <w:rFonts w:ascii="Times New Roman" w:eastAsia="Calibri" w:hAnsi="Times New Roman"/>
                <w:szCs w:val="20"/>
                <w:lang w:val="nl-NL"/>
              </w:rPr>
            </w:pPr>
            <w:r w:rsidRPr="004A4733">
              <w:rPr>
                <w:rFonts w:ascii="Times New Roman" w:hAnsi="Times New Roman"/>
                <w:szCs w:val="20"/>
                <w:lang w:val="nl-NL"/>
              </w:rPr>
              <w:t>Stap 1b:</w:t>
            </w:r>
          </w:p>
          <w:p w14:paraId="458D0903"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b/>
                <w:bCs/>
                <w:szCs w:val="20"/>
                <w:lang w:val="nl-NL"/>
              </w:rPr>
              <w:t>Open de inhalator</w:t>
            </w:r>
          </w:p>
        </w:tc>
        <w:tc>
          <w:tcPr>
            <w:tcW w:w="2268" w:type="dxa"/>
            <w:tcBorders>
              <w:top w:val="nil"/>
              <w:left w:val="single" w:sz="24" w:space="0" w:color="808080"/>
              <w:bottom w:val="nil"/>
              <w:right w:val="single" w:sz="24" w:space="0" w:color="808080"/>
            </w:tcBorders>
            <w:hideMark/>
          </w:tcPr>
          <w:p w14:paraId="4E9F9E5E" w14:textId="77777777" w:rsidR="00F91CC0" w:rsidRPr="004A4733" w:rsidRDefault="00F91CC0" w:rsidP="00236504">
            <w:pPr>
              <w:pStyle w:val="Table"/>
              <w:spacing w:before="0" w:after="0"/>
              <w:rPr>
                <w:rFonts w:ascii="Times New Roman" w:hAnsi="Times New Roman"/>
                <w:szCs w:val="20"/>
                <w:lang w:val="nl-NL"/>
              </w:rPr>
            </w:pPr>
            <w:r w:rsidRPr="004A4733">
              <w:rPr>
                <w:noProof/>
                <w:lang w:eastAsia="en-US"/>
              </w:rPr>
              <w:drawing>
                <wp:inline distT="0" distB="0" distL="0" distR="0" wp14:anchorId="73824022" wp14:editId="66E34F8F">
                  <wp:extent cx="1300480" cy="1163320"/>
                  <wp:effectExtent l="0" t="0" r="0" b="0"/>
                  <wp:docPr id="192"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5C8B53AA"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2b:</w:t>
            </w:r>
          </w:p>
          <w:p w14:paraId="68158097"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b/>
                <w:bCs/>
                <w:szCs w:val="20"/>
                <w:lang w:val="nl-NL"/>
              </w:rPr>
              <w:t>Laat de knoppen aan de zijkanten los</w:t>
            </w:r>
          </w:p>
        </w:tc>
        <w:tc>
          <w:tcPr>
            <w:tcW w:w="2268" w:type="dxa"/>
            <w:tcBorders>
              <w:top w:val="nil"/>
              <w:left w:val="single" w:sz="24" w:space="0" w:color="808080"/>
              <w:bottom w:val="nil"/>
              <w:right w:val="single" w:sz="24" w:space="0" w:color="808080"/>
            </w:tcBorders>
            <w:hideMark/>
          </w:tcPr>
          <w:p w14:paraId="1BF306E9"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3b:</w:t>
            </w:r>
          </w:p>
          <w:p w14:paraId="555CDB41"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Inhaleer het geneesmiddel diep</w:t>
            </w:r>
          </w:p>
          <w:p w14:paraId="665438CF"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Houd de inhalator vast zoals op het plaatje.</w:t>
            </w:r>
          </w:p>
          <w:p w14:paraId="48144221" w14:textId="77777777" w:rsidR="00F91CC0" w:rsidRPr="004A4733" w:rsidRDefault="00F91CC0" w:rsidP="00236504">
            <w:pPr>
              <w:pStyle w:val="Text"/>
              <w:spacing w:before="0"/>
              <w:jc w:val="left"/>
              <w:rPr>
                <w:sz w:val="20"/>
                <w:lang w:val="nl-NL"/>
              </w:rPr>
            </w:pPr>
            <w:r w:rsidRPr="004A4733">
              <w:rPr>
                <w:sz w:val="20"/>
                <w:lang w:val="nl-NL"/>
              </w:rPr>
              <w:t>Stop het mondstuk in uw mond en sluit uw lippen er stevig omheen.</w:t>
            </w:r>
          </w:p>
          <w:p w14:paraId="4C39B92A"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u w:val="single"/>
                <w:lang w:val="nl-NL"/>
              </w:rPr>
              <w:t>Druk niet op de knoppen aan de zijkant</w:t>
            </w:r>
            <w:r w:rsidRPr="004A4733">
              <w:rPr>
                <w:rFonts w:ascii="Times New Roman" w:hAnsi="Times New Roman"/>
                <w:szCs w:val="20"/>
                <w:lang w:val="nl-NL"/>
              </w:rPr>
              <w:t>.</w:t>
            </w:r>
          </w:p>
        </w:tc>
        <w:tc>
          <w:tcPr>
            <w:tcW w:w="2415" w:type="dxa"/>
            <w:tcBorders>
              <w:top w:val="nil"/>
              <w:left w:val="single" w:sz="24" w:space="0" w:color="808080"/>
              <w:bottom w:val="nil"/>
              <w:right w:val="single" w:sz="24" w:space="0" w:color="808080"/>
            </w:tcBorders>
            <w:hideMark/>
          </w:tcPr>
          <w:p w14:paraId="4636C679" w14:textId="78B0E977" w:rsidR="00F91CC0" w:rsidRPr="004A4733" w:rsidRDefault="00F91CC0" w:rsidP="00236504">
            <w:pPr>
              <w:pStyle w:val="Table"/>
              <w:spacing w:before="0" w:after="0"/>
              <w:rPr>
                <w:rFonts w:ascii="Times New Roman" w:hAnsi="Times New Roman"/>
                <w:b/>
                <w:szCs w:val="20"/>
                <w:lang w:val="nl-NL"/>
              </w:rPr>
            </w:pPr>
          </w:p>
        </w:tc>
      </w:tr>
      <w:tr w:rsidR="00F91CC0" w:rsidRPr="004A4733" w14:paraId="40B3AA73" w14:textId="77777777" w:rsidTr="006321F3">
        <w:trPr>
          <w:cantSplit/>
        </w:trPr>
        <w:tc>
          <w:tcPr>
            <w:tcW w:w="2376" w:type="dxa"/>
            <w:tcBorders>
              <w:top w:val="nil"/>
              <w:left w:val="single" w:sz="24" w:space="0" w:color="808080"/>
              <w:bottom w:val="nil"/>
              <w:right w:val="single" w:sz="24" w:space="0" w:color="808080"/>
            </w:tcBorders>
            <w:hideMark/>
          </w:tcPr>
          <w:p w14:paraId="5AB59F15" w14:textId="77777777" w:rsidR="00F91CC0" w:rsidRPr="004A4733" w:rsidRDefault="00F91CC0" w:rsidP="00236504">
            <w:pPr>
              <w:pStyle w:val="Text"/>
              <w:keepNext/>
              <w:spacing w:before="0"/>
              <w:jc w:val="center"/>
              <w:rPr>
                <w:sz w:val="20"/>
                <w:lang w:val="nl-NL"/>
              </w:rPr>
            </w:pPr>
          </w:p>
          <w:p w14:paraId="04A4BFD9" w14:textId="77777777" w:rsidR="00F91CC0" w:rsidRPr="004A4733" w:rsidRDefault="00F91CC0" w:rsidP="00236504">
            <w:pPr>
              <w:pStyle w:val="Text"/>
              <w:keepNext/>
              <w:spacing w:before="0"/>
              <w:jc w:val="center"/>
              <w:rPr>
                <w:sz w:val="20"/>
                <w:lang w:val="nl-NL"/>
              </w:rPr>
            </w:pPr>
            <w:r w:rsidRPr="004A4733">
              <w:rPr>
                <w:noProof/>
                <w:lang w:eastAsia="en-US"/>
              </w:rPr>
              <w:drawing>
                <wp:inline distT="0" distB="0" distL="0" distR="0" wp14:anchorId="7D57B7EE" wp14:editId="2938188D">
                  <wp:extent cx="1178560" cy="1656080"/>
                  <wp:effectExtent l="0" t="0" r="0" b="0"/>
                  <wp:docPr id="210"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3F60ABCB" w14:textId="77777777" w:rsidR="00F91CC0" w:rsidRPr="004A4733" w:rsidRDefault="00F91CC0" w:rsidP="00236504">
            <w:pPr>
              <w:pStyle w:val="Table"/>
              <w:keepNext/>
              <w:keepLines w:val="0"/>
              <w:spacing w:before="0" w:after="0"/>
              <w:rPr>
                <w:rFonts w:ascii="Times New Roman" w:hAnsi="Times New Roman"/>
                <w:szCs w:val="20"/>
                <w:lang w:val="nl-NL"/>
              </w:rPr>
            </w:pPr>
          </w:p>
        </w:tc>
        <w:tc>
          <w:tcPr>
            <w:tcW w:w="2268" w:type="dxa"/>
            <w:tcBorders>
              <w:top w:val="nil"/>
              <w:left w:val="single" w:sz="24" w:space="0" w:color="808080"/>
              <w:bottom w:val="nil"/>
              <w:right w:val="single" w:sz="24" w:space="0" w:color="808080"/>
            </w:tcBorders>
            <w:hideMark/>
          </w:tcPr>
          <w:p w14:paraId="7AAB5AEB" w14:textId="77777777" w:rsidR="00F91CC0" w:rsidRPr="004A4733" w:rsidRDefault="00F91CC0" w:rsidP="00236504">
            <w:pPr>
              <w:pStyle w:val="Table"/>
              <w:keepNext/>
              <w:keepLines w:val="0"/>
              <w:spacing w:before="0" w:after="0"/>
              <w:rPr>
                <w:rFonts w:ascii="Times New Roman" w:hAnsi="Times New Roman"/>
                <w:szCs w:val="20"/>
                <w:lang w:val="nl-NL"/>
              </w:rPr>
            </w:pPr>
            <w:r w:rsidRPr="004A4733">
              <w:rPr>
                <w:rFonts w:ascii="Times New Roman" w:hAnsi="Times New Roman"/>
                <w:szCs w:val="20"/>
                <w:lang w:val="nl-NL"/>
              </w:rPr>
              <w:t>Adem snel in en zo diep als u kunt.</w:t>
            </w:r>
          </w:p>
          <w:p w14:paraId="1ACBD0DA" w14:textId="77777777" w:rsidR="00F91CC0" w:rsidRPr="004A4733" w:rsidRDefault="00F91CC0" w:rsidP="00236504">
            <w:pPr>
              <w:pStyle w:val="Text"/>
              <w:keepNext/>
              <w:spacing w:before="0"/>
              <w:jc w:val="left"/>
              <w:rPr>
                <w:sz w:val="20"/>
                <w:lang w:val="nl-NL"/>
              </w:rPr>
            </w:pPr>
            <w:r w:rsidRPr="004A4733">
              <w:rPr>
                <w:sz w:val="20"/>
                <w:lang w:val="nl-NL"/>
              </w:rPr>
              <w:t>Tijdens het inhaleren zult u een zoemend geluid horen.</w:t>
            </w:r>
          </w:p>
          <w:p w14:paraId="1817E8D4" w14:textId="77777777" w:rsidR="00F91CC0" w:rsidRPr="004A4733" w:rsidRDefault="00F91CC0" w:rsidP="00236504">
            <w:pPr>
              <w:pStyle w:val="Table"/>
              <w:keepNext/>
              <w:keepLines w:val="0"/>
              <w:spacing w:before="0" w:after="0"/>
              <w:rPr>
                <w:rFonts w:ascii="Times New Roman" w:hAnsi="Times New Roman"/>
                <w:szCs w:val="20"/>
                <w:lang w:val="nl-NL"/>
              </w:rPr>
            </w:pPr>
            <w:r w:rsidRPr="004A4733">
              <w:rPr>
                <w:rFonts w:ascii="Times New Roman" w:hAnsi="Times New Roman"/>
                <w:szCs w:val="20"/>
                <w:lang w:val="nl-NL"/>
              </w:rPr>
              <w:t>U kunt het geneesmiddel proeven als u inhaleert.</w:t>
            </w:r>
          </w:p>
        </w:tc>
        <w:tc>
          <w:tcPr>
            <w:tcW w:w="2415" w:type="dxa"/>
            <w:tcBorders>
              <w:top w:val="nil"/>
              <w:left w:val="single" w:sz="24" w:space="0" w:color="808080"/>
              <w:bottom w:val="nil"/>
              <w:right w:val="single" w:sz="24" w:space="0" w:color="808080"/>
            </w:tcBorders>
            <w:hideMark/>
          </w:tcPr>
          <w:p w14:paraId="684BD83E" w14:textId="77777777" w:rsidR="00F91CC0" w:rsidRPr="004A4733" w:rsidRDefault="00F91CC0" w:rsidP="00236504">
            <w:pPr>
              <w:pStyle w:val="Table"/>
              <w:keepNext/>
              <w:keepLines w:val="0"/>
              <w:spacing w:before="0" w:after="0"/>
              <w:rPr>
                <w:rFonts w:ascii="Times New Roman" w:hAnsi="Times New Roman"/>
                <w:szCs w:val="20"/>
                <w:lang w:val="nl-NL"/>
              </w:rPr>
            </w:pPr>
            <w:r w:rsidRPr="004A4733">
              <w:rPr>
                <w:noProof/>
                <w:lang w:eastAsia="en-US"/>
              </w:rPr>
              <w:drawing>
                <wp:inline distT="0" distB="0" distL="0" distR="0" wp14:anchorId="6812B30F" wp14:editId="306C3E7C">
                  <wp:extent cx="1071880" cy="1386840"/>
                  <wp:effectExtent l="0" t="0" r="0" b="0"/>
                  <wp:docPr id="256"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F91CC0" w:rsidRPr="00A278D3" w14:paraId="32D007BC" w14:textId="77777777" w:rsidTr="006321F3">
        <w:tc>
          <w:tcPr>
            <w:tcW w:w="2376" w:type="dxa"/>
            <w:tcBorders>
              <w:top w:val="nil"/>
              <w:left w:val="single" w:sz="24" w:space="0" w:color="808080"/>
              <w:bottom w:val="nil"/>
              <w:right w:val="single" w:sz="24" w:space="0" w:color="808080"/>
            </w:tcBorders>
            <w:hideMark/>
          </w:tcPr>
          <w:p w14:paraId="479ED525"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1c:</w:t>
            </w:r>
          </w:p>
          <w:p w14:paraId="3363BE57"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Verwijder de capsule</w:t>
            </w:r>
          </w:p>
          <w:p w14:paraId="1489D78A"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Scheur een van de blisters van de blisterverpakking af.</w:t>
            </w:r>
          </w:p>
          <w:p w14:paraId="071E8B00" w14:textId="77777777" w:rsidR="00F91CC0" w:rsidRPr="004A4733" w:rsidRDefault="00F91CC0" w:rsidP="00236504">
            <w:pPr>
              <w:pStyle w:val="Text"/>
              <w:spacing w:before="0"/>
              <w:jc w:val="left"/>
              <w:rPr>
                <w:sz w:val="20"/>
                <w:lang w:val="nl-NL"/>
              </w:rPr>
            </w:pPr>
            <w:r w:rsidRPr="004A4733">
              <w:rPr>
                <w:sz w:val="20"/>
                <w:lang w:val="nl-NL"/>
              </w:rPr>
              <w:t>Trek de blister open en haal de capsule eruit.</w:t>
            </w:r>
          </w:p>
          <w:p w14:paraId="39C72584" w14:textId="77777777" w:rsidR="00F91CC0" w:rsidRPr="004A4733" w:rsidRDefault="00F91CC0" w:rsidP="00236504">
            <w:pPr>
              <w:pStyle w:val="Table"/>
              <w:spacing w:before="0" w:after="0"/>
              <w:rPr>
                <w:rFonts w:ascii="Times New Roman" w:hAnsi="Times New Roman"/>
                <w:szCs w:val="20"/>
                <w:u w:val="single"/>
                <w:lang w:val="nl-NL"/>
              </w:rPr>
            </w:pPr>
            <w:r w:rsidRPr="004A4733">
              <w:rPr>
                <w:rFonts w:ascii="Times New Roman" w:hAnsi="Times New Roman"/>
                <w:bCs/>
                <w:szCs w:val="20"/>
                <w:u w:val="single"/>
                <w:lang w:val="nl-NL"/>
              </w:rPr>
              <w:t>Druk de capsule niet door de folie van de blister heen.</w:t>
            </w:r>
          </w:p>
          <w:p w14:paraId="27F6FA5E" w14:textId="77777777" w:rsidR="00F91CC0" w:rsidRPr="004A4733" w:rsidRDefault="00F91CC0" w:rsidP="00236504">
            <w:pPr>
              <w:pStyle w:val="Text"/>
              <w:spacing w:before="0"/>
              <w:jc w:val="left"/>
              <w:rPr>
                <w:b/>
                <w:sz w:val="20"/>
                <w:lang w:val="nl-NL"/>
              </w:rPr>
            </w:pPr>
            <w:r w:rsidRPr="004A4733">
              <w:rPr>
                <w:rFonts w:eastAsia="Calibri"/>
                <w:bCs/>
                <w:sz w:val="20"/>
                <w:u w:val="single"/>
                <w:lang w:val="nl-NL"/>
              </w:rPr>
              <w:t>Slik de capsule niet in.</w:t>
            </w:r>
          </w:p>
        </w:tc>
        <w:tc>
          <w:tcPr>
            <w:tcW w:w="2268" w:type="dxa"/>
            <w:tcBorders>
              <w:top w:val="nil"/>
              <w:left w:val="single" w:sz="24" w:space="0" w:color="808080"/>
              <w:bottom w:val="nil"/>
              <w:right w:val="single" w:sz="24" w:space="0" w:color="808080"/>
            </w:tcBorders>
          </w:tcPr>
          <w:p w14:paraId="48EFB194" w14:textId="77777777" w:rsidR="00F91CC0" w:rsidRPr="004A4733" w:rsidRDefault="00F91CC0" w:rsidP="00236504">
            <w:pPr>
              <w:pStyle w:val="Table"/>
              <w:spacing w:before="0" w:after="0"/>
              <w:rPr>
                <w:b/>
                <w:szCs w:val="20"/>
                <w:lang w:val="nl-NL"/>
              </w:rPr>
            </w:pPr>
          </w:p>
        </w:tc>
        <w:tc>
          <w:tcPr>
            <w:tcW w:w="2268" w:type="dxa"/>
            <w:tcBorders>
              <w:top w:val="nil"/>
              <w:left w:val="single" w:sz="24" w:space="0" w:color="808080"/>
              <w:bottom w:val="nil"/>
              <w:right w:val="single" w:sz="24" w:space="0" w:color="808080"/>
            </w:tcBorders>
            <w:hideMark/>
          </w:tcPr>
          <w:p w14:paraId="2E7C54E8" w14:textId="77777777" w:rsidR="00F91CC0" w:rsidRPr="004A4733" w:rsidRDefault="00F91CC0" w:rsidP="00236504">
            <w:pPr>
              <w:pStyle w:val="Text"/>
              <w:spacing w:before="0"/>
              <w:jc w:val="left"/>
              <w:rPr>
                <w:sz w:val="20"/>
                <w:lang w:val="nl-NL"/>
              </w:rPr>
            </w:pPr>
            <w:r w:rsidRPr="004A4733">
              <w:rPr>
                <w:noProof/>
                <w:sz w:val="20"/>
                <w:lang w:eastAsia="en-US"/>
              </w:rPr>
              <w:drawing>
                <wp:inline distT="0" distB="0" distL="0" distR="0" wp14:anchorId="43A5F470" wp14:editId="509F3AE9">
                  <wp:extent cx="1361440" cy="1107440"/>
                  <wp:effectExtent l="0" t="0" r="0" b="0"/>
                  <wp:docPr id="257"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72D20F76"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3c:</w:t>
            </w:r>
          </w:p>
          <w:p w14:paraId="7FA81122"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Houd uw adem in</w:t>
            </w:r>
          </w:p>
          <w:p w14:paraId="6DA63B83" w14:textId="77777777" w:rsidR="00F91CC0" w:rsidRPr="004A4733" w:rsidRDefault="00F91CC0" w:rsidP="00236504">
            <w:pPr>
              <w:pStyle w:val="Text"/>
              <w:spacing w:before="0"/>
              <w:jc w:val="left"/>
              <w:rPr>
                <w:sz w:val="20"/>
                <w:lang w:val="nl-NL"/>
              </w:rPr>
            </w:pPr>
            <w:r w:rsidRPr="004A4733">
              <w:rPr>
                <w:sz w:val="20"/>
                <w:lang w:val="nl-NL"/>
              </w:rPr>
              <w:t>Houd uw adem in gedurende maximaal 5 seconden.</w:t>
            </w:r>
          </w:p>
          <w:p w14:paraId="1D45FBAA" w14:textId="77777777" w:rsidR="00F91CC0" w:rsidRPr="004A4733" w:rsidRDefault="00F91CC0" w:rsidP="00236504">
            <w:pPr>
              <w:pStyle w:val="Text"/>
              <w:spacing w:before="0"/>
              <w:jc w:val="left"/>
              <w:rPr>
                <w:sz w:val="20"/>
                <w:lang w:val="nl-NL"/>
              </w:rPr>
            </w:pPr>
          </w:p>
          <w:p w14:paraId="20D471F7" w14:textId="77777777" w:rsidR="00F91CC0" w:rsidRPr="004A4733" w:rsidRDefault="00F91CC0" w:rsidP="00236504">
            <w:pPr>
              <w:pStyle w:val="Text"/>
              <w:spacing w:before="0"/>
              <w:jc w:val="left"/>
              <w:rPr>
                <w:sz w:val="20"/>
                <w:lang w:val="nl-NL"/>
              </w:rPr>
            </w:pPr>
          </w:p>
          <w:p w14:paraId="1124D5F8" w14:textId="77777777" w:rsidR="00F91CC0" w:rsidRPr="004A4733" w:rsidRDefault="00F91CC0" w:rsidP="00236504">
            <w:pPr>
              <w:pStyle w:val="Pa0"/>
              <w:rPr>
                <w:rFonts w:ascii="Times New Roman" w:eastAsia="MS Mincho" w:hAnsi="Times New Roman" w:cs="Times New Roman"/>
                <w:sz w:val="20"/>
                <w:szCs w:val="20"/>
                <w:lang w:val="nl-NL"/>
              </w:rPr>
            </w:pPr>
            <w:r w:rsidRPr="004A4733">
              <w:rPr>
                <w:rFonts w:ascii="Times New Roman" w:hAnsi="Times New Roman" w:cs="Times New Roman"/>
                <w:sz w:val="20"/>
                <w:szCs w:val="20"/>
                <w:lang w:val="nl-NL"/>
              </w:rPr>
              <w:t>Stap 3d:</w:t>
            </w:r>
          </w:p>
          <w:p w14:paraId="4D313846" w14:textId="77777777" w:rsidR="00F91CC0" w:rsidRPr="004A4733" w:rsidRDefault="00F91CC0" w:rsidP="00236504">
            <w:pPr>
              <w:pStyle w:val="Pa0"/>
              <w:rPr>
                <w:rFonts w:ascii="Times New Roman" w:eastAsia="MS Mincho" w:hAnsi="Times New Roman" w:cs="Times New Roman"/>
                <w:b/>
                <w:sz w:val="20"/>
                <w:szCs w:val="20"/>
                <w:lang w:val="nl-NL"/>
              </w:rPr>
            </w:pPr>
            <w:r w:rsidRPr="004A4733">
              <w:rPr>
                <w:rFonts w:ascii="Times New Roman" w:eastAsia="MS Mincho" w:hAnsi="Times New Roman" w:cs="Times New Roman"/>
                <w:b/>
                <w:bCs/>
                <w:sz w:val="20"/>
                <w:szCs w:val="20"/>
                <w:lang w:val="nl-NL"/>
              </w:rPr>
              <w:t>Spoel uw mond</w:t>
            </w:r>
          </w:p>
          <w:p w14:paraId="7448C392" w14:textId="77777777" w:rsidR="00F91CC0" w:rsidRPr="004A4733" w:rsidRDefault="00F91CC0" w:rsidP="00236504">
            <w:pPr>
              <w:pStyle w:val="Text"/>
              <w:spacing w:before="0"/>
              <w:jc w:val="left"/>
              <w:rPr>
                <w:b/>
                <w:sz w:val="20"/>
                <w:lang w:val="nl-NL"/>
              </w:rPr>
            </w:pPr>
            <w:r w:rsidRPr="004A4733">
              <w:rPr>
                <w:sz w:val="20"/>
                <w:lang w:val="nl-NL"/>
              </w:rPr>
              <w:t>Spoel na elke dosis uw mond met water en spuug het uit.</w:t>
            </w:r>
          </w:p>
        </w:tc>
        <w:tc>
          <w:tcPr>
            <w:tcW w:w="2415" w:type="dxa"/>
            <w:tcBorders>
              <w:top w:val="nil"/>
              <w:left w:val="single" w:sz="24" w:space="0" w:color="808080"/>
              <w:bottom w:val="single" w:sz="36" w:space="0" w:color="000000"/>
              <w:right w:val="single" w:sz="24" w:space="0" w:color="808080"/>
            </w:tcBorders>
          </w:tcPr>
          <w:p w14:paraId="2683B8B1"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Verwijder de lege capsule</w:t>
            </w:r>
          </w:p>
          <w:p w14:paraId="2651337F"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Gooi de lege capsule weg met uw huisvuil.</w:t>
            </w:r>
          </w:p>
          <w:p w14:paraId="43DA8FEB" w14:textId="77777777" w:rsidR="00F91CC0" w:rsidRPr="004A4733" w:rsidRDefault="00F91CC0" w:rsidP="00236504">
            <w:pPr>
              <w:pStyle w:val="Table"/>
              <w:spacing w:before="0" w:after="0"/>
              <w:rPr>
                <w:szCs w:val="20"/>
                <w:lang w:val="nl-NL"/>
              </w:rPr>
            </w:pPr>
            <w:r w:rsidRPr="004A4733">
              <w:rPr>
                <w:rFonts w:ascii="Times New Roman" w:hAnsi="Times New Roman"/>
                <w:szCs w:val="20"/>
                <w:lang w:val="nl-NL"/>
              </w:rPr>
              <w:t>Sluit de inhalator en zet het beschermkapje er weer op.</w:t>
            </w:r>
          </w:p>
        </w:tc>
      </w:tr>
      <w:tr w:rsidR="00F91CC0" w:rsidRPr="00A278D3" w14:paraId="24D8B007" w14:textId="77777777" w:rsidTr="006321F3">
        <w:trPr>
          <w:cantSplit/>
          <w:trHeight w:val="617"/>
        </w:trPr>
        <w:tc>
          <w:tcPr>
            <w:tcW w:w="2376" w:type="dxa"/>
            <w:tcBorders>
              <w:top w:val="nil"/>
              <w:left w:val="single" w:sz="24" w:space="0" w:color="808080"/>
              <w:bottom w:val="nil"/>
              <w:right w:val="single" w:sz="24" w:space="0" w:color="808080"/>
            </w:tcBorders>
          </w:tcPr>
          <w:p w14:paraId="71C57735" w14:textId="77777777" w:rsidR="00F91CC0" w:rsidRPr="004A4733" w:rsidRDefault="00F91CC0" w:rsidP="00236504">
            <w:pPr>
              <w:pStyle w:val="Table"/>
              <w:keepNext/>
              <w:keepLines w:val="0"/>
              <w:spacing w:before="0" w:after="0"/>
              <w:rPr>
                <w:rFonts w:ascii="Times New Roman" w:hAnsi="Times New Roman"/>
                <w:szCs w:val="20"/>
                <w:lang w:val="nl-NL"/>
              </w:rPr>
            </w:pPr>
            <w:r w:rsidRPr="004A4733">
              <w:rPr>
                <w:noProof/>
                <w:lang w:eastAsia="en-US"/>
              </w:rPr>
              <w:lastRenderedPageBreak/>
              <w:drawing>
                <wp:inline distT="0" distB="0" distL="0" distR="0" wp14:anchorId="07A3EEC4" wp14:editId="370B7AD1">
                  <wp:extent cx="1117600" cy="797560"/>
                  <wp:effectExtent l="0" t="0" r="0" b="0"/>
                  <wp:docPr id="258"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3F7B2A22"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1d:</w:t>
            </w:r>
          </w:p>
          <w:p w14:paraId="730C3A2F"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Stop een capsule in de inhalator</w:t>
            </w:r>
          </w:p>
          <w:p w14:paraId="37210321" w14:textId="77777777" w:rsidR="00F91CC0" w:rsidRPr="004A4733" w:rsidRDefault="00F91CC0" w:rsidP="00236504">
            <w:pPr>
              <w:pStyle w:val="Table"/>
              <w:keepNext/>
              <w:keepLines w:val="0"/>
              <w:spacing w:before="0" w:after="0"/>
              <w:rPr>
                <w:rFonts w:ascii="Times New Roman" w:hAnsi="Times New Roman"/>
                <w:szCs w:val="20"/>
                <w:u w:val="single"/>
                <w:lang w:val="nl-NL"/>
              </w:rPr>
            </w:pPr>
            <w:r w:rsidRPr="004A4733">
              <w:rPr>
                <w:rFonts w:ascii="Times New Roman" w:hAnsi="Times New Roman"/>
                <w:szCs w:val="20"/>
                <w:u w:val="single"/>
                <w:lang w:val="nl-NL"/>
              </w:rPr>
              <w:t>Stop een capsule nooit direct in het mondstuk.</w:t>
            </w:r>
          </w:p>
          <w:p w14:paraId="0881CBC1" w14:textId="77777777" w:rsidR="00F91CC0" w:rsidRPr="004A4733" w:rsidRDefault="00F91CC0" w:rsidP="00236504">
            <w:pPr>
              <w:pStyle w:val="Table"/>
              <w:keepNext/>
              <w:keepLines w:val="0"/>
              <w:spacing w:before="0" w:after="0"/>
              <w:rPr>
                <w:rFonts w:ascii="Times New Roman" w:hAnsi="Times New Roman"/>
                <w:szCs w:val="20"/>
                <w:lang w:val="nl-NL"/>
              </w:rPr>
            </w:pPr>
          </w:p>
        </w:tc>
        <w:tc>
          <w:tcPr>
            <w:tcW w:w="2268" w:type="dxa"/>
            <w:vMerge w:val="restart"/>
            <w:tcBorders>
              <w:top w:val="nil"/>
              <w:left w:val="single" w:sz="24" w:space="0" w:color="808080"/>
              <w:bottom w:val="single" w:sz="36" w:space="0" w:color="808080"/>
              <w:right w:val="single" w:sz="24" w:space="0" w:color="808080"/>
            </w:tcBorders>
          </w:tcPr>
          <w:p w14:paraId="76725884" w14:textId="77777777" w:rsidR="00F91CC0" w:rsidRPr="004A4733" w:rsidRDefault="00F91CC0" w:rsidP="00236504">
            <w:pPr>
              <w:pStyle w:val="Text"/>
              <w:keepNext/>
              <w:spacing w:before="0"/>
              <w:jc w:val="left"/>
              <w:rPr>
                <w:b/>
                <w:sz w:val="20"/>
                <w:lang w:val="nl-NL"/>
              </w:rPr>
            </w:pPr>
          </w:p>
        </w:tc>
        <w:tc>
          <w:tcPr>
            <w:tcW w:w="2268" w:type="dxa"/>
            <w:vMerge w:val="restart"/>
            <w:tcBorders>
              <w:top w:val="nil"/>
              <w:left w:val="single" w:sz="24" w:space="0" w:color="808080"/>
              <w:bottom w:val="single" w:sz="36" w:space="0" w:color="808080"/>
              <w:right w:val="single" w:sz="48" w:space="0" w:color="009999"/>
            </w:tcBorders>
          </w:tcPr>
          <w:p w14:paraId="1BBAC301" w14:textId="77777777" w:rsidR="00F91CC0" w:rsidRPr="004A4733" w:rsidRDefault="00F91CC0" w:rsidP="00236504">
            <w:pPr>
              <w:pStyle w:val="Text"/>
              <w:keepNext/>
              <w:spacing w:before="0"/>
              <w:jc w:val="left"/>
              <w:rPr>
                <w:b/>
                <w:sz w:val="20"/>
                <w:lang w:val="nl-NL"/>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66D7CB5D" w14:textId="77777777" w:rsidR="00F91CC0" w:rsidRPr="004A4733" w:rsidRDefault="00F91CC0" w:rsidP="00236504">
            <w:pPr>
              <w:pStyle w:val="Table"/>
              <w:tabs>
                <w:tab w:val="left" w:pos="170"/>
              </w:tabs>
              <w:spacing w:before="0" w:after="0"/>
              <w:rPr>
                <w:rFonts w:ascii="Times New Roman" w:hAnsi="Times New Roman"/>
                <w:b/>
                <w:szCs w:val="20"/>
                <w:lang w:val="nl-NL"/>
              </w:rPr>
            </w:pPr>
            <w:r w:rsidRPr="004A4733">
              <w:rPr>
                <w:rFonts w:ascii="Times New Roman" w:hAnsi="Times New Roman"/>
                <w:b/>
                <w:bCs/>
                <w:szCs w:val="20"/>
                <w:lang w:val="nl-NL"/>
              </w:rPr>
              <w:t>Belangrijke informatie</w:t>
            </w:r>
          </w:p>
          <w:p w14:paraId="7FA18BFE" w14:textId="77777777" w:rsidR="00F91CC0" w:rsidRPr="004A4733" w:rsidRDefault="00F91CC0" w:rsidP="00236504">
            <w:pPr>
              <w:pStyle w:val="Table"/>
              <w:numPr>
                <w:ilvl w:val="0"/>
                <w:numId w:val="28"/>
              </w:numPr>
              <w:tabs>
                <w:tab w:val="left" w:pos="170"/>
              </w:tabs>
              <w:spacing w:before="0" w:after="0"/>
              <w:ind w:left="170" w:hanging="170"/>
              <w:rPr>
                <w:rFonts w:ascii="Times New Roman" w:eastAsia="MS Gothic" w:hAnsi="Times New Roman"/>
                <w:szCs w:val="20"/>
                <w:lang w:val="nl-NL"/>
              </w:rPr>
            </w:pPr>
            <w:r w:rsidRPr="004A4733">
              <w:rPr>
                <w:rFonts w:ascii="Times New Roman" w:hAnsi="Times New Roman"/>
                <w:bCs/>
                <w:szCs w:val="20"/>
                <w:lang w:val="nl-NL"/>
              </w:rPr>
              <w:t>Enerzair Breezhaler</w:t>
            </w:r>
            <w:r w:rsidRPr="004A4733">
              <w:rPr>
                <w:rFonts w:ascii="Times New Roman" w:hAnsi="Times New Roman"/>
                <w:szCs w:val="20"/>
                <w:lang w:val="nl-NL"/>
              </w:rPr>
              <w:t xml:space="preserve"> capsules moeten altijd in de blisterverpakking worden bewaard en mogen uitsluitend direct voor gebruik uit de blisterverpakking worden gehaald.</w:t>
            </w:r>
          </w:p>
          <w:p w14:paraId="73848DF9"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Druk de capsule niet door de folie van de blister heen om deze uit de blister te halen.</w:t>
            </w:r>
          </w:p>
          <w:p w14:paraId="3F478FA7"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Slik de capsule niet in.</w:t>
            </w:r>
          </w:p>
          <w:p w14:paraId="375EDFCC"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 xml:space="preserve">Gebruik de </w:t>
            </w:r>
            <w:r w:rsidRPr="004A4733">
              <w:rPr>
                <w:rFonts w:ascii="Times New Roman" w:hAnsi="Times New Roman"/>
                <w:bCs/>
                <w:szCs w:val="20"/>
                <w:lang w:val="nl-NL"/>
              </w:rPr>
              <w:t>Enerzair</w:t>
            </w:r>
            <w:r w:rsidRPr="004A4733">
              <w:rPr>
                <w:rFonts w:ascii="Times New Roman" w:hAnsi="Times New Roman" w:cs="Times New Roman"/>
                <w:bCs/>
                <w:sz w:val="22"/>
                <w:szCs w:val="22"/>
                <w:lang w:val="nl-NL"/>
              </w:rPr>
              <w:t xml:space="preserve"> </w:t>
            </w:r>
            <w:r w:rsidRPr="004A4733">
              <w:rPr>
                <w:rFonts w:ascii="Times New Roman" w:hAnsi="Times New Roman"/>
                <w:bCs/>
                <w:szCs w:val="20"/>
                <w:lang w:val="nl-NL"/>
              </w:rPr>
              <w:t>Breezhaler</w:t>
            </w:r>
            <w:r w:rsidRPr="004A4733">
              <w:rPr>
                <w:rFonts w:ascii="Times New Roman" w:hAnsi="Times New Roman"/>
                <w:szCs w:val="20"/>
                <w:lang w:val="nl-NL"/>
              </w:rPr>
              <w:t xml:space="preserve"> capsules niet met een andere inhalator.</w:t>
            </w:r>
          </w:p>
          <w:p w14:paraId="4DBC5EB0"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 xml:space="preserve">Gebruik de </w:t>
            </w:r>
            <w:r w:rsidRPr="004A4733">
              <w:rPr>
                <w:rFonts w:ascii="Times New Roman" w:hAnsi="Times New Roman"/>
                <w:bCs/>
                <w:szCs w:val="20"/>
                <w:lang w:val="nl-NL"/>
              </w:rPr>
              <w:t>Enerzair</w:t>
            </w:r>
            <w:r w:rsidRPr="004A4733">
              <w:rPr>
                <w:rFonts w:ascii="Times New Roman" w:hAnsi="Times New Roman" w:cs="Times New Roman"/>
                <w:sz w:val="22"/>
                <w:szCs w:val="22"/>
                <w:lang w:val="nl-NL"/>
              </w:rPr>
              <w:t xml:space="preserve"> </w:t>
            </w:r>
            <w:r w:rsidRPr="004A4733">
              <w:rPr>
                <w:rFonts w:ascii="Times New Roman" w:hAnsi="Times New Roman"/>
                <w:bCs/>
                <w:szCs w:val="20"/>
                <w:lang w:val="nl-NL"/>
              </w:rPr>
              <w:t>Breezhaler</w:t>
            </w:r>
            <w:r w:rsidRPr="004A4733">
              <w:rPr>
                <w:rFonts w:ascii="Times New Roman" w:hAnsi="Times New Roman"/>
                <w:szCs w:val="20"/>
                <w:lang w:val="nl-NL"/>
              </w:rPr>
              <w:t xml:space="preserve"> inhalator niet om een ander geneesmiddel in capsules in te nemen.</w:t>
            </w:r>
          </w:p>
          <w:p w14:paraId="4E896E03"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Plaats de capsule nooit in uw mond of in het mondstuk van de inhalator.</w:t>
            </w:r>
          </w:p>
          <w:p w14:paraId="094E4E66"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Druk de knoppen aan de zijkant niet meer dan één keer in.</w:t>
            </w:r>
          </w:p>
          <w:p w14:paraId="1C224259"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Blaas niet in het mondstuk.</w:t>
            </w:r>
          </w:p>
          <w:p w14:paraId="69581903"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Druk niet op de knoppen aan de zijkant tijdens het inhaleren door het mondstuk.</w:t>
            </w:r>
          </w:p>
          <w:p w14:paraId="73C46945"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Raak de capsules niet aan met natte handen.</w:t>
            </w:r>
          </w:p>
          <w:p w14:paraId="51076C75" w14:textId="77777777" w:rsidR="00F91CC0" w:rsidRPr="004A4733" w:rsidRDefault="00F91CC0" w:rsidP="00236504">
            <w:pPr>
              <w:pStyle w:val="Table"/>
              <w:numPr>
                <w:ilvl w:val="0"/>
                <w:numId w:val="28"/>
              </w:numPr>
              <w:tabs>
                <w:tab w:val="left" w:pos="170"/>
              </w:tabs>
              <w:spacing w:before="0" w:after="0"/>
              <w:ind w:left="170" w:hanging="170"/>
              <w:rPr>
                <w:rFonts w:ascii="Times New Roman" w:hAnsi="Times New Roman"/>
                <w:szCs w:val="20"/>
                <w:lang w:val="nl-NL"/>
              </w:rPr>
            </w:pPr>
            <w:r w:rsidRPr="004A4733">
              <w:rPr>
                <w:rFonts w:ascii="Times New Roman" w:hAnsi="Times New Roman"/>
                <w:szCs w:val="20"/>
                <w:lang w:val="nl-NL"/>
              </w:rPr>
              <w:t>Was uw inhalator nooit met water.</w:t>
            </w:r>
          </w:p>
        </w:tc>
      </w:tr>
      <w:tr w:rsidR="00F91CC0" w:rsidRPr="00A278D3" w14:paraId="1D4C265F" w14:textId="77777777" w:rsidTr="006321F3">
        <w:trPr>
          <w:cantSplit/>
          <w:trHeight w:val="2271"/>
        </w:trPr>
        <w:tc>
          <w:tcPr>
            <w:tcW w:w="2376" w:type="dxa"/>
            <w:tcBorders>
              <w:top w:val="nil"/>
              <w:left w:val="single" w:sz="24" w:space="0" w:color="808080"/>
              <w:bottom w:val="single" w:sz="36" w:space="0" w:color="808080"/>
              <w:right w:val="single" w:sz="24" w:space="0" w:color="808080"/>
            </w:tcBorders>
            <w:hideMark/>
          </w:tcPr>
          <w:p w14:paraId="27E5C91F" w14:textId="77777777" w:rsidR="00F91CC0" w:rsidRPr="004A4733" w:rsidRDefault="00F91CC0" w:rsidP="00236504">
            <w:pPr>
              <w:pStyle w:val="Table"/>
              <w:spacing w:before="0" w:after="0"/>
              <w:jc w:val="center"/>
              <w:rPr>
                <w:rFonts w:ascii="Times New Roman" w:hAnsi="Times New Roman"/>
                <w:szCs w:val="20"/>
                <w:lang w:val="nl-NL"/>
              </w:rPr>
            </w:pPr>
            <w:r w:rsidRPr="004A4733">
              <w:rPr>
                <w:noProof/>
                <w:lang w:eastAsia="en-US"/>
              </w:rPr>
              <w:drawing>
                <wp:inline distT="0" distB="0" distL="0" distR="0" wp14:anchorId="4E7384CF" wp14:editId="40BACDB8">
                  <wp:extent cx="949960" cy="924560"/>
                  <wp:effectExtent l="0" t="0" r="0" b="0"/>
                  <wp:docPr id="259"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3561762A"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Stap 1e:</w:t>
            </w:r>
          </w:p>
          <w:p w14:paraId="76FF032B" w14:textId="77777777" w:rsidR="00F91CC0" w:rsidRPr="004A4733" w:rsidRDefault="00F91CC0" w:rsidP="00236504">
            <w:pPr>
              <w:pStyle w:val="Table"/>
              <w:spacing w:before="0" w:after="0"/>
              <w:rPr>
                <w:b/>
                <w:szCs w:val="20"/>
                <w:lang w:val="nl-NL"/>
              </w:rPr>
            </w:pPr>
            <w:r w:rsidRPr="004A4733">
              <w:rPr>
                <w:rFonts w:ascii="Times New Roman" w:hAnsi="Times New Roman"/>
                <w:b/>
                <w:bCs/>
                <w:szCs w:val="20"/>
                <w:lang w:val="nl-NL"/>
              </w:rPr>
              <w:t>Sluit de inhalator</w:t>
            </w:r>
          </w:p>
        </w:tc>
        <w:tc>
          <w:tcPr>
            <w:tcW w:w="2268" w:type="dxa"/>
            <w:vMerge/>
            <w:tcBorders>
              <w:top w:val="nil"/>
              <w:left w:val="single" w:sz="24" w:space="0" w:color="808080"/>
              <w:bottom w:val="single" w:sz="36" w:space="0" w:color="808080"/>
              <w:right w:val="single" w:sz="24" w:space="0" w:color="808080"/>
            </w:tcBorders>
            <w:vAlign w:val="center"/>
            <w:hideMark/>
          </w:tcPr>
          <w:p w14:paraId="302987A0" w14:textId="77777777" w:rsidR="00F91CC0" w:rsidRPr="004A4733" w:rsidRDefault="00F91CC0" w:rsidP="00236504">
            <w:pPr>
              <w:tabs>
                <w:tab w:val="clear" w:pos="567"/>
              </w:tabs>
              <w:spacing w:line="240" w:lineRule="auto"/>
              <w:rPr>
                <w:rFonts w:eastAsia="MS Mincho"/>
                <w:b/>
                <w:sz w:val="20"/>
                <w:lang w:val="nl-NL"/>
              </w:rPr>
            </w:pPr>
          </w:p>
        </w:tc>
        <w:tc>
          <w:tcPr>
            <w:tcW w:w="2268" w:type="dxa"/>
            <w:vMerge/>
            <w:tcBorders>
              <w:top w:val="nil"/>
              <w:left w:val="single" w:sz="24" w:space="0" w:color="808080"/>
              <w:bottom w:val="single" w:sz="36" w:space="0" w:color="808080"/>
              <w:right w:val="single" w:sz="48" w:space="0" w:color="009999"/>
            </w:tcBorders>
            <w:vAlign w:val="center"/>
            <w:hideMark/>
          </w:tcPr>
          <w:p w14:paraId="4444DA78" w14:textId="77777777" w:rsidR="00F91CC0" w:rsidRPr="004A4733" w:rsidRDefault="00F91CC0" w:rsidP="00236504">
            <w:pPr>
              <w:tabs>
                <w:tab w:val="clear" w:pos="567"/>
              </w:tabs>
              <w:spacing w:line="240" w:lineRule="auto"/>
              <w:rPr>
                <w:rFonts w:eastAsia="MS Mincho"/>
                <w:b/>
                <w:sz w:val="20"/>
                <w:lang w:val="nl-NL"/>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207E032A" w14:textId="77777777" w:rsidR="00F91CC0" w:rsidRPr="004A4733" w:rsidRDefault="00F91CC0" w:rsidP="00236504">
            <w:pPr>
              <w:tabs>
                <w:tab w:val="clear" w:pos="567"/>
              </w:tabs>
              <w:spacing w:line="240" w:lineRule="auto"/>
              <w:rPr>
                <w:rFonts w:eastAsia="MS Mincho"/>
                <w:sz w:val="20"/>
                <w:lang w:val="nl-NL"/>
              </w:rPr>
            </w:pPr>
          </w:p>
        </w:tc>
      </w:tr>
    </w:tbl>
    <w:p w14:paraId="0D68C243" w14:textId="77777777" w:rsidR="00F91CC0" w:rsidRPr="004A4733" w:rsidRDefault="00F91CC0" w:rsidP="00236504">
      <w:pPr>
        <w:rPr>
          <w:lang w:val="nl-NL"/>
        </w:rPr>
      </w:pPr>
      <w:r w:rsidRPr="004A4733">
        <w:rPr>
          <w:noProof/>
          <w:lang w:val="en-US"/>
        </w:rPr>
        <mc:AlternateContent>
          <mc:Choice Requires="wps">
            <w:drawing>
              <wp:anchor distT="45720" distB="45720" distL="114300" distR="114300" simplePos="0" relativeHeight="251684352" behindDoc="0" locked="0" layoutInCell="1" allowOverlap="1" wp14:anchorId="5972E17C" wp14:editId="2741437D">
                <wp:simplePos x="0" y="0"/>
                <wp:positionH relativeFrom="column">
                  <wp:posOffset>1549400</wp:posOffset>
                </wp:positionH>
                <wp:positionV relativeFrom="paragraph">
                  <wp:posOffset>4739005</wp:posOffset>
                </wp:positionV>
                <wp:extent cx="614045" cy="243205"/>
                <wp:effectExtent l="0" t="0" r="0" b="0"/>
                <wp:wrapNone/>
                <wp:docPr id="243"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B64BF91" w14:textId="77777777" w:rsidR="00DE33D4" w:rsidRDefault="00DE33D4" w:rsidP="00F91CC0">
                            <w:pPr>
                              <w:rPr>
                                <w:sz w:val="12"/>
                                <w:szCs w:val="12"/>
                              </w:rPr>
                            </w:pPr>
                            <w:r>
                              <w:rPr>
                                <w:sz w:val="12"/>
                                <w:szCs w:val="12"/>
                                <w:lang w:val="nl-NL"/>
                              </w:rPr>
                              <w:t>Mondstuk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972E17C" id="_x0000_s1045" type="#_x0000_t202" style="position:absolute;margin-left:122pt;margin-top:373.15pt;width:48.35pt;height:19.15pt;z-index:2516843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4B64BF91" w14:textId="77777777" w:rsidR="00DE33D4" w:rsidRDefault="00DE33D4" w:rsidP="00F91CC0">
                      <w:pPr>
                        <w:rPr>
                          <w:sz w:val="12"/>
                          <w:szCs w:val="12"/>
                        </w:rPr>
                      </w:pPr>
                      <w:r>
                        <w:rPr>
                          <w:sz w:val="12"/>
                          <w:szCs w:val="12"/>
                          <w:lang w:val="nl-NL"/>
                        </w:rPr>
                        <w:t>Mondstuk</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F91CC0" w:rsidRPr="00A278D3" w14:paraId="645E090B" w14:textId="77777777" w:rsidTr="006321F3">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06F13D37" w14:textId="77777777" w:rsidR="00F91CC0" w:rsidRPr="004A4733" w:rsidRDefault="00F91CC0" w:rsidP="00236504">
            <w:pPr>
              <w:pStyle w:val="SynopsisList"/>
              <w:keepNext/>
              <w:keepLines/>
              <w:tabs>
                <w:tab w:val="left" w:pos="357"/>
              </w:tabs>
              <w:spacing w:before="0"/>
              <w:ind w:left="0" w:firstLine="0"/>
              <w:rPr>
                <w:rFonts w:ascii="Times New Roman" w:eastAsia="MS Mincho" w:hAnsi="Times New Roman"/>
                <w:lang w:val="nl-NL"/>
              </w:rPr>
            </w:pPr>
            <w:r w:rsidRPr="004A4733">
              <w:rPr>
                <w:rFonts w:ascii="Times New Roman" w:hAnsi="Times New Roman"/>
                <w:lang w:val="nl-NL"/>
              </w:rPr>
              <w:lastRenderedPageBreak/>
              <w:t>Uw Enerzair</w:t>
            </w:r>
            <w:r w:rsidRPr="004A4733">
              <w:rPr>
                <w:rFonts w:ascii="Times New Roman" w:hAnsi="Times New Roman"/>
                <w:sz w:val="22"/>
                <w:szCs w:val="22"/>
                <w:lang w:val="nl-NL"/>
              </w:rPr>
              <w:t xml:space="preserve"> </w:t>
            </w:r>
            <w:r w:rsidRPr="004A4733">
              <w:rPr>
                <w:rFonts w:ascii="Times New Roman" w:hAnsi="Times New Roman"/>
                <w:lang w:val="nl-NL"/>
              </w:rPr>
              <w:t>Breezhaler Inhalator-verpakking bevat:</w:t>
            </w:r>
          </w:p>
          <w:p w14:paraId="6FC61549" w14:textId="77777777" w:rsidR="00F91CC0" w:rsidRPr="004A4733" w:rsidRDefault="00F91CC0" w:rsidP="00236504">
            <w:pPr>
              <w:pStyle w:val="SynopsisList"/>
              <w:keepNext/>
              <w:keepLines/>
              <w:numPr>
                <w:ilvl w:val="0"/>
                <w:numId w:val="29"/>
              </w:numPr>
              <w:tabs>
                <w:tab w:val="clear" w:pos="357"/>
              </w:tabs>
              <w:spacing w:before="0"/>
              <w:ind w:left="567" w:hanging="567"/>
              <w:rPr>
                <w:rFonts w:ascii="Times New Roman" w:eastAsia="MS Mincho" w:hAnsi="Times New Roman"/>
                <w:lang w:val="nl-NL"/>
              </w:rPr>
            </w:pPr>
            <w:r w:rsidRPr="004A4733">
              <w:rPr>
                <w:rFonts w:ascii="Times New Roman" w:hAnsi="Times New Roman"/>
                <w:lang w:val="nl-NL"/>
              </w:rPr>
              <w:t>Eén Enerzair</w:t>
            </w:r>
            <w:r w:rsidRPr="004A4733">
              <w:rPr>
                <w:rFonts w:ascii="Times New Roman" w:hAnsi="Times New Roman"/>
                <w:sz w:val="22"/>
                <w:szCs w:val="22"/>
                <w:lang w:val="nl-NL"/>
              </w:rPr>
              <w:t xml:space="preserve"> </w:t>
            </w:r>
            <w:r w:rsidRPr="004A4733">
              <w:rPr>
                <w:rFonts w:ascii="Times New Roman" w:hAnsi="Times New Roman"/>
                <w:lang w:val="nl-NL"/>
              </w:rPr>
              <w:t>Breezhaler-inhalator</w:t>
            </w:r>
          </w:p>
          <w:p w14:paraId="1D2B751A" w14:textId="77777777" w:rsidR="00F91CC0" w:rsidRPr="004A4733" w:rsidRDefault="00F91CC0" w:rsidP="00236504">
            <w:pPr>
              <w:pStyle w:val="SynopsisList"/>
              <w:keepNext/>
              <w:keepLines/>
              <w:numPr>
                <w:ilvl w:val="0"/>
                <w:numId w:val="29"/>
              </w:numPr>
              <w:tabs>
                <w:tab w:val="clear" w:pos="357"/>
              </w:tabs>
              <w:spacing w:before="0"/>
              <w:ind w:left="567" w:hanging="567"/>
              <w:rPr>
                <w:rFonts w:ascii="Times New Roman" w:hAnsi="Times New Roman"/>
                <w:lang w:val="nl-NL"/>
              </w:rPr>
            </w:pPr>
            <w:r w:rsidRPr="004A4733">
              <w:rPr>
                <w:rFonts w:ascii="Times New Roman" w:hAnsi="Times New Roman"/>
                <w:lang w:val="nl-NL"/>
              </w:rPr>
              <w:t>Eén of meer blisterverpakkingen, elk met 10 Enerzair Breezhaler capsules voor gebruik in de inhalator</w:t>
            </w:r>
          </w:p>
          <w:p w14:paraId="2738295C" w14:textId="77777777" w:rsidR="00F91CC0" w:rsidRPr="004A4733" w:rsidRDefault="00F91CC0" w:rsidP="00236504">
            <w:pPr>
              <w:pStyle w:val="SynopsisList"/>
              <w:keepNext/>
              <w:keepLines/>
              <w:spacing w:before="0"/>
              <w:rPr>
                <w:rFonts w:ascii="Times New Roman" w:hAnsi="Times New Roman"/>
                <w:lang w:val="nl-NL"/>
              </w:rPr>
            </w:pPr>
            <w:r w:rsidRPr="004A4733">
              <w:rPr>
                <w:noProof/>
                <w:lang w:eastAsia="en-US"/>
              </w:rPr>
              <mc:AlternateContent>
                <mc:Choice Requires="wps">
                  <w:drawing>
                    <wp:anchor distT="45720" distB="45720" distL="114300" distR="114300" simplePos="0" relativeHeight="251687424" behindDoc="0" locked="0" layoutInCell="1" allowOverlap="1" wp14:anchorId="0DC6EC67" wp14:editId="2367E4AA">
                      <wp:simplePos x="0" y="0"/>
                      <wp:positionH relativeFrom="column">
                        <wp:posOffset>894999</wp:posOffset>
                      </wp:positionH>
                      <wp:positionV relativeFrom="paragraph">
                        <wp:posOffset>35096</wp:posOffset>
                      </wp:positionV>
                      <wp:extent cx="656409" cy="443050"/>
                      <wp:effectExtent l="0" t="0" r="0" b="0"/>
                      <wp:wrapNone/>
                      <wp:docPr id="244"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409" cy="4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1601A1" w14:textId="77777777" w:rsidR="00DE33D4" w:rsidRDefault="00DE33D4" w:rsidP="00F91CC0">
                                  <w:pPr>
                                    <w:spacing w:line="140" w:lineRule="exact"/>
                                    <w:rPr>
                                      <w:sz w:val="12"/>
                                      <w:szCs w:val="12"/>
                                    </w:rPr>
                                  </w:pPr>
                                  <w:r w:rsidRPr="00705F35">
                                    <w:rPr>
                                      <w:sz w:val="12"/>
                                      <w:szCs w:val="12"/>
                                      <w:lang w:val="nl-NL"/>
                                    </w:rPr>
                                    <w:t>Uitsparing voor de capsule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DC6EC67" id="_x0000_s1046" type="#_x0000_t202" style="position:absolute;left:0;text-align:left;margin-left:70.45pt;margin-top:2.75pt;width:51.7pt;height:34.9pt;z-index:251687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bH4K5AEAAKgDAAAOAAAAZHJzL2Uyb0RvYy54bWysU12P0zAQfEfiP1h+p0lLWrio6em40yGk&#10;40M6+AGOYycWides3Sbl17N2er0Cb4gXy/Y6szOzk+31NPTsoNAbsBVfLnLOlJXQGNtW/NvX+1dv&#10;OfNB2Eb0YFXFj8rz693LF9vRlWoFHfSNQkYg1pejq3gXgiuzzMtODcIvwClLRQ04iEBHbLMGxUjo&#10;Q5+t8nyTjYCNQ5DKe7q9m4t8l/C1VjJ81tqrwPqKE7eQVkxrHddstxVli8J1Rp5oiH9gMQhjqekZ&#10;6k4EwfZo/oIajETwoMNCwpCB1kaqpIHULPM/1Dx2wqmkhczx7myT/3+w8tPh0X1BFqZ3MNEAkwjv&#10;HkB+98zCbSdsq24QYeyUaKjxMlqWjc6Xp0+j1b70EaQeP0JDQxb7AAlo0jhEV0gnI3QawPFsupoC&#10;k3S5WW+K/IozSaWieJ2v01AyUT597NCH9woGFjcVR5ppAheHBx8iGVE+PYm9LNybvk9z7e1vF/Qw&#10;3iTyke/MPEz1xExT8VVqHMXU0BxJDsIcF4o3bTrAn5yNFJWK+x97gYqz/oMlS66WRRGzlQ7F+g0B&#10;Mbys1JcVYSVBVTxwNm9vw5zHvUPTdtRpHoKFG7JRmyTxmdWJP8UhKT9FN+bt8pxePf9gu18AAAD/&#10;/wMAUEsDBBQABgAIAAAAIQD765/w3AAAAAgBAAAPAAAAZHJzL2Rvd25yZXYueG1sTI/NTsMwEITv&#10;SLyDtUjc6Jo2ARriVAjEFUT5kbi58TaJiNdR7Dbh7VlOcBzNaOabcjP7Xh1pjF1gA5cLDYq4Dq7j&#10;xsDb6+PFDaiYLDvbByYD3xRhU52elLZwYeIXOm5To6SEY2ENtCkNBWKsW/I2LsJALN4+jN4mkWOD&#10;brSTlPsel1pfobcdy0JrB7pvqf7aHryB96f950emn5sHnw9TmDWyX6Mx52fz3S2oRHP6C8MvvqBD&#10;JUy7cGAXVS8602uJGshzUOIvs2wFamfgOl8BViX+P1D9AAAA//8DAFBLAQItABQABgAIAAAAIQC2&#10;gziS/gAAAOEBAAATAAAAAAAAAAAAAAAAAAAAAABbQ29udGVudF9UeXBlc10ueG1sUEsBAi0AFAAG&#10;AAgAAAAhADj9If/WAAAAlAEAAAsAAAAAAAAAAAAAAAAALwEAAF9yZWxzLy5yZWxzUEsBAi0AFAAG&#10;AAgAAAAhALlsfgrkAQAAqAMAAA4AAAAAAAAAAAAAAAAALgIAAGRycy9lMm9Eb2MueG1sUEsBAi0A&#10;FAAGAAgAAAAhAPvrn/DcAAAACAEAAA8AAAAAAAAAAAAAAAAAPgQAAGRycy9kb3ducmV2LnhtbFBL&#10;BQYAAAAABAAEAPMAAABHBQAAAAA=&#10;" filled="f" stroked="f">
                      <v:textbox>
                        <w:txbxContent>
                          <w:p w14:paraId="731601A1" w14:textId="77777777" w:rsidR="00DE33D4" w:rsidRDefault="00DE33D4" w:rsidP="00F91CC0">
                            <w:pPr>
                              <w:spacing w:line="140" w:lineRule="exact"/>
                              <w:rPr>
                                <w:sz w:val="12"/>
                                <w:szCs w:val="12"/>
                              </w:rPr>
                            </w:pPr>
                            <w:r w:rsidRPr="00705F35">
                              <w:rPr>
                                <w:sz w:val="12"/>
                                <w:szCs w:val="12"/>
                                <w:lang w:val="nl-NL"/>
                              </w:rPr>
                              <w:t>Uitsparing voor de capsule</w:t>
                            </w:r>
                          </w:p>
                        </w:txbxContent>
                      </v:textbox>
                    </v:shape>
                  </w:pict>
                </mc:Fallback>
              </mc:AlternateContent>
            </w:r>
            <w:r w:rsidRPr="004A4733">
              <w:rPr>
                <w:noProof/>
                <w:lang w:eastAsia="en-US"/>
              </w:rPr>
              <mc:AlternateContent>
                <mc:Choice Requires="wps">
                  <w:drawing>
                    <wp:anchor distT="45720" distB="45720" distL="114300" distR="114300" simplePos="0" relativeHeight="251691520" behindDoc="0" locked="0" layoutInCell="1" allowOverlap="1" wp14:anchorId="63BC1EE7" wp14:editId="42FA7941">
                      <wp:simplePos x="0" y="0"/>
                      <wp:positionH relativeFrom="column">
                        <wp:posOffset>1258570</wp:posOffset>
                      </wp:positionH>
                      <wp:positionV relativeFrom="paragraph">
                        <wp:posOffset>34290</wp:posOffset>
                      </wp:positionV>
                      <wp:extent cx="605790" cy="263525"/>
                      <wp:effectExtent l="0" t="0" r="0" b="0"/>
                      <wp:wrapNone/>
                      <wp:docPr id="24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2E49632B" w14:textId="77777777" w:rsidR="00DE33D4" w:rsidRDefault="00DE33D4" w:rsidP="00F91CC0">
                                  <w:pPr>
                                    <w:rPr>
                                      <w:sz w:val="12"/>
                                      <w:szCs w:val="12"/>
                                    </w:rPr>
                                  </w:pPr>
                                  <w:r w:rsidRPr="00705F35">
                                    <w:rPr>
                                      <w:sz w:val="12"/>
                                      <w:szCs w:val="12"/>
                                      <w:lang w:val="nl-NL"/>
                                    </w:rPr>
                                    <w:t>Mondstuk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3BC1EE7" id="_x0000_s1047" type="#_x0000_t202" style="position:absolute;left:0;text-align:left;margin-left:99.1pt;margin-top:2.7pt;width:47.7pt;height:20.75pt;z-index:2516915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zODS+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NZkiTCFppHkgFhtBk9Cwo6&#10;wD+c9WSxmoffe4GKM/PZkZSr6XyePJk388XFjDZ4ntmeZ4STBFXzyNkY3sTs45HZNUne6izHSyfH&#10;nsk6WaWjzZM3z/f5r5fHuHkCAAD//wMAUEsDBBQABgAIAAAAIQBsp48X3QAAAAgBAAAPAAAAZHJz&#10;L2Rvd25yZXYueG1sTI/NTsMwEITvSH0Haytxo3ZDGjUhTlWBuIIoPxI3N94mEfE6it0mvD3LCY6j&#10;Gc18U+5m14sLjqHzpGG9UiCQam87ajS8vT7ebEGEaMia3hNq+MYAu2pxVZrC+ole8HKIjeASCoXR&#10;0MY4FFKGukVnwsoPSOyd/OhMZDk20o5m4nLXy0SpTDrTES+0ZsD7Fuuvw9lpeH86fX6k6rl5cJth&#10;8rOS5HKp9fVy3t+BiDjHvzD84jM6VMx09GeyQfSs823CUQ2bFAT7SX6bgThqSLMcZFXK/weqHwAA&#10;AP//AwBQSwECLQAUAAYACAAAACEAtoM4kv4AAADhAQAAEwAAAAAAAAAAAAAAAAAAAAAAW0NvbnRl&#10;bnRfVHlwZXNdLnhtbFBLAQItABQABgAIAAAAIQA4/SH/1gAAAJQBAAALAAAAAAAAAAAAAAAAAC8B&#10;AABfcmVscy8ucmVsc1BLAQItABQABgAIAAAAIQBCzODS+QEAANQDAAAOAAAAAAAAAAAAAAAAAC4C&#10;AABkcnMvZTJvRG9jLnhtbFBLAQItABQABgAIAAAAIQBsp48X3QAAAAgBAAAPAAAAAAAAAAAAAAAA&#10;AFMEAABkcnMvZG93bnJldi54bWxQSwUGAAAAAAQABADzAAAAXQUAAAAA&#10;" filled="f" stroked="f">
                      <v:textbox>
                        <w:txbxContent>
                          <w:p w14:paraId="2E49632B" w14:textId="77777777" w:rsidR="00DE33D4" w:rsidRDefault="00DE33D4" w:rsidP="00F91CC0">
                            <w:pPr>
                              <w:rPr>
                                <w:sz w:val="12"/>
                                <w:szCs w:val="12"/>
                              </w:rPr>
                            </w:pPr>
                            <w:r w:rsidRPr="00705F35">
                              <w:rPr>
                                <w:sz w:val="12"/>
                                <w:szCs w:val="12"/>
                                <w:lang w:val="nl-NL"/>
                              </w:rPr>
                              <w:t>Mondstuk</w:t>
                            </w:r>
                          </w:p>
                        </w:txbxContent>
                      </v:textbox>
                    </v:shape>
                  </w:pict>
                </mc:Fallback>
              </mc:AlternateContent>
            </w:r>
          </w:p>
          <w:p w14:paraId="309769C4" w14:textId="77777777" w:rsidR="00F91CC0" w:rsidRPr="004A4733" w:rsidRDefault="00F91CC0" w:rsidP="00236504">
            <w:pPr>
              <w:pStyle w:val="Table"/>
              <w:keepNext/>
              <w:spacing w:before="0"/>
              <w:rPr>
                <w:rFonts w:ascii="Times New Roman" w:hAnsi="Times New Roman"/>
                <w:sz w:val="22"/>
                <w:szCs w:val="22"/>
                <w:lang w:val="nl-NL"/>
              </w:rPr>
            </w:pPr>
            <w:r w:rsidRPr="004A4733">
              <w:rPr>
                <w:noProof/>
                <w:lang w:eastAsia="en-US"/>
              </w:rPr>
              <mc:AlternateContent>
                <mc:Choice Requires="wps">
                  <w:drawing>
                    <wp:anchor distT="45720" distB="45720" distL="114300" distR="114300" simplePos="0" relativeHeight="251683328" behindDoc="0" locked="0" layoutInCell="1" allowOverlap="1" wp14:anchorId="1E0A9DB0" wp14:editId="18503212">
                      <wp:simplePos x="0" y="0"/>
                      <wp:positionH relativeFrom="column">
                        <wp:posOffset>552289</wp:posOffset>
                      </wp:positionH>
                      <wp:positionV relativeFrom="paragraph">
                        <wp:posOffset>493395</wp:posOffset>
                      </wp:positionV>
                      <wp:extent cx="485775" cy="360538"/>
                      <wp:effectExtent l="0" t="0" r="0" b="1905"/>
                      <wp:wrapNone/>
                      <wp:docPr id="246"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36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6E2ED4" w14:textId="77777777" w:rsidR="00DE33D4" w:rsidRDefault="00DE33D4" w:rsidP="00F91CC0">
                                  <w:pPr>
                                    <w:spacing w:line="160" w:lineRule="exact"/>
                                    <w:rPr>
                                      <w:sz w:val="12"/>
                                      <w:szCs w:val="12"/>
                                    </w:rPr>
                                  </w:pPr>
                                  <w:r w:rsidRPr="00705F35">
                                    <w:rPr>
                                      <w:sz w:val="12"/>
                                      <w:szCs w:val="12"/>
                                      <w:lang w:val="nl-NL"/>
                                    </w:rPr>
                                    <w:t>Knoppen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E0A9DB0" id="_x0000_s1048" type="#_x0000_t202" style="position:absolute;margin-left:43.5pt;margin-top:38.85pt;width:38.25pt;height:28.4pt;z-index:251683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9TiO5gEAAKgDAAAOAAAAZHJzL2Uyb0RvYy54bWysU9tu2zAMfR+wfxD0vthxkyYz4hRdiw4D&#10;ugvQ7QNkWYqF2aJGKbGzrx8lp2m2vQ17EURSPjznkN7cjH3HDgq9AVvx+SznTFkJjbG7in/7+vBm&#10;zZkPwjaiA6sqflSe32xfv9oMrlQFtNA1ChmBWF8OruJtCK7MMi9b1Qs/A6csFTVgLwKFuMsaFAOh&#10;911W5Pl1NgA2DkEq7yl7PxX5NuFrrWT4rLVXgXUVJ24hnZjOOp7ZdiPKHQrXGnmiIf6BRS+MpaZn&#10;qHsRBNuj+QuqNxLBgw4zCX0GWhupkgZSM8//UPPUCqeSFjLHu7NN/v/Byk+HJ/cFWRjfwUgDTCK8&#10;ewT53TMLd62wO3WLCEOrREON59GybHC+PH0arfaljyD18BEaGrLYB0hAo8Y+ukI6GaHTAI5n09UY&#10;mKTkYr1crZacSSpdXefLq3XqIMrnjx368F5Bz+Kl4kgzTeDi8OhDJCPK5yexl4UH03Vprp39LUEP&#10;YyaRj3wn5mGsR2aaihdFbBzF1NAcSQ7CtC603nRpAX9yNtCqVNz/2AtUnHUfLFnydr5YxN1KwWK5&#10;KijAy0p9WRFWElTFA2fT9S5M+7h3aHYtdZqGYOGWbNQmSXxhdeJP65CUn1Y37ttlnF69/GDbXwAA&#10;AP//AwBQSwMEFAAGAAgAAAAhAE3B9WXeAAAACQEAAA8AAABkcnMvZG93bnJldi54bWxMj81OwzAQ&#10;hO9IvIO1SNyoTds0JcSpEIgriP5J3LbxNokar6PYbcLb457gNqtZzXyTr0bbigv1vnGs4XGiQBCX&#10;zjRcadhu3h+WIHxANtg6Jg0/5GFV3N7kmBk38Bdd1qESMYR9hhrqELpMSl/WZNFPXEccvaPrLYZ4&#10;9pU0PQ4x3LZyqtRCWmw4NtTY0WtN5Wl9thp2H8fv/Vx9Vm826QY3Ksn2SWp9fze+PIMINIa/Z7ji&#10;R3QoItPBndl40WpYpnFK0JCmKYirv5glIA5RzOYJyCKX/xcUvwAAAP//AwBQSwECLQAUAAYACAAA&#10;ACEAtoM4kv4AAADhAQAAEwAAAAAAAAAAAAAAAAAAAAAAW0NvbnRlbnRfVHlwZXNdLnhtbFBLAQIt&#10;ABQABgAIAAAAIQA4/SH/1gAAAJQBAAALAAAAAAAAAAAAAAAAAC8BAABfcmVscy8ucmVsc1BLAQIt&#10;ABQABgAIAAAAIQC29TiO5gEAAKgDAAAOAAAAAAAAAAAAAAAAAC4CAABkcnMvZTJvRG9jLnhtbFBL&#10;AQItABQABgAIAAAAIQBNwfVl3gAAAAkBAAAPAAAAAAAAAAAAAAAAAEAEAABkcnMvZG93bnJldi54&#10;bWxQSwUGAAAAAAQABADzAAAASwUAAAAA&#10;" filled="f" stroked="f">
                      <v:textbox>
                        <w:txbxContent>
                          <w:p w14:paraId="506E2ED4" w14:textId="77777777" w:rsidR="00DE33D4" w:rsidRDefault="00DE33D4" w:rsidP="00F91CC0">
                            <w:pPr>
                              <w:spacing w:line="160" w:lineRule="exact"/>
                              <w:rPr>
                                <w:sz w:val="12"/>
                                <w:szCs w:val="12"/>
                              </w:rPr>
                            </w:pPr>
                            <w:r w:rsidRPr="00705F35">
                              <w:rPr>
                                <w:sz w:val="12"/>
                                <w:szCs w:val="12"/>
                                <w:lang w:val="nl-NL"/>
                              </w:rPr>
                              <w:t>Knoppen</w:t>
                            </w:r>
                          </w:p>
                        </w:txbxContent>
                      </v:textbox>
                    </v:shape>
                  </w:pict>
                </mc:Fallback>
              </mc:AlternateContent>
            </w:r>
            <w:r w:rsidRPr="004A4733">
              <w:rPr>
                <w:noProof/>
                <w:lang w:eastAsia="en-US"/>
              </w:rPr>
              <mc:AlternateContent>
                <mc:Choice Requires="wps">
                  <w:drawing>
                    <wp:anchor distT="45720" distB="45720" distL="114300" distR="114300" simplePos="0" relativeHeight="251690496" behindDoc="0" locked="0" layoutInCell="1" allowOverlap="1" wp14:anchorId="579D9ACE" wp14:editId="5448A880">
                      <wp:simplePos x="0" y="0"/>
                      <wp:positionH relativeFrom="column">
                        <wp:posOffset>1925737</wp:posOffset>
                      </wp:positionH>
                      <wp:positionV relativeFrom="paragraph">
                        <wp:posOffset>796868</wp:posOffset>
                      </wp:positionV>
                      <wp:extent cx="798546" cy="388961"/>
                      <wp:effectExtent l="0" t="0" r="0" b="0"/>
                      <wp:wrapNone/>
                      <wp:docPr id="24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546" cy="388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E075C6C" w14:textId="77777777" w:rsidR="00DE33D4" w:rsidRDefault="00DE33D4" w:rsidP="00F91CC0">
                                  <w:pPr>
                                    <w:rPr>
                                      <w:b/>
                                      <w:sz w:val="12"/>
                                      <w:szCs w:val="12"/>
                                    </w:rPr>
                                  </w:pPr>
                                  <w:r w:rsidRPr="00705F35">
                                    <w:rPr>
                                      <w:b/>
                                      <w:bCs/>
                                      <w:sz w:val="12"/>
                                      <w:szCs w:val="12"/>
                                      <w:lang w:val="nl-NL"/>
                                    </w:rPr>
                                    <w:t>Blisterverpakking</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9D9ACE" id="_x0000_s1049" type="#_x0000_t202" style="position:absolute;margin-left:151.65pt;margin-top:62.75pt;width:62.9pt;height:30.65pt;z-index:251690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SRm5QEAAKgDAAAOAAAAZHJzL2Uyb0RvYy54bWysU8Fu2zAMvQ/YPwi6L07SNE2MOEXXosOA&#10;rhvQ9QNkWbKF2aJGKbGzrx8lp2m23YpdBJGUH997pDfXQ9eyvUJvwBZ8NplypqyEyti64M/f7z+s&#10;OPNB2Eq0YFXBD8rz6+37d5ve5WoODbSVQkYg1ue9K3gTgsuzzMtGdcJPwClLRQ3YiUAh1lmFoif0&#10;rs3m0+ky6wErhyCV95S9G4t8m/C1VjJ81dqrwNqCE7eQTkxnGc9suxF5jcI1Rh5piDew6ISx1PQE&#10;dSeCYDs0/0B1RiJ40GEioctAayNV0kBqZtO/1Dw1wqmkhczx7mST/3+w8nH/5L4hC8NHGGiASYR3&#10;DyB/eGbhthG2VjeI0DdKVNR4Fi3Leufz46fRap/7CFL2X6CiIYtdgAQ0aOyiK6STEToN4HAyXQ2B&#10;SUperVeXiyVnkkoXq9V6OXYQ+cvHDn34pKBj8VJwpJkmcLF/8CGSEfnLk9jLwr1p2zTX1v6RoIcx&#10;k8hHviPzMJQDM1XB5xdRWhRTQnUgOQjjutB606UB/MVZT6tScP9zJ1Bx1n62ZMl6tljE3UrB4vJq&#10;TgGeV8rzirCSoAoeOBuvt2Hcx51DUzfUaRyChRuyUZsk8ZXVkT+tQ1J+XN24b+dxevX6g21/AwAA&#10;//8DAFBLAwQUAAYACAAAACEAGXS8tt4AAAALAQAADwAAAGRycy9kb3ducmV2LnhtbEyPwU7DMAyG&#10;70i8Q2QkbixZu05daTohEFcQAybtljVeW9E4VZOt5e0xJzja/6ffn8vt7HpxwTF0njQsFwoEUu1t&#10;R42Gj/fnuxxEiIas6T2hhm8MsK2ur0pTWD/RG152sRFcQqEwGtoYh0LKULfoTFj4AYmzkx+diTyO&#10;jbSjmbjc9TJRai2d6YgvtGbAxxbrr93Zafh8OR32K/XaPLlsmPysJLmN1Pr2Zn64BxFxjn8w/Oqz&#10;OlTsdPRnskH0GlKVpoxykGQZCCZWyWYJ4sibfJ2DrEr5/4fqBwAA//8DAFBLAQItABQABgAIAAAA&#10;IQC2gziS/gAAAOEBAAATAAAAAAAAAAAAAAAAAAAAAABbQ29udGVudF9UeXBlc10ueG1sUEsBAi0A&#10;FAAGAAgAAAAhADj9If/WAAAAlAEAAAsAAAAAAAAAAAAAAAAALwEAAF9yZWxzLy5yZWxzUEsBAi0A&#10;FAAGAAgAAAAhAC79JGblAQAAqAMAAA4AAAAAAAAAAAAAAAAALgIAAGRycy9lMm9Eb2MueG1sUEsB&#10;Ai0AFAAGAAgAAAAhABl0vLbeAAAACwEAAA8AAAAAAAAAAAAAAAAAPwQAAGRycy9kb3ducmV2Lnht&#10;bFBLBQYAAAAABAAEAPMAAABKBQAAAAA=&#10;" filled="f" stroked="f">
                      <v:textbox>
                        <w:txbxContent>
                          <w:p w14:paraId="2E075C6C" w14:textId="77777777" w:rsidR="00DE33D4" w:rsidRDefault="00DE33D4" w:rsidP="00F91CC0">
                            <w:pPr>
                              <w:rPr>
                                <w:b/>
                                <w:sz w:val="12"/>
                                <w:szCs w:val="12"/>
                              </w:rPr>
                            </w:pPr>
                            <w:r w:rsidRPr="00705F35">
                              <w:rPr>
                                <w:b/>
                                <w:bCs/>
                                <w:sz w:val="12"/>
                                <w:szCs w:val="12"/>
                                <w:lang w:val="nl-NL"/>
                              </w:rPr>
                              <w:t>Blisterverpakking</w:t>
                            </w:r>
                          </w:p>
                        </w:txbxContent>
                      </v:textbox>
                    </v:shape>
                  </w:pict>
                </mc:Fallback>
              </mc:AlternateContent>
            </w:r>
            <w:r w:rsidRPr="004A4733">
              <w:rPr>
                <w:noProof/>
                <w:lang w:eastAsia="en-US"/>
              </w:rPr>
              <mc:AlternateContent>
                <mc:Choice Requires="wps">
                  <w:drawing>
                    <wp:anchor distT="45720" distB="45720" distL="114300" distR="114300" simplePos="0" relativeHeight="251689472" behindDoc="0" locked="0" layoutInCell="1" allowOverlap="1" wp14:anchorId="02752446" wp14:editId="62FD48E0">
                      <wp:simplePos x="0" y="0"/>
                      <wp:positionH relativeFrom="column">
                        <wp:posOffset>894715</wp:posOffset>
                      </wp:positionH>
                      <wp:positionV relativeFrom="paragraph">
                        <wp:posOffset>834864</wp:posOffset>
                      </wp:positionV>
                      <wp:extent cx="791570" cy="457200"/>
                      <wp:effectExtent l="0" t="0" r="0" b="0"/>
                      <wp:wrapNone/>
                      <wp:docPr id="248"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157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717A2B" w14:textId="77777777" w:rsidR="00DE33D4" w:rsidRDefault="00DE33D4" w:rsidP="00F91CC0">
                                  <w:pPr>
                                    <w:spacing w:line="240" w:lineRule="auto"/>
                                    <w:rPr>
                                      <w:b/>
                                      <w:sz w:val="12"/>
                                      <w:szCs w:val="12"/>
                                    </w:rPr>
                                  </w:pPr>
                                  <w:r w:rsidRPr="00705F35">
                                    <w:rPr>
                                      <w:b/>
                                      <w:bCs/>
                                      <w:sz w:val="12"/>
                                      <w:szCs w:val="12"/>
                                      <w:lang w:val="nl-NL"/>
                                    </w:rPr>
                                    <w:t>Onderkant van de 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2752446" id="_x0000_s1050" type="#_x0000_t202" style="position:absolute;margin-left:70.45pt;margin-top:65.75pt;width:62.35pt;height:36pt;z-index:251689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cUpu4QEAAKgDAAAOAAAAZHJzL2Uyb0RvYy54bWysU9Fu0zAUfUfiHyy/0zRVR1nUdBqbhpAG&#10;Qxp8gOM4jUXia+51m5Sv59rpugJv014s29c595xzT9ZXY9+JvUGy4EqZz+ZSGKehtm5byh/f7959&#10;kIKCcrXqwJlSHgzJq83bN+vBF2YBLXS1QcEgjorBl7INwRdZRro1vaIZeOO42AD2KvARt1mNamD0&#10;vssW8/n7bACsPYI2RHx7OxXlJuE3jdHhoWnIBNGVkrmFtGJaq7hmm7Uqtqh8a/WRhnoBi15Zx01P&#10;ULcqKLFD+x9UbzUCQRNmGvoMmsZqkzSwmnz+j5rHVnmTtLA55E820evB6q/7R/8NRRg/wsgDTCLI&#10;34P+ScLBTavc1lwjwtAaVXPjPFqWDZ6K46fRaiooglTDF6h5yGoXIAGNDfbRFdYpGJ0HcDiZbsYg&#10;NF+uLvOLFVc0l5YXKx5q6qCKp489UvhkoBdxU0rkmSZwtb+nEMmo4ulJ7OXgznZdmmvn/rrgh/Em&#10;kY98J+ZhrEZh61IulrFxFFNBfWA5CFNcON68aQF/SzFwVEpJv3YKjRTdZ8eWXObLZcxWOiQJUuB5&#10;pTqvKKcZqpRBiml7E6Y87jzabcudpiE4uGYbG5skPrM68uc4JOXH6Ma8nZ/Tq+cfbPMHAAD//wMA&#10;UEsDBBQABgAIAAAAIQCP3Xa23gAAAAsBAAAPAAAAZHJzL2Rvd25yZXYueG1sTI/NTsMwEITvSLyD&#10;tUjcqN2fRDTEqRCIKxVtqdSbG2+TiHgdxW4T3p7tid5mtJ9mZ/LV6FpxwT40njRMJwoEUultQ5WG&#10;3fbj6RlEiIasaT2hhl8MsCru73KTWT/QF142sRIcQiEzGuoYu0zKUNboTJj4DolvJ987E9n2lbS9&#10;GTjctXKmVCqdaYg/1KbDtxrLn83Zafj+PB32C7Wu3l3SDX5UktxSav34ML6+gIg4xn8YrvW5OhTc&#10;6ejPZINo2S/UklEW82kCgolZmqQgjizUPAFZ5PJ2Q/EHAAD//wMAUEsBAi0AFAAGAAgAAAAhALaD&#10;OJL+AAAA4QEAABMAAAAAAAAAAAAAAAAAAAAAAFtDb250ZW50X1R5cGVzXS54bWxQSwECLQAUAAYA&#10;CAAAACEAOP0h/9YAAACUAQAACwAAAAAAAAAAAAAAAAAvAQAAX3JlbHMvLnJlbHNQSwECLQAUAAYA&#10;CAAAACEA9XFKbuEBAACoAwAADgAAAAAAAAAAAAAAAAAuAgAAZHJzL2Uyb0RvYy54bWxQSwECLQAU&#10;AAYACAAAACEAj912tt4AAAALAQAADwAAAAAAAAAAAAAAAAA7BAAAZHJzL2Rvd25yZXYueG1sUEsF&#10;BgAAAAAEAAQA8wAAAEYFAAAAAA==&#10;" filled="f" stroked="f">
                      <v:textbox>
                        <w:txbxContent>
                          <w:p w14:paraId="6B717A2B" w14:textId="77777777" w:rsidR="00DE33D4" w:rsidRDefault="00DE33D4" w:rsidP="00F91CC0">
                            <w:pPr>
                              <w:spacing w:line="240" w:lineRule="auto"/>
                              <w:rPr>
                                <w:b/>
                                <w:sz w:val="12"/>
                                <w:szCs w:val="12"/>
                              </w:rPr>
                            </w:pPr>
                            <w:r w:rsidRPr="00705F35">
                              <w:rPr>
                                <w:b/>
                                <w:bCs/>
                                <w:sz w:val="12"/>
                                <w:szCs w:val="12"/>
                                <w:lang w:val="nl-NL"/>
                              </w:rPr>
                              <w:t>Onderkant van de inhalator</w:t>
                            </w:r>
                          </w:p>
                        </w:txbxContent>
                      </v:textbox>
                    </v:shape>
                  </w:pict>
                </mc:Fallback>
              </mc:AlternateContent>
            </w:r>
            <w:r w:rsidRPr="004A4733">
              <w:rPr>
                <w:noProof/>
                <w:lang w:eastAsia="en-US"/>
              </w:rPr>
              <mc:AlternateContent>
                <mc:Choice Requires="wps">
                  <w:drawing>
                    <wp:anchor distT="45720" distB="45720" distL="114300" distR="114300" simplePos="0" relativeHeight="251688448" behindDoc="0" locked="0" layoutInCell="1" allowOverlap="1" wp14:anchorId="29E1A31A" wp14:editId="503AF23D">
                      <wp:simplePos x="0" y="0"/>
                      <wp:positionH relativeFrom="column">
                        <wp:posOffset>21874</wp:posOffset>
                      </wp:positionH>
                      <wp:positionV relativeFrom="paragraph">
                        <wp:posOffset>796868</wp:posOffset>
                      </wp:positionV>
                      <wp:extent cx="580030" cy="243205"/>
                      <wp:effectExtent l="0" t="0" r="0" b="4445"/>
                      <wp:wrapNone/>
                      <wp:docPr id="249"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B68A2C7" w14:textId="77777777" w:rsidR="00DE33D4" w:rsidRDefault="00DE33D4" w:rsidP="00F91CC0">
                                  <w:pPr>
                                    <w:rPr>
                                      <w:b/>
                                      <w:sz w:val="12"/>
                                      <w:szCs w:val="12"/>
                                    </w:rPr>
                                  </w:pPr>
                                  <w:r w:rsidRPr="00705F35">
                                    <w:rPr>
                                      <w:b/>
                                      <w:bCs/>
                                      <w:sz w:val="12"/>
                                      <w:szCs w:val="12"/>
                                      <w:lang w:val="nl-NL"/>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9E1A31A" id="_x0000_s1051" type="#_x0000_t202" style="position:absolute;margin-left:1.7pt;margin-top:62.75pt;width:45.65pt;height:19.15pt;z-index:251688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16G4wEAAKgDAAAOAAAAZHJzL2Uyb0RvYy54bWysU9tu2zAMfR+wfxD0vthxk60z4hRdiw4D&#10;ugvQ7gNkWbKF2aJGKbGzrx8lp2m2vg17EURSPjznkN5cTUPP9gq9AVvx5SLnTFkJjbFtxb8/3r25&#10;5MwHYRvRg1UVPyjPr7avX21GV6oCOugbhYxArC9HV/EuBFdmmZedGoRfgFOWihpwEIFCbLMGxUjo&#10;Q58Vef42GwEbhyCV95S9nYt8m/C1VjJ81dqrwPqKE7eQTkxnHc9suxFli8J1Rh5piH9gMQhjqekJ&#10;6lYEwXZoXkANRiJ40GEhYchAayNV0kBqlvlfah464VTSQuZ4d7LJ/z9Y+WX/4L4hC9MHmGiASYR3&#10;9yB/eGbhphO2VdeIMHZKNNR4GS3LRufL46fRal/6CFKPn6GhIYtdgAQ0aRyiK6STEToN4HAyXU2B&#10;SUquL/P8giqSSsXqosjXqYMonz526MNHBQOLl4ojzTSBi/29D5GMKJ+exF4W7kzfp7n29o8EPYyZ&#10;RD7ynZmHqZ6Yaah5ahzF1NAcSA7CvC603nTpAH9xNtKqVNz/3AlUnPWfLFnyfrlaxd1KwWr9rqAA&#10;zyv1eUVYSVAVD5zN15sw7+POoWk76jQPwcI12ahNkvjM6sif1iEpP65u3LfzOL16/sG2vwEAAP//&#10;AwBQSwMEFAAGAAgAAAAhADqXjZ/dAAAACAEAAA8AAABkcnMvZG93bnJldi54bWxMj81OwzAQhO9I&#10;vIO1SNyo3TbpTxqnqkBcQRSKxM2Nt0nUeB3FbhPenuUEx50ZzX6Tb0fXiiv2ofGkYTpRIJBKbxuq&#10;NHy8Pz+sQIRoyJrWE2r4xgDb4vYmN5n1A73hdR8rwSUUMqOhjrHLpAxljc6Eie+Q2Dv53pnIZ19J&#10;25uBy10rZ0otpDMN8YfadPhYY3neX5yGw8vp6zNRr9WTS7vBj0qSW0ut7+/G3QZExDH+heEXn9Gh&#10;YKajv5ANotUwTzjI8ixNQbC/TpYgjiws5iuQRS7/Dyh+AAAA//8DAFBLAQItABQABgAIAAAAIQC2&#10;gziS/gAAAOEBAAATAAAAAAAAAAAAAAAAAAAAAABbQ29udGVudF9UeXBlc10ueG1sUEsBAi0AFAAG&#10;AAgAAAAhADj9If/WAAAAlAEAAAsAAAAAAAAAAAAAAAAALwEAAF9yZWxzLy5yZWxzUEsBAi0AFAAG&#10;AAgAAAAhACEzXobjAQAAqAMAAA4AAAAAAAAAAAAAAAAALgIAAGRycy9lMm9Eb2MueG1sUEsBAi0A&#10;FAAGAAgAAAAhADqXjZ/dAAAACAEAAA8AAAAAAAAAAAAAAAAAPQQAAGRycy9kb3ducmV2LnhtbFBL&#10;BQYAAAAABAAEAPMAAABHBQAAAAA=&#10;" filled="f" stroked="f">
                      <v:textbox>
                        <w:txbxContent>
                          <w:p w14:paraId="7B68A2C7" w14:textId="77777777" w:rsidR="00DE33D4" w:rsidRDefault="00DE33D4" w:rsidP="00F91CC0">
                            <w:pPr>
                              <w:rPr>
                                <w:b/>
                                <w:sz w:val="12"/>
                                <w:szCs w:val="12"/>
                              </w:rPr>
                            </w:pPr>
                            <w:r w:rsidRPr="00705F35">
                              <w:rPr>
                                <w:b/>
                                <w:bCs/>
                                <w:sz w:val="12"/>
                                <w:szCs w:val="12"/>
                                <w:lang w:val="nl-NL"/>
                              </w:rPr>
                              <w:t>Inhalator</w:t>
                            </w:r>
                          </w:p>
                        </w:txbxContent>
                      </v:textbox>
                    </v:shape>
                  </w:pict>
                </mc:Fallback>
              </mc:AlternateContent>
            </w:r>
            <w:r w:rsidRPr="004A4733">
              <w:rPr>
                <w:noProof/>
                <w:lang w:eastAsia="en-US"/>
              </w:rPr>
              <mc:AlternateContent>
                <mc:Choice Requires="wps">
                  <w:drawing>
                    <wp:anchor distT="45720" distB="45720" distL="114300" distR="114300" simplePos="0" relativeHeight="251681280" behindDoc="0" locked="0" layoutInCell="1" allowOverlap="1" wp14:anchorId="006BE72E" wp14:editId="46907B18">
                      <wp:simplePos x="0" y="0"/>
                      <wp:positionH relativeFrom="column">
                        <wp:posOffset>315301</wp:posOffset>
                      </wp:positionH>
                      <wp:positionV relativeFrom="paragraph">
                        <wp:posOffset>633095</wp:posOffset>
                      </wp:positionV>
                      <wp:extent cx="545911" cy="286603"/>
                      <wp:effectExtent l="0" t="0" r="0" b="0"/>
                      <wp:wrapNone/>
                      <wp:docPr id="250"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5911" cy="286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39A081" w14:textId="77777777" w:rsidR="00DE33D4" w:rsidRDefault="00DE33D4" w:rsidP="00F91CC0">
                                  <w:pPr>
                                    <w:rPr>
                                      <w:sz w:val="12"/>
                                      <w:szCs w:val="12"/>
                                    </w:rPr>
                                  </w:pPr>
                                  <w:r w:rsidRPr="00705F35">
                                    <w:rPr>
                                      <w:sz w:val="12"/>
                                      <w:szCs w:val="12"/>
                                      <w:lang w:val="nl-NL"/>
                                    </w:rPr>
                                    <w:t>Onderkant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06BE72E" id="_x0000_s1052" type="#_x0000_t202" style="position:absolute;margin-left:24.85pt;margin-top:49.85pt;width:43pt;height:22.55pt;z-index:2516812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crrm5QEAAKgDAAAOAAAAZHJzL2Uyb0RvYy54bWysU8Fu2zAMvQ/YPwi6L46zJGuNOEXXosOA&#10;rhvQ9QNkWbKF2aJGKbGzrx8lp2m23YpdBJGUH997pDdXY9+xvUJvwJY8n805U1ZCbWxT8qfvd+8u&#10;OPNB2Fp0YFXJD8rzq+3bN5vBFWoBLXS1QkYg1heDK3kbgiuyzMtW9cLPwClLRQ3Yi0AhNlmNYiD0&#10;vssW8/k6GwBrhyCV95S9nYp8m/C1VjJ81dqrwLqSE7eQTkxnFc9suxFFg8K1Rh5piFew6IWx1PQE&#10;dSuCYDs0/0D1RiJ40GEmoc9AayNV0kBq8vlfah5b4VTSQuZ4d7LJ/z9Y+bB/dN+QhfEjjDTAJMK7&#10;e5A/PLNw0wrbqGtEGFolamqcR8uywfni+Gm02hc+glTDF6hpyGIXIAGNGvvoCulkhE4DOJxMV2Ng&#10;kpKr5eoyzzmTVFpcrNfz96mDKJ4/dujDJwU9i5eSI800gYv9vQ+RjCien8ReFu5M16W5dvaPBD2M&#10;mUQ+8p2Yh7Eamamp+To2jmIqqA8kB2FaF1pvurSAvzgbaFVK7n/uBCrOus+WLLnMl8u4WylYrj4s&#10;KMDzSnVeEVYSVMkDZ9P1Jkz7uHNompY6TUOwcE02apMkvrA68qd1SMqPqxv37TxOr15+sO1vAAAA&#10;//8DAFBLAwQUAAYACAAAACEA7SYo4dwAAAAJAQAADwAAAGRycy9kb3ducmV2LnhtbEyPQU/DMAyF&#10;70j7D5GRuLEE1sFamk5oiCuIwSZxyxqvrdY4VZOt5d/jnuDkZ72n58/5enStuGAfGk8a7uYKBFLp&#10;bUOVhq/P19sViBANWdN6Qg0/GGBdzK5yk1k/0AdetrESXEIhMxrqGLtMylDW6EyY+w6JvaPvnYm8&#10;9pW0vRm43LXyXqkH6UxDfKE2HW5qLE/bs9Owezt+7xP1Xr24ZTf4UUlyqdT65np8fgIRcYx/YZjw&#10;GR0KZjr4M9kgWg1J+shJDek0J3+xZHFgkSQrkEUu/39Q/AIAAP//AwBQSwECLQAUAAYACAAAACEA&#10;toM4kv4AAADhAQAAEwAAAAAAAAAAAAAAAAAAAAAAW0NvbnRlbnRfVHlwZXNdLnhtbFBLAQItABQA&#10;BgAIAAAAIQA4/SH/1gAAAJQBAAALAAAAAAAAAAAAAAAAAC8BAABfcmVscy8ucmVsc1BLAQItABQA&#10;BgAIAAAAIQBqcrrm5QEAAKgDAAAOAAAAAAAAAAAAAAAAAC4CAABkcnMvZTJvRG9jLnhtbFBLAQIt&#10;ABQABgAIAAAAIQDtJijh3AAAAAkBAAAPAAAAAAAAAAAAAAAAAD8EAABkcnMvZG93bnJldi54bWxQ&#10;SwUGAAAAAAQABADzAAAASAUAAAAA&#10;" filled="f" stroked="f">
                      <v:textbox>
                        <w:txbxContent>
                          <w:p w14:paraId="7839A081" w14:textId="77777777" w:rsidR="00DE33D4" w:rsidRDefault="00DE33D4" w:rsidP="00F91CC0">
                            <w:pPr>
                              <w:rPr>
                                <w:sz w:val="12"/>
                                <w:szCs w:val="12"/>
                              </w:rPr>
                            </w:pPr>
                            <w:r w:rsidRPr="00705F35">
                              <w:rPr>
                                <w:sz w:val="12"/>
                                <w:szCs w:val="12"/>
                                <w:lang w:val="nl-NL"/>
                              </w:rPr>
                              <w:t>Onderkant</w:t>
                            </w:r>
                          </w:p>
                        </w:txbxContent>
                      </v:textbox>
                    </v:shape>
                  </w:pict>
                </mc:Fallback>
              </mc:AlternateContent>
            </w:r>
            <w:r w:rsidRPr="004A4733">
              <w:rPr>
                <w:noProof/>
                <w:lang w:eastAsia="en-US"/>
              </w:rPr>
              <mc:AlternateContent>
                <mc:Choice Requires="wps">
                  <w:drawing>
                    <wp:anchor distT="45720" distB="45720" distL="114300" distR="114300" simplePos="0" relativeHeight="251686400" behindDoc="0" locked="0" layoutInCell="1" allowOverlap="1" wp14:anchorId="2FCF2814" wp14:editId="39415CD6">
                      <wp:simplePos x="0" y="0"/>
                      <wp:positionH relativeFrom="column">
                        <wp:posOffset>1487805</wp:posOffset>
                      </wp:positionH>
                      <wp:positionV relativeFrom="paragraph">
                        <wp:posOffset>283210</wp:posOffset>
                      </wp:positionV>
                      <wp:extent cx="466725" cy="243205"/>
                      <wp:effectExtent l="0" t="0" r="0" b="0"/>
                      <wp:wrapNone/>
                      <wp:docPr id="251"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5CF6A93" w14:textId="77777777" w:rsidR="00DE33D4" w:rsidRDefault="00DE33D4" w:rsidP="00F91CC0">
                                  <w:pPr>
                                    <w:rPr>
                                      <w:sz w:val="12"/>
                                      <w:szCs w:val="12"/>
                                    </w:rPr>
                                  </w:pPr>
                                  <w:r w:rsidRPr="00705F35">
                                    <w:rPr>
                                      <w:sz w:val="12"/>
                                      <w:szCs w:val="12"/>
                                      <w:lang w:val="nl-NL"/>
                                    </w:rPr>
                                    <w:t>Rooster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FCF2814" id="_x0000_s1053" type="#_x0000_t202" style="position:absolute;margin-left:117.15pt;margin-top:22.3pt;width:36.75pt;height:19.15pt;z-index:2516864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4aSe5QEAAKgDAAAOAAAAZHJzL2Uyb0RvYy54bWysU9tu2zAMfR+wfxD0vtjxnGQz4hRdiw4D&#10;ugvQ9QNkWbaF2aJGKbGzrx8lp2m2vg17EURSPjznkN5eTUPPDgqdBlPy5SLlTBkJtTZtyR+/3715&#10;x5nzwtSiB6NKflSOX+1ev9qOtlAZdNDXChmBGFeMtuSd97ZIEic7NQi3AKsMFRvAQXgKsU1qFCOh&#10;D32Spek6GQFriyCVc5S9nYt8F/GbRkn/tWmc8qwvOXHz8cR4VuFMdltRtChsp+WJhvgHFoPQhpqe&#10;oW6FF2yP+gXUoCWCg8YvJAwJNI2WKmogNcv0LzUPnbAqaiFznD3b5P4frPxyeLDfkPnpA0w0wCjC&#10;2XuQPxwzcNMJ06prRBg7JWpqvAyWJaN1xenTYLUrXACpxs9Q05DF3kMEmhocgiukkxE6DeB4Nl1N&#10;nklK5uv1JltxJqmU5W+zdBU7iOLpY4vOf1QwsHApOdJMI7g43DsfyIji6UnoZeBO932ca2/+SNDD&#10;kInkA9+ZuZ+qiemamm9C4yCmgvpIchDmdaH1pksH+IuzkVal5O7nXqDirP9kyJL3yzwPuxWDfLXJ&#10;KMDLSnVZEUYSVMk9Z/P1xs/7uLeo2446zUMwcE02NjpKfGZ14k/rEJWfVjfs22UcXz3/YLvfAAAA&#10;//8DAFBLAwQUAAYACAAAACEAndXcSN4AAAAJAQAADwAAAGRycy9kb3ducmV2LnhtbEyPy07DMBBF&#10;90j8gzVI7KhNEkobMqkQiC2o5SGxc5NpEhGPo9htwt8zrGA5mqN7zy02s+vVicbQeUa4XhhQxJWv&#10;O24Q3l6frlagQrRc294zIXxTgE15flbYvPYTb+m0i42SEA65RWhjHHKtQ9WSs2HhB2L5HfzobJRz&#10;bHQ92knCXa8TY5ba2Y6lobUDPbRUfe2ODuH9+fD5kZmX5tHdDJOfjWa31oiXF/P9HahIc/yD4Vdf&#10;1KEUp70/ch1Uj5CkWSooQpYtQQmQmlvZskdYJWvQZaH/Lyh/AAAA//8DAFBLAQItABQABgAIAAAA&#10;IQC2gziS/gAAAOEBAAATAAAAAAAAAAAAAAAAAAAAAABbQ29udGVudF9UeXBlc10ueG1sUEsBAi0A&#10;FAAGAAgAAAAhADj9If/WAAAAlAEAAAsAAAAAAAAAAAAAAAAALwEAAF9yZWxzLy5yZWxzUEsBAi0A&#10;FAAGAAgAAAAhAI3hpJ7lAQAAqAMAAA4AAAAAAAAAAAAAAAAALgIAAGRycy9lMm9Eb2MueG1sUEsB&#10;Ai0AFAAGAAgAAAAhAJ3V3EjeAAAACQEAAA8AAAAAAAAAAAAAAAAAPwQAAGRycy9kb3ducmV2Lnht&#10;bFBLBQYAAAAABAAEAPMAAABKBQAAAAA=&#10;" filled="f" stroked="f">
                      <v:textbox>
                        <w:txbxContent>
                          <w:p w14:paraId="55CF6A93" w14:textId="77777777" w:rsidR="00DE33D4" w:rsidRDefault="00DE33D4" w:rsidP="00F91CC0">
                            <w:pPr>
                              <w:rPr>
                                <w:sz w:val="12"/>
                                <w:szCs w:val="12"/>
                              </w:rPr>
                            </w:pPr>
                            <w:r w:rsidRPr="00705F35">
                              <w:rPr>
                                <w:sz w:val="12"/>
                                <w:szCs w:val="12"/>
                                <w:lang w:val="nl-NL"/>
                              </w:rPr>
                              <w:t>Rooster</w:t>
                            </w:r>
                          </w:p>
                        </w:txbxContent>
                      </v:textbox>
                    </v:shape>
                  </w:pict>
                </mc:Fallback>
              </mc:AlternateContent>
            </w:r>
            <w:r w:rsidRPr="004A4733">
              <w:rPr>
                <w:noProof/>
                <w:lang w:eastAsia="en-US"/>
              </w:rPr>
              <mc:AlternateContent>
                <mc:Choice Requires="wps">
                  <w:drawing>
                    <wp:anchor distT="45720" distB="45720" distL="114300" distR="114300" simplePos="0" relativeHeight="251682304" behindDoc="0" locked="0" layoutInCell="1" allowOverlap="1" wp14:anchorId="1B9341DB" wp14:editId="7B52264D">
                      <wp:simplePos x="0" y="0"/>
                      <wp:positionH relativeFrom="column">
                        <wp:posOffset>410845</wp:posOffset>
                      </wp:positionH>
                      <wp:positionV relativeFrom="paragraph">
                        <wp:posOffset>146050</wp:posOffset>
                      </wp:positionV>
                      <wp:extent cx="390525" cy="243205"/>
                      <wp:effectExtent l="0" t="0" r="0" b="0"/>
                      <wp:wrapNone/>
                      <wp:docPr id="252"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387108" w14:textId="77777777" w:rsidR="00DE33D4" w:rsidRDefault="00DE33D4" w:rsidP="00F91CC0">
                                  <w:pPr>
                                    <w:rPr>
                                      <w:sz w:val="12"/>
                                      <w:szCs w:val="12"/>
                                    </w:rPr>
                                  </w:pPr>
                                  <w:r w:rsidRPr="00705F35">
                                    <w:rPr>
                                      <w:sz w:val="12"/>
                                      <w:szCs w:val="12"/>
                                      <w:lang w:val="nl-NL"/>
                                    </w:rPr>
                                    <w:t>Kapje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B9341DB" id="_x0000_s1054" type="#_x0000_t202" style="position:absolute;margin-left:32.35pt;margin-top:11.5pt;width:30.75pt;height:19.15pt;z-index:2516823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Pneh5AEAAKgDAAAOAAAAZHJzL2Uyb0RvYy54bWysU1Fv0zAQfkfiP1h+p0mzFrao6TQ2DSGN&#10;gTT4AY5jJxaJz5zdJuXXc3a6rsAb4sXy3Tnffd93l831NPRsr9AbsBVfLnLOlJXQGNtW/NvX+zeX&#10;nPkgbCN6sKriB+X59fb1q83oSlVAB32jkBGI9eXoKt6F4Mos87JTg/ALcMpSUQMOIlCIbdagGAl9&#10;6LMiz99mI2DjEKTynrJ3c5FvE77WSobPWnsVWF9x4hbSiems45ltN6JsUbjOyCMN8Q8sBmEsNT1B&#10;3Ykg2A7NX1CDkQgedFhIGDLQ2kiVNJCaZf6HmqdOOJW0kDnenWzy/w9WPu6f3BdkYXoPEw0wifDu&#10;AeR3zyzcdsK26gYRxk6Jhhovo2XZ6Hx5/DRa7UsfQerxEzQ0ZLELkIAmjUN0hXQyQqcBHE6mqykw&#10;ScmLq3xdrDmTVCpWF0W+Th1E+fyxQx8+KBhYvFQcaaYJXOwffIhkRPn8JPaycG/6Ps21t78l6GHM&#10;JPKR78w8TPXETEPNL2PjKKaG5kByEOZ1ofWmSwf4k7ORVqXi/sdOoOKs/2jJkqvlahV3KwWr9buC&#10;Ajyv1OcVYSVBVTxwNl9vw7yPO4em7ajTPAQLN2SjNkniC6sjf1qHpPy4unHfzuP06uUH2/4C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IA+d6HkAQAAqAMAAA4AAAAAAAAAAAAAAAAALgIAAGRycy9lMm9Eb2MueG1sUEsBAi0A&#10;FAAGAAgAAAAhADxkO7zcAAAACAEAAA8AAAAAAAAAAAAAAAAAPgQAAGRycy9kb3ducmV2LnhtbFBL&#10;BQYAAAAABAAEAPMAAABHBQAAAAA=&#10;" filled="f" stroked="f">
                      <v:textbox>
                        <w:txbxContent>
                          <w:p w14:paraId="11387108" w14:textId="77777777" w:rsidR="00DE33D4" w:rsidRDefault="00DE33D4" w:rsidP="00F91CC0">
                            <w:pPr>
                              <w:rPr>
                                <w:sz w:val="12"/>
                                <w:szCs w:val="12"/>
                              </w:rPr>
                            </w:pPr>
                            <w:r w:rsidRPr="00705F35">
                              <w:rPr>
                                <w:sz w:val="12"/>
                                <w:szCs w:val="12"/>
                                <w:lang w:val="nl-NL"/>
                              </w:rPr>
                              <w:t>Kapje</w:t>
                            </w:r>
                          </w:p>
                        </w:txbxContent>
                      </v:textbox>
                    </v:shape>
                  </w:pict>
                </mc:Fallback>
              </mc:AlternateContent>
            </w:r>
            <w:r w:rsidRPr="004A4733">
              <w:rPr>
                <w:noProof/>
                <w:lang w:eastAsia="en-US"/>
              </w:rPr>
              <mc:AlternateContent>
                <mc:Choice Requires="wps">
                  <w:drawing>
                    <wp:anchor distT="45720" distB="45720" distL="114300" distR="114300" simplePos="0" relativeHeight="251685376" behindDoc="0" locked="0" layoutInCell="1" allowOverlap="1" wp14:anchorId="19945D93" wp14:editId="6BD67EC8">
                      <wp:simplePos x="0" y="0"/>
                      <wp:positionH relativeFrom="column">
                        <wp:posOffset>1925320</wp:posOffset>
                      </wp:positionH>
                      <wp:positionV relativeFrom="paragraph">
                        <wp:posOffset>604520</wp:posOffset>
                      </wp:positionV>
                      <wp:extent cx="428625" cy="243205"/>
                      <wp:effectExtent l="0" t="0" r="0" b="0"/>
                      <wp:wrapNone/>
                      <wp:docPr id="25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54FB66" w14:textId="77777777" w:rsidR="00DE33D4" w:rsidRDefault="00DE33D4" w:rsidP="00F91CC0">
                                  <w:pPr>
                                    <w:rPr>
                                      <w:sz w:val="12"/>
                                      <w:szCs w:val="12"/>
                                    </w:rPr>
                                  </w:pPr>
                                  <w:r w:rsidRPr="00705F35">
                                    <w:rPr>
                                      <w:sz w:val="12"/>
                                      <w:szCs w:val="12"/>
                                      <w:lang w:val="nl-NL"/>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9945D93" id="_x0000_s1055" type="#_x0000_t202" style="position:absolute;margin-left:151.6pt;margin-top:47.6pt;width:33.75pt;height:19.15pt;z-index:2516853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KMkb5AEAAKgDAAAOAAAAZHJzL2Uyb0RvYy54bWysU1Fv0zAQfkfiP1h+p0lDO7ao6TQ2DSGN&#10;gTT4AY5jJxaJz5zdJuXXc3a6rsAb4sXy3Tnffd93l831NPRsr9AbsBVfLnLOlJXQGNtW/NvX+zeX&#10;nPkgbCN6sKriB+X59fb1q83oSlVAB32jkBGI9eXoKt6F4Mos87JTg/ALcMpSUQMOIlCIbdagGAl9&#10;6LMizy+yEbBxCFJ5T9m7uci3CV9rJcNnrb0KrK84cQvpxHTW8cy2G1G2KFxn5JGG+AcWgzCWmp6g&#10;7kQQbIfmL6jBSAQPOiwkDBlobaRKGkjNMv9DzVMnnEpayBzvTjb5/wcrH/dP7guyML2HiQaYRHj3&#10;APK7ZxZuO2FbdYMIY6dEQ42X0bJsdL48fhqt9qWPIPX4CRoastgFSECTxiG6QjoZodMADifT1RSY&#10;pOSquLwo1pxJKhWrt0W+Th1E+fyxQx8+KBhYvFQcaaYJXOwffIhkRPn8JPaycG/6Ps21t78l6GHM&#10;JPKR78w8TPXETEPNr2LjKKaG5kByEOZ1ofWmSwf4k7ORVqXi/sdOoOKs/2jJkqvlahV3KwWr9buC&#10;Ajyv1OcVYSVBVTxwNl9vw7yPO4em7ajTPAQLN2SjNkniC6sjf1qHpPy4unHfzuP06uUH2/4C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1CjJG+QBAACoAwAADgAAAAAAAAAAAAAAAAAuAgAAZHJzL2Uyb0RvYy54bWxQSwEC&#10;LQAUAAYACAAAACEAV1QYVN4AAAAKAQAADwAAAAAAAAAAAAAAAAA+BAAAZHJzL2Rvd25yZXYueG1s&#10;UEsFBgAAAAAEAAQA8wAAAEkFAAAAAA==&#10;" filled="f" stroked="f">
                      <v:textbox>
                        <w:txbxContent>
                          <w:p w14:paraId="3D54FB66" w14:textId="77777777" w:rsidR="00DE33D4" w:rsidRDefault="00DE33D4" w:rsidP="00F91CC0">
                            <w:pPr>
                              <w:rPr>
                                <w:sz w:val="12"/>
                                <w:szCs w:val="12"/>
                              </w:rPr>
                            </w:pPr>
                            <w:r w:rsidRPr="00705F35">
                              <w:rPr>
                                <w:sz w:val="12"/>
                                <w:szCs w:val="12"/>
                                <w:lang w:val="nl-NL"/>
                              </w:rPr>
                              <w:t>Blister</w:t>
                            </w:r>
                          </w:p>
                        </w:txbxContent>
                      </v:textbox>
                    </v:shape>
                  </w:pict>
                </mc:Fallback>
              </mc:AlternateContent>
            </w:r>
            <w:r w:rsidRPr="004A4733">
              <w:rPr>
                <w:noProof/>
                <w:lang w:eastAsia="en-US"/>
              </w:rPr>
              <w:drawing>
                <wp:inline distT="0" distB="0" distL="0" distR="0" wp14:anchorId="1ECAA935" wp14:editId="5FCA151E">
                  <wp:extent cx="2722880" cy="878840"/>
                  <wp:effectExtent l="0" t="0" r="0" b="0"/>
                  <wp:docPr id="260"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3BC158A6" w14:textId="77777777" w:rsidR="00F91CC0" w:rsidRPr="004A4733" w:rsidRDefault="00F91CC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Veel gestelde vragen</w:t>
            </w:r>
          </w:p>
          <w:p w14:paraId="0372A6FC" w14:textId="77777777" w:rsidR="00F91CC0" w:rsidRPr="004A4733" w:rsidRDefault="00F91CC0" w:rsidP="00236504">
            <w:pPr>
              <w:pStyle w:val="Table"/>
              <w:keepNext/>
              <w:spacing w:before="0" w:after="0"/>
              <w:rPr>
                <w:rFonts w:ascii="Times New Roman" w:hAnsi="Times New Roman"/>
                <w:szCs w:val="20"/>
                <w:lang w:val="nl-NL"/>
              </w:rPr>
            </w:pPr>
          </w:p>
          <w:p w14:paraId="607CBA62" w14:textId="77777777" w:rsidR="00F91CC0" w:rsidRPr="004A4733" w:rsidRDefault="00F91CC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Waarom maakte de inhalator geen geluid toen ik inhaleerde?</w:t>
            </w:r>
          </w:p>
          <w:p w14:paraId="2C071B38" w14:textId="77777777" w:rsidR="00F91CC0" w:rsidRPr="004A4733" w:rsidRDefault="00F91CC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De capsule kan vastzitten in de uitsparing voor de capsule. Als dit gebeurt, maak de capsule voorzichtig los door op de onderkant van de inhalator te tikken. Inhaleer het geneesmiddel opnieuw door de stappen 3a tot 3d te herhalen.</w:t>
            </w:r>
          </w:p>
          <w:p w14:paraId="27ABF01D" w14:textId="77777777" w:rsidR="00F91CC0" w:rsidRPr="004A4733" w:rsidRDefault="00F91CC0" w:rsidP="00236504">
            <w:pPr>
              <w:pStyle w:val="Table"/>
              <w:keepNext/>
              <w:spacing w:before="0" w:after="0"/>
              <w:rPr>
                <w:rFonts w:ascii="Times New Roman" w:hAnsi="Times New Roman"/>
                <w:szCs w:val="20"/>
                <w:lang w:val="nl-NL"/>
              </w:rPr>
            </w:pPr>
          </w:p>
          <w:p w14:paraId="0A2747EE" w14:textId="77777777" w:rsidR="00F91CC0" w:rsidRPr="004A4733" w:rsidRDefault="00F91CC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Wat moet ik doen als er poeder is achtergebleven in de capsule?</w:t>
            </w:r>
          </w:p>
          <w:p w14:paraId="1FFF1C33" w14:textId="77777777" w:rsidR="00F91CC0" w:rsidRPr="004A4733" w:rsidRDefault="00F91CC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U heeft niet voldoende van het geneesmiddel binnengekregen. Sluit de inhalator en herhaal de stappen 3a tot 3d.</w:t>
            </w:r>
          </w:p>
          <w:p w14:paraId="18E9A6D9" w14:textId="77777777" w:rsidR="00F91CC0" w:rsidRPr="004A4733" w:rsidRDefault="00F91CC0" w:rsidP="00236504">
            <w:pPr>
              <w:pStyle w:val="Table"/>
              <w:keepNext/>
              <w:spacing w:before="0" w:after="0"/>
              <w:rPr>
                <w:rFonts w:ascii="Times New Roman" w:hAnsi="Times New Roman"/>
                <w:szCs w:val="20"/>
                <w:lang w:val="nl-NL"/>
              </w:rPr>
            </w:pPr>
          </w:p>
          <w:p w14:paraId="56B28FE6" w14:textId="77777777" w:rsidR="00F91CC0" w:rsidRPr="004A4733" w:rsidRDefault="00F91CC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Ik hoestte na inhalatie – maakt dit uit?</w:t>
            </w:r>
          </w:p>
          <w:p w14:paraId="1B4745D2" w14:textId="77777777" w:rsidR="00F91CC0" w:rsidRPr="004A4733" w:rsidRDefault="00F91CC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Dit kan gebeuren. Als de capsule leeg is, heeft u voldoende van het geneesmiddel binnengekregen.</w:t>
            </w:r>
          </w:p>
          <w:p w14:paraId="184E45E9" w14:textId="77777777" w:rsidR="00F91CC0" w:rsidRPr="004A4733" w:rsidRDefault="00F91CC0" w:rsidP="00236504">
            <w:pPr>
              <w:pStyle w:val="Table"/>
              <w:keepNext/>
              <w:spacing w:before="0" w:after="0"/>
              <w:rPr>
                <w:rFonts w:ascii="Times New Roman" w:hAnsi="Times New Roman"/>
                <w:szCs w:val="20"/>
                <w:lang w:val="nl-NL"/>
              </w:rPr>
            </w:pPr>
          </w:p>
          <w:p w14:paraId="0DDCAD1A" w14:textId="77777777" w:rsidR="00F91CC0" w:rsidRPr="004A4733" w:rsidRDefault="00F91CC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Ik voelde kleine stukjes van de capsule op mijn tong – maakt dit uit?</w:t>
            </w:r>
          </w:p>
          <w:p w14:paraId="65E96D6C" w14:textId="77777777" w:rsidR="00F91CC0" w:rsidRPr="004A4733" w:rsidRDefault="00F91CC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Dit kan gebeuren. Het is niet schadelijk. De kans op het verbrokkelen van de capsule neemt toe als de capsule meer dan één keer wordt doorgeprikt.</w:t>
            </w:r>
          </w:p>
        </w:tc>
        <w:tc>
          <w:tcPr>
            <w:tcW w:w="2410" w:type="dxa"/>
            <w:tcBorders>
              <w:top w:val="single" w:sz="24" w:space="0" w:color="808080"/>
              <w:left w:val="single" w:sz="24" w:space="0" w:color="808080"/>
              <w:bottom w:val="single" w:sz="24" w:space="0" w:color="808080"/>
              <w:right w:val="single" w:sz="24" w:space="0" w:color="808080"/>
            </w:tcBorders>
            <w:hideMark/>
          </w:tcPr>
          <w:p w14:paraId="4717C42A" w14:textId="77777777" w:rsidR="00F91CC0" w:rsidRPr="004A4733" w:rsidRDefault="00F91CC0" w:rsidP="00236504">
            <w:pPr>
              <w:pStyle w:val="Table"/>
              <w:keepNext/>
              <w:spacing w:before="0" w:after="0"/>
              <w:rPr>
                <w:rFonts w:ascii="Times New Roman" w:hAnsi="Times New Roman"/>
                <w:b/>
                <w:szCs w:val="20"/>
                <w:lang w:val="nl-NL"/>
              </w:rPr>
            </w:pPr>
            <w:r w:rsidRPr="004A4733">
              <w:rPr>
                <w:rFonts w:ascii="Times New Roman" w:hAnsi="Times New Roman"/>
                <w:b/>
                <w:bCs/>
                <w:szCs w:val="20"/>
                <w:lang w:val="nl-NL"/>
              </w:rPr>
              <w:t>Schoonmaken van de inhalator</w:t>
            </w:r>
          </w:p>
          <w:p w14:paraId="75CD69BA" w14:textId="77777777" w:rsidR="00F91CC0" w:rsidRPr="004A4733" w:rsidRDefault="00F91CC0" w:rsidP="00236504">
            <w:pPr>
              <w:pStyle w:val="Table"/>
              <w:keepNext/>
              <w:spacing w:before="0" w:after="0"/>
              <w:rPr>
                <w:rFonts w:ascii="Times New Roman" w:hAnsi="Times New Roman"/>
                <w:szCs w:val="20"/>
                <w:lang w:val="nl-NL"/>
              </w:rPr>
            </w:pPr>
            <w:r w:rsidRPr="004A4733">
              <w:rPr>
                <w:rFonts w:ascii="Times New Roman" w:hAnsi="Times New Roman"/>
                <w:szCs w:val="20"/>
                <w:lang w:val="nl-NL"/>
              </w:rPr>
              <w:t>Veeg het mondstuk aan de binnen- en buitenkant af met een schoon, droog, pluisvrij doekje om poederresten te verwijderen. Houd de inhalator droog. Was uw inhalator nooit met water.</w:t>
            </w:r>
          </w:p>
        </w:tc>
      </w:tr>
      <w:tr w:rsidR="00F91CC0" w:rsidRPr="00A278D3" w14:paraId="7740ADF9" w14:textId="77777777" w:rsidTr="006321F3">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068DCA3C" w14:textId="77777777" w:rsidR="00F91CC0" w:rsidRPr="004A4733" w:rsidRDefault="00F91CC0" w:rsidP="00236504">
            <w:pPr>
              <w:tabs>
                <w:tab w:val="clear" w:pos="567"/>
              </w:tabs>
              <w:spacing w:line="240" w:lineRule="auto"/>
              <w:rPr>
                <w:rFonts w:eastAsia="MS Mincho"/>
                <w:szCs w:val="22"/>
                <w:lang w:val="nl-NL"/>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08940E1B" w14:textId="77777777" w:rsidR="00F91CC0" w:rsidRPr="004A4733" w:rsidRDefault="00F91CC0" w:rsidP="00236504">
            <w:pPr>
              <w:tabs>
                <w:tab w:val="clear" w:pos="567"/>
              </w:tabs>
              <w:spacing w:line="240" w:lineRule="auto"/>
              <w:rPr>
                <w:rFonts w:eastAsia="MS Mincho"/>
                <w:sz w:val="20"/>
                <w:lang w:val="nl-NL"/>
              </w:rPr>
            </w:pPr>
          </w:p>
        </w:tc>
        <w:tc>
          <w:tcPr>
            <w:tcW w:w="2410" w:type="dxa"/>
            <w:tcBorders>
              <w:top w:val="single" w:sz="24" w:space="0" w:color="808080"/>
              <w:left w:val="single" w:sz="24" w:space="0" w:color="808080"/>
              <w:bottom w:val="single" w:sz="24" w:space="0" w:color="808080"/>
              <w:right w:val="single" w:sz="24" w:space="0" w:color="808080"/>
            </w:tcBorders>
            <w:hideMark/>
          </w:tcPr>
          <w:p w14:paraId="32EDDF07" w14:textId="77777777" w:rsidR="00F91CC0" w:rsidRPr="004A4733" w:rsidRDefault="00F91CC0" w:rsidP="00236504">
            <w:pPr>
              <w:pStyle w:val="Table"/>
              <w:spacing w:before="0" w:after="0"/>
              <w:rPr>
                <w:rFonts w:ascii="Times New Roman" w:hAnsi="Times New Roman"/>
                <w:b/>
                <w:szCs w:val="20"/>
                <w:lang w:val="nl-NL"/>
              </w:rPr>
            </w:pPr>
            <w:r w:rsidRPr="004A4733">
              <w:rPr>
                <w:rFonts w:ascii="Times New Roman" w:hAnsi="Times New Roman"/>
                <w:b/>
                <w:bCs/>
                <w:szCs w:val="20"/>
                <w:lang w:val="nl-NL"/>
              </w:rPr>
              <w:t>Weggooien van de inhalator na gebruik</w:t>
            </w:r>
          </w:p>
          <w:p w14:paraId="6A91D260" w14:textId="77777777" w:rsidR="00F91CC0" w:rsidRPr="004A4733" w:rsidRDefault="00F91CC0" w:rsidP="00236504">
            <w:pPr>
              <w:pStyle w:val="Table"/>
              <w:spacing w:before="0" w:after="0"/>
              <w:rPr>
                <w:rFonts w:ascii="Times New Roman" w:hAnsi="Times New Roman"/>
                <w:szCs w:val="20"/>
                <w:lang w:val="nl-NL"/>
              </w:rPr>
            </w:pPr>
            <w:r w:rsidRPr="004A4733">
              <w:rPr>
                <w:rFonts w:ascii="Times New Roman" w:hAnsi="Times New Roman"/>
                <w:szCs w:val="20"/>
                <w:lang w:val="nl-NL"/>
              </w:rPr>
              <w:t>Elke inhalator dient te worden weggegooid zodra alle capsules zijn gebruikt. Vraag uw apotheker hoe u geneesmiddelen en inhalatoren moet weggooien die niet meer nodig zijn.</w:t>
            </w:r>
          </w:p>
        </w:tc>
      </w:tr>
    </w:tbl>
    <w:p w14:paraId="13503068" w14:textId="7F478BE5" w:rsidR="00F91CC0" w:rsidRPr="004A4733" w:rsidRDefault="00F91CC0" w:rsidP="00236504">
      <w:pPr>
        <w:numPr>
          <w:ilvl w:val="12"/>
          <w:numId w:val="0"/>
        </w:numPr>
        <w:tabs>
          <w:tab w:val="clear" w:pos="567"/>
        </w:tabs>
        <w:spacing w:line="240" w:lineRule="auto"/>
        <w:rPr>
          <w:szCs w:val="22"/>
          <w:lang w:val="nl-NL"/>
        </w:rPr>
      </w:pPr>
    </w:p>
    <w:sectPr w:rsidR="00F91CC0" w:rsidRPr="004A4733">
      <w:footerReference w:type="default" r:id="rId32"/>
      <w:footerReference w:type="first" r:id="rId33"/>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18B604" w14:textId="77777777" w:rsidR="00DE33D4" w:rsidRDefault="00DE33D4">
      <w:r>
        <w:separator/>
      </w:r>
    </w:p>
  </w:endnote>
  <w:endnote w:type="continuationSeparator" w:id="0">
    <w:p w14:paraId="25B0998D" w14:textId="77777777" w:rsidR="00DE33D4" w:rsidRDefault="00DE33D4">
      <w:r>
        <w:continuationSeparator/>
      </w:r>
    </w:p>
  </w:endnote>
  <w:endnote w:type="continuationNotice" w:id="1">
    <w:p w14:paraId="1FE7D744" w14:textId="77777777" w:rsidR="00DE33D4" w:rsidRDefault="00DE33D4">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RS Maquette Pro">
    <w:altName w:val="Times New Roman"/>
    <w:charset w:val="00"/>
    <w:family w:val="auto"/>
    <w:pitch w:val="default"/>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F26A" w14:textId="4A88C7E6" w:rsidR="00DE33D4" w:rsidRDefault="00DE33D4">
    <w:pPr>
      <w:pStyle w:val="Footer"/>
      <w:tabs>
        <w:tab w:val="right" w:pos="8931"/>
      </w:tabs>
      <w:ind w:right="96"/>
      <w:jc w:val="center"/>
    </w:pPr>
    <w:r>
      <w:rPr>
        <w:lang w:val="nl-NL"/>
      </w:rPr>
      <w:fldChar w:fldCharType="begin"/>
    </w:r>
    <w:r>
      <w:rPr>
        <w:lang w:val="nl-NL"/>
      </w:rPr>
      <w:instrText xml:space="preserve"> EQ </w:instrText>
    </w:r>
    <w:r>
      <w:rPr>
        <w:lang w:val="nl-NL"/>
      </w:rPr>
      <w:fldChar w:fldCharType="end"/>
    </w:r>
    <w:r>
      <w:rPr>
        <w:rStyle w:val="PageNumber"/>
        <w:rFonts w:cs="Arial"/>
        <w:lang w:val="nl-NL"/>
      </w:rPr>
      <w:fldChar w:fldCharType="begin"/>
    </w:r>
    <w:r>
      <w:rPr>
        <w:rStyle w:val="PageNumber"/>
        <w:rFonts w:cs="Arial"/>
        <w:lang w:val="nl-NL"/>
      </w:rPr>
      <w:instrText xml:space="preserve">PAGE  </w:instrText>
    </w:r>
    <w:r>
      <w:rPr>
        <w:rStyle w:val="PageNumber"/>
        <w:rFonts w:cs="Arial"/>
        <w:lang w:val="nl-NL"/>
      </w:rPr>
      <w:fldChar w:fldCharType="separate"/>
    </w:r>
    <w:r w:rsidR="002B3215">
      <w:rPr>
        <w:rStyle w:val="PageNumber"/>
        <w:rFonts w:cs="Arial"/>
        <w:noProof/>
        <w:lang w:val="nl-NL"/>
      </w:rPr>
      <w:t>28</w:t>
    </w:r>
    <w:r>
      <w:rPr>
        <w:rStyle w:val="PageNumber"/>
        <w:rFonts w:cs="Arial"/>
        <w:lang w:val="nl-N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DF89C7" w14:textId="77777777" w:rsidR="00DE33D4" w:rsidRDefault="00DE33D4">
    <w:pPr>
      <w:pStyle w:val="Footer"/>
      <w:tabs>
        <w:tab w:val="right" w:pos="8931"/>
      </w:tabs>
      <w:ind w:right="96"/>
      <w:jc w:val="center"/>
    </w:pPr>
    <w:r>
      <w:rPr>
        <w:lang w:val="nl-NL"/>
      </w:rPr>
      <w:fldChar w:fldCharType="begin"/>
    </w:r>
    <w:r>
      <w:rPr>
        <w:lang w:val="nl-NL"/>
      </w:rPr>
      <w:instrText xml:space="preserve"> EQ </w:instrText>
    </w:r>
    <w:r>
      <w:rPr>
        <w:lang w:val="nl-NL"/>
      </w:rPr>
      <w:fldChar w:fldCharType="end"/>
    </w:r>
    <w:r>
      <w:rPr>
        <w:rStyle w:val="PageNumber"/>
        <w:rFonts w:cs="Arial"/>
        <w:lang w:val="nl-NL"/>
      </w:rPr>
      <w:fldChar w:fldCharType="begin"/>
    </w:r>
    <w:r>
      <w:rPr>
        <w:rStyle w:val="PageNumber"/>
        <w:rFonts w:cs="Arial"/>
        <w:lang w:val="nl-NL"/>
      </w:rPr>
      <w:instrText xml:space="preserve">PAGE  </w:instrText>
    </w:r>
    <w:r>
      <w:rPr>
        <w:rStyle w:val="PageNumber"/>
        <w:rFonts w:cs="Arial"/>
        <w:lang w:val="nl-NL"/>
      </w:rPr>
      <w:fldChar w:fldCharType="separate"/>
    </w:r>
    <w:r>
      <w:rPr>
        <w:rStyle w:val="PageNumber"/>
        <w:rFonts w:cs="Arial"/>
        <w:lang w:val="nl-NL"/>
      </w:rPr>
      <w:t>1</w:t>
    </w:r>
    <w:r>
      <w:rPr>
        <w:rStyle w:val="PageNumber"/>
        <w:rFonts w:cs="Arial"/>
        <w:lang w:val="nl-N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574654" w14:textId="77777777" w:rsidR="00DE33D4" w:rsidRDefault="00DE33D4">
      <w:r>
        <w:separator/>
      </w:r>
    </w:p>
  </w:footnote>
  <w:footnote w:type="continuationSeparator" w:id="0">
    <w:p w14:paraId="51AA6988" w14:textId="77777777" w:rsidR="00DE33D4" w:rsidRDefault="00DE33D4">
      <w:r>
        <w:continuationSeparator/>
      </w:r>
    </w:p>
  </w:footnote>
  <w:footnote w:type="continuationNotice" w:id="1">
    <w:p w14:paraId="28873638" w14:textId="77777777" w:rsidR="00DE33D4" w:rsidRDefault="00DE33D4">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900ED"/>
    <w:multiLevelType w:val="hybridMultilevel"/>
    <w:tmpl w:val="3D08C98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 w15:restartNumberingAfterBreak="0">
    <w:nsid w:val="00B83361"/>
    <w:multiLevelType w:val="hybridMultilevel"/>
    <w:tmpl w:val="777C6B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4590322"/>
    <w:multiLevelType w:val="singleLevel"/>
    <w:tmpl w:val="A8F43FF2"/>
    <w:lvl w:ilvl="0">
      <w:start w:val="1"/>
      <w:numFmt w:val="decimal"/>
      <w:lvlText w:val="Figure: %1. "/>
      <w:lvlJc w:val="left"/>
      <w:pPr>
        <w:tabs>
          <w:tab w:val="num" w:pos="1080"/>
        </w:tabs>
        <w:ind w:left="360" w:hanging="360"/>
      </w:pPr>
    </w:lvl>
  </w:abstractNum>
  <w:abstractNum w:abstractNumId="4" w15:restartNumberingAfterBreak="0">
    <w:nsid w:val="047412ED"/>
    <w:multiLevelType w:val="hybridMultilevel"/>
    <w:tmpl w:val="8F9866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771010"/>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7" w15:restartNumberingAfterBreak="0">
    <w:nsid w:val="0FC10CD3"/>
    <w:multiLevelType w:val="singleLevel"/>
    <w:tmpl w:val="1C7C2342"/>
    <w:lvl w:ilvl="0">
      <w:start w:val="1"/>
      <w:numFmt w:val="bullet"/>
      <w:lvlText w:val=""/>
      <w:lvlJc w:val="left"/>
      <w:pPr>
        <w:tabs>
          <w:tab w:val="num" w:pos="357"/>
        </w:tabs>
        <w:ind w:left="357" w:hanging="357"/>
      </w:pPr>
      <w:rPr>
        <w:rFonts w:ascii="Symbol" w:hAnsi="Symbol" w:hint="default"/>
      </w:rPr>
    </w:lvl>
  </w:abstractNum>
  <w:abstractNum w:abstractNumId="8" w15:restartNumberingAfterBreak="0">
    <w:nsid w:val="13E60236"/>
    <w:multiLevelType w:val="hybridMultilevel"/>
    <w:tmpl w:val="09F4342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0" w15:restartNumberingAfterBreak="0">
    <w:nsid w:val="21683868"/>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1"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2" w15:restartNumberingAfterBreak="0">
    <w:nsid w:val="276B6195"/>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3" w15:restartNumberingAfterBreak="0">
    <w:nsid w:val="2E135BD9"/>
    <w:multiLevelType w:val="hybridMultilevel"/>
    <w:tmpl w:val="DAD6C0E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5"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6" w15:restartNumberingAfterBreak="0">
    <w:nsid w:val="37550405"/>
    <w:multiLevelType w:val="singleLevel"/>
    <w:tmpl w:val="B35C4B5E"/>
    <w:lvl w:ilvl="0">
      <w:start w:val="1"/>
      <w:numFmt w:val="bullet"/>
      <w:lvlText w:val=""/>
      <w:lvlJc w:val="left"/>
      <w:pPr>
        <w:tabs>
          <w:tab w:val="num" w:pos="357"/>
        </w:tabs>
        <w:ind w:left="357" w:hanging="357"/>
      </w:pPr>
      <w:rPr>
        <w:rFonts w:ascii="Symbol" w:hAnsi="Symbol" w:hint="default"/>
      </w:rPr>
    </w:lvl>
  </w:abstractNum>
  <w:abstractNum w:abstractNumId="17"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19" w15:restartNumberingAfterBreak="0">
    <w:nsid w:val="3F0D145B"/>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20" w15:restartNumberingAfterBreak="0">
    <w:nsid w:val="405D0070"/>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1" w15:restartNumberingAfterBreak="0">
    <w:nsid w:val="40EE3F3F"/>
    <w:multiLevelType w:val="singleLevel"/>
    <w:tmpl w:val="5ACA4BCE"/>
    <w:lvl w:ilvl="0">
      <w:start w:val="1"/>
      <w:numFmt w:val="bullet"/>
      <w:lvlText w:val=""/>
      <w:lvlJc w:val="left"/>
      <w:pPr>
        <w:tabs>
          <w:tab w:val="num" w:pos="357"/>
        </w:tabs>
        <w:ind w:left="357" w:hanging="357"/>
      </w:pPr>
      <w:rPr>
        <w:rFonts w:ascii="Symbol" w:hAnsi="Symbol" w:hint="default"/>
      </w:rPr>
    </w:lvl>
  </w:abstractNum>
  <w:abstractNum w:abstractNumId="22"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3" w15:restartNumberingAfterBreak="0">
    <w:nsid w:val="4C220226"/>
    <w:multiLevelType w:val="singleLevel"/>
    <w:tmpl w:val="2F52BD6C"/>
    <w:lvl w:ilvl="0">
      <w:start w:val="1"/>
      <w:numFmt w:val="bullet"/>
      <w:lvlText w:val=""/>
      <w:lvlJc w:val="left"/>
      <w:pPr>
        <w:tabs>
          <w:tab w:val="num" w:pos="357"/>
        </w:tabs>
        <w:ind w:left="357" w:hanging="357"/>
      </w:pPr>
      <w:rPr>
        <w:rFonts w:ascii="Symbol" w:hAnsi="Symbol" w:cs="Courier New" w:hint="default"/>
      </w:rPr>
    </w:lvl>
  </w:abstractNum>
  <w:abstractNum w:abstractNumId="24" w15:restartNumberingAfterBreak="0">
    <w:nsid w:val="549803AD"/>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5"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26" w15:restartNumberingAfterBreak="0">
    <w:nsid w:val="56E555FF"/>
    <w:multiLevelType w:val="hybridMultilevel"/>
    <w:tmpl w:val="DF60183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28" w15:restartNumberingAfterBreak="0">
    <w:nsid w:val="5AA4012F"/>
    <w:multiLevelType w:val="hybridMultilevel"/>
    <w:tmpl w:val="12BE4D36"/>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EF63B4A"/>
    <w:multiLevelType w:val="singleLevel"/>
    <w:tmpl w:val="63425044"/>
    <w:lvl w:ilvl="0">
      <w:start w:val="1"/>
      <w:numFmt w:val="bullet"/>
      <w:lvlText w:val=""/>
      <w:lvlJc w:val="left"/>
      <w:pPr>
        <w:tabs>
          <w:tab w:val="num" w:pos="357"/>
        </w:tabs>
        <w:ind w:left="357" w:hanging="357"/>
      </w:pPr>
      <w:rPr>
        <w:rFonts w:ascii="Symbol" w:hAnsi="Symbol" w:hint="default"/>
      </w:rPr>
    </w:lvl>
  </w:abstractNum>
  <w:abstractNum w:abstractNumId="30" w15:restartNumberingAfterBreak="0">
    <w:nsid w:val="60073EF5"/>
    <w:multiLevelType w:val="hybridMultilevel"/>
    <w:tmpl w:val="246CA14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1" w15:restartNumberingAfterBreak="0">
    <w:nsid w:val="642D6557"/>
    <w:multiLevelType w:val="multilevel"/>
    <w:tmpl w:val="1E5AABE8"/>
    <w:lvl w:ilvl="0">
      <w:start w:val="1"/>
      <w:numFmt w:val="decimal"/>
      <w:lvlText w:val="%1."/>
      <w:lvlJc w:val="left"/>
      <w:pPr>
        <w:tabs>
          <w:tab w:val="num" w:pos="570"/>
        </w:tabs>
        <w:ind w:left="570" w:hanging="570"/>
      </w:pPr>
      <w:rPr>
        <w:rFonts w:hint="default"/>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2"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3" w15:restartNumberingAfterBreak="0">
    <w:nsid w:val="68247730"/>
    <w:multiLevelType w:val="singleLevel"/>
    <w:tmpl w:val="6096C72A"/>
    <w:lvl w:ilvl="0">
      <w:start w:val="5"/>
      <w:numFmt w:val="decimal"/>
      <w:lvlText w:val="%1."/>
      <w:lvlJc w:val="left"/>
      <w:pPr>
        <w:tabs>
          <w:tab w:val="num" w:pos="570"/>
        </w:tabs>
        <w:ind w:left="570" w:hanging="570"/>
      </w:pPr>
      <w:rPr>
        <w:rFonts w:hint="default"/>
      </w:rPr>
    </w:lvl>
  </w:abstractNum>
  <w:abstractNum w:abstractNumId="34"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35" w15:restartNumberingAfterBreak="0">
    <w:nsid w:val="69E95A54"/>
    <w:multiLevelType w:val="hybridMultilevel"/>
    <w:tmpl w:val="3C18EFB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7" w15:restartNumberingAfterBreak="0">
    <w:nsid w:val="6D941758"/>
    <w:multiLevelType w:val="singleLevel"/>
    <w:tmpl w:val="98907B74"/>
    <w:lvl w:ilvl="0">
      <w:start w:val="1"/>
      <w:numFmt w:val="decimal"/>
      <w:lvlText w:val="%1."/>
      <w:lvlJc w:val="left"/>
      <w:pPr>
        <w:tabs>
          <w:tab w:val="num" w:pos="360"/>
        </w:tabs>
        <w:ind w:left="360" w:hanging="360"/>
      </w:pPr>
      <w:rPr>
        <w:rFonts w:hint="default"/>
        <w:b/>
      </w:rPr>
    </w:lvl>
  </w:abstractNum>
  <w:abstractNum w:abstractNumId="38"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9" w15:restartNumberingAfterBreak="0">
    <w:nsid w:val="71DE10DF"/>
    <w:multiLevelType w:val="hybridMultilevel"/>
    <w:tmpl w:val="E3B424C8"/>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72AB50F1"/>
    <w:multiLevelType w:val="hybridMultilevel"/>
    <w:tmpl w:val="64CEA6C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78726D2E"/>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2" w15:restartNumberingAfterBreak="0">
    <w:nsid w:val="7AB07D65"/>
    <w:multiLevelType w:val="singleLevel"/>
    <w:tmpl w:val="2076C842"/>
    <w:lvl w:ilvl="0">
      <w:start w:val="1"/>
      <w:numFmt w:val="bullet"/>
      <w:lvlText w:val=""/>
      <w:lvlJc w:val="left"/>
      <w:pPr>
        <w:tabs>
          <w:tab w:val="num" w:pos="357"/>
        </w:tabs>
        <w:ind w:left="357" w:hanging="357"/>
      </w:pPr>
      <w:rPr>
        <w:rFonts w:ascii="Symbol" w:hAnsi="Symbol" w:hint="default"/>
      </w:rPr>
    </w:lvl>
  </w:abstractNum>
  <w:abstractNum w:abstractNumId="43" w15:restartNumberingAfterBreak="0">
    <w:nsid w:val="7D462840"/>
    <w:multiLevelType w:val="hybridMultilevel"/>
    <w:tmpl w:val="9A02E948"/>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16cid:durableId="463932946">
    <w:abstractNumId w:val="3"/>
  </w:num>
  <w:num w:numId="2" w16cid:durableId="251744868">
    <w:abstractNumId w:val="32"/>
  </w:num>
  <w:num w:numId="3" w16cid:durableId="886376151">
    <w:abstractNumId w:val="0"/>
    <w:lvlOverride w:ilvl="0">
      <w:lvl w:ilvl="0">
        <w:start w:val="1"/>
        <w:numFmt w:val="bullet"/>
        <w:lvlText w:val="-"/>
        <w:legacy w:legacy="1" w:legacySpace="0" w:legacyIndent="360"/>
        <w:lvlJc w:val="left"/>
        <w:pPr>
          <w:ind w:left="360" w:hanging="360"/>
        </w:pPr>
      </w:lvl>
    </w:lvlOverride>
  </w:num>
  <w:num w:numId="4" w16cid:durableId="1123230766">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 w16cid:durableId="444227709">
    <w:abstractNumId w:val="33"/>
  </w:num>
  <w:num w:numId="6" w16cid:durableId="1818380028">
    <w:abstractNumId w:val="27"/>
  </w:num>
  <w:num w:numId="7" w16cid:durableId="246353514">
    <w:abstractNumId w:val="14"/>
  </w:num>
  <w:num w:numId="8" w16cid:durableId="1755933247">
    <w:abstractNumId w:val="18"/>
  </w:num>
  <w:num w:numId="9" w16cid:durableId="215750769">
    <w:abstractNumId w:val="40"/>
  </w:num>
  <w:num w:numId="10" w16cid:durableId="783307093">
    <w:abstractNumId w:val="1"/>
  </w:num>
  <w:num w:numId="11" w16cid:durableId="98529671">
    <w:abstractNumId w:val="36"/>
  </w:num>
  <w:num w:numId="12" w16cid:durableId="346102066">
    <w:abstractNumId w:val="15"/>
  </w:num>
  <w:num w:numId="13" w16cid:durableId="526915899">
    <w:abstractNumId w:val="9"/>
  </w:num>
  <w:num w:numId="14" w16cid:durableId="1924292074">
    <w:abstractNumId w:val="5"/>
  </w:num>
  <w:num w:numId="15" w16cid:durableId="1314722752">
    <w:abstractNumId w:val="0"/>
    <w:lvlOverride w:ilvl="0">
      <w:lvl w:ilvl="0">
        <w:start w:val="1"/>
        <w:numFmt w:val="bullet"/>
        <w:lvlText w:val="-"/>
        <w:legacy w:legacy="1" w:legacySpace="0" w:legacyIndent="360"/>
        <w:lvlJc w:val="left"/>
        <w:pPr>
          <w:ind w:left="360" w:hanging="360"/>
        </w:pPr>
      </w:lvl>
    </w:lvlOverride>
  </w:num>
  <w:num w:numId="16" w16cid:durableId="1093624528">
    <w:abstractNumId w:val="37"/>
  </w:num>
  <w:num w:numId="17" w16cid:durableId="1508592255">
    <w:abstractNumId w:val="22"/>
  </w:num>
  <w:num w:numId="18" w16cid:durableId="1429347718">
    <w:abstractNumId w:val="25"/>
  </w:num>
  <w:num w:numId="19" w16cid:durableId="872381887">
    <w:abstractNumId w:val="41"/>
  </w:num>
  <w:num w:numId="20" w16cid:durableId="1093279823">
    <w:abstractNumId w:val="31"/>
  </w:num>
  <w:num w:numId="21" w16cid:durableId="757219320">
    <w:abstractNumId w:val="38"/>
  </w:num>
  <w:num w:numId="22" w16cid:durableId="593788308">
    <w:abstractNumId w:val="35"/>
  </w:num>
  <w:num w:numId="23" w16cid:durableId="670334901">
    <w:abstractNumId w:val="13"/>
  </w:num>
  <w:num w:numId="24" w16cid:durableId="868956062">
    <w:abstractNumId w:val="38"/>
  </w:num>
  <w:num w:numId="25" w16cid:durableId="1380126919">
    <w:abstractNumId w:val="5"/>
  </w:num>
  <w:num w:numId="26" w16cid:durableId="550699309">
    <w:abstractNumId w:val="42"/>
  </w:num>
  <w:num w:numId="27" w16cid:durableId="381908554">
    <w:abstractNumId w:val="28"/>
  </w:num>
  <w:num w:numId="28" w16cid:durableId="2075472877">
    <w:abstractNumId w:val="11"/>
  </w:num>
  <w:num w:numId="29" w16cid:durableId="1979262958">
    <w:abstractNumId w:val="34"/>
  </w:num>
  <w:num w:numId="30" w16cid:durableId="1193685443">
    <w:abstractNumId w:val="30"/>
  </w:num>
  <w:num w:numId="31" w16cid:durableId="216937002">
    <w:abstractNumId w:val="2"/>
  </w:num>
  <w:num w:numId="32" w16cid:durableId="813788811">
    <w:abstractNumId w:val="4"/>
  </w:num>
  <w:num w:numId="33" w16cid:durableId="700546702">
    <w:abstractNumId w:val="17"/>
  </w:num>
  <w:num w:numId="34" w16cid:durableId="1871259632">
    <w:abstractNumId w:val="29"/>
  </w:num>
  <w:num w:numId="35" w16cid:durableId="53629778">
    <w:abstractNumId w:val="6"/>
  </w:num>
  <w:num w:numId="36" w16cid:durableId="1343895808">
    <w:abstractNumId w:val="19"/>
  </w:num>
  <w:num w:numId="37" w16cid:durableId="674185434">
    <w:abstractNumId w:val="10"/>
  </w:num>
  <w:num w:numId="38" w16cid:durableId="1475297641">
    <w:abstractNumId w:val="12"/>
  </w:num>
  <w:num w:numId="39" w16cid:durableId="1819298485">
    <w:abstractNumId w:val="23"/>
  </w:num>
  <w:num w:numId="40" w16cid:durableId="2094817383">
    <w:abstractNumId w:val="21"/>
  </w:num>
  <w:num w:numId="41" w16cid:durableId="310600303">
    <w:abstractNumId w:val="24"/>
  </w:num>
  <w:num w:numId="42" w16cid:durableId="221411512">
    <w:abstractNumId w:val="20"/>
  </w:num>
  <w:num w:numId="43" w16cid:durableId="1331178967">
    <w:abstractNumId w:val="39"/>
  </w:num>
  <w:num w:numId="44" w16cid:durableId="1132485169">
    <w:abstractNumId w:val="8"/>
  </w:num>
  <w:num w:numId="45" w16cid:durableId="926039161">
    <w:abstractNumId w:val="26"/>
  </w:num>
  <w:num w:numId="46" w16cid:durableId="138884126">
    <w:abstractNumId w:val="16"/>
  </w:num>
  <w:num w:numId="47" w16cid:durableId="498470468">
    <w:abstractNumId w:val="7"/>
  </w:num>
  <w:num w:numId="48" w16cid:durableId="1562904312">
    <w:abstractNumId w:val="43"/>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en-GB" w:vendorID="64" w:dllVersion="0" w:nlCheck="1" w:checkStyle="0"/>
  <w:activeWritingStyle w:appName="MSWord" w:lang="en-GB" w:vendorID="64" w:dllVersion="4096" w:nlCheck="1" w:checkStyle="0"/>
  <w:activeWritingStyle w:appName="MSWord" w:lang="en-CA" w:vendorID="64" w:dllVersion="4096" w:nlCheck="1" w:checkStyle="0"/>
  <w:activeWritingStyle w:appName="MSWord" w:lang="fr-FR" w:vendorID="64" w:dllVersion="4096" w:nlCheck="1" w:checkStyle="0"/>
  <w:activeWritingStyle w:appName="MSWord" w:lang="fr-FR" w:vendorID="64" w:dllVersion="0" w:nlCheck="1" w:checkStyle="0"/>
  <w:activeWritingStyle w:appName="MSWord" w:lang="en-CA" w:vendorID="64" w:dllVersion="0" w:nlCheck="1" w:checkStyle="0"/>
  <w:activeWritingStyle w:appName="MSWord" w:lang="nl-BE" w:vendorID="64" w:dllVersion="6" w:nlCheck="1" w:checkStyle="0"/>
  <w:activeWritingStyle w:appName="MSWord" w:lang="nl-NL" w:vendorID="64" w:dllVersion="0" w:nlCheck="1" w:checkStyle="0"/>
  <w:activeWritingStyle w:appName="MSWord" w:lang="de-CH" w:vendorID="64" w:dllVersion="0" w:nlCheck="1" w:checkStyle="0"/>
  <w:activeWritingStyle w:appName="MSWord" w:lang="en-US" w:vendorID="64" w:dllVersion="0" w:nlCheck="1" w:checkStyle="0"/>
  <w:activeWritingStyle w:appName="MSWord" w:lang="nl-BE" w:vendorID="64" w:dllVersion="0" w:nlCheck="1" w:checkStyle="0"/>
  <w:activeWritingStyle w:appName="MSWord" w:lang="fr-CH" w:vendorID="64" w:dllVersion="0" w:nlCheck="1" w:checkStyle="0"/>
  <w:activeWritingStyle w:appName="MSWord" w:lang="nb-NO" w:vendorID="64" w:dllVersion="0" w:nlCheck="1" w:checkStyle="0"/>
  <w:activeWritingStyle w:appName="MSWord" w:lang="pt-PT" w:vendorID="64" w:dllVersion="0" w:nlCheck="1" w:checkStyle="0"/>
  <w:activeWritingStyle w:appName="MSWord" w:lang="es-ES" w:vendorID="64" w:dllVersion="0" w:nlCheck="1" w:checkStyle="0"/>
  <w:activeWritingStyle w:appName="MSWord" w:lang="fr-BE" w:vendorID="64" w:dllVersion="0" w:nlCheck="1" w:checkStyle="0"/>
  <w:activeWritingStyle w:appName="MSWord" w:lang="de-DE" w:vendorID="64" w:dllVersion="0" w:nlCheck="1" w:checkStyle="0"/>
  <w:activeWritingStyle w:appName="MSWord" w:lang="it-IT"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120833"/>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18F5"/>
    <w:rsid w:val="0000362A"/>
    <w:rsid w:val="00003AEF"/>
    <w:rsid w:val="00003FDE"/>
    <w:rsid w:val="00005701"/>
    <w:rsid w:val="00005BA2"/>
    <w:rsid w:val="00005F34"/>
    <w:rsid w:val="000060C9"/>
    <w:rsid w:val="00007528"/>
    <w:rsid w:val="0001164F"/>
    <w:rsid w:val="000147E7"/>
    <w:rsid w:val="00014869"/>
    <w:rsid w:val="000148F0"/>
    <w:rsid w:val="000150D3"/>
    <w:rsid w:val="00016168"/>
    <w:rsid w:val="000166C1"/>
    <w:rsid w:val="000170F3"/>
    <w:rsid w:val="0002006B"/>
    <w:rsid w:val="00020AE8"/>
    <w:rsid w:val="000212BB"/>
    <w:rsid w:val="00023A2C"/>
    <w:rsid w:val="0002506F"/>
    <w:rsid w:val="000251FA"/>
    <w:rsid w:val="00025BCA"/>
    <w:rsid w:val="00025EBE"/>
    <w:rsid w:val="00026BF2"/>
    <w:rsid w:val="000271F6"/>
    <w:rsid w:val="00027618"/>
    <w:rsid w:val="00030445"/>
    <w:rsid w:val="000304C5"/>
    <w:rsid w:val="00030679"/>
    <w:rsid w:val="000310BF"/>
    <w:rsid w:val="000318C7"/>
    <w:rsid w:val="00033872"/>
    <w:rsid w:val="00033D26"/>
    <w:rsid w:val="00033FDB"/>
    <w:rsid w:val="000344F6"/>
    <w:rsid w:val="000355C1"/>
    <w:rsid w:val="0003594E"/>
    <w:rsid w:val="000362A9"/>
    <w:rsid w:val="000377EB"/>
    <w:rsid w:val="0004044C"/>
    <w:rsid w:val="00041BAE"/>
    <w:rsid w:val="00042263"/>
    <w:rsid w:val="00043505"/>
    <w:rsid w:val="00043C70"/>
    <w:rsid w:val="00043E88"/>
    <w:rsid w:val="00044042"/>
    <w:rsid w:val="000451AC"/>
    <w:rsid w:val="000451FD"/>
    <w:rsid w:val="00046834"/>
    <w:rsid w:val="000474D2"/>
    <w:rsid w:val="000479C5"/>
    <w:rsid w:val="0005008B"/>
    <w:rsid w:val="00050DFD"/>
    <w:rsid w:val="00051401"/>
    <w:rsid w:val="00051C43"/>
    <w:rsid w:val="00052CC7"/>
    <w:rsid w:val="00053809"/>
    <w:rsid w:val="00053914"/>
    <w:rsid w:val="00054756"/>
    <w:rsid w:val="0005551C"/>
    <w:rsid w:val="000556C8"/>
    <w:rsid w:val="000560C5"/>
    <w:rsid w:val="00056C49"/>
    <w:rsid w:val="00056FE0"/>
    <w:rsid w:val="000577D4"/>
    <w:rsid w:val="00060090"/>
    <w:rsid w:val="000603C8"/>
    <w:rsid w:val="000608A4"/>
    <w:rsid w:val="00060AA1"/>
    <w:rsid w:val="00060B5F"/>
    <w:rsid w:val="000610C2"/>
    <w:rsid w:val="00061FEE"/>
    <w:rsid w:val="000631FD"/>
    <w:rsid w:val="000643D3"/>
    <w:rsid w:val="0006797A"/>
    <w:rsid w:val="00067B16"/>
    <w:rsid w:val="00067CE8"/>
    <w:rsid w:val="00071F8A"/>
    <w:rsid w:val="0007228D"/>
    <w:rsid w:val="00072D5A"/>
    <w:rsid w:val="00073E04"/>
    <w:rsid w:val="00073EB8"/>
    <w:rsid w:val="0007401B"/>
    <w:rsid w:val="000752FF"/>
    <w:rsid w:val="000757B2"/>
    <w:rsid w:val="00075D83"/>
    <w:rsid w:val="0007628D"/>
    <w:rsid w:val="00080C4C"/>
    <w:rsid w:val="00081DAB"/>
    <w:rsid w:val="00083684"/>
    <w:rsid w:val="000851E0"/>
    <w:rsid w:val="000904C4"/>
    <w:rsid w:val="00090556"/>
    <w:rsid w:val="00091B44"/>
    <w:rsid w:val="00092829"/>
    <w:rsid w:val="00092B09"/>
    <w:rsid w:val="0009300C"/>
    <w:rsid w:val="0009351E"/>
    <w:rsid w:val="000946F1"/>
    <w:rsid w:val="0009479A"/>
    <w:rsid w:val="00094AD6"/>
    <w:rsid w:val="00095D61"/>
    <w:rsid w:val="00095E44"/>
    <w:rsid w:val="00096AFD"/>
    <w:rsid w:val="00096D8D"/>
    <w:rsid w:val="000971FE"/>
    <w:rsid w:val="0009755A"/>
    <w:rsid w:val="00097AA6"/>
    <w:rsid w:val="000A1232"/>
    <w:rsid w:val="000A1C60"/>
    <w:rsid w:val="000A30E5"/>
    <w:rsid w:val="000A40D0"/>
    <w:rsid w:val="000A65C1"/>
    <w:rsid w:val="000A76B8"/>
    <w:rsid w:val="000A77EE"/>
    <w:rsid w:val="000B0097"/>
    <w:rsid w:val="000B09FA"/>
    <w:rsid w:val="000B101F"/>
    <w:rsid w:val="000B1F4B"/>
    <w:rsid w:val="000B2F27"/>
    <w:rsid w:val="000B2F58"/>
    <w:rsid w:val="000B37A8"/>
    <w:rsid w:val="000B42A1"/>
    <w:rsid w:val="000B51D9"/>
    <w:rsid w:val="000B68C1"/>
    <w:rsid w:val="000B6BA1"/>
    <w:rsid w:val="000B74A7"/>
    <w:rsid w:val="000C03FB"/>
    <w:rsid w:val="000C0562"/>
    <w:rsid w:val="000C0A5D"/>
    <w:rsid w:val="000C0E31"/>
    <w:rsid w:val="000C308F"/>
    <w:rsid w:val="000C3568"/>
    <w:rsid w:val="000C35E0"/>
    <w:rsid w:val="000C3ED7"/>
    <w:rsid w:val="000C5A4E"/>
    <w:rsid w:val="000C635D"/>
    <w:rsid w:val="000C6B77"/>
    <w:rsid w:val="000C78FE"/>
    <w:rsid w:val="000C7ABA"/>
    <w:rsid w:val="000C7F49"/>
    <w:rsid w:val="000D1AEE"/>
    <w:rsid w:val="000D1B76"/>
    <w:rsid w:val="000D1F4F"/>
    <w:rsid w:val="000D2074"/>
    <w:rsid w:val="000D3BC0"/>
    <w:rsid w:val="000D3C54"/>
    <w:rsid w:val="000D41F7"/>
    <w:rsid w:val="000D4D07"/>
    <w:rsid w:val="000D6A47"/>
    <w:rsid w:val="000D7535"/>
    <w:rsid w:val="000E06DB"/>
    <w:rsid w:val="000E165D"/>
    <w:rsid w:val="000E1BAF"/>
    <w:rsid w:val="000E1C79"/>
    <w:rsid w:val="000E223E"/>
    <w:rsid w:val="000E2491"/>
    <w:rsid w:val="000E2EA9"/>
    <w:rsid w:val="000E4286"/>
    <w:rsid w:val="000E432A"/>
    <w:rsid w:val="000E46A3"/>
    <w:rsid w:val="000E4B72"/>
    <w:rsid w:val="000E4E88"/>
    <w:rsid w:val="000E5726"/>
    <w:rsid w:val="000E6C94"/>
    <w:rsid w:val="000F0A16"/>
    <w:rsid w:val="000F1BB2"/>
    <w:rsid w:val="000F217A"/>
    <w:rsid w:val="000F2EA6"/>
    <w:rsid w:val="000F3F94"/>
    <w:rsid w:val="000F446F"/>
    <w:rsid w:val="000F488F"/>
    <w:rsid w:val="000F4CA7"/>
    <w:rsid w:val="000F5235"/>
    <w:rsid w:val="000F542B"/>
    <w:rsid w:val="000F5537"/>
    <w:rsid w:val="000F5B21"/>
    <w:rsid w:val="000F5FC2"/>
    <w:rsid w:val="000F63DE"/>
    <w:rsid w:val="000F6D1D"/>
    <w:rsid w:val="000F6D8F"/>
    <w:rsid w:val="000F7EC9"/>
    <w:rsid w:val="00100036"/>
    <w:rsid w:val="0010012B"/>
    <w:rsid w:val="00100482"/>
    <w:rsid w:val="00100BA0"/>
    <w:rsid w:val="00101228"/>
    <w:rsid w:val="00101420"/>
    <w:rsid w:val="001023CF"/>
    <w:rsid w:val="00102798"/>
    <w:rsid w:val="00103501"/>
    <w:rsid w:val="00103B2D"/>
    <w:rsid w:val="00103CD2"/>
    <w:rsid w:val="00104061"/>
    <w:rsid w:val="0010594E"/>
    <w:rsid w:val="00107186"/>
    <w:rsid w:val="00107236"/>
    <w:rsid w:val="001074B3"/>
    <w:rsid w:val="00107B27"/>
    <w:rsid w:val="001101A2"/>
    <w:rsid w:val="001106F7"/>
    <w:rsid w:val="001108A9"/>
    <w:rsid w:val="001117C4"/>
    <w:rsid w:val="00112EDA"/>
    <w:rsid w:val="0011359E"/>
    <w:rsid w:val="00113E46"/>
    <w:rsid w:val="00113F21"/>
    <w:rsid w:val="00114174"/>
    <w:rsid w:val="001151F6"/>
    <w:rsid w:val="00117B4A"/>
    <w:rsid w:val="00117C1D"/>
    <w:rsid w:val="00120BA0"/>
    <w:rsid w:val="00121C36"/>
    <w:rsid w:val="00122425"/>
    <w:rsid w:val="00122A7B"/>
    <w:rsid w:val="00123688"/>
    <w:rsid w:val="001247E6"/>
    <w:rsid w:val="001253E1"/>
    <w:rsid w:val="00126FF4"/>
    <w:rsid w:val="001272FC"/>
    <w:rsid w:val="00127602"/>
    <w:rsid w:val="00127F47"/>
    <w:rsid w:val="001307AB"/>
    <w:rsid w:val="00131365"/>
    <w:rsid w:val="00133572"/>
    <w:rsid w:val="00134E4A"/>
    <w:rsid w:val="001364FB"/>
    <w:rsid w:val="001365F2"/>
    <w:rsid w:val="00136D7A"/>
    <w:rsid w:val="00136F54"/>
    <w:rsid w:val="001374C5"/>
    <w:rsid w:val="00137BE2"/>
    <w:rsid w:val="00141470"/>
    <w:rsid w:val="00141540"/>
    <w:rsid w:val="00143B8C"/>
    <w:rsid w:val="001449DF"/>
    <w:rsid w:val="00145677"/>
    <w:rsid w:val="0014569B"/>
    <w:rsid w:val="001470E0"/>
    <w:rsid w:val="00150060"/>
    <w:rsid w:val="00151258"/>
    <w:rsid w:val="001519F0"/>
    <w:rsid w:val="00151C11"/>
    <w:rsid w:val="0015268F"/>
    <w:rsid w:val="00154C69"/>
    <w:rsid w:val="0015704C"/>
    <w:rsid w:val="00157895"/>
    <w:rsid w:val="00157913"/>
    <w:rsid w:val="00157ED3"/>
    <w:rsid w:val="00160C2A"/>
    <w:rsid w:val="00161701"/>
    <w:rsid w:val="00161E87"/>
    <w:rsid w:val="0016220E"/>
    <w:rsid w:val="0016329A"/>
    <w:rsid w:val="0016566C"/>
    <w:rsid w:val="00165A7F"/>
    <w:rsid w:val="00165D8D"/>
    <w:rsid w:val="00165E05"/>
    <w:rsid w:val="00166793"/>
    <w:rsid w:val="001668C8"/>
    <w:rsid w:val="00170B05"/>
    <w:rsid w:val="001710C0"/>
    <w:rsid w:val="001717D1"/>
    <w:rsid w:val="00172276"/>
    <w:rsid w:val="001725D9"/>
    <w:rsid w:val="00172769"/>
    <w:rsid w:val="001727F0"/>
    <w:rsid w:val="00172B06"/>
    <w:rsid w:val="0017347E"/>
    <w:rsid w:val="001734CC"/>
    <w:rsid w:val="00174347"/>
    <w:rsid w:val="001748AF"/>
    <w:rsid w:val="001752D8"/>
    <w:rsid w:val="001755FB"/>
    <w:rsid w:val="00175931"/>
    <w:rsid w:val="0017686F"/>
    <w:rsid w:val="00176B25"/>
    <w:rsid w:val="00180887"/>
    <w:rsid w:val="001811C0"/>
    <w:rsid w:val="00181319"/>
    <w:rsid w:val="0018238B"/>
    <w:rsid w:val="00183419"/>
    <w:rsid w:val="0018394A"/>
    <w:rsid w:val="00184DCC"/>
    <w:rsid w:val="00186A9D"/>
    <w:rsid w:val="00186F5D"/>
    <w:rsid w:val="001874A6"/>
    <w:rsid w:val="0018765B"/>
    <w:rsid w:val="0018798C"/>
    <w:rsid w:val="001904AE"/>
    <w:rsid w:val="001904CD"/>
    <w:rsid w:val="00190913"/>
    <w:rsid w:val="00190ACD"/>
    <w:rsid w:val="0019236A"/>
    <w:rsid w:val="001934F1"/>
    <w:rsid w:val="00193B21"/>
    <w:rsid w:val="00193DD3"/>
    <w:rsid w:val="00194202"/>
    <w:rsid w:val="001948AA"/>
    <w:rsid w:val="00195459"/>
    <w:rsid w:val="00195F65"/>
    <w:rsid w:val="00196140"/>
    <w:rsid w:val="001A003F"/>
    <w:rsid w:val="001A056F"/>
    <w:rsid w:val="001A07E2"/>
    <w:rsid w:val="001A0A5D"/>
    <w:rsid w:val="001A2018"/>
    <w:rsid w:val="001A217B"/>
    <w:rsid w:val="001A2A06"/>
    <w:rsid w:val="001A326E"/>
    <w:rsid w:val="001A3AA8"/>
    <w:rsid w:val="001A3B3E"/>
    <w:rsid w:val="001A3D75"/>
    <w:rsid w:val="001A56F1"/>
    <w:rsid w:val="001A5D0E"/>
    <w:rsid w:val="001A6EFA"/>
    <w:rsid w:val="001A6FCA"/>
    <w:rsid w:val="001A7831"/>
    <w:rsid w:val="001A7B02"/>
    <w:rsid w:val="001B01C8"/>
    <w:rsid w:val="001B0528"/>
    <w:rsid w:val="001B0A07"/>
    <w:rsid w:val="001B0B52"/>
    <w:rsid w:val="001B13F6"/>
    <w:rsid w:val="001B1747"/>
    <w:rsid w:val="001B1DBF"/>
    <w:rsid w:val="001B2D44"/>
    <w:rsid w:val="001B33FF"/>
    <w:rsid w:val="001B426F"/>
    <w:rsid w:val="001B4E08"/>
    <w:rsid w:val="001B752A"/>
    <w:rsid w:val="001B7B4B"/>
    <w:rsid w:val="001C12FB"/>
    <w:rsid w:val="001C13DC"/>
    <w:rsid w:val="001C2DB4"/>
    <w:rsid w:val="001C3228"/>
    <w:rsid w:val="001C35E9"/>
    <w:rsid w:val="001C36BD"/>
    <w:rsid w:val="001C3733"/>
    <w:rsid w:val="001C49B3"/>
    <w:rsid w:val="001C5B30"/>
    <w:rsid w:val="001D0D33"/>
    <w:rsid w:val="001D2549"/>
    <w:rsid w:val="001D2953"/>
    <w:rsid w:val="001D2DAA"/>
    <w:rsid w:val="001D3C05"/>
    <w:rsid w:val="001D4BCC"/>
    <w:rsid w:val="001D4EB4"/>
    <w:rsid w:val="001D550C"/>
    <w:rsid w:val="001D6AF4"/>
    <w:rsid w:val="001D7733"/>
    <w:rsid w:val="001D7F82"/>
    <w:rsid w:val="001E0089"/>
    <w:rsid w:val="001E0CC1"/>
    <w:rsid w:val="001E12AA"/>
    <w:rsid w:val="001E1C10"/>
    <w:rsid w:val="001E3CC0"/>
    <w:rsid w:val="001E77C3"/>
    <w:rsid w:val="001E7FAB"/>
    <w:rsid w:val="001F090B"/>
    <w:rsid w:val="001F1442"/>
    <w:rsid w:val="001F180A"/>
    <w:rsid w:val="001F1A28"/>
    <w:rsid w:val="001F1AC6"/>
    <w:rsid w:val="001F1AD0"/>
    <w:rsid w:val="001F1DE2"/>
    <w:rsid w:val="001F35E8"/>
    <w:rsid w:val="001F4014"/>
    <w:rsid w:val="001F445E"/>
    <w:rsid w:val="001F4666"/>
    <w:rsid w:val="001F485D"/>
    <w:rsid w:val="001F4E40"/>
    <w:rsid w:val="001F54D7"/>
    <w:rsid w:val="001F6423"/>
    <w:rsid w:val="001F7E92"/>
    <w:rsid w:val="00201213"/>
    <w:rsid w:val="0020165E"/>
    <w:rsid w:val="00201D25"/>
    <w:rsid w:val="00202597"/>
    <w:rsid w:val="0020272E"/>
    <w:rsid w:val="00202E50"/>
    <w:rsid w:val="002032B3"/>
    <w:rsid w:val="00204AAB"/>
    <w:rsid w:val="00205180"/>
    <w:rsid w:val="00207F81"/>
    <w:rsid w:val="002109F4"/>
    <w:rsid w:val="00211FDA"/>
    <w:rsid w:val="00213710"/>
    <w:rsid w:val="00214F76"/>
    <w:rsid w:val="00215725"/>
    <w:rsid w:val="00215FDA"/>
    <w:rsid w:val="002160C2"/>
    <w:rsid w:val="002177F7"/>
    <w:rsid w:val="00217FFA"/>
    <w:rsid w:val="00220399"/>
    <w:rsid w:val="002205B9"/>
    <w:rsid w:val="00220689"/>
    <w:rsid w:val="0022137A"/>
    <w:rsid w:val="00222395"/>
    <w:rsid w:val="00222BB9"/>
    <w:rsid w:val="00223BD7"/>
    <w:rsid w:val="00224EE9"/>
    <w:rsid w:val="002258D6"/>
    <w:rsid w:val="002274FB"/>
    <w:rsid w:val="002309D2"/>
    <w:rsid w:val="0023194E"/>
    <w:rsid w:val="00231B61"/>
    <w:rsid w:val="00231EAD"/>
    <w:rsid w:val="002329F6"/>
    <w:rsid w:val="00232FE6"/>
    <w:rsid w:val="0023315B"/>
    <w:rsid w:val="00233FF6"/>
    <w:rsid w:val="002347FE"/>
    <w:rsid w:val="002353AB"/>
    <w:rsid w:val="00235617"/>
    <w:rsid w:val="0023561F"/>
    <w:rsid w:val="002360D3"/>
    <w:rsid w:val="00236504"/>
    <w:rsid w:val="00237440"/>
    <w:rsid w:val="00237616"/>
    <w:rsid w:val="0024178D"/>
    <w:rsid w:val="0024184E"/>
    <w:rsid w:val="00241972"/>
    <w:rsid w:val="0024353B"/>
    <w:rsid w:val="0024392B"/>
    <w:rsid w:val="00244393"/>
    <w:rsid w:val="00244889"/>
    <w:rsid w:val="002450C6"/>
    <w:rsid w:val="00245DCF"/>
    <w:rsid w:val="00246C65"/>
    <w:rsid w:val="00246EF4"/>
    <w:rsid w:val="0024721F"/>
    <w:rsid w:val="00247707"/>
    <w:rsid w:val="00247B23"/>
    <w:rsid w:val="00250907"/>
    <w:rsid w:val="00251A10"/>
    <w:rsid w:val="0025288A"/>
    <w:rsid w:val="00252BFF"/>
    <w:rsid w:val="0025346C"/>
    <w:rsid w:val="00253732"/>
    <w:rsid w:val="00253FF9"/>
    <w:rsid w:val="002542A8"/>
    <w:rsid w:val="0025559E"/>
    <w:rsid w:val="00256199"/>
    <w:rsid w:val="00256EBF"/>
    <w:rsid w:val="00260A11"/>
    <w:rsid w:val="0026169A"/>
    <w:rsid w:val="00262763"/>
    <w:rsid w:val="002648C7"/>
    <w:rsid w:val="00264BEA"/>
    <w:rsid w:val="00264C46"/>
    <w:rsid w:val="002650C6"/>
    <w:rsid w:val="0026594A"/>
    <w:rsid w:val="002675B1"/>
    <w:rsid w:val="00267748"/>
    <w:rsid w:val="00267850"/>
    <w:rsid w:val="00270A84"/>
    <w:rsid w:val="00271032"/>
    <w:rsid w:val="00273E3E"/>
    <w:rsid w:val="00274147"/>
    <w:rsid w:val="00274D77"/>
    <w:rsid w:val="00274DC3"/>
    <w:rsid w:val="00275189"/>
    <w:rsid w:val="002756DC"/>
    <w:rsid w:val="00276412"/>
    <w:rsid w:val="00276437"/>
    <w:rsid w:val="00280053"/>
    <w:rsid w:val="00280353"/>
    <w:rsid w:val="0028063F"/>
    <w:rsid w:val="00280740"/>
    <w:rsid w:val="0028090F"/>
    <w:rsid w:val="00280F9E"/>
    <w:rsid w:val="00281668"/>
    <w:rsid w:val="00283B02"/>
    <w:rsid w:val="00283C5D"/>
    <w:rsid w:val="002844B0"/>
    <w:rsid w:val="002845BD"/>
    <w:rsid w:val="00284DF6"/>
    <w:rsid w:val="00286322"/>
    <w:rsid w:val="0028663F"/>
    <w:rsid w:val="00286BDF"/>
    <w:rsid w:val="00287387"/>
    <w:rsid w:val="00290109"/>
    <w:rsid w:val="00295C04"/>
    <w:rsid w:val="00296B03"/>
    <w:rsid w:val="00296C1F"/>
    <w:rsid w:val="00297264"/>
    <w:rsid w:val="00297910"/>
    <w:rsid w:val="002A0239"/>
    <w:rsid w:val="002A06F1"/>
    <w:rsid w:val="002A0798"/>
    <w:rsid w:val="002A41E6"/>
    <w:rsid w:val="002A44C8"/>
    <w:rsid w:val="002A545A"/>
    <w:rsid w:val="002A5E48"/>
    <w:rsid w:val="002A644E"/>
    <w:rsid w:val="002A6DDD"/>
    <w:rsid w:val="002A7240"/>
    <w:rsid w:val="002B0059"/>
    <w:rsid w:val="002B0455"/>
    <w:rsid w:val="002B261C"/>
    <w:rsid w:val="002B299F"/>
    <w:rsid w:val="002B2BEE"/>
    <w:rsid w:val="002B3215"/>
    <w:rsid w:val="002B35C5"/>
    <w:rsid w:val="002B3935"/>
    <w:rsid w:val="002B406A"/>
    <w:rsid w:val="002B41D4"/>
    <w:rsid w:val="002B543F"/>
    <w:rsid w:val="002B6165"/>
    <w:rsid w:val="002B6326"/>
    <w:rsid w:val="002B6906"/>
    <w:rsid w:val="002B7D73"/>
    <w:rsid w:val="002C06E3"/>
    <w:rsid w:val="002C06F4"/>
    <w:rsid w:val="002C0801"/>
    <w:rsid w:val="002C0DF1"/>
    <w:rsid w:val="002C145F"/>
    <w:rsid w:val="002C2F78"/>
    <w:rsid w:val="002C3111"/>
    <w:rsid w:val="002C33B3"/>
    <w:rsid w:val="002C44B0"/>
    <w:rsid w:val="002C467A"/>
    <w:rsid w:val="002C4E07"/>
    <w:rsid w:val="002C7337"/>
    <w:rsid w:val="002D0586"/>
    <w:rsid w:val="002D1023"/>
    <w:rsid w:val="002D1459"/>
    <w:rsid w:val="002D1470"/>
    <w:rsid w:val="002D21CF"/>
    <w:rsid w:val="002D21EA"/>
    <w:rsid w:val="002D2816"/>
    <w:rsid w:val="002D2F92"/>
    <w:rsid w:val="002D30D1"/>
    <w:rsid w:val="002D3DB7"/>
    <w:rsid w:val="002D3FF8"/>
    <w:rsid w:val="002D4705"/>
    <w:rsid w:val="002D5275"/>
    <w:rsid w:val="002D5B65"/>
    <w:rsid w:val="002D6396"/>
    <w:rsid w:val="002D7E5E"/>
    <w:rsid w:val="002D7F4A"/>
    <w:rsid w:val="002E07BA"/>
    <w:rsid w:val="002E07EF"/>
    <w:rsid w:val="002E0D06"/>
    <w:rsid w:val="002E1374"/>
    <w:rsid w:val="002E1496"/>
    <w:rsid w:val="002E1810"/>
    <w:rsid w:val="002E2085"/>
    <w:rsid w:val="002E3F65"/>
    <w:rsid w:val="002E46A7"/>
    <w:rsid w:val="002E49C9"/>
    <w:rsid w:val="002E4E94"/>
    <w:rsid w:val="002E784D"/>
    <w:rsid w:val="002F086A"/>
    <w:rsid w:val="002F0DA9"/>
    <w:rsid w:val="002F1416"/>
    <w:rsid w:val="002F1F28"/>
    <w:rsid w:val="002F43CA"/>
    <w:rsid w:val="002F57AA"/>
    <w:rsid w:val="002F5F73"/>
    <w:rsid w:val="002F6C40"/>
    <w:rsid w:val="002F6EF7"/>
    <w:rsid w:val="002F714C"/>
    <w:rsid w:val="002F77BF"/>
    <w:rsid w:val="0030023E"/>
    <w:rsid w:val="003004A2"/>
    <w:rsid w:val="00301EA3"/>
    <w:rsid w:val="00303DD5"/>
    <w:rsid w:val="003055D6"/>
    <w:rsid w:val="00305B69"/>
    <w:rsid w:val="00305E11"/>
    <w:rsid w:val="00305F01"/>
    <w:rsid w:val="00307282"/>
    <w:rsid w:val="00307B74"/>
    <w:rsid w:val="003105BA"/>
    <w:rsid w:val="00310764"/>
    <w:rsid w:val="00310A36"/>
    <w:rsid w:val="0031131F"/>
    <w:rsid w:val="00311BFD"/>
    <w:rsid w:val="003121CE"/>
    <w:rsid w:val="003123AD"/>
    <w:rsid w:val="003123F6"/>
    <w:rsid w:val="00313686"/>
    <w:rsid w:val="00314718"/>
    <w:rsid w:val="0031488A"/>
    <w:rsid w:val="003171B2"/>
    <w:rsid w:val="00317369"/>
    <w:rsid w:val="003175E1"/>
    <w:rsid w:val="003175F7"/>
    <w:rsid w:val="00317C34"/>
    <w:rsid w:val="00320203"/>
    <w:rsid w:val="00322002"/>
    <w:rsid w:val="00323A8E"/>
    <w:rsid w:val="0032414A"/>
    <w:rsid w:val="003247B0"/>
    <w:rsid w:val="00324908"/>
    <w:rsid w:val="00325E81"/>
    <w:rsid w:val="00326138"/>
    <w:rsid w:val="00326948"/>
    <w:rsid w:val="00326964"/>
    <w:rsid w:val="00327052"/>
    <w:rsid w:val="00327F30"/>
    <w:rsid w:val="00330A4F"/>
    <w:rsid w:val="00330EF4"/>
    <w:rsid w:val="0033223D"/>
    <w:rsid w:val="00333A9A"/>
    <w:rsid w:val="0033486D"/>
    <w:rsid w:val="00335228"/>
    <w:rsid w:val="003352FF"/>
    <w:rsid w:val="00335710"/>
    <w:rsid w:val="003367C4"/>
    <w:rsid w:val="00336D8E"/>
    <w:rsid w:val="003376B3"/>
    <w:rsid w:val="00337B09"/>
    <w:rsid w:val="00340FEA"/>
    <w:rsid w:val="00341769"/>
    <w:rsid w:val="003426E4"/>
    <w:rsid w:val="00342DBA"/>
    <w:rsid w:val="00345F9C"/>
    <w:rsid w:val="00345FAB"/>
    <w:rsid w:val="00347776"/>
    <w:rsid w:val="00347F86"/>
    <w:rsid w:val="0035015D"/>
    <w:rsid w:val="00350FBB"/>
    <w:rsid w:val="003518BD"/>
    <w:rsid w:val="00351A91"/>
    <w:rsid w:val="003520C4"/>
    <w:rsid w:val="003533AE"/>
    <w:rsid w:val="00353BAE"/>
    <w:rsid w:val="00355492"/>
    <w:rsid w:val="00355E14"/>
    <w:rsid w:val="00356A5C"/>
    <w:rsid w:val="003571BD"/>
    <w:rsid w:val="00357C5E"/>
    <w:rsid w:val="003608BD"/>
    <w:rsid w:val="00361280"/>
    <w:rsid w:val="003615F1"/>
    <w:rsid w:val="00361A6E"/>
    <w:rsid w:val="003626AF"/>
    <w:rsid w:val="0036348A"/>
    <w:rsid w:val="00363D7F"/>
    <w:rsid w:val="00363E16"/>
    <w:rsid w:val="00364776"/>
    <w:rsid w:val="0036655E"/>
    <w:rsid w:val="003673F5"/>
    <w:rsid w:val="00367A0F"/>
    <w:rsid w:val="00367C66"/>
    <w:rsid w:val="003700B2"/>
    <w:rsid w:val="0037116C"/>
    <w:rsid w:val="003713D8"/>
    <w:rsid w:val="0037233D"/>
    <w:rsid w:val="003734E7"/>
    <w:rsid w:val="003736EF"/>
    <w:rsid w:val="003737E3"/>
    <w:rsid w:val="00375BBC"/>
    <w:rsid w:val="00376546"/>
    <w:rsid w:val="00377955"/>
    <w:rsid w:val="003808A6"/>
    <w:rsid w:val="00380A1A"/>
    <w:rsid w:val="00380D80"/>
    <w:rsid w:val="00381D67"/>
    <w:rsid w:val="003830C9"/>
    <w:rsid w:val="0038500E"/>
    <w:rsid w:val="003850AC"/>
    <w:rsid w:val="003857F3"/>
    <w:rsid w:val="003867C8"/>
    <w:rsid w:val="00386D55"/>
    <w:rsid w:val="00386FB1"/>
    <w:rsid w:val="0038702F"/>
    <w:rsid w:val="0038761D"/>
    <w:rsid w:val="003906F8"/>
    <w:rsid w:val="0039183E"/>
    <w:rsid w:val="00392207"/>
    <w:rsid w:val="00392E1D"/>
    <w:rsid w:val="003933AB"/>
    <w:rsid w:val="003935EE"/>
    <w:rsid w:val="00393EE9"/>
    <w:rsid w:val="0039408A"/>
    <w:rsid w:val="00394120"/>
    <w:rsid w:val="003945F5"/>
    <w:rsid w:val="00394BAE"/>
    <w:rsid w:val="003958BE"/>
    <w:rsid w:val="0039673D"/>
    <w:rsid w:val="003967CE"/>
    <w:rsid w:val="00396E8C"/>
    <w:rsid w:val="003970BC"/>
    <w:rsid w:val="003975DA"/>
    <w:rsid w:val="003975FF"/>
    <w:rsid w:val="00397893"/>
    <w:rsid w:val="00397B8D"/>
    <w:rsid w:val="003A14EA"/>
    <w:rsid w:val="003A1795"/>
    <w:rsid w:val="003A2407"/>
    <w:rsid w:val="003A2CF0"/>
    <w:rsid w:val="003A33D3"/>
    <w:rsid w:val="003A3880"/>
    <w:rsid w:val="003A46BA"/>
    <w:rsid w:val="003A4B52"/>
    <w:rsid w:val="003A5BC5"/>
    <w:rsid w:val="003A5D55"/>
    <w:rsid w:val="003A75E6"/>
    <w:rsid w:val="003A7E97"/>
    <w:rsid w:val="003B255B"/>
    <w:rsid w:val="003B26FF"/>
    <w:rsid w:val="003B2839"/>
    <w:rsid w:val="003B3317"/>
    <w:rsid w:val="003B3758"/>
    <w:rsid w:val="003B4B2F"/>
    <w:rsid w:val="003B4C50"/>
    <w:rsid w:val="003B52D4"/>
    <w:rsid w:val="003B6ADD"/>
    <w:rsid w:val="003C002A"/>
    <w:rsid w:val="003C0A71"/>
    <w:rsid w:val="003C0FF6"/>
    <w:rsid w:val="003C1CA5"/>
    <w:rsid w:val="003C1EC7"/>
    <w:rsid w:val="003C3B2F"/>
    <w:rsid w:val="003C3D8E"/>
    <w:rsid w:val="003C5AD1"/>
    <w:rsid w:val="003C5E61"/>
    <w:rsid w:val="003C64A0"/>
    <w:rsid w:val="003C6C60"/>
    <w:rsid w:val="003C6F0B"/>
    <w:rsid w:val="003C7237"/>
    <w:rsid w:val="003C7BA3"/>
    <w:rsid w:val="003D0376"/>
    <w:rsid w:val="003D0775"/>
    <w:rsid w:val="003D0885"/>
    <w:rsid w:val="003D0889"/>
    <w:rsid w:val="003D08AE"/>
    <w:rsid w:val="003D2055"/>
    <w:rsid w:val="003D3642"/>
    <w:rsid w:val="003D3ECB"/>
    <w:rsid w:val="003D4E9C"/>
    <w:rsid w:val="003D5174"/>
    <w:rsid w:val="003D5EE8"/>
    <w:rsid w:val="003D6DEC"/>
    <w:rsid w:val="003D7705"/>
    <w:rsid w:val="003E0D78"/>
    <w:rsid w:val="003E11BA"/>
    <w:rsid w:val="003E1CB1"/>
    <w:rsid w:val="003E23E4"/>
    <w:rsid w:val="003E2677"/>
    <w:rsid w:val="003E3A1D"/>
    <w:rsid w:val="003E471E"/>
    <w:rsid w:val="003E4C9F"/>
    <w:rsid w:val="003E57B9"/>
    <w:rsid w:val="003E6CA0"/>
    <w:rsid w:val="003F1612"/>
    <w:rsid w:val="003F1D6B"/>
    <w:rsid w:val="003F1F41"/>
    <w:rsid w:val="003F20D5"/>
    <w:rsid w:val="003F294D"/>
    <w:rsid w:val="003F2FDE"/>
    <w:rsid w:val="003F330B"/>
    <w:rsid w:val="003F4D95"/>
    <w:rsid w:val="003F5281"/>
    <w:rsid w:val="003F6F3C"/>
    <w:rsid w:val="003F6FDF"/>
    <w:rsid w:val="003F7705"/>
    <w:rsid w:val="003F7A5A"/>
    <w:rsid w:val="00400472"/>
    <w:rsid w:val="004016F5"/>
    <w:rsid w:val="00402469"/>
    <w:rsid w:val="00402D2C"/>
    <w:rsid w:val="00402E8B"/>
    <w:rsid w:val="00404253"/>
    <w:rsid w:val="004045AA"/>
    <w:rsid w:val="004048DD"/>
    <w:rsid w:val="00404C72"/>
    <w:rsid w:val="0040549A"/>
    <w:rsid w:val="0040582F"/>
    <w:rsid w:val="00405CC9"/>
    <w:rsid w:val="004065E8"/>
    <w:rsid w:val="0040711E"/>
    <w:rsid w:val="00407A86"/>
    <w:rsid w:val="00407D67"/>
    <w:rsid w:val="00411617"/>
    <w:rsid w:val="00411FA7"/>
    <w:rsid w:val="0041244A"/>
    <w:rsid w:val="00412450"/>
    <w:rsid w:val="004138DE"/>
    <w:rsid w:val="00413B39"/>
    <w:rsid w:val="00414B2F"/>
    <w:rsid w:val="00414D61"/>
    <w:rsid w:val="00415B3C"/>
    <w:rsid w:val="00415E58"/>
    <w:rsid w:val="00416231"/>
    <w:rsid w:val="00416287"/>
    <w:rsid w:val="00417BCB"/>
    <w:rsid w:val="0042053A"/>
    <w:rsid w:val="004208AB"/>
    <w:rsid w:val="004219EF"/>
    <w:rsid w:val="00421A72"/>
    <w:rsid w:val="0042210A"/>
    <w:rsid w:val="00424348"/>
    <w:rsid w:val="00426642"/>
    <w:rsid w:val="00426801"/>
    <w:rsid w:val="00426CD9"/>
    <w:rsid w:val="00426E60"/>
    <w:rsid w:val="00430471"/>
    <w:rsid w:val="004308F6"/>
    <w:rsid w:val="00430E05"/>
    <w:rsid w:val="00430F92"/>
    <w:rsid w:val="00430FEB"/>
    <w:rsid w:val="004310EE"/>
    <w:rsid w:val="00432674"/>
    <w:rsid w:val="00432FBB"/>
    <w:rsid w:val="00433677"/>
    <w:rsid w:val="004340D5"/>
    <w:rsid w:val="0043421B"/>
    <w:rsid w:val="004346A7"/>
    <w:rsid w:val="00434880"/>
    <w:rsid w:val="00434A21"/>
    <w:rsid w:val="00434E16"/>
    <w:rsid w:val="00434F6F"/>
    <w:rsid w:val="0043526D"/>
    <w:rsid w:val="00442B83"/>
    <w:rsid w:val="00444DD7"/>
    <w:rsid w:val="0044540E"/>
    <w:rsid w:val="00445DA7"/>
    <w:rsid w:val="004460DA"/>
    <w:rsid w:val="004460E9"/>
    <w:rsid w:val="00446282"/>
    <w:rsid w:val="00446346"/>
    <w:rsid w:val="00447B6F"/>
    <w:rsid w:val="00450E5C"/>
    <w:rsid w:val="004514DD"/>
    <w:rsid w:val="0045355F"/>
    <w:rsid w:val="00453623"/>
    <w:rsid w:val="004537B7"/>
    <w:rsid w:val="00453C11"/>
    <w:rsid w:val="004557B0"/>
    <w:rsid w:val="00456511"/>
    <w:rsid w:val="004575B4"/>
    <w:rsid w:val="00457946"/>
    <w:rsid w:val="00457CF1"/>
    <w:rsid w:val="00457D8B"/>
    <w:rsid w:val="00460A17"/>
    <w:rsid w:val="0046120A"/>
    <w:rsid w:val="004612E8"/>
    <w:rsid w:val="00461ECC"/>
    <w:rsid w:val="00462F79"/>
    <w:rsid w:val="00463438"/>
    <w:rsid w:val="00463992"/>
    <w:rsid w:val="00463ECE"/>
    <w:rsid w:val="00464290"/>
    <w:rsid w:val="00464629"/>
    <w:rsid w:val="00465388"/>
    <w:rsid w:val="00465665"/>
    <w:rsid w:val="0046574F"/>
    <w:rsid w:val="00465CEA"/>
    <w:rsid w:val="004677C9"/>
    <w:rsid w:val="00470AC8"/>
    <w:rsid w:val="00470CB5"/>
    <w:rsid w:val="00471716"/>
    <w:rsid w:val="004719E3"/>
    <w:rsid w:val="00471AC8"/>
    <w:rsid w:val="00471EAB"/>
    <w:rsid w:val="004723EE"/>
    <w:rsid w:val="00472A03"/>
    <w:rsid w:val="00473512"/>
    <w:rsid w:val="0047382D"/>
    <w:rsid w:val="00475A92"/>
    <w:rsid w:val="00476A63"/>
    <w:rsid w:val="004776AC"/>
    <w:rsid w:val="00477BB9"/>
    <w:rsid w:val="00477C9A"/>
    <w:rsid w:val="004815F3"/>
    <w:rsid w:val="00481B48"/>
    <w:rsid w:val="00482388"/>
    <w:rsid w:val="00483103"/>
    <w:rsid w:val="00483700"/>
    <w:rsid w:val="00483742"/>
    <w:rsid w:val="00483A08"/>
    <w:rsid w:val="00483BC8"/>
    <w:rsid w:val="004859EE"/>
    <w:rsid w:val="00487366"/>
    <w:rsid w:val="004873E4"/>
    <w:rsid w:val="004875DB"/>
    <w:rsid w:val="00487D98"/>
    <w:rsid w:val="00487F0B"/>
    <w:rsid w:val="0049072C"/>
    <w:rsid w:val="00490FD1"/>
    <w:rsid w:val="00491AD2"/>
    <w:rsid w:val="00491C34"/>
    <w:rsid w:val="00492C36"/>
    <w:rsid w:val="004935C0"/>
    <w:rsid w:val="00493B43"/>
    <w:rsid w:val="00493BED"/>
    <w:rsid w:val="00494EB1"/>
    <w:rsid w:val="00495841"/>
    <w:rsid w:val="00496345"/>
    <w:rsid w:val="00496414"/>
    <w:rsid w:val="0049663F"/>
    <w:rsid w:val="00497A38"/>
    <w:rsid w:val="004A0A18"/>
    <w:rsid w:val="004A359A"/>
    <w:rsid w:val="004A45BD"/>
    <w:rsid w:val="004A4656"/>
    <w:rsid w:val="004A4733"/>
    <w:rsid w:val="004A5578"/>
    <w:rsid w:val="004A5FA6"/>
    <w:rsid w:val="004A6CB4"/>
    <w:rsid w:val="004A77B0"/>
    <w:rsid w:val="004A77E0"/>
    <w:rsid w:val="004B08A9"/>
    <w:rsid w:val="004B0D91"/>
    <w:rsid w:val="004B14F9"/>
    <w:rsid w:val="004B164E"/>
    <w:rsid w:val="004B1C88"/>
    <w:rsid w:val="004B1CED"/>
    <w:rsid w:val="004B34A7"/>
    <w:rsid w:val="004B3B06"/>
    <w:rsid w:val="004B3ED5"/>
    <w:rsid w:val="004B4643"/>
    <w:rsid w:val="004B4A66"/>
    <w:rsid w:val="004B5476"/>
    <w:rsid w:val="004B557B"/>
    <w:rsid w:val="004B7F67"/>
    <w:rsid w:val="004B7FF5"/>
    <w:rsid w:val="004C06BE"/>
    <w:rsid w:val="004C0938"/>
    <w:rsid w:val="004C1453"/>
    <w:rsid w:val="004C1994"/>
    <w:rsid w:val="004C238C"/>
    <w:rsid w:val="004C28CC"/>
    <w:rsid w:val="004C363B"/>
    <w:rsid w:val="004C371A"/>
    <w:rsid w:val="004C3761"/>
    <w:rsid w:val="004C65D1"/>
    <w:rsid w:val="004C70FC"/>
    <w:rsid w:val="004D022C"/>
    <w:rsid w:val="004D1DB9"/>
    <w:rsid w:val="004D2675"/>
    <w:rsid w:val="004D2A38"/>
    <w:rsid w:val="004D4080"/>
    <w:rsid w:val="004D67E7"/>
    <w:rsid w:val="004D794F"/>
    <w:rsid w:val="004E05FD"/>
    <w:rsid w:val="004E09AB"/>
    <w:rsid w:val="004E1A0D"/>
    <w:rsid w:val="004E1AFE"/>
    <w:rsid w:val="004E23F5"/>
    <w:rsid w:val="004E2439"/>
    <w:rsid w:val="004E27FD"/>
    <w:rsid w:val="004E42E3"/>
    <w:rsid w:val="004E4D93"/>
    <w:rsid w:val="004E5418"/>
    <w:rsid w:val="004E584E"/>
    <w:rsid w:val="004E63E5"/>
    <w:rsid w:val="004E6A47"/>
    <w:rsid w:val="004E6B76"/>
    <w:rsid w:val="004E6D1D"/>
    <w:rsid w:val="004E7701"/>
    <w:rsid w:val="004F1437"/>
    <w:rsid w:val="004F1DA7"/>
    <w:rsid w:val="004F3540"/>
    <w:rsid w:val="004F40E0"/>
    <w:rsid w:val="004F52DB"/>
    <w:rsid w:val="004F5624"/>
    <w:rsid w:val="004F5DA4"/>
    <w:rsid w:val="004F62B2"/>
    <w:rsid w:val="004F6424"/>
    <w:rsid w:val="00501423"/>
    <w:rsid w:val="005018A0"/>
    <w:rsid w:val="005023A2"/>
    <w:rsid w:val="005024E2"/>
    <w:rsid w:val="005040CD"/>
    <w:rsid w:val="00504229"/>
    <w:rsid w:val="00505229"/>
    <w:rsid w:val="00505A19"/>
    <w:rsid w:val="00505F2F"/>
    <w:rsid w:val="005063E9"/>
    <w:rsid w:val="0050744B"/>
    <w:rsid w:val="00507F98"/>
    <w:rsid w:val="005108A3"/>
    <w:rsid w:val="00510DB5"/>
    <w:rsid w:val="00510F6E"/>
    <w:rsid w:val="00511422"/>
    <w:rsid w:val="005118AE"/>
    <w:rsid w:val="0051212F"/>
    <w:rsid w:val="0051397C"/>
    <w:rsid w:val="0051587A"/>
    <w:rsid w:val="005158FA"/>
    <w:rsid w:val="005165BB"/>
    <w:rsid w:val="005169AD"/>
    <w:rsid w:val="00517C35"/>
    <w:rsid w:val="0052017E"/>
    <w:rsid w:val="005208B9"/>
    <w:rsid w:val="00520942"/>
    <w:rsid w:val="00521345"/>
    <w:rsid w:val="0052178B"/>
    <w:rsid w:val="00521CF1"/>
    <w:rsid w:val="00521DCF"/>
    <w:rsid w:val="005221F0"/>
    <w:rsid w:val="005235C0"/>
    <w:rsid w:val="00524807"/>
    <w:rsid w:val="005252FE"/>
    <w:rsid w:val="005253B1"/>
    <w:rsid w:val="005257A1"/>
    <w:rsid w:val="00525FF9"/>
    <w:rsid w:val="00526D83"/>
    <w:rsid w:val="00531F62"/>
    <w:rsid w:val="00532C41"/>
    <w:rsid w:val="00532D3F"/>
    <w:rsid w:val="0053386D"/>
    <w:rsid w:val="00533A99"/>
    <w:rsid w:val="00533B3E"/>
    <w:rsid w:val="00533F58"/>
    <w:rsid w:val="0053458F"/>
    <w:rsid w:val="00534700"/>
    <w:rsid w:val="00535E9F"/>
    <w:rsid w:val="0053791F"/>
    <w:rsid w:val="00540BF8"/>
    <w:rsid w:val="0054181A"/>
    <w:rsid w:val="00542C6F"/>
    <w:rsid w:val="005446F2"/>
    <w:rsid w:val="00546260"/>
    <w:rsid w:val="00546622"/>
    <w:rsid w:val="00547038"/>
    <w:rsid w:val="00547432"/>
    <w:rsid w:val="00547538"/>
    <w:rsid w:val="0055080A"/>
    <w:rsid w:val="00552711"/>
    <w:rsid w:val="00552AD6"/>
    <w:rsid w:val="00552D7D"/>
    <w:rsid w:val="00552F36"/>
    <w:rsid w:val="00553BFA"/>
    <w:rsid w:val="005547C4"/>
    <w:rsid w:val="00554D05"/>
    <w:rsid w:val="0055596B"/>
    <w:rsid w:val="005562E0"/>
    <w:rsid w:val="00556A62"/>
    <w:rsid w:val="005574AA"/>
    <w:rsid w:val="0056077E"/>
    <w:rsid w:val="0056090F"/>
    <w:rsid w:val="00560EDA"/>
    <w:rsid w:val="005629EE"/>
    <w:rsid w:val="00563D6B"/>
    <w:rsid w:val="00564061"/>
    <w:rsid w:val="005648FA"/>
    <w:rsid w:val="00564D50"/>
    <w:rsid w:val="00567346"/>
    <w:rsid w:val="00567A2B"/>
    <w:rsid w:val="00572094"/>
    <w:rsid w:val="00572133"/>
    <w:rsid w:val="0057233C"/>
    <w:rsid w:val="0057371B"/>
    <w:rsid w:val="005738EB"/>
    <w:rsid w:val="005745CE"/>
    <w:rsid w:val="00574DB2"/>
    <w:rsid w:val="00574E56"/>
    <w:rsid w:val="00575EB8"/>
    <w:rsid w:val="0057613A"/>
    <w:rsid w:val="005800EB"/>
    <w:rsid w:val="00582A9B"/>
    <w:rsid w:val="005832AB"/>
    <w:rsid w:val="00583A75"/>
    <w:rsid w:val="0058437C"/>
    <w:rsid w:val="0058541B"/>
    <w:rsid w:val="00585B0B"/>
    <w:rsid w:val="00586475"/>
    <w:rsid w:val="005875B9"/>
    <w:rsid w:val="00590A43"/>
    <w:rsid w:val="00590FB4"/>
    <w:rsid w:val="00591550"/>
    <w:rsid w:val="00592E90"/>
    <w:rsid w:val="005935F4"/>
    <w:rsid w:val="00593E0A"/>
    <w:rsid w:val="00594D79"/>
    <w:rsid w:val="005951A2"/>
    <w:rsid w:val="005A1660"/>
    <w:rsid w:val="005A167F"/>
    <w:rsid w:val="005A18AF"/>
    <w:rsid w:val="005A25EF"/>
    <w:rsid w:val="005A2684"/>
    <w:rsid w:val="005A346E"/>
    <w:rsid w:val="005A4684"/>
    <w:rsid w:val="005A5DF3"/>
    <w:rsid w:val="005A690F"/>
    <w:rsid w:val="005A73CF"/>
    <w:rsid w:val="005B0F87"/>
    <w:rsid w:val="005B10C0"/>
    <w:rsid w:val="005B252B"/>
    <w:rsid w:val="005B32E4"/>
    <w:rsid w:val="005B3401"/>
    <w:rsid w:val="005B3EB1"/>
    <w:rsid w:val="005B3F6F"/>
    <w:rsid w:val="005B798B"/>
    <w:rsid w:val="005B7D65"/>
    <w:rsid w:val="005C002D"/>
    <w:rsid w:val="005C0A16"/>
    <w:rsid w:val="005C0AD0"/>
    <w:rsid w:val="005C0BDF"/>
    <w:rsid w:val="005C1489"/>
    <w:rsid w:val="005C1FAE"/>
    <w:rsid w:val="005C39E8"/>
    <w:rsid w:val="005C5660"/>
    <w:rsid w:val="005C5F5E"/>
    <w:rsid w:val="005C71E4"/>
    <w:rsid w:val="005C72E3"/>
    <w:rsid w:val="005D1074"/>
    <w:rsid w:val="005D11B2"/>
    <w:rsid w:val="005D16A8"/>
    <w:rsid w:val="005D1F53"/>
    <w:rsid w:val="005D4B68"/>
    <w:rsid w:val="005D5270"/>
    <w:rsid w:val="005D6397"/>
    <w:rsid w:val="005D661D"/>
    <w:rsid w:val="005D683D"/>
    <w:rsid w:val="005D73A9"/>
    <w:rsid w:val="005D7B93"/>
    <w:rsid w:val="005E02BB"/>
    <w:rsid w:val="005E11C1"/>
    <w:rsid w:val="005E13B9"/>
    <w:rsid w:val="005E1798"/>
    <w:rsid w:val="005E2563"/>
    <w:rsid w:val="005E2B2D"/>
    <w:rsid w:val="005E394C"/>
    <w:rsid w:val="005E42BF"/>
    <w:rsid w:val="005E46C7"/>
    <w:rsid w:val="005E4E70"/>
    <w:rsid w:val="005E65BB"/>
    <w:rsid w:val="005F0DA0"/>
    <w:rsid w:val="005F2767"/>
    <w:rsid w:val="005F4790"/>
    <w:rsid w:val="005F4914"/>
    <w:rsid w:val="005F62B7"/>
    <w:rsid w:val="005F67FC"/>
    <w:rsid w:val="005F6869"/>
    <w:rsid w:val="005F6BB9"/>
    <w:rsid w:val="005F70CC"/>
    <w:rsid w:val="005F78DF"/>
    <w:rsid w:val="006018F6"/>
    <w:rsid w:val="00601936"/>
    <w:rsid w:val="00603148"/>
    <w:rsid w:val="006036DC"/>
    <w:rsid w:val="00604715"/>
    <w:rsid w:val="00605292"/>
    <w:rsid w:val="006056A1"/>
    <w:rsid w:val="00606244"/>
    <w:rsid w:val="00606305"/>
    <w:rsid w:val="00606FC7"/>
    <w:rsid w:val="0060705B"/>
    <w:rsid w:val="00610456"/>
    <w:rsid w:val="00611173"/>
    <w:rsid w:val="00611473"/>
    <w:rsid w:val="00611B36"/>
    <w:rsid w:val="00612BF6"/>
    <w:rsid w:val="00612FD9"/>
    <w:rsid w:val="00613234"/>
    <w:rsid w:val="00613A34"/>
    <w:rsid w:val="00613FF2"/>
    <w:rsid w:val="00615ADA"/>
    <w:rsid w:val="0061635C"/>
    <w:rsid w:val="0062153B"/>
    <w:rsid w:val="006221CD"/>
    <w:rsid w:val="00622220"/>
    <w:rsid w:val="00623DF4"/>
    <w:rsid w:val="00624962"/>
    <w:rsid w:val="0062658C"/>
    <w:rsid w:val="006266A9"/>
    <w:rsid w:val="00627AFD"/>
    <w:rsid w:val="00627C5F"/>
    <w:rsid w:val="00630426"/>
    <w:rsid w:val="00630702"/>
    <w:rsid w:val="00630862"/>
    <w:rsid w:val="00630EA6"/>
    <w:rsid w:val="0063160C"/>
    <w:rsid w:val="006316C1"/>
    <w:rsid w:val="00631ED4"/>
    <w:rsid w:val="006321F3"/>
    <w:rsid w:val="00632C87"/>
    <w:rsid w:val="00633BC7"/>
    <w:rsid w:val="00634769"/>
    <w:rsid w:val="00634F15"/>
    <w:rsid w:val="00635452"/>
    <w:rsid w:val="0063563C"/>
    <w:rsid w:val="0063580D"/>
    <w:rsid w:val="00635AC7"/>
    <w:rsid w:val="00635E9C"/>
    <w:rsid w:val="00635F89"/>
    <w:rsid w:val="006371E5"/>
    <w:rsid w:val="0063753F"/>
    <w:rsid w:val="00637B41"/>
    <w:rsid w:val="006410CA"/>
    <w:rsid w:val="006414EE"/>
    <w:rsid w:val="00641937"/>
    <w:rsid w:val="00641B4E"/>
    <w:rsid w:val="00641F80"/>
    <w:rsid w:val="00642524"/>
    <w:rsid w:val="00642D0A"/>
    <w:rsid w:val="006443A0"/>
    <w:rsid w:val="0064630E"/>
    <w:rsid w:val="006465BB"/>
    <w:rsid w:val="00646FE1"/>
    <w:rsid w:val="00647075"/>
    <w:rsid w:val="00647582"/>
    <w:rsid w:val="006518FC"/>
    <w:rsid w:val="00652093"/>
    <w:rsid w:val="00653096"/>
    <w:rsid w:val="0065363D"/>
    <w:rsid w:val="006541EF"/>
    <w:rsid w:val="0065581D"/>
    <w:rsid w:val="00655C2F"/>
    <w:rsid w:val="00656FE6"/>
    <w:rsid w:val="006602D5"/>
    <w:rsid w:val="00660403"/>
    <w:rsid w:val="00661140"/>
    <w:rsid w:val="00661B37"/>
    <w:rsid w:val="00661E9F"/>
    <w:rsid w:val="006629EB"/>
    <w:rsid w:val="00663E05"/>
    <w:rsid w:val="00667E80"/>
    <w:rsid w:val="00670DBA"/>
    <w:rsid w:val="006710DD"/>
    <w:rsid w:val="00671260"/>
    <w:rsid w:val="00671575"/>
    <w:rsid w:val="00671C88"/>
    <w:rsid w:val="00671FC9"/>
    <w:rsid w:val="00673200"/>
    <w:rsid w:val="00673CDE"/>
    <w:rsid w:val="006742BB"/>
    <w:rsid w:val="0067501E"/>
    <w:rsid w:val="006750BE"/>
    <w:rsid w:val="00675431"/>
    <w:rsid w:val="006756B3"/>
    <w:rsid w:val="00675A2C"/>
    <w:rsid w:val="00675C52"/>
    <w:rsid w:val="006773D2"/>
    <w:rsid w:val="00677DF7"/>
    <w:rsid w:val="00680581"/>
    <w:rsid w:val="00680A56"/>
    <w:rsid w:val="00681A41"/>
    <w:rsid w:val="00681D4D"/>
    <w:rsid w:val="006821B2"/>
    <w:rsid w:val="00682588"/>
    <w:rsid w:val="006838C0"/>
    <w:rsid w:val="00684528"/>
    <w:rsid w:val="00684647"/>
    <w:rsid w:val="00685856"/>
    <w:rsid w:val="00685901"/>
    <w:rsid w:val="00685B75"/>
    <w:rsid w:val="00685BB9"/>
    <w:rsid w:val="006871AE"/>
    <w:rsid w:val="00687E06"/>
    <w:rsid w:val="00690127"/>
    <w:rsid w:val="0069014C"/>
    <w:rsid w:val="006910AA"/>
    <w:rsid w:val="00691BFF"/>
    <w:rsid w:val="006927D7"/>
    <w:rsid w:val="006953C1"/>
    <w:rsid w:val="006957D2"/>
    <w:rsid w:val="00695FA8"/>
    <w:rsid w:val="00696EB2"/>
    <w:rsid w:val="0069741A"/>
    <w:rsid w:val="006A0061"/>
    <w:rsid w:val="006A072D"/>
    <w:rsid w:val="006A09E2"/>
    <w:rsid w:val="006A0DEA"/>
    <w:rsid w:val="006A16E9"/>
    <w:rsid w:val="006A3601"/>
    <w:rsid w:val="006A41C4"/>
    <w:rsid w:val="006A5019"/>
    <w:rsid w:val="006A53B1"/>
    <w:rsid w:val="006A5450"/>
    <w:rsid w:val="006A5F0A"/>
    <w:rsid w:val="006A6399"/>
    <w:rsid w:val="006B0199"/>
    <w:rsid w:val="006B0A32"/>
    <w:rsid w:val="006B0BD8"/>
    <w:rsid w:val="006B1280"/>
    <w:rsid w:val="006B2A1E"/>
    <w:rsid w:val="006B3DC1"/>
    <w:rsid w:val="006B4557"/>
    <w:rsid w:val="006B54A6"/>
    <w:rsid w:val="006B622F"/>
    <w:rsid w:val="006C0251"/>
    <w:rsid w:val="006C0320"/>
    <w:rsid w:val="006C086F"/>
    <w:rsid w:val="006C0C42"/>
    <w:rsid w:val="006C2B9A"/>
    <w:rsid w:val="006C35EF"/>
    <w:rsid w:val="006C39BB"/>
    <w:rsid w:val="006C4502"/>
    <w:rsid w:val="006C5692"/>
    <w:rsid w:val="006C6114"/>
    <w:rsid w:val="006C72B5"/>
    <w:rsid w:val="006C74DD"/>
    <w:rsid w:val="006D0D56"/>
    <w:rsid w:val="006D0F41"/>
    <w:rsid w:val="006D2288"/>
    <w:rsid w:val="006D4464"/>
    <w:rsid w:val="006D5041"/>
    <w:rsid w:val="006D5609"/>
    <w:rsid w:val="006D569B"/>
    <w:rsid w:val="006D5E91"/>
    <w:rsid w:val="006D6909"/>
    <w:rsid w:val="006D72CD"/>
    <w:rsid w:val="006D7E87"/>
    <w:rsid w:val="006E05B1"/>
    <w:rsid w:val="006E09D4"/>
    <w:rsid w:val="006E14E6"/>
    <w:rsid w:val="006E1AEE"/>
    <w:rsid w:val="006E2F52"/>
    <w:rsid w:val="006E32A9"/>
    <w:rsid w:val="006E3B9C"/>
    <w:rsid w:val="006E4836"/>
    <w:rsid w:val="006E51A2"/>
    <w:rsid w:val="006E6E54"/>
    <w:rsid w:val="006E7605"/>
    <w:rsid w:val="006F0B86"/>
    <w:rsid w:val="006F0DE2"/>
    <w:rsid w:val="006F11BD"/>
    <w:rsid w:val="006F25B4"/>
    <w:rsid w:val="006F2F7A"/>
    <w:rsid w:val="006F32C7"/>
    <w:rsid w:val="006F3392"/>
    <w:rsid w:val="006F3495"/>
    <w:rsid w:val="006F417D"/>
    <w:rsid w:val="006F532F"/>
    <w:rsid w:val="006F5C83"/>
    <w:rsid w:val="006F6169"/>
    <w:rsid w:val="006F67CC"/>
    <w:rsid w:val="006F6896"/>
    <w:rsid w:val="006F6B89"/>
    <w:rsid w:val="006F6F2F"/>
    <w:rsid w:val="00700070"/>
    <w:rsid w:val="00700812"/>
    <w:rsid w:val="0070091A"/>
    <w:rsid w:val="00701C2D"/>
    <w:rsid w:val="00702162"/>
    <w:rsid w:val="007035FA"/>
    <w:rsid w:val="00703930"/>
    <w:rsid w:val="00703974"/>
    <w:rsid w:val="0070415D"/>
    <w:rsid w:val="0070453D"/>
    <w:rsid w:val="0070470A"/>
    <w:rsid w:val="0070518A"/>
    <w:rsid w:val="00705F35"/>
    <w:rsid w:val="0070610E"/>
    <w:rsid w:val="007070F9"/>
    <w:rsid w:val="00707759"/>
    <w:rsid w:val="00707E05"/>
    <w:rsid w:val="00710081"/>
    <w:rsid w:val="00710597"/>
    <w:rsid w:val="00710B0D"/>
    <w:rsid w:val="0071110A"/>
    <w:rsid w:val="00712433"/>
    <w:rsid w:val="007129A9"/>
    <w:rsid w:val="00713CB5"/>
    <w:rsid w:val="00714E3F"/>
    <w:rsid w:val="00714EEE"/>
    <w:rsid w:val="0071552B"/>
    <w:rsid w:val="0071558B"/>
    <w:rsid w:val="0071571E"/>
    <w:rsid w:val="0071658B"/>
    <w:rsid w:val="00716E24"/>
    <w:rsid w:val="0071776A"/>
    <w:rsid w:val="00717E3E"/>
    <w:rsid w:val="00717E69"/>
    <w:rsid w:val="00721189"/>
    <w:rsid w:val="00721D9C"/>
    <w:rsid w:val="007221C3"/>
    <w:rsid w:val="007227E4"/>
    <w:rsid w:val="00722F2C"/>
    <w:rsid w:val="007254D1"/>
    <w:rsid w:val="00725B32"/>
    <w:rsid w:val="00725B3C"/>
    <w:rsid w:val="00727AA9"/>
    <w:rsid w:val="0073146B"/>
    <w:rsid w:val="00732E42"/>
    <w:rsid w:val="00733642"/>
    <w:rsid w:val="00733D54"/>
    <w:rsid w:val="00734775"/>
    <w:rsid w:val="00734CEE"/>
    <w:rsid w:val="00736593"/>
    <w:rsid w:val="00736A4F"/>
    <w:rsid w:val="00737753"/>
    <w:rsid w:val="00737768"/>
    <w:rsid w:val="00737B7E"/>
    <w:rsid w:val="00737FFA"/>
    <w:rsid w:val="00740BB8"/>
    <w:rsid w:val="00740CE9"/>
    <w:rsid w:val="007428C6"/>
    <w:rsid w:val="007428E3"/>
    <w:rsid w:val="0074394E"/>
    <w:rsid w:val="0074422D"/>
    <w:rsid w:val="00744407"/>
    <w:rsid w:val="007459D7"/>
    <w:rsid w:val="00750D0A"/>
    <w:rsid w:val="00750F86"/>
    <w:rsid w:val="00751D93"/>
    <w:rsid w:val="00751F63"/>
    <w:rsid w:val="007521C2"/>
    <w:rsid w:val="00752300"/>
    <w:rsid w:val="00753BF5"/>
    <w:rsid w:val="007546F8"/>
    <w:rsid w:val="00754DD2"/>
    <w:rsid w:val="0075579B"/>
    <w:rsid w:val="00755BAB"/>
    <w:rsid w:val="0075606E"/>
    <w:rsid w:val="00757452"/>
    <w:rsid w:val="00757DDA"/>
    <w:rsid w:val="0076080E"/>
    <w:rsid w:val="0076411D"/>
    <w:rsid w:val="007650FF"/>
    <w:rsid w:val="00765AA7"/>
    <w:rsid w:val="00765F45"/>
    <w:rsid w:val="007670F8"/>
    <w:rsid w:val="007671D4"/>
    <w:rsid w:val="007709D3"/>
    <w:rsid w:val="00770A85"/>
    <w:rsid w:val="007721C5"/>
    <w:rsid w:val="00772280"/>
    <w:rsid w:val="0077344D"/>
    <w:rsid w:val="00773B16"/>
    <w:rsid w:val="00773DC9"/>
    <w:rsid w:val="0077572E"/>
    <w:rsid w:val="007757E8"/>
    <w:rsid w:val="00775DAE"/>
    <w:rsid w:val="00776329"/>
    <w:rsid w:val="00776DEF"/>
    <w:rsid w:val="00777BE4"/>
    <w:rsid w:val="0078031B"/>
    <w:rsid w:val="0078396B"/>
    <w:rsid w:val="0078436E"/>
    <w:rsid w:val="0078459C"/>
    <w:rsid w:val="00784D7A"/>
    <w:rsid w:val="00784F44"/>
    <w:rsid w:val="00785A9A"/>
    <w:rsid w:val="007865C2"/>
    <w:rsid w:val="00786672"/>
    <w:rsid w:val="00786E8A"/>
    <w:rsid w:val="007870BF"/>
    <w:rsid w:val="007872CF"/>
    <w:rsid w:val="0078744C"/>
    <w:rsid w:val="00790010"/>
    <w:rsid w:val="00790014"/>
    <w:rsid w:val="00790596"/>
    <w:rsid w:val="00790F01"/>
    <w:rsid w:val="00791098"/>
    <w:rsid w:val="0079201C"/>
    <w:rsid w:val="0079307F"/>
    <w:rsid w:val="007940C5"/>
    <w:rsid w:val="00794246"/>
    <w:rsid w:val="007947C4"/>
    <w:rsid w:val="00795481"/>
    <w:rsid w:val="007957A7"/>
    <w:rsid w:val="00795812"/>
    <w:rsid w:val="00795CE1"/>
    <w:rsid w:val="00797DD5"/>
    <w:rsid w:val="007A0646"/>
    <w:rsid w:val="007A06AC"/>
    <w:rsid w:val="007A162B"/>
    <w:rsid w:val="007A1B2F"/>
    <w:rsid w:val="007A24B6"/>
    <w:rsid w:val="007A2BEE"/>
    <w:rsid w:val="007A44C4"/>
    <w:rsid w:val="007A4636"/>
    <w:rsid w:val="007A4779"/>
    <w:rsid w:val="007A5520"/>
    <w:rsid w:val="007A5719"/>
    <w:rsid w:val="007A5F4E"/>
    <w:rsid w:val="007A7377"/>
    <w:rsid w:val="007B0473"/>
    <w:rsid w:val="007B0914"/>
    <w:rsid w:val="007B0AC4"/>
    <w:rsid w:val="007B1014"/>
    <w:rsid w:val="007B103F"/>
    <w:rsid w:val="007B1484"/>
    <w:rsid w:val="007B1A10"/>
    <w:rsid w:val="007B30B9"/>
    <w:rsid w:val="007B31AB"/>
    <w:rsid w:val="007B3268"/>
    <w:rsid w:val="007B37F1"/>
    <w:rsid w:val="007B42D3"/>
    <w:rsid w:val="007B46D9"/>
    <w:rsid w:val="007B4B2C"/>
    <w:rsid w:val="007B5115"/>
    <w:rsid w:val="007B55F0"/>
    <w:rsid w:val="007B62DB"/>
    <w:rsid w:val="007B6659"/>
    <w:rsid w:val="007B6C39"/>
    <w:rsid w:val="007B6D46"/>
    <w:rsid w:val="007B76AB"/>
    <w:rsid w:val="007B7DBD"/>
    <w:rsid w:val="007C09EA"/>
    <w:rsid w:val="007C12E8"/>
    <w:rsid w:val="007C1AE5"/>
    <w:rsid w:val="007C1D0B"/>
    <w:rsid w:val="007C264B"/>
    <w:rsid w:val="007C45D3"/>
    <w:rsid w:val="007C597B"/>
    <w:rsid w:val="007C6213"/>
    <w:rsid w:val="007C6712"/>
    <w:rsid w:val="007C7066"/>
    <w:rsid w:val="007C760C"/>
    <w:rsid w:val="007C79D7"/>
    <w:rsid w:val="007D0036"/>
    <w:rsid w:val="007D08FD"/>
    <w:rsid w:val="007D0ADF"/>
    <w:rsid w:val="007D0D33"/>
    <w:rsid w:val="007D0DD4"/>
    <w:rsid w:val="007D1584"/>
    <w:rsid w:val="007D1F73"/>
    <w:rsid w:val="007D2044"/>
    <w:rsid w:val="007D3C89"/>
    <w:rsid w:val="007D4F33"/>
    <w:rsid w:val="007D554B"/>
    <w:rsid w:val="007D5596"/>
    <w:rsid w:val="007D65C7"/>
    <w:rsid w:val="007D6DA7"/>
    <w:rsid w:val="007D74D2"/>
    <w:rsid w:val="007D79B5"/>
    <w:rsid w:val="007E1A41"/>
    <w:rsid w:val="007E2334"/>
    <w:rsid w:val="007E23CE"/>
    <w:rsid w:val="007E27FD"/>
    <w:rsid w:val="007E2B25"/>
    <w:rsid w:val="007E2CE7"/>
    <w:rsid w:val="007E2F26"/>
    <w:rsid w:val="007E43D0"/>
    <w:rsid w:val="007E4C63"/>
    <w:rsid w:val="007E4F00"/>
    <w:rsid w:val="007E54F8"/>
    <w:rsid w:val="007E5987"/>
    <w:rsid w:val="007E5BD8"/>
    <w:rsid w:val="007E7BF9"/>
    <w:rsid w:val="007F02BC"/>
    <w:rsid w:val="007F1D17"/>
    <w:rsid w:val="007F20D7"/>
    <w:rsid w:val="007F2A78"/>
    <w:rsid w:val="007F2E65"/>
    <w:rsid w:val="007F354C"/>
    <w:rsid w:val="007F38FD"/>
    <w:rsid w:val="007F43BA"/>
    <w:rsid w:val="007F45D1"/>
    <w:rsid w:val="007F4F6F"/>
    <w:rsid w:val="007F5A24"/>
    <w:rsid w:val="007F5AF2"/>
    <w:rsid w:val="007F5BE5"/>
    <w:rsid w:val="007F64BE"/>
    <w:rsid w:val="007F6CED"/>
    <w:rsid w:val="007F6DC3"/>
    <w:rsid w:val="007F6F6E"/>
    <w:rsid w:val="008006B4"/>
    <w:rsid w:val="008015B6"/>
    <w:rsid w:val="0080203F"/>
    <w:rsid w:val="00802F01"/>
    <w:rsid w:val="00803FD4"/>
    <w:rsid w:val="0080414A"/>
    <w:rsid w:val="00804402"/>
    <w:rsid w:val="0080481C"/>
    <w:rsid w:val="00804C54"/>
    <w:rsid w:val="008056DD"/>
    <w:rsid w:val="00806133"/>
    <w:rsid w:val="008064E6"/>
    <w:rsid w:val="008074AA"/>
    <w:rsid w:val="00807AE6"/>
    <w:rsid w:val="00810284"/>
    <w:rsid w:val="008103ED"/>
    <w:rsid w:val="00810D6B"/>
    <w:rsid w:val="00810E66"/>
    <w:rsid w:val="0081104C"/>
    <w:rsid w:val="00811891"/>
    <w:rsid w:val="008121F2"/>
    <w:rsid w:val="00812D16"/>
    <w:rsid w:val="00813D35"/>
    <w:rsid w:val="00814350"/>
    <w:rsid w:val="0081560C"/>
    <w:rsid w:val="008161DD"/>
    <w:rsid w:val="00816715"/>
    <w:rsid w:val="00816C51"/>
    <w:rsid w:val="00817C9F"/>
    <w:rsid w:val="00820209"/>
    <w:rsid w:val="008203AE"/>
    <w:rsid w:val="00820DBD"/>
    <w:rsid w:val="00821865"/>
    <w:rsid w:val="008225EB"/>
    <w:rsid w:val="0082327D"/>
    <w:rsid w:val="0082433D"/>
    <w:rsid w:val="008243C1"/>
    <w:rsid w:val="00826509"/>
    <w:rsid w:val="0083107D"/>
    <w:rsid w:val="008313E1"/>
    <w:rsid w:val="00832FAE"/>
    <w:rsid w:val="00833404"/>
    <w:rsid w:val="0083354D"/>
    <w:rsid w:val="00833F88"/>
    <w:rsid w:val="00834F68"/>
    <w:rsid w:val="0083561B"/>
    <w:rsid w:val="008379D4"/>
    <w:rsid w:val="00837D78"/>
    <w:rsid w:val="00840D79"/>
    <w:rsid w:val="0084119C"/>
    <w:rsid w:val="00842A21"/>
    <w:rsid w:val="00843D84"/>
    <w:rsid w:val="00843E11"/>
    <w:rsid w:val="00843E24"/>
    <w:rsid w:val="00845DAD"/>
    <w:rsid w:val="008467BF"/>
    <w:rsid w:val="0084683C"/>
    <w:rsid w:val="008468C4"/>
    <w:rsid w:val="00847E6B"/>
    <w:rsid w:val="00851377"/>
    <w:rsid w:val="008520AA"/>
    <w:rsid w:val="00853BE3"/>
    <w:rsid w:val="0085437C"/>
    <w:rsid w:val="00854B2F"/>
    <w:rsid w:val="00855481"/>
    <w:rsid w:val="00855D19"/>
    <w:rsid w:val="00856354"/>
    <w:rsid w:val="008568E1"/>
    <w:rsid w:val="00856BE9"/>
    <w:rsid w:val="008578F8"/>
    <w:rsid w:val="00860425"/>
    <w:rsid w:val="00860566"/>
    <w:rsid w:val="008605E9"/>
    <w:rsid w:val="0086129A"/>
    <w:rsid w:val="0086165C"/>
    <w:rsid w:val="00861B26"/>
    <w:rsid w:val="00862364"/>
    <w:rsid w:val="00862EED"/>
    <w:rsid w:val="00864040"/>
    <w:rsid w:val="008643FC"/>
    <w:rsid w:val="00864934"/>
    <w:rsid w:val="008649B9"/>
    <w:rsid w:val="00864FDB"/>
    <w:rsid w:val="0086592B"/>
    <w:rsid w:val="00865CC1"/>
    <w:rsid w:val="0086784F"/>
    <w:rsid w:val="00870394"/>
    <w:rsid w:val="0087073B"/>
    <w:rsid w:val="00871AFE"/>
    <w:rsid w:val="008728EE"/>
    <w:rsid w:val="0087339C"/>
    <w:rsid w:val="00873967"/>
    <w:rsid w:val="00873FC8"/>
    <w:rsid w:val="008743BB"/>
    <w:rsid w:val="008748B1"/>
    <w:rsid w:val="00876295"/>
    <w:rsid w:val="00877055"/>
    <w:rsid w:val="008770D4"/>
    <w:rsid w:val="008800E5"/>
    <w:rsid w:val="00880B54"/>
    <w:rsid w:val="0088127F"/>
    <w:rsid w:val="008815EF"/>
    <w:rsid w:val="008816A1"/>
    <w:rsid w:val="00881C49"/>
    <w:rsid w:val="00881F1E"/>
    <w:rsid w:val="008831A1"/>
    <w:rsid w:val="00883526"/>
    <w:rsid w:val="00883ED5"/>
    <w:rsid w:val="00884C14"/>
    <w:rsid w:val="00885273"/>
    <w:rsid w:val="00885F2C"/>
    <w:rsid w:val="00886386"/>
    <w:rsid w:val="00886E8A"/>
    <w:rsid w:val="00887018"/>
    <w:rsid w:val="0088701C"/>
    <w:rsid w:val="00887ED7"/>
    <w:rsid w:val="008901A3"/>
    <w:rsid w:val="00892456"/>
    <w:rsid w:val="00892459"/>
    <w:rsid w:val="008929AA"/>
    <w:rsid w:val="00892AA5"/>
    <w:rsid w:val="0089499B"/>
    <w:rsid w:val="00894ACA"/>
    <w:rsid w:val="00894EC5"/>
    <w:rsid w:val="00895EC8"/>
    <w:rsid w:val="00896658"/>
    <w:rsid w:val="008967B5"/>
    <w:rsid w:val="00896C84"/>
    <w:rsid w:val="00896D9E"/>
    <w:rsid w:val="008974FE"/>
    <w:rsid w:val="008A03AC"/>
    <w:rsid w:val="008A0764"/>
    <w:rsid w:val="008A1008"/>
    <w:rsid w:val="008A1DD0"/>
    <w:rsid w:val="008A305C"/>
    <w:rsid w:val="008A345A"/>
    <w:rsid w:val="008A3DB9"/>
    <w:rsid w:val="008A6A5C"/>
    <w:rsid w:val="008A7316"/>
    <w:rsid w:val="008A7D21"/>
    <w:rsid w:val="008A7D41"/>
    <w:rsid w:val="008B2E82"/>
    <w:rsid w:val="008B4A1C"/>
    <w:rsid w:val="008B4CE6"/>
    <w:rsid w:val="008B500A"/>
    <w:rsid w:val="008B62BD"/>
    <w:rsid w:val="008B70ED"/>
    <w:rsid w:val="008C090B"/>
    <w:rsid w:val="008C1610"/>
    <w:rsid w:val="008C2A1B"/>
    <w:rsid w:val="008C2F1E"/>
    <w:rsid w:val="008C30E5"/>
    <w:rsid w:val="008C3B5B"/>
    <w:rsid w:val="008C3BA2"/>
    <w:rsid w:val="008C409F"/>
    <w:rsid w:val="008C5C3B"/>
    <w:rsid w:val="008C602D"/>
    <w:rsid w:val="008C6918"/>
    <w:rsid w:val="008C6BCC"/>
    <w:rsid w:val="008C7850"/>
    <w:rsid w:val="008D025C"/>
    <w:rsid w:val="008D098D"/>
    <w:rsid w:val="008D1230"/>
    <w:rsid w:val="008D135A"/>
    <w:rsid w:val="008D1EEA"/>
    <w:rsid w:val="008D2205"/>
    <w:rsid w:val="008D2331"/>
    <w:rsid w:val="008D26CF"/>
    <w:rsid w:val="008D347F"/>
    <w:rsid w:val="008D35AD"/>
    <w:rsid w:val="008D36CD"/>
    <w:rsid w:val="008D3967"/>
    <w:rsid w:val="008D4380"/>
    <w:rsid w:val="008D48D1"/>
    <w:rsid w:val="008D6814"/>
    <w:rsid w:val="008D69AA"/>
    <w:rsid w:val="008D6BE8"/>
    <w:rsid w:val="008D721D"/>
    <w:rsid w:val="008D7590"/>
    <w:rsid w:val="008E015C"/>
    <w:rsid w:val="008E27E9"/>
    <w:rsid w:val="008E3CC7"/>
    <w:rsid w:val="008E4234"/>
    <w:rsid w:val="008E42DE"/>
    <w:rsid w:val="008E4B62"/>
    <w:rsid w:val="008F061D"/>
    <w:rsid w:val="008F117C"/>
    <w:rsid w:val="008F2C49"/>
    <w:rsid w:val="008F36F0"/>
    <w:rsid w:val="008F4AAD"/>
    <w:rsid w:val="008F55ED"/>
    <w:rsid w:val="008F66BC"/>
    <w:rsid w:val="008F7CFF"/>
    <w:rsid w:val="008F7ED1"/>
    <w:rsid w:val="0090180B"/>
    <w:rsid w:val="00901C8D"/>
    <w:rsid w:val="00904A4D"/>
    <w:rsid w:val="0090537A"/>
    <w:rsid w:val="00905643"/>
    <w:rsid w:val="00905EE9"/>
    <w:rsid w:val="009065F4"/>
    <w:rsid w:val="00906C04"/>
    <w:rsid w:val="0090719E"/>
    <w:rsid w:val="009074D0"/>
    <w:rsid w:val="009075A7"/>
    <w:rsid w:val="00907DFB"/>
    <w:rsid w:val="00910624"/>
    <w:rsid w:val="00910D5E"/>
    <w:rsid w:val="00910FBA"/>
    <w:rsid w:val="00911CD3"/>
    <w:rsid w:val="00911D39"/>
    <w:rsid w:val="009127E0"/>
    <w:rsid w:val="00912B9F"/>
    <w:rsid w:val="00913598"/>
    <w:rsid w:val="00913991"/>
    <w:rsid w:val="00914067"/>
    <w:rsid w:val="00914C40"/>
    <w:rsid w:val="00917A32"/>
    <w:rsid w:val="00917C0F"/>
    <w:rsid w:val="0092040E"/>
    <w:rsid w:val="009209AA"/>
    <w:rsid w:val="00920C6C"/>
    <w:rsid w:val="00921897"/>
    <w:rsid w:val="00921C6D"/>
    <w:rsid w:val="009227D9"/>
    <w:rsid w:val="00923C44"/>
    <w:rsid w:val="0092421D"/>
    <w:rsid w:val="0092531B"/>
    <w:rsid w:val="00926098"/>
    <w:rsid w:val="0092625C"/>
    <w:rsid w:val="00926638"/>
    <w:rsid w:val="009266DB"/>
    <w:rsid w:val="00927791"/>
    <w:rsid w:val="0093006F"/>
    <w:rsid w:val="00930607"/>
    <w:rsid w:val="009306B2"/>
    <w:rsid w:val="00930D0A"/>
    <w:rsid w:val="009329BA"/>
    <w:rsid w:val="00932E13"/>
    <w:rsid w:val="00932EDB"/>
    <w:rsid w:val="0093304D"/>
    <w:rsid w:val="00934E99"/>
    <w:rsid w:val="00936939"/>
    <w:rsid w:val="00936B12"/>
    <w:rsid w:val="00936E64"/>
    <w:rsid w:val="009375D8"/>
    <w:rsid w:val="00937991"/>
    <w:rsid w:val="0094053B"/>
    <w:rsid w:val="00940656"/>
    <w:rsid w:val="00942040"/>
    <w:rsid w:val="00942B45"/>
    <w:rsid w:val="00942C9F"/>
    <w:rsid w:val="00943425"/>
    <w:rsid w:val="00943F98"/>
    <w:rsid w:val="00944FC0"/>
    <w:rsid w:val="00945631"/>
    <w:rsid w:val="00945C47"/>
    <w:rsid w:val="009465A4"/>
    <w:rsid w:val="00946F86"/>
    <w:rsid w:val="00947549"/>
    <w:rsid w:val="00947BFA"/>
    <w:rsid w:val="00947CF3"/>
    <w:rsid w:val="00950C3F"/>
    <w:rsid w:val="00951107"/>
    <w:rsid w:val="009512CB"/>
    <w:rsid w:val="00951A73"/>
    <w:rsid w:val="00952293"/>
    <w:rsid w:val="0095308B"/>
    <w:rsid w:val="00955F6D"/>
    <w:rsid w:val="009560CC"/>
    <w:rsid w:val="00956E4F"/>
    <w:rsid w:val="0095793C"/>
    <w:rsid w:val="0096111E"/>
    <w:rsid w:val="00961125"/>
    <w:rsid w:val="00961C16"/>
    <w:rsid w:val="009623D8"/>
    <w:rsid w:val="00962C51"/>
    <w:rsid w:val="00963362"/>
    <w:rsid w:val="00963BD1"/>
    <w:rsid w:val="0096485D"/>
    <w:rsid w:val="009663AA"/>
    <w:rsid w:val="00966B1F"/>
    <w:rsid w:val="00970A7E"/>
    <w:rsid w:val="0097116E"/>
    <w:rsid w:val="0097182F"/>
    <w:rsid w:val="009736AC"/>
    <w:rsid w:val="00974518"/>
    <w:rsid w:val="0097460C"/>
    <w:rsid w:val="00980FE0"/>
    <w:rsid w:val="009818F8"/>
    <w:rsid w:val="00982239"/>
    <w:rsid w:val="00983729"/>
    <w:rsid w:val="00984A50"/>
    <w:rsid w:val="00985261"/>
    <w:rsid w:val="00985AD2"/>
    <w:rsid w:val="00985D7A"/>
    <w:rsid w:val="00985F8B"/>
    <w:rsid w:val="00990B70"/>
    <w:rsid w:val="00990BDB"/>
    <w:rsid w:val="00990C3B"/>
    <w:rsid w:val="00990D81"/>
    <w:rsid w:val="00991267"/>
    <w:rsid w:val="00991298"/>
    <w:rsid w:val="00991CBD"/>
    <w:rsid w:val="009921E6"/>
    <w:rsid w:val="009928B7"/>
    <w:rsid w:val="0099321A"/>
    <w:rsid w:val="009941DA"/>
    <w:rsid w:val="009947E8"/>
    <w:rsid w:val="00994D41"/>
    <w:rsid w:val="009960B7"/>
    <w:rsid w:val="009962BE"/>
    <w:rsid w:val="00996F08"/>
    <w:rsid w:val="009972FE"/>
    <w:rsid w:val="009A44DE"/>
    <w:rsid w:val="009A46F7"/>
    <w:rsid w:val="009A6172"/>
    <w:rsid w:val="009A6395"/>
    <w:rsid w:val="009B3B97"/>
    <w:rsid w:val="009B536C"/>
    <w:rsid w:val="009B55D0"/>
    <w:rsid w:val="009B5A94"/>
    <w:rsid w:val="009B5C19"/>
    <w:rsid w:val="009B6496"/>
    <w:rsid w:val="009B7DFE"/>
    <w:rsid w:val="009B7F58"/>
    <w:rsid w:val="009C01DA"/>
    <w:rsid w:val="009C1528"/>
    <w:rsid w:val="009C1E46"/>
    <w:rsid w:val="009C1EB1"/>
    <w:rsid w:val="009C20CC"/>
    <w:rsid w:val="009C2BDF"/>
    <w:rsid w:val="009C3558"/>
    <w:rsid w:val="009C4541"/>
    <w:rsid w:val="009C4AC7"/>
    <w:rsid w:val="009C562E"/>
    <w:rsid w:val="009C58AB"/>
    <w:rsid w:val="009C5E44"/>
    <w:rsid w:val="009C6491"/>
    <w:rsid w:val="009C6E81"/>
    <w:rsid w:val="009C7531"/>
    <w:rsid w:val="009C7918"/>
    <w:rsid w:val="009D10C4"/>
    <w:rsid w:val="009D119D"/>
    <w:rsid w:val="009D220C"/>
    <w:rsid w:val="009D221F"/>
    <w:rsid w:val="009D25CF"/>
    <w:rsid w:val="009D4D29"/>
    <w:rsid w:val="009D5518"/>
    <w:rsid w:val="009D5C51"/>
    <w:rsid w:val="009D69B7"/>
    <w:rsid w:val="009E0255"/>
    <w:rsid w:val="009E09F0"/>
    <w:rsid w:val="009E0C3D"/>
    <w:rsid w:val="009E19E8"/>
    <w:rsid w:val="009E23AC"/>
    <w:rsid w:val="009E23D3"/>
    <w:rsid w:val="009E377C"/>
    <w:rsid w:val="009E411C"/>
    <w:rsid w:val="009E458A"/>
    <w:rsid w:val="009E46A2"/>
    <w:rsid w:val="009E5316"/>
    <w:rsid w:val="009E5D7C"/>
    <w:rsid w:val="009E5DFC"/>
    <w:rsid w:val="009E6BF5"/>
    <w:rsid w:val="009E7F91"/>
    <w:rsid w:val="009F0862"/>
    <w:rsid w:val="009F08EA"/>
    <w:rsid w:val="009F0DC4"/>
    <w:rsid w:val="009F1690"/>
    <w:rsid w:val="009F1789"/>
    <w:rsid w:val="009F25AD"/>
    <w:rsid w:val="009F2C0D"/>
    <w:rsid w:val="009F2CE8"/>
    <w:rsid w:val="009F2E3B"/>
    <w:rsid w:val="009F34C8"/>
    <w:rsid w:val="009F36D2"/>
    <w:rsid w:val="009F39E9"/>
    <w:rsid w:val="009F3B6B"/>
    <w:rsid w:val="009F4504"/>
    <w:rsid w:val="009F4E7C"/>
    <w:rsid w:val="009F502C"/>
    <w:rsid w:val="009F508D"/>
    <w:rsid w:val="009F5980"/>
    <w:rsid w:val="009F603B"/>
    <w:rsid w:val="009F6987"/>
    <w:rsid w:val="009F720F"/>
    <w:rsid w:val="00A00323"/>
    <w:rsid w:val="00A010E7"/>
    <w:rsid w:val="00A01A17"/>
    <w:rsid w:val="00A01A60"/>
    <w:rsid w:val="00A0272D"/>
    <w:rsid w:val="00A03734"/>
    <w:rsid w:val="00A03D09"/>
    <w:rsid w:val="00A03D43"/>
    <w:rsid w:val="00A03F5F"/>
    <w:rsid w:val="00A04B93"/>
    <w:rsid w:val="00A04E17"/>
    <w:rsid w:val="00A05726"/>
    <w:rsid w:val="00A06E6E"/>
    <w:rsid w:val="00A076F9"/>
    <w:rsid w:val="00A07997"/>
    <w:rsid w:val="00A07F87"/>
    <w:rsid w:val="00A1116B"/>
    <w:rsid w:val="00A11AB4"/>
    <w:rsid w:val="00A13659"/>
    <w:rsid w:val="00A13B9C"/>
    <w:rsid w:val="00A13FAF"/>
    <w:rsid w:val="00A14A0E"/>
    <w:rsid w:val="00A1637F"/>
    <w:rsid w:val="00A16511"/>
    <w:rsid w:val="00A2004C"/>
    <w:rsid w:val="00A206ED"/>
    <w:rsid w:val="00A20806"/>
    <w:rsid w:val="00A20C7F"/>
    <w:rsid w:val="00A21424"/>
    <w:rsid w:val="00A21D41"/>
    <w:rsid w:val="00A22DBA"/>
    <w:rsid w:val="00A2329D"/>
    <w:rsid w:val="00A23A89"/>
    <w:rsid w:val="00A23DCF"/>
    <w:rsid w:val="00A2490E"/>
    <w:rsid w:val="00A25442"/>
    <w:rsid w:val="00A25539"/>
    <w:rsid w:val="00A256C1"/>
    <w:rsid w:val="00A25BFF"/>
    <w:rsid w:val="00A26378"/>
    <w:rsid w:val="00A26648"/>
    <w:rsid w:val="00A26EBF"/>
    <w:rsid w:val="00A26F79"/>
    <w:rsid w:val="00A27112"/>
    <w:rsid w:val="00A271C8"/>
    <w:rsid w:val="00A272E7"/>
    <w:rsid w:val="00A27522"/>
    <w:rsid w:val="00A278D3"/>
    <w:rsid w:val="00A3136F"/>
    <w:rsid w:val="00A32375"/>
    <w:rsid w:val="00A343F3"/>
    <w:rsid w:val="00A34639"/>
    <w:rsid w:val="00A34D0C"/>
    <w:rsid w:val="00A34D76"/>
    <w:rsid w:val="00A350B7"/>
    <w:rsid w:val="00A35125"/>
    <w:rsid w:val="00A36420"/>
    <w:rsid w:val="00A365D0"/>
    <w:rsid w:val="00A379D1"/>
    <w:rsid w:val="00A402B8"/>
    <w:rsid w:val="00A4043E"/>
    <w:rsid w:val="00A4155E"/>
    <w:rsid w:val="00A4180D"/>
    <w:rsid w:val="00A41F31"/>
    <w:rsid w:val="00A4208A"/>
    <w:rsid w:val="00A429F8"/>
    <w:rsid w:val="00A437D9"/>
    <w:rsid w:val="00A43C16"/>
    <w:rsid w:val="00A443A6"/>
    <w:rsid w:val="00A44880"/>
    <w:rsid w:val="00A4552B"/>
    <w:rsid w:val="00A45A1A"/>
    <w:rsid w:val="00A45E61"/>
    <w:rsid w:val="00A47F32"/>
    <w:rsid w:val="00A51CF0"/>
    <w:rsid w:val="00A53220"/>
    <w:rsid w:val="00A532ED"/>
    <w:rsid w:val="00A538E6"/>
    <w:rsid w:val="00A54514"/>
    <w:rsid w:val="00A5473F"/>
    <w:rsid w:val="00A54EC7"/>
    <w:rsid w:val="00A56102"/>
    <w:rsid w:val="00A56800"/>
    <w:rsid w:val="00A56A6D"/>
    <w:rsid w:val="00A56D7E"/>
    <w:rsid w:val="00A57404"/>
    <w:rsid w:val="00A575BD"/>
    <w:rsid w:val="00A600EA"/>
    <w:rsid w:val="00A60EEC"/>
    <w:rsid w:val="00A6124C"/>
    <w:rsid w:val="00A6218E"/>
    <w:rsid w:val="00A6229B"/>
    <w:rsid w:val="00A623FA"/>
    <w:rsid w:val="00A62710"/>
    <w:rsid w:val="00A630BA"/>
    <w:rsid w:val="00A63B83"/>
    <w:rsid w:val="00A643C6"/>
    <w:rsid w:val="00A65BD9"/>
    <w:rsid w:val="00A66718"/>
    <w:rsid w:val="00A671EF"/>
    <w:rsid w:val="00A70A58"/>
    <w:rsid w:val="00A70B31"/>
    <w:rsid w:val="00A7261A"/>
    <w:rsid w:val="00A72ECF"/>
    <w:rsid w:val="00A73134"/>
    <w:rsid w:val="00A73A74"/>
    <w:rsid w:val="00A7572C"/>
    <w:rsid w:val="00A75815"/>
    <w:rsid w:val="00A759FE"/>
    <w:rsid w:val="00A75CF1"/>
    <w:rsid w:val="00A75FE1"/>
    <w:rsid w:val="00A76D67"/>
    <w:rsid w:val="00A77562"/>
    <w:rsid w:val="00A776B8"/>
    <w:rsid w:val="00A80D63"/>
    <w:rsid w:val="00A81EB6"/>
    <w:rsid w:val="00A82DE9"/>
    <w:rsid w:val="00A82FC6"/>
    <w:rsid w:val="00A837FE"/>
    <w:rsid w:val="00A83A6E"/>
    <w:rsid w:val="00A847D0"/>
    <w:rsid w:val="00A85357"/>
    <w:rsid w:val="00A856B8"/>
    <w:rsid w:val="00A86A99"/>
    <w:rsid w:val="00A871E5"/>
    <w:rsid w:val="00A902DD"/>
    <w:rsid w:val="00A913CF"/>
    <w:rsid w:val="00A91617"/>
    <w:rsid w:val="00A93C1C"/>
    <w:rsid w:val="00A96120"/>
    <w:rsid w:val="00A9623B"/>
    <w:rsid w:val="00A96FA8"/>
    <w:rsid w:val="00A975A8"/>
    <w:rsid w:val="00A9770A"/>
    <w:rsid w:val="00A97A29"/>
    <w:rsid w:val="00AA02E4"/>
    <w:rsid w:val="00AA0A43"/>
    <w:rsid w:val="00AA0DD3"/>
    <w:rsid w:val="00AA1C07"/>
    <w:rsid w:val="00AA27CD"/>
    <w:rsid w:val="00AA3688"/>
    <w:rsid w:val="00AA36FD"/>
    <w:rsid w:val="00AA4006"/>
    <w:rsid w:val="00AA5887"/>
    <w:rsid w:val="00AA58AA"/>
    <w:rsid w:val="00AA5C52"/>
    <w:rsid w:val="00AB0DD4"/>
    <w:rsid w:val="00AB128F"/>
    <w:rsid w:val="00AB194C"/>
    <w:rsid w:val="00AB19F8"/>
    <w:rsid w:val="00AB2A61"/>
    <w:rsid w:val="00AB3A12"/>
    <w:rsid w:val="00AB3C84"/>
    <w:rsid w:val="00AB5101"/>
    <w:rsid w:val="00AB56C2"/>
    <w:rsid w:val="00AB5A8D"/>
    <w:rsid w:val="00AB60A6"/>
    <w:rsid w:val="00AB6642"/>
    <w:rsid w:val="00AC194E"/>
    <w:rsid w:val="00AC2277"/>
    <w:rsid w:val="00AC26A9"/>
    <w:rsid w:val="00AC2EFE"/>
    <w:rsid w:val="00AC3930"/>
    <w:rsid w:val="00AC3AB1"/>
    <w:rsid w:val="00AC4F16"/>
    <w:rsid w:val="00AC68C6"/>
    <w:rsid w:val="00AC7612"/>
    <w:rsid w:val="00AC7885"/>
    <w:rsid w:val="00AC79C1"/>
    <w:rsid w:val="00AC7CA4"/>
    <w:rsid w:val="00AD0434"/>
    <w:rsid w:val="00AD2A0F"/>
    <w:rsid w:val="00AD493B"/>
    <w:rsid w:val="00AD4A64"/>
    <w:rsid w:val="00AD4D4E"/>
    <w:rsid w:val="00AD539E"/>
    <w:rsid w:val="00AD598F"/>
    <w:rsid w:val="00AD6D09"/>
    <w:rsid w:val="00AE07DA"/>
    <w:rsid w:val="00AE098E"/>
    <w:rsid w:val="00AE0BBA"/>
    <w:rsid w:val="00AE0DBF"/>
    <w:rsid w:val="00AE2291"/>
    <w:rsid w:val="00AE25C8"/>
    <w:rsid w:val="00AE2BBE"/>
    <w:rsid w:val="00AE3D9C"/>
    <w:rsid w:val="00AE4003"/>
    <w:rsid w:val="00AE4113"/>
    <w:rsid w:val="00AE4380"/>
    <w:rsid w:val="00AE47C0"/>
    <w:rsid w:val="00AE4FAC"/>
    <w:rsid w:val="00AE5525"/>
    <w:rsid w:val="00AE56E5"/>
    <w:rsid w:val="00AE6381"/>
    <w:rsid w:val="00AE656F"/>
    <w:rsid w:val="00AE6785"/>
    <w:rsid w:val="00AE763E"/>
    <w:rsid w:val="00AE7D78"/>
    <w:rsid w:val="00AF04EE"/>
    <w:rsid w:val="00AF0D89"/>
    <w:rsid w:val="00AF3D76"/>
    <w:rsid w:val="00AF40FF"/>
    <w:rsid w:val="00AF41F6"/>
    <w:rsid w:val="00AF438E"/>
    <w:rsid w:val="00AF45CA"/>
    <w:rsid w:val="00AF5892"/>
    <w:rsid w:val="00AF5CEE"/>
    <w:rsid w:val="00AF60C7"/>
    <w:rsid w:val="00AF69B8"/>
    <w:rsid w:val="00AF7506"/>
    <w:rsid w:val="00B007DD"/>
    <w:rsid w:val="00B0098A"/>
    <w:rsid w:val="00B01016"/>
    <w:rsid w:val="00B0146E"/>
    <w:rsid w:val="00B02160"/>
    <w:rsid w:val="00B027CB"/>
    <w:rsid w:val="00B03381"/>
    <w:rsid w:val="00B0352B"/>
    <w:rsid w:val="00B03B7A"/>
    <w:rsid w:val="00B05754"/>
    <w:rsid w:val="00B057A7"/>
    <w:rsid w:val="00B058A7"/>
    <w:rsid w:val="00B0651D"/>
    <w:rsid w:val="00B073E6"/>
    <w:rsid w:val="00B074F8"/>
    <w:rsid w:val="00B10EA4"/>
    <w:rsid w:val="00B11053"/>
    <w:rsid w:val="00B110EA"/>
    <w:rsid w:val="00B11A3D"/>
    <w:rsid w:val="00B121B0"/>
    <w:rsid w:val="00B12555"/>
    <w:rsid w:val="00B12FBF"/>
    <w:rsid w:val="00B12FDA"/>
    <w:rsid w:val="00B12FDB"/>
    <w:rsid w:val="00B134FB"/>
    <w:rsid w:val="00B13938"/>
    <w:rsid w:val="00B13B87"/>
    <w:rsid w:val="00B155D5"/>
    <w:rsid w:val="00B15951"/>
    <w:rsid w:val="00B17DC8"/>
    <w:rsid w:val="00B17FAB"/>
    <w:rsid w:val="00B20165"/>
    <w:rsid w:val="00B2164D"/>
    <w:rsid w:val="00B21BE7"/>
    <w:rsid w:val="00B22BB9"/>
    <w:rsid w:val="00B22C5F"/>
    <w:rsid w:val="00B231C6"/>
    <w:rsid w:val="00B23521"/>
    <w:rsid w:val="00B23687"/>
    <w:rsid w:val="00B24921"/>
    <w:rsid w:val="00B25710"/>
    <w:rsid w:val="00B257D7"/>
    <w:rsid w:val="00B2723F"/>
    <w:rsid w:val="00B27B03"/>
    <w:rsid w:val="00B30074"/>
    <w:rsid w:val="00B31B62"/>
    <w:rsid w:val="00B3208E"/>
    <w:rsid w:val="00B321F5"/>
    <w:rsid w:val="00B331D6"/>
    <w:rsid w:val="00B33711"/>
    <w:rsid w:val="00B33A76"/>
    <w:rsid w:val="00B33FEE"/>
    <w:rsid w:val="00B34889"/>
    <w:rsid w:val="00B34926"/>
    <w:rsid w:val="00B37550"/>
    <w:rsid w:val="00B3779E"/>
    <w:rsid w:val="00B402C6"/>
    <w:rsid w:val="00B41DC1"/>
    <w:rsid w:val="00B42F69"/>
    <w:rsid w:val="00B45233"/>
    <w:rsid w:val="00B45DEA"/>
    <w:rsid w:val="00B46EC7"/>
    <w:rsid w:val="00B47164"/>
    <w:rsid w:val="00B50A91"/>
    <w:rsid w:val="00B50F4E"/>
    <w:rsid w:val="00B5160B"/>
    <w:rsid w:val="00B51761"/>
    <w:rsid w:val="00B51871"/>
    <w:rsid w:val="00B52022"/>
    <w:rsid w:val="00B52187"/>
    <w:rsid w:val="00B521EC"/>
    <w:rsid w:val="00B52A56"/>
    <w:rsid w:val="00B53EDF"/>
    <w:rsid w:val="00B541B0"/>
    <w:rsid w:val="00B5454F"/>
    <w:rsid w:val="00B54691"/>
    <w:rsid w:val="00B54948"/>
    <w:rsid w:val="00B54E95"/>
    <w:rsid w:val="00B55FA6"/>
    <w:rsid w:val="00B568D7"/>
    <w:rsid w:val="00B5729A"/>
    <w:rsid w:val="00B6058A"/>
    <w:rsid w:val="00B60CCD"/>
    <w:rsid w:val="00B61A97"/>
    <w:rsid w:val="00B62854"/>
    <w:rsid w:val="00B62E86"/>
    <w:rsid w:val="00B62EF1"/>
    <w:rsid w:val="00B640CC"/>
    <w:rsid w:val="00B645B6"/>
    <w:rsid w:val="00B64B2F"/>
    <w:rsid w:val="00B64E79"/>
    <w:rsid w:val="00B667BF"/>
    <w:rsid w:val="00B66D42"/>
    <w:rsid w:val="00B674D6"/>
    <w:rsid w:val="00B6797D"/>
    <w:rsid w:val="00B704D6"/>
    <w:rsid w:val="00B70963"/>
    <w:rsid w:val="00B7207E"/>
    <w:rsid w:val="00B723FC"/>
    <w:rsid w:val="00B7245B"/>
    <w:rsid w:val="00B735B8"/>
    <w:rsid w:val="00B73F56"/>
    <w:rsid w:val="00B74071"/>
    <w:rsid w:val="00B74858"/>
    <w:rsid w:val="00B752EB"/>
    <w:rsid w:val="00B76E01"/>
    <w:rsid w:val="00B77BE4"/>
    <w:rsid w:val="00B80A8E"/>
    <w:rsid w:val="00B812BE"/>
    <w:rsid w:val="00B813D5"/>
    <w:rsid w:val="00B8258D"/>
    <w:rsid w:val="00B825B4"/>
    <w:rsid w:val="00B82604"/>
    <w:rsid w:val="00B82EF2"/>
    <w:rsid w:val="00B83833"/>
    <w:rsid w:val="00B84E7E"/>
    <w:rsid w:val="00B84FD6"/>
    <w:rsid w:val="00B85FA6"/>
    <w:rsid w:val="00B86608"/>
    <w:rsid w:val="00B8735B"/>
    <w:rsid w:val="00B87847"/>
    <w:rsid w:val="00B87CFD"/>
    <w:rsid w:val="00B90477"/>
    <w:rsid w:val="00B9077F"/>
    <w:rsid w:val="00B90C27"/>
    <w:rsid w:val="00B918FE"/>
    <w:rsid w:val="00B91AA0"/>
    <w:rsid w:val="00B924A3"/>
    <w:rsid w:val="00B92AA5"/>
    <w:rsid w:val="00B92F2B"/>
    <w:rsid w:val="00B93904"/>
    <w:rsid w:val="00B94999"/>
    <w:rsid w:val="00B955FE"/>
    <w:rsid w:val="00B96744"/>
    <w:rsid w:val="00BA02AF"/>
    <w:rsid w:val="00BA0B9F"/>
    <w:rsid w:val="00BA3287"/>
    <w:rsid w:val="00BA6419"/>
    <w:rsid w:val="00BA6550"/>
    <w:rsid w:val="00BA6C9D"/>
    <w:rsid w:val="00BA76A9"/>
    <w:rsid w:val="00BB1530"/>
    <w:rsid w:val="00BB1C4D"/>
    <w:rsid w:val="00BB2DF5"/>
    <w:rsid w:val="00BB3642"/>
    <w:rsid w:val="00BB3F7B"/>
    <w:rsid w:val="00BB4A3B"/>
    <w:rsid w:val="00BB4F12"/>
    <w:rsid w:val="00BB4F78"/>
    <w:rsid w:val="00BB580F"/>
    <w:rsid w:val="00BB59F6"/>
    <w:rsid w:val="00BB5EF0"/>
    <w:rsid w:val="00BB63A2"/>
    <w:rsid w:val="00BB66AB"/>
    <w:rsid w:val="00BB7BBA"/>
    <w:rsid w:val="00BC0AD6"/>
    <w:rsid w:val="00BC122E"/>
    <w:rsid w:val="00BC1B5B"/>
    <w:rsid w:val="00BC1DB5"/>
    <w:rsid w:val="00BC3584"/>
    <w:rsid w:val="00BC3A0C"/>
    <w:rsid w:val="00BC4BCF"/>
    <w:rsid w:val="00BC576C"/>
    <w:rsid w:val="00BC5838"/>
    <w:rsid w:val="00BC5AA2"/>
    <w:rsid w:val="00BC6858"/>
    <w:rsid w:val="00BC6DC2"/>
    <w:rsid w:val="00BD07D5"/>
    <w:rsid w:val="00BD0C58"/>
    <w:rsid w:val="00BD0C7B"/>
    <w:rsid w:val="00BD0E2E"/>
    <w:rsid w:val="00BD249A"/>
    <w:rsid w:val="00BD375A"/>
    <w:rsid w:val="00BD4711"/>
    <w:rsid w:val="00BD714C"/>
    <w:rsid w:val="00BE0469"/>
    <w:rsid w:val="00BE261F"/>
    <w:rsid w:val="00BE2BCF"/>
    <w:rsid w:val="00BE2F49"/>
    <w:rsid w:val="00BE3C5A"/>
    <w:rsid w:val="00BE3F50"/>
    <w:rsid w:val="00BE442D"/>
    <w:rsid w:val="00BE4ED6"/>
    <w:rsid w:val="00BE54F3"/>
    <w:rsid w:val="00BE5BC6"/>
    <w:rsid w:val="00BE5F67"/>
    <w:rsid w:val="00BE7920"/>
    <w:rsid w:val="00BF1E46"/>
    <w:rsid w:val="00BF2A3A"/>
    <w:rsid w:val="00BF2CD1"/>
    <w:rsid w:val="00BF3432"/>
    <w:rsid w:val="00BF4B6A"/>
    <w:rsid w:val="00BF5135"/>
    <w:rsid w:val="00BF546D"/>
    <w:rsid w:val="00BF695C"/>
    <w:rsid w:val="00BF7BD5"/>
    <w:rsid w:val="00C00312"/>
    <w:rsid w:val="00C00828"/>
    <w:rsid w:val="00C009F5"/>
    <w:rsid w:val="00C01129"/>
    <w:rsid w:val="00C01DD9"/>
    <w:rsid w:val="00C02239"/>
    <w:rsid w:val="00C022E1"/>
    <w:rsid w:val="00C02814"/>
    <w:rsid w:val="00C02F8F"/>
    <w:rsid w:val="00C031E6"/>
    <w:rsid w:val="00C035DB"/>
    <w:rsid w:val="00C0398D"/>
    <w:rsid w:val="00C04934"/>
    <w:rsid w:val="00C0584B"/>
    <w:rsid w:val="00C05C3D"/>
    <w:rsid w:val="00C06115"/>
    <w:rsid w:val="00C071AC"/>
    <w:rsid w:val="00C103BF"/>
    <w:rsid w:val="00C109A2"/>
    <w:rsid w:val="00C11707"/>
    <w:rsid w:val="00C11E4C"/>
    <w:rsid w:val="00C1294A"/>
    <w:rsid w:val="00C13E72"/>
    <w:rsid w:val="00C142C8"/>
    <w:rsid w:val="00C14954"/>
    <w:rsid w:val="00C14B58"/>
    <w:rsid w:val="00C1557C"/>
    <w:rsid w:val="00C179B0"/>
    <w:rsid w:val="00C20245"/>
    <w:rsid w:val="00C20CA6"/>
    <w:rsid w:val="00C20DC0"/>
    <w:rsid w:val="00C21354"/>
    <w:rsid w:val="00C21A17"/>
    <w:rsid w:val="00C21AD6"/>
    <w:rsid w:val="00C226F9"/>
    <w:rsid w:val="00C23398"/>
    <w:rsid w:val="00C23B23"/>
    <w:rsid w:val="00C2428B"/>
    <w:rsid w:val="00C242CD"/>
    <w:rsid w:val="00C246EA"/>
    <w:rsid w:val="00C2531A"/>
    <w:rsid w:val="00C26C22"/>
    <w:rsid w:val="00C27B03"/>
    <w:rsid w:val="00C27ED8"/>
    <w:rsid w:val="00C301BB"/>
    <w:rsid w:val="00C3089B"/>
    <w:rsid w:val="00C31E7A"/>
    <w:rsid w:val="00C330D4"/>
    <w:rsid w:val="00C33569"/>
    <w:rsid w:val="00C34B40"/>
    <w:rsid w:val="00C35836"/>
    <w:rsid w:val="00C410A4"/>
    <w:rsid w:val="00C411F9"/>
    <w:rsid w:val="00C41CD3"/>
    <w:rsid w:val="00C43438"/>
    <w:rsid w:val="00C438C7"/>
    <w:rsid w:val="00C44264"/>
    <w:rsid w:val="00C46251"/>
    <w:rsid w:val="00C463D0"/>
    <w:rsid w:val="00C4790F"/>
    <w:rsid w:val="00C47FC0"/>
    <w:rsid w:val="00C5084F"/>
    <w:rsid w:val="00C5127A"/>
    <w:rsid w:val="00C5189F"/>
    <w:rsid w:val="00C51DEE"/>
    <w:rsid w:val="00C52003"/>
    <w:rsid w:val="00C528CC"/>
    <w:rsid w:val="00C53012"/>
    <w:rsid w:val="00C53ABD"/>
    <w:rsid w:val="00C53AD3"/>
    <w:rsid w:val="00C53C94"/>
    <w:rsid w:val="00C56D2F"/>
    <w:rsid w:val="00C5723C"/>
    <w:rsid w:val="00C57741"/>
    <w:rsid w:val="00C6074F"/>
    <w:rsid w:val="00C62568"/>
    <w:rsid w:val="00C6296C"/>
    <w:rsid w:val="00C62CA0"/>
    <w:rsid w:val="00C631C2"/>
    <w:rsid w:val="00C64143"/>
    <w:rsid w:val="00C6421D"/>
    <w:rsid w:val="00C642F2"/>
    <w:rsid w:val="00C6434D"/>
    <w:rsid w:val="00C64845"/>
    <w:rsid w:val="00C652E5"/>
    <w:rsid w:val="00C65AA3"/>
    <w:rsid w:val="00C67446"/>
    <w:rsid w:val="00C70962"/>
    <w:rsid w:val="00C70C3F"/>
    <w:rsid w:val="00C71674"/>
    <w:rsid w:val="00C733F7"/>
    <w:rsid w:val="00C746B9"/>
    <w:rsid w:val="00C754C3"/>
    <w:rsid w:val="00C7593E"/>
    <w:rsid w:val="00C76538"/>
    <w:rsid w:val="00C7697F"/>
    <w:rsid w:val="00C80A26"/>
    <w:rsid w:val="00C8136C"/>
    <w:rsid w:val="00C81F3B"/>
    <w:rsid w:val="00C82FAC"/>
    <w:rsid w:val="00C82FFA"/>
    <w:rsid w:val="00C84032"/>
    <w:rsid w:val="00C8445F"/>
    <w:rsid w:val="00C84A1B"/>
    <w:rsid w:val="00C85521"/>
    <w:rsid w:val="00C856C0"/>
    <w:rsid w:val="00C863EE"/>
    <w:rsid w:val="00C87470"/>
    <w:rsid w:val="00C87EE2"/>
    <w:rsid w:val="00C904C0"/>
    <w:rsid w:val="00C92646"/>
    <w:rsid w:val="00C92D41"/>
    <w:rsid w:val="00C9316A"/>
    <w:rsid w:val="00C93959"/>
    <w:rsid w:val="00C93B5E"/>
    <w:rsid w:val="00C9446D"/>
    <w:rsid w:val="00C94787"/>
    <w:rsid w:val="00C95D8D"/>
    <w:rsid w:val="00C96E1A"/>
    <w:rsid w:val="00C96EFD"/>
    <w:rsid w:val="00C979A3"/>
    <w:rsid w:val="00C97C7F"/>
    <w:rsid w:val="00CA2283"/>
    <w:rsid w:val="00CA2AEF"/>
    <w:rsid w:val="00CA2CA3"/>
    <w:rsid w:val="00CA325F"/>
    <w:rsid w:val="00CA33B8"/>
    <w:rsid w:val="00CA6272"/>
    <w:rsid w:val="00CA6DD8"/>
    <w:rsid w:val="00CA729F"/>
    <w:rsid w:val="00CA76F1"/>
    <w:rsid w:val="00CA7BB6"/>
    <w:rsid w:val="00CB1582"/>
    <w:rsid w:val="00CB22B7"/>
    <w:rsid w:val="00CB31DA"/>
    <w:rsid w:val="00CB5032"/>
    <w:rsid w:val="00CB5B14"/>
    <w:rsid w:val="00CB6DCF"/>
    <w:rsid w:val="00CB7DF6"/>
    <w:rsid w:val="00CC0FB6"/>
    <w:rsid w:val="00CC21CF"/>
    <w:rsid w:val="00CC303F"/>
    <w:rsid w:val="00CC331E"/>
    <w:rsid w:val="00CC3C96"/>
    <w:rsid w:val="00CC3D3A"/>
    <w:rsid w:val="00CC72D7"/>
    <w:rsid w:val="00CC799E"/>
    <w:rsid w:val="00CD06FF"/>
    <w:rsid w:val="00CD077C"/>
    <w:rsid w:val="00CD2C8F"/>
    <w:rsid w:val="00CD2DC6"/>
    <w:rsid w:val="00CD3139"/>
    <w:rsid w:val="00CD342A"/>
    <w:rsid w:val="00CD343C"/>
    <w:rsid w:val="00CD3940"/>
    <w:rsid w:val="00CD3AA8"/>
    <w:rsid w:val="00CD3D7B"/>
    <w:rsid w:val="00CD42C4"/>
    <w:rsid w:val="00CD4A34"/>
    <w:rsid w:val="00CD6023"/>
    <w:rsid w:val="00CE0DD5"/>
    <w:rsid w:val="00CE2F14"/>
    <w:rsid w:val="00CE31B1"/>
    <w:rsid w:val="00CE49DA"/>
    <w:rsid w:val="00CE52B8"/>
    <w:rsid w:val="00CE5BB2"/>
    <w:rsid w:val="00CE6A0B"/>
    <w:rsid w:val="00CE7BF6"/>
    <w:rsid w:val="00CF06DA"/>
    <w:rsid w:val="00CF0950"/>
    <w:rsid w:val="00CF245E"/>
    <w:rsid w:val="00CF24B9"/>
    <w:rsid w:val="00CF2E9A"/>
    <w:rsid w:val="00CF3B07"/>
    <w:rsid w:val="00CF471F"/>
    <w:rsid w:val="00CF4C13"/>
    <w:rsid w:val="00CF4EC1"/>
    <w:rsid w:val="00CF56C5"/>
    <w:rsid w:val="00CF62E0"/>
    <w:rsid w:val="00CF6384"/>
    <w:rsid w:val="00CF65FA"/>
    <w:rsid w:val="00CF6902"/>
    <w:rsid w:val="00CF7799"/>
    <w:rsid w:val="00D000E1"/>
    <w:rsid w:val="00D018EE"/>
    <w:rsid w:val="00D02B8F"/>
    <w:rsid w:val="00D03577"/>
    <w:rsid w:val="00D03A52"/>
    <w:rsid w:val="00D03ECE"/>
    <w:rsid w:val="00D0401F"/>
    <w:rsid w:val="00D06E88"/>
    <w:rsid w:val="00D112DA"/>
    <w:rsid w:val="00D11F90"/>
    <w:rsid w:val="00D13527"/>
    <w:rsid w:val="00D15D36"/>
    <w:rsid w:val="00D15E4E"/>
    <w:rsid w:val="00D1646C"/>
    <w:rsid w:val="00D17601"/>
    <w:rsid w:val="00D20ABE"/>
    <w:rsid w:val="00D20BA2"/>
    <w:rsid w:val="00D20D6E"/>
    <w:rsid w:val="00D21300"/>
    <w:rsid w:val="00D21C90"/>
    <w:rsid w:val="00D22C60"/>
    <w:rsid w:val="00D22F7B"/>
    <w:rsid w:val="00D230DC"/>
    <w:rsid w:val="00D23539"/>
    <w:rsid w:val="00D266FD"/>
    <w:rsid w:val="00D26C9A"/>
    <w:rsid w:val="00D303E8"/>
    <w:rsid w:val="00D30C60"/>
    <w:rsid w:val="00D31BA6"/>
    <w:rsid w:val="00D3214A"/>
    <w:rsid w:val="00D3283D"/>
    <w:rsid w:val="00D335E1"/>
    <w:rsid w:val="00D340F4"/>
    <w:rsid w:val="00D34111"/>
    <w:rsid w:val="00D350E3"/>
    <w:rsid w:val="00D3545E"/>
    <w:rsid w:val="00D35C80"/>
    <w:rsid w:val="00D35FEA"/>
    <w:rsid w:val="00D36261"/>
    <w:rsid w:val="00D366E4"/>
    <w:rsid w:val="00D407E9"/>
    <w:rsid w:val="00D4085B"/>
    <w:rsid w:val="00D4181C"/>
    <w:rsid w:val="00D420FE"/>
    <w:rsid w:val="00D423AC"/>
    <w:rsid w:val="00D431C3"/>
    <w:rsid w:val="00D4397E"/>
    <w:rsid w:val="00D4423B"/>
    <w:rsid w:val="00D44B15"/>
    <w:rsid w:val="00D44DC6"/>
    <w:rsid w:val="00D46C35"/>
    <w:rsid w:val="00D476EA"/>
    <w:rsid w:val="00D5060F"/>
    <w:rsid w:val="00D514E5"/>
    <w:rsid w:val="00D51B9A"/>
    <w:rsid w:val="00D52C31"/>
    <w:rsid w:val="00D53589"/>
    <w:rsid w:val="00D539D5"/>
    <w:rsid w:val="00D544D5"/>
    <w:rsid w:val="00D54F40"/>
    <w:rsid w:val="00D56179"/>
    <w:rsid w:val="00D5743C"/>
    <w:rsid w:val="00D57897"/>
    <w:rsid w:val="00D602DE"/>
    <w:rsid w:val="00D6096A"/>
    <w:rsid w:val="00D60ABE"/>
    <w:rsid w:val="00D60CE5"/>
    <w:rsid w:val="00D61811"/>
    <w:rsid w:val="00D63084"/>
    <w:rsid w:val="00D63C72"/>
    <w:rsid w:val="00D63F9F"/>
    <w:rsid w:val="00D646D3"/>
    <w:rsid w:val="00D662F2"/>
    <w:rsid w:val="00D665F1"/>
    <w:rsid w:val="00D6711E"/>
    <w:rsid w:val="00D7205C"/>
    <w:rsid w:val="00D730D4"/>
    <w:rsid w:val="00D73B08"/>
    <w:rsid w:val="00D73C8B"/>
    <w:rsid w:val="00D80127"/>
    <w:rsid w:val="00D80254"/>
    <w:rsid w:val="00D804E2"/>
    <w:rsid w:val="00D805D1"/>
    <w:rsid w:val="00D8091D"/>
    <w:rsid w:val="00D81608"/>
    <w:rsid w:val="00D81FB3"/>
    <w:rsid w:val="00D82FD7"/>
    <w:rsid w:val="00D842CB"/>
    <w:rsid w:val="00D84FA6"/>
    <w:rsid w:val="00D85C5F"/>
    <w:rsid w:val="00D85ECC"/>
    <w:rsid w:val="00D864C7"/>
    <w:rsid w:val="00D86EB7"/>
    <w:rsid w:val="00D90928"/>
    <w:rsid w:val="00D90931"/>
    <w:rsid w:val="00D91E9F"/>
    <w:rsid w:val="00D92025"/>
    <w:rsid w:val="00D9204D"/>
    <w:rsid w:val="00D92B5E"/>
    <w:rsid w:val="00D93388"/>
    <w:rsid w:val="00D93CFF"/>
    <w:rsid w:val="00D94D6F"/>
    <w:rsid w:val="00D95457"/>
    <w:rsid w:val="00D97A7B"/>
    <w:rsid w:val="00D97E32"/>
    <w:rsid w:val="00D97F2E"/>
    <w:rsid w:val="00D97F48"/>
    <w:rsid w:val="00DA1259"/>
    <w:rsid w:val="00DA1AAD"/>
    <w:rsid w:val="00DA1E08"/>
    <w:rsid w:val="00DA2602"/>
    <w:rsid w:val="00DA2689"/>
    <w:rsid w:val="00DA4854"/>
    <w:rsid w:val="00DA492D"/>
    <w:rsid w:val="00DA4A52"/>
    <w:rsid w:val="00DA4FBC"/>
    <w:rsid w:val="00DA61B9"/>
    <w:rsid w:val="00DA7457"/>
    <w:rsid w:val="00DB0113"/>
    <w:rsid w:val="00DB01C6"/>
    <w:rsid w:val="00DB1083"/>
    <w:rsid w:val="00DB1B31"/>
    <w:rsid w:val="00DB2995"/>
    <w:rsid w:val="00DB2ED0"/>
    <w:rsid w:val="00DB38F0"/>
    <w:rsid w:val="00DB3B30"/>
    <w:rsid w:val="00DB3EE8"/>
    <w:rsid w:val="00DB422B"/>
    <w:rsid w:val="00DB450C"/>
    <w:rsid w:val="00DB4701"/>
    <w:rsid w:val="00DB4E76"/>
    <w:rsid w:val="00DB5132"/>
    <w:rsid w:val="00DB59C0"/>
    <w:rsid w:val="00DB6BC3"/>
    <w:rsid w:val="00DB7157"/>
    <w:rsid w:val="00DC0146"/>
    <w:rsid w:val="00DC03EE"/>
    <w:rsid w:val="00DC0C0E"/>
    <w:rsid w:val="00DC36B8"/>
    <w:rsid w:val="00DC36F9"/>
    <w:rsid w:val="00DC53F2"/>
    <w:rsid w:val="00DC6B01"/>
    <w:rsid w:val="00DC7797"/>
    <w:rsid w:val="00DC7B13"/>
    <w:rsid w:val="00DC7E53"/>
    <w:rsid w:val="00DD03E7"/>
    <w:rsid w:val="00DD0400"/>
    <w:rsid w:val="00DD078A"/>
    <w:rsid w:val="00DD0ACA"/>
    <w:rsid w:val="00DD1737"/>
    <w:rsid w:val="00DD1A5C"/>
    <w:rsid w:val="00DD1BBA"/>
    <w:rsid w:val="00DD1F4E"/>
    <w:rsid w:val="00DD2872"/>
    <w:rsid w:val="00DD2FD4"/>
    <w:rsid w:val="00DD2FFA"/>
    <w:rsid w:val="00DD34E1"/>
    <w:rsid w:val="00DD45E7"/>
    <w:rsid w:val="00DD506D"/>
    <w:rsid w:val="00DD54CD"/>
    <w:rsid w:val="00DD71F6"/>
    <w:rsid w:val="00DD7667"/>
    <w:rsid w:val="00DD777C"/>
    <w:rsid w:val="00DD7E31"/>
    <w:rsid w:val="00DE0D2F"/>
    <w:rsid w:val="00DE0D75"/>
    <w:rsid w:val="00DE0F31"/>
    <w:rsid w:val="00DE1251"/>
    <w:rsid w:val="00DE19EB"/>
    <w:rsid w:val="00DE1C98"/>
    <w:rsid w:val="00DE1FF1"/>
    <w:rsid w:val="00DE33D4"/>
    <w:rsid w:val="00DE34E3"/>
    <w:rsid w:val="00DE3913"/>
    <w:rsid w:val="00DE5B0F"/>
    <w:rsid w:val="00DE68C6"/>
    <w:rsid w:val="00DE700C"/>
    <w:rsid w:val="00DE7BD5"/>
    <w:rsid w:val="00DF0FE3"/>
    <w:rsid w:val="00DF1F33"/>
    <w:rsid w:val="00DF2CB1"/>
    <w:rsid w:val="00DF501F"/>
    <w:rsid w:val="00DF69F9"/>
    <w:rsid w:val="00DF75A1"/>
    <w:rsid w:val="00E01323"/>
    <w:rsid w:val="00E01917"/>
    <w:rsid w:val="00E02579"/>
    <w:rsid w:val="00E02B50"/>
    <w:rsid w:val="00E03936"/>
    <w:rsid w:val="00E04B3F"/>
    <w:rsid w:val="00E053D0"/>
    <w:rsid w:val="00E060C1"/>
    <w:rsid w:val="00E06B1E"/>
    <w:rsid w:val="00E07787"/>
    <w:rsid w:val="00E1036E"/>
    <w:rsid w:val="00E1065D"/>
    <w:rsid w:val="00E10AAF"/>
    <w:rsid w:val="00E11D49"/>
    <w:rsid w:val="00E128D3"/>
    <w:rsid w:val="00E1298A"/>
    <w:rsid w:val="00E13CEE"/>
    <w:rsid w:val="00E13E3C"/>
    <w:rsid w:val="00E147D5"/>
    <w:rsid w:val="00E14828"/>
    <w:rsid w:val="00E14C0E"/>
    <w:rsid w:val="00E15309"/>
    <w:rsid w:val="00E16642"/>
    <w:rsid w:val="00E1787C"/>
    <w:rsid w:val="00E17AC8"/>
    <w:rsid w:val="00E2249E"/>
    <w:rsid w:val="00E22987"/>
    <w:rsid w:val="00E22B76"/>
    <w:rsid w:val="00E234F1"/>
    <w:rsid w:val="00E241ED"/>
    <w:rsid w:val="00E24A70"/>
    <w:rsid w:val="00E24E3A"/>
    <w:rsid w:val="00E25970"/>
    <w:rsid w:val="00E25AF8"/>
    <w:rsid w:val="00E25F63"/>
    <w:rsid w:val="00E26C55"/>
    <w:rsid w:val="00E26F6C"/>
    <w:rsid w:val="00E31A9D"/>
    <w:rsid w:val="00E31BD0"/>
    <w:rsid w:val="00E3337A"/>
    <w:rsid w:val="00E34CA3"/>
    <w:rsid w:val="00E35C4A"/>
    <w:rsid w:val="00E36DF2"/>
    <w:rsid w:val="00E37A0F"/>
    <w:rsid w:val="00E37DA6"/>
    <w:rsid w:val="00E37FE3"/>
    <w:rsid w:val="00E40EB7"/>
    <w:rsid w:val="00E416B1"/>
    <w:rsid w:val="00E42D2C"/>
    <w:rsid w:val="00E43481"/>
    <w:rsid w:val="00E43843"/>
    <w:rsid w:val="00E43AAA"/>
    <w:rsid w:val="00E4485C"/>
    <w:rsid w:val="00E44C62"/>
    <w:rsid w:val="00E45EF7"/>
    <w:rsid w:val="00E478C3"/>
    <w:rsid w:val="00E50518"/>
    <w:rsid w:val="00E518E1"/>
    <w:rsid w:val="00E5387C"/>
    <w:rsid w:val="00E539F0"/>
    <w:rsid w:val="00E5491D"/>
    <w:rsid w:val="00E54EF2"/>
    <w:rsid w:val="00E552D2"/>
    <w:rsid w:val="00E55376"/>
    <w:rsid w:val="00E57A52"/>
    <w:rsid w:val="00E6031D"/>
    <w:rsid w:val="00E60891"/>
    <w:rsid w:val="00E60DC5"/>
    <w:rsid w:val="00E612AB"/>
    <w:rsid w:val="00E63227"/>
    <w:rsid w:val="00E63559"/>
    <w:rsid w:val="00E63774"/>
    <w:rsid w:val="00E653B0"/>
    <w:rsid w:val="00E65E98"/>
    <w:rsid w:val="00E67180"/>
    <w:rsid w:val="00E676E2"/>
    <w:rsid w:val="00E70943"/>
    <w:rsid w:val="00E74FA5"/>
    <w:rsid w:val="00E7559B"/>
    <w:rsid w:val="00E756A8"/>
    <w:rsid w:val="00E757A3"/>
    <w:rsid w:val="00E76032"/>
    <w:rsid w:val="00E76851"/>
    <w:rsid w:val="00E768F2"/>
    <w:rsid w:val="00E76DF7"/>
    <w:rsid w:val="00E77E9E"/>
    <w:rsid w:val="00E819A6"/>
    <w:rsid w:val="00E81DED"/>
    <w:rsid w:val="00E82316"/>
    <w:rsid w:val="00E82433"/>
    <w:rsid w:val="00E825B3"/>
    <w:rsid w:val="00E840AC"/>
    <w:rsid w:val="00E8441A"/>
    <w:rsid w:val="00E849DE"/>
    <w:rsid w:val="00E85948"/>
    <w:rsid w:val="00E86536"/>
    <w:rsid w:val="00E9077A"/>
    <w:rsid w:val="00E911B4"/>
    <w:rsid w:val="00E9167E"/>
    <w:rsid w:val="00E91DA3"/>
    <w:rsid w:val="00E922A4"/>
    <w:rsid w:val="00E922B9"/>
    <w:rsid w:val="00E925CE"/>
    <w:rsid w:val="00E9328D"/>
    <w:rsid w:val="00E93F3F"/>
    <w:rsid w:val="00E95903"/>
    <w:rsid w:val="00E967CB"/>
    <w:rsid w:val="00E973A7"/>
    <w:rsid w:val="00EA0467"/>
    <w:rsid w:val="00EA05D9"/>
    <w:rsid w:val="00EA0B6B"/>
    <w:rsid w:val="00EA1104"/>
    <w:rsid w:val="00EA1A5D"/>
    <w:rsid w:val="00EA4A38"/>
    <w:rsid w:val="00EA5257"/>
    <w:rsid w:val="00EA59B6"/>
    <w:rsid w:val="00EA6F60"/>
    <w:rsid w:val="00EA7415"/>
    <w:rsid w:val="00EA7FCA"/>
    <w:rsid w:val="00EB0433"/>
    <w:rsid w:val="00EB0A54"/>
    <w:rsid w:val="00EB1B8B"/>
    <w:rsid w:val="00EB1E0C"/>
    <w:rsid w:val="00EB2018"/>
    <w:rsid w:val="00EB24C9"/>
    <w:rsid w:val="00EB24EC"/>
    <w:rsid w:val="00EB3C54"/>
    <w:rsid w:val="00EB4951"/>
    <w:rsid w:val="00EB4BA7"/>
    <w:rsid w:val="00EB595B"/>
    <w:rsid w:val="00EB6E6B"/>
    <w:rsid w:val="00EC098E"/>
    <w:rsid w:val="00EC0BCB"/>
    <w:rsid w:val="00EC0C8E"/>
    <w:rsid w:val="00EC0E71"/>
    <w:rsid w:val="00EC0E95"/>
    <w:rsid w:val="00EC18A6"/>
    <w:rsid w:val="00EC1ABD"/>
    <w:rsid w:val="00EC3260"/>
    <w:rsid w:val="00EC3A30"/>
    <w:rsid w:val="00EC417D"/>
    <w:rsid w:val="00EC47A1"/>
    <w:rsid w:val="00EC504F"/>
    <w:rsid w:val="00EC7992"/>
    <w:rsid w:val="00EC7CC5"/>
    <w:rsid w:val="00ED0A8D"/>
    <w:rsid w:val="00ED1B07"/>
    <w:rsid w:val="00ED2D5C"/>
    <w:rsid w:val="00ED613A"/>
    <w:rsid w:val="00ED6CFA"/>
    <w:rsid w:val="00ED6D53"/>
    <w:rsid w:val="00ED7DAC"/>
    <w:rsid w:val="00EE022A"/>
    <w:rsid w:val="00EE1855"/>
    <w:rsid w:val="00EE1E1F"/>
    <w:rsid w:val="00EE2529"/>
    <w:rsid w:val="00EE2763"/>
    <w:rsid w:val="00EE2916"/>
    <w:rsid w:val="00EE2B68"/>
    <w:rsid w:val="00EE3733"/>
    <w:rsid w:val="00EE395E"/>
    <w:rsid w:val="00EE41AF"/>
    <w:rsid w:val="00EE6D70"/>
    <w:rsid w:val="00EE6DDB"/>
    <w:rsid w:val="00EE75A2"/>
    <w:rsid w:val="00EF1386"/>
    <w:rsid w:val="00EF16B8"/>
    <w:rsid w:val="00EF2491"/>
    <w:rsid w:val="00EF256B"/>
    <w:rsid w:val="00EF2EB1"/>
    <w:rsid w:val="00EF3322"/>
    <w:rsid w:val="00EF380C"/>
    <w:rsid w:val="00EF3B3E"/>
    <w:rsid w:val="00EF50DF"/>
    <w:rsid w:val="00EF5277"/>
    <w:rsid w:val="00EF5AB0"/>
    <w:rsid w:val="00EF5CAD"/>
    <w:rsid w:val="00EF611F"/>
    <w:rsid w:val="00EF76E1"/>
    <w:rsid w:val="00EF7BBC"/>
    <w:rsid w:val="00F01DD3"/>
    <w:rsid w:val="00F02024"/>
    <w:rsid w:val="00F029AF"/>
    <w:rsid w:val="00F0311C"/>
    <w:rsid w:val="00F03CE3"/>
    <w:rsid w:val="00F04099"/>
    <w:rsid w:val="00F04AD3"/>
    <w:rsid w:val="00F05B66"/>
    <w:rsid w:val="00F05B80"/>
    <w:rsid w:val="00F101D8"/>
    <w:rsid w:val="00F1030E"/>
    <w:rsid w:val="00F10925"/>
    <w:rsid w:val="00F11175"/>
    <w:rsid w:val="00F12F6C"/>
    <w:rsid w:val="00F13DAE"/>
    <w:rsid w:val="00F157D8"/>
    <w:rsid w:val="00F15FF2"/>
    <w:rsid w:val="00F15FFE"/>
    <w:rsid w:val="00F16B7E"/>
    <w:rsid w:val="00F16C85"/>
    <w:rsid w:val="00F201AD"/>
    <w:rsid w:val="00F20490"/>
    <w:rsid w:val="00F2125E"/>
    <w:rsid w:val="00F21481"/>
    <w:rsid w:val="00F21704"/>
    <w:rsid w:val="00F21B21"/>
    <w:rsid w:val="00F21D06"/>
    <w:rsid w:val="00F21E92"/>
    <w:rsid w:val="00F222BB"/>
    <w:rsid w:val="00F22FE9"/>
    <w:rsid w:val="00F2393A"/>
    <w:rsid w:val="00F2491A"/>
    <w:rsid w:val="00F24C09"/>
    <w:rsid w:val="00F24EF6"/>
    <w:rsid w:val="00F254AE"/>
    <w:rsid w:val="00F254E4"/>
    <w:rsid w:val="00F26639"/>
    <w:rsid w:val="00F26AAB"/>
    <w:rsid w:val="00F26F5D"/>
    <w:rsid w:val="00F26F91"/>
    <w:rsid w:val="00F279F1"/>
    <w:rsid w:val="00F27A15"/>
    <w:rsid w:val="00F30116"/>
    <w:rsid w:val="00F3118C"/>
    <w:rsid w:val="00F319F5"/>
    <w:rsid w:val="00F334DF"/>
    <w:rsid w:val="00F3381E"/>
    <w:rsid w:val="00F3454F"/>
    <w:rsid w:val="00F34C92"/>
    <w:rsid w:val="00F35D19"/>
    <w:rsid w:val="00F36674"/>
    <w:rsid w:val="00F377AE"/>
    <w:rsid w:val="00F41269"/>
    <w:rsid w:val="00F412E0"/>
    <w:rsid w:val="00F41319"/>
    <w:rsid w:val="00F44033"/>
    <w:rsid w:val="00F44B13"/>
    <w:rsid w:val="00F44D3D"/>
    <w:rsid w:val="00F45194"/>
    <w:rsid w:val="00F45BE7"/>
    <w:rsid w:val="00F463D7"/>
    <w:rsid w:val="00F50163"/>
    <w:rsid w:val="00F510E2"/>
    <w:rsid w:val="00F515F1"/>
    <w:rsid w:val="00F51914"/>
    <w:rsid w:val="00F5273A"/>
    <w:rsid w:val="00F52D6B"/>
    <w:rsid w:val="00F52E18"/>
    <w:rsid w:val="00F535E2"/>
    <w:rsid w:val="00F53BA1"/>
    <w:rsid w:val="00F54516"/>
    <w:rsid w:val="00F546FB"/>
    <w:rsid w:val="00F55335"/>
    <w:rsid w:val="00F55CF7"/>
    <w:rsid w:val="00F57D1C"/>
    <w:rsid w:val="00F57FD4"/>
    <w:rsid w:val="00F60528"/>
    <w:rsid w:val="00F6077A"/>
    <w:rsid w:val="00F6086A"/>
    <w:rsid w:val="00F6169B"/>
    <w:rsid w:val="00F621EE"/>
    <w:rsid w:val="00F62596"/>
    <w:rsid w:val="00F62824"/>
    <w:rsid w:val="00F62D7C"/>
    <w:rsid w:val="00F62EFE"/>
    <w:rsid w:val="00F634C8"/>
    <w:rsid w:val="00F643A9"/>
    <w:rsid w:val="00F664C3"/>
    <w:rsid w:val="00F6684D"/>
    <w:rsid w:val="00F66A83"/>
    <w:rsid w:val="00F67155"/>
    <w:rsid w:val="00F67CA5"/>
    <w:rsid w:val="00F7058F"/>
    <w:rsid w:val="00F70D21"/>
    <w:rsid w:val="00F70FEF"/>
    <w:rsid w:val="00F714D2"/>
    <w:rsid w:val="00F73F06"/>
    <w:rsid w:val="00F74F3A"/>
    <w:rsid w:val="00F75C02"/>
    <w:rsid w:val="00F77781"/>
    <w:rsid w:val="00F77ECB"/>
    <w:rsid w:val="00F80312"/>
    <w:rsid w:val="00F80602"/>
    <w:rsid w:val="00F80A78"/>
    <w:rsid w:val="00F81936"/>
    <w:rsid w:val="00F81BF8"/>
    <w:rsid w:val="00F81E47"/>
    <w:rsid w:val="00F824EF"/>
    <w:rsid w:val="00F83090"/>
    <w:rsid w:val="00F84408"/>
    <w:rsid w:val="00F86474"/>
    <w:rsid w:val="00F868B4"/>
    <w:rsid w:val="00F86A34"/>
    <w:rsid w:val="00F8730A"/>
    <w:rsid w:val="00F876D8"/>
    <w:rsid w:val="00F9016F"/>
    <w:rsid w:val="00F90349"/>
    <w:rsid w:val="00F9053D"/>
    <w:rsid w:val="00F90601"/>
    <w:rsid w:val="00F90ABD"/>
    <w:rsid w:val="00F90EB7"/>
    <w:rsid w:val="00F91CC0"/>
    <w:rsid w:val="00F93703"/>
    <w:rsid w:val="00F94139"/>
    <w:rsid w:val="00F96C76"/>
    <w:rsid w:val="00F96FAE"/>
    <w:rsid w:val="00FA0148"/>
    <w:rsid w:val="00FA0972"/>
    <w:rsid w:val="00FA0CD2"/>
    <w:rsid w:val="00FA1ABD"/>
    <w:rsid w:val="00FA31CD"/>
    <w:rsid w:val="00FA4183"/>
    <w:rsid w:val="00FA5D74"/>
    <w:rsid w:val="00FA663C"/>
    <w:rsid w:val="00FA7189"/>
    <w:rsid w:val="00FA78FD"/>
    <w:rsid w:val="00FB11BE"/>
    <w:rsid w:val="00FB1357"/>
    <w:rsid w:val="00FB1799"/>
    <w:rsid w:val="00FB1B56"/>
    <w:rsid w:val="00FB27F1"/>
    <w:rsid w:val="00FB3456"/>
    <w:rsid w:val="00FB3C7B"/>
    <w:rsid w:val="00FB4840"/>
    <w:rsid w:val="00FB498C"/>
    <w:rsid w:val="00FB4C6F"/>
    <w:rsid w:val="00FB7423"/>
    <w:rsid w:val="00FB7651"/>
    <w:rsid w:val="00FC04F8"/>
    <w:rsid w:val="00FC0A1B"/>
    <w:rsid w:val="00FC1B2B"/>
    <w:rsid w:val="00FC46F9"/>
    <w:rsid w:val="00FC5E76"/>
    <w:rsid w:val="00FC69CF"/>
    <w:rsid w:val="00FC7214"/>
    <w:rsid w:val="00FC7802"/>
    <w:rsid w:val="00FC7980"/>
    <w:rsid w:val="00FC7FB3"/>
    <w:rsid w:val="00FD058F"/>
    <w:rsid w:val="00FD08DE"/>
    <w:rsid w:val="00FD0B70"/>
    <w:rsid w:val="00FD11B8"/>
    <w:rsid w:val="00FD1440"/>
    <w:rsid w:val="00FD1489"/>
    <w:rsid w:val="00FD17D7"/>
    <w:rsid w:val="00FD1EEA"/>
    <w:rsid w:val="00FD2DA9"/>
    <w:rsid w:val="00FD3174"/>
    <w:rsid w:val="00FD35FA"/>
    <w:rsid w:val="00FD4A8A"/>
    <w:rsid w:val="00FD59F1"/>
    <w:rsid w:val="00FD66A4"/>
    <w:rsid w:val="00FD66B7"/>
    <w:rsid w:val="00FD6FE2"/>
    <w:rsid w:val="00FD74CB"/>
    <w:rsid w:val="00FD7543"/>
    <w:rsid w:val="00FD7BF5"/>
    <w:rsid w:val="00FE185C"/>
    <w:rsid w:val="00FE2B7E"/>
    <w:rsid w:val="00FE3652"/>
    <w:rsid w:val="00FE3C5F"/>
    <w:rsid w:val="00FE401B"/>
    <w:rsid w:val="00FE42E7"/>
    <w:rsid w:val="00FE4705"/>
    <w:rsid w:val="00FE557C"/>
    <w:rsid w:val="00FE65B8"/>
    <w:rsid w:val="00FE7769"/>
    <w:rsid w:val="00FE7B48"/>
    <w:rsid w:val="00FF1520"/>
    <w:rsid w:val="00FF17D3"/>
    <w:rsid w:val="00FF201D"/>
    <w:rsid w:val="00FF4674"/>
    <w:rsid w:val="00FF4C3A"/>
    <w:rsid w:val="00FF55A2"/>
    <w:rsid w:val="00FF62F4"/>
    <w:rsid w:val="00FF650D"/>
    <w:rsid w:val="00FF6519"/>
    <w:rsid w:val="00FF681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20833"/>
    <o:shapelayout v:ext="edit">
      <o:idmap v:ext="edit" data="1"/>
    </o:shapelayout>
  </w:shapeDefaults>
  <w:decimalSymbol w:val="."/>
  <w:listSeparator w:val=","/>
  <w14:docId w14:val="06376D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paragraph" w:styleId="Heading7">
    <w:name w:val="heading 7"/>
    <w:basedOn w:val="Normal"/>
    <w:next w:val="Normal"/>
    <w:link w:val="Heading7Char"/>
    <w:semiHidden/>
    <w:unhideWhenUsed/>
    <w:qFormat/>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Car17"/>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uiPriority w:val="99"/>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Pa0">
    <w:name w:val="Pa0"/>
    <w:basedOn w:val="Normal"/>
    <w:next w:val="Normal"/>
    <w:uiPriority w:val="99"/>
    <w:pPr>
      <w:tabs>
        <w:tab w:val="clear" w:pos="567"/>
      </w:tabs>
      <w:autoSpaceDE w:val="0"/>
      <w:autoSpaceDN w:val="0"/>
      <w:adjustRightInd w:val="0"/>
      <w:spacing w:line="201" w:lineRule="atLeast"/>
    </w:pPr>
    <w:rPr>
      <w:rFonts w:ascii="HelveticaNeueLT Std Lt" w:eastAsia="Calibri" w:hAnsi="HelveticaNeueLT Std Lt" w:cs="Arial"/>
      <w:sz w:val="24"/>
      <w:szCs w:val="24"/>
      <w:lang w:val="en-US"/>
    </w:rPr>
  </w:style>
  <w:style w:type="character" w:customStyle="1" w:styleId="Heading7Char">
    <w:name w:val="Heading 7 Char"/>
    <w:link w:val="Heading7"/>
    <w:semiHidden/>
    <w:rPr>
      <w:rFonts w:ascii="Calibri" w:eastAsia="Times New Roman" w:hAnsi="Calibri" w:cs="Times New Roman"/>
      <w:sz w:val="24"/>
      <w:szCs w:val="24"/>
      <w:lang w:val="en-GB"/>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pPr>
      <w:tabs>
        <w:tab w:val="clear" w:pos="567"/>
      </w:tabs>
      <w:spacing w:before="40" w:line="240" w:lineRule="auto"/>
    </w:pPr>
    <w:rPr>
      <w:rFonts w:eastAsia="MS Mincho"/>
      <w:sz w:val="24"/>
      <w:szCs w:val="24"/>
      <w:lang w:val="en-US" w:eastAsia="zh-CN"/>
    </w:rPr>
  </w:style>
  <w:style w:type="paragraph" w:customStyle="1" w:styleId="Default">
    <w:name w:val="Default"/>
    <w:pPr>
      <w:autoSpaceDE w:val="0"/>
      <w:autoSpaceDN w:val="0"/>
      <w:adjustRightInd w:val="0"/>
    </w:pPr>
    <w:rPr>
      <w:color w:val="000000"/>
      <w:sz w:val="24"/>
      <w:szCs w:val="24"/>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character" w:styleId="FollowedHyperlink">
    <w:name w:val="FollowedHyperlink"/>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en-GB"/>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val="en-US"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DA268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5420079">
      <w:bodyDiv w:val="1"/>
      <w:marLeft w:val="0"/>
      <w:marRight w:val="0"/>
      <w:marTop w:val="0"/>
      <w:marBottom w:val="0"/>
      <w:divBdr>
        <w:top w:val="none" w:sz="0" w:space="0" w:color="auto"/>
        <w:left w:val="none" w:sz="0" w:space="0" w:color="auto"/>
        <w:bottom w:val="none" w:sz="0" w:space="0" w:color="auto"/>
        <w:right w:val="none" w:sz="0" w:space="0" w:color="auto"/>
      </w:divBdr>
    </w:div>
    <w:div w:id="137190128">
      <w:bodyDiv w:val="1"/>
      <w:marLeft w:val="0"/>
      <w:marRight w:val="0"/>
      <w:marTop w:val="0"/>
      <w:marBottom w:val="0"/>
      <w:divBdr>
        <w:top w:val="none" w:sz="0" w:space="0" w:color="auto"/>
        <w:left w:val="none" w:sz="0" w:space="0" w:color="auto"/>
        <w:bottom w:val="none" w:sz="0" w:space="0" w:color="auto"/>
        <w:right w:val="none" w:sz="0" w:space="0" w:color="auto"/>
      </w:divBdr>
    </w:div>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541213545">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00541960">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5.xml"/><Relationship Id="rId21" Type="http://schemas.openxmlformats.org/officeDocument/2006/relationships/image" Target="media/image11.png"/><Relationship Id="rId34" Type="http://schemas.openxmlformats.org/officeDocument/2006/relationships/fontTable" Target="fontTab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37"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hyperlink" Target="https://www.ema.europa.eu/en/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hyperlink" Target="https://www.ema.europa.eu" TargetMode="Externa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s://www.ema.europa.eu/en/documents/template-form/qrd-appendix-v-adverse-drug-reaction-reporting-details_en.docx" TargetMode="External"/><Relationship Id="rId35" Type="http://schemas.microsoft.com/office/2011/relationships/people" Target="peop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FormTemplates xmlns="http://schemas.microsoft.com/sharepoint/v3/contenttype/forms">
  <Display>DocumentLibraryForm</Display>
  <Edit>DocumentLibraryForm</Edit>
  <New>DocumentLibraryForm</New>
</FormTemplates>
</file>

<file path=customXml/item2.xml><?xml version="1.0" encoding="utf-8"?>
<b:Sources xmlns="http://schemas.openxmlformats.org/officeDocument/2006/bibliography" xmlns:b="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EMADOC-1700519818-2640925</_dlc_DocId>
    <_dlc_DocIdUrl xmlns="a034c160-bfb7-45f5-8632-2eb7e0508071">
      <Url>https://euema.sharepoint.com/sites/CRM/_layouts/15/DocIdRedir.aspx?ID=EMADOC-1700519818-2640925</Url>
      <Description>EMADOC-1700519818-2640925</Description>
    </_dlc_DocIdUrl>
  </documentManagement>
</p:properties>
</file>

<file path=customXml/itemProps1.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2.xml><?xml version="1.0" encoding="utf-8"?>
<ds:datastoreItem xmlns:ds="http://schemas.openxmlformats.org/officeDocument/2006/customXml" ds:itemID="{CB18DA3B-1A99-41F5-B4C4-06050BBE5EB2}">
  <ds:schemaRefs>
    <ds:schemaRef ds:uri="http://schemas.openxmlformats.org/officeDocument/2006/bibliography"/>
  </ds:schemaRefs>
</ds:datastoreItem>
</file>

<file path=customXml/itemProps3.xml><?xml version="1.0" encoding="utf-8"?>
<ds:datastoreItem xmlns:ds="http://schemas.openxmlformats.org/officeDocument/2006/customXml" ds:itemID="{582F0D4F-F575-4007-BA00-3B0D0128D136}"/>
</file>

<file path=customXml/itemProps4.xml><?xml version="1.0" encoding="utf-8"?>
<ds:datastoreItem xmlns:ds="http://schemas.openxmlformats.org/officeDocument/2006/customXml" ds:itemID="{D8218238-C9B8-4319-9D85-704F7122AA7C}"/>
</file>

<file path=customXml/itemProps5.xml><?xml version="1.0" encoding="utf-8"?>
<ds:datastoreItem xmlns:ds="http://schemas.openxmlformats.org/officeDocument/2006/customXml" ds:itemID="{17ED1A45-2FB4-4448-85A0-5D4DB5E72BC9}"/>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49</Pages>
  <Words>12443</Words>
  <Characters>79570</Characters>
  <Application>Microsoft Office Word</Application>
  <DocSecurity>0</DocSecurity>
  <Lines>2743</Lines>
  <Paragraphs>1277</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90736</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2025-10-07T12:51:00Z</dcterms:created>
  <dcterms:modified xsi:type="dcterms:W3CDTF">2025-10-07T12:51:00Z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2025-07-28T14:59:44Z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9d6d5f5a-b84d-4202-b1cb-216e4eab9971</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69f0dd2e-5497-433b-af84-fc95ff29020d</vt:lpwstr>
  </property>
</Properties>
</file>